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723" r:id="rId2"/>
    <p:sldId id="544" r:id="rId3"/>
    <p:sldId id="644" r:id="rId4"/>
    <p:sldId id="730" r:id="rId5"/>
    <p:sldId id="709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646" r:id="rId30"/>
    <p:sldId id="731" r:id="rId31"/>
    <p:sldId id="755" r:id="rId32"/>
    <p:sldId id="756" r:id="rId33"/>
    <p:sldId id="295" r:id="rId3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0"/>
            <p14:sldId id="709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646"/>
            <p14:sldId id="731"/>
            <p14:sldId id="755"/>
            <p14:sldId id="756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60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647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58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18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49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9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48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127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10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12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139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818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547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449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69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916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664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79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487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274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182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04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34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96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73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41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inat_22510827/article/details/11040723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/>
              <a:t>ClayCode</a:t>
            </a:r>
            <a:r>
              <a:rPr lang="zh-CN" altLang="en-US" sz="3600" b="1" dirty="0"/>
              <a:t>的一些总结 </a:t>
            </a:r>
            <a:r>
              <a:rPr lang="en-US" altLang="zh-CN" sz="3600" b="1" dirty="0"/>
              <a:t>and ML in EC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2021/12/06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F2EB91-95C4-4189-A681-54F81509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89" y="1438382"/>
            <a:ext cx="8959067" cy="50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2D5E63-F7B7-4D85-9999-3B5168BB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05" y="1228071"/>
            <a:ext cx="9360209" cy="52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F3C7AB-3561-4182-B585-70160870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9" y="1197212"/>
            <a:ext cx="9202161" cy="51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492B07-F9F5-4E3A-8740-7B87DB74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1185433"/>
            <a:ext cx="9380306" cy="52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FA51DC-065A-468D-8C1A-8C472320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1197212"/>
            <a:ext cx="9140150" cy="51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BD357E-6963-49FA-8B7D-C9197D728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9" y="1139569"/>
            <a:ext cx="9482826" cy="53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27F4C8-3620-4FDA-B1F3-392CE9A6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52" y="1273324"/>
            <a:ext cx="9224916" cy="51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E77DAA-DE60-4034-8A67-687E49E7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60" y="1197212"/>
            <a:ext cx="9209925" cy="51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CF9D14-B1AD-49FB-A118-AC10F2EF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43" y="1242656"/>
            <a:ext cx="9016953" cy="50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3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BAC15-6E9A-45FE-9D2D-1CBAF26A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11" y="1197212"/>
            <a:ext cx="9111713" cy="51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667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9326" y="4051968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926" y="4661568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406" y="4128168"/>
            <a:ext cx="1501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/>
              <a:t>ML in EC</a:t>
            </a:r>
            <a:endParaRPr lang="en-US" altLang="zh-CN" sz="2400" b="1" dirty="0">
              <a:latin typeface="Gill Sans MT" panose="020B0502020104020203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54589" y="4150393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14720-B52A-473C-A147-E2ACE669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79" y="1127984"/>
            <a:ext cx="9623461" cy="54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E034DC-4BD4-4F6E-89D6-A0DE2867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22" y="1179693"/>
            <a:ext cx="9224176" cy="51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9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3CF53B-ABDB-4ED4-8B35-FE8E6DB7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93" y="1197212"/>
            <a:ext cx="9375379" cy="5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7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C93E01-434D-482A-9C35-2A579DD2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78" y="1113639"/>
            <a:ext cx="9596063" cy="53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0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81E0A8-2F7A-49BB-980E-63C9E9CE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69" y="1142114"/>
            <a:ext cx="9244487" cy="52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1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56092B-E9FE-4132-A304-54D84187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52" y="1085349"/>
            <a:ext cx="9441198" cy="52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242E7C-53B4-4657-8D99-32FB9DE7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3" y="1340183"/>
            <a:ext cx="9162294" cy="51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0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67EC16-252F-4CED-B39D-A263948C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20" y="1179192"/>
            <a:ext cx="9198629" cy="51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6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765601-A90B-4FF1-856E-4EC60470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36" y="1269941"/>
            <a:ext cx="9256263" cy="51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6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667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97205" y="3982803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805" y="4592403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285" y="4059003"/>
            <a:ext cx="1511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ML in EC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92468" y="4081228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667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97205" y="408232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805" y="469192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285" y="4158520"/>
            <a:ext cx="1511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ML in EC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92468" y="418074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ML in EC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Proactive drive failure prediction for large scale storage systems. MSST 2013</a:t>
            </a:r>
            <a:r>
              <a:rPr lang="zh-CN" altLang="en-US" sz="2400" dirty="0"/>
              <a:t>（</a:t>
            </a:r>
            <a:r>
              <a:rPr lang="en-US" altLang="zh-CN" sz="2400" dirty="0"/>
              <a:t>CCF-B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利用神经网络，磁盘故障预测率达到</a:t>
            </a:r>
            <a:r>
              <a:rPr lang="en-US" altLang="zh-CN" sz="2000" dirty="0"/>
              <a:t>95%</a:t>
            </a:r>
          </a:p>
          <a:p>
            <a:r>
              <a:rPr lang="en-US" altLang="zh-CN" sz="2400" dirty="0"/>
              <a:t> Hard Drive Failure Prediction Using Classification and Regression Trees. DSN 2014</a:t>
            </a:r>
            <a:r>
              <a:rPr lang="zh-CN" altLang="en-US" sz="2400" dirty="0"/>
              <a:t>（</a:t>
            </a:r>
            <a:r>
              <a:rPr lang="en-US" altLang="zh-CN" sz="2400" dirty="0"/>
              <a:t>CCF-B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磁盘故障预测率达到</a:t>
            </a:r>
            <a:r>
              <a:rPr lang="en-US" altLang="zh-CN" sz="2000" dirty="0"/>
              <a:t>95%</a:t>
            </a:r>
            <a:r>
              <a:rPr lang="zh-CN" altLang="en-US" sz="2000" dirty="0"/>
              <a:t>，可解释性更强，</a:t>
            </a:r>
            <a:r>
              <a:rPr lang="en-US" altLang="zh-CN" sz="2000" dirty="0"/>
              <a:t>FAR</a:t>
            </a:r>
            <a:r>
              <a:rPr lang="zh-CN" altLang="en-US" sz="2000" dirty="0"/>
              <a:t>降到</a:t>
            </a:r>
            <a:r>
              <a:rPr lang="en-US" altLang="zh-CN" sz="2000" dirty="0"/>
              <a:t>0.1%</a:t>
            </a:r>
          </a:p>
          <a:p>
            <a:r>
              <a:rPr lang="en-US" altLang="zh-CN" sz="2400" dirty="0" err="1"/>
              <a:t>RAIDShield</a:t>
            </a:r>
            <a:r>
              <a:rPr lang="en-US" altLang="zh-CN" sz="2400" dirty="0"/>
              <a:t>: Characterizing, Monitoring, and Proactively Protecting Against Disk Failures.</a:t>
            </a:r>
            <a:r>
              <a:rPr lang="zh-CN" altLang="en-US" sz="2400" dirty="0"/>
              <a:t> </a:t>
            </a:r>
            <a:r>
              <a:rPr lang="en-US" altLang="zh-CN" sz="2400" dirty="0"/>
              <a:t>FAST</a:t>
            </a:r>
            <a:r>
              <a:rPr lang="zh-CN" altLang="en-US" sz="2400" dirty="0"/>
              <a:t> </a:t>
            </a:r>
            <a:r>
              <a:rPr lang="en-US" altLang="zh-CN" sz="2400" dirty="0"/>
              <a:t>2015(CCF-A)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/>
              <a:t>RAID</a:t>
            </a:r>
            <a:r>
              <a:rPr lang="zh-CN" altLang="en-US" sz="2000" dirty="0"/>
              <a:t>系统做的故障预测，识别即将发生故障的</a:t>
            </a:r>
            <a:r>
              <a:rPr lang="en-US" altLang="zh-CN" sz="2000" dirty="0"/>
              <a:t>RAID</a:t>
            </a:r>
            <a:r>
              <a:rPr lang="zh-CN" altLang="en-US" sz="2000" dirty="0"/>
              <a:t>组，然后替换</a:t>
            </a:r>
            <a:endParaRPr lang="en-US" altLang="zh-CN" sz="2000" dirty="0"/>
          </a:p>
          <a:p>
            <a:r>
              <a:rPr lang="en-US" altLang="zh-CN" sz="2400" dirty="0"/>
              <a:t>Predicting Disk Replacement towards Reliable Data Centers. SIGKDD 2016(CCF-A)</a:t>
            </a:r>
          </a:p>
          <a:p>
            <a:pPr lvl="1"/>
            <a:r>
              <a:rPr lang="zh-CN" altLang="en-US" sz="2400" dirty="0"/>
              <a:t>磁盘故障预测率达到</a:t>
            </a:r>
            <a:r>
              <a:rPr lang="en-US" altLang="zh-CN" sz="2400" dirty="0"/>
              <a:t>98%</a:t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7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ML in EC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Proactive error prediction to improve storage system reliability. USENIX ATC 2017(CCF-A)</a:t>
            </a:r>
          </a:p>
          <a:p>
            <a:pPr lvl="1"/>
            <a:r>
              <a:rPr lang="zh-CN" altLang="en-US" sz="2000" dirty="0"/>
              <a:t>对扇区错误的预测，用的随机森林，</a:t>
            </a:r>
            <a:r>
              <a:rPr lang="en-US" altLang="zh-CN" sz="2000" dirty="0"/>
              <a:t>90%</a:t>
            </a:r>
            <a:r>
              <a:rPr lang="zh-CN" altLang="en-US" sz="2000" dirty="0"/>
              <a:t>，</a:t>
            </a:r>
            <a:r>
              <a:rPr lang="en-US" altLang="zh-CN" sz="2000" dirty="0"/>
              <a:t>FAR</a:t>
            </a:r>
            <a:r>
              <a:rPr lang="zh-CN" altLang="en-US" sz="2000" dirty="0"/>
              <a:t>较高</a:t>
            </a:r>
            <a:endParaRPr lang="en-US" altLang="zh-CN" sz="2000" dirty="0"/>
          </a:p>
          <a:p>
            <a:r>
              <a:rPr lang="en-US" altLang="zh-CN" sz="2400" dirty="0"/>
              <a:t>Disk Failure Prediction in Data Centers via Online Learning. ICPP 2018(CCF-A)</a:t>
            </a:r>
          </a:p>
          <a:p>
            <a:pPr lvl="1"/>
            <a:r>
              <a:rPr lang="zh-CN" altLang="en-US" sz="2000" dirty="0"/>
              <a:t>离线的变为在线的，随机森林，解决模型老化问题</a:t>
            </a:r>
            <a:endParaRPr lang="en-US" altLang="zh-CN" sz="2000" dirty="0"/>
          </a:p>
          <a:p>
            <a:r>
              <a:rPr lang="en-US" altLang="zh-CN" sz="2400" dirty="0"/>
              <a:t>Improving Service Availability of Cloud Systems by Predicting Disk Error USENIX ATC 2018(CCF-A)</a:t>
            </a:r>
          </a:p>
          <a:p>
            <a:pPr lvl="1"/>
            <a:r>
              <a:rPr lang="zh-CN" altLang="en-US" sz="2000" dirty="0"/>
              <a:t>过去的模型是都是要么正确，要么错误，但是而还能多时候是灰色的，超时，分区错误。</a:t>
            </a:r>
          </a:p>
          <a:p>
            <a:pPr lvl="1"/>
            <a:r>
              <a:rPr lang="zh-CN" altLang="en-US" sz="2000" dirty="0"/>
              <a:t>使用该模型预测磁盘在不久的将来出现错误的可能性，在线预测模型，用在了微软的云系统上。对发生错误的可能性做了个排序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ML in EC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Fast Predictive Repair in Erasure-Coded Storage. DSN 2019(CCF-B)</a:t>
            </a:r>
          </a:p>
          <a:p>
            <a:pPr lvl="1"/>
            <a:r>
              <a:rPr lang="zh-CN" altLang="en-US" dirty="0"/>
              <a:t>在预测的基础上，通过耦合两种修复方法，迁移，重建来加快修复速度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92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9"/>
            <a:ext cx="11073223" cy="3089434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hlinkClick r:id="rId3"/>
              </a:rPr>
              <a:t>(18</a:t>
            </a:r>
            <a:r>
              <a:rPr lang="zh-CN" altLang="en-US" sz="1600" dirty="0">
                <a:hlinkClick r:id="rId3"/>
              </a:rPr>
              <a:t>条消息</a:t>
            </a:r>
            <a:r>
              <a:rPr lang="en-US" altLang="zh-CN" sz="1600" dirty="0">
                <a:hlinkClick r:id="rId3"/>
              </a:rPr>
              <a:t>) Clay Codes — </a:t>
            </a:r>
            <a:r>
              <a:rPr lang="zh-CN" altLang="en-US" sz="1600" dirty="0">
                <a:hlinkClick r:id="rId3"/>
              </a:rPr>
              <a:t>从生成矩阵的角度来看</a:t>
            </a:r>
            <a:r>
              <a:rPr lang="en-US" altLang="zh-CN" sz="1600" dirty="0">
                <a:hlinkClick r:id="rId3"/>
              </a:rPr>
              <a:t>_sinat_22510827</a:t>
            </a:r>
            <a:r>
              <a:rPr lang="zh-CN" altLang="en-US" sz="1600" dirty="0">
                <a:hlinkClick r:id="rId3"/>
              </a:rPr>
              <a:t>的博客</a:t>
            </a:r>
            <a:r>
              <a:rPr lang="en-US" altLang="zh-CN" sz="1600" dirty="0">
                <a:hlinkClick r:id="rId3"/>
              </a:rPr>
              <a:t>-CSDN</a:t>
            </a:r>
            <a:r>
              <a:rPr lang="zh-CN" altLang="en-US" sz="1600" dirty="0">
                <a:hlinkClick r:id="rId3"/>
              </a:rPr>
              <a:t>博客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326AD-AFB6-47CF-91EC-B4B745868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18731"/>
            <a:ext cx="4933333" cy="2523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454A4B-5B9E-4E42-8D2F-720F4210B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08" y="1972358"/>
            <a:ext cx="4531783" cy="41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9AB4BB-EDA7-4FBA-B59A-A92178FC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47" y="1132241"/>
            <a:ext cx="9778057" cy="55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692A33-2690-43B9-8448-D9A879DF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0" y="1197212"/>
            <a:ext cx="9277566" cy="52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3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FC9463-18B2-4F4A-8D3A-2676B119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3" y="1077312"/>
            <a:ext cx="9633997" cy="5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D96D16-7262-43FD-BEC9-8474881D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18" y="1229193"/>
            <a:ext cx="9335784" cy="52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Clay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8837B7-F757-4DF5-B5C8-0DEF687B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26" y="1197212"/>
            <a:ext cx="9266347" cy="52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12685</TotalTime>
  <Words>591</Words>
  <Application>Microsoft Office PowerPoint</Application>
  <PresentationFormat>宽屏</PresentationFormat>
  <Paragraphs>250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Clay Code</vt:lpstr>
      <vt:lpstr>Outline</vt:lpstr>
      <vt:lpstr>ML in EC</vt:lpstr>
      <vt:lpstr>ML in EC</vt:lpstr>
      <vt:lpstr>ML in EC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785</cp:revision>
  <dcterms:created xsi:type="dcterms:W3CDTF">2020-09-17T23:09:22Z</dcterms:created>
  <dcterms:modified xsi:type="dcterms:W3CDTF">2021-12-05T12:55:44Z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