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54" r:id="rId5"/>
    <p:sldMasterId id="2147483652" r:id="rId6"/>
    <p:sldMasterId id="2147483655" r:id="rId7"/>
  </p:sldMasterIdLst>
  <p:notesMasterIdLst>
    <p:notesMasterId r:id="rId16"/>
  </p:notesMasterIdLst>
  <p:sldIdLst>
    <p:sldId id="256" r:id="rId8"/>
    <p:sldId id="266" r:id="rId9"/>
    <p:sldId id="338" r:id="rId10"/>
    <p:sldId id="347" r:id="rId11"/>
    <p:sldId id="340" r:id="rId12"/>
    <p:sldId id="339" r:id="rId13"/>
    <p:sldId id="341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xianghu" initials="j" lastIdx="7" clrIdx="0">
    <p:extLst>
      <p:ext uri="{19B8F6BF-5375-455C-9EA6-DF929625EA0E}">
        <p15:presenceInfo xmlns:p15="http://schemas.microsoft.com/office/powerpoint/2012/main" userId="S-1-5-21-147214757-305610072-1517763936-4679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9900"/>
    <a:srgbClr val="3366FF"/>
    <a:srgbClr val="006699"/>
    <a:srgbClr val="0099CC"/>
    <a:srgbClr val="009999"/>
    <a:srgbClr val="CCFF99"/>
    <a:srgbClr val="CC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2043" autoAdjust="0"/>
  </p:normalViewPr>
  <p:slideViewPr>
    <p:cSldViewPr>
      <p:cViewPr varScale="1">
        <p:scale>
          <a:sx n="111" d="100"/>
          <a:sy n="111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32ADB3B7-376B-4A09-BE1F-61F3F3B347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4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992DC-46C2-46BA-B424-6C3FBF69551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3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DB3B7-376B-4A09-BE1F-61F3F3B347C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8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DB3B7-376B-4A09-BE1F-61F3F3B347C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6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1BD90-0DAF-4302-9509-07330E6224B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3" y="6207125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20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/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6207125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b="1">
                <a:solidFill>
                  <a:srgbClr val="666666"/>
                </a:solidFill>
              </a:rPr>
              <a:t>Security Level:</a:t>
            </a:r>
            <a:r>
              <a:rPr lang="zh-CN" altLang="en-US" b="1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82575"/>
            <a:ext cx="21336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7AE73763-F1BA-4942-97F8-E1F9E0A13FEB}" type="datetime1">
              <a:rPr lang="zh-CN" altLang="en-US"/>
              <a:pPr/>
              <a:t>2019/10/29</a:t>
            </a:fld>
            <a:endParaRPr lang="en-US" altLang="zh-CN"/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pitchFamily="34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Arial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pitchFamily="34" charset="0"/>
                <a:ea typeface="华文细黑" pitchFamily="2" charset="-122"/>
              </a:rPr>
              <a:t>  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:24-28pt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solidFill>
                <a:schemeClr val="tx1"/>
              </a:solidFill>
              <a:latin typeface="Arial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8715187A-139C-43D2-AE5A-BFEBFA86EB7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BE0B5D79-46A2-4EB1-A9A6-5D8676438D9E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A1BA5620-6594-45A2-9432-61507ABA5C1D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3" y="1641475"/>
            <a:ext cx="7929562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0380834-CAD1-4562-939A-C96D55E7E90F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41475"/>
            <a:ext cx="38893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14763"/>
            <a:ext cx="38893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F8DEE616-183A-4908-A1BB-9F42C065F2D8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236D1B7F-3E4A-4A4B-B693-206572608DA5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A4E5E91E-80F4-4C07-9963-6A7E536800D5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6075" y="5743575"/>
            <a:ext cx="869950" cy="846138"/>
          </a:xfrm>
          <a:prstGeom prst="rect">
            <a:avLst/>
          </a:prstGeom>
          <a:noFill/>
        </p:spPr>
      </p:pic>
      <p:sp>
        <p:nvSpPr>
          <p:cNvPr id="206851" name="Text Box 3"/>
          <p:cNvSpPr txBox="1">
            <a:spLocks noChangeArrowheads="1"/>
          </p:cNvSpPr>
          <p:nvPr userDrawn="1"/>
        </p:nvSpPr>
        <p:spPr bwMode="auto">
          <a:xfrm>
            <a:off x="692150" y="336550"/>
            <a:ext cx="13287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933" tIns="40968" rIns="81933" bIns="40968">
            <a:spAutoFit/>
          </a:bodyPr>
          <a:lstStyle/>
          <a:p>
            <a:pPr defTabSz="820738" eaLnBrk="0" hangingPunct="0"/>
            <a:fld id="{D6A30959-856B-4DC8-A80A-BFC44DABCFE1}" type="datetime3">
              <a:rPr lang="zh-CN" altLang="en-US" sz="1600">
                <a:solidFill>
                  <a:srgbClr val="666666"/>
                </a:solidFill>
              </a:rPr>
              <a:pPr defTabSz="820738" eaLnBrk="0" hangingPunct="0"/>
              <a:t>2019年10月29日星期二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 userDrawn="1"/>
        </p:nvSpPr>
        <p:spPr bwMode="auto">
          <a:xfrm>
            <a:off x="692150" y="6388100"/>
            <a:ext cx="27638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933" tIns="40968" rIns="81933" bIns="40968">
            <a:spAutoFit/>
          </a:bodyPr>
          <a:lstStyle/>
          <a:p>
            <a:pPr defTabSz="820738" eaLnBrk="0" hangingPunct="0"/>
            <a:r>
              <a:rPr lang="en-US" altLang="zh-CN" sz="1300">
                <a:solidFill>
                  <a:schemeClr val="tx1"/>
                </a:solidFill>
                <a:latin typeface="FrutigerNext LT Bold" pitchFamily="20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 userDrawn="1"/>
        </p:nvSpPr>
        <p:spPr bwMode="auto">
          <a:xfrm>
            <a:off x="6600825" y="3556000"/>
            <a:ext cx="25431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40" tIns="47820" rIns="95640" bIns="47820"/>
          <a:lstStyle/>
          <a:p>
            <a:pPr defTabSz="820738"/>
            <a:r>
              <a:rPr lang="en-US" altLang="zh-CN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www.huawei.com</a:t>
            </a:r>
          </a:p>
        </p:txBody>
      </p:sp>
      <p:sp>
        <p:nvSpPr>
          <p:cNvPr id="206854" name="Rectangle 6"/>
          <p:cNvSpPr>
            <a:spLocks noChangeArrowheads="1"/>
          </p:cNvSpPr>
          <p:nvPr userDrawn="1"/>
        </p:nvSpPr>
        <p:spPr bwMode="auto">
          <a:xfrm>
            <a:off x="4457700" y="6388100"/>
            <a:ext cx="1743075" cy="280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1933" tIns="40968" rIns="81933" bIns="40968">
            <a:spAutoFit/>
          </a:bodyPr>
          <a:lstStyle/>
          <a:p>
            <a:pPr defTabSz="820738" eaLnBrk="0" hangingPunct="0"/>
            <a:r>
              <a:rPr lang="en-US" altLang="zh-CN" sz="1300">
                <a:solidFill>
                  <a:schemeClr val="tx1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206855" name="Rectangle 7"/>
          <p:cNvSpPr>
            <a:spLocks noChangeArrowheads="1"/>
          </p:cNvSpPr>
          <p:nvPr userDrawn="1"/>
        </p:nvSpPr>
        <p:spPr bwMode="auto">
          <a:xfrm>
            <a:off x="7256463" y="252413"/>
            <a:ext cx="1554162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1933" tIns="40968" rIns="81933" bIns="40968">
            <a:spAutoFit/>
          </a:bodyPr>
          <a:lstStyle/>
          <a:p>
            <a:pPr defTabSz="820738" eaLnBrk="0" hangingPunct="0"/>
            <a:r>
              <a:rPr lang="en-US" altLang="zh-CN" sz="1600">
                <a:solidFill>
                  <a:srgbClr val="666666"/>
                </a:solidFill>
              </a:rPr>
              <a:t>Security Level: </a:t>
            </a:r>
          </a:p>
        </p:txBody>
      </p:sp>
      <p:pic>
        <p:nvPicPr>
          <p:cNvPr id="206856" name="Picture 8" descr="front pic_03_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440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6B47F10-FFE1-4802-854C-BF5F1710452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5763" y="0"/>
            <a:ext cx="2138362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6265863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28C0DBA3-29D6-40A3-AAC0-B630C6D6236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B135BF8-EA7D-474D-89E1-C4EE69FE019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CE561F0-2977-4576-8623-B146B678F304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13AB44A-A5B5-46CB-AAD6-EBAE65DA1112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1A729E9-45FD-4E1E-AF61-90A8A2FEF820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20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20" charset="0"/>
              </a:defRPr>
            </a:lvl1pPr>
          </a:lstStyle>
          <a:p>
            <a:r>
              <a:rPr lang="de-DE"/>
              <a:t>Page </a:t>
            </a:r>
            <a:fld id="{7E663825-B54C-44D8-A541-BEBDBE400072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:32-35pt 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:30-32pt 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英文正文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中文正文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):18pt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1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99" r:id="rId12"/>
    <p:sldLayoutId id="2147483700" r:id="rId13"/>
    <p:sldLayoutId id="2147483701" r:id="rId14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英文目录标题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:35-40pt 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pitchFamily="34" charset="0"/>
                <a:ea typeface="华文细黑" pitchFamily="2" charset="-122"/>
              </a:rPr>
              <a:t>FrutigerNext LT Medium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中文目录标题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:35-40pt 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黑体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英文目录正文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) :20-30pt  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pitchFamily="34" charset="0"/>
                <a:ea typeface="华文细黑" pitchFamily="2" charset="-122"/>
              </a:rPr>
              <a:t>FrutigerNext LT Regular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中文目录正文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):20-30pt </a:t>
            </a: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pitchFamily="34" charset="0"/>
                <a:ea typeface="华文细黑" pitchFamily="2" charset="-122"/>
              </a:rPr>
              <a:t>细黑体 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pitchFamily="34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solidFill>
                <a:schemeClr val="tx1"/>
              </a:solidFill>
              <a:latin typeface="Arial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7563"/>
            <a:ext cx="9144000" cy="1003300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38" y="2674938"/>
            <a:ext cx="27797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4400">
                <a:solidFill>
                  <a:srgbClr val="990000"/>
                </a:solidFill>
                <a:latin typeface="Arial" pitchFamily="34" charset="0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00" y="3435350"/>
            <a:ext cx="27384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2600">
                <a:solidFill>
                  <a:srgbClr val="666666"/>
                </a:solidFill>
                <a:latin typeface="Arial" pitchFamily="34" charset="0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00038" indent="-300038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8556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962" tIns="40982" rIns="81962" bIns="409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828" name="Picture 4" descr="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02363"/>
            <a:ext cx="9144000" cy="655637"/>
          </a:xfrm>
          <a:prstGeom prst="rect">
            <a:avLst/>
          </a:prstGeom>
          <a:noFill/>
        </p:spPr>
      </p:pic>
      <p:sp>
        <p:nvSpPr>
          <p:cNvPr id="205831" name="Text Box 7"/>
          <p:cNvSpPr txBox="1">
            <a:spLocks noChangeArrowheads="1"/>
          </p:cNvSpPr>
          <p:nvPr userDrawn="1"/>
        </p:nvSpPr>
        <p:spPr bwMode="auto">
          <a:xfrm>
            <a:off x="350838" y="6399213"/>
            <a:ext cx="27638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968" tIns="40986" rIns="81968" bIns="40986">
            <a:spAutoFit/>
          </a:bodyPr>
          <a:lstStyle/>
          <a:p>
            <a:pPr defTabSz="820738" eaLnBrk="0" hangingPunct="0"/>
            <a:r>
              <a:rPr lang="en-US" altLang="zh-CN" sz="1300">
                <a:solidFill>
                  <a:schemeClr val="tx1"/>
                </a:solidFill>
                <a:latin typeface="FrutigerNext LT Bold" pitchFamily="20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05832" name="Picture 8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4763" y="6330950"/>
            <a:ext cx="1389062" cy="319088"/>
          </a:xfrm>
          <a:prstGeom prst="rect">
            <a:avLst/>
          </a:prstGeom>
          <a:noFill/>
        </p:spPr>
      </p:pic>
      <p:sp>
        <p:nvSpPr>
          <p:cNvPr id="205833" name="Rectangle 9"/>
          <p:cNvSpPr>
            <a:spLocks noChangeArrowheads="1"/>
          </p:cNvSpPr>
          <p:nvPr userDrawn="1"/>
        </p:nvSpPr>
        <p:spPr bwMode="auto">
          <a:xfrm>
            <a:off x="3541713" y="6399213"/>
            <a:ext cx="1743075" cy="28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1962" tIns="40982" rIns="81962" bIns="40982">
            <a:spAutoFit/>
          </a:bodyPr>
          <a:lstStyle/>
          <a:p>
            <a:pPr defTabSz="820738" eaLnBrk="0" hangingPunct="0"/>
            <a:r>
              <a:rPr lang="en-US" altLang="zh-CN" sz="1300">
                <a:solidFill>
                  <a:schemeClr val="tx1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5881688" y="6351588"/>
            <a:ext cx="11207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20738" eaLnBrk="0" hangingPunct="0">
              <a:lnSpc>
                <a:spcPct val="85000"/>
              </a:lnSpc>
            </a:pPr>
            <a:endParaRPr lang="de-DE" sz="1100">
              <a:solidFill>
                <a:schemeClr val="tx1"/>
              </a:solidFill>
              <a:latin typeface="FrutigerNext LT Medium" pitchFamily="34" charset="0"/>
            </a:endParaRPr>
          </a:p>
          <a:p>
            <a:pPr defTabSz="820738" eaLnBrk="0" hangingPunct="0">
              <a:lnSpc>
                <a:spcPct val="85000"/>
              </a:lnSpc>
            </a:pPr>
            <a:r>
              <a:rPr lang="de-DE" sz="1100">
                <a:solidFill>
                  <a:schemeClr val="tx1"/>
                </a:solidFill>
                <a:latin typeface="FrutigerNext LT Medium" pitchFamily="34" charset="0"/>
              </a:rPr>
              <a:t>Page </a:t>
            </a:r>
            <a:fld id="{AA441D17-7A81-45CA-B4F9-5C618CA5C3D7}" type="slidenum">
              <a:rPr lang="de-DE" sz="1100">
                <a:solidFill>
                  <a:schemeClr val="tx1"/>
                </a:solidFill>
                <a:latin typeface="FrutigerNext LT Medium" pitchFamily="34" charset="0"/>
              </a:rPr>
              <a:pPr defTabSz="820738" eaLnBrk="0" hangingPunct="0">
                <a:lnSpc>
                  <a:spcPct val="85000"/>
                </a:lnSpc>
              </a:pPr>
              <a:t>‹#›</a:t>
            </a:fld>
            <a:endParaRPr lang="en-GB" sz="1100">
              <a:solidFill>
                <a:schemeClr val="tx1"/>
              </a:solidFill>
              <a:latin typeface="FrutigerNext LT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820738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07975" indent="-307975" algn="l" defTabSz="820738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57175" algn="l" defTabSz="82073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25525" indent="-204788" algn="l" defTabSz="82073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36688" indent="-206375" algn="l" defTabSz="820738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846263" indent="-204788" algn="l" defTabSz="820738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303463" indent="-204788" algn="l" defTabSz="820738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760663" indent="-204788" algn="l" defTabSz="820738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217863" indent="-204788" algn="l" defTabSz="820738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75063" indent="-204788" algn="l" defTabSz="820738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82A431A0-18B3-41F3-B8DA-F04ED5E65603}" type="datetime1">
              <a:rPr lang="zh-CN" altLang="en-US"/>
              <a:pPr/>
              <a:t>2019/10/29</a:t>
            </a:fld>
            <a:endParaRPr lang="en-US" altLang="zh-CN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82938"/>
            <a:ext cx="5305425" cy="1182166"/>
          </a:xfrm>
        </p:spPr>
        <p:txBody>
          <a:bodyPr/>
          <a:lstStyle/>
          <a:p>
            <a:r>
              <a:rPr lang="zh-CN" altLang="en-US" sz="1600" dirty="0" smtClean="0"/>
              <a:t>部    门：</a:t>
            </a:r>
            <a:r>
              <a:rPr lang="en-US" altLang="zh-CN" sz="1600" dirty="0" err="1" smtClean="0"/>
              <a:t>CloudBU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技术创新部</a:t>
            </a:r>
            <a:endParaRPr lang="en-US" altLang="zh-CN" sz="1600" dirty="0" smtClean="0"/>
          </a:p>
          <a:p>
            <a:r>
              <a:rPr lang="zh-CN" altLang="en-US" sz="1600" dirty="0" smtClean="0"/>
              <a:t>汇报人：</a:t>
            </a:r>
            <a:r>
              <a:rPr lang="zh-CN" altLang="en-US" sz="1600" dirty="0"/>
              <a:t>何荣峰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00301596/</a:t>
            </a:r>
            <a:r>
              <a:rPr lang="zh-CN" altLang="en-US" sz="1600" dirty="0" smtClean="0"/>
              <a:t>吴延赞  </a:t>
            </a:r>
            <a:r>
              <a:rPr lang="en-US" altLang="zh-CN" sz="1600" dirty="0" smtClean="0"/>
              <a:t>00273918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79512" y="1392238"/>
            <a:ext cx="6624736" cy="1666875"/>
          </a:xfrm>
        </p:spPr>
        <p:txBody>
          <a:bodyPr/>
          <a:lstStyle/>
          <a:p>
            <a:pPr algn="ctr"/>
            <a:r>
              <a:rPr lang="zh-CN" altLang="en-US" sz="3200" dirty="0"/>
              <a:t>面对大容量</a:t>
            </a:r>
            <a:r>
              <a:rPr lang="en-US" altLang="zh-CN" sz="3200" dirty="0"/>
              <a:t>SSD</a:t>
            </a:r>
            <a:r>
              <a:rPr lang="zh-CN" altLang="en-US" sz="3200" dirty="0"/>
              <a:t>的宽列</a:t>
            </a:r>
            <a:r>
              <a:rPr lang="en-US" altLang="zh-CN" sz="3200" dirty="0"/>
              <a:t>EC</a:t>
            </a:r>
            <a:r>
              <a:rPr lang="zh-CN" altLang="en-US" sz="3200" dirty="0"/>
              <a:t>算法</a:t>
            </a:r>
            <a:br>
              <a:rPr lang="zh-CN" altLang="en-US" sz="3200" dirty="0"/>
            </a:br>
            <a:r>
              <a:rPr lang="zh-CN" altLang="en-US" sz="3200" dirty="0"/>
              <a:t>技术合作项目</a:t>
            </a:r>
            <a:r>
              <a:rPr lang="zh-CN" altLang="en-US" sz="3200" dirty="0" smtClean="0"/>
              <a:t>需求</a:t>
            </a:r>
            <a:endParaRPr lang="zh-CN" altLang="en-US" sz="2400" dirty="0"/>
          </a:p>
        </p:txBody>
      </p:sp>
      <p:sp>
        <p:nvSpPr>
          <p:cNvPr id="2110" name="DtsShapeName" descr="1E6D1583G90E511D9320B01C2723@DEE082MA&lt;84G:N[41446!!!!!!BIHO@]{41446!!!!@440B8E11053@8@400811053@8@4008!!!!!!!!!!!!!!!!!!!!!!!!!!!!!!!!!!!!!!!!!!!!!!!!!!!!84G:P895=0V11054610!!!BIHO@]v110546101111111111001851G366浇唆晃嘱验乞溃物癌圭ⅸW2/1ⅷ/qqu!!!!!!!!!!!!!!!!!!!!!!!!!!!!!!!!84H?@84H?NV11032066!!!BIHO@]v11032066!@5782551102E23DE6681102E23DE668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Page </a:t>
            </a:r>
            <a:fld id="{320EE067-C3DB-4720-92E5-B475B54ABD6D}" type="slidenum">
              <a:rPr lang="de-DE"/>
              <a:pPr/>
              <a:t>2</a:t>
            </a:fld>
            <a:endParaRPr lang="en-GB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45412" cy="871538"/>
          </a:xfrm>
        </p:spPr>
        <p:txBody>
          <a:bodyPr/>
          <a:lstStyle/>
          <a:p>
            <a:r>
              <a:rPr lang="zh-CN" altLang="en-US" sz="2800" b="1" dirty="0" smtClean="0"/>
              <a:t>一、需求背景</a:t>
            </a:r>
            <a:endParaRPr lang="zh-CN" altLang="en-US" sz="2800" dirty="0"/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323528" y="908695"/>
            <a:ext cx="8496944" cy="5256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444500">
              <a:lnSpc>
                <a:spcPct val="130000"/>
              </a:lnSpc>
              <a:buClr>
                <a:schemeClr val="tx1"/>
              </a:buClr>
              <a:buSzPct val="90000"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背景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	 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defTabSz="444500">
              <a:lnSpc>
                <a:spcPct val="130000"/>
              </a:lnSpc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当前产品采用的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FlexEC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算法， 是基于传统的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MDS 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算法，面对大规模分布式的云存储应用场景，面临新的更大挑战，主要体现在以下几个方面：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444500">
              <a:lnSpc>
                <a:spcPct val="130000"/>
              </a:lnSpc>
              <a:buClr>
                <a:schemeClr val="tx1"/>
              </a:buClr>
              <a:buSzPct val="90000"/>
            </a:pP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传统的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MDS 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算法，如果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配比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N+M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，则发生任意一个节点故障的时候，传统的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算法重建故障节点都需要读取其他节点上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数据，这样每一次故障重建，都会引起一次网络风暴，而网络带宽在云存储上的成本高；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在云存储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上，单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节点故障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/unavailability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是一个大概率的事件，这是与传统企业存储的年故障率是完全不同的概念；单节点故障的重建读数据量高，导致单节点的重建时间长，重建性能差，降级读性能差。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在云存储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上，要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使用大容量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SSD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盘，如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QLC SSD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单盘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32TB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64TB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，容量越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大需要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重构修复数据越来越长，阻碍大容量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SSD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盘规模商用。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算法虽然比传统三副本的大幅降低冗余存储开销，但是仍然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4+2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或是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6+2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条带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，校验开销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25%~33%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仍然比较大。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>
              <a:buAutoNum type="arabicParenBoth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鲲鹏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ARM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单核性能下降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，如何对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编码性能优化，如使用更优的编码算法、使用硬件加速编码等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444500">
              <a:lnSpc>
                <a:spcPct val="130000"/>
              </a:lnSpc>
              <a:buClr>
                <a:schemeClr val="tx1"/>
              </a:buClr>
              <a:buSzPct val="90000"/>
            </a:pP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56" y="5517232"/>
            <a:ext cx="585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技术合作述求：研究面对大容量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SSD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的宽列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ea typeface="+mn-ea"/>
              </a:rPr>
              <a:t>EC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算法</a:t>
            </a:r>
            <a:endParaRPr lang="zh-CN" altLang="en-US" sz="20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9" y="3429000"/>
            <a:ext cx="8561782" cy="886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0" kern="1200" dirty="0">
                <a:latin typeface="+mn-ea"/>
              </a:rPr>
              <a:t>RS</a:t>
            </a:r>
            <a:r>
              <a:rPr lang="zh-CN" altLang="en-US" sz="1400" b="0" kern="1200" dirty="0">
                <a:latin typeface="+mn-ea"/>
              </a:rPr>
              <a:t>编码后的数据，如果</a:t>
            </a:r>
            <a:r>
              <a:rPr lang="zh-CN" altLang="en-US" sz="1400" b="0" kern="1200" dirty="0" smtClean="0">
                <a:latin typeface="+mn-ea"/>
              </a:rPr>
              <a:t>丢失一块数据，</a:t>
            </a:r>
            <a:r>
              <a:rPr lang="zh-CN" altLang="en-US" sz="1400" b="0" kern="1200" dirty="0">
                <a:latin typeface="+mn-ea"/>
              </a:rPr>
              <a:t>恢复丢失的数据需要最少读取</a:t>
            </a:r>
            <a:r>
              <a:rPr lang="en-US" altLang="zh-CN" sz="1400" b="0" kern="1200" dirty="0">
                <a:latin typeface="+mn-ea"/>
              </a:rPr>
              <a:t>n</a:t>
            </a:r>
            <a:r>
              <a:rPr lang="zh-CN" altLang="en-US" sz="1400" b="0" kern="1200" dirty="0">
                <a:latin typeface="+mn-ea"/>
              </a:rPr>
              <a:t>块数据</a:t>
            </a:r>
            <a:r>
              <a:rPr lang="zh-CN" altLang="en-US" sz="1400" b="0" kern="1200" dirty="0" smtClean="0">
                <a:latin typeface="+mn-ea"/>
              </a:rPr>
              <a:t>。节点硬盘</a:t>
            </a:r>
            <a:r>
              <a:rPr lang="zh-CN" altLang="en-US" sz="1400" b="0" kern="1200" dirty="0">
                <a:latin typeface="+mn-ea"/>
              </a:rPr>
              <a:t>故障经常发生，</a:t>
            </a:r>
            <a:r>
              <a:rPr lang="zh-CN" altLang="en-US" sz="1400" b="0" kern="1200" dirty="0" smtClean="0">
                <a:latin typeface="+mn-ea"/>
              </a:rPr>
              <a:t>恢复数据</a:t>
            </a:r>
            <a:r>
              <a:rPr lang="zh-CN" altLang="en-US" sz="1400" b="0" kern="1200" dirty="0">
                <a:latin typeface="+mn-ea"/>
              </a:rPr>
              <a:t>对网络</a:t>
            </a:r>
            <a:r>
              <a:rPr lang="en-US" altLang="zh-CN" sz="1400" b="0" kern="1200" dirty="0">
                <a:latin typeface="+mn-ea"/>
              </a:rPr>
              <a:t>IO</a:t>
            </a:r>
            <a:r>
              <a:rPr lang="zh-CN" altLang="en-US" sz="1400" b="0" kern="1200" dirty="0">
                <a:latin typeface="+mn-ea"/>
              </a:rPr>
              <a:t>和</a:t>
            </a:r>
            <a:r>
              <a:rPr lang="en-US" altLang="zh-CN" sz="1400" b="0" kern="1200" dirty="0">
                <a:latin typeface="+mn-ea"/>
              </a:rPr>
              <a:t>CPU</a:t>
            </a:r>
            <a:r>
              <a:rPr lang="zh-CN" altLang="en-US" sz="1400" b="0" kern="1200" dirty="0">
                <a:latin typeface="+mn-ea"/>
              </a:rPr>
              <a:t>都会有较大的</a:t>
            </a:r>
            <a:r>
              <a:rPr lang="zh-CN" altLang="en-US" sz="1400" b="0" kern="1200" dirty="0" smtClean="0">
                <a:latin typeface="+mn-ea"/>
              </a:rPr>
              <a:t>消耗，互联网公司针对分布式存储场景对</a:t>
            </a:r>
            <a:r>
              <a:rPr lang="en-US" altLang="zh-CN" sz="1400" b="0" kern="1200" dirty="0" smtClean="0">
                <a:latin typeface="+mn-ea"/>
              </a:rPr>
              <a:t>RS</a:t>
            </a:r>
            <a:r>
              <a:rPr lang="zh-CN" altLang="en-US" sz="1400" b="0" kern="1200" dirty="0" smtClean="0">
                <a:latin typeface="+mn-ea"/>
              </a:rPr>
              <a:t>编码改进和升级</a:t>
            </a:r>
            <a:r>
              <a:rPr lang="zh-CN" altLang="en-US" sz="1400" b="0" kern="1200" dirty="0">
                <a:latin typeface="+mn-ea"/>
              </a:rPr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1BA5620-6594-45A2-9432-61507ABA5C1D}" type="slidenum">
              <a:rPr lang="de-DE" smtClean="0"/>
              <a:pPr/>
              <a:t>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0"/>
            <a:ext cx="774541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2800" b="1" dirty="0" smtClean="0"/>
              <a:t>二、</a:t>
            </a:r>
            <a:r>
              <a:rPr lang="en-US" altLang="zh-CN" sz="2800" b="1" dirty="0" smtClean="0"/>
              <a:t>EC</a:t>
            </a:r>
            <a:r>
              <a:rPr lang="zh-CN" altLang="en-US" sz="2800" b="1" dirty="0" smtClean="0"/>
              <a:t>纠删码</a:t>
            </a:r>
            <a:endParaRPr lang="zh-CN" altLang="en-US" sz="28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077072"/>
            <a:ext cx="432048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512" y="4077072"/>
            <a:ext cx="43924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340768"/>
            <a:ext cx="5688632" cy="205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23529" y="764704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FlexEC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算法，采用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RS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(Reed-Solomon Code)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支持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N+M&lt;=25，N=7,8,9……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23，M=2,3,4,5,6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当任意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&lt;=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个数据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校验’丢失，都可以利用剩余的数据和校验恢复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338" y="5445224"/>
            <a:ext cx="3996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微软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Azure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LRC(Local Reconstruction Code)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通过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增加本地校验位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，单盘失效时，只需读取本地相关的数据进行修复；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84676" y="5430606"/>
            <a:ext cx="3996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Facebook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Xorbas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增加本地校验位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；单盘失效时，只需读取本地相关的数据进行修复，无需读取全部数据；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1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1BA5620-6594-45A2-9432-61507ABA5C1D}" type="slidenum">
              <a:rPr lang="de-DE" smtClean="0"/>
              <a:pPr/>
              <a:t>4</a:t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3" y="4365104"/>
            <a:ext cx="5291628" cy="1799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26315" y="4654113"/>
            <a:ext cx="2850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以色列的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VAST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公司提出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算法技术：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N+M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的条带，重构只需读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1/N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的数据，例如：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40+4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条带，失效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个块，只需重构读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1/4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9388" y="0"/>
            <a:ext cx="774541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2800" b="1" dirty="0"/>
              <a:t>三</a:t>
            </a:r>
            <a:r>
              <a:rPr lang="zh-CN" altLang="en-US" sz="2800" b="1" dirty="0" smtClean="0"/>
              <a:t>、修复带宽</a:t>
            </a:r>
            <a:endParaRPr lang="zh-CN" altLang="en-US" sz="28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08" y="2815754"/>
            <a:ext cx="5256023" cy="133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580" y="1037191"/>
            <a:ext cx="5257475" cy="159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724128" y="1275963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RS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（如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FlexEC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算法），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12+4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条带，符合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MDS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编码，支持任意失效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个块，但重构数据时至少要读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个块，重构开销比较大。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818527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LRC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算法，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12+2+2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条带，不符合严格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MDS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编码，失效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个块，至少读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个块；失效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个块，至少读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个块；。</a:t>
            </a:r>
            <a:endParaRPr lang="en-US" altLang="zh-CN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692696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重构时跨节点读数据对于分布式系统网络带宽影响非常大，修复带宽即：重构时需读取数据量。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04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1BA5620-6594-45A2-9432-61507ABA5C1D}" type="slidenum">
              <a:rPr lang="de-DE" smtClean="0"/>
              <a:pPr/>
              <a:t>5</a:t>
            </a:fld>
            <a:endParaRPr lang="en-GB"/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179388" y="0"/>
            <a:ext cx="774541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2800" b="1" dirty="0"/>
              <a:t>四</a:t>
            </a:r>
            <a:r>
              <a:rPr lang="zh-CN" altLang="en-US" sz="2800" b="1" dirty="0" smtClean="0"/>
              <a:t>、系统架构</a:t>
            </a:r>
            <a:endParaRPr lang="zh-CN" altLang="en-US" sz="28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3440736" y="3140968"/>
            <a:ext cx="240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100GE RDMA/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RoCE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Storage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Fabic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68" name="组合 267"/>
          <p:cNvGrpSpPr/>
          <p:nvPr/>
        </p:nvGrpSpPr>
        <p:grpSpPr>
          <a:xfrm>
            <a:off x="364889" y="1052736"/>
            <a:ext cx="4041210" cy="5007022"/>
            <a:chOff x="364889" y="1052736"/>
            <a:chExt cx="4041210" cy="5007022"/>
          </a:xfrm>
        </p:grpSpPr>
        <p:grpSp>
          <p:nvGrpSpPr>
            <p:cNvPr id="77" name="组合 76"/>
            <p:cNvGrpSpPr/>
            <p:nvPr/>
          </p:nvGrpSpPr>
          <p:grpSpPr>
            <a:xfrm>
              <a:off x="2655524" y="2524641"/>
              <a:ext cx="1509386" cy="432048"/>
              <a:chOff x="8284485" y="3004628"/>
              <a:chExt cx="1509386" cy="432048"/>
            </a:xfrm>
          </p:grpSpPr>
          <p:sp>
            <p:nvSpPr>
              <p:cNvPr id="78" name="矩形 77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72594" y="2529403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87" name="矩形 86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669329" y="3356992"/>
              <a:ext cx="1512168" cy="288032"/>
              <a:chOff x="191344" y="1916832"/>
              <a:chExt cx="1512168" cy="288032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191344" y="1916832"/>
                <a:ext cx="1512168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359953" y="1927286"/>
                <a:ext cx="1236236" cy="25391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100GE TOR 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交换机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664294" y="4060120"/>
              <a:ext cx="1515246" cy="1554846"/>
              <a:chOff x="2639616" y="2924944"/>
              <a:chExt cx="1515246" cy="1554846"/>
            </a:xfrm>
          </p:grpSpPr>
          <p:sp>
            <p:nvSpPr>
              <p:cNvPr id="236" name="矩形 235"/>
              <p:cNvSpPr/>
              <p:nvPr/>
            </p:nvSpPr>
            <p:spPr bwMode="auto">
              <a:xfrm>
                <a:off x="2639617" y="381837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 bwMode="auto">
              <a:xfrm>
                <a:off x="3141986" y="381837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 bwMode="auto">
              <a:xfrm>
                <a:off x="3644652" y="381837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 bwMode="auto">
              <a:xfrm>
                <a:off x="2639616" y="2924944"/>
                <a:ext cx="1512168" cy="56271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2947501" y="3040947"/>
                <a:ext cx="896399" cy="33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NVMoF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 JBOF</a:t>
                </a:r>
              </a:p>
            </p:txBody>
          </p:sp>
          <p:sp>
            <p:nvSpPr>
              <p:cNvPr id="241" name="矩形 240"/>
              <p:cNvSpPr/>
              <p:nvPr/>
            </p:nvSpPr>
            <p:spPr bwMode="auto">
              <a:xfrm>
                <a:off x="2642398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 bwMode="auto">
              <a:xfrm>
                <a:off x="3145063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 bwMode="auto">
              <a:xfrm>
                <a:off x="3649119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 bwMode="auto">
              <a:xfrm>
                <a:off x="2639616" y="414908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 bwMode="auto">
              <a:xfrm>
                <a:off x="3141985" y="414908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 bwMode="auto">
              <a:xfrm>
                <a:off x="3644651" y="414908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91" name="圆角矩形 190"/>
            <p:cNvSpPr/>
            <p:nvPr/>
          </p:nvSpPr>
          <p:spPr bwMode="auto">
            <a:xfrm>
              <a:off x="364889" y="1052736"/>
              <a:ext cx="4041210" cy="500702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656515" y="4060120"/>
              <a:ext cx="1515246" cy="1554846"/>
              <a:chOff x="2639616" y="2924944"/>
              <a:chExt cx="1515246" cy="1554846"/>
            </a:xfrm>
          </p:grpSpPr>
          <p:sp>
            <p:nvSpPr>
              <p:cNvPr id="225" name="矩形 224"/>
              <p:cNvSpPr/>
              <p:nvPr/>
            </p:nvSpPr>
            <p:spPr bwMode="auto">
              <a:xfrm>
                <a:off x="2639617" y="381837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26" name="矩形 225"/>
              <p:cNvSpPr/>
              <p:nvPr/>
            </p:nvSpPr>
            <p:spPr bwMode="auto">
              <a:xfrm>
                <a:off x="3141986" y="381837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 bwMode="auto">
              <a:xfrm>
                <a:off x="3644652" y="381837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 bwMode="auto">
              <a:xfrm>
                <a:off x="2639616" y="2924944"/>
                <a:ext cx="1512168" cy="56271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47501" y="3040947"/>
                <a:ext cx="896399" cy="33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NVMoF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 JBOF</a:t>
                </a:r>
              </a:p>
            </p:txBody>
          </p:sp>
          <p:sp>
            <p:nvSpPr>
              <p:cNvPr id="230" name="矩形 229"/>
              <p:cNvSpPr/>
              <p:nvPr/>
            </p:nvSpPr>
            <p:spPr bwMode="auto">
              <a:xfrm>
                <a:off x="2642398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 bwMode="auto">
              <a:xfrm>
                <a:off x="3145063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 bwMode="auto">
              <a:xfrm>
                <a:off x="3649119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 bwMode="auto">
              <a:xfrm>
                <a:off x="2639616" y="414908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 bwMode="auto">
              <a:xfrm>
                <a:off x="3141985" y="414908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 bwMode="auto">
              <a:xfrm>
                <a:off x="3644651" y="414908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2666498" y="1916832"/>
              <a:ext cx="1509386" cy="432048"/>
              <a:chOff x="8284485" y="3004628"/>
              <a:chExt cx="1509386" cy="432048"/>
            </a:xfrm>
          </p:grpSpPr>
          <p:sp>
            <p:nvSpPr>
              <p:cNvPr id="249" name="矩形 248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683568" y="1921594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252" name="矩形 251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2666498" y="1340768"/>
              <a:ext cx="1509386" cy="432048"/>
              <a:chOff x="8284485" y="3004628"/>
              <a:chExt cx="1509386" cy="432048"/>
            </a:xfrm>
          </p:grpSpPr>
          <p:sp>
            <p:nvSpPr>
              <p:cNvPr id="255" name="矩形 254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83568" y="1345530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258" name="矩形 257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261" name="直接连接符 260"/>
            <p:cNvCxnSpPr>
              <a:stCxn id="87" idx="2"/>
              <a:endCxn id="108" idx="0"/>
            </p:cNvCxnSpPr>
            <p:nvPr/>
          </p:nvCxnSpPr>
          <p:spPr bwMode="auto">
            <a:xfrm>
              <a:off x="1427287" y="2961451"/>
              <a:ext cx="998126" cy="39554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78" idx="2"/>
              <a:endCxn id="108" idx="0"/>
            </p:cNvCxnSpPr>
            <p:nvPr/>
          </p:nvCxnSpPr>
          <p:spPr bwMode="auto">
            <a:xfrm flipH="1">
              <a:off x="2425413" y="2956689"/>
              <a:ext cx="984804" cy="40030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>
              <a:stCxn id="108" idx="2"/>
              <a:endCxn id="239" idx="0"/>
            </p:cNvCxnSpPr>
            <p:nvPr/>
          </p:nvCxnSpPr>
          <p:spPr bwMode="auto">
            <a:xfrm flipH="1">
              <a:off x="1420378" y="3645024"/>
              <a:ext cx="1005035" cy="4150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直接连接符 266"/>
            <p:cNvCxnSpPr>
              <a:stCxn id="108" idx="2"/>
              <a:endCxn id="228" idx="0"/>
            </p:cNvCxnSpPr>
            <p:nvPr/>
          </p:nvCxnSpPr>
          <p:spPr bwMode="auto">
            <a:xfrm>
              <a:off x="2425413" y="3645024"/>
              <a:ext cx="987186" cy="4150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9" name="组合 268"/>
          <p:cNvGrpSpPr/>
          <p:nvPr/>
        </p:nvGrpSpPr>
        <p:grpSpPr>
          <a:xfrm>
            <a:off x="4879643" y="1052736"/>
            <a:ext cx="4041210" cy="5007022"/>
            <a:chOff x="364889" y="1052736"/>
            <a:chExt cx="4041210" cy="5007022"/>
          </a:xfrm>
        </p:grpSpPr>
        <p:grpSp>
          <p:nvGrpSpPr>
            <p:cNvPr id="270" name="组合 269"/>
            <p:cNvGrpSpPr/>
            <p:nvPr/>
          </p:nvGrpSpPr>
          <p:grpSpPr>
            <a:xfrm>
              <a:off x="2655524" y="2524641"/>
              <a:ext cx="1509386" cy="432048"/>
              <a:chOff x="8284485" y="3004628"/>
              <a:chExt cx="1509386" cy="432048"/>
            </a:xfrm>
          </p:grpSpPr>
          <p:sp>
            <p:nvSpPr>
              <p:cNvPr id="318" name="矩形 317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672594" y="2529403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316" name="矩形 315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1669329" y="3356992"/>
              <a:ext cx="1512168" cy="288032"/>
              <a:chOff x="191344" y="1916832"/>
              <a:chExt cx="1512168" cy="288032"/>
            </a:xfrm>
          </p:grpSpPr>
          <p:sp>
            <p:nvSpPr>
              <p:cNvPr id="314" name="矩形 313"/>
              <p:cNvSpPr/>
              <p:nvPr/>
            </p:nvSpPr>
            <p:spPr bwMode="auto">
              <a:xfrm>
                <a:off x="191344" y="1916832"/>
                <a:ext cx="1512168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359953" y="1927286"/>
                <a:ext cx="1236236" cy="25391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100GE TOR 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交换机</a:t>
                </a:r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664294" y="4060120"/>
              <a:ext cx="1515246" cy="1554846"/>
              <a:chOff x="2639616" y="2924944"/>
              <a:chExt cx="1515246" cy="1554846"/>
            </a:xfrm>
          </p:grpSpPr>
          <p:sp>
            <p:nvSpPr>
              <p:cNvPr id="303" name="矩形 302"/>
              <p:cNvSpPr/>
              <p:nvPr/>
            </p:nvSpPr>
            <p:spPr bwMode="auto">
              <a:xfrm>
                <a:off x="2639617" y="381837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4" name="矩形 303"/>
              <p:cNvSpPr/>
              <p:nvPr/>
            </p:nvSpPr>
            <p:spPr bwMode="auto">
              <a:xfrm>
                <a:off x="3141986" y="381837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5" name="矩形 304"/>
              <p:cNvSpPr/>
              <p:nvPr/>
            </p:nvSpPr>
            <p:spPr bwMode="auto">
              <a:xfrm>
                <a:off x="3644652" y="381837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6" name="矩形 305"/>
              <p:cNvSpPr/>
              <p:nvPr/>
            </p:nvSpPr>
            <p:spPr bwMode="auto">
              <a:xfrm>
                <a:off x="2639616" y="2924944"/>
                <a:ext cx="1512168" cy="56271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2947501" y="3040947"/>
                <a:ext cx="896399" cy="33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NVMoF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 JBOF</a:t>
                </a:r>
              </a:p>
            </p:txBody>
          </p:sp>
          <p:sp>
            <p:nvSpPr>
              <p:cNvPr id="308" name="矩形 307"/>
              <p:cNvSpPr/>
              <p:nvPr/>
            </p:nvSpPr>
            <p:spPr bwMode="auto">
              <a:xfrm>
                <a:off x="2642398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9" name="矩形 308"/>
              <p:cNvSpPr/>
              <p:nvPr/>
            </p:nvSpPr>
            <p:spPr bwMode="auto">
              <a:xfrm>
                <a:off x="3145063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 bwMode="auto">
              <a:xfrm>
                <a:off x="3649119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2639616" y="414908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3141985" y="414908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3644651" y="414908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274" name="圆角矩形 273"/>
            <p:cNvSpPr/>
            <p:nvPr/>
          </p:nvSpPr>
          <p:spPr bwMode="auto">
            <a:xfrm>
              <a:off x="364889" y="1052736"/>
              <a:ext cx="4041210" cy="500702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grpSp>
          <p:nvGrpSpPr>
            <p:cNvPr id="275" name="组合 274"/>
            <p:cNvGrpSpPr/>
            <p:nvPr/>
          </p:nvGrpSpPr>
          <p:grpSpPr>
            <a:xfrm>
              <a:off x="2656515" y="4060120"/>
              <a:ext cx="1515246" cy="1554846"/>
              <a:chOff x="2639616" y="2924944"/>
              <a:chExt cx="1515246" cy="1554846"/>
            </a:xfrm>
          </p:grpSpPr>
          <p:sp>
            <p:nvSpPr>
              <p:cNvPr id="292" name="矩形 291"/>
              <p:cNvSpPr/>
              <p:nvPr/>
            </p:nvSpPr>
            <p:spPr bwMode="auto">
              <a:xfrm>
                <a:off x="2639617" y="381837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3" name="矩形 292"/>
              <p:cNvSpPr/>
              <p:nvPr/>
            </p:nvSpPr>
            <p:spPr bwMode="auto">
              <a:xfrm>
                <a:off x="3141986" y="381837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4" name="矩形 293"/>
              <p:cNvSpPr/>
              <p:nvPr/>
            </p:nvSpPr>
            <p:spPr bwMode="auto">
              <a:xfrm>
                <a:off x="3644652" y="381837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 bwMode="auto">
              <a:xfrm>
                <a:off x="2639616" y="2924944"/>
                <a:ext cx="1512168" cy="56271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2947501" y="3040947"/>
                <a:ext cx="896399" cy="33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NVMoF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 JBOF</a:t>
                </a:r>
              </a:p>
            </p:txBody>
          </p:sp>
          <p:sp>
            <p:nvSpPr>
              <p:cNvPr id="297" name="矩形 296"/>
              <p:cNvSpPr/>
              <p:nvPr/>
            </p:nvSpPr>
            <p:spPr bwMode="auto">
              <a:xfrm>
                <a:off x="2642398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 bwMode="auto">
              <a:xfrm>
                <a:off x="3145063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9" name="矩形 298"/>
              <p:cNvSpPr/>
              <p:nvPr/>
            </p:nvSpPr>
            <p:spPr bwMode="auto">
              <a:xfrm>
                <a:off x="3649119" y="3487660"/>
                <a:ext cx="502665" cy="330710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XL-Flash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 bwMode="auto">
              <a:xfrm>
                <a:off x="2639616" y="4149080"/>
                <a:ext cx="502368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 bwMode="auto">
              <a:xfrm>
                <a:off x="3141985" y="4149080"/>
                <a:ext cx="502666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 bwMode="auto">
              <a:xfrm>
                <a:off x="3644651" y="4149080"/>
                <a:ext cx="510210" cy="3307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QLC-Flash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666498" y="1916832"/>
              <a:ext cx="1509386" cy="432048"/>
              <a:chOff x="8284485" y="3004628"/>
              <a:chExt cx="1509386" cy="432048"/>
            </a:xfrm>
          </p:grpSpPr>
          <p:sp>
            <p:nvSpPr>
              <p:cNvPr id="290" name="矩形 289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683568" y="1921594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288" name="矩形 287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2666498" y="1340768"/>
              <a:ext cx="1509386" cy="432048"/>
              <a:chOff x="8284485" y="3004628"/>
              <a:chExt cx="1509386" cy="432048"/>
            </a:xfrm>
          </p:grpSpPr>
          <p:sp>
            <p:nvSpPr>
              <p:cNvPr id="286" name="矩形 285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683568" y="1345530"/>
              <a:ext cx="1509386" cy="432048"/>
              <a:chOff x="8284485" y="3004628"/>
              <a:chExt cx="1509386" cy="432048"/>
            </a:xfrm>
            <a:solidFill>
              <a:srgbClr val="FFFF00"/>
            </a:solidFill>
          </p:grpSpPr>
          <p:sp>
            <p:nvSpPr>
              <p:cNvPr id="284" name="矩形 283"/>
              <p:cNvSpPr/>
              <p:nvPr/>
            </p:nvSpPr>
            <p:spPr bwMode="auto">
              <a:xfrm>
                <a:off x="8284485" y="3004628"/>
                <a:ext cx="1509386" cy="4320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8628116" y="3093694"/>
                <a:ext cx="9108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存储</a:t>
                </a: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IDX</a:t>
                </a: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rPr>
                  <a:t>节点</a:t>
                </a:r>
                <a:endPara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280" name="直接连接符 279"/>
            <p:cNvCxnSpPr>
              <a:stCxn id="316" idx="2"/>
              <a:endCxn id="314" idx="0"/>
            </p:cNvCxnSpPr>
            <p:nvPr/>
          </p:nvCxnSpPr>
          <p:spPr bwMode="auto">
            <a:xfrm>
              <a:off x="1427287" y="2961451"/>
              <a:ext cx="998126" cy="39554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直接连接符 280"/>
            <p:cNvCxnSpPr>
              <a:stCxn id="318" idx="2"/>
              <a:endCxn id="314" idx="0"/>
            </p:cNvCxnSpPr>
            <p:nvPr/>
          </p:nvCxnSpPr>
          <p:spPr bwMode="auto">
            <a:xfrm flipH="1">
              <a:off x="2425413" y="2956689"/>
              <a:ext cx="984804" cy="40030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>
              <a:stCxn id="314" idx="2"/>
              <a:endCxn id="306" idx="0"/>
            </p:cNvCxnSpPr>
            <p:nvPr/>
          </p:nvCxnSpPr>
          <p:spPr bwMode="auto">
            <a:xfrm flipH="1">
              <a:off x="1420378" y="3645024"/>
              <a:ext cx="1005035" cy="4150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>
              <a:stCxn id="314" idx="2"/>
              <a:endCxn id="295" idx="0"/>
            </p:cNvCxnSpPr>
            <p:nvPr/>
          </p:nvCxnSpPr>
          <p:spPr bwMode="auto">
            <a:xfrm>
              <a:off x="2425413" y="3645024"/>
              <a:ext cx="987186" cy="4150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0" name="椭圆 319"/>
          <p:cNvSpPr/>
          <p:nvPr/>
        </p:nvSpPr>
        <p:spPr bwMode="auto">
          <a:xfrm>
            <a:off x="1166662" y="3107495"/>
            <a:ext cx="7009642" cy="8366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3537878" y="435395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Tier1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：性能层，热数据</a:t>
            </a:r>
            <a:endParaRPr lang="zh-CN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3714507" y="567010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Tier2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：容量层，稳定数据</a:t>
            </a:r>
            <a:endParaRPr lang="zh-CN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3" name="椭圆 322"/>
          <p:cNvSpPr/>
          <p:nvPr/>
        </p:nvSpPr>
        <p:spPr bwMode="auto">
          <a:xfrm>
            <a:off x="1689430" y="5361026"/>
            <a:ext cx="6235369" cy="25898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4279952" y="5345338"/>
            <a:ext cx="11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宽列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EC</a:t>
            </a:r>
            <a:endParaRPr lang="zh-CN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5" name="椭圆 324"/>
          <p:cNvSpPr/>
          <p:nvPr/>
        </p:nvSpPr>
        <p:spPr bwMode="auto">
          <a:xfrm>
            <a:off x="1691680" y="4668824"/>
            <a:ext cx="6235369" cy="25898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6" name="文本框 325"/>
          <p:cNvSpPr txBox="1"/>
          <p:nvPr/>
        </p:nvSpPr>
        <p:spPr>
          <a:xfrm>
            <a:off x="4282202" y="4653136"/>
            <a:ext cx="11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三副本</a:t>
            </a:r>
            <a:endParaRPr lang="zh-CN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28" name="直接连接符 327"/>
          <p:cNvCxnSpPr>
            <a:stCxn id="108" idx="3"/>
            <a:endCxn id="314" idx="1"/>
          </p:cNvCxnSpPr>
          <p:nvPr/>
        </p:nvCxnSpPr>
        <p:spPr bwMode="auto">
          <a:xfrm>
            <a:off x="3181497" y="3501008"/>
            <a:ext cx="300258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9" name="文本框 328"/>
          <p:cNvSpPr txBox="1"/>
          <p:nvPr/>
        </p:nvSpPr>
        <p:spPr>
          <a:xfrm>
            <a:off x="1946430" y="102155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机柜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6593171" y="107004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机柜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36" y="7379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系统架构示意图：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1BA5620-6594-45A2-9432-61507ABA5C1D}" type="slidenum">
              <a:rPr lang="de-DE" smtClean="0"/>
              <a:pPr/>
              <a:t>6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0"/>
            <a:ext cx="774541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2800" b="1" dirty="0" smtClean="0"/>
              <a:t>五、应用场景</a:t>
            </a:r>
            <a:endParaRPr lang="zh-CN" altLang="en-US" sz="28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259633" y="3281328"/>
            <a:ext cx="6480720" cy="2884494"/>
            <a:chOff x="1161165" y="1620416"/>
            <a:chExt cx="6363163" cy="3388550"/>
          </a:xfrm>
        </p:grpSpPr>
        <p:sp>
          <p:nvSpPr>
            <p:cNvPr id="44" name="矩形 43"/>
            <p:cNvSpPr/>
            <p:nvPr/>
          </p:nvSpPr>
          <p:spPr bwMode="auto">
            <a:xfrm>
              <a:off x="1475656" y="177281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475656" y="2398912"/>
              <a:ext cx="576064" cy="28803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grain6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75656" y="2996952"/>
              <a:ext cx="576064" cy="28803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grain11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771800" y="1772816"/>
              <a:ext cx="576064" cy="288032"/>
            </a:xfrm>
            <a:prstGeom prst="rect">
              <a:avLst/>
            </a:prstGeom>
            <a:pattFill prst="sphere">
              <a:fgClr>
                <a:srgbClr val="FFFF00"/>
              </a:fgClr>
              <a:bgClr>
                <a:srgbClr val="000000"/>
              </a:bgClr>
            </a:patt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71800" y="2398912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grain7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2771800" y="2996952"/>
              <a:ext cx="576064" cy="288032"/>
            </a:xfrm>
            <a:prstGeom prst="rect">
              <a:avLst/>
            </a:prstGeom>
            <a:pattFill prst="sphere">
              <a:fgClr>
                <a:srgbClr val="FFFF00"/>
              </a:fgClr>
              <a:bgClr>
                <a:srgbClr val="000000"/>
              </a:bgClr>
            </a:patt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067944" y="1780275"/>
              <a:ext cx="576064" cy="28803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grain3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067944" y="2406371"/>
              <a:ext cx="576064" cy="288032"/>
            </a:xfrm>
            <a:prstGeom prst="rect">
              <a:avLst/>
            </a:prstGeom>
            <a:pattFill prst="sphere">
              <a:fgClr>
                <a:srgbClr val="FFFF00"/>
              </a:fgClr>
              <a:bgClr>
                <a:srgbClr val="000000"/>
              </a:bgClr>
            </a:patt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4067944" y="3004411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grain13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364088" y="177281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364088" y="2398912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P2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364088" y="2996952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P3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660232" y="177281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6660232" y="2398912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Q2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660232" y="2996952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Q3</a:t>
              </a: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1331640" y="1628800"/>
              <a:ext cx="864096" cy="180020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2627784" y="1640650"/>
              <a:ext cx="864096" cy="180020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3923928" y="1628800"/>
              <a:ext cx="864096" cy="180020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 bwMode="auto">
            <a:xfrm>
              <a:off x="5220072" y="1620416"/>
              <a:ext cx="864096" cy="180020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 bwMode="auto">
            <a:xfrm>
              <a:off x="6516216" y="1620416"/>
              <a:ext cx="864096" cy="180020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1187624" y="1700808"/>
              <a:ext cx="6336704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1187624" y="2326904"/>
              <a:ext cx="6336704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1161165" y="2932403"/>
              <a:ext cx="6336704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475656" y="3645024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NODE1</a:t>
              </a: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771800" y="3645024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NODE2</a:t>
              </a: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067944" y="3623048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NODE3</a:t>
              </a: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5364088" y="3614664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NODE4</a:t>
              </a: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6660232" y="3594067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NODE5</a:t>
              </a: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1475656" y="465313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71800" y="465313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grain7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4067944" y="465313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grain13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364088" y="464892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P4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660232" y="4648926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Q4</a:t>
              </a: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1168460" y="4576918"/>
              <a:ext cx="6336704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8" name="右箭头 77"/>
            <p:cNvSpPr/>
            <p:nvPr/>
          </p:nvSpPr>
          <p:spPr bwMode="auto">
            <a:xfrm rot="5400000">
              <a:off x="4123612" y="4127533"/>
              <a:ext cx="426401" cy="216024"/>
            </a:xfrm>
            <a:prstGeom prst="rightArrow">
              <a:avLst/>
            </a:prstGeom>
            <a:noFill/>
            <a:ln>
              <a:solidFill>
                <a:srgbClr val="0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259632" y="1247603"/>
            <a:ext cx="6480720" cy="1389309"/>
            <a:chOff x="1259632" y="959571"/>
            <a:chExt cx="6480720" cy="1389309"/>
          </a:xfrm>
        </p:grpSpPr>
        <p:sp>
          <p:nvSpPr>
            <p:cNvPr id="103" name="矩形 102"/>
            <p:cNvSpPr/>
            <p:nvPr/>
          </p:nvSpPr>
          <p:spPr bwMode="auto">
            <a:xfrm>
              <a:off x="1547664" y="1554688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D4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2843808" y="1554688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115755" y="1563229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D6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5436096" y="1554688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P2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732240" y="1554688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Q2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1259632" y="1482680"/>
              <a:ext cx="6480720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526890" y="2010816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NODE1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823034" y="2010816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NODE2</a:t>
              </a: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119178" y="1988840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NODE3</a:t>
              </a: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415322" y="1980456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NODE4</a:t>
              </a: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6711466" y="1959859"/>
              <a:ext cx="576064" cy="216024"/>
            </a:xfrm>
            <a:prstGeom prst="rect">
              <a:avLst/>
            </a:prstGeom>
            <a:solidFill>
              <a:srgbClr val="FFCC66">
                <a:lumMod val="50000"/>
              </a:srgbClr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NODE5</a:t>
              </a:r>
            </a:p>
          </p:txBody>
        </p:sp>
        <p:sp>
          <p:nvSpPr>
            <p:cNvPr id="114" name="乘号 113"/>
            <p:cNvSpPr/>
            <p:nvPr/>
          </p:nvSpPr>
          <p:spPr bwMode="auto">
            <a:xfrm>
              <a:off x="4499992" y="1844824"/>
              <a:ext cx="432048" cy="50405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1547664" y="1031579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2843808" y="1031579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4115755" y="1040120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D3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5436096" y="1031579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6732240" y="1031579"/>
              <a:ext cx="576064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Q1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圆角矩形 119"/>
            <p:cNvSpPr/>
            <p:nvPr/>
          </p:nvSpPr>
          <p:spPr bwMode="auto">
            <a:xfrm>
              <a:off x="1259632" y="959571"/>
              <a:ext cx="6480720" cy="432048"/>
            </a:xfrm>
            <a:prstGeom prst="roundRect">
              <a:avLst/>
            </a:prstGeom>
            <a:noFill/>
            <a:ln>
              <a:solidFill>
                <a:srgbClr val="990000">
                  <a:lumMod val="40000"/>
                  <a:lumOff val="60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323529" y="745540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跨节点重构场景，当节点和硬盘发生失效时，需根据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编码重构出数据列或校验列。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23529" y="272713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跨节点重组场景，当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stripe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中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grain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数据被覆盖写置为垃圾块在节点内做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GC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stripe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剩下有效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grain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需要重新组成新的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stripe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，此时需要根据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EC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编码重新计算和生成校验数据块。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8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1BA5620-6594-45A2-9432-61507ABA5C1D}" type="slidenum">
              <a:rPr lang="de-DE" smtClean="0"/>
              <a:pPr/>
              <a:t>7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0"/>
            <a:ext cx="774541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2800" b="1" dirty="0"/>
              <a:t>六</a:t>
            </a:r>
            <a:r>
              <a:rPr lang="zh-CN" altLang="en-US" sz="2800" b="1" dirty="0" smtClean="0"/>
              <a:t>、合作</a:t>
            </a:r>
            <a:r>
              <a:rPr lang="zh-CN" altLang="en-US" sz="2800" b="1" dirty="0"/>
              <a:t>需求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37268"/>
              </p:ext>
            </p:extLst>
          </p:nvPr>
        </p:nvGraphicFramePr>
        <p:xfrm>
          <a:off x="467544" y="1456082"/>
          <a:ext cx="8280920" cy="4168864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800" b="1" i="0" u="none" strike="noStrike" dirty="0">
                          <a:latin typeface="华文细黑"/>
                        </a:rPr>
                        <a:t>需求标题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800" b="1" i="0" u="none" strike="noStrike" dirty="0" smtClean="0">
                          <a:latin typeface="华文细黑"/>
                        </a:rPr>
                        <a:t>需求描述</a:t>
                      </a:r>
                      <a:endParaRPr lang="zh-CN" altLang="en-US" sz="1800" b="1" i="0" u="none" strike="noStrike" dirty="0">
                        <a:latin typeface="华文细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>
                          <a:latin typeface="宋体"/>
                        </a:rPr>
                        <a:t>EC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算法配置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支持大容量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SSD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盘 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&gt; 64T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，支持宽列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EC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条带，</a:t>
                      </a:r>
                      <a:r>
                        <a:rPr lang="en-US" sz="1400" b="0" i="0" u="none" strike="noStrike" dirty="0" smtClean="0">
                          <a:latin typeface="宋体"/>
                        </a:rPr>
                        <a:t>N+M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《</a:t>
                      </a:r>
                      <a:r>
                        <a:rPr lang="en-US" sz="1400" b="0" i="0" u="none" strike="noStrike" dirty="0" smtClean="0">
                          <a:latin typeface="宋体"/>
                        </a:rPr>
                        <a:t>500, N + M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灵活配置，冗余开销低于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5%</a:t>
                      </a:r>
                      <a:endParaRPr 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数据块和校验块长度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数据块和校验块等长，长度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满足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4K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的整数倍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算法支持平台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latin typeface="宋体"/>
                        </a:rPr>
                        <a:t>1.C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语言，</a:t>
                      </a:r>
                      <a:r>
                        <a:rPr lang="en-US" sz="1400" b="0" i="0" u="none" strike="noStrike" dirty="0" err="1">
                          <a:latin typeface="宋体"/>
                        </a:rPr>
                        <a:t>linux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平台</a:t>
                      </a:r>
                      <a:endParaRPr lang="en-US" altLang="zh-CN" sz="1400" b="0" i="0" u="none" strike="noStrike" dirty="0" smtClean="0">
                        <a:latin typeface="宋体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支持鲲鹏和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X86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，优先支持鲲鹏</a:t>
                      </a:r>
                      <a:endParaRPr 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算法实现方式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使用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软件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实现，采用鲲鹏底层汇编和机器指令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多线程支持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算法内部不起多线程，不同</a:t>
                      </a:r>
                      <a:r>
                        <a:rPr lang="en-US" altLang="zh-CN" sz="1400" b="0" i="0" u="none" strike="noStrike" dirty="0" err="1">
                          <a:latin typeface="宋体"/>
                        </a:rPr>
                        <a:t>cpu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的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core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计算不同数据条带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。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兼容性支持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支持在</a:t>
                      </a:r>
                      <a:r>
                        <a:rPr lang="en-US" altLang="zh-CN" sz="1400" b="0" i="0" u="none" strike="noStrike" dirty="0" err="1">
                          <a:latin typeface="宋体"/>
                        </a:rPr>
                        <a:t>linux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内核态和用户态运行。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性能要求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.</a:t>
                      </a:r>
                      <a:r>
                        <a:rPr lang="zh-CN" altLang="zh-CN" sz="1400" dirty="0" smtClean="0"/>
                        <a:t>单核编解码的速率</a:t>
                      </a:r>
                      <a:r>
                        <a:rPr lang="zh-CN" altLang="en-US" sz="1400" dirty="0" smtClean="0"/>
                        <a:t>需</a:t>
                      </a:r>
                      <a:r>
                        <a:rPr lang="zh-CN" altLang="zh-CN" sz="1400" dirty="0" smtClean="0"/>
                        <a:t>大于</a:t>
                      </a:r>
                      <a:r>
                        <a:rPr lang="en-US" altLang="zh-CN" sz="1400" dirty="0" smtClean="0"/>
                        <a:t>4GB/s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2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算法内部不能有大范围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消耗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CPU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的锁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信号量操作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不能阻塞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睡眠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. 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不能动态分配内存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. 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避免大量的内存拷贝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修复带宽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当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N+M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的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EC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条带，在重构场景下，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修复一个数据块的读带宽不超过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1/M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，非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MDS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码故障恢复率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&gt;90%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。</a:t>
                      </a:r>
                      <a:endParaRPr lang="en-US" altLang="zh-CN" sz="1400" b="0" i="0" u="none" strike="noStrike" dirty="0" smtClean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5537" y="800509"/>
            <a:ext cx="86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面对分布式存储场景的大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容量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SSD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、宽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列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EC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条带和鲲鹏平台，结合重构和重组两种场景，综合平衡纠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删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码性能的三个方面，更高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容错能力、更高存储利用率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、更快速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重构的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EC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算法。</a:t>
            </a:r>
            <a:endParaRPr lang="zh-CN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3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D2D2D2"/>
      </a:lt2>
      <a:accent1>
        <a:srgbClr val="82004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F"/>
      </a:accent5>
      <a:accent6>
        <a:srgbClr val="0000E7"/>
      </a:accent6>
      <a:hlink>
        <a:srgbClr val="FF9900"/>
      </a:hlink>
      <a:folHlink>
        <a:srgbClr val="FF00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FF"/>
        </a:lt1>
        <a:dk2>
          <a:srgbClr val="000000"/>
        </a:dk2>
        <a:lt2>
          <a:srgbClr val="D2D2D2"/>
        </a:lt2>
        <a:accent1>
          <a:srgbClr val="82004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1AAAF"/>
        </a:accent5>
        <a:accent6>
          <a:srgbClr val="0000E7"/>
        </a:accent6>
        <a:hlink>
          <a:srgbClr val="CC33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000000"/>
        </a:dk1>
        <a:lt1>
          <a:srgbClr val="FFFFFF"/>
        </a:lt1>
        <a:dk2>
          <a:srgbClr val="000000"/>
        </a:dk2>
        <a:lt2>
          <a:srgbClr val="D2D2D2"/>
        </a:lt2>
        <a:accent1>
          <a:srgbClr val="82004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1AAAF"/>
        </a:accent5>
        <a:accent6>
          <a:srgbClr val="0000E7"/>
        </a:accent6>
        <a:hlink>
          <a:srgbClr val="CC99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000000"/>
        </a:dk1>
        <a:lt1>
          <a:srgbClr val="FFFFFF"/>
        </a:lt1>
        <a:dk2>
          <a:srgbClr val="000000"/>
        </a:dk2>
        <a:lt2>
          <a:srgbClr val="D2D2D2"/>
        </a:lt2>
        <a:accent1>
          <a:srgbClr val="82004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1AAAF"/>
        </a:accent5>
        <a:accent6>
          <a:srgbClr val="0000E7"/>
        </a:accent6>
        <a:hlink>
          <a:srgbClr val="FF99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000000"/>
        </a:dk1>
        <a:lt1>
          <a:srgbClr val="FFFFFF"/>
        </a:lt1>
        <a:dk2>
          <a:srgbClr val="000000"/>
        </a:dk2>
        <a:lt2>
          <a:srgbClr val="D2D2D2"/>
        </a:lt2>
        <a:accent1>
          <a:srgbClr val="820040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C1AAAF"/>
        </a:accent5>
        <a:accent6>
          <a:srgbClr val="2DB9B9"/>
        </a:accent6>
        <a:hlink>
          <a:srgbClr val="FF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7f6e__x9876_ xmlns="3ba82ccc-341b-4133-bd8e-2c50279b0083">是</_x7f6e__x9876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52D5D45B049949214918490AA5E" ma:contentTypeVersion="1" ma:contentTypeDescription="Create a new document." ma:contentTypeScope="" ma:versionID="d50cd33b592f5b22a27f096ae1f84d49">
  <xsd:schema xmlns:xsd="http://www.w3.org/2001/XMLSchema" xmlns:xs="http://www.w3.org/2001/XMLSchema" xmlns:p="http://schemas.microsoft.com/office/2006/metadata/properties" xmlns:ns2="3ba82ccc-341b-4133-bd8e-2c50279b0083" targetNamespace="http://schemas.microsoft.com/office/2006/metadata/properties" ma:root="true" ma:fieldsID="b97780564035bca46429d3a69cb41f1e" ns2:_="">
    <xsd:import namespace="3ba82ccc-341b-4133-bd8e-2c50279b0083"/>
    <xsd:element name="properties">
      <xsd:complexType>
        <xsd:sequence>
          <xsd:element name="documentManagement">
            <xsd:complexType>
              <xsd:all>
                <xsd:element ref="ns2:_x7f6e__x9876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82ccc-341b-4133-bd8e-2c50279b0083" elementFormDefault="qualified">
    <xsd:import namespace="http://schemas.microsoft.com/office/2006/documentManagement/types"/>
    <xsd:import namespace="http://schemas.microsoft.com/office/infopath/2007/PartnerControls"/>
    <xsd:element name="_x7f6e__x9876_" ma:index="8" nillable="true" ma:displayName="置顶" ma:default="是" ma:format="Dropdown" ma:internalName="_x7f6e__x9876_">
      <xsd:simpleType>
        <xsd:restriction base="dms:Choice">
          <xsd:enumeration value="是"/>
          <xsd:enumeration value="否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6A75CF-2FA1-4B09-ADC6-49C2194E8A32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3ba82ccc-341b-4133-bd8e-2c50279b008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2B54C2-474C-4EB3-89F7-40A22DAFF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82ccc-341b-4133-bd8e-2c50279b00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C94C72-2704-4458-BE28-A48F9AD9D5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47528</TotalTime>
  <Words>844</Words>
  <Application>Microsoft Office PowerPoint</Application>
  <PresentationFormat>全屏显示(4:3)</PresentationFormat>
  <Paragraphs>165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华文细黑</vt:lpstr>
      <vt:lpstr>宋体</vt:lpstr>
      <vt:lpstr>Arial</vt:lpstr>
      <vt:lpstr>Calibri</vt:lpstr>
      <vt:lpstr>Times New Roman</vt:lpstr>
      <vt:lpstr>Wingdings</vt:lpstr>
      <vt:lpstr>default</vt:lpstr>
      <vt:lpstr>2_自定义设计方案</vt:lpstr>
      <vt:lpstr>1_自定义设计方案</vt:lpstr>
      <vt:lpstr>1_默认设计模板</vt:lpstr>
      <vt:lpstr>面对大容量SSD的宽列EC算法 技术合作项目需求</vt:lpstr>
      <vt:lpstr>一、需求背景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Lixia (Carol)</dc:creator>
  <cp:lastModifiedBy>xu ll</cp:lastModifiedBy>
  <cp:revision>1333</cp:revision>
  <dcterms:created xsi:type="dcterms:W3CDTF">2007-01-04T01:40:59Z</dcterms:created>
  <dcterms:modified xsi:type="dcterms:W3CDTF">2019-10-29T04:49:32Z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0x0101009869452D5D45B049949214918490AA5E</vt:lpwstr>
  </property>
  <property fmtid="{D5CDD505-2E9C-101B-9397-08002B2CF9AE}" pid="3" name="_new_ms_pID_72543">
    <vt:lpwstr>(4)tQls5jPQmoul3CYEcImebBb2Xar2Xa2iqRi6qmXACM9vaC0xMBbo+NQ3WaxvUK6sciHsLH+D
w4EcmtqquaOufIxTV8ZbcQyP/SiTFLxDWlKF9EboIRRXNP0SsJJTj+BeCN/wreLQ6gIr8lX0
cUx52xAUyroLBtYkzwlKs2gQmmH8W2DAmuJfliXAxWMGbHfwZgWeNHA+unk4ddtmn7rMLd+U
7xQW6mxbDRwILKtt4w</vt:lpwstr>
  </property>
  <property fmtid="{D5CDD505-2E9C-101B-9397-08002B2CF9AE}" pid="4" name="_new_ms_pID_725431">
    <vt:lpwstr>k/AhR5xKe2eQB9YShN6zp/RFx5M1XvDFgRVBEeR7PtEjvF0UXH/57O
58Eucc/fj/GQ/h4Jwb6cwB98gZDnuxormrtjpHc7txf3FIdBQxNOpXIuQL7jyLd79UjVATd/
XtYS7vIhTCk0eI5zBIG97nNYpLwNeSx0PepnSKVZgQxXPdj8hgli3dm/sk2B4bnU4tc3O3Me
GK1iv9VgKEHvKnTdCvjf6WSTUvZxpouzmAcB</vt:lpwstr>
  </property>
  <property fmtid="{D5CDD505-2E9C-101B-9397-08002B2CF9AE}" pid="5" name="_new_ms_pID_725432">
    <vt:lpwstr>oF2siZBmGZ/o/IFtAITWBjkFAF8OXydKJfQH
pXBH9RoRT1lrWhNcVHmAMrJZGU3qtCF22/QWn6Oel9mvGWfZ1NyQw6zfx6FHf3naoUN7m/18
nSuXEpK+n7pMuQLWfpqo5MaDS6I6QQsGDqmirTFE8e8FxF25Kgs4yHItxjGaiCjQpvE+AtMF
/xTZEt8ZyEhgLyo1mG+6FwxTRBnSqx4fghfQoRV9IaNfxOxGbwofqI</vt:lpwstr>
  </property>
  <property fmtid="{D5CDD505-2E9C-101B-9397-08002B2CF9AE}" pid="6" name="_new_ms_pID_725433">
    <vt:lpwstr>Dz9YP8TEQyw3AnWUQ8
el5OPw==</vt:lpwstr>
  </property>
  <property fmtid="{D5CDD505-2E9C-101B-9397-08002B2CF9AE}" pid="7" name="_2015_ms_pID_725343">
    <vt:lpwstr>(3)RJujIP7E04RAqzox8otMN2pTa/3IRjhjRzXoffeHP4IiWnXOxSzhvYchKJnMgkE+HrJ6VJRp
AHh0T6orJ3N7K+r+DOU1NhhofeQK6Qzu2T4e1/1xXRrKWgB/7dBWQWZz2Ug1PLkThPw2lOkV
LqNAnVW/7vlhEAwUbqAI0sVLjj2gdufauHVxqKHNyMaI7jWg5vxhQEnJ5Wz5a6S+/rNWRPSN
vB8utpO92j39ssKhHn</vt:lpwstr>
  </property>
  <property fmtid="{D5CDD505-2E9C-101B-9397-08002B2CF9AE}" pid="8" name="_2015_ms_pID_7253431">
    <vt:lpwstr>kl+tAqMQhRiz7XxfodMDUxfnouS3ov5765l9AH39erg8W4aTWGDvS6
mLpzHaUqRelKh8EnP3CXJchNgzzmbyw5EKbMfSkR8FGUObDa3RG2OBFuX61se4HMo8BLQLR+
CNZMjZ6zf9J1sVCLbKMfadiQXb/si5oUgXnKjqsFgE+1NQiIp/zzioMJnANg5/4qPEy7IegI
Za1wDUQXrlEsMjuhP0xBf9r1iDUzw97anTh4</vt:lpwstr>
  </property>
  <property fmtid="{D5CDD505-2E9C-101B-9397-08002B2CF9AE}" pid="9" name="_2015_ms_pID_7253432">
    <vt:lpwstr>6SHcNxzzDAcDcUXIu/VvKgANgNVOrhBWBSjM
5JFvQG6rHQc+AhsM5tE1K4bT1rqrmLFjJq3LRmkQF8Rv8DbY6r4=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1569289558</vt:lpwstr>
  </property>
</Properties>
</file>