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23" r:id="rId2"/>
    <p:sldId id="544" r:id="rId3"/>
    <p:sldId id="644" r:id="rId4"/>
    <p:sldId id="738" r:id="rId5"/>
    <p:sldId id="740" r:id="rId6"/>
    <p:sldId id="646" r:id="rId7"/>
    <p:sldId id="709" r:id="rId8"/>
    <p:sldId id="739" r:id="rId9"/>
    <p:sldId id="741" r:id="rId10"/>
    <p:sldId id="742" r:id="rId11"/>
    <p:sldId id="674" r:id="rId12"/>
    <p:sldId id="675" r:id="rId13"/>
    <p:sldId id="745" r:id="rId14"/>
    <p:sldId id="746" r:id="rId15"/>
    <p:sldId id="747" r:id="rId16"/>
    <p:sldId id="759" r:id="rId17"/>
    <p:sldId id="760" r:id="rId18"/>
    <p:sldId id="743" r:id="rId19"/>
    <p:sldId id="761" r:id="rId20"/>
    <p:sldId id="647" r:id="rId21"/>
    <p:sldId id="584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755" r:id="rId30"/>
    <p:sldId id="756" r:id="rId31"/>
    <p:sldId id="757" r:id="rId32"/>
    <p:sldId id="758" r:id="rId33"/>
    <p:sldId id="736" r:id="rId34"/>
    <p:sldId id="737" r:id="rId35"/>
    <p:sldId id="744" r:id="rId36"/>
    <p:sldId id="295" r:id="rId37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8"/>
            <p14:sldId id="740"/>
            <p14:sldId id="646"/>
            <p14:sldId id="709"/>
            <p14:sldId id="739"/>
            <p14:sldId id="741"/>
            <p14:sldId id="742"/>
            <p14:sldId id="674"/>
            <p14:sldId id="675"/>
            <p14:sldId id="745"/>
            <p14:sldId id="746"/>
            <p14:sldId id="747"/>
            <p14:sldId id="759"/>
            <p14:sldId id="760"/>
            <p14:sldId id="743"/>
            <p14:sldId id="761"/>
            <p14:sldId id="647"/>
            <p14:sldId id="584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36"/>
            <p14:sldId id="737"/>
            <p14:sldId id="744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86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7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864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5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399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4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55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17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19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686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437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089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30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302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268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7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606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809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302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0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13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40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05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47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/>
              <a:t>StripeMerge</a:t>
            </a:r>
            <a:r>
              <a:rPr lang="en-US" altLang="zh-CN" sz="3600" b="1" dirty="0"/>
              <a:t>: Efficient Wide-Stripe Generation for</a:t>
            </a:r>
          </a:p>
          <a:p>
            <a:pPr algn="ctr"/>
            <a:r>
              <a:rPr lang="en-US" altLang="zh-CN" sz="3600" b="1" dirty="0"/>
              <a:t>Large-Scale Erasure-Coded Storage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2021/10/18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 Perfect merging Challenges</a:t>
            </a:r>
          </a:p>
          <a:p>
            <a:pPr lvl="1"/>
            <a:r>
              <a:rPr lang="en-US" altLang="zh-CN" dirty="0"/>
              <a:t>apply perfect merging to generate multiple wide stripes</a:t>
            </a:r>
          </a:p>
          <a:p>
            <a:pPr lvl="2"/>
            <a:r>
              <a:rPr lang="en-US" altLang="zh-CN" dirty="0"/>
              <a:t>all narrow stripes are currently placed</a:t>
            </a:r>
          </a:p>
          <a:p>
            <a:pPr lvl="2"/>
            <a:r>
              <a:rPr lang="en-US" altLang="zh-CN" dirty="0"/>
              <a:t>search of all narrow stripes is time-consuming procedure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1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endParaRPr lang="en-US" altLang="zh-CN" dirty="0"/>
          </a:p>
          <a:p>
            <a:pPr lvl="1"/>
            <a:r>
              <a:rPr lang="en-US" altLang="zh-CN" dirty="0"/>
              <a:t>each chunk placement has the same number of narrow stripes(?)</a:t>
            </a:r>
          </a:p>
          <a:p>
            <a:pPr lvl="1"/>
            <a:r>
              <a:rPr lang="en-US" altLang="zh-CN" dirty="0"/>
              <a:t>Hopcroft-Karp algorithm O(n2.5)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-G</a:t>
            </a:r>
          </a:p>
          <a:p>
            <a:pPr lvl="1"/>
            <a:r>
              <a:rPr lang="en-US" altLang="zh-CN" dirty="0"/>
              <a:t>apply the perfect merging of existing narrow stripes to generate as many wide stripes as possible</a:t>
            </a:r>
          </a:p>
          <a:p>
            <a:pPr lvl="1"/>
            <a:r>
              <a:rPr lang="en-US" altLang="zh-CN" dirty="0"/>
              <a:t>remaining narrow stripes</a:t>
            </a:r>
          </a:p>
          <a:p>
            <a:pPr lvl="2"/>
            <a:r>
              <a:rPr lang="en-US" altLang="zh-CN" dirty="0"/>
              <a:t>Transfer a number of chunks </a:t>
            </a:r>
          </a:p>
          <a:p>
            <a:pPr lvl="2"/>
            <a:r>
              <a:rPr lang="en-US" altLang="zh-CN" dirty="0"/>
              <a:t>make them satisfy perfect merging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73904-AECB-4FD4-8764-9615D3E2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65100"/>
            <a:ext cx="517142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-G</a:t>
            </a:r>
          </a:p>
          <a:p>
            <a:pPr lvl="1"/>
            <a:r>
              <a:rPr lang="en-US" altLang="zh-CN" dirty="0"/>
              <a:t>O((</a:t>
            </a:r>
            <a:r>
              <a:rPr lang="en-US" altLang="zh-CN" dirty="0" err="1"/>
              <a:t>k+m</a:t>
            </a:r>
            <a:r>
              <a:rPr lang="en-US" altLang="zh-CN" dirty="0"/>
              <a:t>)n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5CBB73-A483-48D8-8AB4-6ED3FF5A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76" y="1774856"/>
            <a:ext cx="5783325" cy="41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0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-P</a:t>
            </a:r>
          </a:p>
          <a:p>
            <a:pPr lvl="1"/>
            <a:r>
              <a:rPr lang="en-US" altLang="zh-CN" dirty="0"/>
              <a:t>fully parity-aligned</a:t>
            </a:r>
          </a:p>
          <a:p>
            <a:pPr lvl="2"/>
            <a:r>
              <a:rPr lang="en-US" altLang="zh-CN" dirty="0"/>
              <a:t>parity chunks have identical encoding coefficients</a:t>
            </a:r>
          </a:p>
          <a:p>
            <a:pPr lvl="2"/>
            <a:r>
              <a:rPr lang="en-US" altLang="zh-CN" dirty="0"/>
              <a:t>reside in identical nodes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9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-P</a:t>
            </a:r>
          </a:p>
          <a:p>
            <a:pPr lvl="1"/>
            <a:r>
              <a:rPr lang="en-US" altLang="zh-CN" dirty="0"/>
              <a:t>hash table</a:t>
            </a:r>
          </a:p>
          <a:p>
            <a:pPr lvl="2"/>
            <a:r>
              <a:rPr lang="en-US" altLang="zh-CN" dirty="0"/>
              <a:t>metadata of parity chunk placements</a:t>
            </a:r>
          </a:p>
          <a:p>
            <a:pPr lvl="2"/>
            <a:r>
              <a:rPr lang="en-US" altLang="zh-CN" dirty="0"/>
              <a:t>key </a:t>
            </a:r>
          </a:p>
          <a:p>
            <a:pPr lvl="3"/>
            <a:r>
              <a:rPr lang="en-US" altLang="zh-CN" dirty="0"/>
              <a:t>certain placement of </a:t>
            </a:r>
            <a:r>
              <a:rPr lang="en-US" altLang="zh-CN" dirty="0" err="1"/>
              <a:t>anyiparity</a:t>
            </a:r>
            <a:r>
              <a:rPr lang="en-US" altLang="zh-CN" dirty="0"/>
              <a:t> chunks</a:t>
            </a:r>
          </a:p>
          <a:p>
            <a:pPr lvl="2"/>
            <a:r>
              <a:rPr lang="en-US" altLang="zh-CN" dirty="0"/>
              <a:t>Value</a:t>
            </a:r>
          </a:p>
          <a:p>
            <a:pPr lvl="3"/>
            <a:r>
              <a:rPr lang="en-US" altLang="zh-CN" dirty="0"/>
              <a:t>a list of indices of the stripes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B8CB96-216B-450D-8FB4-9D26BCF5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58" y="1485739"/>
            <a:ext cx="2249184" cy="35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-P</a:t>
            </a:r>
          </a:p>
          <a:p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CAF7C5-C351-456B-95B4-6EA4029C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04" y="1149415"/>
            <a:ext cx="5146847" cy="55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0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-P</a:t>
            </a:r>
          </a:p>
          <a:p>
            <a:pPr lvl="1"/>
            <a:r>
              <a:rPr lang="en-US" altLang="zh-CN" dirty="0"/>
              <a:t>O((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04A277-2152-4BAE-B241-79D25C99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43" y="1835918"/>
            <a:ext cx="540000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StripeMerge</a:t>
            </a:r>
            <a:r>
              <a:rPr lang="en-US" altLang="zh-CN" dirty="0"/>
              <a:t>-P</a:t>
            </a:r>
          </a:p>
          <a:p>
            <a:pPr lvl="1"/>
            <a:r>
              <a:rPr lang="en-US" altLang="zh-CN" dirty="0"/>
              <a:t>fully or partially parity-aligned</a:t>
            </a:r>
          </a:p>
          <a:p>
            <a:pPr lvl="2"/>
            <a:r>
              <a:rPr lang="en-US" altLang="zh-CN" dirty="0"/>
              <a:t>data chunks may happen to reside in the same nodes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200" y="1223187"/>
            <a:ext cx="70993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Simulations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Amazon EC2 Experiments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wide-stripe generation bandwidth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 running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Simulations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2.10 GHz CPU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256 GiB 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1 TiB SA TA hard disk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N as a multiple of2k+m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10,000 narrow stripes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NCScale</a:t>
            </a:r>
            <a:r>
              <a:rPr lang="en-US" altLang="zh-CN" sz="2800" b="1" dirty="0"/>
              <a:t> vs </a:t>
            </a:r>
            <a:r>
              <a:rPr lang="en-US" altLang="zh-CN" sz="2800" b="1" dirty="0" err="1"/>
              <a:t>StripeMerge</a:t>
            </a:r>
            <a:r>
              <a:rPr lang="en-US" altLang="zh-CN" sz="2800" b="1" dirty="0"/>
              <a:t>-P </a:t>
            </a:r>
            <a:r>
              <a:rPr lang="en-US" altLang="zh-CN" sz="2800" b="1" dirty="0" err="1"/>
              <a:t>StripeMerge</a:t>
            </a:r>
            <a:r>
              <a:rPr lang="en-US" altLang="zh-CN" sz="2800" b="1" dirty="0"/>
              <a:t>-G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5099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A.1 (Wide-stripe generation bandwidth)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2485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A.1 (Wide-stripe generation bandwidth)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zh-CN" sz="2800" b="1" dirty="0"/>
              <a:t>4≤k≤64,2≤m≤4 N=2(2k+m) and N=4(2k+m)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E67D34-E4C6-4985-B242-9FF1A859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38" y="2436480"/>
            <a:ext cx="7941923" cy="40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0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A.2 (Running time versus(</a:t>
            </a:r>
            <a:r>
              <a:rPr lang="en-US" altLang="zh-CN" sz="3200" b="1" dirty="0" err="1"/>
              <a:t>k,m</a:t>
            </a:r>
            <a:r>
              <a:rPr lang="en-US" altLang="zh-CN" sz="3200" b="1" dirty="0"/>
              <a:t>))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B42204-047A-46E0-83C0-F0F44A60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48" y="2731292"/>
            <a:ext cx="10942857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A.3 (Running time versus the number of </a:t>
            </a:r>
            <a:r>
              <a:rPr lang="en-US" altLang="zh-CN" sz="3200" b="1" dirty="0" err="1"/>
              <a:t>nar</a:t>
            </a:r>
            <a:r>
              <a:rPr lang="en-US" altLang="zh-CN" sz="3200" b="1" dirty="0"/>
              <a:t>-row stripes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27FFC2-BDFB-42EB-8525-E60F41D8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95" y="3074196"/>
            <a:ext cx="5067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A.4 (Memory consumption of </a:t>
            </a:r>
            <a:r>
              <a:rPr lang="en-US" altLang="zh-CN" sz="3200" b="1" dirty="0" err="1"/>
              <a:t>StripeMerge</a:t>
            </a:r>
            <a:r>
              <a:rPr lang="en-US" altLang="zh-CN" sz="3200" b="1" dirty="0"/>
              <a:t>-P)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2EA63-13FD-4CB0-A3FA-BFC5F4A9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87" y="3085382"/>
            <a:ext cx="4657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4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Amazon EC2 Experiments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ISA-L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m5.xlarge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bandwidth from 1 Gb/s to 8 Gb/s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10,000 narrow stripes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77B5A0-F99B-4B49-9BE8-548163C0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42687"/>
            <a:ext cx="10791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9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B.1 (Time breakdown)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(</a:t>
            </a:r>
            <a:r>
              <a:rPr lang="en-US" altLang="zh-CN" sz="2800" b="1" dirty="0" err="1"/>
              <a:t>k,m</a:t>
            </a:r>
            <a:r>
              <a:rPr lang="en-US" altLang="zh-CN" sz="2800" b="1" dirty="0"/>
              <a:t>) = (16,4),N=2(2k+m) =72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chunk size of 64MiB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gateway bandwidth of 8Gb/s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running time of the algorithm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transfer 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compute time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9864E6-4A81-4E14-8982-45BAB58C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0" y="4639507"/>
            <a:ext cx="8722760" cy="14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B.2 (Wide-stripe generation time versus)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08F215-7336-41A5-B029-95909BE9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4" y="2238850"/>
            <a:ext cx="10514286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B.3 (Impact of gateway bandwidth)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(</a:t>
            </a:r>
            <a:r>
              <a:rPr lang="en-US" altLang="zh-CN" sz="2800" b="1" dirty="0" err="1"/>
              <a:t>k,m</a:t>
            </a:r>
            <a:r>
              <a:rPr lang="en-US" altLang="zh-CN" sz="2800" b="1" dirty="0"/>
              <a:t>) = (16,4),N=2(2k+m) =72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gateway bandwidth, from 1 Gb/s to 8 Gb/s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610BD9-8F0C-4033-B7F3-B9C108D0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9" y="3030355"/>
            <a:ext cx="515238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4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199" y="1223187"/>
            <a:ext cx="96928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 B.4 (Impact of chunk size)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 chunk sizes, from 8 MiB to 64 MiB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(</a:t>
            </a:r>
            <a:r>
              <a:rPr lang="en-US" altLang="zh-CN" sz="2800" b="1" dirty="0" err="1"/>
              <a:t>k,m</a:t>
            </a:r>
            <a:r>
              <a:rPr lang="en-US" altLang="zh-CN" sz="2800" b="1" dirty="0"/>
              <a:t>) = (16,4),N=2(2k+m) =72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gateway bandwidth of 8 Gb/s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9A7D17-DA03-4666-A1F6-5727E7B4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62" y="3246499"/>
            <a:ext cx="5295238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 err="1"/>
              <a:t>StripeMerge</a:t>
            </a:r>
            <a:endParaRPr lang="en-US" altLang="zh-CN" dirty="0"/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existence of an optimal scheme for wide-stripe generation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 err="1"/>
              <a:t>StripeMerge</a:t>
            </a:r>
            <a:r>
              <a:rPr lang="en-US" altLang="zh-CN" dirty="0"/>
              <a:t>-P and </a:t>
            </a:r>
            <a:r>
              <a:rPr lang="en-US" altLang="zh-CN" dirty="0" err="1"/>
              <a:t>StripeMerge</a:t>
            </a:r>
            <a:r>
              <a:rPr lang="en-US" altLang="zh-CN" dirty="0"/>
              <a:t>-G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/>
              <a:t>如果分很多层，来处理，</a:t>
            </a:r>
            <a:r>
              <a:rPr lang="en-US" altLang="zh-CN" sz="2400" dirty="0"/>
              <a:t>k</a:t>
            </a:r>
            <a:r>
              <a:rPr lang="zh-CN" altLang="en-US" sz="2400" dirty="0"/>
              <a:t>值逐渐增大。初始</a:t>
            </a:r>
            <a:r>
              <a:rPr lang="en-US" altLang="zh-CN" sz="2400" dirty="0"/>
              <a:t>k</a:t>
            </a:r>
            <a:r>
              <a:rPr lang="zh-CN" altLang="en-US" sz="2400" dirty="0"/>
              <a:t>值怎么决定，合并的标准。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895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537"/>
            <a:ext cx="11073223" cy="3089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wide stripes</a:t>
            </a:r>
          </a:p>
          <a:p>
            <a:pPr lvl="1"/>
            <a:r>
              <a:rPr lang="en-US" altLang="zh-CN" dirty="0"/>
              <a:t>stripes that have a very </a:t>
            </a:r>
            <a:r>
              <a:rPr lang="en-US" altLang="zh-CN" dirty="0" err="1"/>
              <a:t>largek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k+m</a:t>
            </a:r>
            <a:r>
              <a:rPr lang="zh-CN" altLang="en-US" dirty="0"/>
              <a:t>）</a:t>
            </a:r>
            <a:r>
              <a:rPr lang="en-US" altLang="zh-CN" dirty="0"/>
              <a:t>/k approaches one</a:t>
            </a:r>
          </a:p>
          <a:p>
            <a:pPr lvl="1"/>
            <a:r>
              <a:rPr lang="en-US" altLang="zh-CN" dirty="0"/>
              <a:t>Assume</a:t>
            </a:r>
          </a:p>
          <a:p>
            <a:pPr lvl="2"/>
            <a:r>
              <a:rPr lang="en-US" altLang="zh-CN" dirty="0"/>
              <a:t>used for cold data </a:t>
            </a:r>
          </a:p>
          <a:p>
            <a:pPr lvl="3"/>
            <a:r>
              <a:rPr lang="en-US" altLang="zh-CN" dirty="0"/>
              <a:t>backup and archival data</a:t>
            </a:r>
          </a:p>
          <a:p>
            <a:pPr lvl="3"/>
            <a:r>
              <a:rPr lang="en-US" altLang="zh-CN" dirty="0"/>
              <a:t>binary large objects (BLOBs)</a:t>
            </a:r>
          </a:p>
          <a:p>
            <a:pPr lvl="4"/>
            <a:r>
              <a:rPr lang="en-US" altLang="zh-CN" dirty="0"/>
              <a:t>access frequency drops as they age</a:t>
            </a:r>
          </a:p>
          <a:p>
            <a:pPr lvl="1"/>
            <a:r>
              <a:rPr lang="en-US" altLang="zh-CN" dirty="0"/>
              <a:t>Challenge</a:t>
            </a:r>
          </a:p>
          <a:p>
            <a:pPr lvl="2"/>
            <a:r>
              <a:rPr lang="en-US" altLang="zh-CN" dirty="0"/>
              <a:t>high repair penalty</a:t>
            </a:r>
          </a:p>
          <a:p>
            <a:pPr lvl="3"/>
            <a:r>
              <a:rPr lang="en-US" altLang="zh-CN" dirty="0"/>
              <a:t>repair bandwidth</a:t>
            </a:r>
          </a:p>
        </p:txBody>
      </p:sp>
    </p:spTree>
    <p:extLst>
      <p:ext uri="{BB962C8B-B14F-4D97-AF65-F5344CB8AC3E}">
        <p14:creationId xmlns:p14="http://schemas.microsoft.com/office/powerpoint/2010/main" val="165271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 Wide-stripe</a:t>
            </a:r>
          </a:p>
          <a:p>
            <a:pPr lvl="1"/>
            <a:r>
              <a:rPr lang="en-US" altLang="zh-CN" dirty="0"/>
              <a:t>Be parameterized differently via a tiered approach with respect to the data age</a:t>
            </a:r>
          </a:p>
          <a:p>
            <a:pPr lvl="1"/>
            <a:r>
              <a:rPr lang="en-US" altLang="zh-CN" dirty="0"/>
              <a:t>encoded into the stripes with a </a:t>
            </a:r>
            <a:r>
              <a:rPr lang="en-US" altLang="zh-CN" dirty="0" err="1"/>
              <a:t>smallk</a:t>
            </a:r>
            <a:r>
              <a:rPr lang="en-US" altLang="zh-CN" dirty="0"/>
              <a:t>, narrow stripes</a:t>
            </a:r>
          </a:p>
          <a:p>
            <a:pPr lvl="1"/>
            <a:r>
              <a:rPr lang="en-US" altLang="zh-CN" dirty="0"/>
              <a:t>later re-encoded into wide stripes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 Wide-stripe generation problem</a:t>
            </a:r>
          </a:p>
          <a:p>
            <a:pPr lvl="1"/>
            <a:r>
              <a:rPr lang="en-US" altLang="zh-CN" dirty="0"/>
              <a:t>substantial bandwidth overhead</a:t>
            </a:r>
          </a:p>
          <a:p>
            <a:pPr lvl="1"/>
            <a:r>
              <a:rPr lang="en-US" altLang="zh-CN" dirty="0"/>
              <a:t>Re-distributing the 2k data chunks</a:t>
            </a:r>
          </a:p>
          <a:p>
            <a:pPr lvl="1"/>
            <a:r>
              <a:rPr lang="en-US" altLang="zh-CN" dirty="0"/>
              <a:t>Migrating some of the data and parity chunks</a:t>
            </a:r>
          </a:p>
          <a:p>
            <a:pPr lvl="1"/>
            <a:r>
              <a:rPr lang="en-US" altLang="zh-CN" dirty="0"/>
              <a:t>K-&gt;2k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537"/>
            <a:ext cx="11073223" cy="3089434"/>
          </a:xfrm>
        </p:spPr>
        <p:txBody>
          <a:bodyPr/>
          <a:lstStyle/>
          <a:p>
            <a:r>
              <a:rPr lang="en-US" altLang="zh-CN" dirty="0"/>
              <a:t>Storage Scaling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Adding s new nodes</a:t>
            </a:r>
          </a:p>
          <a:p>
            <a:pPr lvl="1"/>
            <a:r>
              <a:rPr lang="en-US" altLang="zh-CN" dirty="0"/>
              <a:t>Convert (</a:t>
            </a:r>
            <a:r>
              <a:rPr lang="en-US" altLang="zh-CN" dirty="0" err="1"/>
              <a:t>k,m</a:t>
            </a:r>
            <a:r>
              <a:rPr lang="en-US" altLang="zh-CN" dirty="0"/>
              <a:t>) stripes into (</a:t>
            </a:r>
            <a:r>
              <a:rPr lang="en-US" altLang="zh-CN" dirty="0" err="1"/>
              <a:t>k+s,m</a:t>
            </a:r>
            <a:r>
              <a:rPr lang="en-US" altLang="zh-CN" dirty="0"/>
              <a:t>) stripes</a:t>
            </a:r>
          </a:p>
          <a:p>
            <a:pPr lvl="1"/>
            <a:r>
              <a:rPr lang="en-US" altLang="zh-CN" dirty="0" err="1"/>
              <a:t>NCScale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CDB4CC-7052-4234-A3F8-3532A01B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429000"/>
            <a:ext cx="5656901" cy="17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537"/>
            <a:ext cx="11073223" cy="3089434"/>
          </a:xfrm>
        </p:spPr>
        <p:txBody>
          <a:bodyPr/>
          <a:lstStyle/>
          <a:p>
            <a:r>
              <a:rPr lang="en-US" altLang="zh-CN" dirty="0"/>
              <a:t>Perfect merging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(does not assume the addition of new nodes)</a:t>
            </a:r>
          </a:p>
          <a:p>
            <a:pPr lvl="1"/>
            <a:r>
              <a:rPr lang="en-US" altLang="zh-CN" dirty="0"/>
              <a:t>select two </a:t>
            </a:r>
            <a:r>
              <a:rPr lang="en-US" altLang="zh-CN" dirty="0">
                <a:solidFill>
                  <a:srgbClr val="FF0000"/>
                </a:solidFill>
              </a:rPr>
              <a:t>suitable</a:t>
            </a:r>
            <a:r>
              <a:rPr lang="en-US" altLang="zh-CN" dirty="0"/>
              <a:t> (</a:t>
            </a:r>
            <a:r>
              <a:rPr lang="en-US" altLang="zh-CN" dirty="0" err="1"/>
              <a:t>k,m</a:t>
            </a:r>
            <a:r>
              <a:rPr lang="en-US" altLang="zh-CN" dirty="0"/>
              <a:t>) narrow stripes</a:t>
            </a:r>
          </a:p>
          <a:p>
            <a:pPr lvl="2"/>
            <a:r>
              <a:rPr lang="en-US" altLang="zh-CN" dirty="0"/>
              <a:t>data chunks reside in different nodes</a:t>
            </a:r>
          </a:p>
          <a:p>
            <a:pPr lvl="2"/>
            <a:r>
              <a:rPr lang="en-US" altLang="zh-CN" dirty="0"/>
              <a:t>parity chunks have identical encoding coefficients and reside in the same nodes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B44B40-0A2B-432F-A1B1-EF172FED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02" y="4108751"/>
            <a:ext cx="6667856" cy="15251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BE115C-3B61-4918-8B14-9387A7A5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034" y="5364692"/>
            <a:ext cx="3531098" cy="8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12878</TotalTime>
  <Words>921</Words>
  <Application>Microsoft Office PowerPoint</Application>
  <PresentationFormat>宽屏</PresentationFormat>
  <Paragraphs>381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Background</vt:lpstr>
      <vt:lpstr>Outline</vt:lpstr>
      <vt:lpstr>Motivation</vt:lpstr>
      <vt:lpstr>Motivation</vt:lpstr>
      <vt:lpstr>Motivation</vt:lpstr>
      <vt:lpstr>Motivation</vt:lpstr>
      <vt:lpstr>Outline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Outline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Outline</vt:lpstr>
      <vt:lpstr>Conclution 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Y62822</cp:lastModifiedBy>
  <cp:revision>794</cp:revision>
  <dcterms:created xsi:type="dcterms:W3CDTF">2020-09-17T23:09:22Z</dcterms:created>
  <dcterms:modified xsi:type="dcterms:W3CDTF">2021-10-17T11:34:33Z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