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23" r:id="rId2"/>
    <p:sldId id="544" r:id="rId3"/>
    <p:sldId id="644" r:id="rId4"/>
    <p:sldId id="730" r:id="rId5"/>
    <p:sldId id="738" r:id="rId6"/>
    <p:sldId id="646" r:id="rId7"/>
    <p:sldId id="709" r:id="rId8"/>
    <p:sldId id="739" r:id="rId9"/>
    <p:sldId id="740" r:id="rId10"/>
    <p:sldId id="674" r:id="rId11"/>
    <p:sldId id="675" r:id="rId12"/>
    <p:sldId id="741" r:id="rId13"/>
    <p:sldId id="742" r:id="rId14"/>
    <p:sldId id="748" r:id="rId15"/>
    <p:sldId id="749" r:id="rId16"/>
    <p:sldId id="758" r:id="rId17"/>
    <p:sldId id="759" r:id="rId18"/>
    <p:sldId id="761" r:id="rId19"/>
    <p:sldId id="751" r:id="rId20"/>
    <p:sldId id="752" r:id="rId21"/>
    <p:sldId id="760" r:id="rId22"/>
    <p:sldId id="647" r:id="rId23"/>
    <p:sldId id="584" r:id="rId24"/>
    <p:sldId id="744" r:id="rId25"/>
    <p:sldId id="743" r:id="rId26"/>
    <p:sldId id="747" r:id="rId27"/>
    <p:sldId id="746" r:id="rId28"/>
    <p:sldId id="745" r:id="rId29"/>
    <p:sldId id="736" r:id="rId30"/>
    <p:sldId id="737" r:id="rId31"/>
    <p:sldId id="295" r:id="rId32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0"/>
            <p14:sldId id="738"/>
            <p14:sldId id="646"/>
            <p14:sldId id="709"/>
            <p14:sldId id="739"/>
            <p14:sldId id="740"/>
            <p14:sldId id="674"/>
            <p14:sldId id="675"/>
            <p14:sldId id="741"/>
            <p14:sldId id="742"/>
            <p14:sldId id="748"/>
            <p14:sldId id="749"/>
            <p14:sldId id="758"/>
            <p14:sldId id="759"/>
            <p14:sldId id="761"/>
            <p14:sldId id="751"/>
            <p14:sldId id="752"/>
            <p14:sldId id="760"/>
            <p14:sldId id="647"/>
            <p14:sldId id="584"/>
            <p14:sldId id="744"/>
            <p14:sldId id="743"/>
            <p14:sldId id="747"/>
            <p14:sldId id="746"/>
            <p14:sldId id="745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209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62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997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169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69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490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92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448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262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07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097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07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64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4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33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53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2021/10/25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84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Erasure Coding in Windows Azure Storage</a:t>
            </a:r>
            <a:endParaRPr lang="zh-CN" altLang="en-US" sz="2400" dirty="0"/>
          </a:p>
          <a:p>
            <a:pPr algn="ctr"/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2021/10/25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LRC</a:t>
            </a:r>
          </a:p>
          <a:p>
            <a:pPr lvl="1"/>
            <a:r>
              <a:rPr lang="en-US" altLang="zh-CN" dirty="0"/>
              <a:t>r+1</a:t>
            </a:r>
          </a:p>
          <a:p>
            <a:pPr lvl="1"/>
            <a:r>
              <a:rPr lang="en-US" altLang="zh-CN" dirty="0"/>
              <a:t>86% of all the four failures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1B5164-2BE8-4621-85AF-4AE0670E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00" y="2997310"/>
            <a:ext cx="4800000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Reliability Model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C95769-7A07-46C1-88C4-93B96CC8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96" y="2517946"/>
            <a:ext cx="4923809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7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WAS architecture</a:t>
            </a:r>
          </a:p>
          <a:p>
            <a:pPr lvl="1"/>
            <a:r>
              <a:rPr lang="en-US" altLang="zh-CN" dirty="0"/>
              <a:t>front-end layer</a:t>
            </a:r>
          </a:p>
          <a:p>
            <a:pPr lvl="1"/>
            <a:r>
              <a:rPr lang="en-US" altLang="zh-CN" dirty="0"/>
              <a:t>partitioned object layer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stream replication layer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 Layer Architecture</a:t>
            </a:r>
          </a:p>
          <a:p>
            <a:pPr lvl="1"/>
            <a:r>
              <a:rPr lang="en-US" altLang="zh-CN" dirty="0"/>
              <a:t>Stream Managers (SM)</a:t>
            </a:r>
          </a:p>
          <a:p>
            <a:pPr lvl="1"/>
            <a:r>
              <a:rPr lang="en-US" altLang="zh-CN" dirty="0"/>
              <a:t> Extent Nodes (EN)</a:t>
            </a:r>
          </a:p>
          <a:p>
            <a:pPr lvl="2"/>
            <a:r>
              <a:rPr lang="en-US" altLang="zh-CN" dirty="0"/>
              <a:t>Extent(replicated)</a:t>
            </a:r>
          </a:p>
          <a:p>
            <a:pPr lvl="3"/>
            <a:r>
              <a:rPr lang="en-US" altLang="zh-CN" dirty="0"/>
              <a:t> block(CRC)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C873F8-3773-4A60-9930-BA5A8EC5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48" y="1378775"/>
            <a:ext cx="4780952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Erasure Coding in the Stream Layer</a:t>
            </a:r>
          </a:p>
          <a:p>
            <a:pPr lvl="1"/>
            <a:r>
              <a:rPr lang="en-US" altLang="zh-CN" dirty="0"/>
              <a:t>Asynchronous</a:t>
            </a:r>
          </a:p>
          <a:p>
            <a:pPr lvl="1"/>
            <a:r>
              <a:rPr lang="en-US" altLang="zh-CN" dirty="0"/>
              <a:t>off the critical path</a:t>
            </a:r>
          </a:p>
          <a:p>
            <a:pPr lvl="1"/>
            <a:r>
              <a:rPr lang="en-US" altLang="zh-CN" dirty="0"/>
              <a:t>SM periodically scans</a:t>
            </a:r>
          </a:p>
          <a:p>
            <a:pPr lvl="2"/>
            <a:r>
              <a:rPr lang="en-US" altLang="zh-CN" dirty="0"/>
              <a:t>schedules a subset </a:t>
            </a:r>
          </a:p>
          <a:p>
            <a:pPr lvl="3"/>
            <a:r>
              <a:rPr lang="en-US" altLang="zh-CN" dirty="0"/>
              <a:t>stream policies and system load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3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Erasure Coding in the Stream Layer</a:t>
            </a:r>
          </a:p>
          <a:p>
            <a:pPr lvl="1"/>
            <a:r>
              <a:rPr lang="en-US" altLang="zh-CN" dirty="0"/>
              <a:t>SM creates fragments on a set of </a:t>
            </a:r>
            <a:r>
              <a:rPr lang="en-US" altLang="zh-CN" dirty="0" err="1"/>
              <a:t>Ens</a:t>
            </a:r>
            <a:endParaRPr lang="en-US" altLang="zh-CN" dirty="0"/>
          </a:p>
          <a:p>
            <a:pPr lvl="1"/>
            <a:r>
              <a:rPr lang="en-US" altLang="zh-CN" dirty="0"/>
              <a:t>SM designates one of the </a:t>
            </a:r>
            <a:r>
              <a:rPr lang="en-US" altLang="zh-CN" dirty="0" err="1"/>
              <a:t>Ens</a:t>
            </a:r>
            <a:r>
              <a:rPr lang="en-US" altLang="zh-CN" dirty="0"/>
              <a:t> as the coordinator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ADCF85-65BB-4B44-ABEB-A43C07EB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57" y="2700485"/>
            <a:ext cx="3595955" cy="34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1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Erasure Coding in the Stream Layer</a:t>
            </a:r>
          </a:p>
          <a:p>
            <a:pPr lvl="1"/>
            <a:r>
              <a:rPr lang="en-US" altLang="zh-CN" dirty="0"/>
              <a:t> reconstruction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5D1BE-3ADF-49D0-BC2A-EB678B56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19" y="2201058"/>
            <a:ext cx="5076431" cy="42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9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Local Reconstruction Codes in WAS</a:t>
            </a:r>
          </a:p>
          <a:p>
            <a:pPr lvl="1"/>
            <a:r>
              <a:rPr lang="en-US" altLang="zh-CN" dirty="0"/>
              <a:t>Placement</a:t>
            </a:r>
          </a:p>
          <a:p>
            <a:pPr lvl="2"/>
            <a:r>
              <a:rPr lang="en-US" altLang="zh-CN" dirty="0"/>
              <a:t>Load</a:t>
            </a:r>
          </a:p>
          <a:p>
            <a:pPr lvl="2"/>
            <a:r>
              <a:rPr lang="en-US" altLang="zh-CN" dirty="0"/>
              <a:t>reliability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CBDEBE-CFE4-42C6-89CE-5075CBCA008B}"/>
              </a:ext>
            </a:extLst>
          </p:cNvPr>
          <p:cNvSpPr/>
          <p:nvPr/>
        </p:nvSpPr>
        <p:spPr>
          <a:xfrm>
            <a:off x="2812122" y="3585681"/>
            <a:ext cx="7667518" cy="2208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D7D912-7D2A-46FA-BE79-38643700D250}"/>
              </a:ext>
            </a:extLst>
          </p:cNvPr>
          <p:cNvSpPr/>
          <p:nvPr/>
        </p:nvSpPr>
        <p:spPr>
          <a:xfrm>
            <a:off x="4807449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1DC3A9-93EB-455E-8C11-9C6D4FE2741A}"/>
              </a:ext>
            </a:extLst>
          </p:cNvPr>
          <p:cNvSpPr/>
          <p:nvPr/>
        </p:nvSpPr>
        <p:spPr>
          <a:xfrm>
            <a:off x="5608405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DC5370-569E-4BE1-948A-3D76ACCFF97B}"/>
              </a:ext>
            </a:extLst>
          </p:cNvPr>
          <p:cNvSpPr/>
          <p:nvPr/>
        </p:nvSpPr>
        <p:spPr>
          <a:xfrm>
            <a:off x="6469294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E25FD7-4D42-495A-9F03-58A88EB768E0}"/>
              </a:ext>
            </a:extLst>
          </p:cNvPr>
          <p:cNvSpPr/>
          <p:nvPr/>
        </p:nvSpPr>
        <p:spPr>
          <a:xfrm>
            <a:off x="7265969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C57080-59C7-48E2-8328-FE4CCA215077}"/>
              </a:ext>
            </a:extLst>
          </p:cNvPr>
          <p:cNvSpPr/>
          <p:nvPr/>
        </p:nvSpPr>
        <p:spPr>
          <a:xfrm>
            <a:off x="8035247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9EDC80-629D-4AA9-98CF-8552631A1356}"/>
              </a:ext>
            </a:extLst>
          </p:cNvPr>
          <p:cNvSpPr/>
          <p:nvPr/>
        </p:nvSpPr>
        <p:spPr>
          <a:xfrm>
            <a:off x="8804525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C729A2-550B-4EAF-80E9-F0E7A95868CA}"/>
              </a:ext>
            </a:extLst>
          </p:cNvPr>
          <p:cNvSpPr/>
          <p:nvPr/>
        </p:nvSpPr>
        <p:spPr>
          <a:xfrm>
            <a:off x="9727272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7F305-0BD7-491E-BA23-86EA27754DC0}"/>
              </a:ext>
            </a:extLst>
          </p:cNvPr>
          <p:cNvSpPr/>
          <p:nvPr/>
        </p:nvSpPr>
        <p:spPr>
          <a:xfrm>
            <a:off x="4006493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CBDB74-4DAC-4B55-A16A-C38895E1CDDD}"/>
              </a:ext>
            </a:extLst>
          </p:cNvPr>
          <p:cNvSpPr/>
          <p:nvPr/>
        </p:nvSpPr>
        <p:spPr>
          <a:xfrm>
            <a:off x="3164869" y="4060005"/>
            <a:ext cx="575353" cy="1438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28D99-E8C0-492E-BCEA-FFA73C81C2E7}"/>
              </a:ext>
            </a:extLst>
          </p:cNvPr>
          <p:cNvSpPr txBox="1"/>
          <p:nvPr/>
        </p:nvSpPr>
        <p:spPr>
          <a:xfrm>
            <a:off x="3266754" y="4165191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8ED430-FF8C-499E-AFE0-5A06BFA4D6A6}"/>
              </a:ext>
            </a:extLst>
          </p:cNvPr>
          <p:cNvSpPr txBox="1"/>
          <p:nvPr/>
        </p:nvSpPr>
        <p:spPr>
          <a:xfrm>
            <a:off x="3240855" y="4690153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1D0801-7B08-4821-8BFD-C090B458A1DC}"/>
              </a:ext>
            </a:extLst>
          </p:cNvPr>
          <p:cNvSpPr txBox="1"/>
          <p:nvPr/>
        </p:nvSpPr>
        <p:spPr>
          <a:xfrm>
            <a:off x="4099817" y="4207470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DC0496-8B83-41D3-A36F-8DD5CC367994}"/>
              </a:ext>
            </a:extLst>
          </p:cNvPr>
          <p:cNvSpPr txBox="1"/>
          <p:nvPr/>
        </p:nvSpPr>
        <p:spPr>
          <a:xfrm>
            <a:off x="4073918" y="4732432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B60E42-ED8B-4906-9ED8-FFC11906E1C2}"/>
              </a:ext>
            </a:extLst>
          </p:cNvPr>
          <p:cNvSpPr txBox="1"/>
          <p:nvPr/>
        </p:nvSpPr>
        <p:spPr>
          <a:xfrm>
            <a:off x="4875729" y="4207470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1BDE6E-9A7F-48F7-8CE5-3D375ADC84CF}"/>
              </a:ext>
            </a:extLst>
          </p:cNvPr>
          <p:cNvSpPr txBox="1"/>
          <p:nvPr/>
        </p:nvSpPr>
        <p:spPr>
          <a:xfrm>
            <a:off x="4849830" y="4732432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D82D7-549C-40FD-98E2-F93B99D06599}"/>
              </a:ext>
            </a:extLst>
          </p:cNvPr>
          <p:cNvSpPr txBox="1"/>
          <p:nvPr/>
        </p:nvSpPr>
        <p:spPr>
          <a:xfrm>
            <a:off x="5698947" y="4254952"/>
            <a:ext cx="42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	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770C1D-0CC8-43DF-B051-D776E4B6BE7F}"/>
              </a:ext>
            </a:extLst>
          </p:cNvPr>
          <p:cNvSpPr txBox="1"/>
          <p:nvPr/>
        </p:nvSpPr>
        <p:spPr>
          <a:xfrm>
            <a:off x="5673048" y="4779914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358410-D7FB-4175-880B-919D18501512}"/>
              </a:ext>
            </a:extLst>
          </p:cNvPr>
          <p:cNvSpPr txBox="1"/>
          <p:nvPr/>
        </p:nvSpPr>
        <p:spPr>
          <a:xfrm>
            <a:off x="6581132" y="4239604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397765-8FB7-4A69-9EEF-22493A66AD47}"/>
              </a:ext>
            </a:extLst>
          </p:cNvPr>
          <p:cNvSpPr txBox="1"/>
          <p:nvPr/>
        </p:nvSpPr>
        <p:spPr>
          <a:xfrm>
            <a:off x="6555233" y="4764566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DBAC25-89BC-4555-AE84-D572A5280B03}"/>
              </a:ext>
            </a:extLst>
          </p:cNvPr>
          <p:cNvSpPr txBox="1"/>
          <p:nvPr/>
        </p:nvSpPr>
        <p:spPr>
          <a:xfrm>
            <a:off x="7376097" y="4239604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B17498-5BE9-4BB1-80B9-41EC18DC044C}"/>
              </a:ext>
            </a:extLst>
          </p:cNvPr>
          <p:cNvSpPr txBox="1"/>
          <p:nvPr/>
        </p:nvSpPr>
        <p:spPr>
          <a:xfrm>
            <a:off x="7350198" y="4764566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929A22-83CF-4C66-B083-6B0D6B722155}"/>
              </a:ext>
            </a:extLst>
          </p:cNvPr>
          <p:cNvSpPr txBox="1"/>
          <p:nvPr/>
        </p:nvSpPr>
        <p:spPr>
          <a:xfrm>
            <a:off x="8182082" y="4254952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Px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221C68-9357-4991-9ABC-34A68538671F}"/>
              </a:ext>
            </a:extLst>
          </p:cNvPr>
          <p:cNvSpPr txBox="1"/>
          <p:nvPr/>
        </p:nvSpPr>
        <p:spPr>
          <a:xfrm>
            <a:off x="8156183" y="4779914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C47EBB-CF66-4E14-B491-32E42D5F5E27}"/>
              </a:ext>
            </a:extLst>
          </p:cNvPr>
          <p:cNvSpPr txBox="1"/>
          <p:nvPr/>
        </p:nvSpPr>
        <p:spPr>
          <a:xfrm>
            <a:off x="8902025" y="4254952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DB1D3A-98A8-4018-BA0D-AF49B2F69C8C}"/>
              </a:ext>
            </a:extLst>
          </p:cNvPr>
          <p:cNvSpPr txBox="1"/>
          <p:nvPr/>
        </p:nvSpPr>
        <p:spPr>
          <a:xfrm>
            <a:off x="9835366" y="4320821"/>
            <a:ext cx="4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for Erasure Coding</a:t>
            </a:r>
          </a:p>
          <a:p>
            <a:pPr lvl="1"/>
            <a:r>
              <a:rPr lang="en-US" altLang="zh-CN" dirty="0"/>
              <a:t>Scheduling of Various I/O Types</a:t>
            </a:r>
          </a:p>
          <a:p>
            <a:pPr lvl="2"/>
            <a:r>
              <a:rPr lang="en-US" altLang="zh-CN" dirty="0"/>
              <a:t>EN keeps track of its load at the network port</a:t>
            </a:r>
          </a:p>
          <a:p>
            <a:pPr lvl="2"/>
            <a:r>
              <a:rPr lang="en-US" altLang="zh-CN" dirty="0"/>
              <a:t> SM keeps track of data replication load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for Erasure Coding</a:t>
            </a:r>
          </a:p>
          <a:p>
            <a:pPr lvl="1"/>
            <a:r>
              <a:rPr lang="en-US" altLang="zh-CN" dirty="0"/>
              <a:t>Reconstruction Read-ahead and Caching</a:t>
            </a:r>
          </a:p>
          <a:p>
            <a:pPr lvl="2"/>
            <a:r>
              <a:rPr lang="en-US" altLang="zh-CN" dirty="0"/>
              <a:t>blocks (up to 5MB)</a:t>
            </a:r>
          </a:p>
          <a:p>
            <a:pPr lvl="2"/>
            <a:r>
              <a:rPr lang="en-US" altLang="zh-CN" dirty="0"/>
              <a:t>read-ahead data is cached in memory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for Erasure Coding</a:t>
            </a:r>
          </a:p>
          <a:p>
            <a:pPr lvl="1"/>
            <a:r>
              <a:rPr lang="en-US" altLang="zh-CN" dirty="0"/>
              <a:t>Arithmetic for Erasure Coding</a:t>
            </a:r>
          </a:p>
          <a:p>
            <a:pPr lvl="2"/>
            <a:r>
              <a:rPr lang="en-US" altLang="zh-CN" dirty="0"/>
              <a:t>pre-computing </a:t>
            </a:r>
          </a:p>
          <a:p>
            <a:pPr lvl="2"/>
            <a:r>
              <a:rPr lang="en-US" altLang="zh-CN" dirty="0"/>
              <a:t>using addition and multiplication tables</a:t>
            </a:r>
          </a:p>
          <a:p>
            <a:pPr lvl="2"/>
            <a:r>
              <a:rPr lang="en-US" altLang="zh-CN" dirty="0"/>
              <a:t>a transformation</a:t>
            </a:r>
          </a:p>
          <a:p>
            <a:pPr lvl="3"/>
            <a:r>
              <a:rPr lang="en-US" altLang="zh-CN" dirty="0"/>
              <a:t>XOR operations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1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390436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size of I/O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Small I/O (4KB to64KB range)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large I/</a:t>
            </a:r>
            <a:r>
              <a:rPr lang="en-US" altLang="zh-CN" sz="2800" dirty="0" err="1"/>
              <a:t>Os</a:t>
            </a:r>
            <a:r>
              <a:rPr lang="en-US" altLang="zh-CN" sz="2800" dirty="0"/>
              <a:t> (4MB)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LRC (12, 2, 2) VS RS (12,4)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loaded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Lightly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Heavily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1Gbps</a:t>
            </a:r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39043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Small I/O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latency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zh-CN" sz="2800" dirty="0"/>
              <a:t>number of I/Os taken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237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39043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Small I/O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3018F3-84F1-469C-95F1-DEAC42E8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4576"/>
            <a:ext cx="4647619" cy="32285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2FBC51-770D-4857-9754-DD2EFBA0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828" y="2121875"/>
            <a:ext cx="4857143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39043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Large I/</a:t>
            </a:r>
            <a:r>
              <a:rPr lang="en-US" altLang="zh-CN" sz="2800" dirty="0" err="1"/>
              <a:t>Os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latency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zh-CN" sz="2800" dirty="0"/>
              <a:t>bandwidth consumption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4181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39043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Large I/</a:t>
            </a:r>
            <a:r>
              <a:rPr lang="en-US" altLang="zh-CN" sz="2800" dirty="0" err="1"/>
              <a:t>Os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A10776-7C38-4700-8526-DCAA4BAC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2146"/>
            <a:ext cx="4885714" cy="3485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1148DB-75C9-48B8-BB3A-F99C9D27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885" y="2712405"/>
            <a:ext cx="4771429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390436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Decoding Latency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4KB fragments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13.2us for Reed-Solomon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 7.12us for LRC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87405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storage overhead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1.33x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 fast reconstruction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zh-CN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LRC VS RS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saves significant I/</a:t>
            </a:r>
            <a:r>
              <a:rPr lang="en-US" altLang="zh-CN" dirty="0" err="1"/>
              <a:t>Os</a:t>
            </a:r>
            <a:r>
              <a:rPr lang="en-US" altLang="zh-CN" dirty="0"/>
              <a:t> and bandwidth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comparable latency for small I/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better latency for large I/</a:t>
            </a:r>
            <a:r>
              <a:rPr lang="en-US" altLang="zh-CN" dirty="0" err="1"/>
              <a:t>Os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617"/>
            <a:ext cx="11073223" cy="3089434"/>
          </a:xfrm>
        </p:spPr>
        <p:txBody>
          <a:bodyPr/>
          <a:lstStyle/>
          <a:p>
            <a:r>
              <a:rPr lang="en-US" altLang="zh-CN" dirty="0"/>
              <a:t>Windows Azure Storage (WAS)</a:t>
            </a: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a scalable cloud storage system </a:t>
            </a: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Blobs , Tables , Queues , and Drives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617"/>
            <a:ext cx="11073223" cy="3089434"/>
          </a:xfrm>
        </p:spPr>
        <p:txBody>
          <a:bodyPr/>
          <a:lstStyle/>
          <a:p>
            <a:pPr lvl="1"/>
            <a:r>
              <a:rPr lang="en-US" altLang="zh-CN" dirty="0"/>
              <a:t>appended to the end of active extents</a:t>
            </a:r>
          </a:p>
          <a:p>
            <a:pPr lvl="1"/>
            <a:r>
              <a:rPr lang="en-US" altLang="zh-CN" dirty="0"/>
              <a:t>replicated three times by the underlying stream layer</a:t>
            </a:r>
          </a:p>
          <a:p>
            <a:pPr lvl="1"/>
            <a:r>
              <a:rPr lang="en-US" altLang="zh-CN" dirty="0"/>
              <a:t>reaching a certain size extents are sealed</a:t>
            </a:r>
          </a:p>
          <a:p>
            <a:pPr lvl="1"/>
            <a:r>
              <a:rPr lang="en-US" altLang="zh-CN" dirty="0"/>
              <a:t>erasure-coded</a:t>
            </a:r>
          </a:p>
          <a:p>
            <a:pPr lvl="1"/>
            <a:r>
              <a:rPr lang="en-US" altLang="zh-CN" dirty="0"/>
              <a:t>Delete 3 full copies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1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reduce the cost of storage</a:t>
            </a:r>
          </a:p>
          <a:p>
            <a:pPr lvl="1"/>
            <a:r>
              <a:rPr lang="en-US" altLang="zh-CN" dirty="0"/>
              <a:t>reduce the cost of storage over 50%</a:t>
            </a:r>
          </a:p>
          <a:p>
            <a:pPr lvl="1"/>
            <a:r>
              <a:rPr lang="en-US" altLang="zh-CN" dirty="0"/>
              <a:t>less hardware</a:t>
            </a:r>
          </a:p>
          <a:p>
            <a:pPr lvl="1"/>
            <a:r>
              <a:rPr lang="en-US" altLang="zh-CN" dirty="0"/>
              <a:t>reduces our data center footprint by ½</a:t>
            </a:r>
          </a:p>
          <a:p>
            <a:pPr lvl="1"/>
            <a:r>
              <a:rPr lang="en-US" altLang="zh-CN" dirty="0"/>
              <a:t>power savings from running 1/2 the hardware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dirty="0"/>
              <a:t>reduce the cost of storage</a:t>
            </a:r>
          </a:p>
          <a:p>
            <a:pPr lvl="1"/>
            <a:r>
              <a:rPr lang="en-US" altLang="zh-CN" dirty="0"/>
              <a:t>reduce the cost of storage over 50%</a:t>
            </a:r>
          </a:p>
          <a:p>
            <a:pPr lvl="2"/>
            <a:r>
              <a:rPr lang="en-US" altLang="zh-CN" dirty="0"/>
              <a:t>less hardware</a:t>
            </a:r>
          </a:p>
          <a:p>
            <a:pPr lvl="2"/>
            <a:r>
              <a:rPr lang="en-US" altLang="zh-CN" dirty="0"/>
              <a:t>reduces our data center footprint by ½</a:t>
            </a:r>
          </a:p>
          <a:p>
            <a:pPr lvl="2"/>
            <a:r>
              <a:rPr lang="en-US" altLang="zh-CN" dirty="0"/>
              <a:t>power savings from running 1/2 the hardware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3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>
            <a:normAutofit/>
          </a:bodyPr>
          <a:lstStyle/>
          <a:p>
            <a:r>
              <a:rPr lang="en-US" altLang="zh-CN" dirty="0"/>
              <a:t>Challenge</a:t>
            </a:r>
          </a:p>
          <a:p>
            <a:pPr lvl="1"/>
            <a:r>
              <a:rPr lang="en-US" altLang="zh-CN" dirty="0"/>
              <a:t>Reconstruction</a:t>
            </a:r>
          </a:p>
          <a:p>
            <a:pPr lvl="2"/>
            <a:r>
              <a:rPr lang="en-US" altLang="zh-CN" dirty="0"/>
              <a:t>a lost or offline data fragment </a:t>
            </a:r>
          </a:p>
          <a:p>
            <a:pPr lvl="2"/>
            <a:r>
              <a:rPr lang="en-US" altLang="zh-CN" dirty="0"/>
              <a:t>hot storage nodes</a:t>
            </a:r>
          </a:p>
          <a:p>
            <a:pPr lvl="1"/>
            <a:r>
              <a:rPr lang="en-US" altLang="zh-CN" dirty="0"/>
              <a:t> (12, 4)</a:t>
            </a:r>
          </a:p>
          <a:p>
            <a:pPr lvl="2"/>
            <a:r>
              <a:rPr lang="en-US" altLang="zh-CN" dirty="0"/>
              <a:t>12 fragments</a:t>
            </a:r>
          </a:p>
          <a:p>
            <a:pPr lvl="1"/>
            <a:r>
              <a:rPr lang="en-US" altLang="zh-CN" dirty="0"/>
              <a:t>LRC</a:t>
            </a:r>
          </a:p>
          <a:p>
            <a:pPr lvl="2"/>
            <a:r>
              <a:rPr lang="en-US" altLang="zh-CN" dirty="0"/>
              <a:t>reduces the network overhead and number of I/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reduces the time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12759</TotalTime>
  <Words>723</Words>
  <Application>Microsoft Office PowerPoint</Application>
  <PresentationFormat>宽屏</PresentationFormat>
  <Paragraphs>360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Background</vt:lpstr>
      <vt:lpstr>Outline</vt:lpstr>
      <vt:lpstr>Motivation</vt:lpstr>
      <vt:lpstr>Motivation</vt:lpstr>
      <vt:lpstr>Motivation</vt:lpstr>
      <vt:lpstr>Outline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Outline</vt:lpstr>
      <vt:lpstr>Evaluation</vt:lpstr>
      <vt:lpstr>Evaluation</vt:lpstr>
      <vt:lpstr>Evaluation</vt:lpstr>
      <vt:lpstr>Evaluation</vt:lpstr>
      <vt:lpstr>Evaluation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Y62822</cp:lastModifiedBy>
  <cp:revision>779</cp:revision>
  <dcterms:created xsi:type="dcterms:W3CDTF">2020-09-17T23:09:22Z</dcterms:created>
  <dcterms:modified xsi:type="dcterms:W3CDTF">2021-10-25T04:41:43Z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