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723" r:id="rId2"/>
    <p:sldId id="544" r:id="rId3"/>
    <p:sldId id="644" r:id="rId4"/>
    <p:sldId id="743" r:id="rId5"/>
    <p:sldId id="730" r:id="rId6"/>
    <p:sldId id="742" r:id="rId7"/>
    <p:sldId id="646" r:id="rId8"/>
    <p:sldId id="741" r:id="rId9"/>
    <p:sldId id="738" r:id="rId10"/>
    <p:sldId id="739" r:id="rId11"/>
    <p:sldId id="740" r:id="rId12"/>
    <p:sldId id="709" r:id="rId13"/>
    <p:sldId id="674" r:id="rId14"/>
    <p:sldId id="675" r:id="rId15"/>
    <p:sldId id="647" r:id="rId16"/>
    <p:sldId id="584" r:id="rId17"/>
    <p:sldId id="736" r:id="rId18"/>
    <p:sldId id="737" r:id="rId19"/>
    <p:sldId id="295" r:id="rId20"/>
  </p:sldIdLst>
  <p:sldSz cx="12192000" cy="6858000"/>
  <p:notesSz cx="6858000" cy="9144000"/>
  <p:defaultTextStyle>
    <a:lvl1pPr marL="0" lvl="0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1pPr>
    <a:lvl2pPr marL="457200" lvl="1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2pPr>
    <a:lvl3pPr marL="914400" lvl="2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3pPr>
    <a:lvl4pPr marL="1371600" lvl="3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4pPr>
    <a:lvl5pPr marL="1828800" lvl="4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5pPr>
    <a:lvl6pPr marL="2286000" lvl="5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6pPr>
    <a:lvl7pPr marL="2743200" lvl="6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7pPr>
    <a:lvl8pPr marL="3200400" lvl="7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8pPr>
    <a:lvl9pPr marL="3657600" lvl="8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9pPr>
  </p:defaultTextStyle>
  <p:extLst>
    <p:ext uri="{521415D9-36F7-43E2-AB2F-B90AF26B5E84}">
      <p14:sectionLst xmlns:p14="http://schemas.microsoft.com/office/powerpoint/2010/main">
        <p14:section name="默认节" id="{90DC4139-0BDF-48D6-BDE9-553A30A57BC2}">
          <p14:sldIdLst>
            <p14:sldId id="723"/>
            <p14:sldId id="544"/>
            <p14:sldId id="644"/>
            <p14:sldId id="743"/>
            <p14:sldId id="730"/>
            <p14:sldId id="742"/>
            <p14:sldId id="646"/>
            <p14:sldId id="741"/>
            <p14:sldId id="738"/>
            <p14:sldId id="739"/>
            <p14:sldId id="740"/>
            <p14:sldId id="709"/>
            <p14:sldId id="674"/>
            <p14:sldId id="675"/>
            <p14:sldId id="647"/>
            <p14:sldId id="584"/>
            <p14:sldId id="736"/>
            <p14:sldId id="737"/>
            <p14:sldId id="295"/>
          </p14:sldIdLst>
        </p14:section>
        <p14:section name="默认节" id="{00AD5E37-6FB7-4061-8989-3BBAE50E70C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82225" autoAdjust="0"/>
  </p:normalViewPr>
  <p:slideViewPr>
    <p:cSldViewPr snapToGrid="0">
      <p:cViewPr varScale="1">
        <p:scale>
          <a:sx n="93" d="100"/>
          <a:sy n="93" d="100"/>
        </p:scale>
        <p:origin x="1212" y="90"/>
      </p:cViewPr>
      <p:guideLst/>
    </p:cSldViewPr>
  </p:slideViewPr>
  <p:outlineViewPr>
    <p:cViewPr>
      <p:scale>
        <a:sx n="33" d="100"/>
        <a:sy n="33" d="100"/>
      </p:scale>
      <p:origin x="0" y="-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6B6FC-1ADF-40E8-87EA-DE4FCC79564F}" type="datetime1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03514-FDC0-44D6-B946-07E371C31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53375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3E9FB-0222-4EAB-8AC5-1D9A22F1D9D7}" type="datetime1">
              <a:rPr lang="zh-CN" altLang="en-US" smtClean="0"/>
              <a:t>2021/11/7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133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8823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1327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094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2021/11/7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384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137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2021/11/7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422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5593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2021/11/7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7799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2021/11/7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638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2021/11/7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8414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2021/11/7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4205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1620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9257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9669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2021/11/7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304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922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2021/11/7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0031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>
            <a:lvl1pPr lvl="0">
              <a:defRPr sz="4000" b="1" baseline="0">
                <a:solidFill>
                  <a:srgbClr val="543795"/>
                </a:solidFill>
                <a:latin typeface="Gill Sans MT"/>
                <a:ea typeface="微软雅黑" panose="020B050302020402020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197212"/>
            <a:ext cx="10515600" cy="4963126"/>
          </a:xfrm>
        </p:spPr>
        <p:txBody>
          <a:bodyPr>
            <a:normAutofit/>
          </a:bodyPr>
          <a:lstStyle>
            <a:lvl1pPr lvl="0">
              <a:defRPr sz="3200" b="1" baseline="0">
                <a:latin typeface="Gill Sans MT"/>
              </a:defRPr>
            </a:lvl1pPr>
            <a:lvl2pPr lvl="1">
              <a:defRPr sz="2800" b="1" baseline="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lvl="2">
              <a:defRPr sz="2400" b="1" baseline="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lvl="3">
              <a:defRPr sz="2000" b="1" baseline="0"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lvl="4">
              <a:defRPr sz="2000" b="1" baseline="0"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</a:gradFill>
          <a:ln>
            <a:noFill/>
          </a:ln>
        </p:spPr>
        <p:txBody>
          <a:bodyPr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USTC-Reading-Group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3049F-5E81-45DF-B1CB-B2436DB905FF}" type="datetime1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USTC-Reading-Group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FD29-422F-4C06-A400-AB8263BE8C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/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/>
          <a:ea typeface="华康俪金黑W8(P)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1pPr>
      <a:lvl2pPr marL="457200" lvl="1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2pPr>
      <a:lvl3pPr marL="914400" lvl="2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3pPr>
      <a:lvl4pPr marL="1371600" lvl="3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4pPr>
      <a:lvl5pPr marL="1828800" lvl="4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5pPr>
      <a:lvl6pPr marL="2286000" lvl="5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6pPr>
      <a:lvl7pPr marL="2743200" lvl="6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7pPr>
      <a:lvl8pPr marL="3200400" lvl="7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8pPr>
      <a:lvl9pPr marL="3657600" lvl="8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FD03BBB6-5A3F-4D5D-BAC9-859B90CD4D2F}"/>
              </a:ext>
            </a:extLst>
          </p:cNvPr>
          <p:cNvSpPr txBox="1"/>
          <p:nvPr/>
        </p:nvSpPr>
        <p:spPr>
          <a:xfrm>
            <a:off x="1263409" y="1507063"/>
            <a:ext cx="96649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Network Coding for Distributed Storage Systems</a:t>
            </a:r>
          </a:p>
          <a:p>
            <a:pPr algn="ctr"/>
            <a:endParaRPr lang="en-US" altLang="zh-CN" sz="3600" b="1" dirty="0"/>
          </a:p>
          <a:p>
            <a:pPr algn="ctr"/>
            <a:r>
              <a:rPr lang="en-US" altLang="zh-CN" sz="2400" dirty="0"/>
              <a:t>IEEE TRANSACTIONS ON INFORMA TION THEORY 2010</a:t>
            </a:r>
            <a:endParaRPr lang="zh-CN" altLang="en-US" sz="36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20323D-276E-4C70-ACA4-1C58310142D4}"/>
              </a:ext>
            </a:extLst>
          </p:cNvPr>
          <p:cNvSpPr txBox="1"/>
          <p:nvPr/>
        </p:nvSpPr>
        <p:spPr>
          <a:xfrm>
            <a:off x="563526" y="265814"/>
            <a:ext cx="7017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7030A0"/>
                </a:solidFill>
                <a:latin typeface="Sitka Display" panose="02000505000000020004" pitchFamily="2" charset="0"/>
              </a:rPr>
              <a:t>Reading Group</a:t>
            </a:r>
            <a:endParaRPr lang="zh-CN" altLang="en-US" sz="4000" dirty="0">
              <a:solidFill>
                <a:srgbClr val="7030A0"/>
              </a:solidFill>
              <a:latin typeface="Sitka Display" panose="02000505000000020004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28D6C2-89AD-4A86-940D-B713BA119C8D}"/>
              </a:ext>
            </a:extLst>
          </p:cNvPr>
          <p:cNvSpPr txBox="1"/>
          <p:nvPr/>
        </p:nvSpPr>
        <p:spPr>
          <a:xfrm>
            <a:off x="2862852" y="496282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altLang="zh-CN" sz="2400" b="1" i="1" dirty="0">
                <a:latin typeface="Gill Sans MT" panose="020B0502020104020203" pitchFamily="34" charset="0"/>
                <a:ea typeface="华文新魏" panose="02010800040101010101" pitchFamily="2" charset="-122"/>
              </a:rPr>
              <a:t>Presenter: </a:t>
            </a:r>
            <a:r>
              <a:rPr lang="en-US" altLang="zh-CN" sz="2400" b="1" dirty="0" err="1">
                <a:solidFill>
                  <a:srgbClr val="0070C0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Tianyang</a:t>
            </a:r>
            <a:r>
              <a:rPr lang="en-US" altLang="zh-CN" sz="2400" b="1" dirty="0">
                <a:solidFill>
                  <a:srgbClr val="0070C0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0070C0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Niu</a:t>
            </a:r>
            <a:endParaRPr lang="en-US" altLang="zh-CN" sz="2400" b="1" dirty="0">
              <a:solidFill>
                <a:srgbClr val="0070C0"/>
              </a:solidFill>
              <a:latin typeface="Gill Sans MT" panose="020B0502020104020203" pitchFamily="34" charset="0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03DA31-45AF-4B6B-A8E9-4A8F8419176B}"/>
              </a:ext>
            </a:extLst>
          </p:cNvPr>
          <p:cNvSpPr txBox="1"/>
          <p:nvPr/>
        </p:nvSpPr>
        <p:spPr>
          <a:xfrm>
            <a:off x="1645214" y="4549245"/>
            <a:ext cx="853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2400" dirty="0">
                <a:latin typeface="Gill Sans MT" panose="020B0502020104020203" pitchFamily="34" charset="0"/>
                <a:ea typeface="华文新魏" panose="02010800040101010101" pitchFamily="2" charset="-122"/>
              </a:rPr>
              <a:t>2021/10/11</a:t>
            </a:r>
            <a:endParaRPr lang="en-US" altLang="zh-CN" sz="2400" dirty="0">
              <a:latin typeface="Gill Sans MT" panose="020B0502020104020203" pitchFamily="34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632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A384F-CD13-45A6-8084-F33507F9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338ED-3F03-4704-AB5F-1BF16DA3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CFFAF-B138-4E7F-B230-B523037D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F297D-C350-4A24-BC74-EDE2B5F3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AFFFF1-D82F-4211-AE60-86B577E0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907"/>
            <a:ext cx="11073223" cy="3089434"/>
          </a:xfrm>
        </p:spPr>
        <p:txBody>
          <a:bodyPr/>
          <a:lstStyle/>
          <a:p>
            <a:r>
              <a:rPr lang="en-US" altLang="zh-CN" dirty="0"/>
              <a:t>MDS</a:t>
            </a:r>
          </a:p>
          <a:p>
            <a:pPr lvl="1"/>
            <a:r>
              <a:rPr lang="en-US" altLang="zh-CN" dirty="0"/>
              <a:t>M</a:t>
            </a:r>
          </a:p>
          <a:p>
            <a:pPr lvl="1"/>
            <a:r>
              <a:rPr lang="en-US" altLang="zh-CN" dirty="0"/>
              <a:t>(4,2)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E97A4D6-90E7-4043-8032-9DE56673050D}"/>
              </a:ext>
            </a:extLst>
          </p:cNvPr>
          <p:cNvSpPr/>
          <p:nvPr/>
        </p:nvSpPr>
        <p:spPr>
          <a:xfrm>
            <a:off x="6000108" y="1869897"/>
            <a:ext cx="513708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E57327C-56AD-4242-8713-1F6C0BA666B1}"/>
              </a:ext>
            </a:extLst>
          </p:cNvPr>
          <p:cNvSpPr/>
          <p:nvPr/>
        </p:nvSpPr>
        <p:spPr>
          <a:xfrm>
            <a:off x="6686765" y="1869896"/>
            <a:ext cx="513708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C3A1BB-68CA-46A0-8C07-E384E3BB8310}"/>
              </a:ext>
            </a:extLst>
          </p:cNvPr>
          <p:cNvSpPr/>
          <p:nvPr/>
        </p:nvSpPr>
        <p:spPr>
          <a:xfrm>
            <a:off x="7508696" y="1869896"/>
            <a:ext cx="513708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7A20E8-E19D-461C-93BD-7C3AFD227FCC}"/>
              </a:ext>
            </a:extLst>
          </p:cNvPr>
          <p:cNvSpPr/>
          <p:nvPr/>
        </p:nvSpPr>
        <p:spPr>
          <a:xfrm>
            <a:off x="8310079" y="1869896"/>
            <a:ext cx="513708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A62A013-90E0-4455-A4B0-199F150EB7E5}"/>
              </a:ext>
            </a:extLst>
          </p:cNvPr>
          <p:cNvSpPr/>
          <p:nvPr/>
        </p:nvSpPr>
        <p:spPr>
          <a:xfrm>
            <a:off x="9121736" y="1869895"/>
            <a:ext cx="513708" cy="365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E97A4D6-90E7-4043-8032-9DE56673050D}"/>
              </a:ext>
            </a:extLst>
          </p:cNvPr>
          <p:cNvSpPr/>
          <p:nvPr/>
        </p:nvSpPr>
        <p:spPr>
          <a:xfrm>
            <a:off x="9988188" y="1869895"/>
            <a:ext cx="513708" cy="365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C394FCEB-AD58-443B-A335-90F8DA2FFDFE}"/>
              </a:ext>
            </a:extLst>
          </p:cNvPr>
          <p:cNvSpPr/>
          <p:nvPr/>
        </p:nvSpPr>
        <p:spPr>
          <a:xfrm>
            <a:off x="8310079" y="2424701"/>
            <a:ext cx="300521" cy="340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35F28D-6647-4803-873E-C99A4E099125}"/>
              </a:ext>
            </a:extLst>
          </p:cNvPr>
          <p:cNvSpPr/>
          <p:nvPr/>
        </p:nvSpPr>
        <p:spPr>
          <a:xfrm>
            <a:off x="6000108" y="2986852"/>
            <a:ext cx="513708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6C3C4E3-3C66-440D-8C31-44637A1991DD}"/>
              </a:ext>
            </a:extLst>
          </p:cNvPr>
          <p:cNvSpPr/>
          <p:nvPr/>
        </p:nvSpPr>
        <p:spPr>
          <a:xfrm>
            <a:off x="6686765" y="2986851"/>
            <a:ext cx="513708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B98ED72-1FA2-4634-B9FA-2FC1FB719554}"/>
              </a:ext>
            </a:extLst>
          </p:cNvPr>
          <p:cNvSpPr/>
          <p:nvPr/>
        </p:nvSpPr>
        <p:spPr>
          <a:xfrm>
            <a:off x="7508696" y="2986851"/>
            <a:ext cx="513708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69085CD-6324-43BF-A6E4-34C5A952B6AC}"/>
              </a:ext>
            </a:extLst>
          </p:cNvPr>
          <p:cNvSpPr/>
          <p:nvPr/>
        </p:nvSpPr>
        <p:spPr>
          <a:xfrm>
            <a:off x="8310079" y="2986851"/>
            <a:ext cx="513708" cy="3651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121692E-AA51-4393-ADEA-0AF4842E7056}"/>
              </a:ext>
            </a:extLst>
          </p:cNvPr>
          <p:cNvSpPr/>
          <p:nvPr/>
        </p:nvSpPr>
        <p:spPr>
          <a:xfrm>
            <a:off x="9121736" y="2986850"/>
            <a:ext cx="513708" cy="365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B2C720E-A18C-413E-8650-0B5781F15925}"/>
              </a:ext>
            </a:extLst>
          </p:cNvPr>
          <p:cNvSpPr/>
          <p:nvPr/>
        </p:nvSpPr>
        <p:spPr>
          <a:xfrm>
            <a:off x="9988188" y="2986850"/>
            <a:ext cx="513708" cy="365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AC122628-E5D8-4452-BC17-F084AB2EFCE8}"/>
              </a:ext>
            </a:extLst>
          </p:cNvPr>
          <p:cNvSpPr/>
          <p:nvPr/>
        </p:nvSpPr>
        <p:spPr>
          <a:xfrm>
            <a:off x="8310079" y="3565133"/>
            <a:ext cx="318499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5DA4148-EDE9-4C1C-8699-9133EF0DD8EE}"/>
              </a:ext>
            </a:extLst>
          </p:cNvPr>
          <p:cNvSpPr/>
          <p:nvPr/>
        </p:nvSpPr>
        <p:spPr>
          <a:xfrm>
            <a:off x="6000108" y="4170793"/>
            <a:ext cx="513708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CD8839D-C431-4442-A07C-A1E3A00D117A}"/>
              </a:ext>
            </a:extLst>
          </p:cNvPr>
          <p:cNvSpPr/>
          <p:nvPr/>
        </p:nvSpPr>
        <p:spPr>
          <a:xfrm>
            <a:off x="6686765" y="4170792"/>
            <a:ext cx="513708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8BDC821-66FE-4083-901B-5F0B54451AB0}"/>
              </a:ext>
            </a:extLst>
          </p:cNvPr>
          <p:cNvSpPr/>
          <p:nvPr/>
        </p:nvSpPr>
        <p:spPr>
          <a:xfrm>
            <a:off x="7508696" y="4170792"/>
            <a:ext cx="513708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92E2D95-A862-4C60-A38B-C2FE7184C715}"/>
              </a:ext>
            </a:extLst>
          </p:cNvPr>
          <p:cNvSpPr/>
          <p:nvPr/>
        </p:nvSpPr>
        <p:spPr>
          <a:xfrm>
            <a:off x="8310079" y="4170792"/>
            <a:ext cx="513708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6576528-9967-4A87-A59A-0862F824021A}"/>
              </a:ext>
            </a:extLst>
          </p:cNvPr>
          <p:cNvSpPr/>
          <p:nvPr/>
        </p:nvSpPr>
        <p:spPr>
          <a:xfrm>
            <a:off x="9121736" y="4170791"/>
            <a:ext cx="513708" cy="365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25BC1BB-095D-4C4A-B5C7-76DA18762F39}"/>
              </a:ext>
            </a:extLst>
          </p:cNvPr>
          <p:cNvSpPr/>
          <p:nvPr/>
        </p:nvSpPr>
        <p:spPr>
          <a:xfrm>
            <a:off x="9988188" y="4170791"/>
            <a:ext cx="513708" cy="365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1239EA4-BB5B-4406-8C0C-923B99448561}"/>
              </a:ext>
            </a:extLst>
          </p:cNvPr>
          <p:cNvCxnSpPr>
            <a:stCxn id="16" idx="2"/>
          </p:cNvCxnSpPr>
          <p:nvPr/>
        </p:nvCxnSpPr>
        <p:spPr>
          <a:xfrm>
            <a:off x="6256962" y="3351977"/>
            <a:ext cx="2198669" cy="81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9808CAF-0583-4DFB-8BDF-5575DCADFCE7}"/>
              </a:ext>
            </a:extLst>
          </p:cNvPr>
          <p:cNvCxnSpPr>
            <a:stCxn id="17" idx="2"/>
            <a:endCxn id="32" idx="0"/>
          </p:cNvCxnSpPr>
          <p:nvPr/>
        </p:nvCxnSpPr>
        <p:spPr>
          <a:xfrm>
            <a:off x="6943619" y="3351976"/>
            <a:ext cx="1623314" cy="81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05569BB-D2A6-43A6-8CBE-31A81032EDA6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7741576" y="3360980"/>
            <a:ext cx="825357" cy="80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0FCF3EB-D0D0-4C7A-AA70-DEC0D0BE7EC3}"/>
              </a:ext>
            </a:extLst>
          </p:cNvPr>
          <p:cNvCxnSpPr>
            <a:cxnSpLocks/>
            <a:stCxn id="20" idx="2"/>
            <a:endCxn id="32" idx="0"/>
          </p:cNvCxnSpPr>
          <p:nvPr/>
        </p:nvCxnSpPr>
        <p:spPr>
          <a:xfrm flipH="1">
            <a:off x="8566933" y="3351975"/>
            <a:ext cx="811657" cy="81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377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A384F-CD13-45A6-8084-F33507F9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338ED-3F03-4704-AB5F-1BF16DA3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CFFAF-B138-4E7F-B230-B523037D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F297D-C350-4A24-BC74-EDE2B5F3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AFFFF1-D82F-4211-AE60-86B577E0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907"/>
            <a:ext cx="11073223" cy="3089434"/>
          </a:xfrm>
        </p:spPr>
        <p:txBody>
          <a:bodyPr/>
          <a:lstStyle/>
          <a:p>
            <a:r>
              <a:rPr lang="en-US" altLang="zh-CN" dirty="0"/>
              <a:t>Min </a:t>
            </a:r>
          </a:p>
          <a:p>
            <a:pPr lvl="1"/>
            <a:r>
              <a:rPr lang="en-US" altLang="zh-CN" dirty="0"/>
              <a:t>M(2MB)</a:t>
            </a:r>
          </a:p>
          <a:p>
            <a:pPr lvl="1"/>
            <a:r>
              <a:rPr lang="en-US" altLang="zh-CN" dirty="0"/>
              <a:t>1.5MB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E36B8984-4E9F-4EFB-BAF0-873ECACE0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129" y="2229981"/>
            <a:ext cx="7952381" cy="2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5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64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784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002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dirty="0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3897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 &amp; Implementation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629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4F63E-DD3B-4D4E-AF75-CA9BFBE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C9DA9-AF2B-4EF1-A55B-ABEA757A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C73EE-F32E-4EAE-B095-7C7EE48D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9E82EB0-D3EB-4A37-BDAD-12CCD4D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A5A4CB-87AC-4484-8E9D-E63BFB326076}"/>
              </a:ext>
            </a:extLst>
          </p:cNvPr>
          <p:cNvSpPr txBox="1"/>
          <p:nvPr/>
        </p:nvSpPr>
        <p:spPr>
          <a:xfrm>
            <a:off x="838200" y="2438400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Amazon EC2 C5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Ubuntu 20.04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Linux kernel 5.4.41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5DE4C6-A4DD-4A9F-85E2-FAF662D3A414}"/>
              </a:ext>
            </a:extLst>
          </p:cNvPr>
          <p:cNvSpPr txBox="1"/>
          <p:nvPr/>
        </p:nvSpPr>
        <p:spPr>
          <a:xfrm>
            <a:off x="838200" y="1644427"/>
            <a:ext cx="709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Environment 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83741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004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B321DC6-24C7-4DCE-A0AF-ECD2AE00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Conclution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4" name="内容占位符 2">
            <a:extLst>
              <a:ext uri="{FF2B5EF4-FFF2-40B4-BE49-F238E27FC236}">
                <a16:creationId xmlns:a16="http://schemas.microsoft.com/office/drawing/2014/main" id="{BE4C9E95-7102-4225-88A8-94A83B5D3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212"/>
            <a:ext cx="10515600" cy="4963126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3158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F945EC-6519-4CD9-80AE-E5F413FB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B4AAED-3402-4286-8B10-BBCE5AED3B83}"/>
              </a:ext>
            </a:extLst>
          </p:cNvPr>
          <p:cNvSpPr txBox="1"/>
          <p:nvPr/>
        </p:nvSpPr>
        <p:spPr>
          <a:xfrm>
            <a:off x="3655909" y="2921168"/>
            <a:ext cx="48801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THANK YOU</a:t>
            </a:r>
            <a:endParaRPr lang="zh-CN" altLang="en-US" sz="6000" b="1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24CAD8-5E1F-4C31-A983-0F408FFC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4477-318F-4FCC-B5CE-A80566BBEA09}" type="datetime1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9ED5ED-2626-4AC6-92BB-01218E10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18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9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11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A384F-CD13-45A6-8084-F33507F9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338ED-3F03-4704-AB5F-1BF16DA3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CFFAF-B138-4E7F-B230-B523037D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F297D-C350-4A24-BC74-EDE2B5F3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AFFFF1-D82F-4211-AE60-86B577E0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907"/>
            <a:ext cx="11073223" cy="3089434"/>
          </a:xfrm>
        </p:spPr>
        <p:txBody>
          <a:bodyPr>
            <a:normAutofit/>
          </a:bodyPr>
          <a:lstStyle/>
          <a:p>
            <a:r>
              <a:rPr lang="en-US" altLang="zh-CN" dirty="0">
                <a:effectLst/>
                <a:latin typeface="Arial" panose="020B0604020202020204" pitchFamily="34" charset="0"/>
              </a:rPr>
              <a:t> Distributed Storage Systems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</a:rPr>
              <a:t>Replication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</a:rPr>
              <a:t>Erasure codes</a:t>
            </a:r>
          </a:p>
        </p:txBody>
      </p:sp>
    </p:spTree>
    <p:extLst>
      <p:ext uri="{BB962C8B-B14F-4D97-AF65-F5344CB8AC3E}">
        <p14:creationId xmlns:p14="http://schemas.microsoft.com/office/powerpoint/2010/main" val="3748842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A384F-CD13-45A6-8084-F33507F9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338ED-3F03-4704-AB5F-1BF16DA3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CFFAF-B138-4E7F-B230-B523037D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F297D-C350-4A24-BC74-EDE2B5F3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AFFFF1-D82F-4211-AE60-86B577E0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907"/>
            <a:ext cx="11073223" cy="3089434"/>
          </a:xfrm>
        </p:spPr>
        <p:txBody>
          <a:bodyPr>
            <a:normAutofit/>
          </a:bodyPr>
          <a:lstStyle/>
          <a:p>
            <a:r>
              <a:rPr lang="en-US" altLang="zh-CN" dirty="0">
                <a:effectLst/>
                <a:latin typeface="Arial" panose="020B0604020202020204" pitchFamily="34" charset="0"/>
              </a:rPr>
              <a:t>MDS</a:t>
            </a:r>
          </a:p>
          <a:p>
            <a:pPr lvl="1"/>
            <a:r>
              <a:rPr lang="en-US" altLang="zh-CN" dirty="0"/>
              <a:t>Maximum Distance Separable</a:t>
            </a:r>
          </a:p>
          <a:p>
            <a:pPr lvl="2"/>
            <a:r>
              <a:rPr lang="en-US" altLang="zh-CN" dirty="0"/>
              <a:t>Reed-Solomon codes</a:t>
            </a:r>
          </a:p>
          <a:p>
            <a:pPr lvl="3"/>
            <a:r>
              <a:rPr lang="en-US" altLang="zh-CN" dirty="0"/>
              <a:t>redundancy-reliability tradeoff</a:t>
            </a:r>
          </a:p>
          <a:p>
            <a:r>
              <a:rPr lang="en-US" altLang="zh-CN" dirty="0"/>
              <a:t>regenerating codes</a:t>
            </a:r>
          </a:p>
          <a:p>
            <a:pPr lvl="1"/>
            <a:r>
              <a:rPr lang="en-US" altLang="zh-CN" dirty="0"/>
              <a:t>redundancy,  reliability, and </a:t>
            </a:r>
            <a:r>
              <a:rPr lang="en-US" altLang="zh-CN" dirty="0">
                <a:solidFill>
                  <a:srgbClr val="FF0000"/>
                </a:solidFill>
              </a:rPr>
              <a:t>repair-bandwidth</a:t>
            </a:r>
            <a:r>
              <a:rPr lang="en-US" altLang="zh-CN" dirty="0"/>
              <a:t> tradeoff.</a:t>
            </a:r>
          </a:p>
        </p:txBody>
      </p:sp>
    </p:spTree>
    <p:extLst>
      <p:ext uri="{BB962C8B-B14F-4D97-AF65-F5344CB8AC3E}">
        <p14:creationId xmlns:p14="http://schemas.microsoft.com/office/powerpoint/2010/main" val="129765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A384F-CD13-45A6-8084-F33507F9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338ED-3F03-4704-AB5F-1BF16DA3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CFFAF-B138-4E7F-B230-B523037D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F297D-C350-4A24-BC74-EDE2B5F3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AFFFF1-D82F-4211-AE60-86B577E0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907"/>
            <a:ext cx="11073223" cy="3089434"/>
          </a:xfrm>
        </p:spPr>
        <p:txBody>
          <a:bodyPr>
            <a:normAutofit/>
          </a:bodyPr>
          <a:lstStyle/>
          <a:p>
            <a:r>
              <a:rPr lang="en-US" altLang="zh-CN" dirty="0">
                <a:effectLst/>
                <a:latin typeface="Arial" panose="020B0604020202020204" pitchFamily="34" charset="0"/>
              </a:rPr>
              <a:t> Network Coding</a:t>
            </a:r>
          </a:p>
          <a:p>
            <a:pPr lvl="1"/>
            <a:r>
              <a:rPr lang="en-US" altLang="zh-CN" dirty="0"/>
              <a:t>allows information to be “mixed”</a:t>
            </a:r>
          </a:p>
        </p:txBody>
      </p:sp>
    </p:spTree>
    <p:extLst>
      <p:ext uri="{BB962C8B-B14F-4D97-AF65-F5344CB8AC3E}">
        <p14:creationId xmlns:p14="http://schemas.microsoft.com/office/powerpoint/2010/main" val="425225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A384F-CD13-45A6-8084-F33507F9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338ED-3F03-4704-AB5F-1BF16DA3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CFFAF-B138-4E7F-B230-B523037D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F297D-C350-4A24-BC74-EDE2B5F3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AFFFF1-D82F-4211-AE60-86B577E0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907"/>
            <a:ext cx="11073223" cy="3089434"/>
          </a:xfrm>
        </p:spPr>
        <p:txBody>
          <a:bodyPr/>
          <a:lstStyle/>
          <a:p>
            <a:r>
              <a:rPr lang="en-US" altLang="zh-CN" dirty="0"/>
              <a:t>erasure code</a:t>
            </a:r>
          </a:p>
          <a:p>
            <a:pPr lvl="1"/>
            <a:r>
              <a:rPr lang="en-US" altLang="zh-CN" dirty="0"/>
              <a:t>generate encoded fragments transferring as little data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regenerating code</a:t>
            </a:r>
          </a:p>
        </p:txBody>
      </p:sp>
    </p:spTree>
    <p:extLst>
      <p:ext uri="{BB962C8B-B14F-4D97-AF65-F5344CB8AC3E}">
        <p14:creationId xmlns:p14="http://schemas.microsoft.com/office/powerpoint/2010/main" val="3526558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A384F-CD13-45A6-8084-F33507F9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338ED-3F03-4704-AB5F-1BF16DA3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CFFAF-B138-4E7F-B230-B523037D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F297D-C350-4A24-BC74-EDE2B5F3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AFFFF1-D82F-4211-AE60-86B577E0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907"/>
            <a:ext cx="11073223" cy="3089434"/>
          </a:xfrm>
        </p:spPr>
        <p:txBody>
          <a:bodyPr/>
          <a:lstStyle/>
          <a:p>
            <a:r>
              <a:rPr lang="en-US" altLang="zh-CN" dirty="0"/>
              <a:t>MDS</a:t>
            </a:r>
          </a:p>
          <a:p>
            <a:pPr lvl="1"/>
            <a:r>
              <a:rPr lang="en-US" altLang="zh-CN" dirty="0"/>
              <a:t>M</a:t>
            </a:r>
          </a:p>
          <a:p>
            <a:pPr lvl="1"/>
            <a:r>
              <a:rPr lang="en-US" altLang="zh-CN" dirty="0"/>
              <a:t>(4,2)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E97A4D6-90E7-4043-8032-9DE56673050D}"/>
              </a:ext>
            </a:extLst>
          </p:cNvPr>
          <p:cNvSpPr/>
          <p:nvPr/>
        </p:nvSpPr>
        <p:spPr>
          <a:xfrm>
            <a:off x="6000108" y="1869897"/>
            <a:ext cx="513708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E57327C-56AD-4242-8713-1F6C0BA666B1}"/>
              </a:ext>
            </a:extLst>
          </p:cNvPr>
          <p:cNvSpPr/>
          <p:nvPr/>
        </p:nvSpPr>
        <p:spPr>
          <a:xfrm>
            <a:off x="6686765" y="1869896"/>
            <a:ext cx="513708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C3A1BB-68CA-46A0-8C07-E384E3BB8310}"/>
              </a:ext>
            </a:extLst>
          </p:cNvPr>
          <p:cNvSpPr/>
          <p:nvPr/>
        </p:nvSpPr>
        <p:spPr>
          <a:xfrm>
            <a:off x="7508696" y="1869896"/>
            <a:ext cx="513708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7A20E8-E19D-461C-93BD-7C3AFD227FCC}"/>
              </a:ext>
            </a:extLst>
          </p:cNvPr>
          <p:cNvSpPr/>
          <p:nvPr/>
        </p:nvSpPr>
        <p:spPr>
          <a:xfrm>
            <a:off x="8310079" y="1869896"/>
            <a:ext cx="513708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A62A013-90E0-4455-A4B0-199F150EB7E5}"/>
              </a:ext>
            </a:extLst>
          </p:cNvPr>
          <p:cNvSpPr/>
          <p:nvPr/>
        </p:nvSpPr>
        <p:spPr>
          <a:xfrm>
            <a:off x="9121736" y="1869895"/>
            <a:ext cx="513708" cy="365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E97A4D6-90E7-4043-8032-9DE56673050D}"/>
              </a:ext>
            </a:extLst>
          </p:cNvPr>
          <p:cNvSpPr/>
          <p:nvPr/>
        </p:nvSpPr>
        <p:spPr>
          <a:xfrm>
            <a:off x="9988188" y="1869895"/>
            <a:ext cx="513708" cy="365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C394FCEB-AD58-443B-A335-90F8DA2FFDFE}"/>
              </a:ext>
            </a:extLst>
          </p:cNvPr>
          <p:cNvSpPr/>
          <p:nvPr/>
        </p:nvSpPr>
        <p:spPr>
          <a:xfrm>
            <a:off x="8310079" y="2424701"/>
            <a:ext cx="300521" cy="340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35F28D-6647-4803-873E-C99A4E099125}"/>
              </a:ext>
            </a:extLst>
          </p:cNvPr>
          <p:cNvSpPr/>
          <p:nvPr/>
        </p:nvSpPr>
        <p:spPr>
          <a:xfrm>
            <a:off x="6000108" y="2986852"/>
            <a:ext cx="513708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6C3C4E3-3C66-440D-8C31-44637A1991DD}"/>
              </a:ext>
            </a:extLst>
          </p:cNvPr>
          <p:cNvSpPr/>
          <p:nvPr/>
        </p:nvSpPr>
        <p:spPr>
          <a:xfrm>
            <a:off x="6686765" y="2986851"/>
            <a:ext cx="513708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B98ED72-1FA2-4634-B9FA-2FC1FB719554}"/>
              </a:ext>
            </a:extLst>
          </p:cNvPr>
          <p:cNvSpPr/>
          <p:nvPr/>
        </p:nvSpPr>
        <p:spPr>
          <a:xfrm>
            <a:off x="7508696" y="2986851"/>
            <a:ext cx="513708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69085CD-6324-43BF-A6E4-34C5A952B6AC}"/>
              </a:ext>
            </a:extLst>
          </p:cNvPr>
          <p:cNvSpPr/>
          <p:nvPr/>
        </p:nvSpPr>
        <p:spPr>
          <a:xfrm>
            <a:off x="8310079" y="2986851"/>
            <a:ext cx="513708" cy="3651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121692E-AA51-4393-ADEA-0AF4842E7056}"/>
              </a:ext>
            </a:extLst>
          </p:cNvPr>
          <p:cNvSpPr/>
          <p:nvPr/>
        </p:nvSpPr>
        <p:spPr>
          <a:xfrm>
            <a:off x="9121736" y="2986850"/>
            <a:ext cx="513708" cy="365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B2C720E-A18C-413E-8650-0B5781F15925}"/>
              </a:ext>
            </a:extLst>
          </p:cNvPr>
          <p:cNvSpPr/>
          <p:nvPr/>
        </p:nvSpPr>
        <p:spPr>
          <a:xfrm>
            <a:off x="9988188" y="2986850"/>
            <a:ext cx="513708" cy="365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AC122628-E5D8-4452-BC17-F084AB2EFCE8}"/>
              </a:ext>
            </a:extLst>
          </p:cNvPr>
          <p:cNvSpPr/>
          <p:nvPr/>
        </p:nvSpPr>
        <p:spPr>
          <a:xfrm>
            <a:off x="8310079" y="3565133"/>
            <a:ext cx="318499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5DA4148-EDE9-4C1C-8699-9133EF0DD8EE}"/>
              </a:ext>
            </a:extLst>
          </p:cNvPr>
          <p:cNvSpPr/>
          <p:nvPr/>
        </p:nvSpPr>
        <p:spPr>
          <a:xfrm>
            <a:off x="6000108" y="4170793"/>
            <a:ext cx="513708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CD8839D-C431-4442-A07C-A1E3A00D117A}"/>
              </a:ext>
            </a:extLst>
          </p:cNvPr>
          <p:cNvSpPr/>
          <p:nvPr/>
        </p:nvSpPr>
        <p:spPr>
          <a:xfrm>
            <a:off x="6686765" y="4170792"/>
            <a:ext cx="513708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8BDC821-66FE-4083-901B-5F0B54451AB0}"/>
              </a:ext>
            </a:extLst>
          </p:cNvPr>
          <p:cNvSpPr/>
          <p:nvPr/>
        </p:nvSpPr>
        <p:spPr>
          <a:xfrm>
            <a:off x="7508696" y="4170792"/>
            <a:ext cx="513708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92E2D95-A862-4C60-A38B-C2FE7184C715}"/>
              </a:ext>
            </a:extLst>
          </p:cNvPr>
          <p:cNvSpPr/>
          <p:nvPr/>
        </p:nvSpPr>
        <p:spPr>
          <a:xfrm>
            <a:off x="8310079" y="4170792"/>
            <a:ext cx="513708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6576528-9967-4A87-A59A-0862F824021A}"/>
              </a:ext>
            </a:extLst>
          </p:cNvPr>
          <p:cNvSpPr/>
          <p:nvPr/>
        </p:nvSpPr>
        <p:spPr>
          <a:xfrm>
            <a:off x="9121736" y="4170791"/>
            <a:ext cx="513708" cy="365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25BC1BB-095D-4C4A-B5C7-76DA18762F39}"/>
              </a:ext>
            </a:extLst>
          </p:cNvPr>
          <p:cNvSpPr/>
          <p:nvPr/>
        </p:nvSpPr>
        <p:spPr>
          <a:xfrm>
            <a:off x="9988188" y="4170791"/>
            <a:ext cx="513708" cy="365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1239EA4-BB5B-4406-8C0C-923B99448561}"/>
              </a:ext>
            </a:extLst>
          </p:cNvPr>
          <p:cNvCxnSpPr>
            <a:stCxn id="16" idx="2"/>
          </p:cNvCxnSpPr>
          <p:nvPr/>
        </p:nvCxnSpPr>
        <p:spPr>
          <a:xfrm>
            <a:off x="6256962" y="3351977"/>
            <a:ext cx="2198669" cy="81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9808CAF-0583-4DFB-8BDF-5575DCADFCE7}"/>
              </a:ext>
            </a:extLst>
          </p:cNvPr>
          <p:cNvCxnSpPr>
            <a:stCxn id="17" idx="2"/>
            <a:endCxn id="32" idx="0"/>
          </p:cNvCxnSpPr>
          <p:nvPr/>
        </p:nvCxnSpPr>
        <p:spPr>
          <a:xfrm>
            <a:off x="6943619" y="3351976"/>
            <a:ext cx="1623314" cy="81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05569BB-D2A6-43A6-8CBE-31A81032EDA6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7741576" y="3360980"/>
            <a:ext cx="825357" cy="80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0FCF3EB-D0D0-4C7A-AA70-DEC0D0BE7EC3}"/>
              </a:ext>
            </a:extLst>
          </p:cNvPr>
          <p:cNvCxnSpPr>
            <a:cxnSpLocks/>
            <a:stCxn id="20" idx="2"/>
            <a:endCxn id="32" idx="0"/>
          </p:cNvCxnSpPr>
          <p:nvPr/>
        </p:nvCxnSpPr>
        <p:spPr>
          <a:xfrm flipH="1">
            <a:off x="8566933" y="3351975"/>
            <a:ext cx="811657" cy="81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33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12666</TotalTime>
  <Words>271</Words>
  <Application>Microsoft Office PowerPoint</Application>
  <PresentationFormat>宽屏</PresentationFormat>
  <Paragraphs>207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微软雅黑</vt:lpstr>
      <vt:lpstr>Arial</vt:lpstr>
      <vt:lpstr>Gill Sans MT</vt:lpstr>
      <vt:lpstr>Sitka Display</vt:lpstr>
      <vt:lpstr>Times New Roman</vt:lpstr>
      <vt:lpstr>Office 主题​​</vt:lpstr>
      <vt:lpstr>PowerPoint 演示文稿</vt:lpstr>
      <vt:lpstr>Outline</vt:lpstr>
      <vt:lpstr>Outline</vt:lpstr>
      <vt:lpstr>Background</vt:lpstr>
      <vt:lpstr>Background</vt:lpstr>
      <vt:lpstr>Background</vt:lpstr>
      <vt:lpstr>Outline</vt:lpstr>
      <vt:lpstr>Background</vt:lpstr>
      <vt:lpstr>Motivation</vt:lpstr>
      <vt:lpstr>Motivation</vt:lpstr>
      <vt:lpstr>Motivation</vt:lpstr>
      <vt:lpstr>Motivation</vt:lpstr>
      <vt:lpstr>Outline</vt:lpstr>
      <vt:lpstr>Design</vt:lpstr>
      <vt:lpstr>Outline</vt:lpstr>
      <vt:lpstr>Evaluation</vt:lpstr>
      <vt:lpstr>Outline</vt:lpstr>
      <vt:lpstr>Conclution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20200918报告</dc:title>
  <dc:creator>周泉</dc:creator>
  <cp:lastModifiedBy>Y62822</cp:lastModifiedBy>
  <cp:revision>771</cp:revision>
  <dcterms:created xsi:type="dcterms:W3CDTF">2020-09-17T23:09:22Z</dcterms:created>
  <dcterms:modified xsi:type="dcterms:W3CDTF">2021-11-07T15:08:45Z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