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723" r:id="rId2"/>
    <p:sldId id="544" r:id="rId3"/>
    <p:sldId id="644" r:id="rId4"/>
    <p:sldId id="739" r:id="rId5"/>
    <p:sldId id="738" r:id="rId6"/>
    <p:sldId id="740" r:id="rId7"/>
    <p:sldId id="741" r:id="rId8"/>
    <p:sldId id="742" r:id="rId9"/>
    <p:sldId id="743" r:id="rId10"/>
    <p:sldId id="744" r:id="rId11"/>
    <p:sldId id="646" r:id="rId12"/>
    <p:sldId id="709" r:id="rId13"/>
    <p:sldId id="674" r:id="rId14"/>
    <p:sldId id="675" r:id="rId15"/>
    <p:sldId id="745" r:id="rId16"/>
    <p:sldId id="753" r:id="rId17"/>
    <p:sldId id="746" r:id="rId18"/>
    <p:sldId id="747" r:id="rId19"/>
    <p:sldId id="754" r:id="rId20"/>
    <p:sldId id="748" r:id="rId21"/>
    <p:sldId id="749" r:id="rId22"/>
    <p:sldId id="750" r:id="rId23"/>
    <p:sldId id="751" r:id="rId24"/>
    <p:sldId id="752" r:id="rId25"/>
    <p:sldId id="755" r:id="rId26"/>
    <p:sldId id="757" r:id="rId27"/>
    <p:sldId id="758" r:id="rId28"/>
    <p:sldId id="759" r:id="rId29"/>
    <p:sldId id="647" r:id="rId30"/>
    <p:sldId id="584" r:id="rId31"/>
    <p:sldId id="760" r:id="rId32"/>
    <p:sldId id="761" r:id="rId33"/>
    <p:sldId id="762" r:id="rId34"/>
    <p:sldId id="763" r:id="rId35"/>
    <p:sldId id="764" r:id="rId36"/>
    <p:sldId id="765" r:id="rId37"/>
    <p:sldId id="766" r:id="rId38"/>
    <p:sldId id="769" r:id="rId39"/>
    <p:sldId id="770" r:id="rId40"/>
    <p:sldId id="736" r:id="rId41"/>
    <p:sldId id="737" r:id="rId42"/>
    <p:sldId id="295" r:id="rId43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1pPr>
    <a:lvl2pPr marL="457200" lvl="1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2pPr>
    <a:lvl3pPr marL="914400" lvl="2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3pPr>
    <a:lvl4pPr marL="1371600" lvl="3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4pPr>
    <a:lvl5pPr marL="1828800" lvl="4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5pPr>
    <a:lvl6pPr marL="2286000" lvl="5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6pPr>
    <a:lvl7pPr marL="2743200" lvl="6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7pPr>
    <a:lvl8pPr marL="3200400" lvl="7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8pPr>
    <a:lvl9pPr marL="3657600" lvl="8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90DC4139-0BDF-48D6-BDE9-553A30A57BC2}">
          <p14:sldIdLst>
            <p14:sldId id="723"/>
            <p14:sldId id="544"/>
            <p14:sldId id="644"/>
            <p14:sldId id="739"/>
            <p14:sldId id="738"/>
            <p14:sldId id="740"/>
            <p14:sldId id="741"/>
            <p14:sldId id="742"/>
            <p14:sldId id="743"/>
            <p14:sldId id="744"/>
            <p14:sldId id="646"/>
            <p14:sldId id="709"/>
            <p14:sldId id="674"/>
            <p14:sldId id="675"/>
            <p14:sldId id="745"/>
            <p14:sldId id="753"/>
            <p14:sldId id="746"/>
            <p14:sldId id="747"/>
            <p14:sldId id="754"/>
            <p14:sldId id="748"/>
            <p14:sldId id="749"/>
            <p14:sldId id="750"/>
            <p14:sldId id="751"/>
            <p14:sldId id="752"/>
            <p14:sldId id="755"/>
            <p14:sldId id="757"/>
            <p14:sldId id="758"/>
            <p14:sldId id="759"/>
            <p14:sldId id="647"/>
            <p14:sldId id="584"/>
            <p14:sldId id="760"/>
            <p14:sldId id="761"/>
            <p14:sldId id="762"/>
            <p14:sldId id="763"/>
            <p14:sldId id="764"/>
            <p14:sldId id="765"/>
            <p14:sldId id="766"/>
            <p14:sldId id="769"/>
            <p14:sldId id="770"/>
            <p14:sldId id="736"/>
            <p14:sldId id="737"/>
            <p14:sldId id="295"/>
          </p14:sldIdLst>
        </p14:section>
        <p14:section name="默认节" id="{00AD5E37-6FB7-4061-8989-3BBAE50E70C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82225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6B6FC-1ADF-40E8-87EA-DE4FCC79564F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03514-FDC0-44D6-B946-07E371C31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3375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133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972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04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94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84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137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3032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103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485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531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19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414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302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346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394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9388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1125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112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0344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3377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6681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42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205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593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6117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96245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8279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96912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88868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8245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780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5514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028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2334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7997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638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9413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511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755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2124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37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 lvl="0">
              <a:defRPr sz="4000" b="1" baseline="0">
                <a:solidFill>
                  <a:srgbClr val="543795"/>
                </a:solidFill>
                <a:latin typeface="Gill Sans MT"/>
                <a:ea typeface="微软雅黑" panose="020B050302020402020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>
            <a:lvl1pPr lvl="0">
              <a:defRPr sz="3200" b="1" baseline="0">
                <a:latin typeface="Gill Sans MT"/>
              </a:defRPr>
            </a:lvl1pPr>
            <a:lvl2pPr lvl="1">
              <a:defRPr sz="2800" b="1" baseline="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lvl="2">
              <a:defRPr sz="2400" b="1" baseline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lvl="3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lvl="4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</a:gra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049F-5E81-45DF-B1CB-B2436DB905FF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USTC-Reading-Group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/>
          <a:ea typeface="华康俪金黑W8(P)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FD03BBB6-5A3F-4D5D-BAC9-859B90CD4D2F}"/>
              </a:ext>
            </a:extLst>
          </p:cNvPr>
          <p:cNvSpPr txBox="1"/>
          <p:nvPr/>
        </p:nvSpPr>
        <p:spPr>
          <a:xfrm>
            <a:off x="1263409" y="1507063"/>
            <a:ext cx="9664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Clay Codes: </a:t>
            </a:r>
            <a:r>
              <a:rPr lang="en-US" altLang="zh-CN" sz="3600" b="1" dirty="0" err="1"/>
              <a:t>Moulding</a:t>
            </a:r>
            <a:r>
              <a:rPr lang="en-US" altLang="zh-CN" sz="3600" b="1" dirty="0"/>
              <a:t> MDS Codes  </a:t>
            </a:r>
          </a:p>
          <a:p>
            <a:pPr algn="ctr"/>
            <a:r>
              <a:rPr lang="en-US" altLang="zh-CN" sz="3600" b="1" dirty="0"/>
              <a:t>to Yield an MSR Code</a:t>
            </a:r>
          </a:p>
          <a:p>
            <a:pPr algn="ctr"/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0323D-276E-4C70-ACA4-1C58310142D4}"/>
              </a:ext>
            </a:extLst>
          </p:cNvPr>
          <p:cNvSpPr txBox="1"/>
          <p:nvPr/>
        </p:nvSpPr>
        <p:spPr>
          <a:xfrm>
            <a:off x="563526" y="265814"/>
            <a:ext cx="7017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7030A0"/>
                </a:solidFill>
                <a:latin typeface="Sitka Display" panose="02000505000000020004" pitchFamily="2" charset="0"/>
              </a:rPr>
              <a:t>Reading Group</a:t>
            </a:r>
            <a:endParaRPr lang="zh-CN" altLang="en-US" sz="4000" dirty="0">
              <a:solidFill>
                <a:srgbClr val="7030A0"/>
              </a:solidFill>
              <a:latin typeface="Sitka Display" panose="02000505000000020004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28D6C2-89AD-4A86-940D-B713BA119C8D}"/>
              </a:ext>
            </a:extLst>
          </p:cNvPr>
          <p:cNvSpPr txBox="1"/>
          <p:nvPr/>
        </p:nvSpPr>
        <p:spPr>
          <a:xfrm>
            <a:off x="2862852" y="496282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zh-CN" sz="2400" b="1" i="1" dirty="0">
                <a:latin typeface="Gill Sans MT" panose="020B0502020104020203" pitchFamily="34" charset="0"/>
                <a:ea typeface="华文新魏" panose="02010800040101010101" pitchFamily="2" charset="-122"/>
              </a:rPr>
              <a:t>Presenter: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Tianyang</a:t>
            </a:r>
            <a:r>
              <a:rPr lang="en-US" altLang="zh-CN" sz="2400" b="1" dirty="0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Niu</a:t>
            </a:r>
            <a:endParaRPr lang="en-US" altLang="zh-CN" sz="2400" b="1" dirty="0">
              <a:solidFill>
                <a:srgbClr val="0070C0"/>
              </a:solidFill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03DA31-45AF-4B6B-A8E9-4A8F8419176B}"/>
              </a:ext>
            </a:extLst>
          </p:cNvPr>
          <p:cNvSpPr txBox="1"/>
          <p:nvPr/>
        </p:nvSpPr>
        <p:spPr>
          <a:xfrm>
            <a:off x="1645214" y="4549245"/>
            <a:ext cx="853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2400" dirty="0">
                <a:latin typeface="Gill Sans MT" panose="020B0502020104020203" pitchFamily="34" charset="0"/>
                <a:ea typeface="华文新魏" panose="02010800040101010101" pitchFamily="2" charset="-122"/>
              </a:rPr>
              <a:t>2021/11/14</a:t>
            </a:r>
            <a:endParaRPr lang="en-US" altLang="zh-CN" sz="2400" dirty="0"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32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826"/>
            <a:ext cx="11073223" cy="3089434"/>
          </a:xfrm>
        </p:spPr>
        <p:txBody>
          <a:bodyPr/>
          <a:lstStyle/>
          <a:p>
            <a:r>
              <a:rPr lang="en-US" altLang="zh-CN" sz="2800" dirty="0" err="1"/>
              <a:t>Ceph</a:t>
            </a:r>
            <a:endParaRPr lang="en-US" altLang="zh-CN" sz="2800" dirty="0"/>
          </a:p>
          <a:p>
            <a:pPr lvl="1"/>
            <a:r>
              <a:rPr lang="en-US" altLang="zh-CN" dirty="0"/>
              <a:t>a large object</a:t>
            </a:r>
          </a:p>
          <a:p>
            <a:pPr lvl="2"/>
            <a:r>
              <a:rPr lang="en-US" altLang="zh-CN" dirty="0"/>
              <a:t>divided into smaller units called stripes</a:t>
            </a:r>
          </a:p>
          <a:p>
            <a:pPr lvl="1"/>
            <a:endParaRPr lang="en-US" altLang="zh-CN" sz="2400" dirty="0"/>
          </a:p>
          <a:p>
            <a:pPr lvl="2"/>
            <a:endParaRPr lang="en-US" altLang="zh-CN" sz="20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8EF4DC-3A95-4C53-8B82-A3C5479D9F8A}"/>
              </a:ext>
            </a:extLst>
          </p:cNvPr>
          <p:cNvSpPr/>
          <p:nvPr/>
        </p:nvSpPr>
        <p:spPr>
          <a:xfrm>
            <a:off x="6256961" y="3627877"/>
            <a:ext cx="1027416" cy="6885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278D7C7-5B04-4646-BD4A-95068AE34ACF}"/>
              </a:ext>
            </a:extLst>
          </p:cNvPr>
          <p:cNvSpPr/>
          <p:nvPr/>
        </p:nvSpPr>
        <p:spPr>
          <a:xfrm>
            <a:off x="9298968" y="3084742"/>
            <a:ext cx="1027416" cy="6885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PG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A5B78BA-C6DE-49A4-ABB4-260165E705E0}"/>
              </a:ext>
            </a:extLst>
          </p:cNvPr>
          <p:cNvCxnSpPr>
            <a:stCxn id="10" idx="3"/>
            <a:endCxn id="26" idx="1"/>
          </p:cNvCxnSpPr>
          <p:nvPr/>
        </p:nvCxnSpPr>
        <p:spPr>
          <a:xfrm flipV="1">
            <a:off x="7284377" y="3429000"/>
            <a:ext cx="2014591" cy="54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D9607E53-3D31-4E00-AF7C-D394F7F95EB5}"/>
              </a:ext>
            </a:extLst>
          </p:cNvPr>
          <p:cNvSpPr/>
          <p:nvPr/>
        </p:nvSpPr>
        <p:spPr>
          <a:xfrm>
            <a:off x="9298968" y="4914633"/>
            <a:ext cx="1027416" cy="6885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p-OSD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D12C7AF-B753-4904-B83D-1FAFCB939706}"/>
              </a:ext>
            </a:extLst>
          </p:cNvPr>
          <p:cNvCxnSpPr>
            <a:endCxn id="27" idx="0"/>
          </p:cNvCxnSpPr>
          <p:nvPr/>
        </p:nvCxnSpPr>
        <p:spPr>
          <a:xfrm>
            <a:off x="9812676" y="3805098"/>
            <a:ext cx="0" cy="110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3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接下来调研一下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B4B501-1B44-4CAD-80B0-A1CBD52E8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76" y="2323065"/>
            <a:ext cx="11005467" cy="333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4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8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Clay Code</a:t>
            </a:r>
          </a:p>
          <a:p>
            <a:pPr lvl="1"/>
            <a:r>
              <a:rPr lang="en-US" altLang="zh-CN" dirty="0"/>
              <a:t>N=1,L=</a:t>
            </a:r>
            <a:r>
              <a:rPr lang="el-GR" altLang="zh-CN" sz="2800" dirty="0"/>
              <a:t> α</a:t>
            </a:r>
            <a:r>
              <a:rPr lang="en-US" altLang="zh-CN" sz="2800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1F308D-7ACC-4AAC-BF56-E846DC10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488" y="1963659"/>
            <a:ext cx="6888211" cy="39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0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Clay Code</a:t>
            </a:r>
          </a:p>
          <a:p>
            <a:pPr lvl="1"/>
            <a:r>
              <a:rPr lang="en-US" altLang="zh-CN" dirty="0"/>
              <a:t>N=1,L=</a:t>
            </a:r>
            <a:r>
              <a:rPr lang="el-GR" altLang="zh-CN" sz="2800" dirty="0"/>
              <a:t> α</a:t>
            </a:r>
            <a:r>
              <a:rPr lang="en-US" altLang="zh-CN" sz="2800" dirty="0"/>
              <a:t> </a:t>
            </a:r>
          </a:p>
          <a:p>
            <a:pPr lvl="1"/>
            <a:r>
              <a:rPr lang="en-US" altLang="zh-CN" dirty="0"/>
              <a:t>n=4,k=2</a:t>
            </a:r>
          </a:p>
          <a:p>
            <a:pPr lvl="1"/>
            <a:r>
              <a:rPr lang="en-US" altLang="zh-CN" dirty="0"/>
              <a:t>d=3</a:t>
            </a:r>
          </a:p>
          <a:p>
            <a:pPr lvl="1"/>
            <a:r>
              <a:rPr lang="el-GR" altLang="zh-CN" sz="2800" dirty="0"/>
              <a:t>α</a:t>
            </a:r>
            <a:r>
              <a:rPr lang="en-US" altLang="zh-CN" sz="2800" dirty="0"/>
              <a:t>=4,</a:t>
            </a:r>
            <a:r>
              <a:rPr lang="el-GR" altLang="zh-CN" sz="2800" dirty="0"/>
              <a:t> β=2</a:t>
            </a:r>
            <a:endParaRPr lang="en-US" altLang="zh-CN" sz="2800" dirty="0"/>
          </a:p>
          <a:p>
            <a:pPr lvl="1"/>
            <a:r>
              <a:rPr lang="en-US" altLang="zh-CN" dirty="0"/>
              <a:t>M=8</a:t>
            </a:r>
          </a:p>
          <a:p>
            <a:pPr lvl="1"/>
            <a:r>
              <a:rPr lang="en-US" altLang="zh-CN" dirty="0"/>
              <a:t>0.75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44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3A11C9-FC7C-41B7-A838-97D1DFE71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667" y="2018941"/>
            <a:ext cx="2835466" cy="25645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2D3AAFE-9095-4EC8-ACB3-F41E02399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626" y="1607216"/>
            <a:ext cx="2651156" cy="364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93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x=</a:t>
            </a:r>
            <a:r>
              <a:rPr lang="en-US" altLang="zh-CN" dirty="0" err="1"/>
              <a:t>z</a:t>
            </a:r>
            <a:r>
              <a:rPr lang="en-US" altLang="zh-CN" baseline="-25000" dirty="0" err="1"/>
              <a:t>y</a:t>
            </a:r>
            <a:r>
              <a:rPr lang="en-US" altLang="zh-CN" baseline="-25000" dirty="0"/>
              <a:t>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EB55209-F840-4E47-A5A9-CCF028F9C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433719"/>
            <a:ext cx="3375095" cy="432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33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interchanging the values of x and </a:t>
            </a:r>
            <a:r>
              <a:rPr lang="en-US" altLang="zh-CN" dirty="0" err="1"/>
              <a:t>z</a:t>
            </a:r>
            <a:r>
              <a:rPr lang="en-US" altLang="zh-CN" baseline="-25000" dirty="0" err="1"/>
              <a:t>y</a:t>
            </a:r>
            <a:endParaRPr lang="en-US" altLang="zh-CN" baseline="-25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05D271-30B6-4E76-9173-C574D274E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363168"/>
            <a:ext cx="2820024" cy="41316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1CAF66-50B2-4B4F-86F3-5A378863A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76" y="2243516"/>
            <a:ext cx="7683484" cy="210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34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DE5473F-A4D8-4DD5-ADE0-ADD4D4255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282" y="1217079"/>
            <a:ext cx="5862236" cy="1482535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D34898D-23DD-48BA-A0E4-E7C30CE0B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72" y="2659626"/>
            <a:ext cx="6715077" cy="406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9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98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0C89CB9-154E-4C40-A7F1-922F8137A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766" y="1265389"/>
            <a:ext cx="6102030" cy="49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17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C8A58F-AC69-4E1B-854C-0E4CAA049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39" y="1367149"/>
            <a:ext cx="2962322" cy="44382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4B0B31-895E-41B7-882A-1FA059ED7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5" y="1367149"/>
            <a:ext cx="6089248" cy="493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88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Intersection Score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A0BA82-54F8-43EE-BAD4-6FE4E5210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365" y="2197501"/>
            <a:ext cx="6828462" cy="301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54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Decoding</a:t>
            </a:r>
          </a:p>
          <a:p>
            <a:pPr lvl="1"/>
            <a:r>
              <a:rPr lang="en-US" altLang="zh-CN" dirty="0"/>
              <a:t> layer-by-layer</a:t>
            </a:r>
          </a:p>
          <a:p>
            <a:pPr lvl="1"/>
            <a:r>
              <a:rPr lang="en-US" altLang="zh-CN" dirty="0"/>
              <a:t> in order of increasing IS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480624-F61A-41AE-AB8E-648CD9AA2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781" y="2841585"/>
            <a:ext cx="6933156" cy="34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9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Clay code parameters</a:t>
            </a:r>
          </a:p>
          <a:p>
            <a:pPr lvl="1"/>
            <a:r>
              <a:rPr lang="en-US" altLang="zh-CN" dirty="0"/>
              <a:t>(n=</a:t>
            </a:r>
            <a:r>
              <a:rPr lang="en-US" altLang="zh-CN" dirty="0" err="1"/>
              <a:t>qt,k,d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(</a:t>
            </a:r>
            <a:r>
              <a:rPr lang="el-GR" altLang="zh-CN" dirty="0"/>
              <a:t>α=</a:t>
            </a:r>
            <a:r>
              <a:rPr lang="en-US" altLang="zh-CN" dirty="0"/>
              <a:t>q</a:t>
            </a:r>
            <a:r>
              <a:rPr lang="en-US" altLang="zh-CN" baseline="30000" dirty="0"/>
              <a:t>t</a:t>
            </a:r>
            <a:r>
              <a:rPr lang="en-US" altLang="zh-CN" dirty="0"/>
              <a:t>,</a:t>
            </a:r>
            <a:r>
              <a:rPr lang="el-GR" altLang="zh-CN" dirty="0"/>
              <a:t>β=</a:t>
            </a:r>
            <a:r>
              <a:rPr lang="en-US" altLang="zh-CN" dirty="0"/>
              <a:t>q</a:t>
            </a:r>
            <a:r>
              <a:rPr lang="en-US" altLang="zh-CN" baseline="30000" dirty="0"/>
              <a:t>t−1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q= (d−k+1)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59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Clay codes for any(</a:t>
            </a:r>
            <a:r>
              <a:rPr lang="en-US" altLang="zh-CN" dirty="0" err="1"/>
              <a:t>n,k,d</a:t>
            </a:r>
            <a:r>
              <a:rPr lang="en-US" altLang="zh-CN" dirty="0"/>
              <a:t>)</a:t>
            </a:r>
          </a:p>
          <a:p>
            <a:pPr lvl="1"/>
            <a:r>
              <a:rPr lang="nn-NO" altLang="zh-CN" dirty="0"/>
              <a:t>q= (d−k+1) divide n</a:t>
            </a:r>
          </a:p>
          <a:p>
            <a:pPr lvl="1"/>
            <a:r>
              <a:rPr lang="pt-BR" altLang="zh-CN" dirty="0"/>
              <a:t>(n=14,k=10,d=13),q=d−k+1=4</a:t>
            </a:r>
            <a:endParaRPr lang="nn-NO" altLang="zh-CN" dirty="0"/>
          </a:p>
          <a:p>
            <a:pPr lvl="1"/>
            <a:r>
              <a:rPr lang="nn-NO" altLang="zh-CN" dirty="0"/>
              <a:t>n’=16</a:t>
            </a:r>
          </a:p>
          <a:p>
            <a:pPr lvl="1"/>
            <a:r>
              <a:rPr lang="nn-NO" altLang="zh-CN" dirty="0"/>
              <a:t>k’=12</a:t>
            </a:r>
          </a:p>
          <a:p>
            <a:pPr lvl="1"/>
            <a:r>
              <a:rPr lang="nn-NO" altLang="zh-CN" dirty="0"/>
              <a:t>s= n’-n=2</a:t>
            </a:r>
          </a:p>
          <a:p>
            <a:pPr lvl="1"/>
            <a:r>
              <a:rPr lang="nn-NO" altLang="zh-CN" dirty="0"/>
              <a:t>shortening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09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Jerasure</a:t>
            </a:r>
            <a:r>
              <a:rPr lang="en-US" altLang="zh-CN" dirty="0"/>
              <a:t> and GF-Complete</a:t>
            </a:r>
          </a:p>
          <a:p>
            <a:r>
              <a:rPr lang="en-US" altLang="zh-CN" dirty="0"/>
              <a:t>U-buffer</a:t>
            </a:r>
          </a:p>
          <a:p>
            <a:pPr lvl="1"/>
            <a:r>
              <a:rPr lang="en-US" altLang="zh-CN" dirty="0"/>
              <a:t>Size </a:t>
            </a:r>
            <a:r>
              <a:rPr lang="en-US" altLang="zh-CN" dirty="0" err="1"/>
              <a:t>nL</a:t>
            </a:r>
            <a:r>
              <a:rPr lang="en-US" altLang="zh-CN" dirty="0"/>
              <a:t>=Sn/k bytes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18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Pairwise Transforms</a:t>
            </a:r>
          </a:p>
          <a:p>
            <a:pPr lvl="1"/>
            <a:r>
              <a:rPr lang="en-US" altLang="zh-CN" dirty="0"/>
              <a:t>{U,U∗,C,C∗}</a:t>
            </a:r>
          </a:p>
          <a:p>
            <a:pPr lvl="1"/>
            <a:r>
              <a:rPr lang="en-US" altLang="zh-CN" dirty="0" err="1"/>
              <a:t>sure_matrix_dotprod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Galois_w08_region_multiply()</a:t>
            </a:r>
          </a:p>
          <a:p>
            <a:r>
              <a:rPr lang="en-US" altLang="zh-CN" dirty="0"/>
              <a:t>Encoding</a:t>
            </a:r>
          </a:p>
          <a:p>
            <a:pPr lvl="1"/>
            <a:r>
              <a:rPr lang="en-US" altLang="zh-CN" dirty="0"/>
              <a:t>pretending that m parity chunks have been erased</a:t>
            </a:r>
          </a:p>
          <a:p>
            <a:r>
              <a:rPr lang="en-US" altLang="zh-CN" dirty="0"/>
              <a:t>Enabling Selection Between Repair &amp; Decoding</a:t>
            </a:r>
          </a:p>
          <a:p>
            <a:pPr lvl="1"/>
            <a:r>
              <a:rPr lang="en-US" altLang="zh-CN" dirty="0" err="1"/>
              <a:t>Is_repair</a:t>
            </a:r>
            <a:r>
              <a:rPr lang="en-US" altLang="zh-CN" dirty="0"/>
              <a:t>()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20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Helper-Chunk Identification</a:t>
            </a:r>
          </a:p>
          <a:p>
            <a:pPr lvl="1"/>
            <a:r>
              <a:rPr lang="en-US" altLang="zh-CN" dirty="0"/>
              <a:t>mini-</a:t>
            </a:r>
            <a:r>
              <a:rPr lang="en-US" altLang="zh-CN" dirty="0" err="1"/>
              <a:t>mumtodecode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Fractional Read</a:t>
            </a:r>
          </a:p>
          <a:p>
            <a:r>
              <a:rPr lang="en-US" altLang="zh-CN" dirty="0"/>
              <a:t>Decode and Repair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91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 &amp; Implementation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2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15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A5A4CB-87AC-4484-8E9D-E63BFB326076}"/>
              </a:ext>
            </a:extLst>
          </p:cNvPr>
          <p:cNvSpPr txBox="1"/>
          <p:nvPr/>
        </p:nvSpPr>
        <p:spPr>
          <a:xfrm>
            <a:off x="838200" y="2229202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M4.xlarge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(16GB RAM, 4 CPU cores)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500G </a:t>
            </a:r>
            <a:r>
              <a:rPr lang="en-US" altLang="zh-CN" sz="2400" dirty="0" err="1"/>
              <a:t>ssd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Ceph</a:t>
            </a:r>
            <a:r>
              <a:rPr lang="en-US" altLang="zh-CN" sz="2800" dirty="0"/>
              <a:t> storage cluster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consists of 26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One server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dedicated for the MON daemon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remaining 25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each run one OSD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12.2TB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5DE4C6-A4DD-4A9F-85E2-FAF662D3A414}"/>
              </a:ext>
            </a:extLst>
          </p:cNvPr>
          <p:cNvSpPr txBox="1"/>
          <p:nvPr/>
        </p:nvSpPr>
        <p:spPr>
          <a:xfrm>
            <a:off x="838200" y="1644427"/>
            <a:ext cx="709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Environment 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3741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5F7A9B-D702-425D-8D8A-7B73B0702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045" y="3189500"/>
            <a:ext cx="7107557" cy="35319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3830185-01E9-4641-8DBB-6CB89F696DAB}"/>
              </a:ext>
            </a:extLst>
          </p:cNvPr>
          <p:cNvSpPr txBox="1"/>
          <p:nvPr/>
        </p:nvSpPr>
        <p:spPr>
          <a:xfrm>
            <a:off x="722453" y="1270368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Clay code VS 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C1 VS  RDP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C2 VS LRC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C3 VS (20,17)-RS code used in </a:t>
            </a:r>
            <a:r>
              <a:rPr lang="en-US" altLang="zh-CN" sz="2400" dirty="0" err="1"/>
              <a:t>Backblaze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C4 C5 C6 vs </a:t>
            </a:r>
            <a:r>
              <a:rPr lang="en-US" altLang="zh-CN" sz="2400" dirty="0" err="1"/>
              <a:t>facebook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77775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830185-01E9-4641-8DBB-6CB89F696DAB}"/>
              </a:ext>
            </a:extLst>
          </p:cNvPr>
          <p:cNvSpPr txBox="1"/>
          <p:nvPr/>
        </p:nvSpPr>
        <p:spPr>
          <a:xfrm>
            <a:off x="722453" y="1270368"/>
            <a:ext cx="10515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Overview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Workloads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W1 W2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PG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a single PG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512 PGs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Measurements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repair network traffic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repair disk read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repair time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encoding time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I/O performance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E4319F-67ED-4D43-BD7B-AE6123D5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532" y="1362965"/>
            <a:ext cx="6552451" cy="286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53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830185-01E9-4641-8DBB-6CB89F696DAB}"/>
              </a:ext>
            </a:extLst>
          </p:cNvPr>
          <p:cNvSpPr txBox="1"/>
          <p:nvPr/>
        </p:nvSpPr>
        <p:spPr>
          <a:xfrm>
            <a:off x="722453" y="127036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Network Traffic: Single Node Failure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AE4897-07C7-45F7-8018-FDEC406E6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3" y="1618724"/>
            <a:ext cx="3521199" cy="47802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ADB63D-60E8-4349-9487-13035627B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2" y="1916857"/>
            <a:ext cx="3142857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52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830185-01E9-4641-8DBB-6CB89F696DAB}"/>
              </a:ext>
            </a:extLst>
          </p:cNvPr>
          <p:cNvSpPr txBox="1"/>
          <p:nvPr/>
        </p:nvSpPr>
        <p:spPr>
          <a:xfrm>
            <a:off x="722453" y="127036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Disk Read: Single Node Failure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S=1MB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Chunk </a:t>
            </a:r>
            <a:r>
              <a:rPr lang="en-US" altLang="zh-CN" sz="2400" dirty="0" err="1"/>
              <a:t>sieze</a:t>
            </a:r>
            <a:r>
              <a:rPr lang="en-US" altLang="zh-CN" sz="2400" dirty="0"/>
              <a:t> L=S/k=64kB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repair of a node 16KB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altLang="zh-CN" sz="2400" dirty="0"/>
              <a:t>β=256 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fragments size L/α=64 bytes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C9BCB8-3D67-4CF4-AEB0-3432F30F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61" y="3534683"/>
            <a:ext cx="4685495" cy="30042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CF958F-39AB-471A-8B58-A29335882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245" y="3534683"/>
            <a:ext cx="4576397" cy="32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62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830185-01E9-4641-8DBB-6CB89F696DAB}"/>
              </a:ext>
            </a:extLst>
          </p:cNvPr>
          <p:cNvSpPr txBox="1"/>
          <p:nvPr/>
        </p:nvSpPr>
        <p:spPr>
          <a:xfrm>
            <a:off x="722453" y="127036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Td</a:t>
            </a:r>
            <a:r>
              <a:rPr lang="el-GR" altLang="zh-CN" sz="2400" dirty="0"/>
              <a:t>β</a:t>
            </a:r>
            <a:r>
              <a:rPr lang="en-US" altLang="zh-CN" sz="2400" dirty="0"/>
              <a:t>/(k</a:t>
            </a:r>
            <a:r>
              <a:rPr lang="el-GR" altLang="zh-CN" sz="2400" dirty="0"/>
              <a:t>α</a:t>
            </a:r>
            <a:r>
              <a:rPr lang="en-US" altLang="zh-CN" sz="24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 bytes for an RS 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40E28B-5CDD-491D-8A48-5AE9990E4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995" y="2141656"/>
            <a:ext cx="2553313" cy="36735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7ED808-AA20-45D7-BF0D-F180A9D06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538" y="2470697"/>
            <a:ext cx="3727950" cy="269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69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830185-01E9-4641-8DBB-6CB89F696DAB}"/>
              </a:ext>
            </a:extLst>
          </p:cNvPr>
          <p:cNvSpPr txBox="1"/>
          <p:nvPr/>
        </p:nvSpPr>
        <p:spPr>
          <a:xfrm>
            <a:off x="722453" y="127036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I/O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(20,16,19)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AAE7C4-C64E-4D00-A2B4-938915986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310858"/>
            <a:ext cx="6428571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08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830185-01E9-4641-8DBB-6CB89F696DAB}"/>
              </a:ext>
            </a:extLst>
          </p:cNvPr>
          <p:cNvSpPr txBox="1"/>
          <p:nvPr/>
        </p:nvSpPr>
        <p:spPr>
          <a:xfrm>
            <a:off x="722453" y="127036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Repair Time and Encoding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860E0A-BD6B-4236-85ED-CD458B4B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50" y="2369212"/>
            <a:ext cx="3942857" cy="26952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10205C-EFC8-420D-A67A-4503D4D7B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814" y="2293021"/>
            <a:ext cx="6561905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7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2E10C2-B96C-48D9-90DF-99438F38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658" y="1307939"/>
            <a:ext cx="8641325" cy="46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47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78C72D-B292-4512-990D-4D2576AB8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646" y="1164436"/>
            <a:ext cx="5953651" cy="510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6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826"/>
            <a:ext cx="11073223" cy="393073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Scalar Codes</a:t>
            </a:r>
          </a:p>
          <a:p>
            <a:r>
              <a:rPr lang="en-US" altLang="zh-CN" sz="2800" dirty="0"/>
              <a:t>Vector Codes</a:t>
            </a:r>
          </a:p>
          <a:p>
            <a:r>
              <a:rPr lang="en-US" altLang="zh-CN" sz="2800" dirty="0"/>
              <a:t>MSR Codes</a:t>
            </a:r>
          </a:p>
          <a:p>
            <a:r>
              <a:rPr lang="en-US" altLang="zh-CN" dirty="0" err="1"/>
              <a:t>Ceph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8794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04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21DC6-24C7-4DCE-A0AF-ECD2AE00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Conclution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BE4C9E95-7102-4225-88A8-94A83B5D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 MDS codes</a:t>
            </a:r>
          </a:p>
          <a:p>
            <a:pPr marL="469900" lvl="1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/>
              <a:t>Clay codes have minimum possible repair bandwidth and disk I/O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dirty="0"/>
              <a:t>MSR codes</a:t>
            </a:r>
          </a:p>
          <a:p>
            <a:pPr marL="469900" lvl="1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/>
              <a:t>Clay codes possess the least possible level of sub-packetization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dirty="0"/>
              <a:t>make the leap from theory to </a:t>
            </a:r>
            <a:r>
              <a:rPr lang="en-US" altLang="zh-CN" sz="2800" dirty="0">
                <a:solidFill>
                  <a:srgbClr val="FF0000"/>
                </a:solidFill>
              </a:rPr>
              <a:t>practice</a:t>
            </a:r>
            <a:br>
              <a:rPr lang="en-US" altLang="zh-CN" sz="2800" dirty="0"/>
            </a:b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031589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945EC-6519-4CD9-80AE-E5F413FB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B4AAED-3402-4286-8B10-BBCE5AED3B83}"/>
              </a:ext>
            </a:extLst>
          </p:cNvPr>
          <p:cNvSpPr txBox="1"/>
          <p:nvPr/>
        </p:nvSpPr>
        <p:spPr>
          <a:xfrm>
            <a:off x="3655909" y="2921168"/>
            <a:ext cx="4880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THANK YOU</a:t>
            </a:r>
            <a:endParaRPr lang="zh-CN" altLang="en-US" sz="6000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24CAD8-5E1F-4C31-A983-0F408FFC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4477-318F-4FCC-B5CE-A80566BBEA09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9ED5ED-2626-4AC6-92BB-01218E10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8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826"/>
            <a:ext cx="11073223" cy="3089434"/>
          </a:xfrm>
        </p:spPr>
        <p:txBody>
          <a:bodyPr/>
          <a:lstStyle/>
          <a:p>
            <a:r>
              <a:rPr lang="en-US" altLang="zh-CN" sz="2800" dirty="0"/>
              <a:t>Scalar Codes</a:t>
            </a:r>
          </a:p>
          <a:p>
            <a:pPr lvl="1"/>
            <a:r>
              <a:rPr lang="en-US" altLang="zh-CN" sz="2400" dirty="0"/>
              <a:t>n=</a:t>
            </a:r>
            <a:r>
              <a:rPr lang="en-US" altLang="zh-CN" sz="2400" dirty="0" err="1"/>
              <a:t>k+m</a:t>
            </a:r>
            <a:endParaRPr lang="en-US" altLang="zh-CN" sz="2400" dirty="0"/>
          </a:p>
          <a:p>
            <a:pPr lvl="1"/>
            <a:r>
              <a:rPr lang="en-US" altLang="zh-CN" sz="2400" dirty="0"/>
              <a:t>L bytes</a:t>
            </a:r>
          </a:p>
          <a:p>
            <a:pPr lvl="1"/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A711F4-2990-452B-A93C-EAA5A98AE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102" y="2893480"/>
            <a:ext cx="4104762" cy="227619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38DF548-4190-49BC-92E5-0DB2A084853A}"/>
              </a:ext>
            </a:extLst>
          </p:cNvPr>
          <p:cNvCxnSpPr/>
          <p:nvPr/>
        </p:nvCxnSpPr>
        <p:spPr>
          <a:xfrm>
            <a:off x="2578813" y="2172114"/>
            <a:ext cx="3133618" cy="99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77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826"/>
            <a:ext cx="11073223" cy="3089434"/>
          </a:xfrm>
        </p:spPr>
        <p:txBody>
          <a:bodyPr/>
          <a:lstStyle/>
          <a:p>
            <a:r>
              <a:rPr lang="en-US" altLang="zh-CN" sz="2800" dirty="0"/>
              <a:t>Vector Codes</a:t>
            </a:r>
          </a:p>
          <a:p>
            <a:pPr lvl="1"/>
            <a:r>
              <a:rPr lang="en-US" altLang="zh-CN" sz="2400" dirty="0"/>
              <a:t>ordered collections of </a:t>
            </a:r>
            <a:r>
              <a:rPr lang="el-GR" altLang="zh-CN" sz="2400" dirty="0"/>
              <a:t>α</a:t>
            </a:r>
            <a:r>
              <a:rPr lang="en-US" altLang="zh-CN" sz="2400" dirty="0"/>
              <a:t> bytes(</a:t>
            </a:r>
            <a:r>
              <a:rPr lang="en-US" altLang="zh-CN" sz="2400" dirty="0" err="1"/>
              <a:t>superbyte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n = </a:t>
            </a:r>
            <a:r>
              <a:rPr lang="en-US" altLang="zh-CN" sz="2400" dirty="0" err="1"/>
              <a:t>m+k</a:t>
            </a:r>
            <a:endParaRPr lang="en-US" altLang="zh-CN" sz="2400" dirty="0"/>
          </a:p>
          <a:p>
            <a:pPr lvl="1"/>
            <a:r>
              <a:rPr lang="en-US" altLang="zh-CN" sz="2400" dirty="0"/>
              <a:t>N = L/k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E13B9A-610E-4169-A836-606BE2FB7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421" y="2532895"/>
            <a:ext cx="6390476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9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826"/>
            <a:ext cx="11073223" cy="3089434"/>
          </a:xfrm>
        </p:spPr>
        <p:txBody>
          <a:bodyPr/>
          <a:lstStyle/>
          <a:p>
            <a:r>
              <a:rPr lang="en-US" altLang="zh-CN" sz="2800" dirty="0"/>
              <a:t>MSR Codes</a:t>
            </a:r>
          </a:p>
          <a:p>
            <a:pPr lvl="1"/>
            <a:r>
              <a:rPr lang="en-US" altLang="zh-CN" sz="2400" dirty="0"/>
              <a:t>ordered collections of </a:t>
            </a:r>
            <a:r>
              <a:rPr lang="el-GR" altLang="zh-CN" sz="2400" dirty="0"/>
              <a:t>α</a:t>
            </a:r>
            <a:r>
              <a:rPr lang="en-US" altLang="zh-CN" sz="2400" dirty="0"/>
              <a:t> bytes(</a:t>
            </a:r>
            <a:r>
              <a:rPr lang="en-US" altLang="zh-CN" sz="2400" dirty="0" err="1"/>
              <a:t>superbyte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n = </a:t>
            </a:r>
            <a:r>
              <a:rPr lang="en-US" altLang="zh-CN" sz="2400" dirty="0" err="1"/>
              <a:t>m+k</a:t>
            </a:r>
            <a:endParaRPr lang="en-US" altLang="zh-CN" sz="2400" dirty="0"/>
          </a:p>
          <a:p>
            <a:pPr lvl="1"/>
            <a:r>
              <a:rPr lang="en-US" altLang="zh-CN" sz="2400" dirty="0"/>
              <a:t>N = L/k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6329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826"/>
            <a:ext cx="11073223" cy="3089434"/>
          </a:xfrm>
        </p:spPr>
        <p:txBody>
          <a:bodyPr/>
          <a:lstStyle/>
          <a:p>
            <a:r>
              <a:rPr lang="en-US" altLang="zh-CN" sz="2800" dirty="0"/>
              <a:t>MSR Codes</a:t>
            </a:r>
          </a:p>
          <a:p>
            <a:pPr lvl="1"/>
            <a:r>
              <a:rPr lang="en-US" altLang="zh-CN" sz="2400" dirty="0"/>
              <a:t>node containing </a:t>
            </a:r>
            <a:r>
              <a:rPr lang="el-GR" altLang="zh-CN" sz="2400" dirty="0"/>
              <a:t>α</a:t>
            </a:r>
            <a:r>
              <a:rPr lang="en-US" altLang="zh-CN" sz="2400" dirty="0"/>
              <a:t> bytes</a:t>
            </a:r>
          </a:p>
          <a:p>
            <a:pPr lvl="1"/>
            <a:r>
              <a:rPr lang="en-US" altLang="zh-CN" sz="2400" dirty="0"/>
              <a:t>d helper nodes</a:t>
            </a:r>
          </a:p>
          <a:p>
            <a:pPr lvl="2"/>
            <a:r>
              <a:rPr lang="en-US" altLang="zh-CN" sz="2000" dirty="0"/>
              <a:t>Range k to n-1</a:t>
            </a:r>
          </a:p>
          <a:p>
            <a:pPr lvl="1"/>
            <a:r>
              <a:rPr lang="el-GR" altLang="zh-CN" sz="2400" dirty="0"/>
              <a:t>β</a:t>
            </a:r>
            <a:r>
              <a:rPr lang="en-US" altLang="zh-CN" sz="2400" dirty="0"/>
              <a:t> = </a:t>
            </a:r>
            <a:r>
              <a:rPr lang="el-GR" altLang="zh-CN" sz="2400" dirty="0"/>
              <a:t>α</a:t>
            </a:r>
            <a:r>
              <a:rPr lang="en-US" altLang="zh-CN" sz="2400" dirty="0"/>
              <a:t>/(d-k+1)</a:t>
            </a:r>
          </a:p>
          <a:p>
            <a:pPr lvl="1"/>
            <a:r>
              <a:rPr lang="en-US" altLang="zh-CN" sz="2400" dirty="0"/>
              <a:t>d</a:t>
            </a:r>
            <a:r>
              <a:rPr lang="el-GR" altLang="zh-CN" sz="2400" dirty="0"/>
              <a:t> β</a:t>
            </a:r>
            <a:endParaRPr lang="en-US" altLang="zh-CN" sz="2400" dirty="0"/>
          </a:p>
          <a:p>
            <a:pPr lvl="1"/>
            <a:r>
              <a:rPr lang="en-US" altLang="zh-CN" sz="2400" dirty="0"/>
              <a:t>M=k</a:t>
            </a:r>
            <a:r>
              <a:rPr lang="el-GR" altLang="zh-CN" sz="2400" dirty="0"/>
              <a:t> α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0803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826"/>
            <a:ext cx="11073223" cy="3089434"/>
          </a:xfrm>
        </p:spPr>
        <p:txBody>
          <a:bodyPr/>
          <a:lstStyle/>
          <a:p>
            <a:r>
              <a:rPr lang="en-US" altLang="zh-CN" sz="2800" dirty="0" err="1"/>
              <a:t>Ceph</a:t>
            </a:r>
            <a:endParaRPr lang="en-US" altLang="zh-CN" sz="2800" dirty="0"/>
          </a:p>
          <a:p>
            <a:pPr lvl="1"/>
            <a:r>
              <a:rPr lang="en-US" altLang="zh-CN" sz="2400" dirty="0"/>
              <a:t>a distributed storage system </a:t>
            </a:r>
          </a:p>
          <a:p>
            <a:pPr lvl="1"/>
            <a:r>
              <a:rPr lang="en-US" altLang="zh-CN" sz="2400" dirty="0"/>
              <a:t>OSD</a:t>
            </a:r>
          </a:p>
          <a:p>
            <a:pPr lvl="2"/>
            <a:r>
              <a:rPr lang="en-US" altLang="zh-CN" sz="2000" dirty="0"/>
              <a:t>Object Storage Daemon</a:t>
            </a:r>
          </a:p>
          <a:p>
            <a:pPr lvl="1"/>
            <a:r>
              <a:rPr lang="en-US" altLang="zh-CN" sz="2400" dirty="0"/>
              <a:t>PG</a:t>
            </a:r>
          </a:p>
          <a:p>
            <a:pPr lvl="2"/>
            <a:r>
              <a:rPr lang="en-US" altLang="zh-CN" dirty="0"/>
              <a:t>place-</a:t>
            </a:r>
            <a:r>
              <a:rPr lang="en-US" altLang="zh-CN" dirty="0" err="1"/>
              <a:t>ment</a:t>
            </a:r>
            <a:r>
              <a:rPr lang="en-US" altLang="zh-CN" dirty="0"/>
              <a:t> groups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1"/>
            <a:endParaRPr lang="en-US" altLang="zh-CN" sz="2400" dirty="0"/>
          </a:p>
          <a:p>
            <a:pPr lvl="2"/>
            <a:endParaRPr lang="en-US" altLang="zh-CN" sz="20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6355C0-5793-4AAE-8912-ECFD92F8BFAB}"/>
              </a:ext>
            </a:extLst>
          </p:cNvPr>
          <p:cNvSpPr txBox="1"/>
          <p:nvPr/>
        </p:nvSpPr>
        <p:spPr>
          <a:xfrm>
            <a:off x="6924782" y="1849348"/>
            <a:ext cx="4429018" cy="4099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0FB06C-6B2D-4BD9-9E4B-68E6A6ACAECC}"/>
              </a:ext>
            </a:extLst>
          </p:cNvPr>
          <p:cNvSpPr/>
          <p:nvPr/>
        </p:nvSpPr>
        <p:spPr>
          <a:xfrm>
            <a:off x="6811766" y="1684962"/>
            <a:ext cx="4911047" cy="4671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pool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1C022B-7705-457F-B823-35061A8A9AD8}"/>
              </a:ext>
            </a:extLst>
          </p:cNvPr>
          <p:cNvSpPr/>
          <p:nvPr/>
        </p:nvSpPr>
        <p:spPr>
          <a:xfrm>
            <a:off x="7109717" y="2126751"/>
            <a:ext cx="1500883" cy="1302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PG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51E650-494B-42CC-82AA-9CFCF594B70C}"/>
              </a:ext>
            </a:extLst>
          </p:cNvPr>
          <p:cNvSpPr/>
          <p:nvPr/>
        </p:nvSpPr>
        <p:spPr>
          <a:xfrm>
            <a:off x="7294653" y="2311686"/>
            <a:ext cx="745304" cy="267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OSD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E1E7E3-7C5F-4A75-98DC-9A045FA29C02}"/>
              </a:ext>
            </a:extLst>
          </p:cNvPr>
          <p:cNvSpPr/>
          <p:nvPr/>
        </p:nvSpPr>
        <p:spPr>
          <a:xfrm>
            <a:off x="7294653" y="2981380"/>
            <a:ext cx="745304" cy="267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OSD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03492C5-005E-4BF9-9642-BAD1F860EA51}"/>
              </a:ext>
            </a:extLst>
          </p:cNvPr>
          <p:cNvSpPr/>
          <p:nvPr/>
        </p:nvSpPr>
        <p:spPr>
          <a:xfrm>
            <a:off x="9565794" y="2126751"/>
            <a:ext cx="1500883" cy="1302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PG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E2522F-4EF6-43DD-886E-A4A0344885D4}"/>
              </a:ext>
            </a:extLst>
          </p:cNvPr>
          <p:cNvSpPr/>
          <p:nvPr/>
        </p:nvSpPr>
        <p:spPr>
          <a:xfrm>
            <a:off x="9750730" y="2311686"/>
            <a:ext cx="745304" cy="267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OSD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CB6463-726D-4B55-88E9-3EA79860F2BA}"/>
              </a:ext>
            </a:extLst>
          </p:cNvPr>
          <p:cNvSpPr/>
          <p:nvPr/>
        </p:nvSpPr>
        <p:spPr>
          <a:xfrm>
            <a:off x="9750730" y="2981380"/>
            <a:ext cx="745304" cy="267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OSD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8AE301-AF8F-47A9-B229-E94D62B7E661}"/>
              </a:ext>
            </a:extLst>
          </p:cNvPr>
          <p:cNvSpPr/>
          <p:nvPr/>
        </p:nvSpPr>
        <p:spPr>
          <a:xfrm>
            <a:off x="7172218" y="4266409"/>
            <a:ext cx="1500883" cy="1302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PG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01EAF5-BBAC-471C-98F3-12C23D0E1956}"/>
              </a:ext>
            </a:extLst>
          </p:cNvPr>
          <p:cNvSpPr/>
          <p:nvPr/>
        </p:nvSpPr>
        <p:spPr>
          <a:xfrm>
            <a:off x="7357154" y="4451344"/>
            <a:ext cx="745304" cy="267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OSD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C34E81-958B-4879-A1C6-EAC37E78B39F}"/>
              </a:ext>
            </a:extLst>
          </p:cNvPr>
          <p:cNvSpPr/>
          <p:nvPr/>
        </p:nvSpPr>
        <p:spPr>
          <a:xfrm>
            <a:off x="7357154" y="5121038"/>
            <a:ext cx="745304" cy="267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OSD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4AD769B-71A0-4296-9643-97B45FE0D798}"/>
              </a:ext>
            </a:extLst>
          </p:cNvPr>
          <p:cNvSpPr/>
          <p:nvPr/>
        </p:nvSpPr>
        <p:spPr>
          <a:xfrm>
            <a:off x="9565794" y="4266409"/>
            <a:ext cx="1500883" cy="1302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PG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5B3AA36-0CDF-474C-B1D1-206E6F4635EF}"/>
              </a:ext>
            </a:extLst>
          </p:cNvPr>
          <p:cNvSpPr/>
          <p:nvPr/>
        </p:nvSpPr>
        <p:spPr>
          <a:xfrm>
            <a:off x="9750730" y="4451344"/>
            <a:ext cx="745304" cy="267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OSD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2E2EF1-4A9B-4E4F-A715-BF8C518149E6}"/>
              </a:ext>
            </a:extLst>
          </p:cNvPr>
          <p:cNvSpPr/>
          <p:nvPr/>
        </p:nvSpPr>
        <p:spPr>
          <a:xfrm>
            <a:off x="9750730" y="5121038"/>
            <a:ext cx="745304" cy="267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04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12902</TotalTime>
  <Words>861</Words>
  <Application>Microsoft Office PowerPoint</Application>
  <PresentationFormat>宽屏</PresentationFormat>
  <Paragraphs>456</Paragraphs>
  <Slides>42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等线</vt:lpstr>
      <vt:lpstr>微软雅黑</vt:lpstr>
      <vt:lpstr>Arial</vt:lpstr>
      <vt:lpstr>Gill Sans MT</vt:lpstr>
      <vt:lpstr>Sitka Display</vt:lpstr>
      <vt:lpstr>Times New Roman</vt:lpstr>
      <vt:lpstr>Office 主题​​</vt:lpstr>
      <vt:lpstr>PowerPoint 演示文稿</vt:lpstr>
      <vt:lpstr>Outline</vt:lpstr>
      <vt:lpstr>Outline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Outline</vt:lpstr>
      <vt:lpstr>Motivation</vt:lpstr>
      <vt:lpstr>Outline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Implementation</vt:lpstr>
      <vt:lpstr>Implementation</vt:lpstr>
      <vt:lpstr>Implementation</vt:lpstr>
      <vt:lpstr>Outline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Outline</vt:lpstr>
      <vt:lpstr>Conclution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20200918报告</dc:title>
  <dc:creator>周泉</dc:creator>
  <cp:lastModifiedBy>office</cp:lastModifiedBy>
  <cp:revision>792</cp:revision>
  <dcterms:created xsi:type="dcterms:W3CDTF">2020-09-17T23:09:22Z</dcterms:created>
  <dcterms:modified xsi:type="dcterms:W3CDTF">2021-11-15T11:09:55Z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