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723" r:id="rId2"/>
    <p:sldId id="544" r:id="rId3"/>
    <p:sldId id="644" r:id="rId4"/>
    <p:sldId id="759" r:id="rId5"/>
    <p:sldId id="730" r:id="rId6"/>
    <p:sldId id="738" r:id="rId7"/>
    <p:sldId id="742" r:id="rId8"/>
    <p:sldId id="743" r:id="rId9"/>
    <p:sldId id="758" r:id="rId10"/>
    <p:sldId id="646" r:id="rId11"/>
    <p:sldId id="748" r:id="rId12"/>
    <p:sldId id="709" r:id="rId13"/>
    <p:sldId id="749" r:id="rId14"/>
    <p:sldId id="750" r:id="rId15"/>
    <p:sldId id="751" r:id="rId16"/>
    <p:sldId id="752" r:id="rId17"/>
    <p:sldId id="760" r:id="rId18"/>
    <p:sldId id="761" r:id="rId19"/>
    <p:sldId id="762" r:id="rId20"/>
    <p:sldId id="754" r:id="rId21"/>
    <p:sldId id="674" r:id="rId22"/>
    <p:sldId id="675" r:id="rId23"/>
    <p:sldId id="771" r:id="rId24"/>
    <p:sldId id="763" r:id="rId25"/>
    <p:sldId id="765" r:id="rId26"/>
    <p:sldId id="766" r:id="rId27"/>
    <p:sldId id="780" r:id="rId28"/>
    <p:sldId id="779" r:id="rId29"/>
    <p:sldId id="767" r:id="rId30"/>
    <p:sldId id="770" r:id="rId31"/>
    <p:sldId id="647" r:id="rId32"/>
    <p:sldId id="584" r:id="rId33"/>
    <p:sldId id="772" r:id="rId34"/>
    <p:sldId id="773" r:id="rId35"/>
    <p:sldId id="774" r:id="rId36"/>
    <p:sldId id="775" r:id="rId37"/>
    <p:sldId id="736" r:id="rId38"/>
    <p:sldId id="737" r:id="rId39"/>
    <p:sldId id="295" r:id="rId40"/>
  </p:sldIdLst>
  <p:sldSz cx="12192000" cy="6858000"/>
  <p:notesSz cx="6858000" cy="9144000"/>
  <p:defaultTextStyle>
    <a:lvl1pPr marL="0" lvl="0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1pPr>
    <a:lvl2pPr marL="457200" lvl="1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2pPr>
    <a:lvl3pPr marL="914400" lvl="2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3pPr>
    <a:lvl4pPr marL="1371600" lvl="3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4pPr>
    <a:lvl5pPr marL="1828800" lvl="4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5pPr>
    <a:lvl6pPr marL="2286000" lvl="5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6pPr>
    <a:lvl7pPr marL="2743200" lvl="6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7pPr>
    <a:lvl8pPr marL="3200400" lvl="7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8pPr>
    <a:lvl9pPr marL="3657600" lvl="8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9pPr>
  </p:defaultTextStyle>
  <p:extLst>
    <p:ext uri="{521415D9-36F7-43E2-AB2F-B90AF26B5E84}">
      <p14:sectionLst xmlns:p14="http://schemas.microsoft.com/office/powerpoint/2010/main">
        <p14:section name="默认节" id="{90DC4139-0BDF-48D6-BDE9-553A30A57BC2}">
          <p14:sldIdLst>
            <p14:sldId id="723"/>
            <p14:sldId id="544"/>
            <p14:sldId id="644"/>
            <p14:sldId id="759"/>
            <p14:sldId id="730"/>
            <p14:sldId id="738"/>
            <p14:sldId id="742"/>
            <p14:sldId id="743"/>
            <p14:sldId id="758"/>
            <p14:sldId id="646"/>
            <p14:sldId id="748"/>
            <p14:sldId id="709"/>
            <p14:sldId id="749"/>
            <p14:sldId id="750"/>
            <p14:sldId id="751"/>
            <p14:sldId id="752"/>
            <p14:sldId id="760"/>
            <p14:sldId id="761"/>
            <p14:sldId id="762"/>
            <p14:sldId id="754"/>
            <p14:sldId id="674"/>
            <p14:sldId id="675"/>
            <p14:sldId id="771"/>
            <p14:sldId id="763"/>
            <p14:sldId id="765"/>
            <p14:sldId id="766"/>
            <p14:sldId id="780"/>
            <p14:sldId id="779"/>
            <p14:sldId id="767"/>
            <p14:sldId id="770"/>
            <p14:sldId id="647"/>
            <p14:sldId id="584"/>
            <p14:sldId id="772"/>
            <p14:sldId id="773"/>
            <p14:sldId id="774"/>
            <p14:sldId id="775"/>
            <p14:sldId id="736"/>
            <p14:sldId id="737"/>
            <p14:sldId id="295"/>
          </p14:sldIdLst>
        </p14:section>
        <p14:section name="默认节" id="{00AD5E37-6FB7-4061-8989-3BBAE50E70C3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82225" autoAdjust="0"/>
  </p:normalViewPr>
  <p:slideViewPr>
    <p:cSldViewPr snapToGrid="0">
      <p:cViewPr varScale="1">
        <p:scale>
          <a:sx n="93" d="100"/>
          <a:sy n="93" d="100"/>
        </p:scale>
        <p:origin x="1212" y="90"/>
      </p:cViewPr>
      <p:guideLst/>
    </p:cSldViewPr>
  </p:slideViewPr>
  <p:outlineViewPr>
    <p:cViewPr>
      <p:scale>
        <a:sx n="33" d="100"/>
        <a:sy n="33" d="100"/>
      </p:scale>
      <p:origin x="0" y="-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6B6FC-1ADF-40E8-87EA-DE4FCC79564F}" type="datetime1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03514-FDC0-44D6-B946-07E371C31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53375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3E9FB-0222-4EAB-8AC5-1D9A22F1D9D7}" type="datetime1">
              <a:rPr lang="zh-CN" altLang="en-US" smtClean="0"/>
              <a:t>2021/11/21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133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304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174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094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5540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0338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7926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5606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1131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4092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2718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84143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36981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384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1375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87953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877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19004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12938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49833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56626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4260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4205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89911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4222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55934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51435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90858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2559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18107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77997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638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6898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9257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2399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5676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283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4410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>
            <a:lvl1pPr lvl="0">
              <a:defRPr sz="4000" b="1" baseline="0">
                <a:solidFill>
                  <a:srgbClr val="543795"/>
                </a:solidFill>
                <a:latin typeface="Gill Sans MT"/>
                <a:ea typeface="微软雅黑" panose="020B050302020402020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197212"/>
            <a:ext cx="10515600" cy="4963126"/>
          </a:xfrm>
        </p:spPr>
        <p:txBody>
          <a:bodyPr>
            <a:normAutofit/>
          </a:bodyPr>
          <a:lstStyle>
            <a:lvl1pPr lvl="0">
              <a:defRPr sz="3200" b="1" baseline="0">
                <a:latin typeface="Gill Sans MT"/>
              </a:defRPr>
            </a:lvl1pPr>
            <a:lvl2pPr lvl="1">
              <a:defRPr sz="2800" b="1" baseline="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lvl="2">
              <a:defRPr sz="2400" b="1" baseline="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lvl="3">
              <a:defRPr sz="2000" b="1" baseline="0"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lvl="4">
              <a:defRPr sz="2000" b="1" baseline="0"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</a:gradFill>
          <a:ln>
            <a:noFill/>
          </a:ln>
        </p:spPr>
        <p:txBody>
          <a:bodyPr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USTC-Reading-Group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3049F-5E81-45DF-B1CB-B2436DB905FF}" type="datetime1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USTC-Reading-Group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FD29-422F-4C06-A400-AB8263BE8C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/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/>
          <a:ea typeface="华康俪金黑W8(P)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1pPr>
      <a:lvl2pPr marL="457200" lvl="1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2pPr>
      <a:lvl3pPr marL="914400" lvl="2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3pPr>
      <a:lvl4pPr marL="1371600" lvl="3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4pPr>
      <a:lvl5pPr marL="1828800" lvl="4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5pPr>
      <a:lvl6pPr marL="2286000" lvl="5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6pPr>
      <a:lvl7pPr marL="2743200" lvl="6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7pPr>
      <a:lvl8pPr marL="3200400" lvl="7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8pPr>
      <a:lvl9pPr marL="3657600" lvl="8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FD03BBB6-5A3F-4D5D-BAC9-859B90CD4D2F}"/>
              </a:ext>
            </a:extLst>
          </p:cNvPr>
          <p:cNvSpPr txBox="1"/>
          <p:nvPr/>
        </p:nvSpPr>
        <p:spPr>
          <a:xfrm>
            <a:off x="1263409" y="1507063"/>
            <a:ext cx="96649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err="1"/>
              <a:t>Nightcore</a:t>
            </a:r>
            <a:r>
              <a:rPr lang="en-US" altLang="zh-CN" sz="3600" b="1" dirty="0"/>
              <a:t>: Efficient and Scalable Serverless Computing for Latency-Sensitive, Interactive Microservices</a:t>
            </a:r>
          </a:p>
          <a:p>
            <a:pPr algn="ctr"/>
            <a:r>
              <a:rPr lang="en-US" altLang="zh-CN" sz="2400" dirty="0"/>
              <a:t>ASPLOS21’</a:t>
            </a:r>
            <a:endParaRPr lang="zh-CN" altLang="en-US" sz="2400" dirty="0"/>
          </a:p>
          <a:p>
            <a:pPr algn="ctr"/>
            <a:endParaRPr lang="zh-CN" altLang="en-US" sz="36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20323D-276E-4C70-ACA4-1C58310142D4}"/>
              </a:ext>
            </a:extLst>
          </p:cNvPr>
          <p:cNvSpPr txBox="1"/>
          <p:nvPr/>
        </p:nvSpPr>
        <p:spPr>
          <a:xfrm>
            <a:off x="563526" y="265814"/>
            <a:ext cx="7017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7030A0"/>
                </a:solidFill>
                <a:latin typeface="Sitka Display" panose="02000505000000020004" pitchFamily="2" charset="0"/>
              </a:rPr>
              <a:t>Reading Group</a:t>
            </a:r>
            <a:endParaRPr lang="zh-CN" altLang="en-US" sz="4000" dirty="0">
              <a:solidFill>
                <a:srgbClr val="7030A0"/>
              </a:solidFill>
              <a:latin typeface="Sitka Display" panose="02000505000000020004" pitchFamily="2" charset="0"/>
            </a:endParaRPr>
          </a:p>
        </p:txBody>
      </p:sp>
      <p:sp>
        <p:nvSpPr>
          <p:cNvPr id="4" name="文本框 5">
            <a:extLst>
              <a:ext uri="{FF2B5EF4-FFF2-40B4-BE49-F238E27FC236}">
                <a16:creationId xmlns:a16="http://schemas.microsoft.com/office/drawing/2014/main" id="{250A2A89-F8FA-41DA-AE63-AFBB60964A68}"/>
              </a:ext>
            </a:extLst>
          </p:cNvPr>
          <p:cNvSpPr txBox="1"/>
          <p:nvPr/>
        </p:nvSpPr>
        <p:spPr>
          <a:xfrm>
            <a:off x="938471" y="3521914"/>
            <a:ext cx="10314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altLang="zh-CN" sz="2400" b="1" i="1" dirty="0">
                <a:latin typeface="Gill Sans MT" panose="020B0502020104020203" pitchFamily="34" charset="0"/>
                <a:ea typeface="华文新魏" panose="02010800040101010101" pitchFamily="2" charset="-122"/>
              </a:rPr>
              <a:t>Authors: </a:t>
            </a:r>
            <a:r>
              <a:rPr lang="en-US" sz="2400" dirty="0" err="1">
                <a:latin typeface="Gill Sans MT" panose="020B0502020104020203" pitchFamily="34" charset="0"/>
                <a:ea typeface="华文新魏" panose="02010800040101010101" pitchFamily="2" charset="-122"/>
              </a:rPr>
              <a:t>Zhipeng</a:t>
            </a:r>
            <a:r>
              <a:rPr lang="en-US" sz="2400" dirty="0">
                <a:latin typeface="Gill Sans MT" panose="020B0502020104020203" pitchFamily="34" charset="0"/>
                <a:ea typeface="华文新魏" panose="02010800040101010101" pitchFamily="2" charset="-122"/>
              </a:rPr>
              <a:t> </a:t>
            </a:r>
            <a:r>
              <a:rPr lang="en-US" sz="2400" dirty="0" err="1">
                <a:latin typeface="Gill Sans MT" panose="020B0502020104020203" pitchFamily="34" charset="0"/>
                <a:ea typeface="华文新魏" panose="02010800040101010101" pitchFamily="2" charset="-122"/>
              </a:rPr>
              <a:t>Jia</a:t>
            </a:r>
            <a:r>
              <a:rPr lang="zh-CN" altLang="en-US" sz="2400" dirty="0">
                <a:latin typeface="Gill Sans MT" panose="020B0502020104020203" pitchFamily="34" charset="0"/>
                <a:ea typeface="华文新魏" panose="02010800040101010101" pitchFamily="2" charset="-122"/>
              </a:rPr>
              <a:t>， </a:t>
            </a:r>
            <a:r>
              <a:rPr lang="en-US" altLang="zh-CN" sz="2400" dirty="0">
                <a:latin typeface="Gill Sans MT" panose="020B0502020104020203" pitchFamily="34" charset="0"/>
                <a:ea typeface="华文新魏" panose="02010800040101010101" pitchFamily="2" charset="-122"/>
              </a:rPr>
              <a:t>Emmett </a:t>
            </a:r>
            <a:r>
              <a:rPr lang="en-US" altLang="zh-CN" sz="2400" dirty="0" err="1">
                <a:latin typeface="Gill Sans MT" panose="020B0502020104020203" pitchFamily="34" charset="0"/>
                <a:ea typeface="华文新魏" panose="02010800040101010101" pitchFamily="2" charset="-122"/>
              </a:rPr>
              <a:t>Witchel</a:t>
            </a:r>
            <a:endParaRPr lang="en-US" altLang="zh-CN" sz="2400" dirty="0">
              <a:latin typeface="Gill Sans MT" panose="020B0502020104020203" pitchFamily="34" charset="0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28D6C2-89AD-4A86-940D-B713BA119C8D}"/>
              </a:ext>
            </a:extLst>
          </p:cNvPr>
          <p:cNvSpPr txBox="1"/>
          <p:nvPr/>
        </p:nvSpPr>
        <p:spPr>
          <a:xfrm>
            <a:off x="2862852" y="496282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altLang="zh-CN" sz="2400" b="1" i="1" dirty="0">
                <a:latin typeface="Gill Sans MT" panose="020B0502020104020203" pitchFamily="34" charset="0"/>
                <a:ea typeface="华文新魏" panose="02010800040101010101" pitchFamily="2" charset="-122"/>
              </a:rPr>
              <a:t>Presenter: </a:t>
            </a:r>
            <a:r>
              <a:rPr lang="en-US" altLang="zh-CN" sz="2400" b="1" dirty="0" err="1">
                <a:solidFill>
                  <a:srgbClr val="0070C0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Tianyang</a:t>
            </a:r>
            <a:r>
              <a:rPr lang="en-US" altLang="zh-CN" sz="2400" b="1" dirty="0">
                <a:solidFill>
                  <a:srgbClr val="0070C0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0070C0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Niu</a:t>
            </a:r>
            <a:endParaRPr lang="en-US" altLang="zh-CN" sz="2400" b="1" dirty="0">
              <a:solidFill>
                <a:srgbClr val="0070C0"/>
              </a:solidFill>
              <a:latin typeface="Gill Sans MT" panose="020B0502020104020203" pitchFamily="34" charset="0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03DA31-45AF-4B6B-A8E9-4A8F8419176B}"/>
              </a:ext>
            </a:extLst>
          </p:cNvPr>
          <p:cNvSpPr txBox="1"/>
          <p:nvPr/>
        </p:nvSpPr>
        <p:spPr>
          <a:xfrm>
            <a:off x="1645214" y="4549245"/>
            <a:ext cx="8531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2400" dirty="0">
                <a:latin typeface="Gill Sans MT" panose="020B0502020104020203" pitchFamily="34" charset="0"/>
                <a:ea typeface="华文新魏" panose="02010800040101010101" pitchFamily="2" charset="-122"/>
              </a:rPr>
              <a:t>2021/10/11</a:t>
            </a:r>
            <a:endParaRPr lang="en-US" altLang="zh-CN" sz="2400" dirty="0">
              <a:latin typeface="Gill Sans MT" panose="020B0502020104020203" pitchFamily="34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632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1162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9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Target</a:t>
            </a:r>
          </a:p>
          <a:p>
            <a:pPr lvl="1"/>
            <a:r>
              <a:rPr lang="en-US" altLang="zh-CN" sz="2400" dirty="0"/>
              <a:t>low degraded read time</a:t>
            </a:r>
          </a:p>
          <a:p>
            <a:pPr lvl="1"/>
            <a:r>
              <a:rPr lang="en-US" altLang="zh-CN" sz="2400" dirty="0"/>
              <a:t>high recovery efficiency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18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/>
          <a:lstStyle/>
          <a:p>
            <a:r>
              <a:rPr lang="en-US" altLang="zh-CN" sz="2800" dirty="0"/>
              <a:t>Chunk Size</a:t>
            </a:r>
          </a:p>
          <a:p>
            <a:pPr lvl="1"/>
            <a:r>
              <a:rPr lang="en-US" altLang="zh-CN" dirty="0"/>
              <a:t>Large</a:t>
            </a:r>
          </a:p>
          <a:p>
            <a:pPr lvl="1"/>
            <a:r>
              <a:rPr lang="en-US" altLang="zh-CN" dirty="0"/>
              <a:t>Small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647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Chunk Size</a:t>
            </a:r>
          </a:p>
          <a:p>
            <a:pPr lvl="1"/>
            <a:r>
              <a:rPr lang="en-US" altLang="zh-CN" sz="2400" dirty="0"/>
              <a:t>Large</a:t>
            </a:r>
          </a:p>
          <a:p>
            <a:pPr lvl="2"/>
            <a:r>
              <a:rPr lang="en-US" altLang="zh-CN" sz="2000" dirty="0"/>
              <a:t>256KB, sub-chunks size 1kb</a:t>
            </a:r>
          </a:p>
          <a:p>
            <a:pPr lvl="2"/>
            <a:r>
              <a:rPr lang="en-US" altLang="zh-CN" sz="2000" dirty="0"/>
              <a:t>Repair Need to read 64 sub-chunks</a:t>
            </a:r>
          </a:p>
          <a:p>
            <a:pPr lvl="2"/>
            <a:r>
              <a:rPr lang="en-US" altLang="zh-CN" sz="2000" dirty="0"/>
              <a:t> I/O size is 4KB(SSD) </a:t>
            </a:r>
          </a:p>
          <a:p>
            <a:pPr lvl="2"/>
            <a:r>
              <a:rPr lang="en-US" altLang="zh-CN" sz="2000" dirty="0"/>
              <a:t>read amplification</a:t>
            </a:r>
          </a:p>
          <a:p>
            <a:pPr lvl="3"/>
            <a:r>
              <a:rPr lang="en-US" altLang="zh-CN" sz="1600" dirty="0"/>
              <a:t>Solve</a:t>
            </a:r>
          </a:p>
          <a:p>
            <a:pPr lvl="4"/>
            <a:r>
              <a:rPr lang="en-US" altLang="zh-CN" sz="1400" dirty="0"/>
              <a:t>chunk size is as large as 1MB </a:t>
            </a:r>
          </a:p>
          <a:p>
            <a:pPr lvl="2"/>
            <a:endParaRPr lang="en-US" altLang="zh-CN" sz="2000" dirty="0"/>
          </a:p>
          <a:p>
            <a:pPr lvl="1"/>
            <a:endParaRPr lang="en-US" altLang="zh-CN" sz="2400" dirty="0"/>
          </a:p>
          <a:p>
            <a:pPr marL="457200" lvl="1" indent="0">
              <a:buNone/>
            </a:pPr>
            <a:endParaRPr lang="en-US" altLang="zh-CN" sz="2400" dirty="0"/>
          </a:p>
          <a:p>
            <a:pPr lvl="1"/>
            <a:endParaRPr lang="en-US" altLang="zh-CN" sz="2400" dirty="0"/>
          </a:p>
          <a:p>
            <a:pPr lvl="2"/>
            <a:r>
              <a:rPr lang="en-US" altLang="zh-CN" dirty="0"/>
              <a:t>HDD</a:t>
            </a:r>
          </a:p>
          <a:p>
            <a:pPr lvl="3"/>
            <a:r>
              <a:rPr lang="en-US" altLang="zh-CN" dirty="0">
                <a:effectLst/>
                <a:latin typeface="Arial" panose="020B0604020202020204" pitchFamily="34" charset="0"/>
              </a:rPr>
              <a:t>I/O size as large as 4MB(chunk size is 256MB )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5E86081-30F9-45CA-BA79-69E70053C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124" y="3915081"/>
            <a:ext cx="5790476" cy="1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36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/>
          <a:lstStyle/>
          <a:p>
            <a:r>
              <a:rPr lang="en-US" altLang="zh-CN" sz="2800" dirty="0"/>
              <a:t>Chunk Size</a:t>
            </a:r>
          </a:p>
          <a:p>
            <a:pPr lvl="1"/>
            <a:r>
              <a:rPr lang="en-US" altLang="zh-CN" sz="2400" dirty="0"/>
              <a:t>Large</a:t>
            </a:r>
          </a:p>
          <a:p>
            <a:pPr lvl="2"/>
            <a:r>
              <a:rPr lang="en-US" altLang="zh-CN" dirty="0">
                <a:effectLst/>
                <a:latin typeface="Arial" panose="020B0604020202020204" pitchFamily="34" charset="0"/>
              </a:rPr>
              <a:t>read amplification</a:t>
            </a:r>
          </a:p>
          <a:p>
            <a:pPr lvl="3"/>
            <a:r>
              <a:rPr lang="en-US" altLang="zh-CN" dirty="0">
                <a:effectLst/>
                <a:latin typeface="Arial" panose="020B0604020202020204" pitchFamily="34" charset="0"/>
              </a:rPr>
              <a:t>chunk size larger than object size</a:t>
            </a:r>
          </a:p>
          <a:p>
            <a:pPr lvl="3"/>
            <a:r>
              <a:rPr lang="en-US" altLang="zh-CN" dirty="0">
                <a:latin typeface="Arial" panose="020B0604020202020204" pitchFamily="34" charset="0"/>
              </a:rPr>
              <a:t>Chunk 256MB,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 object size 64MB</a:t>
            </a:r>
          </a:p>
          <a:p>
            <a:pPr lvl="2"/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678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/>
          <a:lstStyle/>
          <a:p>
            <a:r>
              <a:rPr lang="en-US" altLang="zh-CN" sz="2800" dirty="0"/>
              <a:t>Chunk Size</a:t>
            </a:r>
          </a:p>
          <a:p>
            <a:pPr lvl="1"/>
            <a:r>
              <a:rPr lang="en-US" altLang="zh-CN" sz="2400" dirty="0"/>
              <a:t>Small</a:t>
            </a:r>
          </a:p>
          <a:p>
            <a:pPr lvl="2"/>
            <a:r>
              <a:rPr lang="en-US" altLang="zh-CN" sz="2000" dirty="0"/>
              <a:t>Large</a:t>
            </a:r>
          </a:p>
          <a:p>
            <a:pPr lvl="3"/>
            <a:r>
              <a:rPr lang="en-US" altLang="zh-CN" sz="1600" dirty="0"/>
              <a:t>process will be blocked by the repair of the first chunk</a:t>
            </a:r>
          </a:p>
          <a:p>
            <a:pPr lvl="2"/>
            <a:r>
              <a:rPr lang="en-US" altLang="zh-CN" sz="2000" dirty="0"/>
              <a:t>Small</a:t>
            </a:r>
          </a:p>
          <a:p>
            <a:pPr lvl="3"/>
            <a:r>
              <a:rPr lang="en-US" altLang="zh-CN" sz="1600" dirty="0"/>
              <a:t>reduce blocking time and benefit degraded read</a:t>
            </a:r>
          </a:p>
          <a:p>
            <a:pPr lvl="1"/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124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/>
          <a:lstStyle/>
          <a:p>
            <a:r>
              <a:rPr lang="en-US" altLang="zh-CN" sz="2800" dirty="0"/>
              <a:t>Chunk Size</a:t>
            </a:r>
          </a:p>
          <a:p>
            <a:pPr lvl="1"/>
            <a:r>
              <a:rPr lang="en-US" altLang="zh-CN" sz="2400" dirty="0"/>
              <a:t>Conclusion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D2CBEA3-D526-4609-898E-EBA495622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999" y="2298597"/>
            <a:ext cx="6279298" cy="362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36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A384F-CD13-45A6-8084-F33507F9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338ED-3F03-4704-AB5F-1BF16DA3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CFFAF-B138-4E7F-B230-B523037D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F297D-C350-4A24-BC74-EDE2B5F3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3AFFFF1-D82F-4211-AE60-86B577E0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166"/>
            <a:ext cx="11073223" cy="3089434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sz="2800" dirty="0"/>
              <a:t>Data Layouts</a:t>
            </a:r>
          </a:p>
          <a:p>
            <a:pPr lvl="1"/>
            <a:r>
              <a:rPr lang="en-US" altLang="zh-CN" sz="2400" dirty="0"/>
              <a:t>Contiguous Layout</a:t>
            </a:r>
            <a:endParaRPr lang="en-US" altLang="zh-CN" sz="2000" dirty="0"/>
          </a:p>
          <a:p>
            <a:pPr lvl="1"/>
            <a:r>
              <a:rPr lang="en-US" altLang="zh-CN" sz="2400" dirty="0"/>
              <a:t>Stripe Layout</a:t>
            </a:r>
          </a:p>
        </p:txBody>
      </p:sp>
    </p:spTree>
    <p:extLst>
      <p:ext uri="{BB962C8B-B14F-4D97-AF65-F5344CB8AC3E}">
        <p14:creationId xmlns:p14="http://schemas.microsoft.com/office/powerpoint/2010/main" val="1507755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A384F-CD13-45A6-8084-F33507F9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338ED-3F03-4704-AB5F-1BF16DA3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CFFAF-B138-4E7F-B230-B523037D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F297D-C350-4A24-BC74-EDE2B5F3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3AFFFF1-D82F-4211-AE60-86B577E0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166"/>
            <a:ext cx="11073223" cy="3089434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sz="2800" dirty="0"/>
              <a:t>Data Layouts</a:t>
            </a:r>
          </a:p>
          <a:p>
            <a:pPr lvl="1"/>
            <a:r>
              <a:rPr lang="en-US" altLang="zh-CN" sz="2400" dirty="0"/>
              <a:t>Contiguous Layout</a:t>
            </a:r>
            <a:endParaRPr lang="en-US" altLang="zh-CN" sz="2000" dirty="0"/>
          </a:p>
          <a:p>
            <a:pPr lvl="1"/>
            <a:r>
              <a:rPr lang="en-US" altLang="zh-CN" sz="2400" dirty="0"/>
              <a:t>read amplification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2F520E-BD73-4AD8-89ED-AB6875466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913" y="3107062"/>
            <a:ext cx="6228571" cy="2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05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A384F-CD13-45A6-8084-F33507F9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338ED-3F03-4704-AB5F-1BF16DA3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CFFAF-B138-4E7F-B230-B523037D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F297D-C350-4A24-BC74-EDE2B5F3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3AFFFF1-D82F-4211-AE60-86B577E0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166"/>
            <a:ext cx="11073223" cy="3089434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sz="2800" dirty="0"/>
              <a:t>Data Layouts</a:t>
            </a:r>
          </a:p>
          <a:p>
            <a:pPr lvl="1"/>
            <a:r>
              <a:rPr lang="en-US" altLang="zh-CN" sz="2400" dirty="0"/>
              <a:t>Stripe Layout</a:t>
            </a:r>
          </a:p>
          <a:p>
            <a:pPr lvl="1"/>
            <a:r>
              <a:rPr lang="en-US" altLang="zh-CN" sz="2400" dirty="0"/>
              <a:t>small chunk size is far from fully utilizing disk bandwidth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8AE1237-3032-4BAE-BD94-B3C531A17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537" y="2781883"/>
            <a:ext cx="5961905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28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1162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598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/>
          <a:lstStyle/>
          <a:p>
            <a:r>
              <a:rPr lang="en-US" altLang="zh-CN" sz="2800" dirty="0"/>
              <a:t>Challenge</a:t>
            </a:r>
          </a:p>
          <a:p>
            <a:pPr lvl="1"/>
            <a:r>
              <a:rPr lang="en-US" altLang="zh-CN" sz="2400" dirty="0"/>
              <a:t>none of the existing layouts can achieve </a:t>
            </a:r>
            <a:r>
              <a:rPr lang="en-US" altLang="zh-CN" sz="2400" dirty="0">
                <a:solidFill>
                  <a:srgbClr val="FF0000"/>
                </a:solidFill>
              </a:rPr>
              <a:t>low degraded read time </a:t>
            </a:r>
            <a:r>
              <a:rPr lang="en-US" altLang="zh-CN" sz="2400" dirty="0"/>
              <a:t>and </a:t>
            </a:r>
            <a:r>
              <a:rPr lang="en-US" altLang="zh-CN" sz="2400" dirty="0">
                <a:solidFill>
                  <a:srgbClr val="FF0000"/>
                </a:solidFill>
              </a:rPr>
              <a:t>high recovery efficiency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simultaneously</a:t>
            </a:r>
          </a:p>
          <a:p>
            <a:pPr marL="457200" lvl="1" indent="0">
              <a:buNone/>
            </a:pP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805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1162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784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Idea</a:t>
            </a:r>
          </a:p>
          <a:p>
            <a:pPr lvl="1"/>
            <a:r>
              <a:rPr lang="en-US" altLang="zh-CN" dirty="0"/>
              <a:t>Fixed chunk size</a:t>
            </a:r>
          </a:p>
          <a:p>
            <a:pPr lvl="2"/>
            <a:r>
              <a:rPr lang="en-US" altLang="zh-CN" dirty="0"/>
              <a:t>cannot utilize regenerating codes well</a:t>
            </a:r>
          </a:p>
          <a:p>
            <a:pPr lvl="1"/>
            <a:r>
              <a:rPr lang="en-US" altLang="zh-CN" dirty="0"/>
              <a:t>chunks with variable sizes</a:t>
            </a:r>
          </a:p>
          <a:p>
            <a:pPr lvl="2"/>
            <a:r>
              <a:rPr lang="en-US" altLang="zh-CN" dirty="0"/>
              <a:t>larger chunks to achieve efficient sequential reads</a:t>
            </a:r>
          </a:p>
          <a:p>
            <a:pPr lvl="2"/>
            <a:r>
              <a:rPr lang="en-US" altLang="zh-CN" dirty="0"/>
              <a:t>smaller chunks to reduce degraded read time through pipelining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002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C272981-C03E-4251-832A-ECBB9F1EF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295" y="1372630"/>
            <a:ext cx="6761905" cy="4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46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Cut Front</a:t>
            </a:r>
          </a:p>
          <a:p>
            <a:pPr lvl="1"/>
            <a:r>
              <a:rPr lang="en-US" altLang="zh-CN" dirty="0"/>
              <a:t>Small-size-buckets</a:t>
            </a:r>
          </a:p>
          <a:p>
            <a:pPr lvl="2"/>
            <a:r>
              <a:rPr lang="en-US" altLang="zh-CN" dirty="0"/>
              <a:t>RS</a:t>
            </a:r>
          </a:p>
          <a:p>
            <a:pPr lvl="1"/>
            <a:r>
              <a:rPr lang="en-US" altLang="zh-CN" dirty="0"/>
              <a:t>4MB+(&gt;97.7%)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2802724-756B-4F19-A60D-0ABE8CA3C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222" y="5635234"/>
            <a:ext cx="2723809" cy="38095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A8B2AC3-3414-414B-ACBA-06BC0BD19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738" y="1350762"/>
            <a:ext cx="2764615" cy="253315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AFF393B-8547-4914-916E-7D5AB28F4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4292" y="3429000"/>
            <a:ext cx="6476190" cy="2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16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Help Pipelining</a:t>
            </a:r>
          </a:p>
          <a:p>
            <a:pPr lvl="1"/>
            <a:r>
              <a:rPr lang="en-US" altLang="zh-CN" dirty="0"/>
              <a:t>a</a:t>
            </a:r>
            <a:r>
              <a:rPr lang="en-US" altLang="zh-CN" baseline="-25000" dirty="0"/>
              <a:t>i</a:t>
            </a:r>
            <a:r>
              <a:rPr lang="en-US" altLang="zh-CN" dirty="0"/>
              <a:t> is non-zero</a:t>
            </a:r>
          </a:p>
          <a:p>
            <a:pPr lvl="1"/>
            <a:r>
              <a:rPr lang="en-US" altLang="zh-CN" dirty="0"/>
              <a:t>20MB=4MB+16MB</a:t>
            </a:r>
          </a:p>
          <a:p>
            <a:pPr lvl="1"/>
            <a:r>
              <a:rPr lang="en-US" altLang="zh-CN" dirty="0"/>
              <a:t>20MB=8MB+8MB+4MB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24558EA-4D9E-45DC-875D-533928342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15" y="3585591"/>
            <a:ext cx="2723809" cy="3809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A006A20-7590-47C0-905C-537C663AE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712" y="1077312"/>
            <a:ext cx="5805776" cy="496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62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Parameter Setting</a:t>
            </a:r>
          </a:p>
          <a:p>
            <a:pPr lvl="1"/>
            <a:r>
              <a:rPr lang="en-US" altLang="zh-CN" dirty="0"/>
              <a:t>s</a:t>
            </a:r>
            <a:r>
              <a:rPr lang="en-US" altLang="zh-CN" baseline="-25000" dirty="0"/>
              <a:t>0</a:t>
            </a:r>
          </a:p>
          <a:p>
            <a:pPr lvl="1"/>
            <a:r>
              <a:rPr lang="en-US" altLang="zh-CN" dirty="0"/>
              <a:t>q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047E5F0-4736-4CEE-9274-87690D6E9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695" y="1727119"/>
            <a:ext cx="2723809" cy="3809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631965-1792-4242-9431-7CC99C7DB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243" y="2396553"/>
            <a:ext cx="6584357" cy="376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6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System Design</a:t>
            </a:r>
          </a:p>
          <a:p>
            <a:pPr lvl="1"/>
            <a:r>
              <a:rPr lang="en-US" altLang="zh-CN" dirty="0"/>
              <a:t>Architecture</a:t>
            </a:r>
          </a:p>
          <a:p>
            <a:pPr lvl="1"/>
            <a:r>
              <a:rPr lang="en-US" altLang="zh-CN" dirty="0"/>
              <a:t>Placement Groups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726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Architecture</a:t>
            </a:r>
          </a:p>
          <a:p>
            <a:pPr lvl="1"/>
            <a:r>
              <a:rPr lang="en-US" altLang="zh-CN" dirty="0"/>
              <a:t>Directory Server</a:t>
            </a:r>
          </a:p>
          <a:p>
            <a:pPr lvl="2"/>
            <a:r>
              <a:rPr lang="en-US" altLang="zh-CN" dirty="0"/>
              <a:t>store meta information and monitor the whole system</a:t>
            </a:r>
          </a:p>
          <a:p>
            <a:pPr lvl="1"/>
            <a:r>
              <a:rPr lang="en-US" altLang="zh-CN" dirty="0"/>
              <a:t>Storage Server</a:t>
            </a:r>
          </a:p>
          <a:p>
            <a:pPr lvl="2"/>
            <a:r>
              <a:rPr lang="en-US" altLang="zh-CN" dirty="0"/>
              <a:t>store and manage the objects and also store index files to track objects. Each Storage </a:t>
            </a:r>
            <a:r>
              <a:rPr lang="en-US" altLang="zh-CN" dirty="0" err="1"/>
              <a:t>Serveris</a:t>
            </a:r>
            <a:r>
              <a:rPr lang="en-US" altLang="zh-CN" dirty="0"/>
              <a:t> bound to a specific disk.</a:t>
            </a:r>
          </a:p>
          <a:p>
            <a:pPr lvl="1"/>
            <a:r>
              <a:rPr lang="en-US" altLang="zh-CN" dirty="0"/>
              <a:t>HTTP Server</a:t>
            </a:r>
          </a:p>
          <a:p>
            <a:pPr lvl="2"/>
            <a:r>
              <a:rPr lang="en-US" altLang="zh-CN" dirty="0"/>
              <a:t>handle user requests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32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Placement Groups</a:t>
            </a:r>
          </a:p>
          <a:p>
            <a:pPr lvl="1"/>
            <a:r>
              <a:rPr lang="en-US" altLang="zh-CN" dirty="0"/>
              <a:t>each PG </a:t>
            </a:r>
          </a:p>
          <a:p>
            <a:pPr lvl="2"/>
            <a:r>
              <a:rPr lang="en-US" altLang="zh-CN" dirty="0"/>
              <a:t>a group of </a:t>
            </a:r>
            <a:r>
              <a:rPr lang="en-US" altLang="zh-CN" dirty="0" err="1"/>
              <a:t>k+r</a:t>
            </a:r>
            <a:r>
              <a:rPr lang="en-US" altLang="zh-CN" dirty="0"/>
              <a:t>=14 disks on 14 different nodes</a:t>
            </a:r>
          </a:p>
          <a:p>
            <a:pPr lvl="2"/>
            <a:r>
              <a:rPr lang="en-US" altLang="zh-CN" dirty="0">
                <a:effectLst/>
                <a:latin typeface="Arial" panose="020B0604020202020204" pitchFamily="34" charset="0"/>
              </a:rPr>
              <a:t>information about PGs </a:t>
            </a:r>
          </a:p>
          <a:p>
            <a:pPr lvl="3"/>
            <a:r>
              <a:rPr lang="en-US" altLang="zh-CN" dirty="0">
                <a:effectLst/>
                <a:latin typeface="Arial" panose="020B0604020202020204" pitchFamily="34" charset="0"/>
              </a:rPr>
              <a:t>stored on Directory Servers</a:t>
            </a:r>
          </a:p>
          <a:p>
            <a:pPr lvl="2"/>
            <a:r>
              <a:rPr lang="en-US" altLang="zh-CN" dirty="0">
                <a:effectLst/>
                <a:latin typeface="Arial" panose="020B0604020202020204" pitchFamily="34" charset="0"/>
              </a:rPr>
              <a:t>Each disk can belong to multiple PGs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</a:rPr>
              <a:t>Store</a:t>
            </a:r>
          </a:p>
          <a:p>
            <a:pPr lvl="2"/>
            <a:r>
              <a:rPr lang="en-US" altLang="zh-CN" dirty="0">
                <a:effectLst/>
                <a:latin typeface="Arial" panose="020B0604020202020204" pitchFamily="34" charset="0"/>
              </a:rPr>
              <a:t>mapped to a PG</a:t>
            </a:r>
          </a:p>
          <a:p>
            <a:pPr lvl="2"/>
            <a:r>
              <a:rPr lang="en-US" altLang="zh-CN" dirty="0">
                <a:latin typeface="Arial" panose="020B0604020202020204" pitchFamily="34" charset="0"/>
              </a:rPr>
              <a:t>Choose disk</a:t>
            </a:r>
          </a:p>
          <a:p>
            <a:pPr lvl="3"/>
            <a:r>
              <a:rPr lang="en-US" altLang="zh-CN" dirty="0">
                <a:effectLst/>
                <a:latin typeface="Arial" panose="020B0604020202020204" pitchFamily="34" charset="0"/>
              </a:rPr>
              <a:t>least capacity consumed</a:t>
            </a:r>
          </a:p>
          <a:p>
            <a:pPr lvl="2"/>
            <a:r>
              <a:rPr lang="en-US" altLang="zh-CN" dirty="0">
                <a:effectLst/>
                <a:latin typeface="Arial" panose="020B0604020202020204" pitchFamily="34" charset="0"/>
              </a:rPr>
              <a:t>put into its corresponding buckets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10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1162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115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0" dirty="0"/>
              <a:t>22.3GB/s for encoding</a:t>
            </a:r>
          </a:p>
          <a:p>
            <a:r>
              <a:rPr lang="en-US" altLang="zh-CN" sz="2800" b="0" dirty="0"/>
              <a:t>18.5GB/s for decoding</a:t>
            </a:r>
          </a:p>
          <a:p>
            <a:r>
              <a:rPr lang="en-US" altLang="zh-CN" sz="2800" b="0" dirty="0"/>
              <a:t>5.0GB/s for regenerating using multiple threads on a 12-core server for Clay(10,4) code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07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dirty="0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3897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 &amp; Implementation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629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4F63E-DD3B-4D4E-AF75-CA9BFBE1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C9DA9-AF2B-4EF1-A55B-ABEA757A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C73EE-F32E-4EAE-B095-7C7EE48D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9E82EB0-D3EB-4A37-BDAD-12CCD4D4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A5A4CB-87AC-4484-8E9D-E63BFB326076}"/>
              </a:ext>
            </a:extLst>
          </p:cNvPr>
          <p:cNvSpPr txBox="1"/>
          <p:nvPr/>
        </p:nvSpPr>
        <p:spPr>
          <a:xfrm>
            <a:off x="838200" y="1230572"/>
            <a:ext cx="10515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16 servers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dual Intel Xeon E5 2643 v4 CPU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128GB 2133 MHZ DDR4 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512GB SATA3 SSD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6×8TB 7200rpm SAS HDD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56Gbps </a:t>
            </a:r>
            <a:r>
              <a:rPr lang="en-US" altLang="zh-CN" sz="2400" dirty="0" err="1"/>
              <a:t>Infiniband</a:t>
            </a:r>
            <a:r>
              <a:rPr lang="en-US" altLang="zh-CN" sz="2400" dirty="0"/>
              <a:t> network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effectLst/>
                <a:latin typeface="Arial" panose="020B0604020202020204" pitchFamily="34" charset="0"/>
              </a:rPr>
              <a:t>HTTP server and a Storage Server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effectLst/>
                <a:latin typeface="Arial" panose="020B0604020202020204" pitchFamily="34" charset="0"/>
              </a:rPr>
              <a:t>All servers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</a:rPr>
              <a:t>Directory Server.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</a:rPr>
              <a:t>three servers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</a:rPr>
              <a:t>Clients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</a:rPr>
              <a:t>on the same machine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</a:rPr>
              <a:t>Each machine runs at most 8 clients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</a:rPr>
              <a:t>1Gbps</a:t>
            </a:r>
          </a:p>
        </p:txBody>
      </p:sp>
    </p:spTree>
    <p:extLst>
      <p:ext uri="{BB962C8B-B14F-4D97-AF65-F5344CB8AC3E}">
        <p14:creationId xmlns:p14="http://schemas.microsoft.com/office/powerpoint/2010/main" val="1983741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4F63E-DD3B-4D4E-AF75-CA9BFBE1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C9DA9-AF2B-4EF1-A55B-ABEA757A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C73EE-F32E-4EAE-B095-7C7EE48D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9E82EB0-D3EB-4A37-BDAD-12CCD4D4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A5A4CB-87AC-4484-8E9D-E63BFB326076}"/>
              </a:ext>
            </a:extLst>
          </p:cNvPr>
          <p:cNvSpPr txBox="1"/>
          <p:nvPr/>
        </p:nvSpPr>
        <p:spPr>
          <a:xfrm>
            <a:off x="838200" y="1098145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Workload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HDD(w1)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SSD(w2)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6CD1B68-B4A4-4E6C-813D-744D3A702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64" y="2569823"/>
            <a:ext cx="11620072" cy="171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69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4F63E-DD3B-4D4E-AF75-CA9BFBE1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C9DA9-AF2B-4EF1-A55B-ABEA757A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C73EE-F32E-4EAE-B095-7C7EE48D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9E82EB0-D3EB-4A37-BDAD-12CCD4D4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A5A4CB-87AC-4484-8E9D-E63BFB326076}"/>
              </a:ext>
            </a:extLst>
          </p:cNvPr>
          <p:cNvSpPr txBox="1"/>
          <p:nvPr/>
        </p:nvSpPr>
        <p:spPr>
          <a:xfrm>
            <a:off x="838200" y="1230572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Degraded Read Time and Recovery Time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0EF8A7-44AF-4841-8006-49404C1B1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5431"/>
            <a:ext cx="12192000" cy="47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03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4F63E-DD3B-4D4E-AF75-CA9BFBE1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C9DA9-AF2B-4EF1-A55B-ABEA757A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C73EE-F32E-4EAE-B095-7C7EE48D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9E82EB0-D3EB-4A37-BDAD-12CCD4D4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1F0A063-87C6-45A1-A0C9-EF3ACC44F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14" y="1734652"/>
            <a:ext cx="11863227" cy="480426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92C3342-EF44-472F-9EBF-17541E1B84D8}"/>
              </a:ext>
            </a:extLst>
          </p:cNvPr>
          <p:cNvSpPr txBox="1"/>
          <p:nvPr/>
        </p:nvSpPr>
        <p:spPr>
          <a:xfrm>
            <a:off x="838200" y="1211432"/>
            <a:ext cx="6487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Degraded Read Time and Recovery Time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389231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4F63E-DD3B-4D4E-AF75-CA9BFBE1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C9DA9-AF2B-4EF1-A55B-ABEA757A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C73EE-F32E-4EAE-B095-7C7EE48D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9E82EB0-D3EB-4A37-BDAD-12CCD4D4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4AB4168-E41C-485B-92B9-776D4DE6B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151878"/>
            <a:ext cx="4792038" cy="530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629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1162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004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B321DC6-24C7-4DCE-A0AF-ECD2AE00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Conclution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4" name="内容占位符 2">
            <a:extLst>
              <a:ext uri="{FF2B5EF4-FFF2-40B4-BE49-F238E27FC236}">
                <a16:creationId xmlns:a16="http://schemas.microsoft.com/office/drawing/2014/main" id="{BE4C9E95-7102-4225-88A8-94A83B5D3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212"/>
            <a:ext cx="10515600" cy="4963126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/>
              <a:t> 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geometric partitioning </a:t>
            </a:r>
            <a:endParaRPr lang="en-US" altLang="zh-CN" dirty="0"/>
          </a:p>
          <a:p>
            <a:pPr marL="469900" lvl="1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solidFill>
                  <a:srgbClr val="FF0000"/>
                </a:solidFill>
              </a:rPr>
              <a:t>We validate its advantages experimentally using real-world traces.</a:t>
            </a: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31589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F945EC-6519-4CD9-80AE-E5F413FB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B4AAED-3402-4286-8B10-BBCE5AED3B83}"/>
              </a:ext>
            </a:extLst>
          </p:cNvPr>
          <p:cNvSpPr txBox="1"/>
          <p:nvPr/>
        </p:nvSpPr>
        <p:spPr>
          <a:xfrm>
            <a:off x="3655909" y="2921168"/>
            <a:ext cx="48801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THANK YOU</a:t>
            </a:r>
            <a:endParaRPr lang="zh-CN" altLang="en-US" sz="6000" b="1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24CAD8-5E1F-4C31-A983-0F408FFC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4477-318F-4FCC-B5CE-A80566BBEA09}" type="datetime1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9ED5ED-2626-4AC6-92BB-01218E10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18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A384F-CD13-45A6-8084-F33507F9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338ED-3F03-4704-AB5F-1BF16DA3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CFFAF-B138-4E7F-B230-B523037D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F297D-C350-4A24-BC74-EDE2B5F3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3AFFFF1-D82F-4211-AE60-86B577E0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166"/>
            <a:ext cx="11073223" cy="3089434"/>
          </a:xfrm>
        </p:spPr>
        <p:txBody>
          <a:bodyPr/>
          <a:lstStyle/>
          <a:p>
            <a:r>
              <a:rPr lang="en-US" altLang="zh-CN" sz="2800" dirty="0"/>
              <a:t>Repair</a:t>
            </a:r>
          </a:p>
          <a:p>
            <a:r>
              <a:rPr lang="en-US" altLang="zh-CN" sz="2800" dirty="0"/>
              <a:t>Repair for Different Codes</a:t>
            </a:r>
          </a:p>
        </p:txBody>
      </p:sp>
    </p:spTree>
    <p:extLst>
      <p:ext uri="{BB962C8B-B14F-4D97-AF65-F5344CB8AC3E}">
        <p14:creationId xmlns:p14="http://schemas.microsoft.com/office/powerpoint/2010/main" val="139531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A384F-CD13-45A6-8084-F33507F9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338ED-3F03-4704-AB5F-1BF16DA3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CFFAF-B138-4E7F-B230-B523037D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F297D-C350-4A24-BC74-EDE2B5F3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3AFFFF1-D82F-4211-AE60-86B577E0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166"/>
            <a:ext cx="11073223" cy="3089434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sz="2800" dirty="0"/>
              <a:t>Repair</a:t>
            </a:r>
          </a:p>
          <a:p>
            <a:pPr lvl="1"/>
            <a:r>
              <a:rPr lang="en-US" altLang="zh-CN" sz="2400" dirty="0"/>
              <a:t>Degraded Read</a:t>
            </a:r>
          </a:p>
          <a:p>
            <a:pPr lvl="2"/>
            <a:r>
              <a:rPr lang="en-US" altLang="zh-CN" sz="2000" dirty="0"/>
              <a:t>Time</a:t>
            </a:r>
          </a:p>
          <a:p>
            <a:pPr lvl="3"/>
            <a:r>
              <a:rPr lang="en-US" altLang="zh-CN" dirty="0"/>
              <a:t>repairing and transferring can be pipelined</a:t>
            </a:r>
          </a:p>
          <a:p>
            <a:pPr lvl="3"/>
            <a:r>
              <a:rPr lang="en-US" altLang="zh-CN" dirty="0">
                <a:solidFill>
                  <a:srgbClr val="FF0000"/>
                </a:solidFill>
              </a:rPr>
              <a:t>transfer time plus the repair time of the first chunk</a:t>
            </a:r>
            <a:r>
              <a:rPr lang="en-US" altLang="zh-CN" dirty="0"/>
              <a:t>(</a:t>
            </a:r>
            <a:r>
              <a:rPr lang="zh-CN" altLang="en-US" dirty="0"/>
              <a:t>原因是修复比传输快？</a:t>
            </a:r>
            <a:r>
              <a:rPr lang="en-US" altLang="zh-CN" dirty="0"/>
              <a:t>)</a:t>
            </a:r>
            <a:endParaRPr lang="en-US" altLang="zh-CN" sz="2000" dirty="0"/>
          </a:p>
          <a:p>
            <a:pPr lvl="1"/>
            <a:r>
              <a:rPr lang="en-US" altLang="zh-CN" sz="2400" dirty="0"/>
              <a:t>Recovery</a:t>
            </a:r>
          </a:p>
          <a:p>
            <a:pPr lvl="2"/>
            <a:r>
              <a:rPr lang="en-US" altLang="zh-CN" sz="2000" dirty="0"/>
              <a:t>recovery efficiency</a:t>
            </a:r>
          </a:p>
          <a:p>
            <a:pPr lvl="3"/>
            <a:r>
              <a:rPr lang="en-US" altLang="zh-CN" dirty="0"/>
              <a:t>disk bandwidth</a:t>
            </a:r>
          </a:p>
          <a:p>
            <a:pPr lvl="2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9765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A384F-CD13-45A6-8084-F33507F9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338ED-3F03-4704-AB5F-1BF16DA3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CFFAF-B138-4E7F-B230-B523037D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F297D-C350-4A24-BC74-EDE2B5F3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3AFFFF1-D82F-4211-AE60-86B577E0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166"/>
            <a:ext cx="11073223" cy="3089434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sz="2800" dirty="0"/>
              <a:t>Repair for Different Codes</a:t>
            </a:r>
          </a:p>
          <a:p>
            <a:pPr lvl="1"/>
            <a:r>
              <a:rPr lang="en-US" altLang="zh-CN" sz="2400" dirty="0"/>
              <a:t>Replication</a:t>
            </a:r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Repair for RS code</a:t>
            </a:r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Repair for LRC codes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2FD0E53-CAFA-4FFF-8625-B8BC0607A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804" y="1154092"/>
            <a:ext cx="2866667" cy="187619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6B2BE6D-3A8B-4326-9E1B-497891F76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969" y="3030282"/>
            <a:ext cx="3752381" cy="225714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B7A15C0-7355-4548-8CCC-A27C751742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2196" y="3149329"/>
            <a:ext cx="3352381" cy="2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3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A384F-CD13-45A6-8084-F33507F9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338ED-3F03-4704-AB5F-1BF16DA3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CFFAF-B138-4E7F-B230-B523037D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F297D-C350-4A24-BC74-EDE2B5F3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3AFFFF1-D82F-4211-AE60-86B577E0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166"/>
            <a:ext cx="11073223" cy="3089434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sz="2800" dirty="0"/>
              <a:t>Repair for Different Codes</a:t>
            </a:r>
          </a:p>
          <a:p>
            <a:pPr lvl="1"/>
            <a:r>
              <a:rPr lang="en-US" altLang="zh-CN" sz="2400" dirty="0"/>
              <a:t>Repair for Regenerating codes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026F2E1-0D20-40E0-BFEB-974003BE0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731" y="2372068"/>
            <a:ext cx="4551337" cy="35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4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A384F-CD13-45A6-8084-F33507F9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338ED-3F03-4704-AB5F-1BF16DA3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CFFAF-B138-4E7F-B230-B523037D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F297D-C350-4A24-BC74-EDE2B5F3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3AFFFF1-D82F-4211-AE60-86B577E0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166"/>
            <a:ext cx="11073223" cy="3089434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sz="2800" dirty="0"/>
              <a:t>Repair for Different Codes</a:t>
            </a:r>
          </a:p>
          <a:p>
            <a:pPr lvl="1"/>
            <a:r>
              <a:rPr lang="en-US" altLang="zh-CN" sz="2400" dirty="0"/>
              <a:t>Repair for Regenerating codes</a:t>
            </a:r>
          </a:p>
          <a:p>
            <a:pPr lvl="1"/>
            <a:r>
              <a:rPr lang="zh-CN" altLang="en-US" sz="2400" dirty="0"/>
              <a:t>（</a:t>
            </a:r>
            <a:r>
              <a:rPr lang="en-US" altLang="zh-CN" sz="2400" dirty="0"/>
              <a:t>10</a:t>
            </a:r>
            <a:r>
              <a:rPr lang="zh-CN" altLang="en-US" sz="2400" dirty="0"/>
              <a:t>，</a:t>
            </a:r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r>
              <a:rPr lang="el-GR" altLang="zh-CN" sz="2400" dirty="0"/>
              <a:t>α=</a:t>
            </a:r>
            <a:r>
              <a:rPr lang="en-US" altLang="zh-CN" sz="2400" dirty="0"/>
              <a:t>256</a:t>
            </a:r>
            <a:r>
              <a:rPr lang="zh-CN" altLang="en-US" sz="2400" dirty="0"/>
              <a:t>，</a:t>
            </a:r>
            <a:r>
              <a:rPr lang="el-GR" altLang="zh-CN" sz="2400" dirty="0"/>
              <a:t>β=</a:t>
            </a:r>
            <a:r>
              <a:rPr lang="en-US" altLang="zh-CN" sz="2400" dirty="0"/>
              <a:t>6</a:t>
            </a:r>
            <a:r>
              <a:rPr lang="el-GR" altLang="zh-CN" sz="2400" dirty="0"/>
              <a:t>4</a:t>
            </a:r>
            <a:endParaRPr lang="en-US" altLang="zh-CN" sz="24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F8F52E7-3605-468C-9A8A-83DD9CEB9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46" y="2518396"/>
            <a:ext cx="5393570" cy="361640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66D0BF8-8009-4BEB-B4B7-C44F00844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540" y="2237443"/>
            <a:ext cx="2800000" cy="5619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95205AA-39D6-46F2-AF53-889DE7F828D6}"/>
              </a:ext>
            </a:extLst>
          </p:cNvPr>
          <p:cNvSpPr txBox="1"/>
          <p:nvPr/>
        </p:nvSpPr>
        <p:spPr>
          <a:xfrm>
            <a:off x="6852863" y="1582220"/>
            <a:ext cx="441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s0,s1,s2,s3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320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A384F-CD13-45A6-8084-F33507F9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338ED-3F03-4704-AB5F-1BF16DA3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CFFAF-B138-4E7F-B230-B523037D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F297D-C350-4A24-BC74-EDE2B5F3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3AFFFF1-D82F-4211-AE60-86B577E0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166"/>
            <a:ext cx="11073223" cy="3089434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sz="2800" dirty="0"/>
              <a:t>Repair for Different Codes</a:t>
            </a:r>
          </a:p>
          <a:p>
            <a:pPr lvl="1"/>
            <a:r>
              <a:rPr lang="en-US" altLang="zh-CN" sz="2400" dirty="0"/>
              <a:t>Repair for Regenerating codes</a:t>
            </a:r>
          </a:p>
          <a:p>
            <a:pPr lvl="1"/>
            <a:r>
              <a:rPr lang="zh-CN" altLang="en-US" sz="2400" dirty="0"/>
              <a:t>（</a:t>
            </a:r>
            <a:r>
              <a:rPr lang="en-US" altLang="zh-CN" sz="2400" dirty="0"/>
              <a:t>10</a:t>
            </a:r>
            <a:r>
              <a:rPr lang="zh-CN" altLang="en-US" sz="2400" dirty="0"/>
              <a:t>，</a:t>
            </a:r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r>
              <a:rPr lang="el-GR" altLang="zh-CN" sz="2400" dirty="0"/>
              <a:t>α=</a:t>
            </a:r>
            <a:r>
              <a:rPr lang="en-US" altLang="zh-CN" sz="2400" dirty="0"/>
              <a:t>256</a:t>
            </a:r>
            <a:r>
              <a:rPr lang="zh-CN" altLang="en-US" sz="2400" dirty="0"/>
              <a:t>，</a:t>
            </a:r>
            <a:r>
              <a:rPr lang="el-GR" altLang="zh-CN" sz="2400" dirty="0"/>
              <a:t>β=</a:t>
            </a:r>
            <a:r>
              <a:rPr lang="en-US" altLang="zh-CN" sz="2400" dirty="0"/>
              <a:t>6</a:t>
            </a:r>
            <a:r>
              <a:rPr lang="el-GR" altLang="zh-CN" sz="2400" dirty="0"/>
              <a:t>4</a:t>
            </a:r>
            <a:endParaRPr lang="en-US" altLang="zh-CN" sz="24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F8F52E7-3605-468C-9A8A-83DD9CEB9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46" y="2518396"/>
            <a:ext cx="5393570" cy="361640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66D0BF8-8009-4BEB-B4B7-C44F00844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863" y="2102407"/>
            <a:ext cx="2800000" cy="5619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95205AA-39D6-46F2-AF53-889DE7F828D6}"/>
              </a:ext>
            </a:extLst>
          </p:cNvPr>
          <p:cNvSpPr txBox="1"/>
          <p:nvPr/>
        </p:nvSpPr>
        <p:spPr>
          <a:xfrm>
            <a:off x="6852863" y="1582220"/>
            <a:ext cx="441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s0,s1,s2,s3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708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12782</TotalTime>
  <Words>882</Words>
  <Application>Microsoft Office PowerPoint</Application>
  <PresentationFormat>宽屏</PresentationFormat>
  <Paragraphs>430</Paragraphs>
  <Slides>39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6" baseType="lpstr">
      <vt:lpstr>等线</vt:lpstr>
      <vt:lpstr>微软雅黑</vt:lpstr>
      <vt:lpstr>Arial</vt:lpstr>
      <vt:lpstr>Gill Sans MT</vt:lpstr>
      <vt:lpstr>Sitka Display</vt:lpstr>
      <vt:lpstr>Times New Roman</vt:lpstr>
      <vt:lpstr>Office 主题​​</vt:lpstr>
      <vt:lpstr>PowerPoint 演示文稿</vt:lpstr>
      <vt:lpstr>Outline</vt:lpstr>
      <vt:lpstr>Outline</vt:lpstr>
      <vt:lpstr>Background</vt:lpstr>
      <vt:lpstr>Background</vt:lpstr>
      <vt:lpstr>Background</vt:lpstr>
      <vt:lpstr>Background</vt:lpstr>
      <vt:lpstr>Background</vt:lpstr>
      <vt:lpstr>Background</vt:lpstr>
      <vt:lpstr>Outline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Outline</vt:lpstr>
      <vt:lpstr>Design</vt:lpstr>
      <vt:lpstr>Design</vt:lpstr>
      <vt:lpstr>Design</vt:lpstr>
      <vt:lpstr>Design</vt:lpstr>
      <vt:lpstr>Design</vt:lpstr>
      <vt:lpstr>Implementation</vt:lpstr>
      <vt:lpstr>Implementation</vt:lpstr>
      <vt:lpstr>Implementation</vt:lpstr>
      <vt:lpstr>Implementation</vt:lpstr>
      <vt:lpstr>Outline</vt:lpstr>
      <vt:lpstr>Evaluation</vt:lpstr>
      <vt:lpstr>Evaluation</vt:lpstr>
      <vt:lpstr>Evaluation</vt:lpstr>
      <vt:lpstr>Evaluation</vt:lpstr>
      <vt:lpstr>Evaluation</vt:lpstr>
      <vt:lpstr>Outline</vt:lpstr>
      <vt:lpstr>Conclution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20200918报告</dc:title>
  <dc:creator>周泉</dc:creator>
  <cp:lastModifiedBy>office</cp:lastModifiedBy>
  <cp:revision>875</cp:revision>
  <dcterms:created xsi:type="dcterms:W3CDTF">2020-09-17T23:09:22Z</dcterms:created>
  <dcterms:modified xsi:type="dcterms:W3CDTF">2021-11-21T13:48:26Z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