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723" r:id="rId2"/>
    <p:sldId id="544" r:id="rId3"/>
    <p:sldId id="644" r:id="rId4"/>
    <p:sldId id="739" r:id="rId5"/>
    <p:sldId id="730" r:id="rId6"/>
    <p:sldId id="738" r:id="rId7"/>
    <p:sldId id="646" r:id="rId8"/>
    <p:sldId id="741" r:id="rId9"/>
    <p:sldId id="674" r:id="rId10"/>
    <p:sldId id="675" r:id="rId11"/>
    <p:sldId id="742" r:id="rId12"/>
    <p:sldId id="743" r:id="rId13"/>
    <p:sldId id="744" r:id="rId14"/>
    <p:sldId id="745" r:id="rId15"/>
    <p:sldId id="746" r:id="rId16"/>
    <p:sldId id="647" r:id="rId17"/>
    <p:sldId id="737" r:id="rId18"/>
    <p:sldId id="295" r:id="rId19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1pPr>
    <a:lvl2pPr marL="457200" lvl="1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2pPr>
    <a:lvl3pPr marL="914400" lvl="2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3pPr>
    <a:lvl4pPr marL="1371600" lvl="3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4pPr>
    <a:lvl5pPr marL="1828800" lvl="4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5pPr>
    <a:lvl6pPr marL="2286000" lvl="5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6pPr>
    <a:lvl7pPr marL="2743200" lvl="6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7pPr>
    <a:lvl8pPr marL="3200400" lvl="7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8pPr>
    <a:lvl9pPr marL="3657600" lvl="8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90DC4139-0BDF-48D6-BDE9-553A30A57BC2}">
          <p14:sldIdLst>
            <p14:sldId id="723"/>
            <p14:sldId id="544"/>
            <p14:sldId id="644"/>
            <p14:sldId id="739"/>
            <p14:sldId id="730"/>
            <p14:sldId id="738"/>
            <p14:sldId id="646"/>
            <p14:sldId id="741"/>
            <p14:sldId id="674"/>
            <p14:sldId id="675"/>
            <p14:sldId id="742"/>
            <p14:sldId id="743"/>
            <p14:sldId id="744"/>
            <p14:sldId id="745"/>
            <p14:sldId id="746"/>
            <p14:sldId id="647"/>
            <p14:sldId id="737"/>
            <p14:sldId id="295"/>
          </p14:sldIdLst>
        </p14:section>
        <p14:section name="默认节" id="{00AD5E37-6FB7-4061-8989-3BBAE50E70C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2225" autoAdjust="0"/>
  </p:normalViewPr>
  <p:slideViewPr>
    <p:cSldViewPr snapToGrid="0">
      <p:cViewPr varScale="1">
        <p:scale>
          <a:sx n="102" d="100"/>
          <a:sy n="102" d="100"/>
        </p:scale>
        <p:origin x="1190" y="82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B6FC-1ADF-40E8-87EA-DE4FCC79564F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3514-FDC0-44D6-B946-07E371C31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337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E9FB-0222-4EAB-8AC5-1D9A22F1D9D7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3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37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062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1199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102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915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279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422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63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41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20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14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25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104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04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8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 lvl="0">
              <a:defRPr sz="4000" b="1" baseline="0">
                <a:solidFill>
                  <a:srgbClr val="543795"/>
                </a:solidFill>
                <a:latin typeface="Gill Sans MT"/>
                <a:ea typeface="微软雅黑" panose="020B050302020402020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>
            <a:lvl1pPr lvl="0">
              <a:defRPr sz="3200" b="1" baseline="0">
                <a:latin typeface="Gill Sans MT"/>
              </a:defRPr>
            </a:lvl1pPr>
            <a:lvl2pPr lvl="1">
              <a:defRPr sz="2800" b="1" baseline="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lvl="2">
              <a:defRPr sz="2400" b="1" baseline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lvl="3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lvl="4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</a:gra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049F-5E81-45DF-B1CB-B2436DB905FF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USTC-Reading-Group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/>
          <a:ea typeface="华康俪金黑W8(P)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D03BBB6-5A3F-4D5D-BAC9-859B90CD4D2F}"/>
              </a:ext>
            </a:extLst>
          </p:cNvPr>
          <p:cNvSpPr txBox="1"/>
          <p:nvPr/>
        </p:nvSpPr>
        <p:spPr>
          <a:xfrm>
            <a:off x="1263502" y="1529548"/>
            <a:ext cx="9664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Optimizing Cauchy Reed-Solomon Codes</a:t>
            </a:r>
          </a:p>
          <a:p>
            <a:pPr algn="ctr"/>
            <a:r>
              <a:rPr lang="en-US" altLang="zh-CN" sz="3600" b="1" dirty="0"/>
              <a:t>for Fault-Tolerant Storage Applications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0323D-276E-4C70-ACA4-1C58310142D4}"/>
              </a:ext>
            </a:extLst>
          </p:cNvPr>
          <p:cNvSpPr txBox="1"/>
          <p:nvPr/>
        </p:nvSpPr>
        <p:spPr>
          <a:xfrm>
            <a:off x="563526" y="265814"/>
            <a:ext cx="7017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7030A0"/>
                </a:solidFill>
                <a:latin typeface="Sitka Display" panose="02000505000000020004" pitchFamily="2" charset="0"/>
              </a:rPr>
              <a:t>Reading Group</a:t>
            </a:r>
            <a:endParaRPr lang="zh-CN" altLang="en-US" sz="4000" dirty="0">
              <a:solidFill>
                <a:srgbClr val="7030A0"/>
              </a:solidFill>
              <a:latin typeface="Sitka Display" panose="02000505000000020004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28D6C2-89AD-4A86-940D-B713BA119C8D}"/>
              </a:ext>
            </a:extLst>
          </p:cNvPr>
          <p:cNvSpPr txBox="1"/>
          <p:nvPr/>
        </p:nvSpPr>
        <p:spPr>
          <a:xfrm>
            <a:off x="2862852" y="49628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zh-CN" sz="2400" b="1" i="1" dirty="0">
                <a:latin typeface="Gill Sans MT" panose="020B0502020104020203" pitchFamily="34" charset="0"/>
                <a:ea typeface="华文新魏" panose="02010800040101010101" pitchFamily="2" charset="-122"/>
              </a:rPr>
              <a:t>Presenter: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Tianyang</a:t>
            </a:r>
            <a:r>
              <a:rPr lang="en-US" altLang="zh-CN" sz="2400" b="1" dirty="0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Niu</a:t>
            </a:r>
            <a:endParaRPr lang="en-US" altLang="zh-CN" sz="2400" b="1" dirty="0">
              <a:solidFill>
                <a:srgbClr val="0070C0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3DA31-45AF-4B6B-A8E9-4A8F8419176B}"/>
              </a:ext>
            </a:extLst>
          </p:cNvPr>
          <p:cNvSpPr txBox="1"/>
          <p:nvPr/>
        </p:nvSpPr>
        <p:spPr>
          <a:xfrm>
            <a:off x="1645214" y="4549245"/>
            <a:ext cx="853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2005</a:t>
            </a:r>
            <a:endParaRPr lang="en-US" altLang="zh-CN" sz="2400" dirty="0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32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Enumerate</a:t>
            </a:r>
          </a:p>
          <a:p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0DDCCA-52BE-4DF4-A8D3-9026F5319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00" y="1872559"/>
            <a:ext cx="1800000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0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（</a:t>
            </a:r>
            <a:r>
              <a:rPr lang="en-US" altLang="zh-CN" dirty="0"/>
              <a:t>Good Cauchy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ONES(w), 2</a:t>
            </a:r>
            <a:r>
              <a:rPr lang="en-US" altLang="zh-CN" baseline="30000" dirty="0"/>
              <a:t>w</a:t>
            </a:r>
            <a:r>
              <a:rPr lang="en-US" altLang="zh-CN" dirty="0"/>
              <a:t>×2</a:t>
            </a:r>
            <a:r>
              <a:rPr lang="en-US" altLang="zh-CN" baseline="30000" dirty="0"/>
              <a:t>w</a:t>
            </a:r>
          </a:p>
          <a:p>
            <a:pPr lvl="1"/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B350A3E-9587-47FA-9018-39EAE0B6A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90" y="2469435"/>
            <a:ext cx="4771429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9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（</a:t>
            </a:r>
            <a:r>
              <a:rPr lang="en-US" altLang="zh-CN" dirty="0"/>
              <a:t>Good Cauchy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n=m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9DF29A-D6B1-4C31-A1E0-F687B8E88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73" y="2413169"/>
            <a:ext cx="5161905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4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（</a:t>
            </a:r>
            <a:r>
              <a:rPr lang="en-US" altLang="zh-CN" dirty="0"/>
              <a:t>Good Cauchy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GC(</a:t>
            </a:r>
            <a:r>
              <a:rPr lang="en-US" altLang="zh-CN" dirty="0" err="1"/>
              <a:t>n,n,w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n=2</a:t>
            </a:r>
            <a:r>
              <a:rPr lang="en-US" altLang="zh-CN" baseline="30000" dirty="0"/>
              <a:t>a</a:t>
            </a:r>
          </a:p>
          <a:p>
            <a:pPr lvl="1"/>
            <a:r>
              <a:rPr lang="en-US" altLang="zh-CN" dirty="0"/>
              <a:t>GC(2,2,w)</a:t>
            </a:r>
          </a:p>
          <a:p>
            <a:pPr lvl="2"/>
            <a:r>
              <a:rPr lang="en-US" altLang="zh-CN" dirty="0"/>
              <a:t>X={1,2}</a:t>
            </a:r>
          </a:p>
          <a:p>
            <a:pPr lvl="1"/>
            <a:r>
              <a:rPr lang="en-US" altLang="zh-CN" dirty="0"/>
              <a:t>GC(</a:t>
            </a:r>
            <a:r>
              <a:rPr lang="en-US" altLang="zh-CN" dirty="0" err="1"/>
              <a:t>n,n,w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GC(n/2,n/2,w)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BD2953-0C0B-486D-94BB-98F1BD69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48" y="2081747"/>
            <a:ext cx="2219048" cy="23047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05F7D0-A946-4E8B-B076-83BC809C2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739" y="2173802"/>
            <a:ext cx="2238095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3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（</a:t>
            </a:r>
            <a:r>
              <a:rPr lang="en-US" altLang="zh-CN" dirty="0"/>
              <a:t>Good Cauchy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GC(</a:t>
            </a:r>
            <a:r>
              <a:rPr lang="en-US" altLang="zh-CN" dirty="0" err="1"/>
              <a:t>n,n,w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GC(n+1,n+1,w)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7871B6-72CF-4544-9ECA-D826F3026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238" y="2329000"/>
            <a:ext cx="2209524" cy="220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20DF43-163F-4B8D-B819-6A72BE78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089" y="2329000"/>
            <a:ext cx="2342857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9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（</a:t>
            </a:r>
            <a:r>
              <a:rPr lang="en-US" altLang="zh-CN" dirty="0"/>
              <a:t>Good Cauchy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GC(</a:t>
            </a:r>
            <a:r>
              <a:rPr lang="en-US" altLang="zh-CN" dirty="0" err="1"/>
              <a:t>n,m,w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 != m</a:t>
            </a:r>
          </a:p>
          <a:p>
            <a:pPr lvl="1"/>
            <a:r>
              <a:rPr lang="en-US" altLang="zh-CN" dirty="0"/>
              <a:t>GC(min(n, m),min(n, m), w)</a:t>
            </a:r>
          </a:p>
          <a:p>
            <a:pPr lvl="2"/>
            <a:r>
              <a:rPr lang="en-US" altLang="zh-CN" dirty="0"/>
              <a:t>n&gt;m</a:t>
            </a:r>
          </a:p>
          <a:p>
            <a:pPr lvl="2"/>
            <a:r>
              <a:rPr lang="en-US" altLang="zh-CN" dirty="0"/>
              <a:t>GC(m, m, w)</a:t>
            </a:r>
          </a:p>
          <a:p>
            <a:pPr lvl="2"/>
            <a:r>
              <a:rPr lang="en-US" altLang="zh-CN" dirty="0"/>
              <a:t>GC(n, m, </a:t>
            </a:r>
            <a:r>
              <a:rPr lang="en-US" altLang="zh-CN"/>
              <a:t>w)</a:t>
            </a:r>
            <a:endParaRPr lang="en-US" altLang="zh-CN" dirty="0"/>
          </a:p>
          <a:p>
            <a:pPr lvl="1"/>
            <a:r>
              <a:rPr lang="en-US" altLang="zh-CN" dirty="0"/>
              <a:t>O(2</a:t>
            </a:r>
            <a:r>
              <a:rPr lang="en-US" altLang="zh-CN" baseline="30000" dirty="0"/>
              <a:t>2w+1</a:t>
            </a:r>
            <a:r>
              <a:rPr lang="en-US" altLang="zh-CN" dirty="0"/>
              <a:t>)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0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 &amp; Implementation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2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一些疑问</a:t>
            </a:r>
            <a:endParaRPr lang="en-US" altLang="zh-CN" dirty="0"/>
          </a:p>
          <a:p>
            <a:pPr marL="469900" lvl="1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文章对编码性能做了优化，但编码在大多数时间都不是瓶颈，单纯做时间的优化，算是比较有意义的研究么。</a:t>
            </a:r>
            <a:endParaRPr lang="en-US" altLang="zh-CN" dirty="0"/>
          </a:p>
          <a:p>
            <a:pPr marL="469900" lvl="1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如果单纯做时间优化有意义，那么加速其他编码的编解码时间可行么？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158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945EC-6519-4CD9-80AE-E5F413FB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B4AAED-3402-4286-8B10-BBCE5AED3B83}"/>
              </a:ext>
            </a:extLst>
          </p:cNvPr>
          <p:cNvSpPr txBox="1"/>
          <p:nvPr/>
        </p:nvSpPr>
        <p:spPr>
          <a:xfrm>
            <a:off x="3655909" y="2921168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THANK YOU</a:t>
            </a:r>
            <a:endParaRPr lang="zh-CN" altLang="en-US" sz="60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24CAD8-5E1F-4C31-A983-0F408FF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477-318F-4FCC-B5CE-A80566BBEA09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D5ED-2626-4AC6-92BB-01218E10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8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1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1046556-B3E2-484A-A97A-C0EF740BE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6056" y="2026016"/>
            <a:ext cx="4533333" cy="2961905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DE038EB-E021-48E2-BF28-3A23019A45F0}"/>
              </a:ext>
            </a:extLst>
          </p:cNvPr>
          <p:cNvSpPr txBox="1"/>
          <p:nvPr/>
        </p:nvSpPr>
        <p:spPr>
          <a:xfrm>
            <a:off x="1124262" y="1221698"/>
            <a:ext cx="191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GF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596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09"/>
            <a:ext cx="11073223" cy="308943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CRS</a:t>
            </a:r>
          </a:p>
          <a:p>
            <a:pPr lvl="1"/>
            <a:r>
              <a:rPr lang="en-US" altLang="zh-CN" sz="2400" dirty="0"/>
              <a:t>X={x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m</a:t>
            </a:r>
            <a:r>
              <a:rPr lang="en-US" altLang="zh-CN" sz="2400" dirty="0"/>
              <a:t>},Y={y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}</a:t>
            </a:r>
          </a:p>
          <a:p>
            <a:pPr lvl="1"/>
            <a:r>
              <a:rPr lang="en-US" altLang="zh-CN" sz="2400" dirty="0"/>
              <a:t>X∩Y=∅</a:t>
            </a:r>
          </a:p>
          <a:p>
            <a:pPr lvl="1"/>
            <a:r>
              <a:rPr lang="en-US" altLang="zh-CN" sz="2400" dirty="0"/>
              <a:t>1/(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+y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X={1,2} ,  Y={0,3,4,5,6}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1B65E2-191B-4670-A269-8AFDA461C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116" y="1610165"/>
            <a:ext cx="5161905" cy="310476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FCD9D17-1BC9-430C-8688-30F5A45440B6}"/>
              </a:ext>
            </a:extLst>
          </p:cNvPr>
          <p:cNvCxnSpPr>
            <a:cxnSpLocks/>
          </p:cNvCxnSpPr>
          <p:nvPr/>
        </p:nvCxnSpPr>
        <p:spPr>
          <a:xfrm>
            <a:off x="4699416" y="3079020"/>
            <a:ext cx="1161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65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09"/>
            <a:ext cx="11073223" cy="308943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 dirty="0"/>
              <a:t>CRS</a:t>
            </a:r>
          </a:p>
          <a:p>
            <a:pPr lvl="1"/>
            <a:r>
              <a:rPr lang="en-US" altLang="zh-CN" sz="2400" dirty="0"/>
              <a:t>Projections</a:t>
            </a:r>
          </a:p>
          <a:p>
            <a:pPr lvl="1"/>
            <a:r>
              <a:rPr lang="en-US" altLang="zh-CN" sz="2400" dirty="0"/>
              <a:t>V(e)</a:t>
            </a:r>
          </a:p>
          <a:p>
            <a:pPr lvl="1"/>
            <a:r>
              <a:rPr lang="en-US" altLang="zh-CN" sz="2400" dirty="0"/>
              <a:t>M(e)</a:t>
            </a:r>
          </a:p>
          <a:p>
            <a:pPr lvl="2"/>
            <a:r>
              <a:rPr lang="en-US" altLang="zh-CN" sz="2000" dirty="0"/>
              <a:t>V(e2</a:t>
            </a:r>
            <a:r>
              <a:rPr lang="en-US" altLang="zh-CN" sz="2000" baseline="30000" dirty="0"/>
              <a:t>i−1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400" dirty="0"/>
              <a:t>47 1</a:t>
            </a:r>
          </a:p>
          <a:p>
            <a:pPr lvl="1"/>
            <a:r>
              <a:rPr lang="en-US" altLang="zh-CN" sz="2400" dirty="0" err="1"/>
              <a:t>Xor</a:t>
            </a:r>
            <a:endParaRPr lang="en-US" altLang="zh-CN" sz="2400" dirty="0"/>
          </a:p>
          <a:p>
            <a:pPr lvl="2"/>
            <a:r>
              <a:rPr lang="en-US" altLang="zh-CN" sz="2000" dirty="0"/>
              <a:t>47/6-1=6.83</a:t>
            </a:r>
            <a:endParaRPr lang="en-US" altLang="zh-CN" sz="2400" dirty="0"/>
          </a:p>
          <a:p>
            <a:r>
              <a:rPr lang="en-US" altLang="zh-CN" sz="2800" dirty="0"/>
              <a:t>GF</a:t>
            </a:r>
          </a:p>
          <a:p>
            <a:pPr lvl="1"/>
            <a:r>
              <a:rPr lang="en-US" altLang="zh-CN" sz="2400" dirty="0"/>
              <a:t>4 XORs </a:t>
            </a:r>
          </a:p>
          <a:p>
            <a:pPr lvl="1"/>
            <a:r>
              <a:rPr lang="en-US" altLang="zh-CN" sz="2400" dirty="0"/>
              <a:t>20 multiplications</a:t>
            </a:r>
          </a:p>
          <a:p>
            <a:endParaRPr lang="en-US" altLang="zh-CN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0912F0F-3051-443F-9340-707A16F32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591" y="1701892"/>
            <a:ext cx="4723809" cy="18952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6B6E2B-E56C-4F3A-8194-CF23888C0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429" y="3826071"/>
            <a:ext cx="2428571" cy="10571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F03675B-2752-4448-935A-2CCCDCECD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206" y="3419897"/>
            <a:ext cx="4809524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3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sz="2800" dirty="0"/>
              <a:t>54/6-1=8 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0E1D48-01F9-4212-BE2D-A97C88930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02685"/>
            <a:ext cx="4819048" cy="20190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764FB8D-AFD7-41F2-881A-9A67E5AD1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944" y="2259510"/>
            <a:ext cx="2186027" cy="8103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6614B79-2553-48B0-AECA-D8E99E39B290}"/>
              </a:ext>
            </a:extLst>
          </p:cNvPr>
          <p:cNvSpPr txBox="1"/>
          <p:nvPr/>
        </p:nvSpPr>
        <p:spPr>
          <a:xfrm>
            <a:off x="7704944" y="1439056"/>
            <a:ext cx="218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47/6-1=6.83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31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8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12689</TotalTime>
  <Words>437</Words>
  <Application>Microsoft Office PowerPoint</Application>
  <PresentationFormat>宽屏</PresentationFormat>
  <Paragraphs>195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微软雅黑</vt:lpstr>
      <vt:lpstr>Arial</vt:lpstr>
      <vt:lpstr>Gill Sans MT</vt:lpstr>
      <vt:lpstr>Sitka Display</vt:lpstr>
      <vt:lpstr>Times New Roman</vt:lpstr>
      <vt:lpstr>Office 主题​​</vt:lpstr>
      <vt:lpstr>PowerPoint 演示文稿</vt:lpstr>
      <vt:lpstr>Outline</vt:lpstr>
      <vt:lpstr>Outline</vt:lpstr>
      <vt:lpstr>Background</vt:lpstr>
      <vt:lpstr>Background</vt:lpstr>
      <vt:lpstr>Background</vt:lpstr>
      <vt:lpstr>Outline</vt:lpstr>
      <vt:lpstr>Motivation</vt:lpstr>
      <vt:lpstr>Outline</vt:lpstr>
      <vt:lpstr>Design</vt:lpstr>
      <vt:lpstr>Design</vt:lpstr>
      <vt:lpstr>Design</vt:lpstr>
      <vt:lpstr>Design</vt:lpstr>
      <vt:lpstr>Design</vt:lpstr>
      <vt:lpstr>Design</vt:lpstr>
      <vt:lpstr>Outline</vt:lpstr>
      <vt:lpstr>Conclution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20200918报告</dc:title>
  <dc:creator>周泉</dc:creator>
  <cp:lastModifiedBy>office</cp:lastModifiedBy>
  <cp:revision>771</cp:revision>
  <dcterms:created xsi:type="dcterms:W3CDTF">2020-09-17T23:09:22Z</dcterms:created>
  <dcterms:modified xsi:type="dcterms:W3CDTF">2021-12-12T14:57:49Z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