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23" r:id="rId2"/>
    <p:sldId id="544" r:id="rId3"/>
    <p:sldId id="644" r:id="rId4"/>
    <p:sldId id="730" r:id="rId5"/>
    <p:sldId id="646" r:id="rId6"/>
    <p:sldId id="709" r:id="rId7"/>
    <p:sldId id="738" r:id="rId8"/>
    <p:sldId id="674" r:id="rId9"/>
    <p:sldId id="675" r:id="rId10"/>
    <p:sldId id="739" r:id="rId11"/>
    <p:sldId id="740" r:id="rId12"/>
    <p:sldId id="741" r:id="rId13"/>
    <p:sldId id="742" r:id="rId14"/>
    <p:sldId id="647" r:id="rId15"/>
    <p:sldId id="584" r:id="rId16"/>
    <p:sldId id="743" r:id="rId17"/>
    <p:sldId id="744" r:id="rId18"/>
    <p:sldId id="736" r:id="rId19"/>
    <p:sldId id="737" r:id="rId20"/>
    <p:sldId id="295" r:id="rId21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1pPr>
    <a:lvl2pPr marL="457200" lvl="1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2pPr>
    <a:lvl3pPr marL="914400" lvl="2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3pPr>
    <a:lvl4pPr marL="1371600" lvl="3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4pPr>
    <a:lvl5pPr marL="1828800" lvl="4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5pPr>
    <a:lvl6pPr marL="2286000" lvl="5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6pPr>
    <a:lvl7pPr marL="2743200" lvl="6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7pPr>
    <a:lvl8pPr marL="3200400" lvl="7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8pPr>
    <a:lvl9pPr marL="3657600" lvl="8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90DC4139-0BDF-48D6-BDE9-553A30A57BC2}">
          <p14:sldIdLst>
            <p14:sldId id="723"/>
            <p14:sldId id="544"/>
            <p14:sldId id="644"/>
            <p14:sldId id="730"/>
            <p14:sldId id="646"/>
            <p14:sldId id="709"/>
            <p14:sldId id="738"/>
            <p14:sldId id="674"/>
            <p14:sldId id="675"/>
            <p14:sldId id="739"/>
            <p14:sldId id="740"/>
            <p14:sldId id="741"/>
            <p14:sldId id="742"/>
            <p14:sldId id="647"/>
            <p14:sldId id="584"/>
            <p14:sldId id="743"/>
            <p14:sldId id="744"/>
            <p14:sldId id="736"/>
            <p14:sldId id="737"/>
            <p14:sldId id="295"/>
          </p14:sldIdLst>
        </p14:section>
        <p14:section name="默认节" id="{00AD5E37-6FB7-4061-8989-3BBAE50E70C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2225" autoAdjust="0"/>
  </p:normalViewPr>
  <p:slideViewPr>
    <p:cSldViewPr snapToGrid="0">
      <p:cViewPr varScale="1">
        <p:scale>
          <a:sx n="102" d="100"/>
          <a:sy n="102" d="100"/>
        </p:scale>
        <p:origin x="1190" y="82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B6FC-1ADF-40E8-87EA-DE4FCC79564F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3514-FDC0-44D6-B946-07E371C31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337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E9FB-0222-4EAB-8AC5-1D9A22F1D9D7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3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236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14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523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99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422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59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097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913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799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63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41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20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25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0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9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6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8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3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 lvl="0">
              <a:defRPr sz="4000" b="1" baseline="0">
                <a:solidFill>
                  <a:srgbClr val="543795"/>
                </a:solidFill>
                <a:latin typeface="Gill Sans MT"/>
                <a:ea typeface="微软雅黑" panose="020B050302020402020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>
            <a:lvl1pPr lvl="0">
              <a:defRPr sz="3200" b="1" baseline="0">
                <a:latin typeface="Gill Sans MT"/>
              </a:defRPr>
            </a:lvl1pPr>
            <a:lvl2pPr lvl="1">
              <a:defRPr sz="2800" b="1" baseline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lvl="2">
              <a:defRPr sz="2400" b="1" baseline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lvl="3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lvl="4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049F-5E81-45DF-B1CB-B2436DB905FF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USTC-Reading-Group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/>
          <a:ea typeface="华康俪金黑W8(P)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D03BBB6-5A3F-4D5D-BAC9-859B90CD4D2F}"/>
              </a:ext>
            </a:extLst>
          </p:cNvPr>
          <p:cNvSpPr txBox="1"/>
          <p:nvPr/>
        </p:nvSpPr>
        <p:spPr>
          <a:xfrm>
            <a:off x="1263409" y="1507063"/>
            <a:ext cx="9664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Efficient Encoding Schedules for XOR-Based</a:t>
            </a:r>
          </a:p>
          <a:p>
            <a:pPr algn="ctr"/>
            <a:r>
              <a:rPr lang="en-US" altLang="zh-CN" sz="3600" b="1" dirty="0"/>
              <a:t>Erasure Codes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323D-276E-4C70-ACA4-1C58310142D4}"/>
              </a:ext>
            </a:extLst>
          </p:cNvPr>
          <p:cNvSpPr txBox="1"/>
          <p:nvPr/>
        </p:nvSpPr>
        <p:spPr>
          <a:xfrm>
            <a:off x="563526" y="265814"/>
            <a:ext cx="7017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030A0"/>
                </a:solidFill>
                <a:latin typeface="Sitka Display" panose="02000505000000020004" pitchFamily="2" charset="0"/>
              </a:rPr>
              <a:t>Reading Group</a:t>
            </a:r>
            <a:endParaRPr lang="zh-CN" altLang="en-US" sz="4000" dirty="0">
              <a:solidFill>
                <a:srgbClr val="7030A0"/>
              </a:solidFill>
              <a:latin typeface="Sitka Display" panose="02000505000000020004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28D6C2-89AD-4A86-940D-B713BA119C8D}"/>
              </a:ext>
            </a:extLst>
          </p:cNvPr>
          <p:cNvSpPr txBox="1"/>
          <p:nvPr/>
        </p:nvSpPr>
        <p:spPr>
          <a:xfrm>
            <a:off x="2862852" y="49628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Presenter: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Tianyang</a:t>
            </a:r>
            <a:r>
              <a:rPr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Niu</a:t>
            </a:r>
            <a:endParaRPr lang="en-US" altLang="zh-CN" sz="2400" b="1" dirty="0">
              <a:solidFill>
                <a:srgbClr val="0070C0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3DA31-45AF-4B6B-A8E9-4A8F8419176B}"/>
              </a:ext>
            </a:extLst>
          </p:cNvPr>
          <p:cNvSpPr txBox="1"/>
          <p:nvPr/>
        </p:nvSpPr>
        <p:spPr>
          <a:xfrm>
            <a:off x="1652709" y="4549245"/>
            <a:ext cx="853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2014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PPG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FA5898-4326-4FC5-B2DD-2219C49C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544" y="1312719"/>
            <a:ext cx="5561905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1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PWG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8BFA30-C659-43B1-8C37-E876A89F7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221" y="1165874"/>
            <a:ext cx="5796690" cy="51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4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DPG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3F1F17-BA3E-4802-890B-8A453036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1" y="1273324"/>
            <a:ext cx="5616637" cy="50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5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DWG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C415E1-EF09-40E2-870A-2B250E53A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130" y="1296439"/>
            <a:ext cx="5809524" cy="4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7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 &amp; Implementation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2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5A4CB-87AC-4484-8E9D-E63BFB326076}"/>
              </a:ext>
            </a:extLst>
          </p:cNvPr>
          <p:cNvSpPr txBox="1"/>
          <p:nvPr/>
        </p:nvSpPr>
        <p:spPr>
          <a:xfrm>
            <a:off x="763249" y="1261673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Liberation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072033-04E4-4342-B1A1-9CB06AA77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17" y="1943207"/>
            <a:ext cx="9495238" cy="23428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6D4A71-629F-484C-A5F3-3810E1AB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90" y="4624741"/>
            <a:ext cx="4447619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41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736C56-8109-4FEF-A986-6836C549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591" y="1159632"/>
            <a:ext cx="7847192" cy="519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770B3C-E546-4D97-A86A-C11E6866F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681" y="1085702"/>
            <a:ext cx="7562537" cy="53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0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DWG DPG</a:t>
            </a:r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In general, as the amount of data is accessed much more than that of parity in the encoding process, preserving data locality is more critical for high performance. 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15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945EC-6519-4CD9-80AE-E5F413FB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B4AAED-3402-4286-8B10-BBCE5AED3B83}"/>
              </a:ext>
            </a:extLst>
          </p:cNvPr>
          <p:cNvSpPr txBox="1"/>
          <p:nvPr/>
        </p:nvSpPr>
        <p:spPr>
          <a:xfrm>
            <a:off x="3655909" y="2921168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THANK YOU</a:t>
            </a:r>
            <a:endParaRPr lang="zh-CN" altLang="en-US" sz="60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4CAD8-5E1F-4C31-A983-0F408FF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477-318F-4FCC-B5CE-A80566BBEA09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D5ED-2626-4AC6-92BB-01218E10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8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1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09"/>
            <a:ext cx="11073223" cy="3089434"/>
          </a:xfrm>
        </p:spPr>
        <p:txBody>
          <a:bodyPr>
            <a:normAutofit/>
          </a:bodyPr>
          <a:lstStyle/>
          <a:p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13128A-6FC9-48EC-BAA0-FE71840E4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57" y="1265209"/>
            <a:ext cx="4914286" cy="19714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170BF8-B766-4336-A2A9-EE0A62F6F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78" y="3748780"/>
            <a:ext cx="5580952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sz="2800" dirty="0"/>
              <a:t>EVENODD</a:t>
            </a:r>
          </a:p>
          <a:p>
            <a:pPr lvl="1"/>
            <a:r>
              <a:rPr lang="en-US" altLang="zh-CN" sz="2400" dirty="0"/>
              <a:t>p data  columns and 2  parity columns and row p-1</a:t>
            </a:r>
          </a:p>
          <a:p>
            <a:pPr lvl="1"/>
            <a:r>
              <a:rPr lang="en-US" altLang="zh-CN" dirty="0"/>
              <a:t>p(p-1</a:t>
            </a:r>
            <a:r>
              <a:rPr lang="zh-CN" altLang="en-US" dirty="0"/>
              <a:t>）</a:t>
            </a:r>
            <a:r>
              <a:rPr lang="en-US" altLang="zh-CN" dirty="0"/>
              <a:t>packets</a:t>
            </a:r>
          </a:p>
          <a:p>
            <a:pPr lvl="1"/>
            <a:r>
              <a:rPr lang="en-US" altLang="zh-CN" dirty="0"/>
              <a:t>Operations 2p</a:t>
            </a:r>
            <a:r>
              <a:rPr lang="en-US" altLang="zh-CN" baseline="30000" dirty="0"/>
              <a:t>2</a:t>
            </a:r>
            <a:r>
              <a:rPr lang="en-US" altLang="zh-CN" dirty="0"/>
              <a:t>-2p-1</a:t>
            </a:r>
          </a:p>
          <a:p>
            <a:pPr lvl="1"/>
            <a:r>
              <a:rPr lang="en-US" altLang="zh-CN" dirty="0"/>
              <a:t>Two solution</a:t>
            </a:r>
          </a:p>
          <a:p>
            <a:pPr lvl="2"/>
            <a:r>
              <a:rPr lang="en-US" altLang="zh-CN" dirty="0"/>
              <a:t>0%</a:t>
            </a:r>
          </a:p>
          <a:p>
            <a:pPr lvl="3"/>
            <a:r>
              <a:rPr lang="zh-CN" altLang="en-US" dirty="0"/>
              <a:t>（</a:t>
            </a:r>
            <a:r>
              <a:rPr lang="en-US" altLang="zh-CN" dirty="0"/>
              <a:t>2p</a:t>
            </a:r>
            <a:r>
              <a:rPr lang="en-US" altLang="zh-CN" baseline="30000" dirty="0"/>
              <a:t>2</a:t>
            </a:r>
            <a:r>
              <a:rPr lang="en-US" altLang="zh-CN" dirty="0"/>
              <a:t>-2p</a:t>
            </a:r>
            <a:r>
              <a:rPr lang="zh-CN" altLang="en-US" dirty="0"/>
              <a:t>）</a:t>
            </a:r>
            <a:r>
              <a:rPr lang="en-US" altLang="zh-CN" dirty="0"/>
              <a:t>*3</a:t>
            </a:r>
          </a:p>
          <a:p>
            <a:pPr lvl="2"/>
            <a:r>
              <a:rPr lang="en-US" altLang="zh-CN" dirty="0"/>
              <a:t>100%</a:t>
            </a:r>
          </a:p>
          <a:p>
            <a:pPr lvl="3"/>
            <a:r>
              <a:rPr lang="zh-CN" altLang="en-US" dirty="0"/>
              <a:t>（</a:t>
            </a:r>
            <a:r>
              <a:rPr lang="en-US" altLang="zh-CN" dirty="0"/>
              <a:t>p-1</a:t>
            </a:r>
            <a:r>
              <a:rPr lang="zh-CN" altLang="en-US" dirty="0"/>
              <a:t>）</a:t>
            </a:r>
            <a:r>
              <a:rPr lang="en-US" altLang="zh-CN" dirty="0"/>
              <a:t>*</a:t>
            </a:r>
            <a:r>
              <a:rPr lang="zh-CN" altLang="en-US" dirty="0"/>
              <a:t>（</a:t>
            </a:r>
            <a:r>
              <a:rPr lang="en-US" altLang="zh-CN" dirty="0"/>
              <a:t>p+2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4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2A16771-1D99-4E2F-9797-E71AEDEBE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3983" y="2183971"/>
            <a:ext cx="5257143" cy="367619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92EAD43-E64C-459D-A6D1-EB1648B14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10" y="1206832"/>
            <a:ext cx="4952381" cy="8476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DBA6C4-0C24-4F02-B394-43AB3A580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849" y="1311591"/>
            <a:ext cx="5333333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3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8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XOR-SCHEDULINGALGORITHMS</a:t>
            </a:r>
          </a:p>
          <a:p>
            <a:pPr lvl="1"/>
            <a:r>
              <a:rPr lang="en-US" altLang="zh-CN" dirty="0"/>
              <a:t>K=2,m=2,w=2, packet size = 2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313045-9B5B-4059-BAD7-2D54B2C2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32" y="2489359"/>
            <a:ext cx="10028571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12641</TotalTime>
  <Words>293</Words>
  <Application>Microsoft Office PowerPoint</Application>
  <PresentationFormat>宽屏</PresentationFormat>
  <Paragraphs>200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微软雅黑</vt:lpstr>
      <vt:lpstr>Arial</vt:lpstr>
      <vt:lpstr>Gill Sans MT</vt:lpstr>
      <vt:lpstr>Sitka Display</vt:lpstr>
      <vt:lpstr>Times New Roman</vt:lpstr>
      <vt:lpstr>Office 主题​​</vt:lpstr>
      <vt:lpstr>PowerPoint 演示文稿</vt:lpstr>
      <vt:lpstr>Outline</vt:lpstr>
      <vt:lpstr>Outline</vt:lpstr>
      <vt:lpstr>Background</vt:lpstr>
      <vt:lpstr>Outline</vt:lpstr>
      <vt:lpstr>Motivation</vt:lpstr>
      <vt:lpstr>Motivation</vt:lpstr>
      <vt:lpstr>Outline</vt:lpstr>
      <vt:lpstr>Design</vt:lpstr>
      <vt:lpstr>Design</vt:lpstr>
      <vt:lpstr>Design</vt:lpstr>
      <vt:lpstr>Design</vt:lpstr>
      <vt:lpstr>Design</vt:lpstr>
      <vt:lpstr>Outline</vt:lpstr>
      <vt:lpstr>Evaluation</vt:lpstr>
      <vt:lpstr>Evaluation</vt:lpstr>
      <vt:lpstr>Evaluation</vt:lpstr>
      <vt:lpstr>Outline</vt:lpstr>
      <vt:lpstr>Conclution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20200918报告</dc:title>
  <dc:creator>周泉</dc:creator>
  <cp:lastModifiedBy>office</cp:lastModifiedBy>
  <cp:revision>767</cp:revision>
  <dcterms:created xsi:type="dcterms:W3CDTF">2020-09-17T23:09:22Z</dcterms:created>
  <dcterms:modified xsi:type="dcterms:W3CDTF">2021-12-19T09:11:43Z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