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Play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9b99eacf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9b99eacf3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9b99eacf3f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9b99eacf3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d0e33587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d0e3358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d0e335871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d0e33587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d0e335871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d0e33587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d0e33587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9d0e335871_0_2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bc6e7a5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9bc6e7a513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Слайд отбивка">
  <p:cSld name="1_Слайд отбивка">
    <p:bg>
      <p:bgPr>
        <a:solidFill>
          <a:srgbClr val="0C0C0C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8086" y="-171318"/>
            <a:ext cx="12599595" cy="708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211" y="-2399504"/>
            <a:ext cx="11517078" cy="860781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>
            <p:ph type="title"/>
          </p:nvPr>
        </p:nvSpPr>
        <p:spPr>
          <a:xfrm>
            <a:off x="423334" y="3457905"/>
            <a:ext cx="7755466" cy="1189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b="1"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0" name="Google Shape;90;p14"/>
          <p:cNvGrpSpPr/>
          <p:nvPr/>
        </p:nvGrpSpPr>
        <p:grpSpPr>
          <a:xfrm>
            <a:off x="10042181" y="6320360"/>
            <a:ext cx="1726609" cy="423119"/>
            <a:chOff x="1088682" y="275381"/>
            <a:chExt cx="2398099" cy="587673"/>
          </a:xfrm>
        </p:grpSpPr>
        <p:pic>
          <p:nvPicPr>
            <p:cNvPr id="91" name="Google Shape;91;p14"/>
            <p:cNvPicPr preferRelativeResize="0"/>
            <p:nvPr/>
          </p:nvPicPr>
          <p:blipFill rotWithShape="1">
            <a:blip r:embed="rId4">
              <a:alphaModFix/>
            </a:blip>
            <a:srcRect b="28295" l="0" r="0" t="0"/>
            <a:stretch/>
          </p:blipFill>
          <p:spPr>
            <a:xfrm>
              <a:off x="2667211" y="275381"/>
              <a:ext cx="819570" cy="587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88682" y="437531"/>
              <a:ext cx="1514120" cy="4129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14"/>
          <p:cNvSpPr txBox="1"/>
          <p:nvPr/>
        </p:nvSpPr>
        <p:spPr>
          <a:xfrm>
            <a:off x="442624" y="6427113"/>
            <a:ext cx="214513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100"/>
              <a:buFont typeface="Play"/>
              <a:buNone/>
            </a:pPr>
            <a:r>
              <a:rPr b="0" i="0" lang="en-US" sz="1100" u="none" cap="none" strike="noStrike">
                <a:solidFill>
                  <a:srgbClr val="D8D8D8"/>
                </a:solidFill>
                <a:latin typeface="Play"/>
                <a:ea typeface="Play"/>
                <a:cs typeface="Play"/>
                <a:sym typeface="Play"/>
              </a:rPr>
              <a:t>Data-sprint «This is SPARTA»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8D8D8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264466" y="6427113"/>
            <a:ext cx="10294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8D8D8"/>
                </a:solidFill>
                <a:latin typeface="Play"/>
                <a:ea typeface="Play"/>
                <a:cs typeface="Play"/>
                <a:sym typeface="Play"/>
              </a:rPr>
              <a:t>ноябрь 2023</a:t>
            </a:r>
            <a:endParaRPr sz="1100">
              <a:solidFill>
                <a:srgbClr val="D8D8D8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_Типовой слайд">
  <p:cSld name="0_Типовой слайд">
    <p:bg>
      <p:bgPr>
        <a:solidFill>
          <a:srgbClr val="0C0C0C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5"/>
          <p:cNvGrpSpPr/>
          <p:nvPr/>
        </p:nvGrpSpPr>
        <p:grpSpPr>
          <a:xfrm>
            <a:off x="10042181" y="6320360"/>
            <a:ext cx="1726609" cy="423119"/>
            <a:chOff x="1088682" y="275381"/>
            <a:chExt cx="2398099" cy="587673"/>
          </a:xfrm>
        </p:grpSpPr>
        <p:pic>
          <p:nvPicPr>
            <p:cNvPr id="97" name="Google Shape;97;p15"/>
            <p:cNvPicPr preferRelativeResize="0"/>
            <p:nvPr/>
          </p:nvPicPr>
          <p:blipFill rotWithShape="1">
            <a:blip r:embed="rId2">
              <a:alphaModFix/>
            </a:blip>
            <a:srcRect b="28295" l="0" r="0" t="0"/>
            <a:stretch/>
          </p:blipFill>
          <p:spPr>
            <a:xfrm>
              <a:off x="2667211" y="275381"/>
              <a:ext cx="819570" cy="587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8682" y="437531"/>
              <a:ext cx="1514120" cy="4129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5"/>
          <p:cNvSpPr txBox="1"/>
          <p:nvPr>
            <p:ph type="title"/>
          </p:nvPr>
        </p:nvSpPr>
        <p:spPr>
          <a:xfrm>
            <a:off x="423334" y="334432"/>
            <a:ext cx="4190999" cy="289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None/>
              <a:defRPr b="1"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/>
        </p:nvSpPr>
        <p:spPr>
          <a:xfrm>
            <a:off x="442624" y="6427113"/>
            <a:ext cx="214513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100"/>
              <a:buFont typeface="Play"/>
              <a:buNone/>
            </a:pPr>
            <a:r>
              <a:rPr lang="en-US" sz="1100">
                <a:solidFill>
                  <a:srgbClr val="D8D8D8"/>
                </a:solidFill>
                <a:latin typeface="Play"/>
                <a:ea typeface="Play"/>
                <a:cs typeface="Play"/>
                <a:sym typeface="Play"/>
              </a:rPr>
              <a:t>Data-sprint «This is SPARTA»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8D8D8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3264466" y="6427113"/>
            <a:ext cx="10294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8D8D8"/>
                </a:solidFill>
                <a:latin typeface="Play"/>
                <a:ea typeface="Play"/>
                <a:cs typeface="Play"/>
                <a:sym typeface="Play"/>
              </a:rPr>
              <a:t>ноябрь 2023</a:t>
            </a:r>
            <a:endParaRPr sz="1100">
              <a:solidFill>
                <a:srgbClr val="D8D8D8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088">
          <p15:clr>
            <a:srgbClr val="C35EA4"/>
          </p15:clr>
        </p15:guide>
        <p15:guide id="2" pos="7355">
          <p15:clr>
            <a:srgbClr val="C35EA4"/>
          </p15:clr>
        </p15:guide>
        <p15:guide id="3" pos="325">
          <p15:clr>
            <a:srgbClr val="C35EA4"/>
          </p15:clr>
        </p15:guide>
        <p15:guide id="4" orient="horz" pos="232">
          <p15:clr>
            <a:srgbClr val="C35EA4"/>
          </p15:clr>
        </p15:guide>
        <p15:guide id="5" pos="3772">
          <p15:clr>
            <a:srgbClr val="5ACBF0"/>
          </p15:clr>
        </p15:guide>
        <p15:guide id="6" pos="3908">
          <p15:clr>
            <a:srgbClr val="5ACBF0"/>
          </p15:clr>
        </p15:guide>
        <p15:guide id="7" pos="2116">
          <p15:clr>
            <a:srgbClr val="5ACBF0"/>
          </p15:clr>
        </p15:guide>
        <p15:guide id="8" pos="1980">
          <p15:clr>
            <a:srgbClr val="5ACBF0"/>
          </p15:clr>
        </p15:guide>
        <p15:guide id="9" pos="5564">
          <p15:clr>
            <a:srgbClr val="5ACBF0"/>
          </p15:clr>
        </p15:guide>
        <p15:guide id="10" pos="570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устой слайд (черный фон)">
  <p:cSld name="2_Пустой слайд (черный фон)">
    <p:bg>
      <p:bgPr>
        <a:solidFill>
          <a:srgbClr val="0C0C0C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6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12.png"/><Relationship Id="rId8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10" Type="http://schemas.openxmlformats.org/officeDocument/2006/relationships/image" Target="../media/image30.png"/><Relationship Id="rId9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8086" y="-171318"/>
            <a:ext cx="12599597" cy="708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9336" y="-2532079"/>
            <a:ext cx="11517077" cy="8607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5">
            <a:alphaModFix/>
          </a:blip>
          <a:srcRect b="28295" l="0" r="0" t="0"/>
          <a:stretch/>
        </p:blipFill>
        <p:spPr>
          <a:xfrm>
            <a:off x="2667211" y="275381"/>
            <a:ext cx="819570" cy="5876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7"/>
          <p:cNvGrpSpPr/>
          <p:nvPr/>
        </p:nvGrpSpPr>
        <p:grpSpPr>
          <a:xfrm>
            <a:off x="950313" y="2965270"/>
            <a:ext cx="8238153" cy="1734471"/>
            <a:chOff x="1742373" y="1399337"/>
            <a:chExt cx="8238153" cy="1734471"/>
          </a:xfrm>
        </p:grpSpPr>
        <p:sp>
          <p:nvSpPr>
            <p:cNvPr id="111" name="Google Shape;111;p17"/>
            <p:cNvSpPr txBox="1"/>
            <p:nvPr/>
          </p:nvSpPr>
          <p:spPr>
            <a:xfrm>
              <a:off x="1742373" y="1550001"/>
              <a:ext cx="5746282" cy="1523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300"/>
                <a:buFont typeface="Play"/>
                <a:buNone/>
              </a:pPr>
              <a:r>
                <a:rPr b="1" i="0" lang="en-US" sz="9300" u="none" cap="none" strike="noStrike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rPr>
                <a:t>SPARTA</a:t>
              </a:r>
              <a:endParaRPr b="1" i="0" sz="93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783948" y="2795254"/>
              <a:ext cx="533986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ACBE"/>
                </a:buClr>
                <a:buSzPts val="1600"/>
                <a:buFont typeface="Play"/>
                <a:buNone/>
              </a:pPr>
              <a:r>
                <a:rPr b="1" i="0" lang="en-US" sz="1600" u="none" cap="none" strike="noStrike">
                  <a:solidFill>
                    <a:srgbClr val="40ACBE"/>
                  </a:solidFill>
                  <a:latin typeface="Play"/>
                  <a:ea typeface="Play"/>
                  <a:cs typeface="Play"/>
                  <a:sym typeface="Play"/>
                </a:rPr>
                <a:t>Sber Process Analytics Research Teams Association</a:t>
              </a:r>
              <a:endParaRPr b="1" i="0" sz="1600" u="none" cap="none" strike="noStrike">
                <a:solidFill>
                  <a:srgbClr val="40ACBE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111727" y="2209225"/>
              <a:ext cx="286879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Play"/>
                <a:buNone/>
              </a:pPr>
              <a:r>
                <a:rPr b="1" i="0" lang="en-US" sz="3600" u="none" cap="none" strike="noStrike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rPr>
                <a:t>.data-sprint</a:t>
              </a:r>
              <a:endParaRPr b="1" i="0" sz="36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1764698" y="1399337"/>
              <a:ext cx="9396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Play"/>
                <a:buNone/>
              </a:pPr>
              <a:r>
                <a:rPr b="1" lang="en-US" sz="16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THIS IS</a:t>
              </a:r>
              <a:endParaRPr b="1" i="0" sz="16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pic>
        <p:nvPicPr>
          <p:cNvPr id="115" name="Google Shape;11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8682" y="437531"/>
            <a:ext cx="1514120" cy="41294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6528300" y="15349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«тузы»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6528300" y="13576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team: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6528300" y="24544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Егор Казанцев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6528300" y="26569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Валентин Кривошлыков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type="title"/>
          </p:nvPr>
        </p:nvSpPr>
        <p:spPr>
          <a:xfrm>
            <a:off x="480947" y="479050"/>
            <a:ext cx="5756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Хронометраж процесса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515950" y="1458375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325" y="909200"/>
            <a:ext cx="8371249" cy="513990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6"/>
          <p:cNvSpPr txBox="1"/>
          <p:nvPr/>
        </p:nvSpPr>
        <p:spPr>
          <a:xfrm>
            <a:off x="4165950" y="33463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~72мин</a:t>
            </a:r>
            <a:endParaRPr b="1" sz="2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423319" y="334425"/>
            <a:ext cx="7172400" cy="2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 передачи заказов курьерам</a:t>
            </a:r>
            <a:endParaRPr/>
          </a:p>
        </p:txBody>
      </p:sp>
      <p:pic>
        <p:nvPicPr>
          <p:cNvPr id="307" name="Google Shape;3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00" y="1229925"/>
            <a:ext cx="8326249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4499" y="1727025"/>
            <a:ext cx="3463051" cy="2825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23334" y="3457905"/>
            <a:ext cx="7755466" cy="1189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33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/>
              <a:t>Классические процессные неэффективности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23334" y="334432"/>
            <a:ext cx="4191000" cy="2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Зацикленности</a:t>
            </a:r>
            <a:endParaRPr/>
          </a:p>
        </p:txBody>
      </p:sp>
      <p:grpSp>
        <p:nvGrpSpPr>
          <p:cNvPr id="130" name="Google Shape;130;p19"/>
          <p:cNvGrpSpPr/>
          <p:nvPr/>
        </p:nvGrpSpPr>
        <p:grpSpPr>
          <a:xfrm>
            <a:off x="965879" y="1488483"/>
            <a:ext cx="1480822" cy="971805"/>
            <a:chOff x="3525756" y="3764492"/>
            <a:chExt cx="1289803" cy="945520"/>
          </a:xfrm>
        </p:grpSpPr>
        <p:pic>
          <p:nvPicPr>
            <p:cNvPr id="131" name="Google Shape;131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25756" y="3764492"/>
              <a:ext cx="1289803" cy="842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45645" y="3787109"/>
              <a:ext cx="847513" cy="922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19"/>
            <p:cNvSpPr/>
            <p:nvPr/>
          </p:nvSpPr>
          <p:spPr>
            <a:xfrm>
              <a:off x="3548373" y="3787109"/>
              <a:ext cx="1246504" cy="799464"/>
            </a:xfrm>
            <a:custGeom>
              <a:rect b="b" l="l" r="r" t="t"/>
              <a:pathLst>
                <a:path extrusionOk="0" h="799464" w="1246504">
                  <a:moveTo>
                    <a:pt x="1113264" y="0"/>
                  </a:moveTo>
                  <a:lnTo>
                    <a:pt x="133189" y="0"/>
                  </a:lnTo>
                  <a:lnTo>
                    <a:pt x="91111" y="6785"/>
                  </a:lnTo>
                  <a:lnTo>
                    <a:pt x="54552" y="25682"/>
                  </a:lnTo>
                  <a:lnTo>
                    <a:pt x="25713" y="54507"/>
                  </a:lnTo>
                  <a:lnTo>
                    <a:pt x="6795" y="91071"/>
                  </a:lnTo>
                  <a:lnTo>
                    <a:pt x="0" y="133189"/>
                  </a:lnTo>
                  <a:lnTo>
                    <a:pt x="0" y="665948"/>
                  </a:lnTo>
                  <a:lnTo>
                    <a:pt x="6795" y="708026"/>
                  </a:lnTo>
                  <a:lnTo>
                    <a:pt x="25713" y="744585"/>
                  </a:lnTo>
                  <a:lnTo>
                    <a:pt x="54552" y="773424"/>
                  </a:lnTo>
                  <a:lnTo>
                    <a:pt x="91111" y="792342"/>
                  </a:lnTo>
                  <a:lnTo>
                    <a:pt x="133189" y="799137"/>
                  </a:lnTo>
                  <a:lnTo>
                    <a:pt x="1113264" y="799137"/>
                  </a:lnTo>
                  <a:lnTo>
                    <a:pt x="1155342" y="792342"/>
                  </a:lnTo>
                  <a:lnTo>
                    <a:pt x="1191901" y="773424"/>
                  </a:lnTo>
                  <a:lnTo>
                    <a:pt x="1220741" y="744585"/>
                  </a:lnTo>
                  <a:lnTo>
                    <a:pt x="1239659" y="708026"/>
                  </a:lnTo>
                  <a:lnTo>
                    <a:pt x="1246454" y="665948"/>
                  </a:lnTo>
                  <a:lnTo>
                    <a:pt x="1246454" y="133189"/>
                  </a:lnTo>
                  <a:lnTo>
                    <a:pt x="1239659" y="91071"/>
                  </a:lnTo>
                  <a:lnTo>
                    <a:pt x="1220741" y="54507"/>
                  </a:lnTo>
                  <a:lnTo>
                    <a:pt x="1191901" y="25682"/>
                  </a:lnTo>
                  <a:lnTo>
                    <a:pt x="1155342" y="6785"/>
                  </a:lnTo>
                  <a:lnTo>
                    <a:pt x="1113264" y="0"/>
                  </a:lnTo>
                  <a:close/>
                </a:path>
              </a:pathLst>
            </a:custGeom>
            <a:solidFill>
              <a:srgbClr val="DFEE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4" name="Google Shape;134;p19"/>
          <p:cNvSpPr txBox="1"/>
          <p:nvPr/>
        </p:nvSpPr>
        <p:spPr>
          <a:xfrm>
            <a:off x="3066769" y="981238"/>
            <a:ext cx="3762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880525" y="1751654"/>
            <a:ext cx="3762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19"/>
          <p:cNvGrpSpPr/>
          <p:nvPr/>
        </p:nvGrpSpPr>
        <p:grpSpPr>
          <a:xfrm>
            <a:off x="965879" y="2890984"/>
            <a:ext cx="1480822" cy="971805"/>
            <a:chOff x="3525756" y="5129058"/>
            <a:chExt cx="1289803" cy="945520"/>
          </a:xfrm>
        </p:grpSpPr>
        <p:pic>
          <p:nvPicPr>
            <p:cNvPr id="137" name="Google Shape;137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25756" y="5129058"/>
              <a:ext cx="1289803" cy="842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45645" y="5151675"/>
              <a:ext cx="847513" cy="922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9"/>
            <p:cNvSpPr/>
            <p:nvPr/>
          </p:nvSpPr>
          <p:spPr>
            <a:xfrm>
              <a:off x="3548373" y="5151675"/>
              <a:ext cx="1246504" cy="799464"/>
            </a:xfrm>
            <a:custGeom>
              <a:rect b="b" l="l" r="r" t="t"/>
              <a:pathLst>
                <a:path extrusionOk="0" h="799464" w="1246504">
                  <a:moveTo>
                    <a:pt x="1113264" y="0"/>
                  </a:moveTo>
                  <a:lnTo>
                    <a:pt x="133189" y="0"/>
                  </a:lnTo>
                  <a:lnTo>
                    <a:pt x="91111" y="6795"/>
                  </a:lnTo>
                  <a:lnTo>
                    <a:pt x="54552" y="25713"/>
                  </a:lnTo>
                  <a:lnTo>
                    <a:pt x="25713" y="54552"/>
                  </a:lnTo>
                  <a:lnTo>
                    <a:pt x="6795" y="91111"/>
                  </a:lnTo>
                  <a:lnTo>
                    <a:pt x="0" y="133189"/>
                  </a:lnTo>
                  <a:lnTo>
                    <a:pt x="0" y="665948"/>
                  </a:lnTo>
                  <a:lnTo>
                    <a:pt x="6795" y="708026"/>
                  </a:lnTo>
                  <a:lnTo>
                    <a:pt x="25713" y="744585"/>
                  </a:lnTo>
                  <a:lnTo>
                    <a:pt x="54552" y="773424"/>
                  </a:lnTo>
                  <a:lnTo>
                    <a:pt x="91111" y="792342"/>
                  </a:lnTo>
                  <a:lnTo>
                    <a:pt x="133189" y="799137"/>
                  </a:lnTo>
                  <a:lnTo>
                    <a:pt x="1113264" y="799137"/>
                  </a:lnTo>
                  <a:lnTo>
                    <a:pt x="1155342" y="792342"/>
                  </a:lnTo>
                  <a:lnTo>
                    <a:pt x="1191901" y="773424"/>
                  </a:lnTo>
                  <a:lnTo>
                    <a:pt x="1220741" y="744585"/>
                  </a:lnTo>
                  <a:lnTo>
                    <a:pt x="1239659" y="708026"/>
                  </a:lnTo>
                  <a:lnTo>
                    <a:pt x="1246454" y="665948"/>
                  </a:lnTo>
                  <a:lnTo>
                    <a:pt x="1246454" y="133189"/>
                  </a:lnTo>
                  <a:lnTo>
                    <a:pt x="1239659" y="91111"/>
                  </a:lnTo>
                  <a:lnTo>
                    <a:pt x="1220741" y="54552"/>
                  </a:lnTo>
                  <a:lnTo>
                    <a:pt x="1191901" y="25713"/>
                  </a:lnTo>
                  <a:lnTo>
                    <a:pt x="1155342" y="6795"/>
                  </a:lnTo>
                  <a:lnTo>
                    <a:pt x="1113264" y="0"/>
                  </a:lnTo>
                  <a:close/>
                </a:path>
              </a:pathLst>
            </a:custGeom>
            <a:solidFill>
              <a:srgbClr val="DFEE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0" name="Google Shape;140;p19"/>
          <p:cNvSpPr txBox="1"/>
          <p:nvPr/>
        </p:nvSpPr>
        <p:spPr>
          <a:xfrm>
            <a:off x="880525" y="3154261"/>
            <a:ext cx="3762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9"/>
          <p:cNvGrpSpPr/>
          <p:nvPr/>
        </p:nvGrpSpPr>
        <p:grpSpPr>
          <a:xfrm>
            <a:off x="965879" y="4293485"/>
            <a:ext cx="1480822" cy="971805"/>
            <a:chOff x="3525756" y="6493624"/>
            <a:chExt cx="1289803" cy="945520"/>
          </a:xfrm>
        </p:grpSpPr>
        <p:pic>
          <p:nvPicPr>
            <p:cNvPr id="142" name="Google Shape;142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25756" y="6493624"/>
              <a:ext cx="1289803" cy="842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45645" y="6516241"/>
              <a:ext cx="847513" cy="922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9"/>
            <p:cNvSpPr/>
            <p:nvPr/>
          </p:nvSpPr>
          <p:spPr>
            <a:xfrm>
              <a:off x="3548373" y="6516241"/>
              <a:ext cx="1246504" cy="799465"/>
            </a:xfrm>
            <a:custGeom>
              <a:rect b="b" l="l" r="r" t="t"/>
              <a:pathLst>
                <a:path extrusionOk="0" h="799465" w="1246504">
                  <a:moveTo>
                    <a:pt x="1113264" y="0"/>
                  </a:moveTo>
                  <a:lnTo>
                    <a:pt x="133189" y="0"/>
                  </a:lnTo>
                  <a:lnTo>
                    <a:pt x="91111" y="6795"/>
                  </a:lnTo>
                  <a:lnTo>
                    <a:pt x="54552" y="25713"/>
                  </a:lnTo>
                  <a:lnTo>
                    <a:pt x="25713" y="54552"/>
                  </a:lnTo>
                  <a:lnTo>
                    <a:pt x="6795" y="91111"/>
                  </a:lnTo>
                  <a:lnTo>
                    <a:pt x="0" y="133189"/>
                  </a:lnTo>
                  <a:lnTo>
                    <a:pt x="0" y="665948"/>
                  </a:lnTo>
                  <a:lnTo>
                    <a:pt x="6795" y="708026"/>
                  </a:lnTo>
                  <a:lnTo>
                    <a:pt x="25713" y="744585"/>
                  </a:lnTo>
                  <a:lnTo>
                    <a:pt x="54552" y="773424"/>
                  </a:lnTo>
                  <a:lnTo>
                    <a:pt x="91111" y="792342"/>
                  </a:lnTo>
                  <a:lnTo>
                    <a:pt x="133189" y="799137"/>
                  </a:lnTo>
                  <a:lnTo>
                    <a:pt x="1113264" y="799137"/>
                  </a:lnTo>
                  <a:lnTo>
                    <a:pt x="1155342" y="792342"/>
                  </a:lnTo>
                  <a:lnTo>
                    <a:pt x="1191901" y="773424"/>
                  </a:lnTo>
                  <a:lnTo>
                    <a:pt x="1220741" y="744585"/>
                  </a:lnTo>
                  <a:lnTo>
                    <a:pt x="1239659" y="708026"/>
                  </a:lnTo>
                  <a:lnTo>
                    <a:pt x="1246454" y="665948"/>
                  </a:lnTo>
                  <a:lnTo>
                    <a:pt x="1246454" y="133189"/>
                  </a:lnTo>
                  <a:lnTo>
                    <a:pt x="1239659" y="91111"/>
                  </a:lnTo>
                  <a:lnTo>
                    <a:pt x="1220741" y="54552"/>
                  </a:lnTo>
                  <a:lnTo>
                    <a:pt x="1191901" y="25713"/>
                  </a:lnTo>
                  <a:lnTo>
                    <a:pt x="1155342" y="6795"/>
                  </a:lnTo>
                  <a:lnTo>
                    <a:pt x="1113264" y="0"/>
                  </a:lnTo>
                  <a:close/>
                </a:path>
              </a:pathLst>
            </a:custGeom>
            <a:solidFill>
              <a:srgbClr val="DFEE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5" name="Google Shape;145;p19"/>
          <p:cNvSpPr txBox="1"/>
          <p:nvPr/>
        </p:nvSpPr>
        <p:spPr>
          <a:xfrm>
            <a:off x="880525" y="4556867"/>
            <a:ext cx="3762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2801622" y="3279350"/>
            <a:ext cx="1052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Оплата</a:t>
            </a:r>
            <a:endParaRPr b="1" sz="1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147" name="Google Shape;147;p19"/>
          <p:cNvGrpSpPr/>
          <p:nvPr/>
        </p:nvGrpSpPr>
        <p:grpSpPr>
          <a:xfrm>
            <a:off x="1558785" y="907337"/>
            <a:ext cx="1228369" cy="4942975"/>
            <a:chOff x="4042180" y="3199065"/>
            <a:chExt cx="1069915" cy="4809277"/>
          </a:xfrm>
        </p:grpSpPr>
        <p:pic>
          <p:nvPicPr>
            <p:cNvPr id="148" name="Google Shape;148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43437" y="3199065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43437" y="4563630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9"/>
            <p:cNvSpPr/>
            <p:nvPr/>
          </p:nvSpPr>
          <p:spPr>
            <a:xfrm>
              <a:off x="4116838" y="4586876"/>
              <a:ext cx="111125" cy="565785"/>
            </a:xfrm>
            <a:custGeom>
              <a:rect b="b" l="l" r="r" t="t"/>
              <a:pathLst>
                <a:path extrusionOk="0" h="565785" w="111125">
                  <a:moveTo>
                    <a:pt x="13298" y="456740"/>
                  </a:moveTo>
                  <a:lnTo>
                    <a:pt x="1884" y="463336"/>
                  </a:lnTo>
                  <a:lnTo>
                    <a:pt x="0" y="470666"/>
                  </a:lnTo>
                  <a:lnTo>
                    <a:pt x="3350" y="476320"/>
                  </a:lnTo>
                  <a:lnTo>
                    <a:pt x="55390" y="565637"/>
                  </a:lnTo>
                  <a:lnTo>
                    <a:pt x="69178" y="541973"/>
                  </a:lnTo>
                  <a:lnTo>
                    <a:pt x="43454" y="541973"/>
                  </a:lnTo>
                  <a:lnTo>
                    <a:pt x="43454" y="497845"/>
                  </a:lnTo>
                  <a:lnTo>
                    <a:pt x="23873" y="464279"/>
                  </a:lnTo>
                  <a:lnTo>
                    <a:pt x="20627" y="458624"/>
                  </a:lnTo>
                  <a:lnTo>
                    <a:pt x="13298" y="456740"/>
                  </a:lnTo>
                  <a:close/>
                </a:path>
                <a:path extrusionOk="0" h="565785" w="111125">
                  <a:moveTo>
                    <a:pt x="43454" y="497845"/>
                  </a:moveTo>
                  <a:lnTo>
                    <a:pt x="43454" y="541973"/>
                  </a:lnTo>
                  <a:lnTo>
                    <a:pt x="67327" y="541973"/>
                  </a:lnTo>
                  <a:lnTo>
                    <a:pt x="67327" y="535899"/>
                  </a:lnTo>
                  <a:lnTo>
                    <a:pt x="45129" y="535899"/>
                  </a:lnTo>
                  <a:lnTo>
                    <a:pt x="55390" y="518308"/>
                  </a:lnTo>
                  <a:lnTo>
                    <a:pt x="43454" y="497845"/>
                  </a:lnTo>
                  <a:close/>
                </a:path>
                <a:path extrusionOk="0" h="565785" w="111125">
                  <a:moveTo>
                    <a:pt x="97483" y="456740"/>
                  </a:moveTo>
                  <a:lnTo>
                    <a:pt x="90154" y="458624"/>
                  </a:lnTo>
                  <a:lnTo>
                    <a:pt x="86908" y="464279"/>
                  </a:lnTo>
                  <a:lnTo>
                    <a:pt x="67327" y="497845"/>
                  </a:lnTo>
                  <a:lnTo>
                    <a:pt x="67327" y="541973"/>
                  </a:lnTo>
                  <a:lnTo>
                    <a:pt x="69178" y="541973"/>
                  </a:lnTo>
                  <a:lnTo>
                    <a:pt x="107431" y="476320"/>
                  </a:lnTo>
                  <a:lnTo>
                    <a:pt x="110781" y="470666"/>
                  </a:lnTo>
                  <a:lnTo>
                    <a:pt x="108897" y="463336"/>
                  </a:lnTo>
                  <a:lnTo>
                    <a:pt x="97483" y="456740"/>
                  </a:lnTo>
                  <a:close/>
                </a:path>
                <a:path extrusionOk="0" h="565785" w="111125">
                  <a:moveTo>
                    <a:pt x="55390" y="518308"/>
                  </a:moveTo>
                  <a:lnTo>
                    <a:pt x="45129" y="535899"/>
                  </a:lnTo>
                  <a:lnTo>
                    <a:pt x="65652" y="535899"/>
                  </a:lnTo>
                  <a:lnTo>
                    <a:pt x="55390" y="518308"/>
                  </a:lnTo>
                  <a:close/>
                </a:path>
                <a:path extrusionOk="0" h="565785" w="111125">
                  <a:moveTo>
                    <a:pt x="67327" y="497845"/>
                  </a:moveTo>
                  <a:lnTo>
                    <a:pt x="55390" y="518308"/>
                  </a:lnTo>
                  <a:lnTo>
                    <a:pt x="65652" y="535899"/>
                  </a:lnTo>
                  <a:lnTo>
                    <a:pt x="67327" y="535899"/>
                  </a:lnTo>
                  <a:lnTo>
                    <a:pt x="67327" y="497845"/>
                  </a:lnTo>
                  <a:close/>
                </a:path>
                <a:path extrusionOk="0" h="565785" w="111125">
                  <a:moveTo>
                    <a:pt x="67327" y="0"/>
                  </a:moveTo>
                  <a:lnTo>
                    <a:pt x="43454" y="0"/>
                  </a:lnTo>
                  <a:lnTo>
                    <a:pt x="43454" y="497845"/>
                  </a:lnTo>
                  <a:lnTo>
                    <a:pt x="55390" y="518308"/>
                  </a:lnTo>
                  <a:lnTo>
                    <a:pt x="67327" y="497845"/>
                  </a:lnTo>
                  <a:lnTo>
                    <a:pt x="67327" y="0"/>
                  </a:lnTo>
                  <a:close/>
                </a:path>
              </a:pathLst>
            </a:custGeom>
            <a:solidFill>
              <a:srgbClr val="FDFF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51" name="Google Shape;151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43437" y="5928196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9"/>
            <p:cNvSpPr/>
            <p:nvPr/>
          </p:nvSpPr>
          <p:spPr>
            <a:xfrm>
              <a:off x="4116838" y="5951441"/>
              <a:ext cx="111125" cy="565784"/>
            </a:xfrm>
            <a:custGeom>
              <a:rect b="b" l="l" r="r" t="t"/>
              <a:pathLst>
                <a:path extrusionOk="0" h="565784" w="111125">
                  <a:moveTo>
                    <a:pt x="13298" y="456740"/>
                  </a:moveTo>
                  <a:lnTo>
                    <a:pt x="1884" y="463336"/>
                  </a:lnTo>
                  <a:lnTo>
                    <a:pt x="0" y="470666"/>
                  </a:lnTo>
                  <a:lnTo>
                    <a:pt x="3350" y="476320"/>
                  </a:lnTo>
                  <a:lnTo>
                    <a:pt x="55390" y="565637"/>
                  </a:lnTo>
                  <a:lnTo>
                    <a:pt x="69178" y="541973"/>
                  </a:lnTo>
                  <a:lnTo>
                    <a:pt x="43454" y="541973"/>
                  </a:lnTo>
                  <a:lnTo>
                    <a:pt x="43454" y="497845"/>
                  </a:lnTo>
                  <a:lnTo>
                    <a:pt x="23873" y="464279"/>
                  </a:lnTo>
                  <a:lnTo>
                    <a:pt x="20627" y="458624"/>
                  </a:lnTo>
                  <a:lnTo>
                    <a:pt x="13298" y="456740"/>
                  </a:lnTo>
                  <a:close/>
                </a:path>
                <a:path extrusionOk="0" h="565784" w="111125">
                  <a:moveTo>
                    <a:pt x="43454" y="497845"/>
                  </a:moveTo>
                  <a:lnTo>
                    <a:pt x="43454" y="541973"/>
                  </a:lnTo>
                  <a:lnTo>
                    <a:pt x="67327" y="541973"/>
                  </a:lnTo>
                  <a:lnTo>
                    <a:pt x="67327" y="535899"/>
                  </a:lnTo>
                  <a:lnTo>
                    <a:pt x="45129" y="535899"/>
                  </a:lnTo>
                  <a:lnTo>
                    <a:pt x="55390" y="518308"/>
                  </a:lnTo>
                  <a:lnTo>
                    <a:pt x="43454" y="497845"/>
                  </a:lnTo>
                  <a:close/>
                </a:path>
                <a:path extrusionOk="0" h="565784" w="111125">
                  <a:moveTo>
                    <a:pt x="97483" y="456740"/>
                  </a:moveTo>
                  <a:lnTo>
                    <a:pt x="90154" y="458624"/>
                  </a:lnTo>
                  <a:lnTo>
                    <a:pt x="86908" y="464279"/>
                  </a:lnTo>
                  <a:lnTo>
                    <a:pt x="67327" y="497845"/>
                  </a:lnTo>
                  <a:lnTo>
                    <a:pt x="67327" y="541973"/>
                  </a:lnTo>
                  <a:lnTo>
                    <a:pt x="69178" y="541973"/>
                  </a:lnTo>
                  <a:lnTo>
                    <a:pt x="107431" y="476320"/>
                  </a:lnTo>
                  <a:lnTo>
                    <a:pt x="110781" y="470666"/>
                  </a:lnTo>
                  <a:lnTo>
                    <a:pt x="108897" y="463336"/>
                  </a:lnTo>
                  <a:lnTo>
                    <a:pt x="97483" y="456740"/>
                  </a:lnTo>
                  <a:close/>
                </a:path>
                <a:path extrusionOk="0" h="565784" w="111125">
                  <a:moveTo>
                    <a:pt x="55390" y="518308"/>
                  </a:moveTo>
                  <a:lnTo>
                    <a:pt x="45129" y="535899"/>
                  </a:lnTo>
                  <a:lnTo>
                    <a:pt x="65652" y="535899"/>
                  </a:lnTo>
                  <a:lnTo>
                    <a:pt x="55390" y="518308"/>
                  </a:lnTo>
                  <a:close/>
                </a:path>
                <a:path extrusionOk="0" h="565784" w="111125">
                  <a:moveTo>
                    <a:pt x="67327" y="497845"/>
                  </a:moveTo>
                  <a:lnTo>
                    <a:pt x="55390" y="518308"/>
                  </a:lnTo>
                  <a:lnTo>
                    <a:pt x="65652" y="535899"/>
                  </a:lnTo>
                  <a:lnTo>
                    <a:pt x="67327" y="535899"/>
                  </a:lnTo>
                  <a:lnTo>
                    <a:pt x="67327" y="497845"/>
                  </a:lnTo>
                  <a:close/>
                </a:path>
                <a:path extrusionOk="0" h="565784" w="111125">
                  <a:moveTo>
                    <a:pt x="67327" y="0"/>
                  </a:moveTo>
                  <a:lnTo>
                    <a:pt x="43454" y="0"/>
                  </a:lnTo>
                  <a:lnTo>
                    <a:pt x="43454" y="497845"/>
                  </a:lnTo>
                  <a:lnTo>
                    <a:pt x="55390" y="518308"/>
                  </a:lnTo>
                  <a:lnTo>
                    <a:pt x="67327" y="497845"/>
                  </a:lnTo>
                  <a:lnTo>
                    <a:pt x="67327" y="0"/>
                  </a:lnTo>
                  <a:close/>
                </a:path>
              </a:pathLst>
            </a:custGeom>
            <a:solidFill>
              <a:srgbClr val="FDFF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53" name="Google Shape;153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042180" y="7292762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03013" y="4804879"/>
              <a:ext cx="909082" cy="7909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9"/>
            <p:cNvSpPr/>
            <p:nvPr/>
          </p:nvSpPr>
          <p:spPr>
            <a:xfrm>
              <a:off x="4330748" y="4827078"/>
              <a:ext cx="760729" cy="748029"/>
            </a:xfrm>
            <a:custGeom>
              <a:rect b="b" l="l" r="r" t="t"/>
              <a:pathLst>
                <a:path extrusionOk="0" h="748029" w="760729">
                  <a:moveTo>
                    <a:pt x="712762" y="699664"/>
                  </a:moveTo>
                  <a:lnTo>
                    <a:pt x="463451" y="699664"/>
                  </a:lnTo>
                  <a:lnTo>
                    <a:pt x="463451" y="747411"/>
                  </a:lnTo>
                  <a:lnTo>
                    <a:pt x="760510" y="747411"/>
                  </a:lnTo>
                  <a:lnTo>
                    <a:pt x="760510" y="723538"/>
                  </a:lnTo>
                  <a:lnTo>
                    <a:pt x="712762" y="723538"/>
                  </a:lnTo>
                  <a:lnTo>
                    <a:pt x="712762" y="699664"/>
                  </a:lnTo>
                  <a:close/>
                </a:path>
                <a:path extrusionOk="0" h="748029" w="760729">
                  <a:moveTo>
                    <a:pt x="712762" y="23873"/>
                  </a:moveTo>
                  <a:lnTo>
                    <a:pt x="712762" y="723538"/>
                  </a:lnTo>
                  <a:lnTo>
                    <a:pt x="736636" y="699664"/>
                  </a:lnTo>
                  <a:lnTo>
                    <a:pt x="760510" y="699664"/>
                  </a:lnTo>
                  <a:lnTo>
                    <a:pt x="760510" y="47747"/>
                  </a:lnTo>
                  <a:lnTo>
                    <a:pt x="736636" y="47747"/>
                  </a:lnTo>
                  <a:lnTo>
                    <a:pt x="712762" y="23873"/>
                  </a:lnTo>
                  <a:close/>
                </a:path>
                <a:path extrusionOk="0" h="748029" w="760729">
                  <a:moveTo>
                    <a:pt x="760510" y="699664"/>
                  </a:moveTo>
                  <a:lnTo>
                    <a:pt x="736636" y="699664"/>
                  </a:lnTo>
                  <a:lnTo>
                    <a:pt x="712762" y="723538"/>
                  </a:lnTo>
                  <a:lnTo>
                    <a:pt x="760510" y="723538"/>
                  </a:lnTo>
                  <a:lnTo>
                    <a:pt x="760510" y="699664"/>
                  </a:lnTo>
                  <a:close/>
                </a:path>
                <a:path extrusionOk="0" h="748029" w="760729">
                  <a:moveTo>
                    <a:pt x="20609" y="119209"/>
                  </a:moveTo>
                  <a:lnTo>
                    <a:pt x="11632" y="122299"/>
                  </a:lnTo>
                  <a:lnTo>
                    <a:pt x="4548" y="128580"/>
                  </a:lnTo>
                  <a:lnTo>
                    <a:pt x="585" y="136815"/>
                  </a:lnTo>
                  <a:lnTo>
                    <a:pt x="0" y="145933"/>
                  </a:lnTo>
                  <a:lnTo>
                    <a:pt x="3046" y="154864"/>
                  </a:lnTo>
                  <a:lnTo>
                    <a:pt x="107231" y="333497"/>
                  </a:lnTo>
                  <a:lnTo>
                    <a:pt x="134835" y="286169"/>
                  </a:lnTo>
                  <a:lnTo>
                    <a:pt x="83358" y="286169"/>
                  </a:lnTo>
                  <a:lnTo>
                    <a:pt x="83358" y="197839"/>
                  </a:lnTo>
                  <a:lnTo>
                    <a:pt x="44301" y="130886"/>
                  </a:lnTo>
                  <a:lnTo>
                    <a:pt x="37974" y="123787"/>
                  </a:lnTo>
                  <a:lnTo>
                    <a:pt x="29734" y="119800"/>
                  </a:lnTo>
                  <a:lnTo>
                    <a:pt x="20609" y="119209"/>
                  </a:lnTo>
                  <a:close/>
                </a:path>
                <a:path extrusionOk="0" h="748029" w="760729">
                  <a:moveTo>
                    <a:pt x="83358" y="197839"/>
                  </a:moveTo>
                  <a:lnTo>
                    <a:pt x="83358" y="286169"/>
                  </a:lnTo>
                  <a:lnTo>
                    <a:pt x="131105" y="286169"/>
                  </a:lnTo>
                  <a:lnTo>
                    <a:pt x="131105" y="274127"/>
                  </a:lnTo>
                  <a:lnTo>
                    <a:pt x="86604" y="274127"/>
                  </a:lnTo>
                  <a:lnTo>
                    <a:pt x="107231" y="238766"/>
                  </a:lnTo>
                  <a:lnTo>
                    <a:pt x="83358" y="197839"/>
                  </a:lnTo>
                  <a:close/>
                </a:path>
                <a:path extrusionOk="0" h="748029" w="760729">
                  <a:moveTo>
                    <a:pt x="193838" y="119209"/>
                  </a:moveTo>
                  <a:lnTo>
                    <a:pt x="184690" y="119800"/>
                  </a:lnTo>
                  <a:lnTo>
                    <a:pt x="176444" y="123787"/>
                  </a:lnTo>
                  <a:lnTo>
                    <a:pt x="170161" y="130886"/>
                  </a:lnTo>
                  <a:lnTo>
                    <a:pt x="131105" y="197839"/>
                  </a:lnTo>
                  <a:lnTo>
                    <a:pt x="131105" y="286169"/>
                  </a:lnTo>
                  <a:lnTo>
                    <a:pt x="134835" y="286169"/>
                  </a:lnTo>
                  <a:lnTo>
                    <a:pt x="211416" y="154864"/>
                  </a:lnTo>
                  <a:lnTo>
                    <a:pt x="214463" y="145933"/>
                  </a:lnTo>
                  <a:lnTo>
                    <a:pt x="213877" y="136815"/>
                  </a:lnTo>
                  <a:lnTo>
                    <a:pt x="209915" y="128580"/>
                  </a:lnTo>
                  <a:lnTo>
                    <a:pt x="202830" y="122299"/>
                  </a:lnTo>
                  <a:lnTo>
                    <a:pt x="193838" y="119209"/>
                  </a:lnTo>
                  <a:close/>
                </a:path>
                <a:path extrusionOk="0" h="748029" w="760729">
                  <a:moveTo>
                    <a:pt x="107231" y="238766"/>
                  </a:moveTo>
                  <a:lnTo>
                    <a:pt x="86604" y="274127"/>
                  </a:lnTo>
                  <a:lnTo>
                    <a:pt x="127859" y="274127"/>
                  </a:lnTo>
                  <a:lnTo>
                    <a:pt x="107231" y="238766"/>
                  </a:lnTo>
                  <a:close/>
                </a:path>
                <a:path extrusionOk="0" h="748029" w="760729">
                  <a:moveTo>
                    <a:pt x="131105" y="197839"/>
                  </a:moveTo>
                  <a:lnTo>
                    <a:pt x="107231" y="238766"/>
                  </a:lnTo>
                  <a:lnTo>
                    <a:pt x="127859" y="274127"/>
                  </a:lnTo>
                  <a:lnTo>
                    <a:pt x="131105" y="274127"/>
                  </a:lnTo>
                  <a:lnTo>
                    <a:pt x="131105" y="197839"/>
                  </a:lnTo>
                  <a:close/>
                </a:path>
                <a:path extrusionOk="0" h="748029" w="760729">
                  <a:moveTo>
                    <a:pt x="760510" y="0"/>
                  </a:moveTo>
                  <a:lnTo>
                    <a:pt x="83358" y="0"/>
                  </a:lnTo>
                  <a:lnTo>
                    <a:pt x="83358" y="197839"/>
                  </a:lnTo>
                  <a:lnTo>
                    <a:pt x="107231" y="238766"/>
                  </a:lnTo>
                  <a:lnTo>
                    <a:pt x="131105" y="197839"/>
                  </a:lnTo>
                  <a:lnTo>
                    <a:pt x="131105" y="47747"/>
                  </a:lnTo>
                  <a:lnTo>
                    <a:pt x="107231" y="47747"/>
                  </a:lnTo>
                  <a:lnTo>
                    <a:pt x="131105" y="23873"/>
                  </a:lnTo>
                  <a:lnTo>
                    <a:pt x="760510" y="23873"/>
                  </a:lnTo>
                  <a:lnTo>
                    <a:pt x="760510" y="0"/>
                  </a:lnTo>
                  <a:close/>
                </a:path>
                <a:path extrusionOk="0" h="748029" w="760729">
                  <a:moveTo>
                    <a:pt x="131105" y="23873"/>
                  </a:moveTo>
                  <a:lnTo>
                    <a:pt x="107231" y="47747"/>
                  </a:lnTo>
                  <a:lnTo>
                    <a:pt x="131105" y="47747"/>
                  </a:lnTo>
                  <a:lnTo>
                    <a:pt x="131105" y="23873"/>
                  </a:lnTo>
                  <a:close/>
                </a:path>
                <a:path extrusionOk="0" h="748029" w="760729">
                  <a:moveTo>
                    <a:pt x="712762" y="23873"/>
                  </a:moveTo>
                  <a:lnTo>
                    <a:pt x="131105" y="23873"/>
                  </a:lnTo>
                  <a:lnTo>
                    <a:pt x="131105" y="47747"/>
                  </a:lnTo>
                  <a:lnTo>
                    <a:pt x="712762" y="47747"/>
                  </a:lnTo>
                  <a:lnTo>
                    <a:pt x="712762" y="23873"/>
                  </a:lnTo>
                  <a:close/>
                </a:path>
                <a:path extrusionOk="0" h="748029" w="760729">
                  <a:moveTo>
                    <a:pt x="760510" y="23873"/>
                  </a:moveTo>
                  <a:lnTo>
                    <a:pt x="712762" y="23873"/>
                  </a:lnTo>
                  <a:lnTo>
                    <a:pt x="736636" y="47747"/>
                  </a:lnTo>
                  <a:lnTo>
                    <a:pt x="760510" y="47747"/>
                  </a:lnTo>
                  <a:lnTo>
                    <a:pt x="760510" y="238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6" name="Google Shape;156;p19"/>
          <p:cNvSpPr txBox="1"/>
          <p:nvPr/>
        </p:nvSpPr>
        <p:spPr>
          <a:xfrm>
            <a:off x="2801622" y="2765725"/>
            <a:ext cx="787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1370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3854246" y="1742417"/>
            <a:ext cx="44562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1294400" y="3083638"/>
            <a:ext cx="12285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20221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1999826" y="1800338"/>
            <a:ext cx="4456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919191" y="832452"/>
            <a:ext cx="3561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В себя: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5972513" y="946061"/>
            <a:ext cx="16659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Причины:</a:t>
            </a:r>
            <a:endParaRPr b="1" sz="1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5972512" y="1266551"/>
            <a:ext cx="37932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Ошибки информационной системы</a:t>
            </a:r>
            <a:endParaRPr sz="12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5978157" y="2151350"/>
            <a:ext cx="26058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Как устранить?</a:t>
            </a:r>
            <a:endParaRPr b="1" sz="1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5972512" y="2531839"/>
            <a:ext cx="37932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Провести доработку системы оплаты  и настройку системы мониторинга</a:t>
            </a:r>
            <a:endParaRPr sz="12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6015649" y="4758325"/>
            <a:ext cx="30000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Потенциальный финансовый </a:t>
            </a:r>
            <a:endParaRPr b="1" sz="16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эффект (за 3 месяца): </a:t>
            </a:r>
            <a:endParaRPr b="1" sz="16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6934100" y="5253025"/>
            <a:ext cx="3698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5 703</a:t>
            </a:r>
            <a:r>
              <a:rPr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₽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5896300" y="3317575"/>
            <a:ext cx="300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Важность: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5933450" y="3692175"/>
            <a:ext cx="45549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Пользователи, столкнувшиеся с проблемами при оплате заказа в 2,5 раза чаще отказываются от покупки (53% против 20%)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423334" y="334432"/>
            <a:ext cx="4191000" cy="2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Зацикленности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515950" y="886113"/>
            <a:ext cx="1589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Пинг-понг:</a:t>
            </a:r>
            <a:endParaRPr sz="400"/>
          </a:p>
        </p:txBody>
      </p:sp>
      <p:grpSp>
        <p:nvGrpSpPr>
          <p:cNvPr id="175" name="Google Shape;175;p20"/>
          <p:cNvGrpSpPr/>
          <p:nvPr/>
        </p:nvGrpSpPr>
        <p:grpSpPr>
          <a:xfrm>
            <a:off x="2188272" y="1849051"/>
            <a:ext cx="1140959" cy="1279100"/>
            <a:chOff x="3489318" y="3769518"/>
            <a:chExt cx="1289803" cy="944264"/>
          </a:xfrm>
        </p:grpSpPr>
        <p:pic>
          <p:nvPicPr>
            <p:cNvPr id="176" name="Google Shape;176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89318" y="3769518"/>
              <a:ext cx="1289803" cy="841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10463" y="3790879"/>
              <a:ext cx="847513" cy="922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20"/>
            <p:cNvSpPr/>
            <p:nvPr/>
          </p:nvSpPr>
          <p:spPr>
            <a:xfrm>
              <a:off x="3511935" y="3792135"/>
              <a:ext cx="1246504" cy="798195"/>
            </a:xfrm>
            <a:custGeom>
              <a:rect b="b" l="l" r="r" t="t"/>
              <a:pathLst>
                <a:path extrusionOk="0" h="798195" w="1246504">
                  <a:moveTo>
                    <a:pt x="1113473" y="0"/>
                  </a:moveTo>
                  <a:lnTo>
                    <a:pt x="132980" y="0"/>
                  </a:lnTo>
                  <a:lnTo>
                    <a:pt x="90964" y="6783"/>
                  </a:lnTo>
                  <a:lnTo>
                    <a:pt x="54462" y="25669"/>
                  </a:lnTo>
                  <a:lnTo>
                    <a:pt x="25669" y="54462"/>
                  </a:lnTo>
                  <a:lnTo>
                    <a:pt x="6783" y="90964"/>
                  </a:lnTo>
                  <a:lnTo>
                    <a:pt x="0" y="132980"/>
                  </a:lnTo>
                  <a:lnTo>
                    <a:pt x="0" y="664901"/>
                  </a:lnTo>
                  <a:lnTo>
                    <a:pt x="6783" y="706917"/>
                  </a:lnTo>
                  <a:lnTo>
                    <a:pt x="25669" y="743419"/>
                  </a:lnTo>
                  <a:lnTo>
                    <a:pt x="54462" y="772211"/>
                  </a:lnTo>
                  <a:lnTo>
                    <a:pt x="90964" y="791098"/>
                  </a:lnTo>
                  <a:lnTo>
                    <a:pt x="132980" y="797881"/>
                  </a:lnTo>
                  <a:lnTo>
                    <a:pt x="1113473" y="797881"/>
                  </a:lnTo>
                  <a:lnTo>
                    <a:pt x="1155489" y="791098"/>
                  </a:lnTo>
                  <a:lnTo>
                    <a:pt x="1191992" y="772211"/>
                  </a:lnTo>
                  <a:lnTo>
                    <a:pt x="1220784" y="743419"/>
                  </a:lnTo>
                  <a:lnTo>
                    <a:pt x="1239670" y="706917"/>
                  </a:lnTo>
                  <a:lnTo>
                    <a:pt x="1246454" y="664901"/>
                  </a:lnTo>
                  <a:lnTo>
                    <a:pt x="1246454" y="132980"/>
                  </a:lnTo>
                  <a:lnTo>
                    <a:pt x="1239670" y="90964"/>
                  </a:lnTo>
                  <a:lnTo>
                    <a:pt x="1220784" y="54462"/>
                  </a:lnTo>
                  <a:lnTo>
                    <a:pt x="1191992" y="25669"/>
                  </a:lnTo>
                  <a:lnTo>
                    <a:pt x="1155489" y="6783"/>
                  </a:lnTo>
                  <a:lnTo>
                    <a:pt x="1113473" y="0"/>
                  </a:lnTo>
                  <a:close/>
                </a:path>
              </a:pathLst>
            </a:custGeom>
            <a:solidFill>
              <a:srgbClr val="DFEE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9" name="Google Shape;179;p20"/>
          <p:cNvSpPr txBox="1"/>
          <p:nvPr/>
        </p:nvSpPr>
        <p:spPr>
          <a:xfrm>
            <a:off x="2614671" y="2047890"/>
            <a:ext cx="2898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20"/>
          <p:cNvGrpSpPr/>
          <p:nvPr/>
        </p:nvGrpSpPr>
        <p:grpSpPr>
          <a:xfrm>
            <a:off x="2188272" y="3695790"/>
            <a:ext cx="1140959" cy="1280801"/>
            <a:chOff x="3489318" y="5132828"/>
            <a:chExt cx="1289803" cy="945520"/>
          </a:xfrm>
        </p:grpSpPr>
        <p:pic>
          <p:nvPicPr>
            <p:cNvPr id="181" name="Google Shape;181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89318" y="5132828"/>
              <a:ext cx="1289803" cy="842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10463" y="5155445"/>
              <a:ext cx="847513" cy="922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0"/>
            <p:cNvSpPr/>
            <p:nvPr/>
          </p:nvSpPr>
          <p:spPr>
            <a:xfrm>
              <a:off x="3511935" y="5155445"/>
              <a:ext cx="1246504" cy="799464"/>
            </a:xfrm>
            <a:custGeom>
              <a:rect b="b" l="l" r="r" t="t"/>
              <a:pathLst>
                <a:path extrusionOk="0" h="799464" w="1246504">
                  <a:moveTo>
                    <a:pt x="1113264" y="0"/>
                  </a:moveTo>
                  <a:lnTo>
                    <a:pt x="133189" y="0"/>
                  </a:lnTo>
                  <a:lnTo>
                    <a:pt x="91111" y="6795"/>
                  </a:lnTo>
                  <a:lnTo>
                    <a:pt x="54552" y="25713"/>
                  </a:lnTo>
                  <a:lnTo>
                    <a:pt x="25713" y="54552"/>
                  </a:lnTo>
                  <a:lnTo>
                    <a:pt x="6795" y="91111"/>
                  </a:lnTo>
                  <a:lnTo>
                    <a:pt x="0" y="133189"/>
                  </a:lnTo>
                  <a:lnTo>
                    <a:pt x="0" y="665948"/>
                  </a:lnTo>
                  <a:lnTo>
                    <a:pt x="6795" y="708026"/>
                  </a:lnTo>
                  <a:lnTo>
                    <a:pt x="25713" y="744585"/>
                  </a:lnTo>
                  <a:lnTo>
                    <a:pt x="54552" y="773424"/>
                  </a:lnTo>
                  <a:lnTo>
                    <a:pt x="91111" y="792342"/>
                  </a:lnTo>
                  <a:lnTo>
                    <a:pt x="133189" y="799137"/>
                  </a:lnTo>
                  <a:lnTo>
                    <a:pt x="1113264" y="799137"/>
                  </a:lnTo>
                  <a:lnTo>
                    <a:pt x="1155342" y="792342"/>
                  </a:lnTo>
                  <a:lnTo>
                    <a:pt x="1191901" y="773424"/>
                  </a:lnTo>
                  <a:lnTo>
                    <a:pt x="1220741" y="744585"/>
                  </a:lnTo>
                  <a:lnTo>
                    <a:pt x="1239659" y="708026"/>
                  </a:lnTo>
                  <a:lnTo>
                    <a:pt x="1246454" y="665948"/>
                  </a:lnTo>
                  <a:lnTo>
                    <a:pt x="1246454" y="133189"/>
                  </a:lnTo>
                  <a:lnTo>
                    <a:pt x="1239659" y="91111"/>
                  </a:lnTo>
                  <a:lnTo>
                    <a:pt x="1220741" y="54552"/>
                  </a:lnTo>
                  <a:lnTo>
                    <a:pt x="1191901" y="25713"/>
                  </a:lnTo>
                  <a:lnTo>
                    <a:pt x="1155342" y="6795"/>
                  </a:lnTo>
                  <a:lnTo>
                    <a:pt x="1113264" y="0"/>
                  </a:lnTo>
                  <a:close/>
                </a:path>
              </a:pathLst>
            </a:custGeom>
            <a:solidFill>
              <a:srgbClr val="DFEE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4" name="Google Shape;184;p20"/>
          <p:cNvSpPr txBox="1"/>
          <p:nvPr/>
        </p:nvSpPr>
        <p:spPr>
          <a:xfrm>
            <a:off x="2614671" y="3896389"/>
            <a:ext cx="2898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20"/>
          <p:cNvGrpSpPr/>
          <p:nvPr/>
        </p:nvGrpSpPr>
        <p:grpSpPr>
          <a:xfrm>
            <a:off x="1810359" y="1081420"/>
            <a:ext cx="1864550" cy="3501995"/>
            <a:chOff x="3062105" y="3202834"/>
            <a:chExt cx="2107789" cy="2585261"/>
          </a:xfrm>
        </p:grpSpPr>
        <p:pic>
          <p:nvPicPr>
            <p:cNvPr id="186" name="Google Shape;186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06998" y="3202834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06998" y="4567400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0"/>
            <p:cNvSpPr/>
            <p:nvPr/>
          </p:nvSpPr>
          <p:spPr>
            <a:xfrm>
              <a:off x="4080399" y="4590645"/>
              <a:ext cx="111125" cy="565785"/>
            </a:xfrm>
            <a:custGeom>
              <a:rect b="b" l="l" r="r" t="t"/>
              <a:pathLst>
                <a:path extrusionOk="0" h="565785" w="111125">
                  <a:moveTo>
                    <a:pt x="13298" y="456740"/>
                  </a:moveTo>
                  <a:lnTo>
                    <a:pt x="1884" y="463336"/>
                  </a:lnTo>
                  <a:lnTo>
                    <a:pt x="0" y="470666"/>
                  </a:lnTo>
                  <a:lnTo>
                    <a:pt x="3350" y="476320"/>
                  </a:lnTo>
                  <a:lnTo>
                    <a:pt x="55390" y="565637"/>
                  </a:lnTo>
                  <a:lnTo>
                    <a:pt x="69178" y="541973"/>
                  </a:lnTo>
                  <a:lnTo>
                    <a:pt x="43454" y="541973"/>
                  </a:lnTo>
                  <a:lnTo>
                    <a:pt x="43454" y="497845"/>
                  </a:lnTo>
                  <a:lnTo>
                    <a:pt x="23873" y="464279"/>
                  </a:lnTo>
                  <a:lnTo>
                    <a:pt x="20627" y="458624"/>
                  </a:lnTo>
                  <a:lnTo>
                    <a:pt x="13298" y="456740"/>
                  </a:lnTo>
                  <a:close/>
                </a:path>
                <a:path extrusionOk="0" h="565785" w="111125">
                  <a:moveTo>
                    <a:pt x="43454" y="497845"/>
                  </a:moveTo>
                  <a:lnTo>
                    <a:pt x="43454" y="541973"/>
                  </a:lnTo>
                  <a:lnTo>
                    <a:pt x="67327" y="541973"/>
                  </a:lnTo>
                  <a:lnTo>
                    <a:pt x="67327" y="535899"/>
                  </a:lnTo>
                  <a:lnTo>
                    <a:pt x="45129" y="535899"/>
                  </a:lnTo>
                  <a:lnTo>
                    <a:pt x="55390" y="518308"/>
                  </a:lnTo>
                  <a:lnTo>
                    <a:pt x="43454" y="497845"/>
                  </a:lnTo>
                  <a:close/>
                </a:path>
                <a:path extrusionOk="0" h="565785" w="111125">
                  <a:moveTo>
                    <a:pt x="97483" y="456740"/>
                  </a:moveTo>
                  <a:lnTo>
                    <a:pt x="90154" y="458624"/>
                  </a:lnTo>
                  <a:lnTo>
                    <a:pt x="86908" y="464279"/>
                  </a:lnTo>
                  <a:lnTo>
                    <a:pt x="67327" y="497845"/>
                  </a:lnTo>
                  <a:lnTo>
                    <a:pt x="67327" y="541973"/>
                  </a:lnTo>
                  <a:lnTo>
                    <a:pt x="69178" y="541973"/>
                  </a:lnTo>
                  <a:lnTo>
                    <a:pt x="107431" y="476320"/>
                  </a:lnTo>
                  <a:lnTo>
                    <a:pt x="110781" y="470666"/>
                  </a:lnTo>
                  <a:lnTo>
                    <a:pt x="108897" y="463336"/>
                  </a:lnTo>
                  <a:lnTo>
                    <a:pt x="97483" y="456740"/>
                  </a:lnTo>
                  <a:close/>
                </a:path>
                <a:path extrusionOk="0" h="565785" w="111125">
                  <a:moveTo>
                    <a:pt x="55390" y="518308"/>
                  </a:moveTo>
                  <a:lnTo>
                    <a:pt x="45129" y="535899"/>
                  </a:lnTo>
                  <a:lnTo>
                    <a:pt x="65652" y="535899"/>
                  </a:lnTo>
                  <a:lnTo>
                    <a:pt x="55390" y="518308"/>
                  </a:lnTo>
                  <a:close/>
                </a:path>
                <a:path extrusionOk="0" h="565785" w="111125">
                  <a:moveTo>
                    <a:pt x="67327" y="497845"/>
                  </a:moveTo>
                  <a:lnTo>
                    <a:pt x="55390" y="518308"/>
                  </a:lnTo>
                  <a:lnTo>
                    <a:pt x="65652" y="535899"/>
                  </a:lnTo>
                  <a:lnTo>
                    <a:pt x="67327" y="535899"/>
                  </a:lnTo>
                  <a:lnTo>
                    <a:pt x="67327" y="497845"/>
                  </a:lnTo>
                  <a:close/>
                </a:path>
                <a:path extrusionOk="0" h="565785" w="111125">
                  <a:moveTo>
                    <a:pt x="67327" y="0"/>
                  </a:moveTo>
                  <a:lnTo>
                    <a:pt x="43454" y="0"/>
                  </a:lnTo>
                  <a:lnTo>
                    <a:pt x="43454" y="497845"/>
                  </a:lnTo>
                  <a:lnTo>
                    <a:pt x="55390" y="518308"/>
                  </a:lnTo>
                  <a:lnTo>
                    <a:pt x="67327" y="497845"/>
                  </a:lnTo>
                  <a:lnTo>
                    <a:pt x="67327" y="0"/>
                  </a:lnTo>
                  <a:close/>
                </a:path>
              </a:pathLst>
            </a:custGeom>
            <a:solidFill>
              <a:srgbClr val="FDFF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89" name="Google Shape;189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533474" y="3955481"/>
              <a:ext cx="636420" cy="16441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20"/>
            <p:cNvSpPr/>
            <p:nvPr/>
          </p:nvSpPr>
          <p:spPr>
            <a:xfrm>
              <a:off x="4758389" y="4083216"/>
              <a:ext cx="391160" cy="1496060"/>
            </a:xfrm>
            <a:custGeom>
              <a:rect b="b" l="l" r="r" t="t"/>
              <a:pathLst>
                <a:path extrusionOk="0" h="1496060" w="391160">
                  <a:moveTo>
                    <a:pt x="343340" y="1447819"/>
                  </a:moveTo>
                  <a:lnTo>
                    <a:pt x="0" y="1447819"/>
                  </a:lnTo>
                  <a:lnTo>
                    <a:pt x="0" y="1495566"/>
                  </a:lnTo>
                  <a:lnTo>
                    <a:pt x="391087" y="1495566"/>
                  </a:lnTo>
                  <a:lnTo>
                    <a:pt x="391087" y="1471692"/>
                  </a:lnTo>
                  <a:lnTo>
                    <a:pt x="343340" y="1471692"/>
                  </a:lnTo>
                  <a:lnTo>
                    <a:pt x="343340" y="1447819"/>
                  </a:lnTo>
                  <a:close/>
                </a:path>
                <a:path extrusionOk="0" h="1496060" w="391160">
                  <a:moveTo>
                    <a:pt x="343340" y="107231"/>
                  </a:moveTo>
                  <a:lnTo>
                    <a:pt x="343340" y="1471692"/>
                  </a:lnTo>
                  <a:lnTo>
                    <a:pt x="367213" y="1447819"/>
                  </a:lnTo>
                  <a:lnTo>
                    <a:pt x="391087" y="1447819"/>
                  </a:lnTo>
                  <a:lnTo>
                    <a:pt x="391087" y="131105"/>
                  </a:lnTo>
                  <a:lnTo>
                    <a:pt x="367213" y="131105"/>
                  </a:lnTo>
                  <a:lnTo>
                    <a:pt x="343340" y="107231"/>
                  </a:lnTo>
                  <a:close/>
                </a:path>
                <a:path extrusionOk="0" h="1496060" w="391160">
                  <a:moveTo>
                    <a:pt x="391087" y="1447819"/>
                  </a:moveTo>
                  <a:lnTo>
                    <a:pt x="367213" y="1447819"/>
                  </a:lnTo>
                  <a:lnTo>
                    <a:pt x="343340" y="1471692"/>
                  </a:lnTo>
                  <a:lnTo>
                    <a:pt x="391087" y="1471692"/>
                  </a:lnTo>
                  <a:lnTo>
                    <a:pt x="391087" y="1447819"/>
                  </a:lnTo>
                  <a:close/>
                </a:path>
                <a:path extrusionOk="0" h="1496060" w="391160">
                  <a:moveTo>
                    <a:pt x="197930" y="0"/>
                  </a:moveTo>
                  <a:lnTo>
                    <a:pt x="188999" y="3046"/>
                  </a:lnTo>
                  <a:lnTo>
                    <a:pt x="10366" y="107231"/>
                  </a:lnTo>
                  <a:lnTo>
                    <a:pt x="188999" y="211416"/>
                  </a:lnTo>
                  <a:lnTo>
                    <a:pt x="197930" y="214463"/>
                  </a:lnTo>
                  <a:lnTo>
                    <a:pt x="207048" y="213877"/>
                  </a:lnTo>
                  <a:lnTo>
                    <a:pt x="215283" y="209915"/>
                  </a:lnTo>
                  <a:lnTo>
                    <a:pt x="221563" y="202830"/>
                  </a:lnTo>
                  <a:lnTo>
                    <a:pt x="224654" y="193853"/>
                  </a:lnTo>
                  <a:lnTo>
                    <a:pt x="224063" y="184729"/>
                  </a:lnTo>
                  <a:lnTo>
                    <a:pt x="220076" y="176488"/>
                  </a:lnTo>
                  <a:lnTo>
                    <a:pt x="212977" y="170161"/>
                  </a:lnTo>
                  <a:lnTo>
                    <a:pt x="146023" y="131105"/>
                  </a:lnTo>
                  <a:lnTo>
                    <a:pt x="57694" y="131105"/>
                  </a:lnTo>
                  <a:lnTo>
                    <a:pt x="57694" y="83358"/>
                  </a:lnTo>
                  <a:lnTo>
                    <a:pt x="146023" y="83358"/>
                  </a:lnTo>
                  <a:lnTo>
                    <a:pt x="212977" y="44301"/>
                  </a:lnTo>
                  <a:lnTo>
                    <a:pt x="220076" y="37974"/>
                  </a:lnTo>
                  <a:lnTo>
                    <a:pt x="224063" y="29734"/>
                  </a:lnTo>
                  <a:lnTo>
                    <a:pt x="224654" y="20609"/>
                  </a:lnTo>
                  <a:lnTo>
                    <a:pt x="221563" y="11632"/>
                  </a:lnTo>
                  <a:lnTo>
                    <a:pt x="215283" y="4548"/>
                  </a:lnTo>
                  <a:lnTo>
                    <a:pt x="207048" y="585"/>
                  </a:lnTo>
                  <a:lnTo>
                    <a:pt x="197930" y="0"/>
                  </a:lnTo>
                  <a:close/>
                </a:path>
                <a:path extrusionOk="0" h="1496060" w="391160">
                  <a:moveTo>
                    <a:pt x="146023" y="83358"/>
                  </a:moveTo>
                  <a:lnTo>
                    <a:pt x="57694" y="83358"/>
                  </a:lnTo>
                  <a:lnTo>
                    <a:pt x="57694" y="131105"/>
                  </a:lnTo>
                  <a:lnTo>
                    <a:pt x="146023" y="131105"/>
                  </a:lnTo>
                  <a:lnTo>
                    <a:pt x="140459" y="127859"/>
                  </a:lnTo>
                  <a:lnTo>
                    <a:pt x="69736" y="127859"/>
                  </a:lnTo>
                  <a:lnTo>
                    <a:pt x="69736" y="86604"/>
                  </a:lnTo>
                  <a:lnTo>
                    <a:pt x="140459" y="86604"/>
                  </a:lnTo>
                  <a:lnTo>
                    <a:pt x="146023" y="83358"/>
                  </a:lnTo>
                  <a:close/>
                </a:path>
                <a:path extrusionOk="0" h="1496060" w="391160">
                  <a:moveTo>
                    <a:pt x="391087" y="83358"/>
                  </a:moveTo>
                  <a:lnTo>
                    <a:pt x="146023" y="83358"/>
                  </a:lnTo>
                  <a:lnTo>
                    <a:pt x="105097" y="107231"/>
                  </a:lnTo>
                  <a:lnTo>
                    <a:pt x="146023" y="131105"/>
                  </a:lnTo>
                  <a:lnTo>
                    <a:pt x="343340" y="131105"/>
                  </a:lnTo>
                  <a:lnTo>
                    <a:pt x="343340" y="107231"/>
                  </a:lnTo>
                  <a:lnTo>
                    <a:pt x="391087" y="107231"/>
                  </a:lnTo>
                  <a:lnTo>
                    <a:pt x="391087" y="83358"/>
                  </a:lnTo>
                  <a:close/>
                </a:path>
                <a:path extrusionOk="0" h="1496060" w="391160">
                  <a:moveTo>
                    <a:pt x="391087" y="107231"/>
                  </a:moveTo>
                  <a:lnTo>
                    <a:pt x="343340" y="107231"/>
                  </a:lnTo>
                  <a:lnTo>
                    <a:pt x="367213" y="131105"/>
                  </a:lnTo>
                  <a:lnTo>
                    <a:pt x="391087" y="131105"/>
                  </a:lnTo>
                  <a:lnTo>
                    <a:pt x="391087" y="107231"/>
                  </a:lnTo>
                  <a:close/>
                </a:path>
                <a:path extrusionOk="0" h="1496060" w="391160">
                  <a:moveTo>
                    <a:pt x="69736" y="86604"/>
                  </a:moveTo>
                  <a:lnTo>
                    <a:pt x="69736" y="127859"/>
                  </a:lnTo>
                  <a:lnTo>
                    <a:pt x="105097" y="107231"/>
                  </a:lnTo>
                  <a:lnTo>
                    <a:pt x="69736" y="86604"/>
                  </a:lnTo>
                  <a:close/>
                </a:path>
                <a:path extrusionOk="0" h="1496060" w="391160">
                  <a:moveTo>
                    <a:pt x="105097" y="107231"/>
                  </a:moveTo>
                  <a:lnTo>
                    <a:pt x="69736" y="127859"/>
                  </a:lnTo>
                  <a:lnTo>
                    <a:pt x="140459" y="127859"/>
                  </a:lnTo>
                  <a:lnTo>
                    <a:pt x="105097" y="107231"/>
                  </a:lnTo>
                  <a:close/>
                </a:path>
                <a:path extrusionOk="0" h="1496060" w="391160">
                  <a:moveTo>
                    <a:pt x="140459" y="86604"/>
                  </a:moveTo>
                  <a:lnTo>
                    <a:pt x="69736" y="86604"/>
                  </a:lnTo>
                  <a:lnTo>
                    <a:pt x="105097" y="107231"/>
                  </a:lnTo>
                  <a:lnTo>
                    <a:pt x="140459" y="8660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91" name="Google Shape;191;p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062105" y="4143957"/>
              <a:ext cx="694219" cy="16441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20"/>
            <p:cNvSpPr/>
            <p:nvPr/>
          </p:nvSpPr>
          <p:spPr>
            <a:xfrm>
              <a:off x="3084618" y="4166574"/>
              <a:ext cx="438150" cy="1496060"/>
            </a:xfrm>
            <a:custGeom>
              <a:rect b="b" l="l" r="r" t="t"/>
              <a:pathLst>
                <a:path extrusionOk="0" h="1496060" w="438150">
                  <a:moveTo>
                    <a:pt x="343160" y="1388334"/>
                  </a:moveTo>
                  <a:lnTo>
                    <a:pt x="235280" y="1451264"/>
                  </a:lnTo>
                  <a:lnTo>
                    <a:pt x="228181" y="1457547"/>
                  </a:lnTo>
                  <a:lnTo>
                    <a:pt x="224194" y="1465793"/>
                  </a:lnTo>
                  <a:lnTo>
                    <a:pt x="223604" y="1474942"/>
                  </a:lnTo>
                  <a:lnTo>
                    <a:pt x="226694" y="1483933"/>
                  </a:lnTo>
                  <a:lnTo>
                    <a:pt x="232975" y="1490973"/>
                  </a:lnTo>
                  <a:lnTo>
                    <a:pt x="241209" y="1494941"/>
                  </a:lnTo>
                  <a:lnTo>
                    <a:pt x="250327" y="1495551"/>
                  </a:lnTo>
                  <a:lnTo>
                    <a:pt x="259259" y="1492520"/>
                  </a:lnTo>
                  <a:lnTo>
                    <a:pt x="396959" y="1412208"/>
                  </a:lnTo>
                  <a:lnTo>
                    <a:pt x="390564" y="1412208"/>
                  </a:lnTo>
                  <a:lnTo>
                    <a:pt x="390564" y="1408962"/>
                  </a:lnTo>
                  <a:lnTo>
                    <a:pt x="378522" y="1408962"/>
                  </a:lnTo>
                  <a:lnTo>
                    <a:pt x="343160" y="1388334"/>
                  </a:lnTo>
                  <a:close/>
                </a:path>
                <a:path extrusionOk="0" h="1496060" w="438150">
                  <a:moveTo>
                    <a:pt x="427316" y="0"/>
                  </a:moveTo>
                  <a:lnTo>
                    <a:pt x="0" y="0"/>
                  </a:lnTo>
                  <a:lnTo>
                    <a:pt x="0" y="1412208"/>
                  </a:lnTo>
                  <a:lnTo>
                    <a:pt x="302234" y="1412208"/>
                  </a:lnTo>
                  <a:lnTo>
                    <a:pt x="343160" y="1388334"/>
                  </a:lnTo>
                  <a:lnTo>
                    <a:pt x="47747" y="1388334"/>
                  </a:lnTo>
                  <a:lnTo>
                    <a:pt x="23873" y="1364461"/>
                  </a:lnTo>
                  <a:lnTo>
                    <a:pt x="47747" y="1364461"/>
                  </a:lnTo>
                  <a:lnTo>
                    <a:pt x="47747" y="47747"/>
                  </a:lnTo>
                  <a:lnTo>
                    <a:pt x="23873" y="47747"/>
                  </a:lnTo>
                  <a:lnTo>
                    <a:pt x="47747" y="23873"/>
                  </a:lnTo>
                  <a:lnTo>
                    <a:pt x="427316" y="23873"/>
                  </a:lnTo>
                  <a:lnTo>
                    <a:pt x="427316" y="0"/>
                  </a:lnTo>
                  <a:close/>
                </a:path>
                <a:path extrusionOk="0" h="1496060" w="438150">
                  <a:moveTo>
                    <a:pt x="396959" y="1364461"/>
                  </a:moveTo>
                  <a:lnTo>
                    <a:pt x="390564" y="1364461"/>
                  </a:lnTo>
                  <a:lnTo>
                    <a:pt x="390564" y="1412208"/>
                  </a:lnTo>
                  <a:lnTo>
                    <a:pt x="396959" y="1412208"/>
                  </a:lnTo>
                  <a:lnTo>
                    <a:pt x="437892" y="1388334"/>
                  </a:lnTo>
                  <a:lnTo>
                    <a:pt x="396959" y="1364461"/>
                  </a:lnTo>
                  <a:close/>
                </a:path>
                <a:path extrusionOk="0" h="1496060" w="438150">
                  <a:moveTo>
                    <a:pt x="378522" y="1367707"/>
                  </a:moveTo>
                  <a:lnTo>
                    <a:pt x="343160" y="1388334"/>
                  </a:lnTo>
                  <a:lnTo>
                    <a:pt x="378522" y="1408962"/>
                  </a:lnTo>
                  <a:lnTo>
                    <a:pt x="378522" y="1367707"/>
                  </a:lnTo>
                  <a:close/>
                </a:path>
                <a:path extrusionOk="0" h="1496060" w="438150">
                  <a:moveTo>
                    <a:pt x="390564" y="1367707"/>
                  </a:moveTo>
                  <a:lnTo>
                    <a:pt x="378522" y="1367707"/>
                  </a:lnTo>
                  <a:lnTo>
                    <a:pt x="378522" y="1408962"/>
                  </a:lnTo>
                  <a:lnTo>
                    <a:pt x="390564" y="1408962"/>
                  </a:lnTo>
                  <a:lnTo>
                    <a:pt x="390564" y="1367707"/>
                  </a:lnTo>
                  <a:close/>
                </a:path>
                <a:path extrusionOk="0" h="1496060" w="438150">
                  <a:moveTo>
                    <a:pt x="47747" y="1364461"/>
                  </a:moveTo>
                  <a:lnTo>
                    <a:pt x="23873" y="1364461"/>
                  </a:lnTo>
                  <a:lnTo>
                    <a:pt x="47747" y="1388334"/>
                  </a:lnTo>
                  <a:lnTo>
                    <a:pt x="47747" y="1364461"/>
                  </a:lnTo>
                  <a:close/>
                </a:path>
                <a:path extrusionOk="0" h="1496060" w="438150">
                  <a:moveTo>
                    <a:pt x="302234" y="1364461"/>
                  </a:moveTo>
                  <a:lnTo>
                    <a:pt x="47747" y="1364461"/>
                  </a:lnTo>
                  <a:lnTo>
                    <a:pt x="47747" y="1388334"/>
                  </a:lnTo>
                  <a:lnTo>
                    <a:pt x="343160" y="1388334"/>
                  </a:lnTo>
                  <a:lnTo>
                    <a:pt x="302234" y="1364461"/>
                  </a:lnTo>
                  <a:close/>
                </a:path>
                <a:path extrusionOk="0" h="1496060" w="438150">
                  <a:moveTo>
                    <a:pt x="250327" y="1281058"/>
                  </a:moveTo>
                  <a:lnTo>
                    <a:pt x="241209" y="1281649"/>
                  </a:lnTo>
                  <a:lnTo>
                    <a:pt x="232975" y="1285636"/>
                  </a:lnTo>
                  <a:lnTo>
                    <a:pt x="226694" y="1292735"/>
                  </a:lnTo>
                  <a:lnTo>
                    <a:pt x="223604" y="1301712"/>
                  </a:lnTo>
                  <a:lnTo>
                    <a:pt x="224194" y="1310837"/>
                  </a:lnTo>
                  <a:lnTo>
                    <a:pt x="228181" y="1319077"/>
                  </a:lnTo>
                  <a:lnTo>
                    <a:pt x="235280" y="1325404"/>
                  </a:lnTo>
                  <a:lnTo>
                    <a:pt x="343160" y="1388334"/>
                  </a:lnTo>
                  <a:lnTo>
                    <a:pt x="378522" y="1367707"/>
                  </a:lnTo>
                  <a:lnTo>
                    <a:pt x="390564" y="1367707"/>
                  </a:lnTo>
                  <a:lnTo>
                    <a:pt x="390564" y="1364461"/>
                  </a:lnTo>
                  <a:lnTo>
                    <a:pt x="396959" y="1364461"/>
                  </a:lnTo>
                  <a:lnTo>
                    <a:pt x="259259" y="1284149"/>
                  </a:lnTo>
                  <a:lnTo>
                    <a:pt x="250327" y="1281058"/>
                  </a:lnTo>
                  <a:close/>
                </a:path>
                <a:path extrusionOk="0" h="1496060" w="438150">
                  <a:moveTo>
                    <a:pt x="47747" y="23873"/>
                  </a:moveTo>
                  <a:lnTo>
                    <a:pt x="23873" y="47747"/>
                  </a:lnTo>
                  <a:lnTo>
                    <a:pt x="47747" y="47747"/>
                  </a:lnTo>
                  <a:lnTo>
                    <a:pt x="47747" y="23873"/>
                  </a:lnTo>
                  <a:close/>
                </a:path>
                <a:path extrusionOk="0" h="1496060" w="438150">
                  <a:moveTo>
                    <a:pt x="427316" y="23873"/>
                  </a:moveTo>
                  <a:lnTo>
                    <a:pt x="47747" y="23873"/>
                  </a:lnTo>
                  <a:lnTo>
                    <a:pt x="47747" y="47747"/>
                  </a:lnTo>
                  <a:lnTo>
                    <a:pt x="427316" y="47747"/>
                  </a:lnTo>
                  <a:lnTo>
                    <a:pt x="427316" y="238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3" name="Google Shape;193;p20"/>
          <p:cNvSpPr txBox="1"/>
          <p:nvPr/>
        </p:nvSpPr>
        <p:spPr>
          <a:xfrm>
            <a:off x="3891449" y="1792577"/>
            <a:ext cx="32823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Поступление заказа сборщику</a:t>
            </a:r>
            <a:endParaRPr sz="1300"/>
          </a:p>
        </p:txBody>
      </p:sp>
      <p:sp>
        <p:nvSpPr>
          <p:cNvPr id="194" name="Google Shape;194;p20"/>
          <p:cNvSpPr txBox="1"/>
          <p:nvPr/>
        </p:nvSpPr>
        <p:spPr>
          <a:xfrm>
            <a:off x="3875288" y="4035548"/>
            <a:ext cx="32823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Сборка заказа</a:t>
            </a:r>
            <a:endParaRPr sz="1300"/>
          </a:p>
        </p:txBody>
      </p:sp>
      <p:sp>
        <p:nvSpPr>
          <p:cNvPr id="195" name="Google Shape;195;p20"/>
          <p:cNvSpPr txBox="1"/>
          <p:nvPr/>
        </p:nvSpPr>
        <p:spPr>
          <a:xfrm>
            <a:off x="2360005" y="2185511"/>
            <a:ext cx="1314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20916</a:t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2360007" y="4042607"/>
            <a:ext cx="1260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22777</a:t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662550" y="2896842"/>
            <a:ext cx="1374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20941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3810299" y="2870162"/>
            <a:ext cx="1260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1160</a:t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6852363" y="990011"/>
            <a:ext cx="16659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Причины:</a:t>
            </a:r>
            <a:endParaRPr b="1" sz="1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6852362" y="1310501"/>
            <a:ext cx="3793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6858007" y="2576300"/>
            <a:ext cx="26058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Как устранить?</a:t>
            </a:r>
            <a:endParaRPr b="1" sz="1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6852362" y="2956789"/>
            <a:ext cx="3793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6895499" y="4421275"/>
            <a:ext cx="30000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Потенциальный финансовый </a:t>
            </a:r>
            <a:endParaRPr b="1" sz="16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эффект (за 3 месяца): </a:t>
            </a:r>
            <a:endParaRPr b="1" sz="16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7813950" y="5068375"/>
            <a:ext cx="2529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301 311</a:t>
            </a:r>
            <a:r>
              <a:rPr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₽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6776150" y="3818725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6813300" y="3812325"/>
            <a:ext cx="4554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6852362" y="1315651"/>
            <a:ext cx="37932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Возврат задачи на доработку</a:t>
            </a:r>
            <a:endParaRPr sz="12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6843762" y="2928626"/>
            <a:ext cx="37932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Уточнение требований к результату работ на этапе “Сборка заказа”</a:t>
            </a:r>
            <a:endParaRPr sz="12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423334" y="334432"/>
            <a:ext cx="4191000" cy="2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Зацикленности</a:t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5213572" y="4139596"/>
            <a:ext cx="12093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736700" y="824825"/>
            <a:ext cx="300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Возврат:</a:t>
            </a:r>
            <a:endParaRPr/>
          </a:p>
        </p:txBody>
      </p:sp>
      <p:grpSp>
        <p:nvGrpSpPr>
          <p:cNvPr id="216" name="Google Shape;216;p21"/>
          <p:cNvGrpSpPr/>
          <p:nvPr/>
        </p:nvGrpSpPr>
        <p:grpSpPr>
          <a:xfrm>
            <a:off x="2795318" y="1438441"/>
            <a:ext cx="1437743" cy="937483"/>
            <a:chOff x="3521986" y="3778314"/>
            <a:chExt cx="1289803" cy="945520"/>
          </a:xfrm>
        </p:grpSpPr>
        <p:pic>
          <p:nvPicPr>
            <p:cNvPr id="217" name="Google Shape;217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21986" y="3778314"/>
              <a:ext cx="1289803" cy="841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41875" y="3800931"/>
              <a:ext cx="847513" cy="922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21"/>
            <p:cNvSpPr/>
            <p:nvPr/>
          </p:nvSpPr>
          <p:spPr>
            <a:xfrm>
              <a:off x="3544604" y="3800931"/>
              <a:ext cx="1246504" cy="798195"/>
            </a:xfrm>
            <a:custGeom>
              <a:rect b="b" l="l" r="r" t="t"/>
              <a:pathLst>
                <a:path extrusionOk="0" h="798195" w="1246504">
                  <a:moveTo>
                    <a:pt x="1113473" y="0"/>
                  </a:moveTo>
                  <a:lnTo>
                    <a:pt x="132980" y="0"/>
                  </a:lnTo>
                  <a:lnTo>
                    <a:pt x="90964" y="6783"/>
                  </a:lnTo>
                  <a:lnTo>
                    <a:pt x="54462" y="25669"/>
                  </a:lnTo>
                  <a:lnTo>
                    <a:pt x="25669" y="54462"/>
                  </a:lnTo>
                  <a:lnTo>
                    <a:pt x="6783" y="90964"/>
                  </a:lnTo>
                  <a:lnTo>
                    <a:pt x="0" y="132980"/>
                  </a:lnTo>
                  <a:lnTo>
                    <a:pt x="0" y="664901"/>
                  </a:lnTo>
                  <a:lnTo>
                    <a:pt x="6783" y="706917"/>
                  </a:lnTo>
                  <a:lnTo>
                    <a:pt x="25669" y="743419"/>
                  </a:lnTo>
                  <a:lnTo>
                    <a:pt x="54462" y="772211"/>
                  </a:lnTo>
                  <a:lnTo>
                    <a:pt x="90964" y="791098"/>
                  </a:lnTo>
                  <a:lnTo>
                    <a:pt x="132980" y="797881"/>
                  </a:lnTo>
                  <a:lnTo>
                    <a:pt x="1113473" y="797881"/>
                  </a:lnTo>
                  <a:lnTo>
                    <a:pt x="1155489" y="791098"/>
                  </a:lnTo>
                  <a:lnTo>
                    <a:pt x="1191992" y="772211"/>
                  </a:lnTo>
                  <a:lnTo>
                    <a:pt x="1220784" y="743419"/>
                  </a:lnTo>
                  <a:lnTo>
                    <a:pt x="1239670" y="706917"/>
                  </a:lnTo>
                  <a:lnTo>
                    <a:pt x="1246454" y="664901"/>
                  </a:lnTo>
                  <a:lnTo>
                    <a:pt x="1246454" y="132980"/>
                  </a:lnTo>
                  <a:lnTo>
                    <a:pt x="1239670" y="90964"/>
                  </a:lnTo>
                  <a:lnTo>
                    <a:pt x="1220784" y="54462"/>
                  </a:lnTo>
                  <a:lnTo>
                    <a:pt x="1191992" y="25669"/>
                  </a:lnTo>
                  <a:lnTo>
                    <a:pt x="1155489" y="6783"/>
                  </a:lnTo>
                  <a:lnTo>
                    <a:pt x="1113473" y="0"/>
                  </a:lnTo>
                  <a:close/>
                </a:path>
              </a:pathLst>
            </a:custGeom>
            <a:solidFill>
              <a:srgbClr val="DFEE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0" name="Google Shape;220;p21"/>
          <p:cNvSpPr txBox="1"/>
          <p:nvPr/>
        </p:nvSpPr>
        <p:spPr>
          <a:xfrm>
            <a:off x="3332022" y="1583610"/>
            <a:ext cx="3657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21"/>
          <p:cNvGrpSpPr/>
          <p:nvPr/>
        </p:nvGrpSpPr>
        <p:grpSpPr>
          <a:xfrm>
            <a:off x="2795318" y="2791409"/>
            <a:ext cx="1437743" cy="936237"/>
            <a:chOff x="3521986" y="5142880"/>
            <a:chExt cx="1289803" cy="944263"/>
          </a:xfrm>
        </p:grpSpPr>
        <p:pic>
          <p:nvPicPr>
            <p:cNvPr id="222" name="Google Shape;222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21986" y="5142880"/>
              <a:ext cx="1289803" cy="841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41875" y="5164240"/>
              <a:ext cx="847513" cy="922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1"/>
            <p:cNvSpPr/>
            <p:nvPr/>
          </p:nvSpPr>
          <p:spPr>
            <a:xfrm>
              <a:off x="3544604" y="5165497"/>
              <a:ext cx="1246504" cy="798195"/>
            </a:xfrm>
            <a:custGeom>
              <a:rect b="b" l="l" r="r" t="t"/>
              <a:pathLst>
                <a:path extrusionOk="0" h="798195" w="1246504">
                  <a:moveTo>
                    <a:pt x="1113473" y="0"/>
                  </a:moveTo>
                  <a:lnTo>
                    <a:pt x="132980" y="0"/>
                  </a:lnTo>
                  <a:lnTo>
                    <a:pt x="90964" y="6783"/>
                  </a:lnTo>
                  <a:lnTo>
                    <a:pt x="54462" y="25669"/>
                  </a:lnTo>
                  <a:lnTo>
                    <a:pt x="25669" y="54462"/>
                  </a:lnTo>
                  <a:lnTo>
                    <a:pt x="6783" y="90964"/>
                  </a:lnTo>
                  <a:lnTo>
                    <a:pt x="0" y="132980"/>
                  </a:lnTo>
                  <a:lnTo>
                    <a:pt x="0" y="664901"/>
                  </a:lnTo>
                  <a:lnTo>
                    <a:pt x="6783" y="706917"/>
                  </a:lnTo>
                  <a:lnTo>
                    <a:pt x="25669" y="743419"/>
                  </a:lnTo>
                  <a:lnTo>
                    <a:pt x="54462" y="772211"/>
                  </a:lnTo>
                  <a:lnTo>
                    <a:pt x="90964" y="791098"/>
                  </a:lnTo>
                  <a:lnTo>
                    <a:pt x="132980" y="797881"/>
                  </a:lnTo>
                  <a:lnTo>
                    <a:pt x="1113473" y="797881"/>
                  </a:lnTo>
                  <a:lnTo>
                    <a:pt x="1155489" y="791098"/>
                  </a:lnTo>
                  <a:lnTo>
                    <a:pt x="1191992" y="772211"/>
                  </a:lnTo>
                  <a:lnTo>
                    <a:pt x="1220784" y="743419"/>
                  </a:lnTo>
                  <a:lnTo>
                    <a:pt x="1239670" y="706917"/>
                  </a:lnTo>
                  <a:lnTo>
                    <a:pt x="1246454" y="664901"/>
                  </a:lnTo>
                  <a:lnTo>
                    <a:pt x="1246454" y="132980"/>
                  </a:lnTo>
                  <a:lnTo>
                    <a:pt x="1239670" y="90964"/>
                  </a:lnTo>
                  <a:lnTo>
                    <a:pt x="1220784" y="54462"/>
                  </a:lnTo>
                  <a:lnTo>
                    <a:pt x="1191992" y="25669"/>
                  </a:lnTo>
                  <a:lnTo>
                    <a:pt x="1155489" y="6783"/>
                  </a:lnTo>
                  <a:lnTo>
                    <a:pt x="1113473" y="0"/>
                  </a:lnTo>
                  <a:close/>
                </a:path>
              </a:pathLst>
            </a:custGeom>
            <a:solidFill>
              <a:srgbClr val="DFEE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25" name="Google Shape;225;p21"/>
          <p:cNvGrpSpPr/>
          <p:nvPr/>
        </p:nvGrpSpPr>
        <p:grpSpPr>
          <a:xfrm>
            <a:off x="3372377" y="876573"/>
            <a:ext cx="2943417" cy="3415432"/>
            <a:chOff x="4039667" y="3211629"/>
            <a:chExt cx="2640547" cy="3444712"/>
          </a:xfrm>
        </p:grpSpPr>
        <p:pic>
          <p:nvPicPr>
            <p:cNvPr id="226" name="Google Shape;226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39667" y="3211629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39667" y="4576195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21"/>
            <p:cNvSpPr/>
            <p:nvPr/>
          </p:nvSpPr>
          <p:spPr>
            <a:xfrm>
              <a:off x="4113068" y="4599441"/>
              <a:ext cx="111125" cy="565785"/>
            </a:xfrm>
            <a:custGeom>
              <a:rect b="b" l="l" r="r" t="t"/>
              <a:pathLst>
                <a:path extrusionOk="0" h="565785" w="111125">
                  <a:moveTo>
                    <a:pt x="13298" y="456740"/>
                  </a:moveTo>
                  <a:lnTo>
                    <a:pt x="1884" y="463336"/>
                  </a:lnTo>
                  <a:lnTo>
                    <a:pt x="0" y="470666"/>
                  </a:lnTo>
                  <a:lnTo>
                    <a:pt x="3350" y="476320"/>
                  </a:lnTo>
                  <a:lnTo>
                    <a:pt x="55390" y="565637"/>
                  </a:lnTo>
                  <a:lnTo>
                    <a:pt x="69178" y="541973"/>
                  </a:lnTo>
                  <a:lnTo>
                    <a:pt x="43454" y="541973"/>
                  </a:lnTo>
                  <a:lnTo>
                    <a:pt x="43454" y="497845"/>
                  </a:lnTo>
                  <a:lnTo>
                    <a:pt x="23873" y="464279"/>
                  </a:lnTo>
                  <a:lnTo>
                    <a:pt x="20627" y="458624"/>
                  </a:lnTo>
                  <a:lnTo>
                    <a:pt x="13298" y="456740"/>
                  </a:lnTo>
                  <a:close/>
                </a:path>
                <a:path extrusionOk="0" h="565785" w="111125">
                  <a:moveTo>
                    <a:pt x="43454" y="497845"/>
                  </a:moveTo>
                  <a:lnTo>
                    <a:pt x="43454" y="541973"/>
                  </a:lnTo>
                  <a:lnTo>
                    <a:pt x="67327" y="541973"/>
                  </a:lnTo>
                  <a:lnTo>
                    <a:pt x="67327" y="535899"/>
                  </a:lnTo>
                  <a:lnTo>
                    <a:pt x="45129" y="535899"/>
                  </a:lnTo>
                  <a:lnTo>
                    <a:pt x="55390" y="518308"/>
                  </a:lnTo>
                  <a:lnTo>
                    <a:pt x="43454" y="497845"/>
                  </a:lnTo>
                  <a:close/>
                </a:path>
                <a:path extrusionOk="0" h="565785" w="111125">
                  <a:moveTo>
                    <a:pt x="97483" y="456740"/>
                  </a:moveTo>
                  <a:lnTo>
                    <a:pt x="90154" y="458624"/>
                  </a:lnTo>
                  <a:lnTo>
                    <a:pt x="86908" y="464279"/>
                  </a:lnTo>
                  <a:lnTo>
                    <a:pt x="67327" y="497845"/>
                  </a:lnTo>
                  <a:lnTo>
                    <a:pt x="67327" y="541973"/>
                  </a:lnTo>
                  <a:lnTo>
                    <a:pt x="69178" y="541973"/>
                  </a:lnTo>
                  <a:lnTo>
                    <a:pt x="107431" y="476320"/>
                  </a:lnTo>
                  <a:lnTo>
                    <a:pt x="110781" y="470666"/>
                  </a:lnTo>
                  <a:lnTo>
                    <a:pt x="108897" y="463336"/>
                  </a:lnTo>
                  <a:lnTo>
                    <a:pt x="97483" y="456740"/>
                  </a:lnTo>
                  <a:close/>
                </a:path>
                <a:path extrusionOk="0" h="565785" w="111125">
                  <a:moveTo>
                    <a:pt x="55390" y="518308"/>
                  </a:moveTo>
                  <a:lnTo>
                    <a:pt x="45129" y="535899"/>
                  </a:lnTo>
                  <a:lnTo>
                    <a:pt x="65652" y="535899"/>
                  </a:lnTo>
                  <a:lnTo>
                    <a:pt x="55390" y="518308"/>
                  </a:lnTo>
                  <a:close/>
                </a:path>
                <a:path extrusionOk="0" h="565785" w="111125">
                  <a:moveTo>
                    <a:pt x="67327" y="497845"/>
                  </a:moveTo>
                  <a:lnTo>
                    <a:pt x="55390" y="518308"/>
                  </a:lnTo>
                  <a:lnTo>
                    <a:pt x="65652" y="535899"/>
                  </a:lnTo>
                  <a:lnTo>
                    <a:pt x="67327" y="535899"/>
                  </a:lnTo>
                  <a:lnTo>
                    <a:pt x="67327" y="497845"/>
                  </a:lnTo>
                  <a:close/>
                </a:path>
                <a:path extrusionOk="0" h="565785" w="111125">
                  <a:moveTo>
                    <a:pt x="67327" y="0"/>
                  </a:moveTo>
                  <a:lnTo>
                    <a:pt x="43454" y="0"/>
                  </a:lnTo>
                  <a:lnTo>
                    <a:pt x="43454" y="497845"/>
                  </a:lnTo>
                  <a:lnTo>
                    <a:pt x="55390" y="518308"/>
                  </a:lnTo>
                  <a:lnTo>
                    <a:pt x="67327" y="497845"/>
                  </a:lnTo>
                  <a:lnTo>
                    <a:pt x="67327" y="0"/>
                  </a:lnTo>
                  <a:close/>
                </a:path>
              </a:pathLst>
            </a:custGeom>
            <a:solidFill>
              <a:srgbClr val="FDFF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29" name="Google Shape;229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39667" y="5940761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90411" y="4951891"/>
              <a:ext cx="1289803" cy="842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600248" y="4974508"/>
              <a:ext cx="871387" cy="922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21"/>
            <p:cNvSpPr/>
            <p:nvPr/>
          </p:nvSpPr>
          <p:spPr>
            <a:xfrm>
              <a:off x="5413029" y="4974508"/>
              <a:ext cx="1246504" cy="799464"/>
            </a:xfrm>
            <a:custGeom>
              <a:rect b="b" l="l" r="r" t="t"/>
              <a:pathLst>
                <a:path extrusionOk="0" h="799464" w="1246504">
                  <a:moveTo>
                    <a:pt x="1113264" y="0"/>
                  </a:moveTo>
                  <a:lnTo>
                    <a:pt x="133189" y="0"/>
                  </a:lnTo>
                  <a:lnTo>
                    <a:pt x="91111" y="6795"/>
                  </a:lnTo>
                  <a:lnTo>
                    <a:pt x="54552" y="25713"/>
                  </a:lnTo>
                  <a:lnTo>
                    <a:pt x="25713" y="54552"/>
                  </a:lnTo>
                  <a:lnTo>
                    <a:pt x="6795" y="91111"/>
                  </a:lnTo>
                  <a:lnTo>
                    <a:pt x="0" y="133189"/>
                  </a:lnTo>
                  <a:lnTo>
                    <a:pt x="0" y="665948"/>
                  </a:lnTo>
                  <a:lnTo>
                    <a:pt x="6795" y="708026"/>
                  </a:lnTo>
                  <a:lnTo>
                    <a:pt x="25713" y="744585"/>
                  </a:lnTo>
                  <a:lnTo>
                    <a:pt x="54552" y="773424"/>
                  </a:lnTo>
                  <a:lnTo>
                    <a:pt x="91111" y="792342"/>
                  </a:lnTo>
                  <a:lnTo>
                    <a:pt x="133189" y="799137"/>
                  </a:lnTo>
                  <a:lnTo>
                    <a:pt x="1113264" y="799137"/>
                  </a:lnTo>
                  <a:lnTo>
                    <a:pt x="1155342" y="792342"/>
                  </a:lnTo>
                  <a:lnTo>
                    <a:pt x="1191901" y="773424"/>
                  </a:lnTo>
                  <a:lnTo>
                    <a:pt x="1220741" y="744585"/>
                  </a:lnTo>
                  <a:lnTo>
                    <a:pt x="1239659" y="708026"/>
                  </a:lnTo>
                  <a:lnTo>
                    <a:pt x="1246454" y="665948"/>
                  </a:lnTo>
                  <a:lnTo>
                    <a:pt x="1246454" y="133189"/>
                  </a:lnTo>
                  <a:lnTo>
                    <a:pt x="1239659" y="91111"/>
                  </a:lnTo>
                  <a:lnTo>
                    <a:pt x="1220741" y="54552"/>
                  </a:lnTo>
                  <a:lnTo>
                    <a:pt x="1191901" y="25713"/>
                  </a:lnTo>
                  <a:lnTo>
                    <a:pt x="1155342" y="6795"/>
                  </a:lnTo>
                  <a:lnTo>
                    <a:pt x="1113264" y="0"/>
                  </a:lnTo>
                  <a:close/>
                </a:path>
              </a:pathLst>
            </a:custGeom>
            <a:solidFill>
              <a:srgbClr val="DFEE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33" name="Google Shape;233;p21"/>
          <p:cNvSpPr txBox="1"/>
          <p:nvPr/>
        </p:nvSpPr>
        <p:spPr>
          <a:xfrm>
            <a:off x="5402888" y="2748187"/>
            <a:ext cx="3915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1"/>
          <p:cNvGrpSpPr/>
          <p:nvPr/>
        </p:nvGrpSpPr>
        <p:grpSpPr>
          <a:xfrm>
            <a:off x="3939631" y="1809698"/>
            <a:ext cx="1919560" cy="1440797"/>
            <a:chOff x="4548552" y="4152753"/>
            <a:chExt cx="1722042" cy="1453149"/>
          </a:xfrm>
        </p:grpSpPr>
        <p:pic>
          <p:nvPicPr>
            <p:cNvPr id="235" name="Google Shape;235;p2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768441" y="4154009"/>
              <a:ext cx="1502153" cy="10548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21"/>
            <p:cNvSpPr/>
            <p:nvPr/>
          </p:nvSpPr>
          <p:spPr>
            <a:xfrm>
              <a:off x="4791058" y="4176626"/>
              <a:ext cx="1353185" cy="798829"/>
            </a:xfrm>
            <a:custGeom>
              <a:rect b="b" l="l" r="r" t="t"/>
              <a:pathLst>
                <a:path extrusionOk="0" h="798829" w="1353185">
                  <a:moveTo>
                    <a:pt x="1158994" y="584221"/>
                  </a:moveTo>
                  <a:lnTo>
                    <a:pt x="1150017" y="587311"/>
                  </a:lnTo>
                  <a:lnTo>
                    <a:pt x="1142918" y="593594"/>
                  </a:lnTo>
                  <a:lnTo>
                    <a:pt x="1138931" y="601840"/>
                  </a:lnTo>
                  <a:lnTo>
                    <a:pt x="1138340" y="610989"/>
                  </a:lnTo>
                  <a:lnTo>
                    <a:pt x="1141431" y="619981"/>
                  </a:lnTo>
                  <a:lnTo>
                    <a:pt x="1245616" y="798509"/>
                  </a:lnTo>
                  <a:lnTo>
                    <a:pt x="1273236" y="751181"/>
                  </a:lnTo>
                  <a:lnTo>
                    <a:pt x="1221742" y="751181"/>
                  </a:lnTo>
                  <a:lnTo>
                    <a:pt x="1221742" y="662851"/>
                  </a:lnTo>
                  <a:lnTo>
                    <a:pt x="1182686" y="595898"/>
                  </a:lnTo>
                  <a:lnTo>
                    <a:pt x="1176359" y="588799"/>
                  </a:lnTo>
                  <a:lnTo>
                    <a:pt x="1168118" y="584812"/>
                  </a:lnTo>
                  <a:lnTo>
                    <a:pt x="1158994" y="584221"/>
                  </a:lnTo>
                  <a:close/>
                </a:path>
                <a:path extrusionOk="0" h="798829" w="1353185">
                  <a:moveTo>
                    <a:pt x="1221742" y="662851"/>
                  </a:moveTo>
                  <a:lnTo>
                    <a:pt x="1221742" y="751181"/>
                  </a:lnTo>
                  <a:lnTo>
                    <a:pt x="1269490" y="751181"/>
                  </a:lnTo>
                  <a:lnTo>
                    <a:pt x="1269490" y="739139"/>
                  </a:lnTo>
                  <a:lnTo>
                    <a:pt x="1224988" y="739139"/>
                  </a:lnTo>
                  <a:lnTo>
                    <a:pt x="1245616" y="703778"/>
                  </a:lnTo>
                  <a:lnTo>
                    <a:pt x="1221742" y="662851"/>
                  </a:lnTo>
                  <a:close/>
                </a:path>
                <a:path extrusionOk="0" h="798829" w="1353185">
                  <a:moveTo>
                    <a:pt x="1332223" y="584221"/>
                  </a:moveTo>
                  <a:lnTo>
                    <a:pt x="1323074" y="584812"/>
                  </a:lnTo>
                  <a:lnTo>
                    <a:pt x="1314829" y="588799"/>
                  </a:lnTo>
                  <a:lnTo>
                    <a:pt x="1308546" y="595898"/>
                  </a:lnTo>
                  <a:lnTo>
                    <a:pt x="1269490" y="662851"/>
                  </a:lnTo>
                  <a:lnTo>
                    <a:pt x="1269490" y="751181"/>
                  </a:lnTo>
                  <a:lnTo>
                    <a:pt x="1273236" y="751181"/>
                  </a:lnTo>
                  <a:lnTo>
                    <a:pt x="1349801" y="619981"/>
                  </a:lnTo>
                  <a:lnTo>
                    <a:pt x="1352833" y="610989"/>
                  </a:lnTo>
                  <a:lnTo>
                    <a:pt x="1352223" y="601840"/>
                  </a:lnTo>
                  <a:lnTo>
                    <a:pt x="1348255" y="593594"/>
                  </a:lnTo>
                  <a:lnTo>
                    <a:pt x="1341215" y="587311"/>
                  </a:lnTo>
                  <a:lnTo>
                    <a:pt x="1332223" y="584221"/>
                  </a:lnTo>
                  <a:close/>
                </a:path>
                <a:path extrusionOk="0" h="798829" w="1353185">
                  <a:moveTo>
                    <a:pt x="1245616" y="703778"/>
                  </a:moveTo>
                  <a:lnTo>
                    <a:pt x="1224988" y="739139"/>
                  </a:lnTo>
                  <a:lnTo>
                    <a:pt x="1266244" y="739139"/>
                  </a:lnTo>
                  <a:lnTo>
                    <a:pt x="1245616" y="703778"/>
                  </a:lnTo>
                  <a:close/>
                </a:path>
                <a:path extrusionOk="0" h="798829" w="1353185">
                  <a:moveTo>
                    <a:pt x="1269490" y="662851"/>
                  </a:moveTo>
                  <a:lnTo>
                    <a:pt x="1245616" y="703778"/>
                  </a:lnTo>
                  <a:lnTo>
                    <a:pt x="1266244" y="739139"/>
                  </a:lnTo>
                  <a:lnTo>
                    <a:pt x="1269490" y="739139"/>
                  </a:lnTo>
                  <a:lnTo>
                    <a:pt x="1269490" y="662851"/>
                  </a:lnTo>
                  <a:close/>
                </a:path>
                <a:path extrusionOk="0" h="798829" w="1353185">
                  <a:moveTo>
                    <a:pt x="1221742" y="23873"/>
                  </a:moveTo>
                  <a:lnTo>
                    <a:pt x="1221742" y="662851"/>
                  </a:lnTo>
                  <a:lnTo>
                    <a:pt x="1245616" y="703778"/>
                  </a:lnTo>
                  <a:lnTo>
                    <a:pt x="1269490" y="662851"/>
                  </a:lnTo>
                  <a:lnTo>
                    <a:pt x="1269490" y="47747"/>
                  </a:lnTo>
                  <a:lnTo>
                    <a:pt x="1245616" y="47747"/>
                  </a:lnTo>
                  <a:lnTo>
                    <a:pt x="1221742" y="23873"/>
                  </a:lnTo>
                  <a:close/>
                </a:path>
                <a:path extrusionOk="0" h="798829" w="1353185">
                  <a:moveTo>
                    <a:pt x="1269490" y="0"/>
                  </a:moveTo>
                  <a:lnTo>
                    <a:pt x="0" y="0"/>
                  </a:lnTo>
                  <a:lnTo>
                    <a:pt x="0" y="47747"/>
                  </a:lnTo>
                  <a:lnTo>
                    <a:pt x="1221742" y="47747"/>
                  </a:lnTo>
                  <a:lnTo>
                    <a:pt x="1221742" y="23873"/>
                  </a:lnTo>
                  <a:lnTo>
                    <a:pt x="1269490" y="23873"/>
                  </a:lnTo>
                  <a:lnTo>
                    <a:pt x="1269490" y="0"/>
                  </a:lnTo>
                  <a:close/>
                </a:path>
                <a:path extrusionOk="0" h="798829" w="1353185">
                  <a:moveTo>
                    <a:pt x="1269490" y="23873"/>
                  </a:moveTo>
                  <a:lnTo>
                    <a:pt x="1221742" y="23873"/>
                  </a:lnTo>
                  <a:lnTo>
                    <a:pt x="1245616" y="47747"/>
                  </a:lnTo>
                  <a:lnTo>
                    <a:pt x="1269490" y="47747"/>
                  </a:lnTo>
                  <a:lnTo>
                    <a:pt x="1269490" y="238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37" name="Google Shape;237;p2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548552" y="4152753"/>
              <a:ext cx="877669" cy="14531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21"/>
            <p:cNvSpPr/>
            <p:nvPr/>
          </p:nvSpPr>
          <p:spPr>
            <a:xfrm>
              <a:off x="4783414" y="4280488"/>
              <a:ext cx="622300" cy="1305560"/>
            </a:xfrm>
            <a:custGeom>
              <a:rect b="b" l="l" r="r" t="t"/>
              <a:pathLst>
                <a:path extrusionOk="0" h="1305560" w="622300">
                  <a:moveTo>
                    <a:pt x="372868" y="107231"/>
                  </a:moveTo>
                  <a:lnTo>
                    <a:pt x="372868" y="1305100"/>
                  </a:lnTo>
                  <a:lnTo>
                    <a:pt x="622284" y="1305100"/>
                  </a:lnTo>
                  <a:lnTo>
                    <a:pt x="622284" y="1281227"/>
                  </a:lnTo>
                  <a:lnTo>
                    <a:pt x="420615" y="1281227"/>
                  </a:lnTo>
                  <a:lnTo>
                    <a:pt x="396741" y="1257353"/>
                  </a:lnTo>
                  <a:lnTo>
                    <a:pt x="420615" y="1257353"/>
                  </a:lnTo>
                  <a:lnTo>
                    <a:pt x="420615" y="131105"/>
                  </a:lnTo>
                  <a:lnTo>
                    <a:pt x="396741" y="131105"/>
                  </a:lnTo>
                  <a:lnTo>
                    <a:pt x="372868" y="107231"/>
                  </a:lnTo>
                  <a:close/>
                </a:path>
                <a:path extrusionOk="0" h="1305560" w="622300">
                  <a:moveTo>
                    <a:pt x="420615" y="1257353"/>
                  </a:moveTo>
                  <a:lnTo>
                    <a:pt x="396741" y="1257353"/>
                  </a:lnTo>
                  <a:lnTo>
                    <a:pt x="420615" y="1281227"/>
                  </a:lnTo>
                  <a:lnTo>
                    <a:pt x="420615" y="1257353"/>
                  </a:lnTo>
                  <a:close/>
                </a:path>
                <a:path extrusionOk="0" h="1305560" w="622300">
                  <a:moveTo>
                    <a:pt x="622284" y="1257353"/>
                  </a:moveTo>
                  <a:lnTo>
                    <a:pt x="420615" y="1257353"/>
                  </a:lnTo>
                  <a:lnTo>
                    <a:pt x="420615" y="1281227"/>
                  </a:lnTo>
                  <a:lnTo>
                    <a:pt x="622284" y="1281227"/>
                  </a:lnTo>
                  <a:lnTo>
                    <a:pt x="622284" y="1257353"/>
                  </a:lnTo>
                  <a:close/>
                </a:path>
                <a:path extrusionOk="0" h="1305560" w="622300">
                  <a:moveTo>
                    <a:pt x="187564" y="0"/>
                  </a:moveTo>
                  <a:lnTo>
                    <a:pt x="178633" y="3046"/>
                  </a:lnTo>
                  <a:lnTo>
                    <a:pt x="0" y="107231"/>
                  </a:lnTo>
                  <a:lnTo>
                    <a:pt x="178633" y="211416"/>
                  </a:lnTo>
                  <a:lnTo>
                    <a:pt x="187564" y="214463"/>
                  </a:lnTo>
                  <a:lnTo>
                    <a:pt x="196682" y="213877"/>
                  </a:lnTo>
                  <a:lnTo>
                    <a:pt x="204916" y="209915"/>
                  </a:lnTo>
                  <a:lnTo>
                    <a:pt x="211197" y="202830"/>
                  </a:lnTo>
                  <a:lnTo>
                    <a:pt x="214288" y="193838"/>
                  </a:lnTo>
                  <a:lnTo>
                    <a:pt x="213697" y="184690"/>
                  </a:lnTo>
                  <a:lnTo>
                    <a:pt x="209710" y="176444"/>
                  </a:lnTo>
                  <a:lnTo>
                    <a:pt x="202611" y="170161"/>
                  </a:lnTo>
                  <a:lnTo>
                    <a:pt x="135657" y="131105"/>
                  </a:lnTo>
                  <a:lnTo>
                    <a:pt x="47328" y="131105"/>
                  </a:lnTo>
                  <a:lnTo>
                    <a:pt x="47328" y="83358"/>
                  </a:lnTo>
                  <a:lnTo>
                    <a:pt x="135657" y="83358"/>
                  </a:lnTo>
                  <a:lnTo>
                    <a:pt x="202611" y="44301"/>
                  </a:lnTo>
                  <a:lnTo>
                    <a:pt x="209710" y="37974"/>
                  </a:lnTo>
                  <a:lnTo>
                    <a:pt x="213697" y="29734"/>
                  </a:lnTo>
                  <a:lnTo>
                    <a:pt x="214288" y="20609"/>
                  </a:lnTo>
                  <a:lnTo>
                    <a:pt x="211197" y="11632"/>
                  </a:lnTo>
                  <a:lnTo>
                    <a:pt x="204916" y="4548"/>
                  </a:lnTo>
                  <a:lnTo>
                    <a:pt x="196682" y="585"/>
                  </a:lnTo>
                  <a:lnTo>
                    <a:pt x="187564" y="0"/>
                  </a:lnTo>
                  <a:close/>
                </a:path>
                <a:path extrusionOk="0" h="1305560" w="622300">
                  <a:moveTo>
                    <a:pt x="135657" y="83358"/>
                  </a:moveTo>
                  <a:lnTo>
                    <a:pt x="47328" y="83358"/>
                  </a:lnTo>
                  <a:lnTo>
                    <a:pt x="47328" y="131105"/>
                  </a:lnTo>
                  <a:lnTo>
                    <a:pt x="135657" y="131105"/>
                  </a:lnTo>
                  <a:lnTo>
                    <a:pt x="130093" y="127859"/>
                  </a:lnTo>
                  <a:lnTo>
                    <a:pt x="59369" y="127859"/>
                  </a:lnTo>
                  <a:lnTo>
                    <a:pt x="59369" y="86604"/>
                  </a:lnTo>
                  <a:lnTo>
                    <a:pt x="130093" y="86604"/>
                  </a:lnTo>
                  <a:lnTo>
                    <a:pt x="135657" y="83358"/>
                  </a:lnTo>
                  <a:close/>
                </a:path>
                <a:path extrusionOk="0" h="1305560" w="622300">
                  <a:moveTo>
                    <a:pt x="420615" y="83358"/>
                  </a:moveTo>
                  <a:lnTo>
                    <a:pt x="135657" y="83358"/>
                  </a:lnTo>
                  <a:lnTo>
                    <a:pt x="94731" y="107231"/>
                  </a:lnTo>
                  <a:lnTo>
                    <a:pt x="135657" y="131105"/>
                  </a:lnTo>
                  <a:lnTo>
                    <a:pt x="372868" y="131105"/>
                  </a:lnTo>
                  <a:lnTo>
                    <a:pt x="372868" y="107231"/>
                  </a:lnTo>
                  <a:lnTo>
                    <a:pt x="420615" y="107231"/>
                  </a:lnTo>
                  <a:lnTo>
                    <a:pt x="420615" y="83358"/>
                  </a:lnTo>
                  <a:close/>
                </a:path>
                <a:path extrusionOk="0" h="1305560" w="622300">
                  <a:moveTo>
                    <a:pt x="420615" y="107231"/>
                  </a:moveTo>
                  <a:lnTo>
                    <a:pt x="372868" y="107231"/>
                  </a:lnTo>
                  <a:lnTo>
                    <a:pt x="396741" y="131105"/>
                  </a:lnTo>
                  <a:lnTo>
                    <a:pt x="420615" y="131105"/>
                  </a:lnTo>
                  <a:lnTo>
                    <a:pt x="420615" y="107231"/>
                  </a:lnTo>
                  <a:close/>
                </a:path>
                <a:path extrusionOk="0" h="1305560" w="622300">
                  <a:moveTo>
                    <a:pt x="59369" y="86604"/>
                  </a:moveTo>
                  <a:lnTo>
                    <a:pt x="59369" y="127859"/>
                  </a:lnTo>
                  <a:lnTo>
                    <a:pt x="94731" y="107231"/>
                  </a:lnTo>
                  <a:lnTo>
                    <a:pt x="59369" y="86604"/>
                  </a:lnTo>
                  <a:close/>
                </a:path>
                <a:path extrusionOk="0" h="1305560" w="622300">
                  <a:moveTo>
                    <a:pt x="94731" y="107231"/>
                  </a:moveTo>
                  <a:lnTo>
                    <a:pt x="59369" y="127859"/>
                  </a:lnTo>
                  <a:lnTo>
                    <a:pt x="130093" y="127859"/>
                  </a:lnTo>
                  <a:lnTo>
                    <a:pt x="94731" y="107231"/>
                  </a:lnTo>
                  <a:close/>
                </a:path>
                <a:path extrusionOk="0" h="1305560" w="622300">
                  <a:moveTo>
                    <a:pt x="130093" y="86604"/>
                  </a:moveTo>
                  <a:lnTo>
                    <a:pt x="59369" y="86604"/>
                  </a:lnTo>
                  <a:lnTo>
                    <a:pt x="94731" y="107231"/>
                  </a:lnTo>
                  <a:lnTo>
                    <a:pt x="130093" y="8660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39" name="Google Shape;239;p21"/>
          <p:cNvSpPr txBox="1"/>
          <p:nvPr/>
        </p:nvSpPr>
        <p:spPr>
          <a:xfrm>
            <a:off x="1160300" y="1650571"/>
            <a:ext cx="2152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Сборка заказа</a:t>
            </a:r>
            <a:endParaRPr sz="1300"/>
          </a:p>
        </p:txBody>
      </p:sp>
      <p:sp>
        <p:nvSpPr>
          <p:cNvPr id="240" name="Google Shape;240;p21"/>
          <p:cNvSpPr txBox="1"/>
          <p:nvPr/>
        </p:nvSpPr>
        <p:spPr>
          <a:xfrm>
            <a:off x="3032549" y="1643675"/>
            <a:ext cx="1067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22777</a:t>
            </a:r>
            <a:endParaRPr sz="1700"/>
          </a:p>
        </p:txBody>
      </p:sp>
      <p:sp>
        <p:nvSpPr>
          <p:cNvPr id="241" name="Google Shape;241;p21"/>
          <p:cNvSpPr txBox="1"/>
          <p:nvPr/>
        </p:nvSpPr>
        <p:spPr>
          <a:xfrm>
            <a:off x="5250501" y="2805175"/>
            <a:ext cx="737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3690</a:t>
            </a:r>
            <a:endParaRPr sz="1600"/>
          </a:p>
        </p:txBody>
      </p:sp>
      <p:sp>
        <p:nvSpPr>
          <p:cNvPr id="242" name="Google Shape;242;p21"/>
          <p:cNvSpPr txBox="1"/>
          <p:nvPr/>
        </p:nvSpPr>
        <p:spPr>
          <a:xfrm>
            <a:off x="5683770" y="1643670"/>
            <a:ext cx="969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2766</a:t>
            </a:r>
            <a:endParaRPr/>
          </a:p>
        </p:txBody>
      </p:sp>
      <p:sp>
        <p:nvSpPr>
          <p:cNvPr id="243" name="Google Shape;243;p21"/>
          <p:cNvSpPr txBox="1"/>
          <p:nvPr/>
        </p:nvSpPr>
        <p:spPr>
          <a:xfrm>
            <a:off x="3743325" y="2248560"/>
            <a:ext cx="969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1861</a:t>
            </a:r>
            <a:endParaRPr/>
          </a:p>
        </p:txBody>
      </p:sp>
      <p:sp>
        <p:nvSpPr>
          <p:cNvPr id="244" name="Google Shape;244;p21"/>
          <p:cNvSpPr txBox="1"/>
          <p:nvPr/>
        </p:nvSpPr>
        <p:spPr>
          <a:xfrm>
            <a:off x="7331838" y="946061"/>
            <a:ext cx="16659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Причины:</a:t>
            </a:r>
            <a:endParaRPr b="1" sz="1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7331837" y="1215601"/>
            <a:ext cx="37932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7337480" y="2899200"/>
            <a:ext cx="23553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Как устранить?</a:t>
            </a:r>
            <a:endParaRPr b="1" sz="1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7" name="Google Shape;247;p21"/>
          <p:cNvSpPr txBox="1"/>
          <p:nvPr/>
        </p:nvSpPr>
        <p:spPr>
          <a:xfrm>
            <a:off x="7337462" y="3168751"/>
            <a:ext cx="3793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1528224" y="4468150"/>
            <a:ext cx="30000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Потенциальный финансовый </a:t>
            </a:r>
            <a:endParaRPr b="1" sz="16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эффект (за 3 месяца): </a:t>
            </a:r>
            <a:endParaRPr b="1" sz="16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2340950" y="5059275"/>
            <a:ext cx="3062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454 874</a:t>
            </a:r>
            <a:r>
              <a:rPr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₽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5029400" y="3376088"/>
            <a:ext cx="12864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Звонок </a:t>
            </a:r>
            <a:endParaRPr b="1" sz="17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клиенту</a:t>
            </a:r>
            <a:endParaRPr/>
          </a:p>
        </p:txBody>
      </p:sp>
      <p:sp>
        <p:nvSpPr>
          <p:cNvPr id="251" name="Google Shape;251;p21"/>
          <p:cNvSpPr txBox="1"/>
          <p:nvPr/>
        </p:nvSpPr>
        <p:spPr>
          <a:xfrm>
            <a:off x="7337474" y="3386250"/>
            <a:ext cx="41910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Изменение логики процесса для встраивания операции “Звонок клиенту”</a:t>
            </a:r>
            <a:endParaRPr sz="16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до начала сборки заказа. </a:t>
            </a:r>
            <a:endParaRPr sz="16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Принятие мер по недопущению ситуаций, когда клиент заказывает, то чего нет на складе</a:t>
            </a:r>
            <a:endParaRPr sz="16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7337474" y="1354475"/>
            <a:ext cx="41910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Предположительно, уточнение требований клиента по составу заказа и корректировка в случае отсутствия товара на складе</a:t>
            </a:r>
            <a:endParaRPr sz="16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type="title"/>
          </p:nvPr>
        </p:nvSpPr>
        <p:spPr>
          <a:xfrm>
            <a:off x="423334" y="334432"/>
            <a:ext cx="4190999" cy="289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Длительность операции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592150" y="634900"/>
            <a:ext cx="52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нестандартизированный/ручной этап</a:t>
            </a:r>
            <a:endParaRPr sz="600"/>
          </a:p>
        </p:txBody>
      </p:sp>
      <p:pic>
        <p:nvPicPr>
          <p:cNvPr id="259" name="Google Shape;2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50" y="1213250"/>
            <a:ext cx="5391523" cy="31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2"/>
          <p:cNvSpPr txBox="1"/>
          <p:nvPr/>
        </p:nvSpPr>
        <p:spPr>
          <a:xfrm>
            <a:off x="6459532" y="2672725"/>
            <a:ext cx="26058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Как устранить?</a:t>
            </a:r>
            <a:endParaRPr b="1" sz="1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6072887" y="3053214"/>
            <a:ext cx="3793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6445287" y="3025051"/>
            <a:ext cx="37932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Автоматизация части действий</a:t>
            </a:r>
            <a:endParaRPr sz="12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1528224" y="4620550"/>
            <a:ext cx="30000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Потенциальный финансовый </a:t>
            </a:r>
            <a:endParaRPr b="1" sz="16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эффект (за 3 месяца): </a:t>
            </a:r>
            <a:endParaRPr b="1" sz="16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2340950" y="5211675"/>
            <a:ext cx="3965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2 859 188</a:t>
            </a:r>
            <a:r>
              <a:rPr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₽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type="title"/>
          </p:nvPr>
        </p:nvSpPr>
        <p:spPr>
          <a:xfrm>
            <a:off x="423334" y="334432"/>
            <a:ext cx="4191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Длительность операции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0" name="Google Shape;270;p23"/>
          <p:cNvSpPr txBox="1"/>
          <p:nvPr/>
        </p:nvSpPr>
        <p:spPr>
          <a:xfrm>
            <a:off x="515950" y="634900"/>
            <a:ext cx="747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нестандартизированный/ручной этап</a:t>
            </a:r>
            <a:endParaRPr sz="600"/>
          </a:p>
        </p:txBody>
      </p:sp>
      <p:sp>
        <p:nvSpPr>
          <p:cNvPr id="271" name="Google Shape;271;p23"/>
          <p:cNvSpPr txBox="1"/>
          <p:nvPr/>
        </p:nvSpPr>
        <p:spPr>
          <a:xfrm>
            <a:off x="6676312" y="5226275"/>
            <a:ext cx="30000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Потенциальный финансовый </a:t>
            </a:r>
            <a:endParaRPr b="1" sz="16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эффект (за 3 месяца): </a:t>
            </a:r>
            <a:endParaRPr b="1" sz="16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7489045" y="5817400"/>
            <a:ext cx="3793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3 520 101</a:t>
            </a:r>
            <a:r>
              <a:rPr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₽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530232" y="3227150"/>
            <a:ext cx="26058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Как устранить?</a:t>
            </a:r>
            <a:endParaRPr b="1" sz="1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515987" y="3579476"/>
            <a:ext cx="37932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Автоматизация части действий</a:t>
            </a:r>
            <a:endParaRPr sz="12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75" name="Google Shape;2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800" y="1107275"/>
            <a:ext cx="7326075" cy="39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type="title"/>
          </p:nvPr>
        </p:nvSpPr>
        <p:spPr>
          <a:xfrm>
            <a:off x="423334" y="334432"/>
            <a:ext cx="4191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Длительность операции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1327325" y="758213"/>
            <a:ext cx="747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Многократные инциденты</a:t>
            </a:r>
            <a:endParaRPr sz="600"/>
          </a:p>
        </p:txBody>
      </p:sp>
      <p:pic>
        <p:nvPicPr>
          <p:cNvPr id="282" name="Google Shape;2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25" y="1293648"/>
            <a:ext cx="7721424" cy="3967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4"/>
          <p:cNvSpPr txBox="1"/>
          <p:nvPr/>
        </p:nvSpPr>
        <p:spPr>
          <a:xfrm>
            <a:off x="8253124" y="851275"/>
            <a:ext cx="30000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Потенциальный финансовый </a:t>
            </a:r>
            <a:endParaRPr b="1" sz="16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эффект (за 3 месяца): </a:t>
            </a:r>
            <a:endParaRPr b="1" sz="16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4" name="Google Shape;284;p24"/>
          <p:cNvSpPr txBox="1"/>
          <p:nvPr/>
        </p:nvSpPr>
        <p:spPr>
          <a:xfrm>
            <a:off x="9218250" y="1442400"/>
            <a:ext cx="2258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497 199</a:t>
            </a:r>
            <a:r>
              <a:rPr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₽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5" name="Google Shape;285;p24"/>
          <p:cNvSpPr txBox="1"/>
          <p:nvPr/>
        </p:nvSpPr>
        <p:spPr>
          <a:xfrm>
            <a:off x="8241763" y="2162611"/>
            <a:ext cx="16659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Причины:</a:t>
            </a:r>
            <a:endParaRPr b="1" sz="1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6" name="Google Shape;286;p24"/>
          <p:cNvSpPr txBox="1"/>
          <p:nvPr/>
        </p:nvSpPr>
        <p:spPr>
          <a:xfrm>
            <a:off x="8241762" y="2483101"/>
            <a:ext cx="37932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Отсутствие мотивации</a:t>
            </a:r>
            <a:endParaRPr sz="12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7" name="Google Shape;287;p24"/>
          <p:cNvSpPr txBox="1"/>
          <p:nvPr/>
        </p:nvSpPr>
        <p:spPr>
          <a:xfrm>
            <a:off x="8256032" y="4070075"/>
            <a:ext cx="26058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Как устранить?</a:t>
            </a:r>
            <a:endParaRPr b="1" sz="1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8241787" y="4422401"/>
            <a:ext cx="37932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Создание системы мотивации для выравнивая временных затрат на один кейс</a:t>
            </a:r>
            <a:endParaRPr sz="12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423334" y="3457905"/>
            <a:ext cx="77556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2. Хронометраж процесса и SLA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Дизайн-шаблон для Хакатона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