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278" autoAdjust="0"/>
  </p:normalViewPr>
  <p:slideViewPr>
    <p:cSldViewPr snapToGrid="0">
      <p:cViewPr varScale="1">
        <p:scale>
          <a:sx n="82" d="100"/>
          <a:sy n="82" d="100"/>
        </p:scale>
        <p:origin x="9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67B9B-FC1C-4B2B-B81B-2ED2DA6C8B6F}" type="datetimeFigureOut">
              <a:rPr lang="zh-TW" altLang="en-US" smtClean="0"/>
              <a:t>2024/10/21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D6E49-B626-4B80-9E21-BA59F75776F8}" type="slidenum">
              <a:rPr lang="zh-TW" altLang="en-US" smtClean="0"/>
              <a:t>‹#›</a:t>
            </a:fld>
            <a:endParaRPr lang="zh-TW" altLang="en-US"/>
          </a:p>
        </p:txBody>
      </p:sp>
    </p:spTree>
    <p:extLst>
      <p:ext uri="{BB962C8B-B14F-4D97-AF65-F5344CB8AC3E}">
        <p14:creationId xmlns:p14="http://schemas.microsoft.com/office/powerpoint/2010/main" val="164407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1</a:t>
            </a:fld>
            <a:endParaRPr lang="zh-TW" altLang="en-US"/>
          </a:p>
        </p:txBody>
      </p:sp>
    </p:spTree>
    <p:extLst>
      <p:ext uri="{BB962C8B-B14F-4D97-AF65-F5344CB8AC3E}">
        <p14:creationId xmlns:p14="http://schemas.microsoft.com/office/powerpoint/2010/main" val="65502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282523"/>
                </a:solidFill>
                <a:effectLst/>
                <a:latin typeface="Ginto"/>
              </a:rPr>
              <a:t>小藍是一名醫學系六年級的學生，立志要成為心臟外科醫師。主角小藍是男生擁有深藍色短髮、白皮膚細長臉、戴細框眼鏡、藍紫色眼睛</a:t>
            </a:r>
            <a:r>
              <a:rPr lang="en-US" altLang="zh-TW" b="0" i="0" dirty="0">
                <a:solidFill>
                  <a:srgbClr val="282523"/>
                </a:solidFill>
                <a:effectLst/>
                <a:latin typeface="Ginto"/>
              </a:rPr>
              <a:t>(</a:t>
            </a:r>
            <a:r>
              <a:rPr lang="zh-TW" altLang="en-US" b="0" i="0" dirty="0">
                <a:solidFill>
                  <a:srgbClr val="282523"/>
                </a:solidFill>
                <a:effectLst/>
                <a:latin typeface="Ginto"/>
              </a:rPr>
              <a:t>和頭髮很像</a:t>
            </a:r>
            <a:r>
              <a:rPr lang="en-US" altLang="zh-TW" b="0" i="0" dirty="0">
                <a:solidFill>
                  <a:srgbClr val="282523"/>
                </a:solidFill>
                <a:effectLst/>
                <a:latin typeface="Ginto"/>
              </a:rPr>
              <a:t>)</a:t>
            </a:r>
            <a:r>
              <a:rPr lang="zh-TW" altLang="en-US" b="0" i="0" dirty="0">
                <a:solidFill>
                  <a:srgbClr val="282523"/>
                </a:solidFill>
                <a:effectLst/>
                <a:latin typeface="Ginto"/>
              </a:rPr>
              <a:t>看起來很和善並帶著微笑，並且是日本動漫風格，穿著深藍色和淺藍色相間的短袖，請根據前面描述生成小藍和適合他的腳色設定</a:t>
            </a:r>
            <a:r>
              <a:rPr lang="en-US" altLang="zh-TW" b="0" i="0" dirty="0">
                <a:solidFill>
                  <a:srgbClr val="282523"/>
                </a:solidFill>
                <a:effectLst/>
                <a:latin typeface="Ginto"/>
              </a:rPr>
              <a:t>(</a:t>
            </a:r>
            <a:r>
              <a:rPr lang="zh-TW" altLang="en-US" b="0" i="0" dirty="0">
                <a:solidFill>
                  <a:srgbClr val="282523"/>
                </a:solidFill>
                <a:effectLst/>
                <a:latin typeface="Ginto"/>
              </a:rPr>
              <a:t>醫學系、想成為心臟外科醫生</a:t>
            </a:r>
            <a:r>
              <a:rPr lang="en-US" altLang="zh-TW" b="0" i="0" dirty="0">
                <a:solidFill>
                  <a:srgbClr val="282523"/>
                </a:solidFill>
                <a:effectLst/>
                <a:latin typeface="Ginto"/>
              </a:rPr>
              <a:t>)</a:t>
            </a:r>
            <a:r>
              <a:rPr lang="zh-TW" altLang="en-US" b="0" i="0" dirty="0">
                <a:solidFill>
                  <a:srgbClr val="282523"/>
                </a:solidFill>
                <a:effectLst/>
                <a:latin typeface="Ginto"/>
              </a:rPr>
              <a:t>場景，讓我可以看圖說故事。讓我可以看圖說故事</a:t>
            </a:r>
            <a:r>
              <a:rPr lang="en-US" altLang="zh-TW" b="0" i="0" dirty="0">
                <a:solidFill>
                  <a:srgbClr val="282523"/>
                </a:solidFill>
                <a:effectLst/>
                <a:latin typeface="Ginto"/>
              </a:rPr>
              <a:t>(</a:t>
            </a:r>
            <a:r>
              <a:rPr lang="zh-TW" altLang="en-US" b="0" i="0" dirty="0">
                <a:solidFill>
                  <a:srgbClr val="282523"/>
                </a:solidFill>
                <a:effectLst/>
                <a:latin typeface="Ginto"/>
              </a:rPr>
              <a:t>圖片中千萬不能有任何文字</a:t>
            </a:r>
            <a:r>
              <a:rPr lang="en-US" altLang="zh-TW" b="0" i="0" dirty="0">
                <a:solidFill>
                  <a:srgbClr val="282523"/>
                </a:solidFill>
                <a:effectLst/>
                <a:latin typeface="Ginto"/>
              </a:rPr>
              <a:t>)</a:t>
            </a:r>
            <a:r>
              <a:rPr lang="zh-TW" altLang="en-US" b="0" i="0" dirty="0">
                <a:solidFill>
                  <a:srgbClr val="282523"/>
                </a:solidFill>
                <a:effectLst/>
                <a:latin typeface="Ginto"/>
              </a:rPr>
              <a:t>。</a:t>
            </a:r>
            <a:endParaRPr lang="zh-TW" altLang="en-US" dirty="0"/>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2</a:t>
            </a:fld>
            <a:endParaRPr lang="zh-TW" altLang="en-US"/>
          </a:p>
        </p:txBody>
      </p:sp>
    </p:spTree>
    <p:extLst>
      <p:ext uri="{BB962C8B-B14F-4D97-AF65-F5344CB8AC3E}">
        <p14:creationId xmlns:p14="http://schemas.microsoft.com/office/powerpoint/2010/main" val="66274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b="0" i="0" dirty="0">
                <a:solidFill>
                  <a:srgbClr val="282523"/>
                </a:solidFill>
                <a:effectLst/>
                <a:latin typeface="Ginto"/>
              </a:rPr>
              <a:t>小藍對主動脈瓣的位置一直搞錯，小藍把書上描述主動脈瓣的部分一次次看過還是無法準確判斷主動脈瓣。主角小藍是男生擁有深藍色短髮、白皮膚細長臉、戴細框眼鏡、藍紫色眼睛</a:t>
            </a:r>
            <a:r>
              <a:rPr lang="en-US" altLang="zh-TW" b="0" i="0" dirty="0">
                <a:solidFill>
                  <a:srgbClr val="282523"/>
                </a:solidFill>
                <a:effectLst/>
                <a:latin typeface="Ginto"/>
              </a:rPr>
              <a:t>(</a:t>
            </a:r>
            <a:r>
              <a:rPr lang="zh-TW" altLang="en-US" b="0" i="0" dirty="0">
                <a:solidFill>
                  <a:srgbClr val="282523"/>
                </a:solidFill>
                <a:effectLst/>
                <a:latin typeface="Ginto"/>
              </a:rPr>
              <a:t>和頭髮很像</a:t>
            </a:r>
            <a:r>
              <a:rPr lang="en-US" altLang="zh-TW" b="0" i="0" dirty="0">
                <a:solidFill>
                  <a:srgbClr val="282523"/>
                </a:solidFill>
                <a:effectLst/>
                <a:latin typeface="Ginto"/>
              </a:rPr>
              <a:t>)</a:t>
            </a:r>
            <a:r>
              <a:rPr lang="zh-TW" altLang="en-US" b="0" i="0" dirty="0">
                <a:solidFill>
                  <a:srgbClr val="282523"/>
                </a:solidFill>
                <a:effectLst/>
                <a:latin typeface="Ginto"/>
              </a:rPr>
              <a:t>看起來很和善並帶著微笑，並且是日本動漫風格，請根據前面描述生成小藍和適合他的腳色設定</a:t>
            </a:r>
            <a:r>
              <a:rPr lang="en-US" altLang="zh-TW" b="0" i="0" dirty="0">
                <a:solidFill>
                  <a:srgbClr val="282523"/>
                </a:solidFill>
                <a:effectLst/>
                <a:latin typeface="Ginto"/>
              </a:rPr>
              <a:t>(</a:t>
            </a:r>
            <a:r>
              <a:rPr lang="zh-TW" altLang="en-US" b="0" i="0" dirty="0">
                <a:solidFill>
                  <a:srgbClr val="282523"/>
                </a:solidFill>
                <a:effectLst/>
                <a:latin typeface="Ginto"/>
              </a:rPr>
              <a:t>醫學系、想成為心臟外科醫生</a:t>
            </a:r>
            <a:r>
              <a:rPr lang="en-US" altLang="zh-TW" b="0" i="0" dirty="0">
                <a:solidFill>
                  <a:srgbClr val="282523"/>
                </a:solidFill>
                <a:effectLst/>
                <a:latin typeface="Ginto"/>
              </a:rPr>
              <a:t>)</a:t>
            </a:r>
            <a:r>
              <a:rPr lang="zh-TW" altLang="en-US" b="0" i="0" dirty="0">
                <a:solidFill>
                  <a:srgbClr val="282523"/>
                </a:solidFill>
                <a:effectLst/>
                <a:latin typeface="Ginto"/>
              </a:rPr>
              <a:t>場景</a:t>
            </a:r>
            <a:r>
              <a:rPr lang="en-US" altLang="zh-TW" b="0" i="0" dirty="0">
                <a:solidFill>
                  <a:srgbClr val="282523"/>
                </a:solidFill>
                <a:effectLst/>
                <a:latin typeface="Ginto"/>
              </a:rPr>
              <a:t>(</a:t>
            </a:r>
            <a:r>
              <a:rPr lang="zh-TW" altLang="en-US" b="0" i="0" dirty="0">
                <a:solidFill>
                  <a:srgbClr val="282523"/>
                </a:solidFill>
                <a:effectLst/>
                <a:latin typeface="Ginto"/>
              </a:rPr>
              <a:t>包含</a:t>
            </a:r>
            <a:r>
              <a:rPr lang="en-US" altLang="zh-TW" b="0" i="0" dirty="0">
                <a:solidFill>
                  <a:srgbClr val="282523"/>
                </a:solidFill>
                <a:effectLst/>
                <a:latin typeface="Ginto"/>
              </a:rPr>
              <a:t>Q</a:t>
            </a:r>
            <a:r>
              <a:rPr lang="zh-TW" altLang="en-US" b="0" i="0" dirty="0">
                <a:solidFill>
                  <a:srgbClr val="282523"/>
                </a:solidFill>
                <a:effectLst/>
                <a:latin typeface="Ginto"/>
              </a:rPr>
              <a:t>版的主動脈瓣</a:t>
            </a:r>
            <a:r>
              <a:rPr lang="en-US" altLang="zh-TW" b="0" i="0" dirty="0">
                <a:solidFill>
                  <a:srgbClr val="282523"/>
                </a:solidFill>
                <a:effectLst/>
                <a:latin typeface="Ginto"/>
              </a:rPr>
              <a:t>)</a:t>
            </a:r>
            <a:r>
              <a:rPr lang="zh-TW" altLang="en-US" b="0" i="0" dirty="0">
                <a:solidFill>
                  <a:srgbClr val="282523"/>
                </a:solidFill>
                <a:effectLst/>
                <a:latin typeface="Ginto"/>
              </a:rPr>
              <a:t>還有疑惑的表情人物旁邊有問號，讓我可以看圖說故事。讓我可以看圖說故事</a:t>
            </a:r>
            <a:r>
              <a:rPr lang="en-US" altLang="zh-TW" b="0" i="0" dirty="0">
                <a:solidFill>
                  <a:srgbClr val="282523"/>
                </a:solidFill>
                <a:effectLst/>
                <a:latin typeface="Ginto"/>
              </a:rPr>
              <a:t>(</a:t>
            </a:r>
            <a:r>
              <a:rPr lang="zh-TW" altLang="en-US" b="0" i="0" dirty="0">
                <a:solidFill>
                  <a:srgbClr val="282523"/>
                </a:solidFill>
                <a:effectLst/>
                <a:latin typeface="Ginto"/>
              </a:rPr>
              <a:t>圖片中千萬不能有任何文字</a:t>
            </a:r>
            <a:r>
              <a:rPr lang="en-US" altLang="zh-TW" b="0" i="0" dirty="0">
                <a:solidFill>
                  <a:srgbClr val="282523"/>
                </a:solidFill>
                <a:effectLst/>
                <a:latin typeface="Ginto"/>
              </a:rPr>
              <a:t>)</a:t>
            </a:r>
            <a:r>
              <a:rPr lang="zh-TW" altLang="en-US" b="0" i="0" dirty="0">
                <a:solidFill>
                  <a:srgbClr val="282523"/>
                </a:solidFill>
                <a:effectLst/>
                <a:latin typeface="Ginto"/>
              </a:rPr>
              <a:t>。</a:t>
            </a:r>
            <a:endParaRPr lang="zh-TW" altLang="en-US" b="0" i="0" dirty="0">
              <a:solidFill>
                <a:srgbClr val="282523"/>
              </a:solidFill>
              <a:effectLst/>
              <a:highlight>
                <a:srgbClr val="F8F4F2"/>
              </a:highlight>
              <a:latin typeface="Ginto"/>
            </a:endParaRPr>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3</a:t>
            </a:fld>
            <a:endParaRPr lang="zh-TW" altLang="en-US"/>
          </a:p>
        </p:txBody>
      </p:sp>
    </p:spTree>
    <p:extLst>
      <p:ext uri="{BB962C8B-B14F-4D97-AF65-F5344CB8AC3E}">
        <p14:creationId xmlns:p14="http://schemas.microsoft.com/office/powerpoint/2010/main" val="3878831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82523"/>
                </a:solidFill>
                <a:effectLst/>
                <a:highlight>
                  <a:srgbClr val="F8F4F2"/>
                </a:highlight>
                <a:latin typeface="Ginto"/>
              </a:rPr>
              <a:t>小藍對主動脈瓣的位置一直搞錯，小藍把書上描述主動脈瓣的章節看了又看。主角小藍是男生擁有深藍色短髮、白皮膚細長臉、戴細框眼鏡、藍紫色眼睛</a:t>
            </a:r>
            <a:r>
              <a:rPr lang="en-US" altLang="zh-TW" b="0" i="0" dirty="0">
                <a:solidFill>
                  <a:srgbClr val="282523"/>
                </a:solidFill>
                <a:effectLst/>
                <a:highlight>
                  <a:srgbClr val="F8F4F2"/>
                </a:highlight>
                <a:latin typeface="Ginto"/>
              </a:rPr>
              <a:t>(</a:t>
            </a:r>
            <a:r>
              <a:rPr lang="zh-TW" altLang="en-US" b="0" i="0" dirty="0">
                <a:solidFill>
                  <a:srgbClr val="282523"/>
                </a:solidFill>
                <a:effectLst/>
                <a:highlight>
                  <a:srgbClr val="F8F4F2"/>
                </a:highlight>
                <a:latin typeface="Ginto"/>
              </a:rPr>
              <a:t>和頭髮很像</a:t>
            </a:r>
            <a:r>
              <a:rPr lang="en-US" altLang="zh-TW" b="0" i="0" dirty="0">
                <a:solidFill>
                  <a:srgbClr val="282523"/>
                </a:solidFill>
                <a:effectLst/>
                <a:highlight>
                  <a:srgbClr val="F8F4F2"/>
                </a:highlight>
                <a:latin typeface="Ginto"/>
              </a:rPr>
              <a:t>)</a:t>
            </a:r>
            <a:r>
              <a:rPr lang="zh-TW" altLang="en-US" b="0" i="0" dirty="0">
                <a:solidFill>
                  <a:srgbClr val="282523"/>
                </a:solidFill>
                <a:effectLst/>
                <a:highlight>
                  <a:srgbClr val="F8F4F2"/>
                </a:highlight>
                <a:latin typeface="Ginto"/>
              </a:rPr>
              <a:t>，並且是日本動漫風格，請根據前面描述生成小藍和適合他的腳色設定</a:t>
            </a:r>
            <a:r>
              <a:rPr lang="en-US" altLang="zh-TW" b="0" i="0" dirty="0">
                <a:solidFill>
                  <a:srgbClr val="282523"/>
                </a:solidFill>
                <a:effectLst/>
                <a:highlight>
                  <a:srgbClr val="F8F4F2"/>
                </a:highlight>
                <a:latin typeface="Ginto"/>
              </a:rPr>
              <a:t>(</a:t>
            </a:r>
            <a:r>
              <a:rPr lang="zh-TW" altLang="en-US" b="0" i="0" dirty="0">
                <a:solidFill>
                  <a:srgbClr val="282523"/>
                </a:solidFill>
                <a:effectLst/>
                <a:highlight>
                  <a:srgbClr val="F8F4F2"/>
                </a:highlight>
                <a:latin typeface="Ginto"/>
              </a:rPr>
              <a:t>醫學系、想成為心臟外科醫生</a:t>
            </a:r>
            <a:r>
              <a:rPr lang="en-US" altLang="zh-TW" b="0" i="0" dirty="0">
                <a:solidFill>
                  <a:srgbClr val="282523"/>
                </a:solidFill>
                <a:effectLst/>
                <a:highlight>
                  <a:srgbClr val="F8F4F2"/>
                </a:highlight>
                <a:latin typeface="Ginto"/>
              </a:rPr>
              <a:t>)</a:t>
            </a:r>
            <a:r>
              <a:rPr lang="zh-TW" altLang="en-US" b="0" i="0" dirty="0">
                <a:solidFill>
                  <a:srgbClr val="282523"/>
                </a:solidFill>
                <a:effectLst/>
                <a:highlight>
                  <a:srgbClr val="F8F4F2"/>
                </a:highlight>
                <a:latin typeface="Ginto"/>
              </a:rPr>
              <a:t>場景</a:t>
            </a:r>
            <a:r>
              <a:rPr lang="en-US" altLang="zh-TW" b="0" i="0" dirty="0">
                <a:solidFill>
                  <a:srgbClr val="282523"/>
                </a:solidFill>
                <a:effectLst/>
                <a:highlight>
                  <a:srgbClr val="F8F4F2"/>
                </a:highlight>
                <a:latin typeface="Ginto"/>
              </a:rPr>
              <a:t>(</a:t>
            </a:r>
            <a:r>
              <a:rPr lang="zh-TW" altLang="en-US" b="0" i="0" dirty="0">
                <a:solidFill>
                  <a:srgbClr val="282523"/>
                </a:solidFill>
                <a:effectLst/>
                <a:highlight>
                  <a:srgbClr val="F8F4F2"/>
                </a:highlight>
                <a:latin typeface="Ginto"/>
              </a:rPr>
              <a:t>認真看著書</a:t>
            </a:r>
            <a:r>
              <a:rPr lang="en-US" altLang="zh-TW" b="0" i="0" dirty="0">
                <a:solidFill>
                  <a:srgbClr val="282523"/>
                </a:solidFill>
                <a:effectLst/>
                <a:highlight>
                  <a:srgbClr val="F8F4F2"/>
                </a:highlight>
                <a:latin typeface="Ginto"/>
              </a:rPr>
              <a:t>)</a:t>
            </a:r>
            <a:r>
              <a:rPr lang="zh-TW" altLang="en-US" b="0" i="0" dirty="0">
                <a:solidFill>
                  <a:srgbClr val="282523"/>
                </a:solidFill>
                <a:effectLst/>
                <a:highlight>
                  <a:srgbClr val="F8F4F2"/>
                </a:highlight>
                <a:latin typeface="Ginto"/>
              </a:rPr>
              <a:t>，讓我可以看圖說故事。讓我可以看圖說故事</a:t>
            </a:r>
            <a:r>
              <a:rPr lang="en-US" altLang="zh-TW" b="0" i="0" dirty="0">
                <a:solidFill>
                  <a:srgbClr val="282523"/>
                </a:solidFill>
                <a:effectLst/>
                <a:highlight>
                  <a:srgbClr val="F8F4F2"/>
                </a:highlight>
                <a:latin typeface="Ginto"/>
              </a:rPr>
              <a:t>(</a:t>
            </a:r>
            <a:r>
              <a:rPr lang="zh-TW" altLang="en-US" b="0" i="0" dirty="0">
                <a:solidFill>
                  <a:srgbClr val="282523"/>
                </a:solidFill>
                <a:effectLst/>
                <a:highlight>
                  <a:srgbClr val="F8F4F2"/>
                </a:highlight>
                <a:latin typeface="Ginto"/>
              </a:rPr>
              <a:t>圖片中千萬不能有任何文字</a:t>
            </a:r>
            <a:r>
              <a:rPr lang="en-US" altLang="zh-TW" b="0" i="0" dirty="0">
                <a:solidFill>
                  <a:srgbClr val="282523"/>
                </a:solidFill>
                <a:effectLst/>
                <a:highlight>
                  <a:srgbClr val="F8F4F2"/>
                </a:highlight>
                <a:latin typeface="Ginto"/>
              </a:rPr>
              <a:t>)</a:t>
            </a:r>
            <a:r>
              <a:rPr lang="zh-TW" altLang="en-US" b="0" i="0" dirty="0">
                <a:solidFill>
                  <a:srgbClr val="282523"/>
                </a:solidFill>
                <a:effectLst/>
                <a:highlight>
                  <a:srgbClr val="F8F4F2"/>
                </a:highlight>
                <a:latin typeface="Ginto"/>
              </a:rPr>
              <a:t>。</a:t>
            </a:r>
          </a:p>
          <a:p>
            <a:endParaRPr lang="zh-TW" altLang="en-US" dirty="0"/>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4</a:t>
            </a:fld>
            <a:endParaRPr lang="zh-TW" altLang="en-US"/>
          </a:p>
        </p:txBody>
      </p:sp>
    </p:spTree>
    <p:extLst>
      <p:ext uri="{BB962C8B-B14F-4D97-AF65-F5344CB8AC3E}">
        <p14:creationId xmlns:p14="http://schemas.microsoft.com/office/powerpoint/2010/main" val="1952004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282523"/>
                </a:solidFill>
                <a:effectLst/>
                <a:latin typeface="Ginto"/>
              </a:rPr>
              <a:t>小藍對主動脈瓣的位置一直搞錯，小藍把書上描述主動脈瓣的部分一次次看過還是無法準確判斷主動脈瓣。主角小藍是男生擁有深藍色短髮、白皮膚細長臉、戴細框眼鏡、藍紫色眼睛</a:t>
            </a:r>
            <a:r>
              <a:rPr lang="en-US" altLang="zh-TW" b="0" i="0" dirty="0">
                <a:solidFill>
                  <a:srgbClr val="282523"/>
                </a:solidFill>
                <a:effectLst/>
                <a:latin typeface="Ginto"/>
              </a:rPr>
              <a:t>(</a:t>
            </a:r>
            <a:r>
              <a:rPr lang="zh-TW" altLang="en-US" b="0" i="0" dirty="0">
                <a:solidFill>
                  <a:srgbClr val="282523"/>
                </a:solidFill>
                <a:effectLst/>
                <a:latin typeface="Ginto"/>
              </a:rPr>
              <a:t>和頭髮很像</a:t>
            </a:r>
            <a:r>
              <a:rPr lang="en-US" altLang="zh-TW" b="0" i="0" dirty="0">
                <a:solidFill>
                  <a:srgbClr val="282523"/>
                </a:solidFill>
                <a:effectLst/>
                <a:latin typeface="Ginto"/>
              </a:rPr>
              <a:t>)</a:t>
            </a:r>
            <a:r>
              <a:rPr lang="zh-TW" altLang="en-US" b="0" i="0" dirty="0">
                <a:solidFill>
                  <a:srgbClr val="282523"/>
                </a:solidFill>
                <a:effectLst/>
                <a:latin typeface="Ginto"/>
              </a:rPr>
              <a:t>看起來很和善並帶著微笑，並且是日本動漫風格，請根據前面描述生成小藍和適合他的腳色設定</a:t>
            </a:r>
            <a:r>
              <a:rPr lang="en-US" altLang="zh-TW" b="0" i="0" dirty="0">
                <a:solidFill>
                  <a:srgbClr val="282523"/>
                </a:solidFill>
                <a:effectLst/>
                <a:latin typeface="Ginto"/>
              </a:rPr>
              <a:t>(</a:t>
            </a:r>
            <a:r>
              <a:rPr lang="zh-TW" altLang="en-US" b="0" i="0" dirty="0">
                <a:solidFill>
                  <a:srgbClr val="282523"/>
                </a:solidFill>
                <a:effectLst/>
                <a:latin typeface="Ginto"/>
              </a:rPr>
              <a:t>醫學系、想成為心臟外科醫生</a:t>
            </a:r>
            <a:r>
              <a:rPr lang="en-US" altLang="zh-TW" b="0" i="0" dirty="0">
                <a:solidFill>
                  <a:srgbClr val="282523"/>
                </a:solidFill>
                <a:effectLst/>
                <a:latin typeface="Ginto"/>
              </a:rPr>
              <a:t>)</a:t>
            </a:r>
            <a:r>
              <a:rPr lang="zh-TW" altLang="en-US" b="0" i="0" dirty="0">
                <a:solidFill>
                  <a:srgbClr val="282523"/>
                </a:solidFill>
                <a:effectLst/>
                <a:latin typeface="Ginto"/>
              </a:rPr>
              <a:t>場景</a:t>
            </a:r>
            <a:r>
              <a:rPr lang="en-US" altLang="zh-TW" b="0" i="0" dirty="0">
                <a:solidFill>
                  <a:srgbClr val="282523"/>
                </a:solidFill>
                <a:effectLst/>
                <a:latin typeface="Ginto"/>
              </a:rPr>
              <a:t>(</a:t>
            </a:r>
            <a:r>
              <a:rPr lang="zh-TW" altLang="en-US" b="0" i="0" dirty="0">
                <a:solidFill>
                  <a:srgbClr val="282523"/>
                </a:solidFill>
                <a:effectLst/>
                <a:latin typeface="Ginto"/>
              </a:rPr>
              <a:t>包含</a:t>
            </a:r>
            <a:r>
              <a:rPr lang="en-US" altLang="zh-TW" b="0" i="0" dirty="0">
                <a:solidFill>
                  <a:srgbClr val="282523"/>
                </a:solidFill>
                <a:effectLst/>
                <a:latin typeface="Ginto"/>
              </a:rPr>
              <a:t>Q</a:t>
            </a:r>
            <a:r>
              <a:rPr lang="zh-TW" altLang="en-US" b="0" i="0" dirty="0">
                <a:solidFill>
                  <a:srgbClr val="282523"/>
                </a:solidFill>
                <a:effectLst/>
                <a:latin typeface="Ginto"/>
              </a:rPr>
              <a:t>版的主動脈瓣</a:t>
            </a:r>
            <a:r>
              <a:rPr lang="en-US" altLang="zh-TW" b="0" i="0" dirty="0">
                <a:solidFill>
                  <a:srgbClr val="282523"/>
                </a:solidFill>
                <a:effectLst/>
                <a:latin typeface="Ginto"/>
              </a:rPr>
              <a:t>)</a:t>
            </a:r>
            <a:r>
              <a:rPr lang="zh-TW" altLang="en-US" b="0" i="0" dirty="0">
                <a:solidFill>
                  <a:srgbClr val="282523"/>
                </a:solidFill>
                <a:effectLst/>
                <a:latin typeface="Ginto"/>
              </a:rPr>
              <a:t>還有疑惑的表情人物旁邊有問號，讓我可以看圖說故事。讓我可以看圖說故事</a:t>
            </a:r>
            <a:r>
              <a:rPr lang="en-US" altLang="zh-TW" b="0" i="0" dirty="0">
                <a:solidFill>
                  <a:srgbClr val="282523"/>
                </a:solidFill>
                <a:effectLst/>
                <a:latin typeface="Ginto"/>
              </a:rPr>
              <a:t>(</a:t>
            </a:r>
            <a:r>
              <a:rPr lang="zh-TW" altLang="en-US" b="0" i="0" dirty="0">
                <a:solidFill>
                  <a:srgbClr val="282523"/>
                </a:solidFill>
                <a:effectLst/>
                <a:latin typeface="Ginto"/>
              </a:rPr>
              <a:t>圖片中千萬不能有任何文字</a:t>
            </a:r>
            <a:r>
              <a:rPr lang="en-US" altLang="zh-TW" b="0" i="0" dirty="0">
                <a:solidFill>
                  <a:srgbClr val="282523"/>
                </a:solidFill>
                <a:effectLst/>
                <a:latin typeface="Ginto"/>
              </a:rPr>
              <a:t>)</a:t>
            </a:r>
            <a:r>
              <a:rPr lang="zh-TW" altLang="en-US" b="0" i="0" dirty="0">
                <a:solidFill>
                  <a:srgbClr val="282523"/>
                </a:solidFill>
                <a:effectLst/>
                <a:latin typeface="Ginto"/>
              </a:rPr>
              <a:t>。</a:t>
            </a:r>
            <a:endParaRPr lang="zh-TW" altLang="en-US" dirty="0"/>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5</a:t>
            </a:fld>
            <a:endParaRPr lang="zh-TW" altLang="en-US"/>
          </a:p>
        </p:txBody>
      </p:sp>
    </p:spTree>
    <p:extLst>
      <p:ext uri="{BB962C8B-B14F-4D97-AF65-F5344CB8AC3E}">
        <p14:creationId xmlns:p14="http://schemas.microsoft.com/office/powerpoint/2010/main" val="1813277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82523"/>
                </a:solidFill>
                <a:effectLst/>
                <a:latin typeface="Ginto"/>
              </a:rPr>
              <a:t>剛好我的老師和北科大資工系的老師在合作一個主動脈瓣偵測的計畫，所以請我幫忙標註主動脈瓣，也順便當作練習。主角小藍是男生擁有深藍色短髮、白皮膚細長臉、戴細框眼鏡、藍紫色眼睛</a:t>
            </a:r>
            <a:r>
              <a:rPr lang="en-US" altLang="zh-TW" b="0" i="0" dirty="0">
                <a:solidFill>
                  <a:srgbClr val="282523"/>
                </a:solidFill>
                <a:effectLst/>
                <a:latin typeface="Ginto"/>
              </a:rPr>
              <a:t>(</a:t>
            </a:r>
            <a:r>
              <a:rPr lang="zh-TW" altLang="en-US" b="0" i="0" dirty="0">
                <a:solidFill>
                  <a:srgbClr val="282523"/>
                </a:solidFill>
                <a:effectLst/>
                <a:latin typeface="Ginto"/>
              </a:rPr>
              <a:t>和頭髮很像</a:t>
            </a:r>
            <a:r>
              <a:rPr lang="en-US" altLang="zh-TW" b="0" i="0" dirty="0">
                <a:solidFill>
                  <a:srgbClr val="282523"/>
                </a:solidFill>
                <a:effectLst/>
                <a:latin typeface="Ginto"/>
              </a:rPr>
              <a:t>)</a:t>
            </a:r>
            <a:r>
              <a:rPr lang="zh-TW" altLang="en-US" b="0" i="0" dirty="0">
                <a:solidFill>
                  <a:srgbClr val="282523"/>
                </a:solidFill>
                <a:effectLst/>
                <a:latin typeface="Ginto"/>
              </a:rPr>
              <a:t>看起來很和善並帶著微笑，並且是日本動漫風格，穿著深藍色和淺藍色相間的短袖，請根據前面描述生成小藍和適合他的腳色設定</a:t>
            </a:r>
            <a:r>
              <a:rPr lang="en-US" altLang="zh-TW" b="0" i="0" dirty="0">
                <a:solidFill>
                  <a:srgbClr val="282523"/>
                </a:solidFill>
                <a:effectLst/>
                <a:latin typeface="Ginto"/>
              </a:rPr>
              <a:t>(</a:t>
            </a:r>
            <a:r>
              <a:rPr lang="zh-TW" altLang="en-US" b="0" i="0" dirty="0">
                <a:solidFill>
                  <a:srgbClr val="282523"/>
                </a:solidFill>
                <a:effectLst/>
                <a:latin typeface="Ginto"/>
              </a:rPr>
              <a:t>醫學系、想成為心臟外科醫生</a:t>
            </a:r>
            <a:r>
              <a:rPr lang="en-US" altLang="zh-TW" b="0" i="0" dirty="0">
                <a:solidFill>
                  <a:srgbClr val="282523"/>
                </a:solidFill>
                <a:effectLst/>
                <a:latin typeface="Ginto"/>
              </a:rPr>
              <a:t>)</a:t>
            </a:r>
            <a:r>
              <a:rPr lang="zh-TW" altLang="en-US" b="0" i="0" dirty="0">
                <a:solidFill>
                  <a:srgbClr val="282523"/>
                </a:solidFill>
                <a:effectLst/>
                <a:latin typeface="Ginto"/>
              </a:rPr>
              <a:t>場景，讓我可以看圖說故事。讓我可以看圖說故事</a:t>
            </a:r>
            <a:r>
              <a:rPr lang="en-US" altLang="zh-TW" b="0" i="0" dirty="0">
                <a:solidFill>
                  <a:srgbClr val="282523"/>
                </a:solidFill>
                <a:effectLst/>
                <a:latin typeface="Ginto"/>
              </a:rPr>
              <a:t>(</a:t>
            </a:r>
            <a:r>
              <a:rPr lang="zh-TW" altLang="en-US" b="0" i="0" dirty="0">
                <a:solidFill>
                  <a:srgbClr val="282523"/>
                </a:solidFill>
                <a:effectLst/>
                <a:latin typeface="Ginto"/>
              </a:rPr>
              <a:t>圖片中千萬不能有任何文字</a:t>
            </a:r>
            <a:r>
              <a:rPr lang="en-US" altLang="zh-TW" b="0" i="0" dirty="0">
                <a:solidFill>
                  <a:srgbClr val="282523"/>
                </a:solidFill>
                <a:effectLst/>
                <a:latin typeface="Ginto"/>
              </a:rPr>
              <a:t>)</a:t>
            </a:r>
            <a:r>
              <a:rPr lang="zh-TW" altLang="en-US" b="0" i="0" dirty="0">
                <a:solidFill>
                  <a:srgbClr val="282523"/>
                </a:solidFill>
                <a:effectLst/>
                <a:latin typeface="Ginto"/>
              </a:rPr>
              <a:t>。</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6</a:t>
            </a:fld>
            <a:endParaRPr lang="zh-TW" altLang="en-US"/>
          </a:p>
        </p:txBody>
      </p:sp>
    </p:spTree>
    <p:extLst>
      <p:ext uri="{BB962C8B-B14F-4D97-AF65-F5344CB8AC3E}">
        <p14:creationId xmlns:p14="http://schemas.microsoft.com/office/powerpoint/2010/main" val="394901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82523"/>
                </a:solidFill>
                <a:effectLst/>
                <a:latin typeface="Ginto"/>
              </a:rPr>
              <a:t>一開始小藍還是搞不清楚主動脈瓣的位置，但透過一張張圖片的標註。主角小藍是男生擁有深藍色短髮、白皮膚細長臉、戴細框眼鏡、藍紫色眼睛</a:t>
            </a:r>
            <a:r>
              <a:rPr lang="en-US" altLang="zh-TW" b="0" i="0" dirty="0">
                <a:solidFill>
                  <a:srgbClr val="282523"/>
                </a:solidFill>
                <a:effectLst/>
                <a:latin typeface="Ginto"/>
              </a:rPr>
              <a:t>(</a:t>
            </a:r>
            <a:r>
              <a:rPr lang="zh-TW" altLang="en-US" b="0" i="0" dirty="0">
                <a:solidFill>
                  <a:srgbClr val="282523"/>
                </a:solidFill>
                <a:effectLst/>
                <a:latin typeface="Ginto"/>
              </a:rPr>
              <a:t>和頭髮很像</a:t>
            </a:r>
            <a:r>
              <a:rPr lang="en-US" altLang="zh-TW" b="0" i="0" dirty="0">
                <a:solidFill>
                  <a:srgbClr val="282523"/>
                </a:solidFill>
                <a:effectLst/>
                <a:latin typeface="Ginto"/>
              </a:rPr>
              <a:t>)</a:t>
            </a:r>
            <a:r>
              <a:rPr lang="zh-TW" altLang="en-US" b="0" i="0" dirty="0">
                <a:solidFill>
                  <a:srgbClr val="282523"/>
                </a:solidFill>
                <a:effectLst/>
                <a:latin typeface="Ginto"/>
              </a:rPr>
              <a:t>看起來很和善並帶著微笑，並且是日本動漫風格，穿著深藍色和淺藍色相間的短袖，請根據前面描述生成小藍和適合他的腳色設定</a:t>
            </a:r>
            <a:r>
              <a:rPr lang="en-US" altLang="zh-TW" b="0" i="0" dirty="0">
                <a:solidFill>
                  <a:srgbClr val="282523"/>
                </a:solidFill>
                <a:effectLst/>
                <a:latin typeface="Ginto"/>
              </a:rPr>
              <a:t>(</a:t>
            </a:r>
            <a:r>
              <a:rPr lang="zh-TW" altLang="en-US" b="0" i="0" dirty="0">
                <a:solidFill>
                  <a:srgbClr val="282523"/>
                </a:solidFill>
                <a:effectLst/>
                <a:latin typeface="Ginto"/>
              </a:rPr>
              <a:t>醫學系、想成為心臟外科醫生</a:t>
            </a:r>
            <a:r>
              <a:rPr lang="en-US" altLang="zh-TW" b="0" i="0" dirty="0">
                <a:solidFill>
                  <a:srgbClr val="282523"/>
                </a:solidFill>
                <a:effectLst/>
                <a:latin typeface="Ginto"/>
              </a:rPr>
              <a:t>)</a:t>
            </a:r>
            <a:r>
              <a:rPr lang="zh-TW" altLang="en-US" b="0" i="0" dirty="0">
                <a:solidFill>
                  <a:srgbClr val="282523"/>
                </a:solidFill>
                <a:effectLst/>
                <a:latin typeface="Ginto"/>
              </a:rPr>
              <a:t>場景，讓我可以看圖說故事。讓我可以看圖說故事</a:t>
            </a:r>
            <a:r>
              <a:rPr lang="en-US" altLang="zh-TW" b="0" i="0" dirty="0">
                <a:solidFill>
                  <a:srgbClr val="282523"/>
                </a:solidFill>
                <a:effectLst/>
                <a:latin typeface="Ginto"/>
              </a:rPr>
              <a:t>(</a:t>
            </a:r>
            <a:r>
              <a:rPr lang="zh-TW" altLang="en-US" b="0" i="0" dirty="0">
                <a:solidFill>
                  <a:srgbClr val="282523"/>
                </a:solidFill>
                <a:effectLst/>
                <a:latin typeface="Ginto"/>
              </a:rPr>
              <a:t>圖片中千萬不能有任何文字</a:t>
            </a:r>
            <a:r>
              <a:rPr lang="en-US" altLang="zh-TW" b="0" i="0" dirty="0">
                <a:solidFill>
                  <a:srgbClr val="282523"/>
                </a:solidFill>
                <a:effectLst/>
                <a:latin typeface="Ginto"/>
              </a:rPr>
              <a:t>)</a:t>
            </a:r>
            <a:r>
              <a:rPr lang="zh-TW" altLang="en-US" b="0" i="0" dirty="0">
                <a:solidFill>
                  <a:srgbClr val="282523"/>
                </a:solidFill>
                <a:effectLst/>
                <a:latin typeface="Ginto"/>
              </a:rPr>
              <a:t>。</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7</a:t>
            </a:fld>
            <a:endParaRPr lang="zh-TW" altLang="en-US"/>
          </a:p>
        </p:txBody>
      </p:sp>
    </p:spTree>
    <p:extLst>
      <p:ext uri="{BB962C8B-B14F-4D97-AF65-F5344CB8AC3E}">
        <p14:creationId xmlns:p14="http://schemas.microsoft.com/office/powerpoint/2010/main" val="937657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82523"/>
                </a:solidFill>
                <a:effectLst/>
                <a:latin typeface="Ginto"/>
              </a:rPr>
              <a:t>小藍是一名醫學系六年級的學生，立志要成為心臟外科醫師。主角小藍是男生擁有深藍色短髮、白皮膚細長臉、戴細框眼鏡、藍紫色眼睛</a:t>
            </a:r>
            <a:r>
              <a:rPr lang="en-US" altLang="zh-TW" b="0" i="0" dirty="0">
                <a:solidFill>
                  <a:srgbClr val="282523"/>
                </a:solidFill>
                <a:effectLst/>
                <a:latin typeface="Ginto"/>
              </a:rPr>
              <a:t>(</a:t>
            </a:r>
            <a:r>
              <a:rPr lang="zh-TW" altLang="en-US" b="0" i="0" dirty="0">
                <a:solidFill>
                  <a:srgbClr val="282523"/>
                </a:solidFill>
                <a:effectLst/>
                <a:latin typeface="Ginto"/>
              </a:rPr>
              <a:t>和頭髮很像</a:t>
            </a:r>
            <a:r>
              <a:rPr lang="en-US" altLang="zh-TW" b="0" i="0" dirty="0">
                <a:solidFill>
                  <a:srgbClr val="282523"/>
                </a:solidFill>
                <a:effectLst/>
                <a:latin typeface="Ginto"/>
              </a:rPr>
              <a:t>)</a:t>
            </a:r>
            <a:r>
              <a:rPr lang="zh-TW" altLang="en-US" b="0" i="0" dirty="0">
                <a:solidFill>
                  <a:srgbClr val="282523"/>
                </a:solidFill>
                <a:effectLst/>
                <a:latin typeface="Ginto"/>
              </a:rPr>
              <a:t>看起來很和善並帶著微笑，並且是日本動漫風格，穿著深藍色和淺藍色相間的短袖，請根據前面描述生成小藍和適合他的腳色設定</a:t>
            </a:r>
            <a:r>
              <a:rPr lang="en-US" altLang="zh-TW" b="0" i="0" dirty="0">
                <a:solidFill>
                  <a:srgbClr val="282523"/>
                </a:solidFill>
                <a:effectLst/>
                <a:latin typeface="Ginto"/>
              </a:rPr>
              <a:t>(</a:t>
            </a:r>
            <a:r>
              <a:rPr lang="zh-TW" altLang="en-US" b="0" i="0" dirty="0">
                <a:solidFill>
                  <a:srgbClr val="282523"/>
                </a:solidFill>
                <a:effectLst/>
                <a:latin typeface="Ginto"/>
              </a:rPr>
              <a:t>醫學系、想成為心臟外科醫生</a:t>
            </a:r>
            <a:r>
              <a:rPr lang="en-US" altLang="zh-TW" b="0" i="0" dirty="0">
                <a:solidFill>
                  <a:srgbClr val="282523"/>
                </a:solidFill>
                <a:effectLst/>
                <a:latin typeface="Ginto"/>
              </a:rPr>
              <a:t>)</a:t>
            </a:r>
            <a:r>
              <a:rPr lang="zh-TW" altLang="en-US" b="0" i="0" dirty="0">
                <a:solidFill>
                  <a:srgbClr val="282523"/>
                </a:solidFill>
                <a:effectLst/>
                <a:latin typeface="Ginto"/>
              </a:rPr>
              <a:t>場景，讓我可以看圖說故事。讓我可以看圖說故事</a:t>
            </a:r>
            <a:r>
              <a:rPr lang="en-US" altLang="zh-TW" b="0" i="0" dirty="0">
                <a:solidFill>
                  <a:srgbClr val="282523"/>
                </a:solidFill>
                <a:effectLst/>
                <a:latin typeface="Ginto"/>
              </a:rPr>
              <a:t>(</a:t>
            </a:r>
            <a:r>
              <a:rPr lang="zh-TW" altLang="en-US" b="0" i="0" dirty="0">
                <a:solidFill>
                  <a:srgbClr val="282523"/>
                </a:solidFill>
                <a:effectLst/>
                <a:latin typeface="Ginto"/>
              </a:rPr>
              <a:t>圖片中千萬不能有任何文字</a:t>
            </a:r>
            <a:r>
              <a:rPr lang="en-US" altLang="zh-TW" b="0" i="0" dirty="0">
                <a:solidFill>
                  <a:srgbClr val="282523"/>
                </a:solidFill>
                <a:effectLst/>
                <a:latin typeface="Ginto"/>
              </a:rPr>
              <a:t>)</a:t>
            </a:r>
            <a:r>
              <a:rPr lang="zh-TW" altLang="en-US" b="0" i="0" dirty="0">
                <a:solidFill>
                  <a:srgbClr val="282523"/>
                </a:solidFill>
                <a:effectLst/>
                <a:latin typeface="Ginto"/>
              </a:rPr>
              <a:t>。</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8</a:t>
            </a:fld>
            <a:endParaRPr lang="zh-TW" altLang="en-US"/>
          </a:p>
        </p:txBody>
      </p:sp>
    </p:spTree>
    <p:extLst>
      <p:ext uri="{BB962C8B-B14F-4D97-AF65-F5344CB8AC3E}">
        <p14:creationId xmlns:p14="http://schemas.microsoft.com/office/powerpoint/2010/main" val="1853951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976D70-B3AE-E9FD-2984-A2AE4B3E6C9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6E73D6F4-59D5-F455-5F87-6F87DDDC5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C760F2E-CB47-C886-36D4-362434994225}"/>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F74A8A7B-077C-B48B-74ED-6E72EDB571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3D72F84-CF86-026D-027B-ABF6DC0B9AA8}"/>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51067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975D8A-2343-F8BB-7464-2B69AABD06C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0554B4B-33BC-7A4A-026C-D1A9557AAA2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4EA3D59-A78A-8D47-B705-5A0901302CD6}"/>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F87DE99F-0847-7795-CB37-7B2AFDBBC9F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166FFF0-6E97-23D5-ABD9-E185AFD27220}"/>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53974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2198C43-37F4-4C2B-AE11-CDEC704F7DF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5DBAB1D-51DF-8EE3-2DD9-4DC80B31B78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34B281B-8505-26C7-5727-9DF3CE2F691B}"/>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C6F3C085-A484-B3E5-312A-D546AB72464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622DE67-1961-6A06-A155-E0842D39699D}"/>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410315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036BD7-A7DD-6727-7652-E0BB5EC8453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A168BDC-E1FA-42C8-B16E-123794EF30B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4CAC25A-DFB8-D10C-FBD1-5E7E483C4313}"/>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CA2C2C33-7DAC-ED8E-2EE6-259E3B155BD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AC9AB5-FD7B-46AB-B4F6-45392837657F}"/>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015580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EB251-E2D3-965B-CD3C-D2B51BE2545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554C5A3-1665-67AA-342C-D4428F86C1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5AC117F-8A07-E19A-EFB4-D1AA2ADC5141}"/>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72D816F4-7FDA-B48B-6E55-791383BF451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15913A-96EC-AAA6-CFA6-B8BB96A03F25}"/>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21267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FE02AE-01A3-ECD9-C75B-F2EFAEFA50E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97979E9-7F96-0952-7925-3830B72452E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20E64D4-F84E-3BDB-0160-5D534AF4494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2034B3B-6D09-A9DF-B586-8CA45F48EA3B}"/>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6" name="頁尾版面配置區 5">
            <a:extLst>
              <a:ext uri="{FF2B5EF4-FFF2-40B4-BE49-F238E27FC236}">
                <a16:creationId xmlns:a16="http://schemas.microsoft.com/office/drawing/2014/main" id="{9265A043-078E-C04F-2396-B2B0D081BA4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2F5F841-2A10-826B-8032-DB3A5B512D0F}"/>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48960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E7A46C-031E-4FD4-B3A5-D74E79BC5ED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6AD010C-0F6F-F7E1-39F5-2AFF7D126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B5A8FDF-5D10-FA0F-B935-AA33FC975EA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D9781017-DC9E-9C01-ED76-C655A40595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57F7366-F22E-701A-BCF3-B1C0D5ACC46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F02FBCA-6FBA-454E-14BC-502BB366AC6B}"/>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8" name="頁尾版面配置區 7">
            <a:extLst>
              <a:ext uri="{FF2B5EF4-FFF2-40B4-BE49-F238E27FC236}">
                <a16:creationId xmlns:a16="http://schemas.microsoft.com/office/drawing/2014/main" id="{1ABFC794-6307-FE51-0B28-78E7F9978F0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86BB858-E757-A6F5-B6A7-9B9A67667339}"/>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244724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016AE3-5955-6C0D-C3B7-942D214C789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64A2DF1-F1D5-531F-E376-B18D8A37373F}"/>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4" name="頁尾版面配置區 3">
            <a:extLst>
              <a:ext uri="{FF2B5EF4-FFF2-40B4-BE49-F238E27FC236}">
                <a16:creationId xmlns:a16="http://schemas.microsoft.com/office/drawing/2014/main" id="{6977EC32-1FC2-FE16-C707-C525760BF20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94AA43A-439C-A9B8-E9DA-6B00EA0680AE}"/>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190650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F5BF86D-96E3-2394-4AA0-1B63B3E6B5AD}"/>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3" name="頁尾版面配置區 2">
            <a:extLst>
              <a:ext uri="{FF2B5EF4-FFF2-40B4-BE49-F238E27FC236}">
                <a16:creationId xmlns:a16="http://schemas.microsoft.com/office/drawing/2014/main" id="{23DD814D-0E6D-E4D5-2836-CBFE7F17DB59}"/>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59051D0-DD56-CB01-BB56-30818DB77F92}"/>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02606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7CCEC5-B3DF-64BE-C58A-4AC64149AB6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736C49C-1950-0B41-3E46-48F49346DD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F265988-FA11-0A49-29A2-042E3BAB9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B8D51EE-312D-D8E1-E50C-E9429E65A006}"/>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6" name="頁尾版面配置區 5">
            <a:extLst>
              <a:ext uri="{FF2B5EF4-FFF2-40B4-BE49-F238E27FC236}">
                <a16:creationId xmlns:a16="http://schemas.microsoft.com/office/drawing/2014/main" id="{BF1C416B-F274-BC8D-7ADF-759D9EB21F7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A356433-3122-3468-7D43-70C2227839A1}"/>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113225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EDCA45-57DF-5D8F-B2C2-7D4505E7F02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F4A52AC-C9B6-E2B8-FB72-1998C389A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F80E7E9-1AD6-0A5C-0EBE-0AFB2C826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CFCE465-F81A-5DA5-87EA-1C083DC46F07}"/>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6" name="頁尾版面配置區 5">
            <a:extLst>
              <a:ext uri="{FF2B5EF4-FFF2-40B4-BE49-F238E27FC236}">
                <a16:creationId xmlns:a16="http://schemas.microsoft.com/office/drawing/2014/main" id="{D80D1145-2FE4-20F5-18DD-CD3847E5EBC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C2BB238-618F-D544-3F41-B16C9D55642B}"/>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2529010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C1C56B7-AD6F-55E1-C71D-CE97CC7036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1FF5F18-265B-3FA2-E9DC-A5662FA05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6940CDD-D6AE-E4C5-52FF-4A686EAF8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5B9B3-A2F1-4F61-B536-CCB8A05526C9}"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0487224F-CEAE-66E5-A09E-3B2C7558B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9EFB1CF-E458-277A-1D9C-9BE067932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357876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869577" y="1059610"/>
            <a:ext cx="5298141" cy="876766"/>
          </a:xfrm>
        </p:spPr>
        <p:txBody>
          <a:bodyPr>
            <a:normAutofit fontScale="90000"/>
          </a:bodyPr>
          <a:lstStyle/>
          <a:p>
            <a:r>
              <a:rPr lang="zh-TW" altLang="en-US">
                <a:solidFill>
                  <a:schemeClr val="bg2">
                    <a:lumMod val="75000"/>
                  </a:schemeClr>
                </a:solidFill>
                <a:latin typeface="標楷體" panose="03000509000000000000" pitchFamily="65" charset="-120"/>
                <a:ea typeface="標楷體" panose="03000509000000000000" pitchFamily="65" charset="-120"/>
              </a:rPr>
              <a:t>自我介紹</a:t>
            </a:r>
            <a:endParaRPr lang="zh-TW" altLang="en-US" dirty="0">
              <a:solidFill>
                <a:schemeClr val="bg2">
                  <a:lumMod val="75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77051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272418" y="205273"/>
            <a:ext cx="10998962" cy="527454"/>
          </a:xfrm>
        </p:spPr>
        <p:txBody>
          <a:bodyPr>
            <a:norm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1.</a:t>
            </a:r>
            <a:r>
              <a:rPr lang="zh-TW" altLang="en-US" sz="2800" dirty="0">
                <a:solidFill>
                  <a:schemeClr val="bg2">
                    <a:lumMod val="75000"/>
                  </a:schemeClr>
                </a:solidFill>
                <a:latin typeface="標楷體" panose="03000509000000000000" pitchFamily="65" charset="-120"/>
                <a:ea typeface="標楷體" panose="03000509000000000000" pitchFamily="65" charset="-120"/>
              </a:rPr>
              <a:t>目標</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我是一名醫學系六年級的學生，立志要成為心臟外科醫師。</a:t>
            </a:r>
          </a:p>
        </p:txBody>
      </p:sp>
      <p:pic>
        <p:nvPicPr>
          <p:cNvPr id="7" name="圖片 6">
            <a:extLst>
              <a:ext uri="{FF2B5EF4-FFF2-40B4-BE49-F238E27FC236}">
                <a16:creationId xmlns:a16="http://schemas.microsoft.com/office/drawing/2014/main" id="{B0FE35C7-EC4D-52B3-2696-1DA6CED81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18" y="732727"/>
            <a:ext cx="5920000" cy="5920000"/>
          </a:xfrm>
          <a:prstGeom prst="rect">
            <a:avLst/>
          </a:prstGeom>
        </p:spPr>
      </p:pic>
    </p:spTree>
    <p:extLst>
      <p:ext uri="{BB962C8B-B14F-4D97-AF65-F5344CB8AC3E}">
        <p14:creationId xmlns:p14="http://schemas.microsoft.com/office/powerpoint/2010/main" val="166996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272418" y="205273"/>
            <a:ext cx="10998962" cy="527454"/>
          </a:xfrm>
        </p:spPr>
        <p:txBody>
          <a:bodyPr>
            <a:norm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2.</a:t>
            </a:r>
            <a:r>
              <a:rPr lang="zh-TW" altLang="en-US" sz="2800" dirty="0">
                <a:solidFill>
                  <a:schemeClr val="bg2">
                    <a:lumMod val="75000"/>
                  </a:schemeClr>
                </a:solidFill>
                <a:latin typeface="標楷體" panose="03000509000000000000" pitchFamily="65" charset="-120"/>
                <a:ea typeface="標楷體" panose="03000509000000000000" pitchFamily="65" charset="-120"/>
              </a:rPr>
              <a:t>阻礙</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但是我對主動脈瓣的位置一直搞錯。</a:t>
            </a:r>
          </a:p>
        </p:txBody>
      </p:sp>
      <p:pic>
        <p:nvPicPr>
          <p:cNvPr id="4" name="圖片 3">
            <a:extLst>
              <a:ext uri="{FF2B5EF4-FFF2-40B4-BE49-F238E27FC236}">
                <a16:creationId xmlns:a16="http://schemas.microsoft.com/office/drawing/2014/main" id="{F1CEA8B5-D42E-B03D-EF17-B45BC19B0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18" y="732727"/>
            <a:ext cx="5920000" cy="5920000"/>
          </a:xfrm>
          <a:prstGeom prst="rect">
            <a:avLst/>
          </a:prstGeom>
        </p:spPr>
      </p:pic>
    </p:spTree>
    <p:extLst>
      <p:ext uri="{BB962C8B-B14F-4D97-AF65-F5344CB8AC3E}">
        <p14:creationId xmlns:p14="http://schemas.microsoft.com/office/powerpoint/2010/main" val="191350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272418" y="205273"/>
            <a:ext cx="10998962" cy="527454"/>
          </a:xfrm>
        </p:spPr>
        <p:txBody>
          <a:bodyPr>
            <a:norm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3.</a:t>
            </a:r>
            <a:r>
              <a:rPr lang="zh-TW" altLang="en-US" sz="2800" dirty="0">
                <a:solidFill>
                  <a:schemeClr val="bg2">
                    <a:lumMod val="75000"/>
                  </a:schemeClr>
                </a:solidFill>
                <a:latin typeface="標楷體" panose="03000509000000000000" pitchFamily="65" charset="-120"/>
                <a:ea typeface="標楷體" panose="03000509000000000000" pitchFamily="65" charset="-120"/>
              </a:rPr>
              <a:t>努力</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我努力的把書上描述主動脈瓣的章節看了又看。</a:t>
            </a:r>
          </a:p>
        </p:txBody>
      </p:sp>
      <p:pic>
        <p:nvPicPr>
          <p:cNvPr id="4" name="圖片 3">
            <a:extLst>
              <a:ext uri="{FF2B5EF4-FFF2-40B4-BE49-F238E27FC236}">
                <a16:creationId xmlns:a16="http://schemas.microsoft.com/office/drawing/2014/main" id="{4FABA0E7-6450-283A-029D-E13515B51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18" y="732727"/>
            <a:ext cx="5920000" cy="5920000"/>
          </a:xfrm>
          <a:prstGeom prst="rect">
            <a:avLst/>
          </a:prstGeom>
        </p:spPr>
      </p:pic>
    </p:spTree>
    <p:extLst>
      <p:ext uri="{BB962C8B-B14F-4D97-AF65-F5344CB8AC3E}">
        <p14:creationId xmlns:p14="http://schemas.microsoft.com/office/powerpoint/2010/main" val="414718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272418" y="205273"/>
            <a:ext cx="10998962" cy="527454"/>
          </a:xfrm>
        </p:spPr>
        <p:txBody>
          <a:bodyPr>
            <a:norm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4.</a:t>
            </a:r>
            <a:r>
              <a:rPr lang="zh-TW" altLang="en-US" sz="2800" dirty="0">
                <a:solidFill>
                  <a:schemeClr val="bg2">
                    <a:lumMod val="75000"/>
                  </a:schemeClr>
                </a:solidFill>
                <a:latin typeface="標楷體" panose="03000509000000000000" pitchFamily="65" charset="-120"/>
                <a:ea typeface="標楷體" panose="03000509000000000000" pitchFamily="65" charset="-120"/>
              </a:rPr>
              <a:t>結果</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但還是無法準確判斷主動脈瓣。</a:t>
            </a:r>
          </a:p>
        </p:txBody>
      </p:sp>
      <p:pic>
        <p:nvPicPr>
          <p:cNvPr id="4" name="圖片 3">
            <a:extLst>
              <a:ext uri="{FF2B5EF4-FFF2-40B4-BE49-F238E27FC236}">
                <a16:creationId xmlns:a16="http://schemas.microsoft.com/office/drawing/2014/main" id="{8469201E-CA60-B2A1-7620-51CA8066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18" y="732727"/>
            <a:ext cx="5920000" cy="5920000"/>
          </a:xfrm>
          <a:prstGeom prst="rect">
            <a:avLst/>
          </a:prstGeom>
        </p:spPr>
      </p:pic>
    </p:spTree>
    <p:extLst>
      <p:ext uri="{BB962C8B-B14F-4D97-AF65-F5344CB8AC3E}">
        <p14:creationId xmlns:p14="http://schemas.microsoft.com/office/powerpoint/2010/main" val="2754110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163229" y="205273"/>
            <a:ext cx="12187990" cy="494523"/>
          </a:xfrm>
        </p:spPr>
        <p:txBody>
          <a:bodyPr>
            <a:noAutofit/>
          </a:bodyPr>
          <a:lstStyle/>
          <a:p>
            <a:pPr algn="l"/>
            <a:r>
              <a:rPr lang="en-US" altLang="zh-TW" sz="2700" dirty="0">
                <a:solidFill>
                  <a:schemeClr val="bg2">
                    <a:lumMod val="75000"/>
                  </a:schemeClr>
                </a:solidFill>
                <a:latin typeface="標楷體" panose="03000509000000000000" pitchFamily="65" charset="-120"/>
                <a:ea typeface="標楷體" panose="03000509000000000000" pitchFamily="65" charset="-120"/>
              </a:rPr>
              <a:t>5.</a:t>
            </a:r>
            <a:r>
              <a:rPr lang="zh-TW" altLang="en-US" sz="2700" dirty="0">
                <a:solidFill>
                  <a:schemeClr val="bg2">
                    <a:lumMod val="75000"/>
                  </a:schemeClr>
                </a:solidFill>
                <a:latin typeface="標楷體" panose="03000509000000000000" pitchFamily="65" charset="-120"/>
                <a:ea typeface="標楷體" panose="03000509000000000000" pitchFamily="65" charset="-120"/>
              </a:rPr>
              <a:t>意外</a:t>
            </a:r>
            <a:r>
              <a:rPr lang="en-US" altLang="zh-TW" sz="2700" dirty="0">
                <a:solidFill>
                  <a:schemeClr val="bg2">
                    <a:lumMod val="75000"/>
                  </a:schemeClr>
                </a:solidFill>
                <a:latin typeface="標楷體" panose="03000509000000000000" pitchFamily="65" charset="-120"/>
                <a:ea typeface="標楷體" panose="03000509000000000000" pitchFamily="65" charset="-120"/>
              </a:rPr>
              <a:t>:</a:t>
            </a:r>
            <a:r>
              <a:rPr lang="zh-TW" altLang="en-US" sz="2700" dirty="0">
                <a:solidFill>
                  <a:schemeClr val="bg2">
                    <a:lumMod val="75000"/>
                  </a:schemeClr>
                </a:solidFill>
                <a:latin typeface="標楷體" panose="03000509000000000000" pitchFamily="65" charset="-120"/>
                <a:ea typeface="標楷體" panose="03000509000000000000" pitchFamily="65" charset="-120"/>
              </a:rPr>
              <a:t>剛好我的老師和北科大資工系的老師在合作一個主動脈瓣偵測的計畫。</a:t>
            </a:r>
          </a:p>
        </p:txBody>
      </p:sp>
      <p:pic>
        <p:nvPicPr>
          <p:cNvPr id="4" name="圖片 3">
            <a:extLst>
              <a:ext uri="{FF2B5EF4-FFF2-40B4-BE49-F238E27FC236}">
                <a16:creationId xmlns:a16="http://schemas.microsoft.com/office/drawing/2014/main" id="{F4D3E6E2-9B5F-6439-153A-4350F1BCA9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17" y="699796"/>
            <a:ext cx="5952931" cy="5952931"/>
          </a:xfrm>
          <a:prstGeom prst="rect">
            <a:avLst/>
          </a:prstGeom>
        </p:spPr>
      </p:pic>
    </p:spTree>
    <p:extLst>
      <p:ext uri="{BB962C8B-B14F-4D97-AF65-F5344CB8AC3E}">
        <p14:creationId xmlns:p14="http://schemas.microsoft.com/office/powerpoint/2010/main" val="2375628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272417" y="205273"/>
            <a:ext cx="12119749" cy="527454"/>
          </a:xfrm>
        </p:spPr>
        <p:txBody>
          <a:bodyPr>
            <a:no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6.</a:t>
            </a:r>
            <a:r>
              <a:rPr lang="zh-TW" altLang="en-US" sz="2800" dirty="0">
                <a:solidFill>
                  <a:schemeClr val="bg2">
                    <a:lumMod val="75000"/>
                  </a:schemeClr>
                </a:solidFill>
                <a:latin typeface="標楷體" panose="03000509000000000000" pitchFamily="65" charset="-120"/>
                <a:ea typeface="標楷體" panose="03000509000000000000" pitchFamily="65" charset="-120"/>
              </a:rPr>
              <a:t>轉彎</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一開始我還是搞不清楚主動脈瓣的位置，但透過一張張圖片的標註。</a:t>
            </a:r>
          </a:p>
        </p:txBody>
      </p:sp>
      <p:pic>
        <p:nvPicPr>
          <p:cNvPr id="4" name="圖片 3">
            <a:extLst>
              <a:ext uri="{FF2B5EF4-FFF2-40B4-BE49-F238E27FC236}">
                <a16:creationId xmlns:a16="http://schemas.microsoft.com/office/drawing/2014/main" id="{87932ABD-1F53-5047-4B8E-54D6E2832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18" y="732727"/>
            <a:ext cx="5920000" cy="5920000"/>
          </a:xfrm>
          <a:prstGeom prst="rect">
            <a:avLst/>
          </a:prstGeom>
        </p:spPr>
      </p:pic>
    </p:spTree>
    <p:extLst>
      <p:ext uri="{BB962C8B-B14F-4D97-AF65-F5344CB8AC3E}">
        <p14:creationId xmlns:p14="http://schemas.microsoft.com/office/powerpoint/2010/main" val="164278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272418" y="205273"/>
            <a:ext cx="10998962" cy="527454"/>
          </a:xfrm>
        </p:spPr>
        <p:txBody>
          <a:bodyPr>
            <a:norm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7.</a:t>
            </a:r>
            <a:r>
              <a:rPr lang="zh-TW" altLang="en-US" sz="2800" dirty="0">
                <a:solidFill>
                  <a:schemeClr val="bg2">
                    <a:lumMod val="75000"/>
                  </a:schemeClr>
                </a:solidFill>
                <a:latin typeface="標楷體" panose="03000509000000000000" pitchFamily="65" charset="-120"/>
                <a:ea typeface="標楷體" panose="03000509000000000000" pitchFamily="65" charset="-120"/>
              </a:rPr>
              <a:t>結局</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我現在只要看到心臟圖片，就能準確的知道主動脈瓣的位置。</a:t>
            </a:r>
          </a:p>
        </p:txBody>
      </p:sp>
      <p:pic>
        <p:nvPicPr>
          <p:cNvPr id="4" name="圖片 3">
            <a:extLst>
              <a:ext uri="{FF2B5EF4-FFF2-40B4-BE49-F238E27FC236}">
                <a16:creationId xmlns:a16="http://schemas.microsoft.com/office/drawing/2014/main" id="{F37D26C6-3DFB-8A89-7073-FFB728786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18" y="732727"/>
            <a:ext cx="5864290" cy="5864290"/>
          </a:xfrm>
          <a:prstGeom prst="rect">
            <a:avLst/>
          </a:prstGeom>
        </p:spPr>
      </p:pic>
    </p:spTree>
    <p:extLst>
      <p:ext uri="{BB962C8B-B14F-4D97-AF65-F5344CB8AC3E}">
        <p14:creationId xmlns:p14="http://schemas.microsoft.com/office/powerpoint/2010/main" val="207191078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1040</Words>
  <Application>Microsoft Office PowerPoint</Application>
  <PresentationFormat>寬螢幕</PresentationFormat>
  <Paragraphs>23</Paragraphs>
  <Slides>8</Slides>
  <Notes>8</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Ginto</vt:lpstr>
      <vt:lpstr>標楷體</vt:lpstr>
      <vt:lpstr>Arial</vt:lpstr>
      <vt:lpstr>Calibri</vt:lpstr>
      <vt:lpstr>Calibri Light</vt:lpstr>
      <vt:lpstr>Office 佈景主題</vt:lpstr>
      <vt:lpstr>自我介紹</vt:lpstr>
      <vt:lpstr>1.目標:我是一名醫學系六年級的學生，立志要成為心臟外科醫師。</vt:lpstr>
      <vt:lpstr>2.阻礙:但是我對主動脈瓣的位置一直搞錯。</vt:lpstr>
      <vt:lpstr>3.努力:我努力的把書上描述主動脈瓣的章節看了又看。</vt:lpstr>
      <vt:lpstr>4.結果:但還是無法準確判斷主動脈瓣。</vt:lpstr>
      <vt:lpstr>5.意外:剛好我的老師和北科大資工系的老師在合作一個主動脈瓣偵測的計畫。</vt:lpstr>
      <vt:lpstr>6.轉彎:一開始我還是搞不清楚主動脈瓣的位置，但透過一張張圖片的標註。</vt:lpstr>
      <vt:lpstr>7.結局:我現在只要看到心臟圖片，就能準確的知道主動脈瓣的位置。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電腦動畫作業一</dc:title>
  <dc:creator>峻宇 葉</dc:creator>
  <cp:lastModifiedBy>峻宇 葉</cp:lastModifiedBy>
  <cp:revision>5</cp:revision>
  <dcterms:created xsi:type="dcterms:W3CDTF">2024-08-26T06:10:02Z</dcterms:created>
  <dcterms:modified xsi:type="dcterms:W3CDTF">2024-10-20T18:26:08Z</dcterms:modified>
</cp:coreProperties>
</file>