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109" autoAdjust="0"/>
  </p:normalViewPr>
  <p:slideViewPr>
    <p:cSldViewPr snapToGrid="0">
      <p:cViewPr varScale="1">
        <p:scale>
          <a:sx n="83" d="100"/>
          <a:sy n="83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75CE3-8403-FE54-571B-DADEDA28F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5D441-2ABC-5B84-44B3-324B2A3D9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603F5-FAF4-1C3F-7B9F-1970D19F4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B5BF-48BA-4160-ABB1-00CAEFE940A1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B3B96-928B-5298-4328-7A5E3772B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A115E-A8FC-1701-AAD9-73A37EEB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9782-50EF-4646-B340-E01E862B6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5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5D50-3251-1632-EE79-A61B35A4E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D8897-538A-FC22-C93B-BBD3BD5D4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561AD-F47E-AED9-6048-D29056969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B5BF-48BA-4160-ABB1-00CAEFE940A1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33759-E004-8292-B8E9-8BCBA670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46251-73B2-49D7-2A20-06D5AC9C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9782-50EF-4646-B340-E01E862B6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0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83363D-6B14-55F5-8E6B-F77A48C62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78C34-94BC-B02B-D33F-53B18AA8C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640E1-D859-2BB6-B9B2-5A5C3A5A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B5BF-48BA-4160-ABB1-00CAEFE940A1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79806-6147-2B52-1240-EBD7FFABD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2EFA8-F309-8CBF-922E-B154CAF84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9782-50EF-4646-B340-E01E862B6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34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FAD10-6804-1C01-2A28-A1D5B8FC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B1075-4E3D-05F8-81B0-AD34AD967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4FE43-36D4-6F5A-9348-52008C9AF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B5BF-48BA-4160-ABB1-00CAEFE940A1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60E47-EAE7-F5B9-4646-249AB6255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C01D4-5655-59DE-40E4-4C9A4253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9782-50EF-4646-B340-E01E862B6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9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E772-1B57-5966-2EEB-3113D055B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32A87-8F75-8191-E6FE-5DD5BBADB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7597A-5AE9-1DD1-6EA5-198D6B5B6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B5BF-48BA-4160-ABB1-00CAEFE940A1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469F0-B450-AD25-F15E-243356AE2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D3A4C-2F4D-1307-1C86-BC7D4AEC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9782-50EF-4646-B340-E01E862B6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6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2A9CC-4D12-B6C2-6E33-0314AC3B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CF53F-FC26-6A30-6107-959157AC5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2FEEB-AD59-398A-8787-576EC9310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83B56-B21A-68B5-1F06-8876D3AD7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B5BF-48BA-4160-ABB1-00CAEFE940A1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BC114-FBA1-8A6B-2B9A-A91C16A1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59A1D-8F26-43D0-577C-DD7F0688D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9782-50EF-4646-B340-E01E862B6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7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03F5F-1986-EE16-413A-5882EC743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E4739-44E6-C8BE-B012-5C4F34F3D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B707A-FFE4-DCF5-D6CB-304589950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728A01-C7E7-B706-E1CE-F523C5BF5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BB1C9A-BC0F-AA85-41D6-44BA174D2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F906F8-06BE-3C5E-3528-D9F65ACFD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B5BF-48BA-4160-ABB1-00CAEFE940A1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5AB395-89C1-4D32-B9F7-29530A6F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2A1AFF-740E-AA18-8CCA-EB5BCB065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9782-50EF-4646-B340-E01E862B6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42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C7EF5-8DBF-E8C6-A599-7385CF9E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D5AAEA-2674-3C65-DC39-C0FE0A644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B5BF-48BA-4160-ABB1-00CAEFE940A1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A3FB1-DC27-46AF-06FA-6044B2E4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9E7DF-8869-F9A0-61E9-AB09AECC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9782-50EF-4646-B340-E01E862B6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76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A6E38-99DF-A71E-FFE3-C5E6061C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B5BF-48BA-4160-ABB1-00CAEFE940A1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4FBFF7-30B7-3479-5F76-716D3E75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EE01F-3C6B-00A4-A701-59363349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9782-50EF-4646-B340-E01E862B6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1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EA074-120F-4B01-4411-61B9339B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738E5-3D3E-19B9-E221-C51061A97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3739C-E86B-CEB5-BA60-65C74A35D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79276-094D-B02F-E847-DE5A7D6EF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B5BF-48BA-4160-ABB1-00CAEFE940A1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9ADAB-3150-37B3-1E1E-BBA6A5E73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CAABE-197D-8B7D-762E-D4CFF5AD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9782-50EF-4646-B340-E01E862B6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2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01EE7-6753-33B9-3243-AC5F05990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F9E8C-B82E-2C42-4D13-9E9E14BE5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1D24E-9401-D82B-D288-7746C9BC1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B1FBC-3587-1EE6-0B74-F24CDF7AD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B5BF-48BA-4160-ABB1-00CAEFE940A1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5E643-3224-7A6E-FD60-D61B8735B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6A93B-7211-41C4-7E5F-7C0394918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9782-50EF-4646-B340-E01E862B6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8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BC26DB-3B6A-46EC-A8BC-E79C6215C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B9A23-57F2-4F95-3E0E-DB8B417A8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786C9-024F-2CE5-E566-FEDC27365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6B5BF-48BA-4160-ABB1-00CAEFE940A1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28658-C7AC-75C8-B03D-2FF798A50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07211-02DB-9C28-4C57-E4B764DBED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79782-50EF-4646-B340-E01E862B6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1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try/download/shell" TargetMode="External"/><Relationship Id="rId2" Type="http://schemas.openxmlformats.org/officeDocument/2006/relationships/hyperlink" Target="https://www.mongodb.com/docs/manual/tutorial/install-mongodb-on-window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obomongo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6BD8B-DAF2-0A49-248F-1D966D65F3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Document DB (MongoDB)</a:t>
            </a:r>
          </a:p>
        </p:txBody>
      </p:sp>
    </p:spTree>
    <p:extLst>
      <p:ext uri="{BB962C8B-B14F-4D97-AF65-F5344CB8AC3E}">
        <p14:creationId xmlns:p14="http://schemas.microsoft.com/office/powerpoint/2010/main" val="3995631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B1DF-7396-844E-4F8E-A2BA1B63B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 in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1147-6C9E-364C-BE97-8D813DFFF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The JSON syntax is derived from JavaScript object notation, but the JSON format is text only.</a:t>
            </a:r>
          </a:p>
          <a:p>
            <a:r>
              <a:rPr lang="en-US" b="0" i="0" dirty="0">
                <a:effectLst/>
              </a:rPr>
              <a:t>Example of JSON Format is:'{"</a:t>
            </a:r>
            <a:r>
              <a:rPr lang="en-US" b="0" i="0" dirty="0" err="1">
                <a:effectLst/>
              </a:rPr>
              <a:t>name":"John</a:t>
            </a:r>
            <a:r>
              <a:rPr lang="en-US" b="0" i="0" dirty="0">
                <a:effectLst/>
              </a:rPr>
              <a:t>", "age":30, "</a:t>
            </a:r>
            <a:r>
              <a:rPr lang="en-US" b="0" i="0" dirty="0" err="1">
                <a:effectLst/>
              </a:rPr>
              <a:t>car":null</a:t>
            </a:r>
            <a:r>
              <a:rPr lang="en-US" b="0" i="0" dirty="0">
                <a:effectLst/>
              </a:rPr>
              <a:t>}'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Since the format is text only, JSON data can easily be sent between computers, and used by any programming language.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When storing data, the data has to be a certain format, and regardless of where you choose to store it, </a:t>
            </a:r>
            <a:r>
              <a:rPr lang="en-US" b="0" i="1" dirty="0">
                <a:solidFill>
                  <a:srgbClr val="000000"/>
                </a:solidFill>
                <a:effectLst/>
              </a:rPr>
              <a:t>text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is always one of the legal formats.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JSON makes it possible to store JavaScript objects as text.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90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D5900-A27E-1612-469E-EDD887563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 in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40ABB-6818-AF49-DE4A-F1DD072B2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i="0" dirty="0">
                <a:effectLst/>
              </a:rPr>
              <a:t>JavaScript has a built in function for converting JSON strings into JavaScript objects : </a:t>
            </a:r>
            <a:r>
              <a:rPr lang="en-US" b="0" i="0" dirty="0" err="1">
                <a:effectLst/>
              </a:rPr>
              <a:t>JSON.parse</a:t>
            </a:r>
            <a:r>
              <a:rPr lang="en-US" b="0" i="0" dirty="0">
                <a:effectLst/>
              </a:rPr>
              <a:t>()</a:t>
            </a:r>
          </a:p>
          <a:p>
            <a:r>
              <a:rPr lang="en-US" b="0" i="0" dirty="0">
                <a:effectLst/>
              </a:rPr>
              <a:t>JavaScript also has a built in function for converting an object into a JSON string : </a:t>
            </a:r>
            <a:r>
              <a:rPr lang="en-US" b="0" i="0" dirty="0" err="1">
                <a:effectLst/>
              </a:rPr>
              <a:t>JSON.stringify</a:t>
            </a:r>
            <a:r>
              <a:rPr lang="en-US" b="0" i="0" dirty="0">
                <a:effectLst/>
              </a:rPr>
              <a:t>()</a:t>
            </a:r>
            <a:endParaRPr lang="en-US" dirty="0"/>
          </a:p>
          <a:p>
            <a:r>
              <a:rPr lang="en-US" dirty="0"/>
              <a:t>All Documents in the </a:t>
            </a:r>
            <a:r>
              <a:rPr lang="en-US" dirty="0" err="1"/>
              <a:t>mongodb</a:t>
            </a:r>
            <a:r>
              <a:rPr lang="en-US" dirty="0"/>
              <a:t> is stored in BSON format which is binary BSON format so data is stored by ascii code.</a:t>
            </a:r>
          </a:p>
          <a:p>
            <a:r>
              <a:rPr lang="en-US" dirty="0"/>
              <a:t>JSON contains only 6 data types( String, Number, Object, Array, Boolean, NULL), but BSON contains more data types.</a:t>
            </a:r>
          </a:p>
          <a:p>
            <a:r>
              <a:rPr lang="en-US" dirty="0"/>
              <a:t>Extended JSON is used to represent BSON datatypes in readable format.</a:t>
            </a:r>
          </a:p>
          <a:p>
            <a:r>
              <a:rPr lang="en-US" sz="2600" b="0" i="0" dirty="0">
                <a:solidFill>
                  <a:srgbClr val="202124"/>
                </a:solidFill>
                <a:effectLst/>
              </a:rPr>
              <a:t>MongoDB Extended JSON is </a:t>
            </a:r>
            <a:r>
              <a:rPr lang="en-US" sz="2600" b="1" i="0" dirty="0">
                <a:solidFill>
                  <a:srgbClr val="202124"/>
                </a:solidFill>
                <a:effectLst/>
              </a:rPr>
              <a:t>a string format for representing BSON documents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34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2743-959C-413C-575C-4CD36B9F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 in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A11AC-EEF5-F447-0EE5-29CA8FA8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ObjectID</a:t>
            </a:r>
            <a:r>
              <a:rPr lang="en-US" dirty="0"/>
              <a:t> type in extended JSON is identify document and must be unique within collection.</a:t>
            </a:r>
          </a:p>
        </p:txBody>
      </p:sp>
    </p:spTree>
    <p:extLst>
      <p:ext uri="{BB962C8B-B14F-4D97-AF65-F5344CB8AC3E}">
        <p14:creationId xmlns:p14="http://schemas.microsoft.com/office/powerpoint/2010/main" val="3166693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9133A-647E-D234-BA2B-3A9F93B8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Creation and Document Insertion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DBE9E-A34C-75DC-92AF-4A06C8E67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use MongoDB Query language (MQL)</a:t>
            </a:r>
          </a:p>
          <a:p>
            <a:r>
              <a:rPr lang="en-US" dirty="0"/>
              <a:t>IN mongo shell  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dbname</a:t>
            </a:r>
            <a:endParaRPr lang="en-US" dirty="0"/>
          </a:p>
          <a:p>
            <a:pPr lvl="1"/>
            <a:r>
              <a:rPr lang="en-US" dirty="0" err="1"/>
              <a:t>db.createCollection</a:t>
            </a:r>
            <a:r>
              <a:rPr lang="en-US" dirty="0"/>
              <a:t>(“posts’’)</a:t>
            </a:r>
          </a:p>
          <a:p>
            <a:pPr lvl="1"/>
            <a:r>
              <a:rPr lang="en-US" dirty="0" err="1"/>
              <a:t>db.posts.insertOne</a:t>
            </a:r>
            <a:r>
              <a:rPr lang="en-US" dirty="0"/>
              <a:t>({}) or </a:t>
            </a:r>
            <a:r>
              <a:rPr lang="en-US" dirty="0" err="1"/>
              <a:t>insertMany</a:t>
            </a:r>
            <a:r>
              <a:rPr lang="en-US" dirty="0"/>
              <a:t>([{},{},…])</a:t>
            </a:r>
          </a:p>
          <a:p>
            <a:r>
              <a:rPr lang="en-US" dirty="0"/>
              <a:t>Can be done easily by Studio 3T</a:t>
            </a:r>
          </a:p>
        </p:txBody>
      </p:sp>
    </p:spTree>
    <p:extLst>
      <p:ext uri="{BB962C8B-B14F-4D97-AF65-F5344CB8AC3E}">
        <p14:creationId xmlns:p14="http://schemas.microsoft.com/office/powerpoint/2010/main" val="1079063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4020-4397-B9AB-F8C1-C30124BE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1868-4AC9-9E34-6770-DB300CAC2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db.getCollection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808000"/>
                </a:solidFill>
                <a:latin typeface="Consolas" panose="020B0609020204030204" pitchFamily="49" charset="0"/>
              </a:rPr>
              <a:t>"posts"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.find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({query})</a:t>
            </a:r>
          </a:p>
          <a:p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db.getCollection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808000"/>
                </a:solidFill>
                <a:latin typeface="Consolas" panose="020B0609020204030204" pitchFamily="49" charset="0"/>
              </a:rPr>
              <a:t>"posts"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.find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({postId:3511})</a:t>
            </a:r>
          </a:p>
          <a:p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db.getCollection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808000"/>
                </a:solidFill>
                <a:latin typeface="Consolas" panose="020B0609020204030204" pitchFamily="49" charset="0"/>
              </a:rPr>
              <a:t>"posts"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.find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({query}).limit(10)</a:t>
            </a:r>
          </a:p>
          <a:p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db.getCollection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808000"/>
                </a:solidFill>
                <a:latin typeface="Consolas" panose="020B0609020204030204" pitchFamily="49" charset="0"/>
              </a:rPr>
              <a:t>"posts"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.find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({query}).skip(2)</a:t>
            </a:r>
          </a:p>
          <a:p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db.getCollection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808000"/>
                </a:solidFill>
                <a:latin typeface="Consolas" panose="020B0609020204030204" pitchFamily="49" charset="0"/>
              </a:rPr>
              <a:t>"posts"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.find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({query}).sort(</a:t>
            </a:r>
            <a:r>
              <a:rPr lang="en-US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postID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800" b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en-US" sz="1800" b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en-US" sz="1800" b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lvl="8"/>
            <a:endParaRPr lang="en-US" sz="800" b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en-US" sz="1800" b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en-US" sz="1800" b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en-US" sz="1800" b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424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4A33-CB19-4B3C-C21A-0C00B2EF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and Delete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B19DA-E436-971F-8444-C0FEE07B5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 err="1">
                <a:solidFill>
                  <a:srgbClr val="000000"/>
                </a:solidFill>
              </a:rPr>
              <a:t>db.getCollection</a:t>
            </a:r>
            <a:r>
              <a:rPr lang="en-US" sz="2800" b="1" dirty="0">
                <a:solidFill>
                  <a:srgbClr val="800000"/>
                </a:solidFill>
              </a:rPr>
              <a:t>(</a:t>
            </a:r>
            <a:r>
              <a:rPr lang="en-US" sz="2800" b="1" dirty="0">
                <a:solidFill>
                  <a:srgbClr val="808000"/>
                </a:solidFill>
              </a:rPr>
              <a:t>"posts"</a:t>
            </a:r>
            <a:r>
              <a:rPr lang="en-US" sz="2800" b="1" dirty="0">
                <a:solidFill>
                  <a:srgbClr val="800000"/>
                </a:solidFill>
              </a:rPr>
              <a:t>)</a:t>
            </a:r>
            <a:r>
              <a:rPr lang="en-US" sz="2800" b="1" dirty="0">
                <a:solidFill>
                  <a:srgbClr val="000000"/>
                </a:solidFill>
              </a:rPr>
              <a:t>.</a:t>
            </a:r>
            <a:r>
              <a:rPr lang="en-US" sz="2800" b="1" dirty="0" err="1">
                <a:solidFill>
                  <a:srgbClr val="000000"/>
                </a:solidFill>
              </a:rPr>
              <a:t>updateOne</a:t>
            </a:r>
            <a:r>
              <a:rPr lang="en-US" sz="2800" b="1" dirty="0">
                <a:solidFill>
                  <a:srgbClr val="800000"/>
                </a:solidFill>
              </a:rPr>
              <a:t>({query},update operator($set,$unset,$</a:t>
            </a:r>
            <a:r>
              <a:rPr lang="en-US" sz="2800" b="1" dirty="0" err="1">
                <a:solidFill>
                  <a:srgbClr val="800000"/>
                </a:solidFill>
              </a:rPr>
              <a:t>inc</a:t>
            </a:r>
            <a:r>
              <a:rPr lang="en-US" sz="2800" b="1" dirty="0">
                <a:solidFill>
                  <a:srgbClr val="800000"/>
                </a:solidFill>
              </a:rPr>
              <a:t>))</a:t>
            </a:r>
          </a:p>
          <a:p>
            <a:r>
              <a:rPr lang="en-US" sz="2800" b="1" dirty="0" err="1">
                <a:solidFill>
                  <a:srgbClr val="000000"/>
                </a:solidFill>
              </a:rPr>
              <a:t>db.getCollection</a:t>
            </a:r>
            <a:r>
              <a:rPr lang="en-US" sz="2800" b="1" dirty="0">
                <a:solidFill>
                  <a:srgbClr val="800000"/>
                </a:solidFill>
              </a:rPr>
              <a:t>(</a:t>
            </a:r>
            <a:r>
              <a:rPr lang="en-US" sz="2800" b="1" dirty="0">
                <a:solidFill>
                  <a:srgbClr val="808000"/>
                </a:solidFill>
              </a:rPr>
              <a:t>"posts"</a:t>
            </a:r>
            <a:r>
              <a:rPr lang="en-US" sz="2800" b="1" dirty="0">
                <a:solidFill>
                  <a:srgbClr val="800000"/>
                </a:solidFill>
              </a:rPr>
              <a:t>)</a:t>
            </a:r>
            <a:r>
              <a:rPr lang="en-US" sz="2800" b="1" dirty="0">
                <a:solidFill>
                  <a:srgbClr val="000000"/>
                </a:solidFill>
              </a:rPr>
              <a:t>.</a:t>
            </a:r>
            <a:r>
              <a:rPr lang="en-US" sz="2800" b="1" dirty="0" err="1">
                <a:solidFill>
                  <a:srgbClr val="000000"/>
                </a:solidFill>
              </a:rPr>
              <a:t>updateMany</a:t>
            </a:r>
            <a:r>
              <a:rPr lang="en-US" sz="2800" b="1" dirty="0">
                <a:solidFill>
                  <a:srgbClr val="800000"/>
                </a:solidFill>
              </a:rPr>
              <a:t>({query},update operator($set,$unset,$</a:t>
            </a:r>
            <a:r>
              <a:rPr lang="en-US" sz="2800" b="1" dirty="0" err="1">
                <a:solidFill>
                  <a:srgbClr val="800000"/>
                </a:solidFill>
              </a:rPr>
              <a:t>inc</a:t>
            </a:r>
            <a:r>
              <a:rPr lang="en-US" sz="2800" b="1" dirty="0">
                <a:solidFill>
                  <a:srgbClr val="800000"/>
                </a:solidFill>
              </a:rPr>
              <a:t>))</a:t>
            </a:r>
          </a:p>
          <a:p>
            <a:r>
              <a:rPr lang="en-US" sz="2800" b="1" dirty="0" err="1">
                <a:solidFill>
                  <a:srgbClr val="000000"/>
                </a:solidFill>
              </a:rPr>
              <a:t>db.getCollection</a:t>
            </a:r>
            <a:r>
              <a:rPr lang="en-US" sz="2800" b="1" dirty="0">
                <a:solidFill>
                  <a:srgbClr val="800000"/>
                </a:solidFill>
              </a:rPr>
              <a:t>(</a:t>
            </a:r>
            <a:r>
              <a:rPr lang="en-US" sz="2800" b="1" dirty="0">
                <a:solidFill>
                  <a:srgbClr val="808000"/>
                </a:solidFill>
              </a:rPr>
              <a:t>"posts"</a:t>
            </a:r>
            <a:r>
              <a:rPr lang="en-US" sz="2800" b="1" dirty="0">
                <a:solidFill>
                  <a:srgbClr val="800000"/>
                </a:solidFill>
              </a:rPr>
              <a:t>)</a:t>
            </a:r>
            <a:r>
              <a:rPr lang="en-US" sz="2800" b="1" dirty="0">
                <a:solidFill>
                  <a:srgbClr val="000000"/>
                </a:solidFill>
              </a:rPr>
              <a:t>.</a:t>
            </a:r>
            <a:r>
              <a:rPr lang="en-US" sz="2800" b="1" dirty="0" err="1">
                <a:solidFill>
                  <a:srgbClr val="000000"/>
                </a:solidFill>
              </a:rPr>
              <a:t>deleteOne</a:t>
            </a:r>
            <a:r>
              <a:rPr lang="en-US" sz="2800" b="1" dirty="0">
                <a:solidFill>
                  <a:srgbClr val="800000"/>
                </a:solidFill>
              </a:rPr>
              <a:t>({query},update operator($set,$unset,$</a:t>
            </a:r>
            <a:r>
              <a:rPr lang="en-US" sz="2800" b="1" dirty="0" err="1">
                <a:solidFill>
                  <a:srgbClr val="800000"/>
                </a:solidFill>
              </a:rPr>
              <a:t>inc</a:t>
            </a:r>
            <a:r>
              <a:rPr lang="en-US" sz="2800" b="1" dirty="0">
                <a:solidFill>
                  <a:srgbClr val="800000"/>
                </a:solidFill>
              </a:rPr>
              <a:t>))</a:t>
            </a:r>
          </a:p>
          <a:p>
            <a:r>
              <a:rPr lang="en-US" sz="2800" b="1" dirty="0" err="1">
                <a:solidFill>
                  <a:srgbClr val="000000"/>
                </a:solidFill>
              </a:rPr>
              <a:t>db.getCollection</a:t>
            </a:r>
            <a:r>
              <a:rPr lang="en-US" sz="2800" b="1" dirty="0">
                <a:solidFill>
                  <a:srgbClr val="800000"/>
                </a:solidFill>
              </a:rPr>
              <a:t>(</a:t>
            </a:r>
            <a:r>
              <a:rPr lang="en-US" sz="2800" b="1" dirty="0">
                <a:solidFill>
                  <a:srgbClr val="808000"/>
                </a:solidFill>
              </a:rPr>
              <a:t>"posts"</a:t>
            </a:r>
            <a:r>
              <a:rPr lang="en-US" sz="2800" b="1" dirty="0">
                <a:solidFill>
                  <a:srgbClr val="800000"/>
                </a:solidFill>
              </a:rPr>
              <a:t>)</a:t>
            </a:r>
            <a:r>
              <a:rPr lang="en-US" sz="2800" b="1" dirty="0">
                <a:solidFill>
                  <a:srgbClr val="000000"/>
                </a:solidFill>
              </a:rPr>
              <a:t>.</a:t>
            </a:r>
            <a:r>
              <a:rPr lang="en-US" sz="2800" b="1" dirty="0" err="1">
                <a:solidFill>
                  <a:srgbClr val="000000"/>
                </a:solidFill>
              </a:rPr>
              <a:t>deleteMany</a:t>
            </a:r>
            <a:r>
              <a:rPr lang="en-US" sz="2800" b="1" dirty="0">
                <a:solidFill>
                  <a:srgbClr val="800000"/>
                </a:solidFill>
              </a:rPr>
              <a:t>({query},update operator($set,$unset,$</a:t>
            </a:r>
            <a:r>
              <a:rPr lang="en-US" sz="2800" b="1" dirty="0" err="1">
                <a:solidFill>
                  <a:srgbClr val="800000"/>
                </a:solidFill>
              </a:rPr>
              <a:t>inc</a:t>
            </a:r>
            <a:r>
              <a:rPr lang="en-US" sz="2800" b="1" dirty="0">
                <a:solidFill>
                  <a:srgbClr val="800000"/>
                </a:solidFill>
              </a:rPr>
              <a:t>))</a:t>
            </a:r>
          </a:p>
          <a:p>
            <a:r>
              <a:rPr lang="en-US" b="1" dirty="0" err="1">
                <a:solidFill>
                  <a:srgbClr val="800000"/>
                </a:solidFill>
              </a:rPr>
              <a:t>Example:</a:t>
            </a:r>
            <a:r>
              <a:rPr lang="en-US" sz="2800" b="1" dirty="0" err="1">
                <a:solidFill>
                  <a:srgbClr val="000000"/>
                </a:solidFill>
              </a:rPr>
              <a:t>db.getCollection</a:t>
            </a:r>
            <a:r>
              <a:rPr lang="en-US" sz="2800" b="1" dirty="0">
                <a:solidFill>
                  <a:srgbClr val="800000"/>
                </a:solidFill>
              </a:rPr>
              <a:t>(</a:t>
            </a:r>
            <a:r>
              <a:rPr lang="en-US" sz="2800" b="1" dirty="0">
                <a:solidFill>
                  <a:srgbClr val="808000"/>
                </a:solidFill>
              </a:rPr>
              <a:t>"posts"</a:t>
            </a:r>
            <a:r>
              <a:rPr lang="en-US" sz="2800" b="1" dirty="0">
                <a:solidFill>
                  <a:srgbClr val="800000"/>
                </a:solidFill>
              </a:rPr>
              <a:t>)</a:t>
            </a:r>
            <a:r>
              <a:rPr lang="en-US" sz="2800" b="1" dirty="0">
                <a:solidFill>
                  <a:srgbClr val="000000"/>
                </a:solidFill>
              </a:rPr>
              <a:t>.</a:t>
            </a:r>
            <a:r>
              <a:rPr lang="en-US" sz="2800" b="1" dirty="0" err="1">
                <a:solidFill>
                  <a:srgbClr val="000000"/>
                </a:solidFill>
              </a:rPr>
              <a:t>updateOne</a:t>
            </a:r>
            <a:r>
              <a:rPr lang="en-US" sz="2800" b="1" dirty="0">
                <a:solidFill>
                  <a:srgbClr val="800000"/>
                </a:solidFill>
              </a:rPr>
              <a:t>({postId:3511},{$set:{</a:t>
            </a:r>
            <a:r>
              <a:rPr lang="en-US" sz="2800" b="1" dirty="0" err="1">
                <a:solidFill>
                  <a:srgbClr val="800000"/>
                </a:solidFill>
              </a:rPr>
              <a:t>shared:true</a:t>
            </a:r>
            <a:r>
              <a:rPr lang="en-US" sz="2800" b="1">
                <a:solidFill>
                  <a:srgbClr val="800000"/>
                </a:solidFill>
              </a:rPr>
              <a:t>}})</a:t>
            </a:r>
            <a:endParaRPr lang="en-US" sz="2800" b="1" dirty="0">
              <a:solidFill>
                <a:srgbClr val="800000"/>
              </a:solidFill>
            </a:endParaRPr>
          </a:p>
          <a:p>
            <a:endParaRPr lang="en-US" sz="2800" b="1" dirty="0">
              <a:solidFill>
                <a:srgbClr val="800000"/>
              </a:solidFill>
            </a:endParaRPr>
          </a:p>
          <a:p>
            <a:endParaRPr lang="en-US" sz="2800" b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en-US" sz="2800" b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37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097D6-479A-6EA5-133E-C21E6A5CD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7685D-134D-2152-0ECB-34864BD93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https://www.mongodb.com</a:t>
            </a:r>
            <a:endParaRPr lang="en-US" dirty="0"/>
          </a:p>
          <a:p>
            <a:r>
              <a:rPr lang="en-US" dirty="0"/>
              <a:t>Then From Product menu go to community edition.</a:t>
            </a:r>
          </a:p>
          <a:p>
            <a:r>
              <a:rPr lang="en-US" dirty="0"/>
              <a:t>Install Mongo DB community server edition.</a:t>
            </a:r>
          </a:p>
          <a:p>
            <a:r>
              <a:rPr lang="en-US" dirty="0"/>
              <a:t>From available install select current version then windows and </a:t>
            </a:r>
            <a:r>
              <a:rPr lang="en-US" dirty="0" err="1"/>
              <a:t>msi</a:t>
            </a:r>
            <a:r>
              <a:rPr lang="en-US" dirty="0"/>
              <a:t> file, then run it on your current windows this will install mongo </a:t>
            </a:r>
            <a:r>
              <a:rPr lang="en-US" dirty="0" err="1"/>
              <a:t>db</a:t>
            </a:r>
            <a:r>
              <a:rPr lang="en-US" dirty="0"/>
              <a:t> server.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31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B49E4-4B8D-1A79-2BB6-107E724C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26CB60-0B69-0ECE-26A8-1DECF4BC3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936" y="1798192"/>
            <a:ext cx="9679290" cy="4694683"/>
          </a:xfrm>
        </p:spPr>
      </p:pic>
    </p:spTree>
    <p:extLst>
      <p:ext uri="{BB962C8B-B14F-4D97-AF65-F5344CB8AC3E}">
        <p14:creationId xmlns:p14="http://schemas.microsoft.com/office/powerpoint/2010/main" val="2572331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6D3EC-3777-6B05-54E6-033B270E6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4D19D-4181-FFD0-2323-FADB48CEC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more help then you will find every thing on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Install MongoDB Community Edition on Windows — MongoDB Manual</a:t>
            </a:r>
            <a:endParaRPr lang="en-US" dirty="0"/>
          </a:p>
          <a:p>
            <a:r>
              <a:rPr lang="en-US" dirty="0"/>
              <a:t>After that you must mongo shell to use it to connect to mongo </a:t>
            </a:r>
            <a:r>
              <a:rPr lang="en-US" dirty="0" err="1"/>
              <a:t>db</a:t>
            </a:r>
            <a:r>
              <a:rPr lang="en-US" dirty="0"/>
              <a:t> server ( </a:t>
            </a:r>
            <a:r>
              <a:rPr lang="en-US" dirty="0" err="1"/>
              <a:t>mongsh</a:t>
            </a:r>
            <a:r>
              <a:rPr lang="en-US" dirty="0"/>
              <a:t>)</a:t>
            </a:r>
          </a:p>
          <a:p>
            <a:r>
              <a:rPr lang="en-US" dirty="0"/>
              <a:t>Go to next link in order to install </a:t>
            </a:r>
            <a:r>
              <a:rPr lang="en-US" dirty="0" err="1"/>
              <a:t>mongodb</a:t>
            </a:r>
            <a:r>
              <a:rPr lang="en-US" dirty="0"/>
              <a:t> shell</a:t>
            </a:r>
          </a:p>
          <a:p>
            <a:r>
              <a:rPr lang="en-US" dirty="0">
                <a:hlinkClick r:id="rId3"/>
              </a:rPr>
              <a:t>MongoDB Shell Download | MongoDB</a:t>
            </a:r>
            <a:endParaRPr lang="en-US" dirty="0"/>
          </a:p>
          <a:p>
            <a:r>
              <a:rPr lang="en-US" dirty="0"/>
              <a:t>Launch </a:t>
            </a:r>
            <a:r>
              <a:rPr lang="en-US" dirty="0" err="1"/>
              <a:t>mongodb</a:t>
            </a:r>
            <a:r>
              <a:rPr lang="en-US" dirty="0"/>
              <a:t> server by </a:t>
            </a:r>
            <a:r>
              <a:rPr lang="en-US"/>
              <a:t>use command prompt and write </a:t>
            </a:r>
            <a:r>
              <a:rPr lang="en-US" dirty="0"/>
              <a:t>mongo</a:t>
            </a:r>
          </a:p>
          <a:p>
            <a:r>
              <a:rPr lang="en-US" dirty="0"/>
              <a:t>Launch shell by </a:t>
            </a:r>
            <a:r>
              <a:rPr lang="en-US" dirty="0" err="1"/>
              <a:t>erite</a:t>
            </a:r>
            <a:r>
              <a:rPr lang="en-US" dirty="0"/>
              <a:t> </a:t>
            </a:r>
            <a:r>
              <a:rPr lang="en-US" dirty="0" err="1"/>
              <a:t>mongosh</a:t>
            </a:r>
            <a:r>
              <a:rPr lang="en-US" dirty="0"/>
              <a:t> on another command prompt. </a:t>
            </a:r>
          </a:p>
        </p:txBody>
      </p:sp>
    </p:spTree>
    <p:extLst>
      <p:ext uri="{BB962C8B-B14F-4D97-AF65-F5344CB8AC3E}">
        <p14:creationId xmlns:p14="http://schemas.microsoft.com/office/powerpoint/2010/main" val="4259679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AEE0-DA72-BE2D-20A6-C894E4B7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71E638-E45C-5ED7-1B0A-2C604E4CE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289" y="1575881"/>
            <a:ext cx="9545567" cy="5038928"/>
          </a:xfrm>
        </p:spPr>
      </p:pic>
    </p:spTree>
    <p:extLst>
      <p:ext uri="{BB962C8B-B14F-4D97-AF65-F5344CB8AC3E}">
        <p14:creationId xmlns:p14="http://schemas.microsoft.com/office/powerpoint/2010/main" val="19461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05D5E-6C7E-BC2C-ADE9-87BAF2146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9B094-85A6-C23F-43F5-8AC5FCAF3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your pc then properties then advanced system setting make sure to add MongoDB path to your environment variable</a:t>
            </a:r>
          </a:p>
          <a:p>
            <a:pPr marL="0" indent="0">
              <a:buNone/>
            </a:pPr>
            <a:r>
              <a:rPr lang="en-US" dirty="0"/>
              <a:t>Like this for example C:\Program Files\MongoDB\Server\5.0\bin</a:t>
            </a:r>
          </a:p>
          <a:p>
            <a:r>
              <a:rPr lang="en-US" dirty="0"/>
              <a:t>From command terminal go and write mongo then enter to run MongoDB server on your local machine.</a:t>
            </a:r>
          </a:p>
          <a:p>
            <a:r>
              <a:rPr lang="en-US" dirty="0"/>
              <a:t>From command terminal go and write </a:t>
            </a:r>
            <a:r>
              <a:rPr lang="en-US" dirty="0" err="1"/>
              <a:t>mongosh</a:t>
            </a:r>
            <a:r>
              <a:rPr lang="en-US" dirty="0"/>
              <a:t> then enter to run shell to connect to server.</a:t>
            </a:r>
          </a:p>
          <a:p>
            <a:r>
              <a:rPr lang="en-US" dirty="0"/>
              <a:t>Test any commands inside </a:t>
            </a:r>
            <a:r>
              <a:rPr lang="en-US" dirty="0" err="1"/>
              <a:t>monogsh</a:t>
            </a:r>
            <a:r>
              <a:rPr lang="en-US" dirty="0"/>
              <a:t> like (</a:t>
            </a:r>
            <a:r>
              <a:rPr lang="en-US" dirty="0" err="1"/>
              <a:t>db.version</a:t>
            </a:r>
            <a:r>
              <a:rPr lang="en-US" dirty="0"/>
              <a:t>(),show </a:t>
            </a:r>
            <a:r>
              <a:rPr lang="en-US" dirty="0" err="1"/>
              <a:t>dbs</a:t>
            </a:r>
            <a:r>
              <a:rPr lang="en-US" dirty="0"/>
              <a:t> (admin , config , local) and see the result.</a:t>
            </a:r>
          </a:p>
        </p:txBody>
      </p:sp>
    </p:spTree>
    <p:extLst>
      <p:ext uri="{BB962C8B-B14F-4D97-AF65-F5344CB8AC3E}">
        <p14:creationId xmlns:p14="http://schemas.microsoft.com/office/powerpoint/2010/main" val="1316575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BDD3-3244-8595-5872-E4CDA4C2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94A54-FAB0-5FA2-47A3-3FF95823B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of shell commands in which you can take a look inside mongo databases.</a:t>
            </a:r>
          </a:p>
          <a:p>
            <a:r>
              <a:rPr lang="en-US" dirty="0"/>
              <a:t>&gt; use admin </a:t>
            </a:r>
          </a:p>
          <a:p>
            <a:pPr marL="0" indent="0">
              <a:buNone/>
            </a:pPr>
            <a:r>
              <a:rPr lang="en-US" dirty="0"/>
              <a:t>Switch to admin database ( set it as current database )</a:t>
            </a:r>
          </a:p>
          <a:p>
            <a:r>
              <a:rPr lang="en-US" dirty="0"/>
              <a:t>&gt;show collections</a:t>
            </a:r>
          </a:p>
          <a:p>
            <a:pPr marL="0" indent="0">
              <a:buNone/>
            </a:pPr>
            <a:r>
              <a:rPr lang="en-US" dirty="0"/>
              <a:t>Display collections inside admin databases.</a:t>
            </a:r>
          </a:p>
          <a:p>
            <a:r>
              <a:rPr lang="en-US" dirty="0"/>
              <a:t>&gt;</a:t>
            </a:r>
            <a:r>
              <a:rPr lang="en-US" dirty="0" err="1"/>
              <a:t>db.stats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Display some statistics about databases </a:t>
            </a:r>
          </a:p>
        </p:txBody>
      </p:sp>
    </p:spTree>
    <p:extLst>
      <p:ext uri="{BB962C8B-B14F-4D97-AF65-F5344CB8AC3E}">
        <p14:creationId xmlns:p14="http://schemas.microsoft.com/office/powerpoint/2010/main" val="2860832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DF8A-0DB9-4BB6-1CA3-F150C67F0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(</a:t>
            </a:r>
            <a:r>
              <a:rPr lang="en-US" b="1" i="0" dirty="0">
                <a:effectLst/>
              </a:rPr>
              <a:t>Studio 3T Free</a:t>
            </a:r>
            <a:r>
              <a:rPr lang="en-US" sz="36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811EC-6F9F-293E-9C03-C649E5C6F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graphical tools to manage MongoDB . It is easier than </a:t>
            </a:r>
            <a:r>
              <a:rPr lang="en-US" dirty="0" err="1"/>
              <a:t>manging</a:t>
            </a:r>
            <a:r>
              <a:rPr lang="en-US" dirty="0"/>
              <a:t> thought commands of mongo shell.</a:t>
            </a:r>
          </a:p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Robo 3T | Free, open-source MongoDB GUI (formerly </a:t>
            </a:r>
            <a:r>
              <a:rPr lang="en-US" dirty="0" err="1">
                <a:hlinkClick r:id="rId2"/>
              </a:rPr>
              <a:t>Robomongo</a:t>
            </a:r>
            <a:r>
              <a:rPr lang="en-US" dirty="0">
                <a:hlinkClick r:id="rId2"/>
              </a:rPr>
              <a:t>)</a:t>
            </a:r>
            <a:r>
              <a:rPr lang="en-US" dirty="0"/>
              <a:t> (Note previously there is two product Robo and Studio but Know both is merged together)</a:t>
            </a:r>
          </a:p>
          <a:p>
            <a:r>
              <a:rPr lang="en-US" dirty="0"/>
              <a:t>Click on download Studio 3T for free, then choose for windows.</a:t>
            </a:r>
          </a:p>
          <a:p>
            <a:r>
              <a:rPr lang="en-US" dirty="0"/>
              <a:t>Run setup file .exe on your computer . And then open Studio 3T and select shell-centric for preferred view when opening the collection.</a:t>
            </a:r>
          </a:p>
          <a:p>
            <a:r>
              <a:rPr lang="en-US" dirty="0"/>
              <a:t>Sign in and complete register form.</a:t>
            </a:r>
          </a:p>
        </p:txBody>
      </p:sp>
    </p:spTree>
    <p:extLst>
      <p:ext uri="{BB962C8B-B14F-4D97-AF65-F5344CB8AC3E}">
        <p14:creationId xmlns:p14="http://schemas.microsoft.com/office/powerpoint/2010/main" val="3090754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C2B7-531C-6B64-3A35-B72F6123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Studio 3T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1641D-809A-77B4-8412-89C37FD5A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connection by manually configure my connection.</a:t>
            </a:r>
          </a:p>
          <a:p>
            <a:r>
              <a:rPr lang="en-US" dirty="0"/>
              <a:t>Test Connection if success click save and finish then enjoy your work through powerful GUI management tools for MongoDB server.</a:t>
            </a:r>
          </a:p>
          <a:p>
            <a:r>
              <a:rPr lang="en-US" dirty="0"/>
              <a:t>AS you will see by this tool you can manage your databases easily for </a:t>
            </a:r>
            <a:r>
              <a:rPr lang="en-US"/>
              <a:t>NO SQL Document </a:t>
            </a:r>
            <a:r>
              <a:rPr lang="en-US" dirty="0"/>
              <a:t>databases like what you already do with SQL management studio for </a:t>
            </a:r>
            <a:r>
              <a:rPr lang="en-US"/>
              <a:t>SQL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33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891</Words>
  <Application>Microsoft Office PowerPoint</Application>
  <PresentationFormat>Widescreen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Document DB (MongoDB)</vt:lpstr>
      <vt:lpstr>Installation</vt:lpstr>
      <vt:lpstr>Installation</vt:lpstr>
      <vt:lpstr>Installation</vt:lpstr>
      <vt:lpstr>Installation</vt:lpstr>
      <vt:lpstr>Installation</vt:lpstr>
      <vt:lpstr>Installation</vt:lpstr>
      <vt:lpstr>Installation (Studio 3T Free)</vt:lpstr>
      <vt:lpstr>Studio 3T</vt:lpstr>
      <vt:lpstr>Data Formats in MongoDB</vt:lpstr>
      <vt:lpstr>Data Formats in MongoDB</vt:lpstr>
      <vt:lpstr>Data Formats in MongoDB</vt:lpstr>
      <vt:lpstr>Collection Creation and Document Insertion</vt:lpstr>
      <vt:lpstr>Finding Documents</vt:lpstr>
      <vt:lpstr>Update and Delete Document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DB (Mongo DB)</dc:title>
  <dc:creator>Dell</dc:creator>
  <cp:lastModifiedBy>Dell</cp:lastModifiedBy>
  <cp:revision>31</cp:revision>
  <dcterms:created xsi:type="dcterms:W3CDTF">2022-06-14T04:28:03Z</dcterms:created>
  <dcterms:modified xsi:type="dcterms:W3CDTF">2022-06-16T21:53:28Z</dcterms:modified>
</cp:coreProperties>
</file>