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3657-F669-33D2-36D2-5F8B3A211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1D30D-480C-79E4-F54D-C26F94D67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33A9E0-C0AC-B54D-1314-5AB54FDB86D4}"/>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5" name="Footer Placeholder 4">
            <a:extLst>
              <a:ext uri="{FF2B5EF4-FFF2-40B4-BE49-F238E27FC236}">
                <a16:creationId xmlns:a16="http://schemas.microsoft.com/office/drawing/2014/main" id="{4E082DC9-78B6-2A10-CC0A-C5BDFB762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3EB51-A008-BC82-9B40-EA36770C60F0}"/>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53400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DDEB-E207-0FA9-6E45-0EC32189A2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D6A18B-A375-842A-148C-6D5F1A7CA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10949-92D8-DE74-8A05-8AD453FD3436}"/>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5" name="Footer Placeholder 4">
            <a:extLst>
              <a:ext uri="{FF2B5EF4-FFF2-40B4-BE49-F238E27FC236}">
                <a16:creationId xmlns:a16="http://schemas.microsoft.com/office/drawing/2014/main" id="{5BBAB3C0-B829-5337-1EE4-19F5B476D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4A980-85F7-CB7D-C07C-BBCD00F68D6D}"/>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170521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2F544-8E85-3BA2-DD76-1E7DA2637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8DFB0F-35EC-2367-C0C2-48D4B8800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4EB2-84A9-4C14-88E0-B76B35F4C66C}"/>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5" name="Footer Placeholder 4">
            <a:extLst>
              <a:ext uri="{FF2B5EF4-FFF2-40B4-BE49-F238E27FC236}">
                <a16:creationId xmlns:a16="http://schemas.microsoft.com/office/drawing/2014/main" id="{93C532CC-69D4-ED5E-82FC-16250983C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0F8DE-5E23-AE46-440F-BDD9A2468622}"/>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166501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DFB4-6AC0-1FD9-E447-4C7E68276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B9597-F156-31AD-295B-3AD8D1E64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7098D-0131-9631-C492-5B4BB163AACD}"/>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5" name="Footer Placeholder 4">
            <a:extLst>
              <a:ext uri="{FF2B5EF4-FFF2-40B4-BE49-F238E27FC236}">
                <a16:creationId xmlns:a16="http://schemas.microsoft.com/office/drawing/2014/main" id="{A933516E-E527-46E8-E73B-6E0BCBCED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B85DC-74B8-AA74-F06F-DAFFA37326AE}"/>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385353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6F6C-6272-32C1-BEA5-0217ABAE7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F9B83B-0071-8DC2-C718-F846D2C47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B59CA6-7598-2D30-F391-8A3E1FD49065}"/>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5" name="Footer Placeholder 4">
            <a:extLst>
              <a:ext uri="{FF2B5EF4-FFF2-40B4-BE49-F238E27FC236}">
                <a16:creationId xmlns:a16="http://schemas.microsoft.com/office/drawing/2014/main" id="{37377F3C-3858-FFB3-9D36-1EA2CC92A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8393D-A15A-6447-EED3-66CA39775749}"/>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25048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E72C-25F0-646D-407D-9297F1ABFD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8A44F-ECDD-4221-ADA7-227A6AA48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0A61D2-D959-AFEC-1C31-CA7ED77F0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8DE85-F0DF-A60E-6917-F71FB6CF9A3B}"/>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6" name="Footer Placeholder 5">
            <a:extLst>
              <a:ext uri="{FF2B5EF4-FFF2-40B4-BE49-F238E27FC236}">
                <a16:creationId xmlns:a16="http://schemas.microsoft.com/office/drawing/2014/main" id="{71BFB1A1-B481-A262-4522-00F2669DC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11A74-65CE-F284-3B4D-2C3A156AC15F}"/>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22366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43B6-2AC1-01FD-1FE4-5B5489A1E3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C7D9D9-00B0-4561-E7F0-094EF497A8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652E92-74E4-10EF-C127-8623731E7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C3006B-D372-8326-D2BC-0BCA4C0F0A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F92F29-D6D0-8C4F-254B-669BA5986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F96F5-71CA-5972-5CA4-529BB7E8F9F2}"/>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8" name="Footer Placeholder 7">
            <a:extLst>
              <a:ext uri="{FF2B5EF4-FFF2-40B4-BE49-F238E27FC236}">
                <a16:creationId xmlns:a16="http://schemas.microsoft.com/office/drawing/2014/main" id="{4E71044F-5FBF-DBBE-214F-B33A650CC8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0A7C93-2790-FE8C-0742-230FA5C61D60}"/>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196912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C586-D4EF-4D08-BDF5-638961A32B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19587-A4AA-8EDB-E8F1-0B6335F02059}"/>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4" name="Footer Placeholder 3">
            <a:extLst>
              <a:ext uri="{FF2B5EF4-FFF2-40B4-BE49-F238E27FC236}">
                <a16:creationId xmlns:a16="http://schemas.microsoft.com/office/drawing/2014/main" id="{E202539E-380F-D815-EA36-4F74E3614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0E27E4-7F3B-AFB2-DCE4-3388811F8C01}"/>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377571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16597-4EDE-337D-1436-B178F1F4BABF}"/>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3" name="Footer Placeholder 2">
            <a:extLst>
              <a:ext uri="{FF2B5EF4-FFF2-40B4-BE49-F238E27FC236}">
                <a16:creationId xmlns:a16="http://schemas.microsoft.com/office/drawing/2014/main" id="{04A6B134-3E91-3B96-1250-8A0DCE960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A1CF9D-DCB5-DB6D-E71E-BC832E2D9BA2}"/>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304221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B1DD-B391-DB87-57BB-20CCE793C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A85C80-D81E-032D-A619-F31A051BF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86D40A-3285-95D8-4D99-BFFC2B5D0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00326-F35A-9356-3DD4-24D9470CEDE9}"/>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6" name="Footer Placeholder 5">
            <a:extLst>
              <a:ext uri="{FF2B5EF4-FFF2-40B4-BE49-F238E27FC236}">
                <a16:creationId xmlns:a16="http://schemas.microsoft.com/office/drawing/2014/main" id="{082DF207-F5B2-D2AB-85A3-E301AD36A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DE841-94D9-36C2-1490-B02C3864E32C}"/>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174479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C7DA-058E-5B7F-F455-26E62E4E1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00CEE-FF6B-725A-57C9-90FCEBD2C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32333-BF08-F0BF-1487-2CDE601D2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BE4EB-D2F9-FB07-6EC3-9D1A7D9C6E19}"/>
              </a:ext>
            </a:extLst>
          </p:cNvPr>
          <p:cNvSpPr>
            <a:spLocks noGrp="1"/>
          </p:cNvSpPr>
          <p:nvPr>
            <p:ph type="dt" sz="half" idx="10"/>
          </p:nvPr>
        </p:nvSpPr>
        <p:spPr/>
        <p:txBody>
          <a:bodyPr/>
          <a:lstStyle/>
          <a:p>
            <a:fld id="{5F185B75-53DF-474D-B149-AF1C70100D38}" type="datetimeFigureOut">
              <a:rPr lang="en-US" smtClean="0"/>
              <a:t>6/16/2022</a:t>
            </a:fld>
            <a:endParaRPr lang="en-US"/>
          </a:p>
        </p:txBody>
      </p:sp>
      <p:sp>
        <p:nvSpPr>
          <p:cNvPr id="6" name="Footer Placeholder 5">
            <a:extLst>
              <a:ext uri="{FF2B5EF4-FFF2-40B4-BE49-F238E27FC236}">
                <a16:creationId xmlns:a16="http://schemas.microsoft.com/office/drawing/2014/main" id="{DC9F316B-85EA-99C8-FED6-65C96AFBA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B77999-2504-2947-F4C6-8ED10F9181F9}"/>
              </a:ext>
            </a:extLst>
          </p:cNvPr>
          <p:cNvSpPr>
            <a:spLocks noGrp="1"/>
          </p:cNvSpPr>
          <p:nvPr>
            <p:ph type="sldNum" sz="quarter" idx="12"/>
          </p:nvPr>
        </p:nvSpPr>
        <p:spPr/>
        <p:txBody>
          <a:bodyPr/>
          <a:lstStyle/>
          <a:p>
            <a:fld id="{5CECFA05-6F9C-4254-AFE5-534D6A2E79CE}" type="slidenum">
              <a:rPr lang="en-US" smtClean="0"/>
              <a:t>‹#›</a:t>
            </a:fld>
            <a:endParaRPr lang="en-US"/>
          </a:p>
        </p:txBody>
      </p:sp>
    </p:spTree>
    <p:extLst>
      <p:ext uri="{BB962C8B-B14F-4D97-AF65-F5344CB8AC3E}">
        <p14:creationId xmlns:p14="http://schemas.microsoft.com/office/powerpoint/2010/main" val="378152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70A1D-D7CE-5D00-4E59-4AAD32F44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2BE0C8-CAED-65F1-9A6D-30F48F662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44B48-2785-0FF3-B8F9-AD21E71BD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85B75-53DF-474D-B149-AF1C70100D38}" type="datetimeFigureOut">
              <a:rPr lang="en-US" smtClean="0"/>
              <a:t>6/16/2022</a:t>
            </a:fld>
            <a:endParaRPr lang="en-US"/>
          </a:p>
        </p:txBody>
      </p:sp>
      <p:sp>
        <p:nvSpPr>
          <p:cNvPr id="5" name="Footer Placeholder 4">
            <a:extLst>
              <a:ext uri="{FF2B5EF4-FFF2-40B4-BE49-F238E27FC236}">
                <a16:creationId xmlns:a16="http://schemas.microsoft.com/office/drawing/2014/main" id="{FD4A9165-EFB9-77D4-845E-154CB697B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3138D2-15F0-21F3-690B-8F3D41F509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CFA05-6F9C-4254-AFE5-534D6A2E79CE}" type="slidenum">
              <a:rPr lang="en-US" smtClean="0"/>
              <a:t>‹#›</a:t>
            </a:fld>
            <a:endParaRPr lang="en-US"/>
          </a:p>
        </p:txBody>
      </p:sp>
    </p:spTree>
    <p:extLst>
      <p:ext uri="{BB962C8B-B14F-4D97-AF65-F5344CB8AC3E}">
        <p14:creationId xmlns:p14="http://schemas.microsoft.com/office/powerpoint/2010/main" val="77943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o4j.com/download-center/#deskt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9A98-533D-C4D4-266E-89C0BBD52ABE}"/>
              </a:ext>
            </a:extLst>
          </p:cNvPr>
          <p:cNvSpPr>
            <a:spLocks noGrp="1"/>
          </p:cNvSpPr>
          <p:nvPr>
            <p:ph type="ctrTitle"/>
          </p:nvPr>
        </p:nvSpPr>
        <p:spPr/>
        <p:txBody>
          <a:bodyPr/>
          <a:lstStyle/>
          <a:p>
            <a:r>
              <a:rPr lang="en-US" dirty="0"/>
              <a:t>Graph Database (Neo4j)</a:t>
            </a:r>
          </a:p>
        </p:txBody>
      </p:sp>
    </p:spTree>
    <p:extLst>
      <p:ext uri="{BB962C8B-B14F-4D97-AF65-F5344CB8AC3E}">
        <p14:creationId xmlns:p14="http://schemas.microsoft.com/office/powerpoint/2010/main" val="267262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CC68-F28E-D44F-D594-F27B0A78C96C}"/>
              </a:ext>
            </a:extLst>
          </p:cNvPr>
          <p:cNvSpPr>
            <a:spLocks noGrp="1"/>
          </p:cNvSpPr>
          <p:nvPr>
            <p:ph type="title"/>
          </p:nvPr>
        </p:nvSpPr>
        <p:spPr/>
        <p:txBody>
          <a:bodyPr/>
          <a:lstStyle/>
          <a:p>
            <a:r>
              <a:rPr lang="en-US" dirty="0"/>
              <a:t>NEO4J API</a:t>
            </a:r>
          </a:p>
        </p:txBody>
      </p:sp>
      <p:sp>
        <p:nvSpPr>
          <p:cNvPr id="3" name="Content Placeholder 2">
            <a:extLst>
              <a:ext uri="{FF2B5EF4-FFF2-40B4-BE49-F238E27FC236}">
                <a16:creationId xmlns:a16="http://schemas.microsoft.com/office/drawing/2014/main" id="{73192771-B119-48E0-1AE4-0836E4BD5AF8}"/>
              </a:ext>
            </a:extLst>
          </p:cNvPr>
          <p:cNvSpPr>
            <a:spLocks noGrp="1"/>
          </p:cNvSpPr>
          <p:nvPr>
            <p:ph idx="1"/>
          </p:nvPr>
        </p:nvSpPr>
        <p:spPr/>
        <p:txBody>
          <a:bodyPr/>
          <a:lstStyle/>
          <a:p>
            <a:r>
              <a:rPr lang="en-US" dirty="0"/>
              <a:t>Bolt: Need client library and it’s performance is high.</a:t>
            </a:r>
          </a:p>
          <a:p>
            <a:r>
              <a:rPr lang="en-US" dirty="0"/>
              <a:t>Rest: Any platform can deal with if have the ability to deal with http’s request</a:t>
            </a:r>
          </a:p>
        </p:txBody>
      </p:sp>
    </p:spTree>
    <p:extLst>
      <p:ext uri="{BB962C8B-B14F-4D97-AF65-F5344CB8AC3E}">
        <p14:creationId xmlns:p14="http://schemas.microsoft.com/office/powerpoint/2010/main" val="204277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7523-DECF-C713-5256-178792830DFA}"/>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F33182DF-5F23-F2B6-2A2D-8906FA0CBDCE}"/>
              </a:ext>
            </a:extLst>
          </p:cNvPr>
          <p:cNvSpPr>
            <a:spLocks noGrp="1"/>
          </p:cNvSpPr>
          <p:nvPr>
            <p:ph idx="1"/>
          </p:nvPr>
        </p:nvSpPr>
        <p:spPr/>
        <p:txBody>
          <a:bodyPr>
            <a:normAutofit fontScale="92500" lnSpcReduction="10000"/>
          </a:bodyPr>
          <a:lstStyle/>
          <a:p>
            <a:r>
              <a:rPr lang="en-US" dirty="0"/>
              <a:t>Install Desktop app , need JDK to be installed first.</a:t>
            </a:r>
          </a:p>
          <a:p>
            <a:r>
              <a:rPr lang="en-US" dirty="0"/>
              <a:t>Go to </a:t>
            </a:r>
            <a:r>
              <a:rPr lang="en-US" dirty="0">
                <a:hlinkClick r:id="rId2"/>
              </a:rPr>
              <a:t>Neo4j Download Center - Neo4j Graph Data Platform</a:t>
            </a:r>
            <a:endParaRPr lang="en-US" dirty="0"/>
          </a:p>
          <a:p>
            <a:r>
              <a:rPr lang="en-US" dirty="0"/>
              <a:t>Download neo4j.exe ( current version not work  with add database so I do uninstall then install previous version which is work correctly)</a:t>
            </a:r>
          </a:p>
          <a:p>
            <a:r>
              <a:rPr lang="en-US" dirty="0"/>
              <a:t>Copy Activation Key</a:t>
            </a:r>
          </a:p>
          <a:p>
            <a:r>
              <a:rPr lang="en-US" dirty="0"/>
              <a:t>Run neo4j.exe Installer</a:t>
            </a:r>
          </a:p>
          <a:p>
            <a:r>
              <a:rPr lang="en-US" dirty="0"/>
              <a:t>Open neo4j you will see project which can contain one or more graph database ( only one active at a time)</a:t>
            </a:r>
          </a:p>
          <a:p>
            <a:r>
              <a:rPr lang="en-US" dirty="0"/>
              <a:t>Add local graph </a:t>
            </a:r>
            <a:r>
              <a:rPr lang="en-US" dirty="0" err="1"/>
              <a:t>db</a:t>
            </a:r>
            <a:r>
              <a:rPr lang="en-US" dirty="0"/>
              <a:t>  which is empty then go to plugin and install APROC</a:t>
            </a:r>
          </a:p>
          <a:p>
            <a:pPr marL="0" indent="0">
              <a:buNone/>
            </a:pPr>
            <a:r>
              <a:rPr lang="en-US" dirty="0"/>
              <a:t>Which refer to cypher procedure will be need to import file contain data.</a:t>
            </a:r>
          </a:p>
          <a:p>
            <a:endParaRPr lang="en-US" dirty="0"/>
          </a:p>
        </p:txBody>
      </p:sp>
    </p:spTree>
    <p:extLst>
      <p:ext uri="{BB962C8B-B14F-4D97-AF65-F5344CB8AC3E}">
        <p14:creationId xmlns:p14="http://schemas.microsoft.com/office/powerpoint/2010/main" val="112254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2F4E-6BB1-7AA5-1C87-E0C0EE3E2BA6}"/>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D2A7FC0-A111-8E9F-8E4B-000E62934D0F}"/>
              </a:ext>
            </a:extLst>
          </p:cNvPr>
          <p:cNvSpPr>
            <a:spLocks noGrp="1"/>
          </p:cNvSpPr>
          <p:nvPr>
            <p:ph idx="1"/>
          </p:nvPr>
        </p:nvSpPr>
        <p:spPr/>
        <p:txBody>
          <a:bodyPr/>
          <a:lstStyle/>
          <a:p>
            <a:r>
              <a:rPr lang="en-US" dirty="0"/>
              <a:t>Click manage in database then write this line in setting </a:t>
            </a:r>
            <a:r>
              <a:rPr lang="en-US" dirty="0" err="1"/>
              <a:t>apoc.import.file.enabled</a:t>
            </a:r>
            <a:r>
              <a:rPr lang="en-US" dirty="0"/>
              <a:t>=true</a:t>
            </a:r>
          </a:p>
          <a:p>
            <a:r>
              <a:rPr lang="en-US" dirty="0"/>
              <a:t>Then select folder and choose </a:t>
            </a:r>
            <a:r>
              <a:rPr lang="en-US" dirty="0" err="1"/>
              <a:t>drwho.grahml</a:t>
            </a:r>
            <a:r>
              <a:rPr lang="en-US" dirty="0"/>
              <a:t> file</a:t>
            </a:r>
          </a:p>
          <a:p>
            <a:r>
              <a:rPr lang="en-US" dirty="0"/>
              <a:t>Then click start in </a:t>
            </a:r>
            <a:r>
              <a:rPr lang="en-US" dirty="0" err="1"/>
              <a:t>db</a:t>
            </a:r>
            <a:r>
              <a:rPr lang="en-US" dirty="0"/>
              <a:t> and select browser</a:t>
            </a:r>
          </a:p>
          <a:p>
            <a:r>
              <a:rPr lang="en-US" dirty="0">
                <a:solidFill>
                  <a:srgbClr val="000000"/>
                </a:solidFill>
                <a:effectLst/>
              </a:rPr>
              <a:t>CALL </a:t>
            </a:r>
            <a:r>
              <a:rPr lang="en-US" dirty="0" err="1">
                <a:solidFill>
                  <a:srgbClr val="000000"/>
                </a:solidFill>
                <a:effectLst/>
              </a:rPr>
              <a:t>apoc.import.grahml</a:t>
            </a:r>
            <a:r>
              <a:rPr lang="en-US" dirty="0">
                <a:solidFill>
                  <a:srgbClr val="000000"/>
                </a:solidFill>
                <a:effectLst/>
              </a:rPr>
              <a:t>('</a:t>
            </a:r>
            <a:r>
              <a:rPr lang="en-US" dirty="0" err="1">
                <a:solidFill>
                  <a:srgbClr val="000000"/>
                </a:solidFill>
                <a:effectLst/>
              </a:rPr>
              <a:t>drwho.graphml</a:t>
            </a:r>
            <a:r>
              <a:rPr lang="en-US" dirty="0">
                <a:solidFill>
                  <a:srgbClr val="000000"/>
                </a:solidFill>
                <a:effectLst/>
              </a:rPr>
              <a:t>',{batchSize:10000,StoreNodeIds:false,ReadLabels:true})</a:t>
            </a:r>
          </a:p>
          <a:p>
            <a:r>
              <a:rPr lang="en-US" dirty="0">
                <a:solidFill>
                  <a:srgbClr val="000000"/>
                </a:solidFill>
              </a:rPr>
              <a:t>Or you can execute command :play movie-graph to import movie demo if you can not obtain </a:t>
            </a:r>
            <a:r>
              <a:rPr lang="en-US" dirty="0" err="1">
                <a:solidFill>
                  <a:srgbClr val="000000"/>
                </a:solidFill>
              </a:rPr>
              <a:t>drwho</a:t>
            </a:r>
            <a:r>
              <a:rPr lang="en-US" dirty="0">
                <a:solidFill>
                  <a:srgbClr val="000000"/>
                </a:solidFill>
              </a:rPr>
              <a:t> graph database</a:t>
            </a:r>
            <a:endParaRPr lang="en-US" dirty="0">
              <a:solidFill>
                <a:srgbClr val="000000"/>
              </a:solidFill>
              <a:effectLst/>
            </a:endParaRPr>
          </a:p>
          <a:p>
            <a:endParaRPr lang="en-US" dirty="0"/>
          </a:p>
        </p:txBody>
      </p:sp>
    </p:spTree>
    <p:extLst>
      <p:ext uri="{BB962C8B-B14F-4D97-AF65-F5344CB8AC3E}">
        <p14:creationId xmlns:p14="http://schemas.microsoft.com/office/powerpoint/2010/main" val="413678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0271-0437-471C-9977-24B84737E9D8}"/>
              </a:ext>
            </a:extLst>
          </p:cNvPr>
          <p:cNvSpPr>
            <a:spLocks noGrp="1"/>
          </p:cNvSpPr>
          <p:nvPr>
            <p:ph type="title"/>
          </p:nvPr>
        </p:nvSpPr>
        <p:spPr/>
        <p:txBody>
          <a:bodyPr/>
          <a:lstStyle/>
          <a:p>
            <a:r>
              <a:rPr lang="en-US" dirty="0"/>
              <a:t>Browsing Database</a:t>
            </a:r>
          </a:p>
        </p:txBody>
      </p:sp>
      <p:sp>
        <p:nvSpPr>
          <p:cNvPr id="3" name="Content Placeholder 2">
            <a:extLst>
              <a:ext uri="{FF2B5EF4-FFF2-40B4-BE49-F238E27FC236}">
                <a16:creationId xmlns:a16="http://schemas.microsoft.com/office/drawing/2014/main" id="{DAA3FB9F-F441-AC62-E4DE-A975971DA0F2}"/>
              </a:ext>
            </a:extLst>
          </p:cNvPr>
          <p:cNvSpPr>
            <a:spLocks noGrp="1"/>
          </p:cNvSpPr>
          <p:nvPr>
            <p:ph idx="1"/>
          </p:nvPr>
        </p:nvSpPr>
        <p:spPr/>
        <p:txBody>
          <a:bodyPr/>
          <a:lstStyle/>
          <a:p>
            <a:r>
              <a:rPr lang="en-US" dirty="0"/>
              <a:t>You will see total overall number of nodes and total number grouped by label also you will see the node caption which is choose from node property.</a:t>
            </a:r>
          </a:p>
          <a:p>
            <a:r>
              <a:rPr lang="en-US" dirty="0"/>
              <a:t>The type of information you need from </a:t>
            </a:r>
            <a:r>
              <a:rPr lang="en-US" dirty="0" err="1"/>
              <a:t>db</a:t>
            </a:r>
            <a:r>
              <a:rPr lang="en-US" dirty="0"/>
              <a:t> must be always in your mind and reflect on your design so if you need info. related to date you can add nodes for year and other for month, this is consider as normalization and may take more time in processing but it consider nothing if compare with RDB. It is always better and more flexible to go to low granularity level. </a:t>
            </a:r>
          </a:p>
        </p:txBody>
      </p:sp>
    </p:spTree>
    <p:extLst>
      <p:ext uri="{BB962C8B-B14F-4D97-AF65-F5344CB8AC3E}">
        <p14:creationId xmlns:p14="http://schemas.microsoft.com/office/powerpoint/2010/main" val="370175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FE7A-C051-03CD-01AB-C3D82B8FCE7D}"/>
              </a:ext>
            </a:extLst>
          </p:cNvPr>
          <p:cNvSpPr>
            <a:spLocks noGrp="1"/>
          </p:cNvSpPr>
          <p:nvPr>
            <p:ph type="title"/>
          </p:nvPr>
        </p:nvSpPr>
        <p:spPr/>
        <p:txBody>
          <a:bodyPr/>
          <a:lstStyle/>
          <a:p>
            <a:r>
              <a:rPr lang="en-US" dirty="0"/>
              <a:t>What is Cypher?</a:t>
            </a:r>
          </a:p>
        </p:txBody>
      </p:sp>
      <p:sp>
        <p:nvSpPr>
          <p:cNvPr id="3" name="Content Placeholder 2">
            <a:extLst>
              <a:ext uri="{FF2B5EF4-FFF2-40B4-BE49-F238E27FC236}">
                <a16:creationId xmlns:a16="http://schemas.microsoft.com/office/drawing/2014/main" id="{B289ACC3-3F87-3723-B6FF-46F8F2058F82}"/>
              </a:ext>
            </a:extLst>
          </p:cNvPr>
          <p:cNvSpPr>
            <a:spLocks noGrp="1"/>
          </p:cNvSpPr>
          <p:nvPr>
            <p:ph idx="1"/>
          </p:nvPr>
        </p:nvSpPr>
        <p:spPr/>
        <p:txBody>
          <a:bodyPr/>
          <a:lstStyle/>
          <a:p>
            <a:r>
              <a:rPr lang="en-US" b="0" i="0" dirty="0">
                <a:solidFill>
                  <a:srgbClr val="202124"/>
                </a:solidFill>
                <a:effectLst/>
              </a:rPr>
              <a:t>Cypher is </a:t>
            </a:r>
            <a:r>
              <a:rPr lang="en-US" b="1" i="0" dirty="0">
                <a:solidFill>
                  <a:srgbClr val="202124"/>
                </a:solidFill>
                <a:effectLst/>
              </a:rPr>
              <a:t>Neo4j's graph query language that lets you retrieve data from the graph</a:t>
            </a:r>
            <a:r>
              <a:rPr lang="en-US" b="0" i="0" dirty="0">
                <a:solidFill>
                  <a:srgbClr val="202124"/>
                </a:solidFill>
                <a:effectLst/>
              </a:rPr>
              <a:t>. It is like SQL for graphs, and was inspired by SQL so it lets you focus on what data you want out of the graph.</a:t>
            </a:r>
          </a:p>
          <a:p>
            <a:r>
              <a:rPr lang="en-US" b="0" i="0" dirty="0">
                <a:solidFill>
                  <a:srgbClr val="202124"/>
                </a:solidFill>
                <a:effectLst/>
              </a:rPr>
              <a:t>Cypher is Declarative so all you should known is what you want to retrieve not how neo4j will retrieve it.</a:t>
            </a:r>
          </a:p>
          <a:p>
            <a:r>
              <a:rPr lang="en-US" dirty="0">
                <a:solidFill>
                  <a:srgbClr val="202124"/>
                </a:solidFill>
              </a:rPr>
              <a:t>Cypher used clauses (where clause ,order by clause and union) like </a:t>
            </a:r>
            <a:r>
              <a:rPr lang="en-US" dirty="0" err="1">
                <a:solidFill>
                  <a:srgbClr val="202124"/>
                </a:solidFill>
              </a:rPr>
              <a:t>sql</a:t>
            </a:r>
            <a:r>
              <a:rPr lang="en-US" dirty="0">
                <a:solidFill>
                  <a:srgbClr val="202124"/>
                </a:solidFill>
              </a:rPr>
              <a:t>.</a:t>
            </a:r>
            <a:endParaRPr lang="en-US" b="0" i="0" dirty="0">
              <a:solidFill>
                <a:srgbClr val="202124"/>
              </a:solidFill>
              <a:effectLst/>
            </a:endParaRPr>
          </a:p>
          <a:p>
            <a:r>
              <a:rPr lang="en-US" dirty="0">
                <a:solidFill>
                  <a:srgbClr val="202124"/>
                </a:solidFill>
              </a:rPr>
              <a:t>Cypher based on pattern matching ( partial graph or can say a snapshot in your mind) then match with others.</a:t>
            </a:r>
          </a:p>
          <a:p>
            <a:pPr marL="0" indent="0">
              <a:buNone/>
            </a:pPr>
            <a:endParaRPr lang="en-US" b="0" i="0" dirty="0">
              <a:solidFill>
                <a:srgbClr val="202124"/>
              </a:solidFill>
              <a:effectLst/>
            </a:endParaRPr>
          </a:p>
          <a:p>
            <a:endParaRPr lang="en-US" dirty="0"/>
          </a:p>
        </p:txBody>
      </p:sp>
    </p:spTree>
    <p:extLst>
      <p:ext uri="{BB962C8B-B14F-4D97-AF65-F5344CB8AC3E}">
        <p14:creationId xmlns:p14="http://schemas.microsoft.com/office/powerpoint/2010/main" val="65402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D9A0-9386-0C26-9668-03C9F458F203}"/>
              </a:ext>
            </a:extLst>
          </p:cNvPr>
          <p:cNvSpPr>
            <a:spLocks noGrp="1"/>
          </p:cNvSpPr>
          <p:nvPr>
            <p:ph type="title"/>
          </p:nvPr>
        </p:nvSpPr>
        <p:spPr/>
        <p:txBody>
          <a:bodyPr/>
          <a:lstStyle/>
          <a:p>
            <a:r>
              <a:rPr lang="en-US" dirty="0"/>
              <a:t>What is Cypher?</a:t>
            </a:r>
          </a:p>
        </p:txBody>
      </p:sp>
      <p:sp>
        <p:nvSpPr>
          <p:cNvPr id="3" name="Content Placeholder 2">
            <a:extLst>
              <a:ext uri="{FF2B5EF4-FFF2-40B4-BE49-F238E27FC236}">
                <a16:creationId xmlns:a16="http://schemas.microsoft.com/office/drawing/2014/main" id="{47404479-EF5C-6E2B-0FB0-9F47F26DF406}"/>
              </a:ext>
            </a:extLst>
          </p:cNvPr>
          <p:cNvSpPr>
            <a:spLocks noGrp="1"/>
          </p:cNvSpPr>
          <p:nvPr>
            <p:ph idx="1"/>
          </p:nvPr>
        </p:nvSpPr>
        <p:spPr/>
        <p:txBody>
          <a:bodyPr/>
          <a:lstStyle/>
          <a:p>
            <a:r>
              <a:rPr lang="en-US" dirty="0">
                <a:solidFill>
                  <a:srgbClr val="202124"/>
                </a:solidFill>
              </a:rPr>
              <a:t>Patter example:   </a:t>
            </a:r>
          </a:p>
          <a:p>
            <a:endParaRPr lang="en-US" b="0" i="0" dirty="0">
              <a:solidFill>
                <a:srgbClr val="202124"/>
              </a:solidFill>
              <a:effectLst/>
            </a:endParaRPr>
          </a:p>
          <a:p>
            <a:pPr marL="0" indent="0">
              <a:buNone/>
            </a:pPr>
            <a:endParaRPr lang="en-US" dirty="0"/>
          </a:p>
        </p:txBody>
      </p:sp>
      <p:pic>
        <p:nvPicPr>
          <p:cNvPr id="5" name="Picture 4">
            <a:extLst>
              <a:ext uri="{FF2B5EF4-FFF2-40B4-BE49-F238E27FC236}">
                <a16:creationId xmlns:a16="http://schemas.microsoft.com/office/drawing/2014/main" id="{CB77DC2E-BFBB-5181-ED0D-607E2643E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264" y="2589430"/>
            <a:ext cx="7287768" cy="3335882"/>
          </a:xfrm>
          <a:prstGeom prst="rect">
            <a:avLst/>
          </a:prstGeom>
        </p:spPr>
      </p:pic>
    </p:spTree>
    <p:extLst>
      <p:ext uri="{BB962C8B-B14F-4D97-AF65-F5344CB8AC3E}">
        <p14:creationId xmlns:p14="http://schemas.microsoft.com/office/powerpoint/2010/main" val="187284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A72C-9E9F-30EA-BFA8-FB7179EF0D91}"/>
              </a:ext>
            </a:extLst>
          </p:cNvPr>
          <p:cNvSpPr>
            <a:spLocks noGrp="1"/>
          </p:cNvSpPr>
          <p:nvPr>
            <p:ph type="title"/>
          </p:nvPr>
        </p:nvSpPr>
        <p:spPr/>
        <p:txBody>
          <a:bodyPr/>
          <a:lstStyle/>
          <a:p>
            <a:r>
              <a:rPr lang="en-US" dirty="0"/>
              <a:t>What is Cypher?</a:t>
            </a:r>
          </a:p>
        </p:txBody>
      </p:sp>
      <p:sp>
        <p:nvSpPr>
          <p:cNvPr id="3" name="Content Placeholder 2">
            <a:extLst>
              <a:ext uri="{FF2B5EF4-FFF2-40B4-BE49-F238E27FC236}">
                <a16:creationId xmlns:a16="http://schemas.microsoft.com/office/drawing/2014/main" id="{59C71955-FB39-5E61-0FB8-877ECE0358C1}"/>
              </a:ext>
            </a:extLst>
          </p:cNvPr>
          <p:cNvSpPr>
            <a:spLocks noGrp="1"/>
          </p:cNvSpPr>
          <p:nvPr>
            <p:ph idx="1"/>
          </p:nvPr>
        </p:nvSpPr>
        <p:spPr/>
        <p:txBody>
          <a:bodyPr/>
          <a:lstStyle/>
          <a:p>
            <a:r>
              <a:rPr lang="en-US" dirty="0"/>
              <a:t>Where clause is as SQL it filter </a:t>
            </a:r>
            <a:r>
              <a:rPr lang="en-US" dirty="0" err="1"/>
              <a:t>resultset</a:t>
            </a:r>
            <a:r>
              <a:rPr lang="en-US" dirty="0"/>
              <a:t> </a:t>
            </a:r>
          </a:p>
          <a:p>
            <a:r>
              <a:rPr lang="en-US" dirty="0"/>
              <a:t>Example :</a:t>
            </a:r>
          </a:p>
          <a:p>
            <a:pPr marL="457200" lvl="1" indent="0">
              <a:buNone/>
            </a:pPr>
            <a:r>
              <a:rPr lang="en-US" dirty="0"/>
              <a:t>Match(</a:t>
            </a:r>
            <a:r>
              <a:rPr lang="en-US" dirty="0" err="1"/>
              <a:t>a:Actor</a:t>
            </a:r>
            <a:r>
              <a:rPr lang="en-US" dirty="0"/>
              <a:t>)-[:Played]-&gt;(</a:t>
            </a:r>
            <a:r>
              <a:rPr lang="en-US" dirty="0" err="1"/>
              <a:t>c:character</a:t>
            </a:r>
            <a:r>
              <a:rPr lang="en-US" dirty="0"/>
              <a:t>)</a:t>
            </a:r>
          </a:p>
          <a:p>
            <a:pPr marL="457200" lvl="1" indent="0">
              <a:buNone/>
            </a:pPr>
            <a:r>
              <a:rPr lang="en-US" dirty="0"/>
              <a:t>Where a.name=‘MATT’</a:t>
            </a:r>
          </a:p>
          <a:p>
            <a:pPr marL="457200" lvl="1" indent="0">
              <a:buNone/>
            </a:pPr>
            <a:r>
              <a:rPr lang="en-US" dirty="0"/>
              <a:t>Return C</a:t>
            </a:r>
          </a:p>
          <a:p>
            <a:pPr marL="457200" lvl="1" indent="0">
              <a:buNone/>
            </a:pPr>
            <a:r>
              <a:rPr lang="en-US" dirty="0"/>
              <a:t>Order by c.name</a:t>
            </a:r>
          </a:p>
          <a:p>
            <a:pPr marL="457200" lvl="1" indent="0">
              <a:buNone/>
            </a:pPr>
            <a:r>
              <a:rPr lang="en-US" dirty="0"/>
              <a:t>Limit 10</a:t>
            </a:r>
          </a:p>
          <a:p>
            <a:pPr marL="457200" lvl="1" indent="0">
              <a:buNone/>
            </a:pPr>
            <a:r>
              <a:rPr lang="en-US" dirty="0"/>
              <a:t>Skip 5</a:t>
            </a:r>
          </a:p>
          <a:p>
            <a:r>
              <a:rPr lang="en-US" dirty="0"/>
              <a:t>We can match pattern with anonymous relation or node or direction.</a:t>
            </a:r>
          </a:p>
        </p:txBody>
      </p:sp>
    </p:spTree>
    <p:extLst>
      <p:ext uri="{BB962C8B-B14F-4D97-AF65-F5344CB8AC3E}">
        <p14:creationId xmlns:p14="http://schemas.microsoft.com/office/powerpoint/2010/main" val="1776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C95-6E50-93C5-A0A2-9E92102BDE67}"/>
              </a:ext>
            </a:extLst>
          </p:cNvPr>
          <p:cNvSpPr>
            <a:spLocks noGrp="1"/>
          </p:cNvSpPr>
          <p:nvPr>
            <p:ph type="title"/>
          </p:nvPr>
        </p:nvSpPr>
        <p:spPr/>
        <p:txBody>
          <a:bodyPr/>
          <a:lstStyle/>
          <a:p>
            <a:r>
              <a:rPr lang="en-US" dirty="0"/>
              <a:t>What is Cypher?</a:t>
            </a:r>
          </a:p>
        </p:txBody>
      </p:sp>
      <p:sp>
        <p:nvSpPr>
          <p:cNvPr id="3" name="Content Placeholder 2">
            <a:extLst>
              <a:ext uri="{FF2B5EF4-FFF2-40B4-BE49-F238E27FC236}">
                <a16:creationId xmlns:a16="http://schemas.microsoft.com/office/drawing/2014/main" id="{5BFA041D-3114-344D-10D2-84FE54858467}"/>
              </a:ext>
            </a:extLst>
          </p:cNvPr>
          <p:cNvSpPr>
            <a:spLocks noGrp="1"/>
          </p:cNvSpPr>
          <p:nvPr>
            <p:ph idx="1"/>
          </p:nvPr>
        </p:nvSpPr>
        <p:spPr/>
        <p:txBody>
          <a:bodyPr/>
          <a:lstStyle/>
          <a:p>
            <a:r>
              <a:rPr lang="en-US" dirty="0"/>
              <a:t>Manipulate Data:</a:t>
            </a:r>
          </a:p>
          <a:p>
            <a:pPr lvl="1"/>
            <a:r>
              <a:rPr lang="en-US" dirty="0"/>
              <a:t>CREATE(n): n can be node or whole pattern or variable return from MATCH function.    </a:t>
            </a:r>
          </a:p>
          <a:p>
            <a:pPr lvl="1"/>
            <a:r>
              <a:rPr lang="en-US" dirty="0"/>
              <a:t>DELETE(n) : n can be node or whole pattern or variable return from MATCH function.</a:t>
            </a:r>
          </a:p>
          <a:p>
            <a:pPr lvl="1"/>
            <a:r>
              <a:rPr lang="en-US" dirty="0"/>
              <a:t>SET : used to update value of node return from MATCH Function, if property not exists then create it else update it. Set is also can used to update label.</a:t>
            </a:r>
          </a:p>
          <a:p>
            <a:pPr lvl="1"/>
            <a:r>
              <a:rPr lang="en-US" dirty="0"/>
              <a:t>REMOVE():remove property or label , it is like assign NULL.</a:t>
            </a:r>
          </a:p>
          <a:p>
            <a:pPr lvl="1"/>
            <a:r>
              <a:rPr lang="en-US" dirty="0"/>
              <a:t>MERGE: like MATCH but if condition not exist then create it.</a:t>
            </a:r>
          </a:p>
          <a:p>
            <a:pPr lvl="1"/>
            <a:r>
              <a:rPr lang="en-US" dirty="0"/>
              <a:t>FOREACH: </a:t>
            </a:r>
            <a:r>
              <a:rPr lang="en-US" b="0" i="0" dirty="0">
                <a:effectLst/>
              </a:rPr>
              <a:t>is used to update data within a </a:t>
            </a:r>
            <a:r>
              <a:rPr lang="en-US" b="1" i="0" dirty="0">
                <a:effectLst/>
              </a:rPr>
              <a:t>collection ( can be on all nodes in the match (variable in both side of relation )</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58119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E597-982D-7667-0593-0FA77A6D6620}"/>
              </a:ext>
            </a:extLst>
          </p:cNvPr>
          <p:cNvSpPr>
            <a:spLocks noGrp="1"/>
          </p:cNvSpPr>
          <p:nvPr>
            <p:ph type="title"/>
          </p:nvPr>
        </p:nvSpPr>
        <p:spPr/>
        <p:txBody>
          <a:bodyPr/>
          <a:lstStyle/>
          <a:p>
            <a:r>
              <a:rPr lang="en-US" dirty="0"/>
              <a:t>What is Cypher?</a:t>
            </a:r>
          </a:p>
        </p:txBody>
      </p:sp>
      <p:sp>
        <p:nvSpPr>
          <p:cNvPr id="3" name="Content Placeholder 2">
            <a:extLst>
              <a:ext uri="{FF2B5EF4-FFF2-40B4-BE49-F238E27FC236}">
                <a16:creationId xmlns:a16="http://schemas.microsoft.com/office/drawing/2014/main" id="{7664876B-1237-8153-F725-622035C517A8}"/>
              </a:ext>
            </a:extLst>
          </p:cNvPr>
          <p:cNvSpPr>
            <a:spLocks noGrp="1"/>
          </p:cNvSpPr>
          <p:nvPr>
            <p:ph idx="1"/>
          </p:nvPr>
        </p:nvSpPr>
        <p:spPr/>
        <p:txBody>
          <a:bodyPr/>
          <a:lstStyle/>
          <a:p>
            <a:r>
              <a:rPr lang="en-US" dirty="0"/>
              <a:t>CREATE INDEX ON :NODELABEL(PROPERTYNAME)</a:t>
            </a:r>
          </a:p>
          <a:p>
            <a:r>
              <a:rPr lang="en-US" dirty="0"/>
              <a:t>CREATE CONSTRAINT ON (a: NODELABEL) ASSERT a:PROPERTY is UNIQUE.</a:t>
            </a:r>
          </a:p>
          <a:p>
            <a:r>
              <a:rPr lang="en-US" dirty="0"/>
              <a:t>Import CSV FILES easily.</a:t>
            </a:r>
          </a:p>
        </p:txBody>
      </p:sp>
    </p:spTree>
    <p:extLst>
      <p:ext uri="{BB962C8B-B14F-4D97-AF65-F5344CB8AC3E}">
        <p14:creationId xmlns:p14="http://schemas.microsoft.com/office/powerpoint/2010/main" val="2350819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653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Graph Database (Neo4j)</vt:lpstr>
      <vt:lpstr>Installation</vt:lpstr>
      <vt:lpstr>Installation</vt:lpstr>
      <vt:lpstr>Browsing Database</vt:lpstr>
      <vt:lpstr>What is Cypher?</vt:lpstr>
      <vt:lpstr>What is Cypher?</vt:lpstr>
      <vt:lpstr>What is Cypher?</vt:lpstr>
      <vt:lpstr>What is Cypher?</vt:lpstr>
      <vt:lpstr>What is Cypher?</vt:lpstr>
      <vt:lpstr>NEO4J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Database (Neo4j)</dc:title>
  <dc:creator>Dell</dc:creator>
  <cp:lastModifiedBy>Dell</cp:lastModifiedBy>
  <cp:revision>33</cp:revision>
  <dcterms:created xsi:type="dcterms:W3CDTF">2022-06-15T19:39:10Z</dcterms:created>
  <dcterms:modified xsi:type="dcterms:W3CDTF">2022-06-17T03:52:13Z</dcterms:modified>
</cp:coreProperties>
</file>