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D414-13CA-7592-88EC-FFF812B00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148F21-0AF1-8470-1B7A-93CD7B90D6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76CAD5-F57B-CF12-AD77-F30D57F68C66}"/>
              </a:ext>
            </a:extLst>
          </p:cNvPr>
          <p:cNvSpPr>
            <a:spLocks noGrp="1"/>
          </p:cNvSpPr>
          <p:nvPr>
            <p:ph type="dt" sz="half" idx="10"/>
          </p:nvPr>
        </p:nvSpPr>
        <p:spPr/>
        <p:txBody>
          <a:bodyPr/>
          <a:lstStyle/>
          <a:p>
            <a:fld id="{6B424E27-05D8-4232-8325-76D42BB2877D}" type="datetimeFigureOut">
              <a:rPr lang="en-US" smtClean="0"/>
              <a:t>6/17/2022</a:t>
            </a:fld>
            <a:endParaRPr lang="en-US"/>
          </a:p>
        </p:txBody>
      </p:sp>
      <p:sp>
        <p:nvSpPr>
          <p:cNvPr id="5" name="Footer Placeholder 4">
            <a:extLst>
              <a:ext uri="{FF2B5EF4-FFF2-40B4-BE49-F238E27FC236}">
                <a16:creationId xmlns:a16="http://schemas.microsoft.com/office/drawing/2014/main" id="{4BEB46D7-6B58-B829-6EED-528BB06A1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8E256-BC51-A14D-FCAC-D06037A36170}"/>
              </a:ext>
            </a:extLst>
          </p:cNvPr>
          <p:cNvSpPr>
            <a:spLocks noGrp="1"/>
          </p:cNvSpPr>
          <p:nvPr>
            <p:ph type="sldNum" sz="quarter" idx="12"/>
          </p:nvPr>
        </p:nvSpPr>
        <p:spPr/>
        <p:txBody>
          <a:bodyPr/>
          <a:lstStyle/>
          <a:p>
            <a:fld id="{1A016763-37AB-48AB-BADF-A20F4E40F61D}" type="slidenum">
              <a:rPr lang="en-US" smtClean="0"/>
              <a:t>‹#›</a:t>
            </a:fld>
            <a:endParaRPr lang="en-US"/>
          </a:p>
        </p:txBody>
      </p:sp>
    </p:spTree>
    <p:extLst>
      <p:ext uri="{BB962C8B-B14F-4D97-AF65-F5344CB8AC3E}">
        <p14:creationId xmlns:p14="http://schemas.microsoft.com/office/powerpoint/2010/main" val="349814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1C23-F50D-F12D-9692-6BD8777526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282DC4-F3C0-8026-35F7-D20DDFFD77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0E8B1-6A35-57BA-0D32-FE6F834A88AF}"/>
              </a:ext>
            </a:extLst>
          </p:cNvPr>
          <p:cNvSpPr>
            <a:spLocks noGrp="1"/>
          </p:cNvSpPr>
          <p:nvPr>
            <p:ph type="dt" sz="half" idx="10"/>
          </p:nvPr>
        </p:nvSpPr>
        <p:spPr/>
        <p:txBody>
          <a:bodyPr/>
          <a:lstStyle/>
          <a:p>
            <a:fld id="{6B424E27-05D8-4232-8325-76D42BB2877D}" type="datetimeFigureOut">
              <a:rPr lang="en-US" smtClean="0"/>
              <a:t>6/17/2022</a:t>
            </a:fld>
            <a:endParaRPr lang="en-US"/>
          </a:p>
        </p:txBody>
      </p:sp>
      <p:sp>
        <p:nvSpPr>
          <p:cNvPr id="5" name="Footer Placeholder 4">
            <a:extLst>
              <a:ext uri="{FF2B5EF4-FFF2-40B4-BE49-F238E27FC236}">
                <a16:creationId xmlns:a16="http://schemas.microsoft.com/office/drawing/2014/main" id="{B80BDC5A-D23C-26BD-1A57-888A78532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69378-7117-8722-B665-1D4DC725DD8E}"/>
              </a:ext>
            </a:extLst>
          </p:cNvPr>
          <p:cNvSpPr>
            <a:spLocks noGrp="1"/>
          </p:cNvSpPr>
          <p:nvPr>
            <p:ph type="sldNum" sz="quarter" idx="12"/>
          </p:nvPr>
        </p:nvSpPr>
        <p:spPr/>
        <p:txBody>
          <a:bodyPr/>
          <a:lstStyle/>
          <a:p>
            <a:fld id="{1A016763-37AB-48AB-BADF-A20F4E40F61D}" type="slidenum">
              <a:rPr lang="en-US" smtClean="0"/>
              <a:t>‹#›</a:t>
            </a:fld>
            <a:endParaRPr lang="en-US"/>
          </a:p>
        </p:txBody>
      </p:sp>
    </p:spTree>
    <p:extLst>
      <p:ext uri="{BB962C8B-B14F-4D97-AF65-F5344CB8AC3E}">
        <p14:creationId xmlns:p14="http://schemas.microsoft.com/office/powerpoint/2010/main" val="320561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08C08-079F-6C0C-3CD3-9FE79F16FE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62B4DB-BDE6-1EB4-74CC-E404B07CA0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679C3-BE16-7757-F484-1BB3F8B350BB}"/>
              </a:ext>
            </a:extLst>
          </p:cNvPr>
          <p:cNvSpPr>
            <a:spLocks noGrp="1"/>
          </p:cNvSpPr>
          <p:nvPr>
            <p:ph type="dt" sz="half" idx="10"/>
          </p:nvPr>
        </p:nvSpPr>
        <p:spPr/>
        <p:txBody>
          <a:bodyPr/>
          <a:lstStyle/>
          <a:p>
            <a:fld id="{6B424E27-05D8-4232-8325-76D42BB2877D}" type="datetimeFigureOut">
              <a:rPr lang="en-US" smtClean="0"/>
              <a:t>6/17/2022</a:t>
            </a:fld>
            <a:endParaRPr lang="en-US"/>
          </a:p>
        </p:txBody>
      </p:sp>
      <p:sp>
        <p:nvSpPr>
          <p:cNvPr id="5" name="Footer Placeholder 4">
            <a:extLst>
              <a:ext uri="{FF2B5EF4-FFF2-40B4-BE49-F238E27FC236}">
                <a16:creationId xmlns:a16="http://schemas.microsoft.com/office/drawing/2014/main" id="{CDECBEE6-0594-47F6-10B5-BF8137A04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AF1F9-324D-40D5-2741-6615F69DC817}"/>
              </a:ext>
            </a:extLst>
          </p:cNvPr>
          <p:cNvSpPr>
            <a:spLocks noGrp="1"/>
          </p:cNvSpPr>
          <p:nvPr>
            <p:ph type="sldNum" sz="quarter" idx="12"/>
          </p:nvPr>
        </p:nvSpPr>
        <p:spPr/>
        <p:txBody>
          <a:bodyPr/>
          <a:lstStyle/>
          <a:p>
            <a:fld id="{1A016763-37AB-48AB-BADF-A20F4E40F61D}" type="slidenum">
              <a:rPr lang="en-US" smtClean="0"/>
              <a:t>‹#›</a:t>
            </a:fld>
            <a:endParaRPr lang="en-US"/>
          </a:p>
        </p:txBody>
      </p:sp>
    </p:spTree>
    <p:extLst>
      <p:ext uri="{BB962C8B-B14F-4D97-AF65-F5344CB8AC3E}">
        <p14:creationId xmlns:p14="http://schemas.microsoft.com/office/powerpoint/2010/main" val="261044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24B1-7C4B-6A9B-B7F3-9CDA84A7C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B65594-828C-B0F5-2278-E3D8FA5B31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8F643-1892-9F96-8318-C2AB967D5D74}"/>
              </a:ext>
            </a:extLst>
          </p:cNvPr>
          <p:cNvSpPr>
            <a:spLocks noGrp="1"/>
          </p:cNvSpPr>
          <p:nvPr>
            <p:ph type="dt" sz="half" idx="10"/>
          </p:nvPr>
        </p:nvSpPr>
        <p:spPr/>
        <p:txBody>
          <a:bodyPr/>
          <a:lstStyle/>
          <a:p>
            <a:fld id="{6B424E27-05D8-4232-8325-76D42BB2877D}" type="datetimeFigureOut">
              <a:rPr lang="en-US" smtClean="0"/>
              <a:t>6/17/2022</a:t>
            </a:fld>
            <a:endParaRPr lang="en-US"/>
          </a:p>
        </p:txBody>
      </p:sp>
      <p:sp>
        <p:nvSpPr>
          <p:cNvPr id="5" name="Footer Placeholder 4">
            <a:extLst>
              <a:ext uri="{FF2B5EF4-FFF2-40B4-BE49-F238E27FC236}">
                <a16:creationId xmlns:a16="http://schemas.microsoft.com/office/drawing/2014/main" id="{95462CBB-0D05-7950-5439-2203D3A1B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7D88B-667F-A660-6368-AF4C91C6844B}"/>
              </a:ext>
            </a:extLst>
          </p:cNvPr>
          <p:cNvSpPr>
            <a:spLocks noGrp="1"/>
          </p:cNvSpPr>
          <p:nvPr>
            <p:ph type="sldNum" sz="quarter" idx="12"/>
          </p:nvPr>
        </p:nvSpPr>
        <p:spPr/>
        <p:txBody>
          <a:bodyPr/>
          <a:lstStyle/>
          <a:p>
            <a:fld id="{1A016763-37AB-48AB-BADF-A20F4E40F61D}" type="slidenum">
              <a:rPr lang="en-US" smtClean="0"/>
              <a:t>‹#›</a:t>
            </a:fld>
            <a:endParaRPr lang="en-US"/>
          </a:p>
        </p:txBody>
      </p:sp>
    </p:spTree>
    <p:extLst>
      <p:ext uri="{BB962C8B-B14F-4D97-AF65-F5344CB8AC3E}">
        <p14:creationId xmlns:p14="http://schemas.microsoft.com/office/powerpoint/2010/main" val="233798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A0E4-2CA8-83F7-88AC-BD4322791C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8BB863-2049-A677-E845-05B52C409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10C2B3-DC21-5298-1167-A2A7E28C448F}"/>
              </a:ext>
            </a:extLst>
          </p:cNvPr>
          <p:cNvSpPr>
            <a:spLocks noGrp="1"/>
          </p:cNvSpPr>
          <p:nvPr>
            <p:ph type="dt" sz="half" idx="10"/>
          </p:nvPr>
        </p:nvSpPr>
        <p:spPr/>
        <p:txBody>
          <a:bodyPr/>
          <a:lstStyle/>
          <a:p>
            <a:fld id="{6B424E27-05D8-4232-8325-76D42BB2877D}" type="datetimeFigureOut">
              <a:rPr lang="en-US" smtClean="0"/>
              <a:t>6/17/2022</a:t>
            </a:fld>
            <a:endParaRPr lang="en-US"/>
          </a:p>
        </p:txBody>
      </p:sp>
      <p:sp>
        <p:nvSpPr>
          <p:cNvPr id="5" name="Footer Placeholder 4">
            <a:extLst>
              <a:ext uri="{FF2B5EF4-FFF2-40B4-BE49-F238E27FC236}">
                <a16:creationId xmlns:a16="http://schemas.microsoft.com/office/drawing/2014/main" id="{75716E3B-7034-8D8B-A036-0D7E7B399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1B52A-B588-D39E-9C1E-2CD8B2D5D45B}"/>
              </a:ext>
            </a:extLst>
          </p:cNvPr>
          <p:cNvSpPr>
            <a:spLocks noGrp="1"/>
          </p:cNvSpPr>
          <p:nvPr>
            <p:ph type="sldNum" sz="quarter" idx="12"/>
          </p:nvPr>
        </p:nvSpPr>
        <p:spPr/>
        <p:txBody>
          <a:bodyPr/>
          <a:lstStyle/>
          <a:p>
            <a:fld id="{1A016763-37AB-48AB-BADF-A20F4E40F61D}" type="slidenum">
              <a:rPr lang="en-US" smtClean="0"/>
              <a:t>‹#›</a:t>
            </a:fld>
            <a:endParaRPr lang="en-US"/>
          </a:p>
        </p:txBody>
      </p:sp>
    </p:spTree>
    <p:extLst>
      <p:ext uri="{BB962C8B-B14F-4D97-AF65-F5344CB8AC3E}">
        <p14:creationId xmlns:p14="http://schemas.microsoft.com/office/powerpoint/2010/main" val="4578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E5C0-F2DA-F5B7-ADCA-68EFCA5D1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25B6D-CA8A-A9C4-B1B0-AC5FB3559F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D04C5F-E3B0-AD8D-6250-F27DD90C92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EF235F-E8BF-12DB-B317-0653E6FD48EE}"/>
              </a:ext>
            </a:extLst>
          </p:cNvPr>
          <p:cNvSpPr>
            <a:spLocks noGrp="1"/>
          </p:cNvSpPr>
          <p:nvPr>
            <p:ph type="dt" sz="half" idx="10"/>
          </p:nvPr>
        </p:nvSpPr>
        <p:spPr/>
        <p:txBody>
          <a:bodyPr/>
          <a:lstStyle/>
          <a:p>
            <a:fld id="{6B424E27-05D8-4232-8325-76D42BB2877D}" type="datetimeFigureOut">
              <a:rPr lang="en-US" smtClean="0"/>
              <a:t>6/17/2022</a:t>
            </a:fld>
            <a:endParaRPr lang="en-US"/>
          </a:p>
        </p:txBody>
      </p:sp>
      <p:sp>
        <p:nvSpPr>
          <p:cNvPr id="6" name="Footer Placeholder 5">
            <a:extLst>
              <a:ext uri="{FF2B5EF4-FFF2-40B4-BE49-F238E27FC236}">
                <a16:creationId xmlns:a16="http://schemas.microsoft.com/office/drawing/2014/main" id="{7BCD1D31-DD3F-00FF-941A-01CE67FA3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2413D-D4BB-75FA-089E-41064BC143FE}"/>
              </a:ext>
            </a:extLst>
          </p:cNvPr>
          <p:cNvSpPr>
            <a:spLocks noGrp="1"/>
          </p:cNvSpPr>
          <p:nvPr>
            <p:ph type="sldNum" sz="quarter" idx="12"/>
          </p:nvPr>
        </p:nvSpPr>
        <p:spPr/>
        <p:txBody>
          <a:bodyPr/>
          <a:lstStyle/>
          <a:p>
            <a:fld id="{1A016763-37AB-48AB-BADF-A20F4E40F61D}" type="slidenum">
              <a:rPr lang="en-US" smtClean="0"/>
              <a:t>‹#›</a:t>
            </a:fld>
            <a:endParaRPr lang="en-US"/>
          </a:p>
        </p:txBody>
      </p:sp>
    </p:spTree>
    <p:extLst>
      <p:ext uri="{BB962C8B-B14F-4D97-AF65-F5344CB8AC3E}">
        <p14:creationId xmlns:p14="http://schemas.microsoft.com/office/powerpoint/2010/main" val="52792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82C6-D8B7-B389-EBA9-0EB4C673B4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8F3858-5E0C-8C9C-DF4E-A6A5BAF51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6440E-64DD-6B6C-A773-5231B8CCEA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C307B9-6417-F679-792D-4C88BC719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9A288-0200-A662-2D5E-721503408D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D557E8-42B0-8AD7-4C3E-CD54B537CB9E}"/>
              </a:ext>
            </a:extLst>
          </p:cNvPr>
          <p:cNvSpPr>
            <a:spLocks noGrp="1"/>
          </p:cNvSpPr>
          <p:nvPr>
            <p:ph type="dt" sz="half" idx="10"/>
          </p:nvPr>
        </p:nvSpPr>
        <p:spPr/>
        <p:txBody>
          <a:bodyPr/>
          <a:lstStyle/>
          <a:p>
            <a:fld id="{6B424E27-05D8-4232-8325-76D42BB2877D}" type="datetimeFigureOut">
              <a:rPr lang="en-US" smtClean="0"/>
              <a:t>6/17/2022</a:t>
            </a:fld>
            <a:endParaRPr lang="en-US"/>
          </a:p>
        </p:txBody>
      </p:sp>
      <p:sp>
        <p:nvSpPr>
          <p:cNvPr id="8" name="Footer Placeholder 7">
            <a:extLst>
              <a:ext uri="{FF2B5EF4-FFF2-40B4-BE49-F238E27FC236}">
                <a16:creationId xmlns:a16="http://schemas.microsoft.com/office/drawing/2014/main" id="{E4EAC111-9759-BD4E-FBC3-468F87E323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3E79C9-F78E-3989-46A0-148F5CE52808}"/>
              </a:ext>
            </a:extLst>
          </p:cNvPr>
          <p:cNvSpPr>
            <a:spLocks noGrp="1"/>
          </p:cNvSpPr>
          <p:nvPr>
            <p:ph type="sldNum" sz="quarter" idx="12"/>
          </p:nvPr>
        </p:nvSpPr>
        <p:spPr/>
        <p:txBody>
          <a:bodyPr/>
          <a:lstStyle/>
          <a:p>
            <a:fld id="{1A016763-37AB-48AB-BADF-A20F4E40F61D}" type="slidenum">
              <a:rPr lang="en-US" smtClean="0"/>
              <a:t>‹#›</a:t>
            </a:fld>
            <a:endParaRPr lang="en-US"/>
          </a:p>
        </p:txBody>
      </p:sp>
    </p:spTree>
    <p:extLst>
      <p:ext uri="{BB962C8B-B14F-4D97-AF65-F5344CB8AC3E}">
        <p14:creationId xmlns:p14="http://schemas.microsoft.com/office/powerpoint/2010/main" val="172218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B408-4D82-B2B5-8A22-EA5EAEC0C5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AD06F3-AD8E-CE51-982B-300898A9E094}"/>
              </a:ext>
            </a:extLst>
          </p:cNvPr>
          <p:cNvSpPr>
            <a:spLocks noGrp="1"/>
          </p:cNvSpPr>
          <p:nvPr>
            <p:ph type="dt" sz="half" idx="10"/>
          </p:nvPr>
        </p:nvSpPr>
        <p:spPr/>
        <p:txBody>
          <a:bodyPr/>
          <a:lstStyle/>
          <a:p>
            <a:fld id="{6B424E27-05D8-4232-8325-76D42BB2877D}" type="datetimeFigureOut">
              <a:rPr lang="en-US" smtClean="0"/>
              <a:t>6/17/2022</a:t>
            </a:fld>
            <a:endParaRPr lang="en-US"/>
          </a:p>
        </p:txBody>
      </p:sp>
      <p:sp>
        <p:nvSpPr>
          <p:cNvPr id="4" name="Footer Placeholder 3">
            <a:extLst>
              <a:ext uri="{FF2B5EF4-FFF2-40B4-BE49-F238E27FC236}">
                <a16:creationId xmlns:a16="http://schemas.microsoft.com/office/drawing/2014/main" id="{0CF343EF-9857-EEB8-8C07-602BE62CE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C74098-B941-DB7F-5F9E-2319753F4397}"/>
              </a:ext>
            </a:extLst>
          </p:cNvPr>
          <p:cNvSpPr>
            <a:spLocks noGrp="1"/>
          </p:cNvSpPr>
          <p:nvPr>
            <p:ph type="sldNum" sz="quarter" idx="12"/>
          </p:nvPr>
        </p:nvSpPr>
        <p:spPr/>
        <p:txBody>
          <a:bodyPr/>
          <a:lstStyle/>
          <a:p>
            <a:fld id="{1A016763-37AB-48AB-BADF-A20F4E40F61D}" type="slidenum">
              <a:rPr lang="en-US" smtClean="0"/>
              <a:t>‹#›</a:t>
            </a:fld>
            <a:endParaRPr lang="en-US"/>
          </a:p>
        </p:txBody>
      </p:sp>
    </p:spTree>
    <p:extLst>
      <p:ext uri="{BB962C8B-B14F-4D97-AF65-F5344CB8AC3E}">
        <p14:creationId xmlns:p14="http://schemas.microsoft.com/office/powerpoint/2010/main" val="102513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F903BA-992C-B9B2-4B55-2051CE132EE4}"/>
              </a:ext>
            </a:extLst>
          </p:cNvPr>
          <p:cNvSpPr>
            <a:spLocks noGrp="1"/>
          </p:cNvSpPr>
          <p:nvPr>
            <p:ph type="dt" sz="half" idx="10"/>
          </p:nvPr>
        </p:nvSpPr>
        <p:spPr/>
        <p:txBody>
          <a:bodyPr/>
          <a:lstStyle/>
          <a:p>
            <a:fld id="{6B424E27-05D8-4232-8325-76D42BB2877D}" type="datetimeFigureOut">
              <a:rPr lang="en-US" smtClean="0"/>
              <a:t>6/17/2022</a:t>
            </a:fld>
            <a:endParaRPr lang="en-US"/>
          </a:p>
        </p:txBody>
      </p:sp>
      <p:sp>
        <p:nvSpPr>
          <p:cNvPr id="3" name="Footer Placeholder 2">
            <a:extLst>
              <a:ext uri="{FF2B5EF4-FFF2-40B4-BE49-F238E27FC236}">
                <a16:creationId xmlns:a16="http://schemas.microsoft.com/office/drawing/2014/main" id="{1E096A10-5A78-F6CC-C6F4-79A62A9C4D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1B10B5-B842-849D-5E2F-1B8B0688C7B8}"/>
              </a:ext>
            </a:extLst>
          </p:cNvPr>
          <p:cNvSpPr>
            <a:spLocks noGrp="1"/>
          </p:cNvSpPr>
          <p:nvPr>
            <p:ph type="sldNum" sz="quarter" idx="12"/>
          </p:nvPr>
        </p:nvSpPr>
        <p:spPr/>
        <p:txBody>
          <a:bodyPr/>
          <a:lstStyle/>
          <a:p>
            <a:fld id="{1A016763-37AB-48AB-BADF-A20F4E40F61D}" type="slidenum">
              <a:rPr lang="en-US" smtClean="0"/>
              <a:t>‹#›</a:t>
            </a:fld>
            <a:endParaRPr lang="en-US"/>
          </a:p>
        </p:txBody>
      </p:sp>
    </p:spTree>
    <p:extLst>
      <p:ext uri="{BB962C8B-B14F-4D97-AF65-F5344CB8AC3E}">
        <p14:creationId xmlns:p14="http://schemas.microsoft.com/office/powerpoint/2010/main" val="21404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A30E-560B-AC6F-E888-C2D4AC031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E7401A-9A82-217F-F383-7D9DF5C20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3D8CCD-2C0B-C225-4443-546B5C63E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D6159-F856-DB29-0106-2445041EC28C}"/>
              </a:ext>
            </a:extLst>
          </p:cNvPr>
          <p:cNvSpPr>
            <a:spLocks noGrp="1"/>
          </p:cNvSpPr>
          <p:nvPr>
            <p:ph type="dt" sz="half" idx="10"/>
          </p:nvPr>
        </p:nvSpPr>
        <p:spPr/>
        <p:txBody>
          <a:bodyPr/>
          <a:lstStyle/>
          <a:p>
            <a:fld id="{6B424E27-05D8-4232-8325-76D42BB2877D}" type="datetimeFigureOut">
              <a:rPr lang="en-US" smtClean="0"/>
              <a:t>6/17/2022</a:t>
            </a:fld>
            <a:endParaRPr lang="en-US"/>
          </a:p>
        </p:txBody>
      </p:sp>
      <p:sp>
        <p:nvSpPr>
          <p:cNvPr id="6" name="Footer Placeholder 5">
            <a:extLst>
              <a:ext uri="{FF2B5EF4-FFF2-40B4-BE49-F238E27FC236}">
                <a16:creationId xmlns:a16="http://schemas.microsoft.com/office/drawing/2014/main" id="{FDD7EA19-AF78-D0B2-8602-CEF05FBA1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A3B8F7-97FF-9438-6E1C-BC734CCB16AD}"/>
              </a:ext>
            </a:extLst>
          </p:cNvPr>
          <p:cNvSpPr>
            <a:spLocks noGrp="1"/>
          </p:cNvSpPr>
          <p:nvPr>
            <p:ph type="sldNum" sz="quarter" idx="12"/>
          </p:nvPr>
        </p:nvSpPr>
        <p:spPr/>
        <p:txBody>
          <a:bodyPr/>
          <a:lstStyle/>
          <a:p>
            <a:fld id="{1A016763-37AB-48AB-BADF-A20F4E40F61D}" type="slidenum">
              <a:rPr lang="en-US" smtClean="0"/>
              <a:t>‹#›</a:t>
            </a:fld>
            <a:endParaRPr lang="en-US"/>
          </a:p>
        </p:txBody>
      </p:sp>
    </p:spTree>
    <p:extLst>
      <p:ext uri="{BB962C8B-B14F-4D97-AF65-F5344CB8AC3E}">
        <p14:creationId xmlns:p14="http://schemas.microsoft.com/office/powerpoint/2010/main" val="166260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5EA2-1B62-DED9-3C45-06B729DAA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D6F2CC-F2E9-AB25-DC2D-121FFF02B5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97246D-0851-5F5C-417A-AC1C9E14F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C14F3-3EA4-98C3-CABA-A891DC1E6F5F}"/>
              </a:ext>
            </a:extLst>
          </p:cNvPr>
          <p:cNvSpPr>
            <a:spLocks noGrp="1"/>
          </p:cNvSpPr>
          <p:nvPr>
            <p:ph type="dt" sz="half" idx="10"/>
          </p:nvPr>
        </p:nvSpPr>
        <p:spPr/>
        <p:txBody>
          <a:bodyPr/>
          <a:lstStyle/>
          <a:p>
            <a:fld id="{6B424E27-05D8-4232-8325-76D42BB2877D}" type="datetimeFigureOut">
              <a:rPr lang="en-US" smtClean="0"/>
              <a:t>6/17/2022</a:t>
            </a:fld>
            <a:endParaRPr lang="en-US"/>
          </a:p>
        </p:txBody>
      </p:sp>
      <p:sp>
        <p:nvSpPr>
          <p:cNvPr id="6" name="Footer Placeholder 5">
            <a:extLst>
              <a:ext uri="{FF2B5EF4-FFF2-40B4-BE49-F238E27FC236}">
                <a16:creationId xmlns:a16="http://schemas.microsoft.com/office/drawing/2014/main" id="{A39D332F-3841-73FD-865A-29D9FA535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ECB2E8-8778-355B-13FF-8E4C63CF8039}"/>
              </a:ext>
            </a:extLst>
          </p:cNvPr>
          <p:cNvSpPr>
            <a:spLocks noGrp="1"/>
          </p:cNvSpPr>
          <p:nvPr>
            <p:ph type="sldNum" sz="quarter" idx="12"/>
          </p:nvPr>
        </p:nvSpPr>
        <p:spPr/>
        <p:txBody>
          <a:bodyPr/>
          <a:lstStyle/>
          <a:p>
            <a:fld id="{1A016763-37AB-48AB-BADF-A20F4E40F61D}" type="slidenum">
              <a:rPr lang="en-US" smtClean="0"/>
              <a:t>‹#›</a:t>
            </a:fld>
            <a:endParaRPr lang="en-US"/>
          </a:p>
        </p:txBody>
      </p:sp>
    </p:spTree>
    <p:extLst>
      <p:ext uri="{BB962C8B-B14F-4D97-AF65-F5344CB8AC3E}">
        <p14:creationId xmlns:p14="http://schemas.microsoft.com/office/powerpoint/2010/main" val="2133091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910DE2-5773-C24E-7125-C07B8A015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0119B0-31C6-34A3-B602-060F153E6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F2F50-2FB5-A57E-1C6F-782D5E251C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24E27-05D8-4232-8325-76D42BB2877D}" type="datetimeFigureOut">
              <a:rPr lang="en-US" smtClean="0"/>
              <a:t>6/17/2022</a:t>
            </a:fld>
            <a:endParaRPr lang="en-US"/>
          </a:p>
        </p:txBody>
      </p:sp>
      <p:sp>
        <p:nvSpPr>
          <p:cNvPr id="5" name="Footer Placeholder 4">
            <a:extLst>
              <a:ext uri="{FF2B5EF4-FFF2-40B4-BE49-F238E27FC236}">
                <a16:creationId xmlns:a16="http://schemas.microsoft.com/office/drawing/2014/main" id="{11DD87F4-08DC-1E35-FC1A-CC45C2AD3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E74AA9-5E32-46CF-A075-ACDE014ED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16763-37AB-48AB-BADF-A20F4E40F61D}" type="slidenum">
              <a:rPr lang="en-US" smtClean="0"/>
              <a:t>‹#›</a:t>
            </a:fld>
            <a:endParaRPr lang="en-US"/>
          </a:p>
        </p:txBody>
      </p:sp>
    </p:spTree>
    <p:extLst>
      <p:ext uri="{BB962C8B-B14F-4D97-AF65-F5344CB8AC3E}">
        <p14:creationId xmlns:p14="http://schemas.microsoft.com/office/powerpoint/2010/main" val="2083272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45C1-9BAF-7FA8-40CD-1BB8254414A7}"/>
              </a:ext>
            </a:extLst>
          </p:cNvPr>
          <p:cNvSpPr>
            <a:spLocks noGrp="1"/>
          </p:cNvSpPr>
          <p:nvPr>
            <p:ph type="ctrTitle"/>
          </p:nvPr>
        </p:nvSpPr>
        <p:spPr/>
        <p:txBody>
          <a:bodyPr/>
          <a:lstStyle/>
          <a:p>
            <a:r>
              <a:rPr lang="en-US" dirty="0"/>
              <a:t>NoSQL Databases</a:t>
            </a:r>
          </a:p>
        </p:txBody>
      </p:sp>
    </p:spTree>
    <p:extLst>
      <p:ext uri="{BB962C8B-B14F-4D97-AF65-F5344CB8AC3E}">
        <p14:creationId xmlns:p14="http://schemas.microsoft.com/office/powerpoint/2010/main" val="2065252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CCD1-E1FA-42F2-A8B0-6B5D907C036E}"/>
              </a:ext>
            </a:extLst>
          </p:cNvPr>
          <p:cNvSpPr>
            <a:spLocks noGrp="1"/>
          </p:cNvSpPr>
          <p:nvPr>
            <p:ph type="title"/>
          </p:nvPr>
        </p:nvSpPr>
        <p:spPr/>
        <p:txBody>
          <a:bodyPr/>
          <a:lstStyle/>
          <a:p>
            <a:r>
              <a:rPr lang="en-US" dirty="0"/>
              <a:t>Document Database( like MongoDB)</a:t>
            </a:r>
          </a:p>
        </p:txBody>
      </p:sp>
      <p:sp>
        <p:nvSpPr>
          <p:cNvPr id="3" name="Content Placeholder 2">
            <a:extLst>
              <a:ext uri="{FF2B5EF4-FFF2-40B4-BE49-F238E27FC236}">
                <a16:creationId xmlns:a16="http://schemas.microsoft.com/office/drawing/2014/main" id="{DD3C99AE-3345-1464-0FA2-C045DE460A17}"/>
              </a:ext>
            </a:extLst>
          </p:cNvPr>
          <p:cNvSpPr>
            <a:spLocks noGrp="1"/>
          </p:cNvSpPr>
          <p:nvPr>
            <p:ph idx="1"/>
          </p:nvPr>
        </p:nvSpPr>
        <p:spPr/>
        <p:txBody>
          <a:bodyPr>
            <a:normAutofit lnSpcReduction="10000"/>
          </a:bodyPr>
          <a:lstStyle/>
          <a:p>
            <a:r>
              <a:rPr lang="en-US" b="1" dirty="0"/>
              <a:t>Relational Database is based on normalization in structure design.</a:t>
            </a:r>
          </a:p>
          <a:p>
            <a:r>
              <a:rPr lang="en-US" dirty="0"/>
              <a:t>Normalization Advantage : avoid redundancy , minimize storage, consistency ( no duplicated data so there is not any choice to get different result if query same data from different storage table).</a:t>
            </a:r>
          </a:p>
          <a:p>
            <a:r>
              <a:rPr lang="en-US" dirty="0"/>
              <a:t>Normalization Disadvantage: Slow due to multiple join, maximize storage and lead to complex structure.</a:t>
            </a:r>
          </a:p>
          <a:p>
            <a:r>
              <a:rPr lang="en-US" b="1" dirty="0"/>
              <a:t>Document Database is based on denormalization in design.</a:t>
            </a:r>
          </a:p>
          <a:p>
            <a:r>
              <a:rPr lang="en-US" dirty="0"/>
              <a:t>Data for a topic is grouped together in the same document.</a:t>
            </a:r>
          </a:p>
          <a:p>
            <a:r>
              <a:rPr lang="en-US" dirty="0"/>
              <a:t>All related documents are grouped together in single collection and in some databases called container.</a:t>
            </a:r>
          </a:p>
        </p:txBody>
      </p:sp>
    </p:spTree>
    <p:extLst>
      <p:ext uri="{BB962C8B-B14F-4D97-AF65-F5344CB8AC3E}">
        <p14:creationId xmlns:p14="http://schemas.microsoft.com/office/powerpoint/2010/main" val="108048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335F-C5EE-9003-D1FB-4918C28CF928}"/>
              </a:ext>
            </a:extLst>
          </p:cNvPr>
          <p:cNvSpPr>
            <a:spLocks noGrp="1"/>
          </p:cNvSpPr>
          <p:nvPr>
            <p:ph type="title"/>
          </p:nvPr>
        </p:nvSpPr>
        <p:spPr/>
        <p:txBody>
          <a:bodyPr/>
          <a:lstStyle/>
          <a:p>
            <a:r>
              <a:rPr lang="en-US" dirty="0"/>
              <a:t>Document Database( like MongoDB)</a:t>
            </a:r>
          </a:p>
        </p:txBody>
      </p:sp>
      <p:sp>
        <p:nvSpPr>
          <p:cNvPr id="3" name="Content Placeholder 2">
            <a:extLst>
              <a:ext uri="{FF2B5EF4-FFF2-40B4-BE49-F238E27FC236}">
                <a16:creationId xmlns:a16="http://schemas.microsoft.com/office/drawing/2014/main" id="{83F42BAE-9B43-E846-849B-0598007A8D05}"/>
              </a:ext>
            </a:extLst>
          </p:cNvPr>
          <p:cNvSpPr>
            <a:spLocks noGrp="1"/>
          </p:cNvSpPr>
          <p:nvPr>
            <p:ph idx="1"/>
          </p:nvPr>
        </p:nvSpPr>
        <p:spPr/>
        <p:txBody>
          <a:bodyPr>
            <a:normAutofit fontScale="92500" lnSpcReduction="20000"/>
          </a:bodyPr>
          <a:lstStyle/>
          <a:p>
            <a:r>
              <a:rPr lang="en-US" dirty="0"/>
              <a:t>Reading Single document should give you all info. About entity even if this required duplication.</a:t>
            </a:r>
          </a:p>
          <a:p>
            <a:r>
              <a:rPr lang="en-US" dirty="0"/>
              <a:t>This duplication can cause copies going out of synchronize but this is a trade off between consistency and speed in retrieve data.</a:t>
            </a:r>
          </a:p>
          <a:p>
            <a:r>
              <a:rPr lang="en-US" b="1" dirty="0"/>
              <a:t>Common Denormalized Techniques used to join data in document database:</a:t>
            </a:r>
          </a:p>
          <a:p>
            <a:r>
              <a:rPr lang="en-US" b="1" dirty="0"/>
              <a:t>Use Nested Fields : </a:t>
            </a:r>
            <a:r>
              <a:rPr lang="en-US" dirty="0"/>
              <a:t>example inside order document insert nested JSON block for customer data.</a:t>
            </a:r>
          </a:p>
          <a:p>
            <a:r>
              <a:rPr lang="en-US" dirty="0"/>
              <a:t>{ “order”:””,”data”:””,”</a:t>
            </a:r>
            <a:r>
              <a:rPr lang="en-US" dirty="0" err="1"/>
              <a:t>cust</a:t>
            </a:r>
            <a:r>
              <a:rPr lang="en-US" dirty="0"/>
              <a:t>”:{“</a:t>
            </a:r>
            <a:r>
              <a:rPr lang="en-US" dirty="0" err="1"/>
              <a:t>id”:””,”name</a:t>
            </a:r>
            <a:r>
              <a:rPr lang="en-US" dirty="0"/>
              <a:t>”,””} }</a:t>
            </a:r>
          </a:p>
          <a:p>
            <a:r>
              <a:rPr lang="en-US" b="1" dirty="0"/>
              <a:t>Use Repeated Fields : </a:t>
            </a:r>
            <a:r>
              <a:rPr lang="en-US" dirty="0"/>
              <a:t>example inside order document insert array for all items id in orders  { “</a:t>
            </a:r>
            <a:r>
              <a:rPr lang="en-US" dirty="0" err="1"/>
              <a:t>order”:””,”data”:””,”item</a:t>
            </a:r>
            <a:r>
              <a:rPr lang="en-US" dirty="0"/>
              <a:t> ”:[ {“</a:t>
            </a:r>
            <a:r>
              <a:rPr lang="en-US" dirty="0" err="1"/>
              <a:t>id”:””,”name</a:t>
            </a:r>
            <a:r>
              <a:rPr lang="en-US" dirty="0"/>
              <a:t>”,””} , {“</a:t>
            </a:r>
            <a:r>
              <a:rPr lang="en-US" dirty="0" err="1"/>
              <a:t>id”:””,”name</a:t>
            </a:r>
            <a:r>
              <a:rPr lang="en-US" dirty="0"/>
              <a:t>”,””} ] }</a:t>
            </a:r>
          </a:p>
          <a:p>
            <a:endParaRPr lang="en-US" dirty="0"/>
          </a:p>
          <a:p>
            <a:endParaRPr lang="en-US" dirty="0"/>
          </a:p>
        </p:txBody>
      </p:sp>
    </p:spTree>
    <p:extLst>
      <p:ext uri="{BB962C8B-B14F-4D97-AF65-F5344CB8AC3E}">
        <p14:creationId xmlns:p14="http://schemas.microsoft.com/office/powerpoint/2010/main" val="1617581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45AE-60DB-6284-9850-84FCF6B1E768}"/>
              </a:ext>
            </a:extLst>
          </p:cNvPr>
          <p:cNvSpPr>
            <a:spLocks noGrp="1"/>
          </p:cNvSpPr>
          <p:nvPr>
            <p:ph type="title"/>
          </p:nvPr>
        </p:nvSpPr>
        <p:spPr/>
        <p:txBody>
          <a:bodyPr/>
          <a:lstStyle/>
          <a:p>
            <a:r>
              <a:rPr lang="en-US" dirty="0"/>
              <a:t>Modeling Relationship in Document Database</a:t>
            </a:r>
          </a:p>
        </p:txBody>
      </p:sp>
      <p:sp>
        <p:nvSpPr>
          <p:cNvPr id="3" name="Content Placeholder 2">
            <a:extLst>
              <a:ext uri="{FF2B5EF4-FFF2-40B4-BE49-F238E27FC236}">
                <a16:creationId xmlns:a16="http://schemas.microsoft.com/office/drawing/2014/main" id="{6A0A0C6C-7201-67CA-C47C-DA4DA5D5A222}"/>
              </a:ext>
            </a:extLst>
          </p:cNvPr>
          <p:cNvSpPr>
            <a:spLocks noGrp="1"/>
          </p:cNvSpPr>
          <p:nvPr>
            <p:ph idx="1"/>
          </p:nvPr>
        </p:nvSpPr>
        <p:spPr/>
        <p:txBody>
          <a:bodyPr/>
          <a:lstStyle/>
          <a:p>
            <a:pPr marL="0" indent="0">
              <a:buNone/>
            </a:pPr>
            <a:r>
              <a:rPr lang="en-US" b="1" dirty="0"/>
              <a:t>Nested Documents:</a:t>
            </a:r>
          </a:p>
          <a:p>
            <a:r>
              <a:rPr lang="en-US" dirty="0"/>
              <a:t>It make sense to nested document inside another one which is consider denormalization instead of separate them and use only reference like RDB in the following cases:</a:t>
            </a:r>
          </a:p>
          <a:p>
            <a:pPr lvl="1"/>
            <a:r>
              <a:rPr lang="en-US" dirty="0"/>
              <a:t>Both Documents are usually read together.</a:t>
            </a:r>
          </a:p>
          <a:p>
            <a:pPr lvl="1"/>
            <a:r>
              <a:rPr lang="en-US" dirty="0"/>
              <a:t>Both Documents are usually write together.</a:t>
            </a:r>
          </a:p>
          <a:p>
            <a:pPr lvl="1"/>
            <a:r>
              <a:rPr lang="en-US" dirty="0"/>
              <a:t>Relation between two documents must be one-to-one or one-to-many</a:t>
            </a:r>
          </a:p>
        </p:txBody>
      </p:sp>
    </p:spTree>
    <p:extLst>
      <p:ext uri="{BB962C8B-B14F-4D97-AF65-F5344CB8AC3E}">
        <p14:creationId xmlns:p14="http://schemas.microsoft.com/office/powerpoint/2010/main" val="228017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A0EB-800D-85DE-3918-D9F1198338C8}"/>
              </a:ext>
            </a:extLst>
          </p:cNvPr>
          <p:cNvSpPr>
            <a:spLocks noGrp="1"/>
          </p:cNvSpPr>
          <p:nvPr>
            <p:ph type="title"/>
          </p:nvPr>
        </p:nvSpPr>
        <p:spPr/>
        <p:txBody>
          <a:bodyPr/>
          <a:lstStyle/>
          <a:p>
            <a:r>
              <a:rPr lang="en-US" dirty="0"/>
              <a:t>Modeling Relationship in Document Database</a:t>
            </a:r>
          </a:p>
        </p:txBody>
      </p:sp>
      <p:sp>
        <p:nvSpPr>
          <p:cNvPr id="3" name="Content Placeholder 2">
            <a:extLst>
              <a:ext uri="{FF2B5EF4-FFF2-40B4-BE49-F238E27FC236}">
                <a16:creationId xmlns:a16="http://schemas.microsoft.com/office/drawing/2014/main" id="{C29917B5-FAE3-9CF4-96C2-20FC49E497D7}"/>
              </a:ext>
            </a:extLst>
          </p:cNvPr>
          <p:cNvSpPr>
            <a:spLocks noGrp="1"/>
          </p:cNvSpPr>
          <p:nvPr>
            <p:ph idx="1"/>
          </p:nvPr>
        </p:nvSpPr>
        <p:spPr/>
        <p:txBody>
          <a:bodyPr/>
          <a:lstStyle/>
          <a:p>
            <a:pPr marL="0" indent="0">
              <a:buNone/>
            </a:pPr>
            <a:r>
              <a:rPr lang="en-US" b="1" dirty="0"/>
              <a:t>Reference Documents:</a:t>
            </a:r>
          </a:p>
          <a:p>
            <a:r>
              <a:rPr lang="en-US" dirty="0"/>
              <a:t>It make sense to reference to document inside another one, which is consider normalization  technique like RDB instead of embedding in the following cases:</a:t>
            </a:r>
          </a:p>
          <a:p>
            <a:pPr lvl="1"/>
            <a:r>
              <a:rPr lang="en-US" dirty="0"/>
              <a:t>Both Documents are </a:t>
            </a:r>
            <a:r>
              <a:rPr lang="en-US" b="1" dirty="0"/>
              <a:t>not </a:t>
            </a:r>
            <a:r>
              <a:rPr lang="en-US" dirty="0"/>
              <a:t>read together.</a:t>
            </a:r>
          </a:p>
          <a:p>
            <a:pPr lvl="1"/>
            <a:r>
              <a:rPr lang="en-US" dirty="0"/>
              <a:t>Both Documents are </a:t>
            </a:r>
            <a:r>
              <a:rPr lang="en-US" b="1" dirty="0"/>
              <a:t>not</a:t>
            </a:r>
            <a:r>
              <a:rPr lang="en-US" dirty="0"/>
              <a:t> write together.</a:t>
            </a:r>
          </a:p>
          <a:p>
            <a:pPr lvl="1"/>
            <a:r>
              <a:rPr lang="en-US" dirty="0"/>
              <a:t>Relation between two documents is many-to-one or </a:t>
            </a:r>
            <a:r>
              <a:rPr lang="en-US" b="1" dirty="0"/>
              <a:t>many-to-many</a:t>
            </a:r>
          </a:p>
          <a:p>
            <a:r>
              <a:rPr lang="en-US" dirty="0"/>
              <a:t>Example of many to many is projects and employees</a:t>
            </a:r>
          </a:p>
        </p:txBody>
      </p:sp>
    </p:spTree>
    <p:extLst>
      <p:ext uri="{BB962C8B-B14F-4D97-AF65-F5344CB8AC3E}">
        <p14:creationId xmlns:p14="http://schemas.microsoft.com/office/powerpoint/2010/main" val="811149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A8EA-5587-099F-D52B-1C6D7C58DDCA}"/>
              </a:ext>
            </a:extLst>
          </p:cNvPr>
          <p:cNvSpPr>
            <a:spLocks noGrp="1"/>
          </p:cNvSpPr>
          <p:nvPr>
            <p:ph type="title"/>
          </p:nvPr>
        </p:nvSpPr>
        <p:spPr/>
        <p:txBody>
          <a:bodyPr/>
          <a:lstStyle/>
          <a:p>
            <a:r>
              <a:rPr lang="en-US" dirty="0"/>
              <a:t>Document Database ( General Notes)</a:t>
            </a:r>
          </a:p>
        </p:txBody>
      </p:sp>
      <p:sp>
        <p:nvSpPr>
          <p:cNvPr id="3" name="Content Placeholder 2">
            <a:extLst>
              <a:ext uri="{FF2B5EF4-FFF2-40B4-BE49-F238E27FC236}">
                <a16:creationId xmlns:a16="http://schemas.microsoft.com/office/drawing/2014/main" id="{158BA524-4A01-D8C1-D964-086CCEDDB348}"/>
              </a:ext>
            </a:extLst>
          </p:cNvPr>
          <p:cNvSpPr>
            <a:spLocks noGrp="1"/>
          </p:cNvSpPr>
          <p:nvPr>
            <p:ph idx="1"/>
          </p:nvPr>
        </p:nvSpPr>
        <p:spPr/>
        <p:txBody>
          <a:bodyPr/>
          <a:lstStyle/>
          <a:p>
            <a:r>
              <a:rPr lang="en-US" dirty="0"/>
              <a:t>Document database is consider schemeless by means there is no explicitly schema in separate docs (metadata for structure) but there is implicitly schema (every document has implicitly schema defined by the fields in docs.</a:t>
            </a:r>
          </a:p>
          <a:p>
            <a:r>
              <a:rPr lang="en-US" b="1" i="0" dirty="0">
                <a:solidFill>
                  <a:srgbClr val="202124"/>
                </a:solidFill>
                <a:effectLst/>
              </a:rPr>
              <a:t>When Document Database must be used?</a:t>
            </a:r>
          </a:p>
          <a:p>
            <a:pPr marL="457200" lvl="1" indent="0">
              <a:buNone/>
            </a:pPr>
            <a:r>
              <a:rPr lang="en-US" sz="2800" b="1" i="0" dirty="0">
                <a:solidFill>
                  <a:srgbClr val="202124"/>
                </a:solidFill>
                <a:effectLst/>
              </a:rPr>
              <a:t>If you're working with lots of unorganized data</a:t>
            </a:r>
            <a:r>
              <a:rPr lang="en-US" sz="2800" b="0" i="0" dirty="0">
                <a:solidFill>
                  <a:srgbClr val="202124"/>
                </a:solidFill>
                <a:effectLst/>
              </a:rPr>
              <a:t> then a document database might suit you better, if your data is more structured and you application needs to access specific information and how it related to other data-points then a relational database is a better fit.</a:t>
            </a:r>
            <a:endParaRPr lang="en-US" sz="2800" dirty="0"/>
          </a:p>
          <a:p>
            <a:endParaRPr lang="en-US" dirty="0"/>
          </a:p>
        </p:txBody>
      </p:sp>
    </p:spTree>
    <p:extLst>
      <p:ext uri="{BB962C8B-B14F-4D97-AF65-F5344CB8AC3E}">
        <p14:creationId xmlns:p14="http://schemas.microsoft.com/office/powerpoint/2010/main" val="2004327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127C-135C-B77F-73FA-A3D3C9F63382}"/>
              </a:ext>
            </a:extLst>
          </p:cNvPr>
          <p:cNvSpPr>
            <a:spLocks noGrp="1"/>
          </p:cNvSpPr>
          <p:nvPr>
            <p:ph type="title"/>
          </p:nvPr>
        </p:nvSpPr>
        <p:spPr/>
        <p:txBody>
          <a:bodyPr/>
          <a:lstStyle/>
          <a:p>
            <a:r>
              <a:rPr lang="en-US" dirty="0"/>
              <a:t>Graph Database</a:t>
            </a:r>
          </a:p>
        </p:txBody>
      </p:sp>
      <p:sp>
        <p:nvSpPr>
          <p:cNvPr id="3" name="Content Placeholder 2">
            <a:extLst>
              <a:ext uri="{FF2B5EF4-FFF2-40B4-BE49-F238E27FC236}">
                <a16:creationId xmlns:a16="http://schemas.microsoft.com/office/drawing/2014/main" id="{2604A73E-833E-8DD9-881A-FC5640D5F64B}"/>
              </a:ext>
            </a:extLst>
          </p:cNvPr>
          <p:cNvSpPr>
            <a:spLocks noGrp="1"/>
          </p:cNvSpPr>
          <p:nvPr>
            <p:ph idx="1"/>
          </p:nvPr>
        </p:nvSpPr>
        <p:spPr/>
        <p:txBody>
          <a:bodyPr/>
          <a:lstStyle/>
          <a:p>
            <a:r>
              <a:rPr lang="en-US" b="1" dirty="0"/>
              <a:t>Definition</a:t>
            </a:r>
            <a:r>
              <a:rPr lang="en-US" dirty="0"/>
              <a:t>: Graph database use </a:t>
            </a:r>
            <a:r>
              <a:rPr lang="en-US" b="1" dirty="0"/>
              <a:t>graph</a:t>
            </a:r>
            <a:r>
              <a:rPr lang="en-US" dirty="0"/>
              <a:t> structure to represent and store data.</a:t>
            </a:r>
          </a:p>
          <a:p>
            <a:r>
              <a:rPr lang="en-US" b="1" dirty="0"/>
              <a:t>Graph Definition</a:t>
            </a:r>
            <a:r>
              <a:rPr lang="en-US" dirty="0"/>
              <a:t>: A group of nodes that are connected by directive relationships.</a:t>
            </a:r>
          </a:p>
          <a:p>
            <a:r>
              <a:rPr lang="en-US" b="1" dirty="0"/>
              <a:t>Graph Database Description: </a:t>
            </a:r>
            <a:r>
              <a:rPr lang="en-US" dirty="0"/>
              <a:t>It is all about relation, Relationships are named and directive with start and end node.</a:t>
            </a:r>
          </a:p>
          <a:p>
            <a:pPr lvl="1"/>
            <a:r>
              <a:rPr lang="en-US" sz="2800" dirty="0"/>
              <a:t>Nodes and Relationships contain properties.</a:t>
            </a:r>
          </a:p>
          <a:p>
            <a:pPr lvl="1"/>
            <a:r>
              <a:rPr lang="en-US" sz="2800" dirty="0"/>
              <a:t>High Performance, Flexibility, support more than one query language(like cypher).</a:t>
            </a:r>
          </a:p>
        </p:txBody>
      </p:sp>
    </p:spTree>
    <p:extLst>
      <p:ext uri="{BB962C8B-B14F-4D97-AF65-F5344CB8AC3E}">
        <p14:creationId xmlns:p14="http://schemas.microsoft.com/office/powerpoint/2010/main" val="28900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7ECA-95FC-FEF5-C014-37CDDF3C9AF5}"/>
              </a:ext>
            </a:extLst>
          </p:cNvPr>
          <p:cNvSpPr>
            <a:spLocks noGrp="1"/>
          </p:cNvSpPr>
          <p:nvPr>
            <p:ph type="title"/>
          </p:nvPr>
        </p:nvSpPr>
        <p:spPr/>
        <p:txBody>
          <a:bodyPr/>
          <a:lstStyle/>
          <a:p>
            <a:r>
              <a:rPr lang="en-US" dirty="0"/>
              <a:t>Graph Database</a:t>
            </a:r>
          </a:p>
        </p:txBody>
      </p:sp>
      <p:sp>
        <p:nvSpPr>
          <p:cNvPr id="3" name="Content Placeholder 2">
            <a:extLst>
              <a:ext uri="{FF2B5EF4-FFF2-40B4-BE49-F238E27FC236}">
                <a16:creationId xmlns:a16="http://schemas.microsoft.com/office/drawing/2014/main" id="{91985A9E-B3B4-D0FA-E4F9-85857C4D0CF8}"/>
              </a:ext>
            </a:extLst>
          </p:cNvPr>
          <p:cNvSpPr>
            <a:spLocks noGrp="1"/>
          </p:cNvSpPr>
          <p:nvPr>
            <p:ph idx="1"/>
          </p:nvPr>
        </p:nvSpPr>
        <p:spPr/>
        <p:txBody>
          <a:bodyPr/>
          <a:lstStyle/>
          <a:p>
            <a:r>
              <a:rPr lang="en-US" b="0" i="0" dirty="0">
                <a:solidFill>
                  <a:srgbClr val="202124"/>
                </a:solidFill>
                <a:effectLst/>
              </a:rPr>
              <a:t>A schema in Graph database refers to indexes and constraints.  Graph database </a:t>
            </a:r>
            <a:r>
              <a:rPr lang="en-US" b="1" i="0" dirty="0">
                <a:solidFill>
                  <a:srgbClr val="202124"/>
                </a:solidFill>
                <a:effectLst/>
              </a:rPr>
              <a:t>is often described as schema optional</a:t>
            </a:r>
            <a:r>
              <a:rPr lang="en-US" b="0" i="0" dirty="0">
                <a:solidFill>
                  <a:srgbClr val="202124"/>
                </a:solidFill>
                <a:effectLst/>
              </a:rPr>
              <a:t>, meaning that it is not necessary to create indexes and constraints. You can create data nodes, relationships and properties without defining a schema.</a:t>
            </a:r>
          </a:p>
          <a:p>
            <a:r>
              <a:rPr lang="en-US" dirty="0">
                <a:solidFill>
                  <a:srgbClr val="202124"/>
                </a:solidFill>
              </a:rPr>
              <a:t>When define index this mean data can not be null so for this part only you will be tight to fixed schema</a:t>
            </a:r>
            <a:r>
              <a:rPr lang="en-US" b="0" i="0" dirty="0">
                <a:solidFill>
                  <a:srgbClr val="202124"/>
                </a:solidFill>
                <a:effectLst/>
              </a:rPr>
              <a:t> </a:t>
            </a:r>
            <a:endParaRPr lang="en-US" dirty="0"/>
          </a:p>
        </p:txBody>
      </p:sp>
    </p:spTree>
    <p:extLst>
      <p:ext uri="{BB962C8B-B14F-4D97-AF65-F5344CB8AC3E}">
        <p14:creationId xmlns:p14="http://schemas.microsoft.com/office/powerpoint/2010/main" val="930404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519A-5AE3-2EE6-1479-8052B2C97143}"/>
              </a:ext>
            </a:extLst>
          </p:cNvPr>
          <p:cNvSpPr>
            <a:spLocks noGrp="1"/>
          </p:cNvSpPr>
          <p:nvPr>
            <p:ph type="title"/>
          </p:nvPr>
        </p:nvSpPr>
        <p:spPr/>
        <p:txBody>
          <a:bodyPr/>
          <a:lstStyle/>
          <a:p>
            <a:r>
              <a:rPr lang="en-US" dirty="0"/>
              <a:t>Graph Database</a:t>
            </a:r>
          </a:p>
        </p:txBody>
      </p:sp>
      <p:sp>
        <p:nvSpPr>
          <p:cNvPr id="3" name="Content Placeholder 2">
            <a:extLst>
              <a:ext uri="{FF2B5EF4-FFF2-40B4-BE49-F238E27FC236}">
                <a16:creationId xmlns:a16="http://schemas.microsoft.com/office/drawing/2014/main" id="{D1E6DCF2-E0F4-D50C-BE57-D33D28877348}"/>
              </a:ext>
            </a:extLst>
          </p:cNvPr>
          <p:cNvSpPr>
            <a:spLocks noGrp="1"/>
          </p:cNvSpPr>
          <p:nvPr>
            <p:ph idx="1"/>
          </p:nvPr>
        </p:nvSpPr>
        <p:spPr/>
        <p:txBody>
          <a:bodyPr/>
          <a:lstStyle/>
          <a:p>
            <a:r>
              <a:rPr lang="en-US" b="1" i="0" dirty="0">
                <a:solidFill>
                  <a:srgbClr val="202124"/>
                </a:solidFill>
                <a:effectLst/>
              </a:rPr>
              <a:t>When Graph Database must be used?</a:t>
            </a:r>
          </a:p>
          <a:p>
            <a:pPr lvl="1"/>
            <a:r>
              <a:rPr lang="en-US" dirty="0">
                <a:solidFill>
                  <a:srgbClr val="202124"/>
                </a:solidFill>
              </a:rPr>
              <a:t>With Highly connected data.</a:t>
            </a:r>
          </a:p>
          <a:p>
            <a:pPr lvl="1"/>
            <a:r>
              <a:rPr lang="en-US" dirty="0"/>
              <a:t>All Information I need is based basically on relation.</a:t>
            </a:r>
            <a:endParaRPr lang="en-US" b="1" dirty="0">
              <a:solidFill>
                <a:srgbClr val="202124"/>
              </a:solidFill>
            </a:endParaRPr>
          </a:p>
          <a:p>
            <a:pPr lvl="1"/>
            <a:r>
              <a:rPr lang="en-US" b="1" i="0" dirty="0">
                <a:solidFill>
                  <a:srgbClr val="202124"/>
                </a:solidFill>
                <a:effectLst/>
              </a:rPr>
              <a:t>Document DB is </a:t>
            </a:r>
            <a:r>
              <a:rPr lang="en-US" i="0" dirty="0">
                <a:solidFill>
                  <a:srgbClr val="202124"/>
                </a:solidFill>
                <a:effectLst/>
              </a:rPr>
              <a:t>good only if there is low join needed between entities.</a:t>
            </a:r>
          </a:p>
          <a:p>
            <a:pPr lvl="1"/>
            <a:r>
              <a:rPr lang="en-US" b="1" dirty="0">
                <a:solidFill>
                  <a:srgbClr val="202124"/>
                </a:solidFill>
              </a:rPr>
              <a:t>RDB </a:t>
            </a:r>
            <a:r>
              <a:rPr lang="en-US" dirty="0">
                <a:solidFill>
                  <a:srgbClr val="202124"/>
                </a:solidFill>
              </a:rPr>
              <a:t>performance is very low with highly connected data in compare to graph db.</a:t>
            </a:r>
          </a:p>
          <a:p>
            <a:r>
              <a:rPr lang="en-US" b="1" dirty="0">
                <a:solidFill>
                  <a:srgbClr val="202124"/>
                </a:solidFill>
              </a:rPr>
              <a:t>Use Cases of Graph DB:</a:t>
            </a:r>
          </a:p>
          <a:p>
            <a:pPr lvl="1"/>
            <a:r>
              <a:rPr lang="en-US" dirty="0">
                <a:solidFill>
                  <a:srgbClr val="202124"/>
                </a:solidFill>
              </a:rPr>
              <a:t>Find friend of friend in social media.</a:t>
            </a:r>
          </a:p>
          <a:p>
            <a:pPr lvl="1"/>
            <a:r>
              <a:rPr lang="en-US" dirty="0">
                <a:solidFill>
                  <a:srgbClr val="202124"/>
                </a:solidFill>
              </a:rPr>
              <a:t>For recommendation systems</a:t>
            </a:r>
          </a:p>
          <a:p>
            <a:pPr lvl="1"/>
            <a:r>
              <a:rPr lang="en-US" dirty="0">
                <a:solidFill>
                  <a:srgbClr val="202124"/>
                </a:solidFill>
              </a:rPr>
              <a:t>Fraud detection</a:t>
            </a:r>
          </a:p>
          <a:p>
            <a:endParaRPr lang="en-US" dirty="0">
              <a:solidFill>
                <a:srgbClr val="202124"/>
              </a:solidFill>
            </a:endParaRPr>
          </a:p>
        </p:txBody>
      </p:sp>
    </p:spTree>
    <p:extLst>
      <p:ext uri="{BB962C8B-B14F-4D97-AF65-F5344CB8AC3E}">
        <p14:creationId xmlns:p14="http://schemas.microsoft.com/office/powerpoint/2010/main" val="3368731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7687-F317-170F-C152-E870DD50B713}"/>
              </a:ext>
            </a:extLst>
          </p:cNvPr>
          <p:cNvSpPr>
            <a:spLocks noGrp="1"/>
          </p:cNvSpPr>
          <p:nvPr>
            <p:ph type="title"/>
          </p:nvPr>
        </p:nvSpPr>
        <p:spPr/>
        <p:txBody>
          <a:bodyPr/>
          <a:lstStyle/>
          <a:p>
            <a:r>
              <a:rPr lang="en-US" dirty="0"/>
              <a:t>Graph Database (Like Neo4j)</a:t>
            </a:r>
          </a:p>
        </p:txBody>
      </p:sp>
      <p:sp>
        <p:nvSpPr>
          <p:cNvPr id="3" name="Content Placeholder 2">
            <a:extLst>
              <a:ext uri="{FF2B5EF4-FFF2-40B4-BE49-F238E27FC236}">
                <a16:creationId xmlns:a16="http://schemas.microsoft.com/office/drawing/2014/main" id="{6A90B634-7D9F-F111-5210-3F5DC5ECA0A6}"/>
              </a:ext>
            </a:extLst>
          </p:cNvPr>
          <p:cNvSpPr>
            <a:spLocks noGrp="1"/>
          </p:cNvSpPr>
          <p:nvPr>
            <p:ph idx="1"/>
          </p:nvPr>
        </p:nvSpPr>
        <p:spPr/>
        <p:txBody>
          <a:bodyPr/>
          <a:lstStyle/>
          <a:p>
            <a:r>
              <a:rPr lang="en-US" dirty="0"/>
              <a:t>Neo4j is written by java based on transaction, support big data and scalable and has Rest API  so can communicate with any app.</a:t>
            </a:r>
          </a:p>
          <a:p>
            <a:r>
              <a:rPr lang="en-US" dirty="0"/>
              <a:t>Node can have label</a:t>
            </a:r>
          </a:p>
          <a:p>
            <a:r>
              <a:rPr lang="en-US" dirty="0"/>
              <a:t>Each Relation must be named </a:t>
            </a:r>
            <a:r>
              <a:rPr lang="en-US"/>
              <a:t>and directive.</a:t>
            </a:r>
            <a:endParaRPr lang="en-US" dirty="0"/>
          </a:p>
          <a:p>
            <a:r>
              <a:rPr lang="en-US" dirty="0"/>
              <a:t>Each property is key value pair.</a:t>
            </a:r>
          </a:p>
          <a:p>
            <a:r>
              <a:rPr lang="en-US" dirty="0"/>
              <a:t>Key=String, Value=Primitive data types</a:t>
            </a:r>
          </a:p>
          <a:p>
            <a:r>
              <a:rPr lang="en-US" dirty="0"/>
              <a:t>Property can be indexed or add unique constraint.</a:t>
            </a:r>
          </a:p>
        </p:txBody>
      </p:sp>
    </p:spTree>
    <p:extLst>
      <p:ext uri="{BB962C8B-B14F-4D97-AF65-F5344CB8AC3E}">
        <p14:creationId xmlns:p14="http://schemas.microsoft.com/office/powerpoint/2010/main" val="124390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F78-3AC9-7536-AFB2-49660CE2B54D}"/>
              </a:ext>
            </a:extLst>
          </p:cNvPr>
          <p:cNvSpPr>
            <a:spLocks noGrp="1"/>
          </p:cNvSpPr>
          <p:nvPr>
            <p:ph type="title"/>
          </p:nvPr>
        </p:nvSpPr>
        <p:spPr>
          <a:xfrm>
            <a:off x="481584" y="365125"/>
            <a:ext cx="10872216" cy="1325563"/>
          </a:xfrm>
        </p:spPr>
        <p:txBody>
          <a:bodyPr/>
          <a:lstStyle/>
          <a:p>
            <a:r>
              <a:rPr lang="en-US" dirty="0"/>
              <a:t>Big Picture</a:t>
            </a:r>
          </a:p>
        </p:txBody>
      </p:sp>
      <p:sp>
        <p:nvSpPr>
          <p:cNvPr id="3" name="Content Placeholder 2">
            <a:extLst>
              <a:ext uri="{FF2B5EF4-FFF2-40B4-BE49-F238E27FC236}">
                <a16:creationId xmlns:a16="http://schemas.microsoft.com/office/drawing/2014/main" id="{A0B92CBD-928B-BE3D-44E1-993B9188402B}"/>
              </a:ext>
            </a:extLst>
          </p:cNvPr>
          <p:cNvSpPr>
            <a:spLocks noGrp="1"/>
          </p:cNvSpPr>
          <p:nvPr>
            <p:ph idx="1"/>
          </p:nvPr>
        </p:nvSpPr>
        <p:spPr>
          <a:xfrm>
            <a:off x="481584" y="1690688"/>
            <a:ext cx="10515600" cy="4351338"/>
          </a:xfrm>
        </p:spPr>
        <p:txBody>
          <a:bodyPr>
            <a:noAutofit/>
          </a:bodyPr>
          <a:lstStyle/>
          <a:p>
            <a:pPr marL="0" indent="0">
              <a:buNone/>
            </a:pPr>
            <a:r>
              <a:rPr lang="en-US" b="1" i="0" dirty="0">
                <a:solidFill>
                  <a:srgbClr val="202124"/>
                </a:solidFill>
                <a:effectLst/>
              </a:rPr>
              <a:t>Main Definition that must be well know before beginning</a:t>
            </a:r>
          </a:p>
          <a:p>
            <a:pPr marL="0" indent="0">
              <a:buNone/>
            </a:pPr>
            <a:r>
              <a:rPr lang="en-US" sz="2400" b="1" dirty="0">
                <a:solidFill>
                  <a:srgbClr val="202124"/>
                </a:solidFill>
              </a:rPr>
              <a:t>( SQL database </a:t>
            </a:r>
            <a:r>
              <a:rPr lang="en-US" sz="2400" dirty="0">
                <a:solidFill>
                  <a:srgbClr val="202124"/>
                </a:solidFill>
              </a:rPr>
              <a:t>consist of tables and each tables consist of rows with fixed number and definition of columns in which we called </a:t>
            </a:r>
            <a:r>
              <a:rPr lang="en-US" sz="2400" b="1" dirty="0">
                <a:solidFill>
                  <a:srgbClr val="202124"/>
                </a:solidFill>
              </a:rPr>
              <a:t>fixed schema</a:t>
            </a:r>
            <a:r>
              <a:rPr lang="en-US" sz="2400" dirty="0">
                <a:solidFill>
                  <a:srgbClr val="202124"/>
                </a:solidFill>
              </a:rPr>
              <a:t>)</a:t>
            </a:r>
          </a:p>
          <a:p>
            <a:pPr marL="0" indent="0">
              <a:buNone/>
            </a:pPr>
            <a:r>
              <a:rPr lang="en-US" b="1" dirty="0">
                <a:solidFill>
                  <a:srgbClr val="202124"/>
                </a:solidFill>
              </a:rPr>
              <a:t>When we want to map the previous definition to NOSQL we can say that</a:t>
            </a:r>
          </a:p>
          <a:p>
            <a:pPr marL="0" indent="0">
              <a:buNone/>
            </a:pPr>
            <a:r>
              <a:rPr lang="en-US" sz="2400" b="1" i="0" dirty="0">
                <a:solidFill>
                  <a:srgbClr val="202124"/>
                </a:solidFill>
                <a:effectLst/>
              </a:rPr>
              <a:t>(NOSQL database (Document type which is most popular one) </a:t>
            </a:r>
            <a:r>
              <a:rPr lang="en-US" sz="2400" i="0" dirty="0">
                <a:solidFill>
                  <a:srgbClr val="202124"/>
                </a:solidFill>
                <a:effectLst/>
              </a:rPr>
              <a:t>consist of collection and each collection consist of  documents with </a:t>
            </a:r>
            <a:r>
              <a:rPr lang="en-US" sz="2400" b="1" dirty="0">
                <a:solidFill>
                  <a:srgbClr val="202124"/>
                </a:solidFill>
              </a:rPr>
              <a:t>No</a:t>
            </a:r>
            <a:r>
              <a:rPr lang="en-US" sz="2400" dirty="0">
                <a:solidFill>
                  <a:srgbClr val="202124"/>
                </a:solidFill>
              </a:rPr>
              <a:t> fixed number or definition of attribute by means it is different from one document to another in which we called </a:t>
            </a:r>
            <a:r>
              <a:rPr lang="en-US" sz="2400" b="1" dirty="0">
                <a:solidFill>
                  <a:srgbClr val="202124"/>
                </a:solidFill>
              </a:rPr>
              <a:t>Flexible Schema or No Schema</a:t>
            </a:r>
            <a:r>
              <a:rPr lang="en-US" b="1" dirty="0">
                <a:solidFill>
                  <a:srgbClr val="202124"/>
                </a:solidFill>
              </a:rPr>
              <a:t>)</a:t>
            </a:r>
            <a:endParaRPr lang="en-US" b="1" i="0" dirty="0">
              <a:solidFill>
                <a:srgbClr val="202124"/>
              </a:solidFill>
              <a:effectLst/>
            </a:endParaRPr>
          </a:p>
        </p:txBody>
      </p:sp>
    </p:spTree>
    <p:extLst>
      <p:ext uri="{BB962C8B-B14F-4D97-AF65-F5344CB8AC3E}">
        <p14:creationId xmlns:p14="http://schemas.microsoft.com/office/powerpoint/2010/main" val="332809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CEA6-D823-216B-4662-E0F28683768E}"/>
              </a:ext>
            </a:extLst>
          </p:cNvPr>
          <p:cNvSpPr>
            <a:spLocks noGrp="1"/>
          </p:cNvSpPr>
          <p:nvPr>
            <p:ph type="title"/>
          </p:nvPr>
        </p:nvSpPr>
        <p:spPr/>
        <p:txBody>
          <a:bodyPr/>
          <a:lstStyle/>
          <a:p>
            <a:r>
              <a:rPr lang="en-US" dirty="0"/>
              <a:t>Big Picture</a:t>
            </a:r>
          </a:p>
        </p:txBody>
      </p:sp>
      <p:sp>
        <p:nvSpPr>
          <p:cNvPr id="3" name="Content Placeholder 2">
            <a:extLst>
              <a:ext uri="{FF2B5EF4-FFF2-40B4-BE49-F238E27FC236}">
                <a16:creationId xmlns:a16="http://schemas.microsoft.com/office/drawing/2014/main" id="{1572FBCE-724E-98CB-85FD-90D8C982B5B6}"/>
              </a:ext>
            </a:extLst>
          </p:cNvPr>
          <p:cNvSpPr>
            <a:spLocks noGrp="1"/>
          </p:cNvSpPr>
          <p:nvPr>
            <p:ph idx="1"/>
          </p:nvPr>
        </p:nvSpPr>
        <p:spPr/>
        <p:txBody>
          <a:bodyPr>
            <a:normAutofit fontScale="92500"/>
          </a:bodyPr>
          <a:lstStyle/>
          <a:p>
            <a:r>
              <a:rPr lang="en-US" b="0" i="0" dirty="0">
                <a:solidFill>
                  <a:srgbClr val="202124"/>
                </a:solidFill>
                <a:effectLst/>
              </a:rPr>
              <a:t>NoSQL databases </a:t>
            </a:r>
            <a:r>
              <a:rPr lang="en-US" b="1" i="0" dirty="0">
                <a:solidFill>
                  <a:srgbClr val="202124"/>
                </a:solidFill>
                <a:effectLst/>
              </a:rPr>
              <a:t>store data in documents rather than relational tables.</a:t>
            </a:r>
          </a:p>
          <a:p>
            <a:r>
              <a:rPr lang="en-US" i="0" dirty="0">
                <a:solidFill>
                  <a:srgbClr val="202124"/>
                </a:solidFill>
                <a:effectLst/>
              </a:rPr>
              <a:t>NoSQL is a class of DBMs that </a:t>
            </a:r>
            <a:r>
              <a:rPr lang="en-US" b="1" i="0" dirty="0">
                <a:solidFill>
                  <a:srgbClr val="202124"/>
                </a:solidFill>
                <a:effectLst/>
              </a:rPr>
              <a:t>are non-relational </a:t>
            </a:r>
            <a:r>
              <a:rPr lang="en-US" i="0" dirty="0">
                <a:solidFill>
                  <a:srgbClr val="202124"/>
                </a:solidFill>
                <a:effectLst/>
              </a:rPr>
              <a:t>and generally do not use SQL.</a:t>
            </a:r>
          </a:p>
          <a:p>
            <a:r>
              <a:rPr lang="en-US" i="0" dirty="0">
                <a:solidFill>
                  <a:srgbClr val="202124"/>
                </a:solidFill>
                <a:effectLst/>
              </a:rPr>
              <a:t>NoSQL </a:t>
            </a:r>
            <a:r>
              <a:rPr lang="en-US" b="1" dirty="0"/>
              <a:t>not mandatory to have same schema for all documents</a:t>
            </a:r>
            <a:r>
              <a:rPr lang="en-US" dirty="0"/>
              <a:t>. For example some documents in the database may have field called "City" but other documents in the same database may not have this field.</a:t>
            </a:r>
          </a:p>
          <a:p>
            <a:r>
              <a:rPr lang="en-US" dirty="0"/>
              <a:t>In NoSQL All information related to the document is stored in a one document, in a one place.</a:t>
            </a:r>
          </a:p>
          <a:p>
            <a:r>
              <a:rPr lang="en-US" dirty="0"/>
              <a:t>In NoSQL when you perform query you retrieve just one document since no join between documents.</a:t>
            </a:r>
          </a:p>
          <a:p>
            <a:endParaRPr lang="en-US" dirty="0"/>
          </a:p>
          <a:p>
            <a:endParaRPr lang="en-US" dirty="0"/>
          </a:p>
        </p:txBody>
      </p:sp>
    </p:spTree>
    <p:extLst>
      <p:ext uri="{BB962C8B-B14F-4D97-AF65-F5344CB8AC3E}">
        <p14:creationId xmlns:p14="http://schemas.microsoft.com/office/powerpoint/2010/main" val="278401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5E23-A9D2-1D49-7881-A615BF479AF8}"/>
              </a:ext>
            </a:extLst>
          </p:cNvPr>
          <p:cNvSpPr>
            <a:spLocks noGrp="1"/>
          </p:cNvSpPr>
          <p:nvPr>
            <p:ph type="title"/>
          </p:nvPr>
        </p:nvSpPr>
        <p:spPr/>
        <p:txBody>
          <a:bodyPr/>
          <a:lstStyle/>
          <a:p>
            <a:r>
              <a:rPr lang="en-US" dirty="0"/>
              <a:t>SQL VS NOSQL</a:t>
            </a:r>
          </a:p>
        </p:txBody>
      </p:sp>
      <p:sp>
        <p:nvSpPr>
          <p:cNvPr id="3" name="Text Placeholder 2">
            <a:extLst>
              <a:ext uri="{FF2B5EF4-FFF2-40B4-BE49-F238E27FC236}">
                <a16:creationId xmlns:a16="http://schemas.microsoft.com/office/drawing/2014/main" id="{1641E573-87CB-6CD8-DEDF-95D573FFA902}"/>
              </a:ext>
            </a:extLst>
          </p:cNvPr>
          <p:cNvSpPr>
            <a:spLocks noGrp="1"/>
          </p:cNvSpPr>
          <p:nvPr>
            <p:ph type="body" idx="1"/>
          </p:nvPr>
        </p:nvSpPr>
        <p:spPr/>
        <p:txBody>
          <a:bodyPr/>
          <a:lstStyle/>
          <a:p>
            <a:r>
              <a:rPr lang="en-US" dirty="0"/>
              <a:t>SQL</a:t>
            </a:r>
          </a:p>
        </p:txBody>
      </p:sp>
      <p:sp>
        <p:nvSpPr>
          <p:cNvPr id="4" name="Content Placeholder 3">
            <a:extLst>
              <a:ext uri="{FF2B5EF4-FFF2-40B4-BE49-F238E27FC236}">
                <a16:creationId xmlns:a16="http://schemas.microsoft.com/office/drawing/2014/main" id="{5081B4E4-E6C7-67B7-3A3A-6B36BEF4328D}"/>
              </a:ext>
            </a:extLst>
          </p:cNvPr>
          <p:cNvSpPr>
            <a:spLocks noGrp="1"/>
          </p:cNvSpPr>
          <p:nvPr>
            <p:ph sz="half" idx="2"/>
          </p:nvPr>
        </p:nvSpPr>
        <p:spPr/>
        <p:txBody>
          <a:bodyPr>
            <a:noAutofit/>
          </a:bodyPr>
          <a:lstStyle/>
          <a:p>
            <a:r>
              <a:rPr lang="en-US" sz="2000" b="0" i="0" dirty="0">
                <a:effectLst/>
              </a:rPr>
              <a:t>SQL databases are relational.</a:t>
            </a:r>
          </a:p>
          <a:p>
            <a:r>
              <a:rPr lang="en-US" sz="2000" b="0" i="0" dirty="0">
                <a:effectLst/>
              </a:rPr>
              <a:t>SQL databases use structured query language and have a predefined schema.</a:t>
            </a:r>
          </a:p>
          <a:p>
            <a:r>
              <a:rPr lang="en-US" sz="2000" b="0" i="0" dirty="0">
                <a:effectLst/>
              </a:rPr>
              <a:t>Vertically scalable(</a:t>
            </a:r>
            <a:r>
              <a:rPr lang="en-US" sz="2000" b="0" i="0" dirty="0">
                <a:solidFill>
                  <a:srgbClr val="202124"/>
                </a:solidFill>
                <a:effectLst/>
              </a:rPr>
              <a:t>which means that </a:t>
            </a:r>
            <a:r>
              <a:rPr lang="en-US" sz="2000" i="0" dirty="0">
                <a:effectLst/>
              </a:rPr>
              <a:t>you can increase the load on a single server by increasing components like RAM, SSD, or CPU)</a:t>
            </a:r>
          </a:p>
          <a:p>
            <a:r>
              <a:rPr lang="en-US" sz="2000" b="0" i="0" dirty="0">
                <a:effectLst/>
              </a:rPr>
              <a:t>Are one type table-based</a:t>
            </a:r>
          </a:p>
          <a:p>
            <a:r>
              <a:rPr lang="en-US" sz="2000" dirty="0"/>
              <a:t>Consistency is higher (constraints, join , integrated )</a:t>
            </a:r>
          </a:p>
          <a:p>
            <a:r>
              <a:rPr lang="en-US" sz="2000" dirty="0"/>
              <a:t>Speed in data retrieval is low</a:t>
            </a:r>
          </a:p>
        </p:txBody>
      </p:sp>
      <p:sp>
        <p:nvSpPr>
          <p:cNvPr id="5" name="Text Placeholder 4">
            <a:extLst>
              <a:ext uri="{FF2B5EF4-FFF2-40B4-BE49-F238E27FC236}">
                <a16:creationId xmlns:a16="http://schemas.microsoft.com/office/drawing/2014/main" id="{70AF7CC8-00B8-7C00-60BA-5CF68AABEC52}"/>
              </a:ext>
            </a:extLst>
          </p:cNvPr>
          <p:cNvSpPr>
            <a:spLocks noGrp="1"/>
          </p:cNvSpPr>
          <p:nvPr>
            <p:ph type="body" sz="quarter" idx="3"/>
          </p:nvPr>
        </p:nvSpPr>
        <p:spPr/>
        <p:txBody>
          <a:bodyPr/>
          <a:lstStyle/>
          <a:p>
            <a:r>
              <a:rPr lang="en-US" dirty="0"/>
              <a:t>NOSQL</a:t>
            </a:r>
          </a:p>
        </p:txBody>
      </p:sp>
      <p:sp>
        <p:nvSpPr>
          <p:cNvPr id="6" name="Content Placeholder 5">
            <a:extLst>
              <a:ext uri="{FF2B5EF4-FFF2-40B4-BE49-F238E27FC236}">
                <a16:creationId xmlns:a16="http://schemas.microsoft.com/office/drawing/2014/main" id="{858D373F-D981-3579-282C-56ABF4FDD966}"/>
              </a:ext>
            </a:extLst>
          </p:cNvPr>
          <p:cNvSpPr>
            <a:spLocks noGrp="1"/>
          </p:cNvSpPr>
          <p:nvPr>
            <p:ph sz="quarter" idx="4"/>
          </p:nvPr>
        </p:nvSpPr>
        <p:spPr/>
        <p:txBody>
          <a:bodyPr>
            <a:noAutofit/>
          </a:bodyPr>
          <a:lstStyle/>
          <a:p>
            <a:r>
              <a:rPr lang="en-US" sz="2000" b="0" i="0" dirty="0">
                <a:effectLst/>
              </a:rPr>
              <a:t>NoSQL databases are non-relational</a:t>
            </a:r>
          </a:p>
          <a:p>
            <a:r>
              <a:rPr lang="en-US" sz="2000" b="0" i="0" dirty="0">
                <a:effectLst/>
              </a:rPr>
              <a:t>Query in NoSQL databases must be written as a program, it have dynamic schemas for unstructured data</a:t>
            </a:r>
            <a:r>
              <a:rPr lang="en-US" sz="2000" dirty="0"/>
              <a:t>.</a:t>
            </a:r>
          </a:p>
          <a:p>
            <a:r>
              <a:rPr lang="en-US" sz="2000" b="0" i="0" dirty="0">
                <a:effectLst/>
              </a:rPr>
              <a:t>Horizontally scalable(</a:t>
            </a:r>
            <a:r>
              <a:rPr lang="en-US" sz="2000" b="0" i="0" dirty="0">
                <a:solidFill>
                  <a:srgbClr val="202124"/>
                </a:solidFill>
                <a:effectLst/>
              </a:rPr>
              <a:t>which means that </a:t>
            </a:r>
            <a:r>
              <a:rPr lang="en-US" sz="2000" i="0" dirty="0">
                <a:solidFill>
                  <a:srgbClr val="202124"/>
                </a:solidFill>
                <a:effectLst/>
              </a:rPr>
              <a:t>they can handle increased traffic simply by adding more servers to the database)</a:t>
            </a:r>
            <a:endParaRPr lang="en-US" sz="2000" i="0" dirty="0">
              <a:effectLst/>
            </a:endParaRPr>
          </a:p>
          <a:p>
            <a:r>
              <a:rPr lang="en-US" sz="2000" b="0" i="0" dirty="0">
                <a:effectLst/>
              </a:rPr>
              <a:t>Are four types :document, key-value, graph, or wide-column stores</a:t>
            </a:r>
          </a:p>
          <a:p>
            <a:r>
              <a:rPr lang="en-US" sz="2000" dirty="0"/>
              <a:t>Consistency is low</a:t>
            </a:r>
          </a:p>
          <a:p>
            <a:r>
              <a:rPr lang="en-US" sz="2000" dirty="0"/>
              <a:t>Speed in data retrieval is high</a:t>
            </a:r>
          </a:p>
        </p:txBody>
      </p:sp>
    </p:spTree>
    <p:extLst>
      <p:ext uri="{BB962C8B-B14F-4D97-AF65-F5344CB8AC3E}">
        <p14:creationId xmlns:p14="http://schemas.microsoft.com/office/powerpoint/2010/main" val="72332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53BE-FFAE-C594-993E-F1C4960CC472}"/>
              </a:ext>
            </a:extLst>
          </p:cNvPr>
          <p:cNvSpPr>
            <a:spLocks noGrp="1"/>
          </p:cNvSpPr>
          <p:nvPr>
            <p:ph type="title"/>
          </p:nvPr>
        </p:nvSpPr>
        <p:spPr/>
        <p:txBody>
          <a:bodyPr/>
          <a:lstStyle/>
          <a:p>
            <a:r>
              <a:rPr lang="en-US" dirty="0"/>
              <a:t>Why we need NOSQL?</a:t>
            </a:r>
          </a:p>
        </p:txBody>
      </p:sp>
      <p:sp>
        <p:nvSpPr>
          <p:cNvPr id="3" name="Content Placeholder 2">
            <a:extLst>
              <a:ext uri="{FF2B5EF4-FFF2-40B4-BE49-F238E27FC236}">
                <a16:creationId xmlns:a16="http://schemas.microsoft.com/office/drawing/2014/main" id="{685B92DF-FD36-65CD-EE5C-1EDBF2EA830C}"/>
              </a:ext>
            </a:extLst>
          </p:cNvPr>
          <p:cNvSpPr>
            <a:spLocks noGrp="1"/>
          </p:cNvSpPr>
          <p:nvPr>
            <p:ph idx="1"/>
          </p:nvPr>
        </p:nvSpPr>
        <p:spPr/>
        <p:txBody>
          <a:bodyPr>
            <a:normAutofit/>
          </a:bodyPr>
          <a:lstStyle/>
          <a:p>
            <a:r>
              <a:rPr lang="en-US" sz="2400" i="0" dirty="0">
                <a:solidFill>
                  <a:srgbClr val="202124"/>
                </a:solidFill>
                <a:effectLst/>
              </a:rPr>
              <a:t>When data is semi or unstructured.</a:t>
            </a:r>
          </a:p>
          <a:p>
            <a:r>
              <a:rPr lang="en-US" sz="2400" dirty="0">
                <a:solidFill>
                  <a:srgbClr val="202124"/>
                </a:solidFill>
              </a:rPr>
              <a:t>When Read/Write process is very high.</a:t>
            </a:r>
          </a:p>
          <a:p>
            <a:r>
              <a:rPr lang="en-US" sz="2400" i="0" dirty="0">
                <a:solidFill>
                  <a:srgbClr val="202124"/>
                </a:solidFill>
                <a:effectLst/>
              </a:rPr>
              <a:t>When data volume is hi</a:t>
            </a:r>
            <a:r>
              <a:rPr lang="en-US" sz="2400" dirty="0">
                <a:solidFill>
                  <a:srgbClr val="202124"/>
                </a:solidFill>
              </a:rPr>
              <a:t>gh.</a:t>
            </a:r>
          </a:p>
          <a:p>
            <a:r>
              <a:rPr lang="en-US" sz="2400" i="0" dirty="0">
                <a:solidFill>
                  <a:srgbClr val="202124"/>
                </a:solidFill>
                <a:effectLst/>
              </a:rPr>
              <a:t>When data consistency is not very important.</a:t>
            </a:r>
          </a:p>
          <a:p>
            <a:r>
              <a:rPr lang="en-US" sz="2400" dirty="0">
                <a:solidFill>
                  <a:srgbClr val="202124"/>
                </a:solidFill>
              </a:rPr>
              <a:t>When need horizontal scaling like web app.</a:t>
            </a:r>
            <a:endParaRPr lang="en-US" sz="2400" i="0" dirty="0">
              <a:solidFill>
                <a:srgbClr val="202124"/>
              </a:solidFill>
              <a:effectLst/>
            </a:endParaRPr>
          </a:p>
          <a:p>
            <a:endParaRPr lang="en-US" sz="2400" dirty="0"/>
          </a:p>
        </p:txBody>
      </p:sp>
    </p:spTree>
    <p:extLst>
      <p:ext uri="{BB962C8B-B14F-4D97-AF65-F5344CB8AC3E}">
        <p14:creationId xmlns:p14="http://schemas.microsoft.com/office/powerpoint/2010/main" val="2947489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B8C1-5093-7A91-44D6-E52E2C33EF6B}"/>
              </a:ext>
            </a:extLst>
          </p:cNvPr>
          <p:cNvSpPr>
            <a:spLocks noGrp="1"/>
          </p:cNvSpPr>
          <p:nvPr>
            <p:ph type="title"/>
          </p:nvPr>
        </p:nvSpPr>
        <p:spPr/>
        <p:txBody>
          <a:bodyPr/>
          <a:lstStyle/>
          <a:p>
            <a:r>
              <a:rPr lang="en-US" dirty="0"/>
              <a:t>Types of NOSQL Databases</a:t>
            </a:r>
          </a:p>
        </p:txBody>
      </p:sp>
      <p:sp>
        <p:nvSpPr>
          <p:cNvPr id="3" name="Content Placeholder 2">
            <a:extLst>
              <a:ext uri="{FF2B5EF4-FFF2-40B4-BE49-F238E27FC236}">
                <a16:creationId xmlns:a16="http://schemas.microsoft.com/office/drawing/2014/main" id="{B17D05F9-ECEC-30FB-FBE5-1E937616B582}"/>
              </a:ext>
            </a:extLst>
          </p:cNvPr>
          <p:cNvSpPr>
            <a:spLocks noGrp="1"/>
          </p:cNvSpPr>
          <p:nvPr>
            <p:ph idx="1"/>
          </p:nvPr>
        </p:nvSpPr>
        <p:spPr/>
        <p:txBody>
          <a:bodyPr/>
          <a:lstStyle/>
          <a:p>
            <a:r>
              <a:rPr lang="en-US" b="1" i="0" dirty="0">
                <a:solidFill>
                  <a:srgbClr val="202124"/>
                </a:solidFill>
                <a:effectLst/>
              </a:rPr>
              <a:t>Key-value stores: </a:t>
            </a:r>
            <a:r>
              <a:rPr lang="en-US" sz="2400" i="0" dirty="0">
                <a:solidFill>
                  <a:srgbClr val="202124"/>
                </a:solidFill>
                <a:effectLst/>
              </a:rPr>
              <a:t>stores data as a collection of key-value pairs in which a key serves as a unique identifier. This</a:t>
            </a:r>
            <a:r>
              <a:rPr lang="en-US" sz="1600" i="0" dirty="0">
                <a:solidFill>
                  <a:srgbClr val="4D5156"/>
                </a:solidFill>
                <a:effectLst/>
              </a:rPr>
              <a:t> </a:t>
            </a:r>
            <a:r>
              <a:rPr lang="en-US" sz="2400" i="0" dirty="0">
                <a:effectLst/>
              </a:rPr>
              <a:t>data structure more commonly known today as a</a:t>
            </a:r>
            <a:r>
              <a:rPr lang="en-US" sz="2400" i="0" dirty="0">
                <a:solidFill>
                  <a:srgbClr val="4D5156"/>
                </a:solidFill>
                <a:effectLst/>
              </a:rPr>
              <a:t> </a:t>
            </a:r>
            <a:r>
              <a:rPr lang="en-US" sz="2400" b="1" i="0" dirty="0">
                <a:effectLst/>
              </a:rPr>
              <a:t>dictionary.</a:t>
            </a:r>
          </a:p>
          <a:p>
            <a:r>
              <a:rPr lang="en-US" sz="2400" dirty="0"/>
              <a:t>It is the base of all other types and free schema.</a:t>
            </a:r>
          </a:p>
          <a:p>
            <a:r>
              <a:rPr lang="en-US" sz="2400" b="0" i="0" dirty="0">
                <a:solidFill>
                  <a:srgbClr val="202124"/>
                </a:solidFill>
                <a:effectLst/>
              </a:rPr>
              <a:t>Key-value databases store all key-value pairs together in a single namespace. </a:t>
            </a:r>
            <a:r>
              <a:rPr lang="en-US" sz="2400" dirty="0">
                <a:solidFill>
                  <a:srgbClr val="202124"/>
                </a:solidFill>
              </a:rPr>
              <a:t> It is not contain any type of grouping.</a:t>
            </a:r>
            <a:endParaRPr lang="en-US" sz="2400" dirty="0"/>
          </a:p>
          <a:p>
            <a:pPr marL="0" indent="0">
              <a:buNone/>
            </a:pPr>
            <a:endParaRPr lang="en-US" sz="2400" i="0" dirty="0">
              <a:effectLst/>
            </a:endParaRPr>
          </a:p>
          <a:p>
            <a:endParaRPr lang="en-US" sz="2400" b="1" dirty="0"/>
          </a:p>
        </p:txBody>
      </p:sp>
      <p:pic>
        <p:nvPicPr>
          <p:cNvPr id="5" name="Picture 4">
            <a:extLst>
              <a:ext uri="{FF2B5EF4-FFF2-40B4-BE49-F238E27FC236}">
                <a16:creationId xmlns:a16="http://schemas.microsoft.com/office/drawing/2014/main" id="{64D92A9D-BAD8-90DA-57E5-71C8CD5C8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419" y="4158762"/>
            <a:ext cx="3454578" cy="2018201"/>
          </a:xfrm>
          <a:prstGeom prst="rect">
            <a:avLst/>
          </a:prstGeom>
        </p:spPr>
      </p:pic>
    </p:spTree>
    <p:extLst>
      <p:ext uri="{BB962C8B-B14F-4D97-AF65-F5344CB8AC3E}">
        <p14:creationId xmlns:p14="http://schemas.microsoft.com/office/powerpoint/2010/main" val="400939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7813-5089-60B4-55EF-7D1CA8E7B1B9}"/>
              </a:ext>
            </a:extLst>
          </p:cNvPr>
          <p:cNvSpPr>
            <a:spLocks noGrp="1"/>
          </p:cNvSpPr>
          <p:nvPr>
            <p:ph type="title"/>
          </p:nvPr>
        </p:nvSpPr>
        <p:spPr/>
        <p:txBody>
          <a:bodyPr/>
          <a:lstStyle/>
          <a:p>
            <a:r>
              <a:rPr lang="en-US" dirty="0"/>
              <a:t>Types of NOSQL Databases</a:t>
            </a:r>
          </a:p>
        </p:txBody>
      </p:sp>
      <p:sp>
        <p:nvSpPr>
          <p:cNvPr id="3" name="Content Placeholder 2">
            <a:extLst>
              <a:ext uri="{FF2B5EF4-FFF2-40B4-BE49-F238E27FC236}">
                <a16:creationId xmlns:a16="http://schemas.microsoft.com/office/drawing/2014/main" id="{FEBBEF0A-1861-1586-AB2F-7B0635EC0473}"/>
              </a:ext>
            </a:extLst>
          </p:cNvPr>
          <p:cNvSpPr>
            <a:spLocks noGrp="1"/>
          </p:cNvSpPr>
          <p:nvPr>
            <p:ph idx="1"/>
          </p:nvPr>
        </p:nvSpPr>
        <p:spPr/>
        <p:txBody>
          <a:bodyPr/>
          <a:lstStyle/>
          <a:p>
            <a:r>
              <a:rPr lang="en-US" b="1" i="0" dirty="0">
                <a:solidFill>
                  <a:srgbClr val="202124"/>
                </a:solidFill>
                <a:effectLst/>
              </a:rPr>
              <a:t>Document databases: </a:t>
            </a:r>
            <a:r>
              <a:rPr lang="en-US" sz="2400" dirty="0">
                <a:solidFill>
                  <a:srgbClr val="202124"/>
                </a:solidFill>
              </a:rPr>
              <a:t>Store data in documents written is most cases in </a:t>
            </a:r>
            <a:r>
              <a:rPr lang="en-US" sz="2400" b="1" dirty="0">
                <a:solidFill>
                  <a:srgbClr val="202124"/>
                </a:solidFill>
              </a:rPr>
              <a:t>JSON Format .</a:t>
            </a:r>
          </a:p>
          <a:p>
            <a:r>
              <a:rPr lang="en-US" sz="2400" dirty="0">
                <a:solidFill>
                  <a:srgbClr val="202124"/>
                </a:solidFill>
              </a:rPr>
              <a:t>It is also free schema.</a:t>
            </a:r>
          </a:p>
          <a:p>
            <a:r>
              <a:rPr lang="en-US" sz="2400" dirty="0">
                <a:solidFill>
                  <a:srgbClr val="202124"/>
                </a:solidFill>
              </a:rPr>
              <a:t>Document is treated like row in relational database and every group of documents is put in collection which is like table in relational database.</a:t>
            </a:r>
          </a:p>
          <a:p>
            <a:endParaRPr lang="en-US" sz="2400" dirty="0"/>
          </a:p>
        </p:txBody>
      </p:sp>
      <p:pic>
        <p:nvPicPr>
          <p:cNvPr id="5" name="Picture 4">
            <a:extLst>
              <a:ext uri="{FF2B5EF4-FFF2-40B4-BE49-F238E27FC236}">
                <a16:creationId xmlns:a16="http://schemas.microsoft.com/office/drawing/2014/main" id="{3085BAAE-B84D-088A-31AE-2D829311C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923" y="4001294"/>
            <a:ext cx="7060223" cy="2435470"/>
          </a:xfrm>
          <a:prstGeom prst="rect">
            <a:avLst/>
          </a:prstGeom>
        </p:spPr>
      </p:pic>
    </p:spTree>
    <p:extLst>
      <p:ext uri="{BB962C8B-B14F-4D97-AF65-F5344CB8AC3E}">
        <p14:creationId xmlns:p14="http://schemas.microsoft.com/office/powerpoint/2010/main" val="296967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14C2-75AD-80E1-DAA7-A5AFCFA5987F}"/>
              </a:ext>
            </a:extLst>
          </p:cNvPr>
          <p:cNvSpPr>
            <a:spLocks noGrp="1"/>
          </p:cNvSpPr>
          <p:nvPr>
            <p:ph type="title"/>
          </p:nvPr>
        </p:nvSpPr>
        <p:spPr/>
        <p:txBody>
          <a:bodyPr/>
          <a:lstStyle/>
          <a:p>
            <a:r>
              <a:rPr lang="en-US" dirty="0"/>
              <a:t>Types of NOSQL Databases</a:t>
            </a:r>
          </a:p>
        </p:txBody>
      </p:sp>
      <p:sp>
        <p:nvSpPr>
          <p:cNvPr id="3" name="Content Placeholder 2">
            <a:extLst>
              <a:ext uri="{FF2B5EF4-FFF2-40B4-BE49-F238E27FC236}">
                <a16:creationId xmlns:a16="http://schemas.microsoft.com/office/drawing/2014/main" id="{3678A54F-34F3-00E9-10C9-0CD4C26DE4FE}"/>
              </a:ext>
            </a:extLst>
          </p:cNvPr>
          <p:cNvSpPr>
            <a:spLocks noGrp="1"/>
          </p:cNvSpPr>
          <p:nvPr>
            <p:ph idx="1"/>
          </p:nvPr>
        </p:nvSpPr>
        <p:spPr/>
        <p:txBody>
          <a:bodyPr/>
          <a:lstStyle/>
          <a:p>
            <a:r>
              <a:rPr lang="en-US" sz="2400" b="1" i="0" dirty="0">
                <a:solidFill>
                  <a:srgbClr val="000000"/>
                </a:solidFill>
                <a:effectLst/>
              </a:rPr>
              <a:t>JSON</a:t>
            </a:r>
            <a:r>
              <a:rPr lang="en-US" sz="2400" b="0" i="0" dirty="0">
                <a:solidFill>
                  <a:srgbClr val="000000"/>
                </a:solidFill>
                <a:effectLst/>
              </a:rPr>
              <a:t> stands for </a:t>
            </a:r>
            <a:r>
              <a:rPr lang="en-US" sz="2400" b="1" i="0" dirty="0">
                <a:solidFill>
                  <a:srgbClr val="000000"/>
                </a:solidFill>
                <a:effectLst/>
              </a:rPr>
              <a:t>J</a:t>
            </a:r>
            <a:r>
              <a:rPr lang="en-US" sz="2400" b="0" i="0" dirty="0">
                <a:solidFill>
                  <a:srgbClr val="000000"/>
                </a:solidFill>
                <a:effectLst/>
              </a:rPr>
              <a:t>ava</a:t>
            </a:r>
            <a:r>
              <a:rPr lang="en-US" sz="2400" b="1" i="0" dirty="0">
                <a:solidFill>
                  <a:srgbClr val="000000"/>
                </a:solidFill>
                <a:effectLst/>
              </a:rPr>
              <a:t>S</a:t>
            </a:r>
            <a:r>
              <a:rPr lang="en-US" sz="2400" b="0" i="0" dirty="0">
                <a:solidFill>
                  <a:srgbClr val="000000"/>
                </a:solidFill>
                <a:effectLst/>
              </a:rPr>
              <a:t>cript </a:t>
            </a:r>
            <a:r>
              <a:rPr lang="en-US" sz="2400" b="1" i="0" dirty="0">
                <a:solidFill>
                  <a:srgbClr val="000000"/>
                </a:solidFill>
                <a:effectLst/>
              </a:rPr>
              <a:t>O</a:t>
            </a:r>
            <a:r>
              <a:rPr lang="en-US" sz="2400" b="0" i="0" dirty="0">
                <a:solidFill>
                  <a:srgbClr val="000000"/>
                </a:solidFill>
                <a:effectLst/>
              </a:rPr>
              <a:t>bject </a:t>
            </a:r>
            <a:r>
              <a:rPr lang="en-US" sz="2400" b="1" i="0" dirty="0">
                <a:solidFill>
                  <a:srgbClr val="000000"/>
                </a:solidFill>
                <a:effectLst/>
              </a:rPr>
              <a:t>N</a:t>
            </a:r>
            <a:r>
              <a:rPr lang="en-US" sz="2400" b="0" i="0" dirty="0">
                <a:solidFill>
                  <a:srgbClr val="000000"/>
                </a:solidFill>
                <a:effectLst/>
              </a:rPr>
              <a:t>otation</a:t>
            </a:r>
          </a:p>
          <a:p>
            <a:r>
              <a:rPr lang="en-US" sz="2400" dirty="0"/>
              <a:t>Example of JSON Format</a:t>
            </a:r>
          </a:p>
          <a:p>
            <a:pPr marL="0" indent="0">
              <a:buNone/>
            </a:pPr>
            <a:r>
              <a:rPr lang="en-US" sz="2400" b="0" i="0" dirty="0">
                <a:effectLst/>
              </a:rPr>
              <a:t>{"</a:t>
            </a:r>
            <a:r>
              <a:rPr lang="en-US" sz="2400" b="0" i="0" dirty="0" err="1">
                <a:effectLst/>
              </a:rPr>
              <a:t>name":"John</a:t>
            </a:r>
            <a:r>
              <a:rPr lang="en-US" sz="2400" b="0" i="0" dirty="0">
                <a:effectLst/>
              </a:rPr>
              <a:t>", "age":30, "</a:t>
            </a:r>
            <a:r>
              <a:rPr lang="en-US" sz="2400" b="0" i="0" dirty="0" err="1">
                <a:effectLst/>
              </a:rPr>
              <a:t>car":null</a:t>
            </a:r>
            <a:r>
              <a:rPr lang="en-US" sz="2400" b="0" i="0" dirty="0">
                <a:effectLst/>
              </a:rPr>
              <a:t>}</a:t>
            </a:r>
          </a:p>
          <a:p>
            <a:r>
              <a:rPr lang="en-US" sz="2400" b="1" dirty="0"/>
              <a:t>Wide-Column Stores:</a:t>
            </a:r>
            <a:r>
              <a:rPr lang="en-US" sz="2400" dirty="0"/>
              <a:t> in this type we must know the groups of columns (category) but not columns itself, so we consider it semi-structure data.</a:t>
            </a:r>
          </a:p>
          <a:p>
            <a:r>
              <a:rPr lang="en-US" sz="2400" b="0" i="0" dirty="0">
                <a:solidFill>
                  <a:srgbClr val="202124"/>
                </a:solidFill>
                <a:effectLst/>
              </a:rPr>
              <a:t>It </a:t>
            </a:r>
            <a:r>
              <a:rPr lang="en-US" sz="2400" b="1" i="0" dirty="0">
                <a:solidFill>
                  <a:srgbClr val="202124"/>
                </a:solidFill>
                <a:effectLst/>
              </a:rPr>
              <a:t>uses tables, rows, and columns</a:t>
            </a:r>
            <a:r>
              <a:rPr lang="en-US" sz="2400" b="0" i="0" dirty="0">
                <a:solidFill>
                  <a:srgbClr val="202124"/>
                </a:solidFill>
                <a:effectLst/>
              </a:rPr>
              <a:t>, but unlike a relational database, the names and format of the columns can vary from row to row in the same table</a:t>
            </a:r>
            <a:endParaRPr lang="en-US" sz="2400" dirty="0"/>
          </a:p>
          <a:p>
            <a:r>
              <a:rPr lang="en-US" sz="2400" b="1" dirty="0"/>
              <a:t>Example</a:t>
            </a:r>
            <a:r>
              <a:rPr lang="en-US" sz="2400" dirty="0"/>
              <a:t>: consider customer info. we know that there is a super column called address which is consider the main category of group of columns represent address, but we don not know if it contains ( </a:t>
            </a:r>
            <a:r>
              <a:rPr lang="en-US" sz="2400" dirty="0" err="1"/>
              <a:t>street,city,country</a:t>
            </a:r>
            <a:r>
              <a:rPr lang="en-US" sz="2400" dirty="0"/>
              <a:t>) or (</a:t>
            </a:r>
            <a:r>
              <a:rPr lang="en-US" sz="2400" dirty="0" err="1"/>
              <a:t>street,stat,Zip</a:t>
            </a:r>
            <a:r>
              <a:rPr lang="en-US" sz="2400" dirty="0"/>
              <a:t> Code) and so on.</a:t>
            </a:r>
          </a:p>
          <a:p>
            <a:endParaRPr lang="en-US" sz="2400" dirty="0"/>
          </a:p>
          <a:p>
            <a:endParaRPr lang="en-US" b="1" i="0" dirty="0">
              <a:effectLs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8022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1C68-E1AB-4F47-3B2D-036C56A24810}"/>
              </a:ext>
            </a:extLst>
          </p:cNvPr>
          <p:cNvSpPr>
            <a:spLocks noGrp="1"/>
          </p:cNvSpPr>
          <p:nvPr>
            <p:ph type="title"/>
          </p:nvPr>
        </p:nvSpPr>
        <p:spPr/>
        <p:txBody>
          <a:bodyPr/>
          <a:lstStyle/>
          <a:p>
            <a:r>
              <a:rPr lang="en-US" dirty="0"/>
              <a:t>Types of NOSQL Databases</a:t>
            </a:r>
          </a:p>
        </p:txBody>
      </p:sp>
      <p:sp>
        <p:nvSpPr>
          <p:cNvPr id="3" name="Content Placeholder 2">
            <a:extLst>
              <a:ext uri="{FF2B5EF4-FFF2-40B4-BE49-F238E27FC236}">
                <a16:creationId xmlns:a16="http://schemas.microsoft.com/office/drawing/2014/main" id="{7A02359C-BBE5-CA57-A0F0-15FE3385EFC3}"/>
              </a:ext>
            </a:extLst>
          </p:cNvPr>
          <p:cNvSpPr>
            <a:spLocks noGrp="1"/>
          </p:cNvSpPr>
          <p:nvPr>
            <p:ph idx="1"/>
          </p:nvPr>
        </p:nvSpPr>
        <p:spPr>
          <a:xfrm>
            <a:off x="838200" y="1509102"/>
            <a:ext cx="10515600" cy="5049960"/>
          </a:xfrm>
        </p:spPr>
        <p:txBody>
          <a:bodyPr>
            <a:normAutofit/>
          </a:bodyPr>
          <a:lstStyle/>
          <a:p>
            <a:r>
              <a:rPr lang="en-US" sz="2400" b="1" dirty="0"/>
              <a:t>Graph databases : </a:t>
            </a:r>
            <a:r>
              <a:rPr lang="en-US" sz="2400" b="0" i="0" dirty="0">
                <a:solidFill>
                  <a:srgbClr val="202124"/>
                </a:solidFill>
                <a:effectLst/>
              </a:rPr>
              <a:t>are purpose-built </a:t>
            </a:r>
            <a:r>
              <a:rPr lang="en-US" sz="2400" b="1" i="0" dirty="0">
                <a:solidFill>
                  <a:srgbClr val="202124"/>
                </a:solidFill>
                <a:effectLst/>
              </a:rPr>
              <a:t>to store and navigate relationships</a:t>
            </a:r>
            <a:r>
              <a:rPr lang="en-US" sz="2400" b="0" i="0" dirty="0">
                <a:solidFill>
                  <a:srgbClr val="202124"/>
                </a:solidFill>
                <a:effectLst/>
              </a:rPr>
              <a:t>. Relationships are first-class citizens in graph databases, and most of the value of graph databases is derived from these relationships. Graph databases use nodes to store data entities, and edges to store relationships between entities( Edge is essentially </a:t>
            </a:r>
            <a:r>
              <a:rPr lang="en-US" sz="2400" b="1" i="0" dirty="0">
                <a:solidFill>
                  <a:srgbClr val="202124"/>
                </a:solidFill>
                <a:effectLst/>
              </a:rPr>
              <a:t>a line that connects one node to another)</a:t>
            </a:r>
            <a:r>
              <a:rPr lang="en-US" sz="2400" b="0" i="0" dirty="0">
                <a:solidFill>
                  <a:srgbClr val="202124"/>
                </a:solidFill>
                <a:effectLst/>
              </a:rPr>
              <a:t>.</a:t>
            </a:r>
          </a:p>
          <a:p>
            <a:r>
              <a:rPr lang="en-US" sz="2400" b="1" dirty="0">
                <a:solidFill>
                  <a:srgbClr val="202124"/>
                </a:solidFill>
              </a:rPr>
              <a:t>Example</a:t>
            </a:r>
          </a:p>
          <a:p>
            <a:pPr marL="0" indent="0">
              <a:buNone/>
            </a:pPr>
            <a:endParaRPr lang="en-US" sz="2400" b="1" dirty="0"/>
          </a:p>
        </p:txBody>
      </p:sp>
      <p:pic>
        <p:nvPicPr>
          <p:cNvPr id="7" name="Picture 6">
            <a:extLst>
              <a:ext uri="{FF2B5EF4-FFF2-40B4-BE49-F238E27FC236}">
                <a16:creationId xmlns:a16="http://schemas.microsoft.com/office/drawing/2014/main" id="{DBC85448-04B4-F0F4-EB64-4EDC4C03F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570" y="3429000"/>
            <a:ext cx="6172200" cy="3063875"/>
          </a:xfrm>
          <a:prstGeom prst="rect">
            <a:avLst/>
          </a:prstGeom>
        </p:spPr>
      </p:pic>
    </p:spTree>
    <p:extLst>
      <p:ext uri="{BB962C8B-B14F-4D97-AF65-F5344CB8AC3E}">
        <p14:creationId xmlns:p14="http://schemas.microsoft.com/office/powerpoint/2010/main" val="289058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1443</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NoSQL Databases</vt:lpstr>
      <vt:lpstr>Big Picture</vt:lpstr>
      <vt:lpstr>Big Picture</vt:lpstr>
      <vt:lpstr>SQL VS NOSQL</vt:lpstr>
      <vt:lpstr>Why we need NOSQL?</vt:lpstr>
      <vt:lpstr>Types of NOSQL Databases</vt:lpstr>
      <vt:lpstr>Types of NOSQL Databases</vt:lpstr>
      <vt:lpstr>Types of NOSQL Databases</vt:lpstr>
      <vt:lpstr>Types of NOSQL Databases</vt:lpstr>
      <vt:lpstr>Document Database( like MongoDB)</vt:lpstr>
      <vt:lpstr>Document Database( like MongoDB)</vt:lpstr>
      <vt:lpstr>Modeling Relationship in Document Database</vt:lpstr>
      <vt:lpstr>Modeling Relationship in Document Database</vt:lpstr>
      <vt:lpstr>Document Database ( General Notes)</vt:lpstr>
      <vt:lpstr>Graph Database</vt:lpstr>
      <vt:lpstr>Graph Database</vt:lpstr>
      <vt:lpstr>Graph Database</vt:lpstr>
      <vt:lpstr>Graph Database (Like Neo4j)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Databases</dc:title>
  <dc:creator>Dell</dc:creator>
  <cp:lastModifiedBy>Dell</cp:lastModifiedBy>
  <cp:revision>34</cp:revision>
  <dcterms:created xsi:type="dcterms:W3CDTF">2022-06-14T18:52:51Z</dcterms:created>
  <dcterms:modified xsi:type="dcterms:W3CDTF">2022-06-17T21:27:18Z</dcterms:modified>
</cp:coreProperties>
</file>