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325" r:id="rId5"/>
    <p:sldId id="327" r:id="rId6"/>
    <p:sldId id="329" r:id="rId7"/>
    <p:sldId id="330" r:id="rId8"/>
    <p:sldId id="331"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3" r:id="rId22"/>
    <p:sldId id="354" r:id="rId23"/>
    <p:sldId id="355" r:id="rId24"/>
    <p:sldId id="356" r:id="rId25"/>
    <p:sldId id="357" r:id="rId26"/>
    <p:sldId id="358" r:id="rId27"/>
    <p:sldId id="359" r:id="rId28"/>
    <p:sldId id="360" r:id="rId29"/>
    <p:sldId id="33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05" autoAdjust="0"/>
  </p:normalViewPr>
  <p:slideViewPr>
    <p:cSldViewPr snapToGrid="0">
      <p:cViewPr>
        <p:scale>
          <a:sx n="100" d="100"/>
          <a:sy n="100" d="100"/>
        </p:scale>
        <p:origin x="936" y="23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hia EL Masry" userId="d2ebfde35c3741c2" providerId="LiveId" clId="{C8FDFA51-09FF-4751-B51E-6AD354A1DBED}"/>
    <pc:docChg chg="undo custSel addSld modSld">
      <pc:chgData name="Yahia EL Masry" userId="d2ebfde35c3741c2" providerId="LiveId" clId="{C8FDFA51-09FF-4751-B51E-6AD354A1DBED}" dt="2024-06-28T06:48:39.985" v="324" actId="20577"/>
      <pc:docMkLst>
        <pc:docMk/>
      </pc:docMkLst>
      <pc:sldChg chg="modSp mod">
        <pc:chgData name="Yahia EL Masry" userId="d2ebfde35c3741c2" providerId="LiveId" clId="{C8FDFA51-09FF-4751-B51E-6AD354A1DBED}" dt="2024-06-28T02:10:14.768" v="60" actId="20577"/>
        <pc:sldMkLst>
          <pc:docMk/>
          <pc:sldMk cId="1239358510" sldId="330"/>
        </pc:sldMkLst>
        <pc:spChg chg="mod">
          <ac:chgData name="Yahia EL Masry" userId="d2ebfde35c3741c2" providerId="LiveId" clId="{C8FDFA51-09FF-4751-B51E-6AD354A1DBED}" dt="2024-06-28T02:10:14.768" v="60" actId="20577"/>
          <ac:spMkLst>
            <pc:docMk/>
            <pc:sldMk cId="1239358510" sldId="330"/>
            <ac:spMk id="8" creationId="{CFEAA050-7684-A4EC-6897-635AAA7161E7}"/>
          </ac:spMkLst>
        </pc:spChg>
      </pc:sldChg>
      <pc:sldChg chg="modSp mod">
        <pc:chgData name="Yahia EL Masry" userId="d2ebfde35c3741c2" providerId="LiveId" clId="{C8FDFA51-09FF-4751-B51E-6AD354A1DBED}" dt="2024-06-28T02:10:11.376" v="50" actId="1076"/>
        <pc:sldMkLst>
          <pc:docMk/>
          <pc:sldMk cId="2590855744" sldId="331"/>
        </pc:sldMkLst>
        <pc:spChg chg="mod">
          <ac:chgData name="Yahia EL Masry" userId="d2ebfde35c3741c2" providerId="LiveId" clId="{C8FDFA51-09FF-4751-B51E-6AD354A1DBED}" dt="2024-06-28T02:10:11.376" v="50" actId="1076"/>
          <ac:spMkLst>
            <pc:docMk/>
            <pc:sldMk cId="2590855744" sldId="331"/>
            <ac:spMk id="8" creationId="{526DD24F-0F8B-7066-08CD-E246678A2822}"/>
          </ac:spMkLst>
        </pc:spChg>
      </pc:sldChg>
      <pc:sldChg chg="addSp delSp modSp mod">
        <pc:chgData name="Yahia EL Masry" userId="d2ebfde35c3741c2" providerId="LiveId" clId="{C8FDFA51-09FF-4751-B51E-6AD354A1DBED}" dt="2024-06-28T02:45:46.136" v="322" actId="478"/>
        <pc:sldMkLst>
          <pc:docMk/>
          <pc:sldMk cId="3334127647" sldId="339"/>
        </pc:sldMkLst>
        <pc:spChg chg="add del mod">
          <ac:chgData name="Yahia EL Masry" userId="d2ebfde35c3741c2" providerId="LiveId" clId="{C8FDFA51-09FF-4751-B51E-6AD354A1DBED}" dt="2024-06-28T02:45:46.136" v="322" actId="478"/>
          <ac:spMkLst>
            <pc:docMk/>
            <pc:sldMk cId="3334127647" sldId="339"/>
            <ac:spMk id="3" creationId="{530BD1EC-AB4E-B4A7-DB3E-7A69AE4676BA}"/>
          </ac:spMkLst>
        </pc:spChg>
        <pc:spChg chg="mod">
          <ac:chgData name="Yahia EL Masry" userId="d2ebfde35c3741c2" providerId="LiveId" clId="{C8FDFA51-09FF-4751-B51E-6AD354A1DBED}" dt="2024-06-28T02:45:34.883" v="320" actId="20577"/>
          <ac:spMkLst>
            <pc:docMk/>
            <pc:sldMk cId="3334127647" sldId="339"/>
            <ac:spMk id="27" creationId="{BB8B6963-69FE-8A03-5E86-2BF855024B00}"/>
          </ac:spMkLst>
        </pc:spChg>
        <pc:picChg chg="del">
          <ac:chgData name="Yahia EL Masry" userId="d2ebfde35c3741c2" providerId="LiveId" clId="{C8FDFA51-09FF-4751-B51E-6AD354A1DBED}" dt="2024-06-28T02:45:41.261" v="321" actId="478"/>
          <ac:picMkLst>
            <pc:docMk/>
            <pc:sldMk cId="3334127647" sldId="339"/>
            <ac:picMk id="22" creationId="{862BA3D8-52E1-692C-F244-F7882DAD2287}"/>
          </ac:picMkLst>
        </pc:picChg>
      </pc:sldChg>
      <pc:sldChg chg="modSp mod">
        <pc:chgData name="Yahia EL Masry" userId="d2ebfde35c3741c2" providerId="LiveId" clId="{C8FDFA51-09FF-4751-B51E-6AD354A1DBED}" dt="2024-06-28T02:11:55.494" v="79"/>
        <pc:sldMkLst>
          <pc:docMk/>
          <pc:sldMk cId="3591802398" sldId="341"/>
        </pc:sldMkLst>
        <pc:spChg chg="mod">
          <ac:chgData name="Yahia EL Masry" userId="d2ebfde35c3741c2" providerId="LiveId" clId="{C8FDFA51-09FF-4751-B51E-6AD354A1DBED}" dt="2024-06-28T02:11:55.494" v="79"/>
          <ac:spMkLst>
            <pc:docMk/>
            <pc:sldMk cId="3591802398" sldId="341"/>
            <ac:spMk id="5" creationId="{5FF81F01-85C1-33BC-8291-D059B1DECFC5}"/>
          </ac:spMkLst>
        </pc:spChg>
      </pc:sldChg>
      <pc:sldChg chg="modSp mod">
        <pc:chgData name="Yahia EL Masry" userId="d2ebfde35c3741c2" providerId="LiveId" clId="{C8FDFA51-09FF-4751-B51E-6AD354A1DBED}" dt="2024-06-28T02:22:18.558" v="82" actId="20577"/>
        <pc:sldMkLst>
          <pc:docMk/>
          <pc:sldMk cId="613724147" sldId="342"/>
        </pc:sldMkLst>
        <pc:spChg chg="mod">
          <ac:chgData name="Yahia EL Masry" userId="d2ebfde35c3741c2" providerId="LiveId" clId="{C8FDFA51-09FF-4751-B51E-6AD354A1DBED}" dt="2024-06-28T02:22:18.558" v="82" actId="20577"/>
          <ac:spMkLst>
            <pc:docMk/>
            <pc:sldMk cId="613724147" sldId="342"/>
            <ac:spMk id="6" creationId="{36A91BC8-5113-D3D8-3B13-0EF326CBD69A}"/>
          </ac:spMkLst>
        </pc:spChg>
      </pc:sldChg>
      <pc:sldChg chg="modSp mod">
        <pc:chgData name="Yahia EL Masry" userId="d2ebfde35c3741c2" providerId="LiveId" clId="{C8FDFA51-09FF-4751-B51E-6AD354A1DBED}" dt="2024-06-28T06:48:39.985" v="324" actId="20577"/>
        <pc:sldMkLst>
          <pc:docMk/>
          <pc:sldMk cId="944228340" sldId="343"/>
        </pc:sldMkLst>
        <pc:spChg chg="mod">
          <ac:chgData name="Yahia EL Masry" userId="d2ebfde35c3741c2" providerId="LiveId" clId="{C8FDFA51-09FF-4751-B51E-6AD354A1DBED}" dt="2024-06-28T06:48:39.985" v="324" actId="20577"/>
          <ac:spMkLst>
            <pc:docMk/>
            <pc:sldMk cId="944228340" sldId="343"/>
            <ac:spMk id="5" creationId="{FEE299D7-453A-0A24-11DB-3FF3A741D0D2}"/>
          </ac:spMkLst>
        </pc:spChg>
      </pc:sldChg>
      <pc:sldChg chg="addSp delSp modSp mod">
        <pc:chgData name="Yahia EL Masry" userId="d2ebfde35c3741c2" providerId="LiveId" clId="{C8FDFA51-09FF-4751-B51E-6AD354A1DBED}" dt="2024-06-28T02:32:50.128" v="89" actId="478"/>
        <pc:sldMkLst>
          <pc:docMk/>
          <pc:sldMk cId="152527552" sldId="355"/>
        </pc:sldMkLst>
        <pc:spChg chg="mod">
          <ac:chgData name="Yahia EL Masry" userId="d2ebfde35c3741c2" providerId="LiveId" clId="{C8FDFA51-09FF-4751-B51E-6AD354A1DBED}" dt="2024-06-28T02:10:39.217" v="67" actId="20577"/>
          <ac:spMkLst>
            <pc:docMk/>
            <pc:sldMk cId="152527552" sldId="355"/>
            <ac:spMk id="5" creationId="{E8A47F71-174F-784A-F52F-D7F882EACA74}"/>
          </ac:spMkLst>
        </pc:spChg>
        <pc:picChg chg="add del">
          <ac:chgData name="Yahia EL Masry" userId="d2ebfde35c3741c2" providerId="LiveId" clId="{C8FDFA51-09FF-4751-B51E-6AD354A1DBED}" dt="2024-06-28T02:32:50.128" v="89" actId="478"/>
          <ac:picMkLst>
            <pc:docMk/>
            <pc:sldMk cId="152527552" sldId="355"/>
            <ac:picMk id="19458" creationId="{61C4EBB1-413F-79A2-1D48-4BD14656B7D5}"/>
          </ac:picMkLst>
        </pc:picChg>
        <pc:picChg chg="add mod">
          <ac:chgData name="Yahia EL Masry" userId="d2ebfde35c3741c2" providerId="LiveId" clId="{C8FDFA51-09FF-4751-B51E-6AD354A1DBED}" dt="2024-06-28T02:32:49.309" v="88" actId="1076"/>
          <ac:picMkLst>
            <pc:docMk/>
            <pc:sldMk cId="152527552" sldId="355"/>
            <ac:picMk id="19460" creationId="{45FD3ABC-4AD4-048D-93EA-593AA8EE14D3}"/>
          </ac:picMkLst>
        </pc:picChg>
      </pc:sldChg>
      <pc:sldChg chg="addSp delSp modSp mod">
        <pc:chgData name="Yahia EL Masry" userId="d2ebfde35c3741c2" providerId="LiveId" clId="{C8FDFA51-09FF-4751-B51E-6AD354A1DBED}" dt="2024-06-28T02:36:41.802" v="168" actId="20577"/>
        <pc:sldMkLst>
          <pc:docMk/>
          <pc:sldMk cId="353672754" sldId="356"/>
        </pc:sldMkLst>
        <pc:spChg chg="mod">
          <ac:chgData name="Yahia EL Masry" userId="d2ebfde35c3741c2" providerId="LiveId" clId="{C8FDFA51-09FF-4751-B51E-6AD354A1DBED}" dt="2024-06-28T02:36:41.802" v="168" actId="20577"/>
          <ac:spMkLst>
            <pc:docMk/>
            <pc:sldMk cId="353672754" sldId="356"/>
            <ac:spMk id="2" creationId="{CD3927EA-A6AD-97BC-1ADB-6D8D1A4FCEBA}"/>
          </ac:spMkLst>
        </pc:spChg>
        <pc:spChg chg="mod">
          <ac:chgData name="Yahia EL Masry" userId="d2ebfde35c3741c2" providerId="LiveId" clId="{C8FDFA51-09FF-4751-B51E-6AD354A1DBED}" dt="2024-06-28T02:35:20.349" v="164" actId="20577"/>
          <ac:spMkLst>
            <pc:docMk/>
            <pc:sldMk cId="353672754" sldId="356"/>
            <ac:spMk id="5" creationId="{E8A47F71-174F-784A-F52F-D7F882EACA74}"/>
          </ac:spMkLst>
        </pc:spChg>
        <pc:picChg chg="del mod">
          <ac:chgData name="Yahia EL Masry" userId="d2ebfde35c3741c2" providerId="LiveId" clId="{C8FDFA51-09FF-4751-B51E-6AD354A1DBED}" dt="2024-06-28T02:32:54.793" v="90" actId="478"/>
          <ac:picMkLst>
            <pc:docMk/>
            <pc:sldMk cId="353672754" sldId="356"/>
            <ac:picMk id="18434" creationId="{B3E85669-9F9C-B511-F865-843501BFFB67}"/>
          </ac:picMkLst>
        </pc:picChg>
        <pc:picChg chg="add mod">
          <ac:chgData name="Yahia EL Masry" userId="d2ebfde35c3741c2" providerId="LiveId" clId="{C8FDFA51-09FF-4751-B51E-6AD354A1DBED}" dt="2024-06-28T02:32:59.410" v="92" actId="1076"/>
          <ac:picMkLst>
            <pc:docMk/>
            <pc:sldMk cId="353672754" sldId="356"/>
            <ac:picMk id="18436" creationId="{D588C0FC-A847-1640-B994-72D16BA539E9}"/>
          </ac:picMkLst>
        </pc:picChg>
      </pc:sldChg>
      <pc:sldChg chg="addSp delSp modSp mod">
        <pc:chgData name="Yahia EL Masry" userId="d2ebfde35c3741c2" providerId="LiveId" clId="{C8FDFA51-09FF-4751-B51E-6AD354A1DBED}" dt="2024-06-28T02:39:10.602" v="204" actId="20577"/>
        <pc:sldMkLst>
          <pc:docMk/>
          <pc:sldMk cId="479452907" sldId="357"/>
        </pc:sldMkLst>
        <pc:spChg chg="mod">
          <ac:chgData name="Yahia EL Masry" userId="d2ebfde35c3741c2" providerId="LiveId" clId="{C8FDFA51-09FF-4751-B51E-6AD354A1DBED}" dt="2024-06-28T02:37:17.260" v="172"/>
          <ac:spMkLst>
            <pc:docMk/>
            <pc:sldMk cId="479452907" sldId="357"/>
            <ac:spMk id="2" creationId="{CD3927EA-A6AD-97BC-1ADB-6D8D1A4FCEBA}"/>
          </ac:spMkLst>
        </pc:spChg>
        <pc:spChg chg="mod">
          <ac:chgData name="Yahia EL Masry" userId="d2ebfde35c3741c2" providerId="LiveId" clId="{C8FDFA51-09FF-4751-B51E-6AD354A1DBED}" dt="2024-06-28T02:39:10.602" v="204" actId="20577"/>
          <ac:spMkLst>
            <pc:docMk/>
            <pc:sldMk cId="479452907" sldId="357"/>
            <ac:spMk id="5" creationId="{E8A47F71-174F-784A-F52F-D7F882EACA74}"/>
          </ac:spMkLst>
        </pc:spChg>
        <pc:picChg chg="del">
          <ac:chgData name="Yahia EL Masry" userId="d2ebfde35c3741c2" providerId="LiveId" clId="{C8FDFA51-09FF-4751-B51E-6AD354A1DBED}" dt="2024-06-28T02:37:01.640" v="169" actId="478"/>
          <ac:picMkLst>
            <pc:docMk/>
            <pc:sldMk cId="479452907" sldId="357"/>
            <ac:picMk id="15362" creationId="{D0C33B16-FDDC-D372-DA87-4CC85469BAD4}"/>
          </ac:picMkLst>
        </pc:picChg>
        <pc:picChg chg="add mod">
          <ac:chgData name="Yahia EL Masry" userId="d2ebfde35c3741c2" providerId="LiveId" clId="{C8FDFA51-09FF-4751-B51E-6AD354A1DBED}" dt="2024-06-28T02:38:52.361" v="200" actId="1076"/>
          <ac:picMkLst>
            <pc:docMk/>
            <pc:sldMk cId="479452907" sldId="357"/>
            <ac:picMk id="22530" creationId="{39DDBA4D-C814-1CA9-B1BC-E7D2008848FE}"/>
          </ac:picMkLst>
        </pc:picChg>
      </pc:sldChg>
      <pc:sldChg chg="addSp delSp modSp mod">
        <pc:chgData name="Yahia EL Masry" userId="d2ebfde35c3741c2" providerId="LiveId" clId="{C8FDFA51-09FF-4751-B51E-6AD354A1DBED}" dt="2024-06-28T02:41:03.933" v="223" actId="20577"/>
        <pc:sldMkLst>
          <pc:docMk/>
          <pc:sldMk cId="3618170406" sldId="358"/>
        </pc:sldMkLst>
        <pc:spChg chg="mod">
          <ac:chgData name="Yahia EL Masry" userId="d2ebfde35c3741c2" providerId="LiveId" clId="{C8FDFA51-09FF-4751-B51E-6AD354A1DBED}" dt="2024-06-28T02:39:49.963" v="209" actId="1076"/>
          <ac:spMkLst>
            <pc:docMk/>
            <pc:sldMk cId="3618170406" sldId="358"/>
            <ac:spMk id="2" creationId="{CD3927EA-A6AD-97BC-1ADB-6D8D1A4FCEBA}"/>
          </ac:spMkLst>
        </pc:spChg>
        <pc:spChg chg="mod">
          <ac:chgData name="Yahia EL Masry" userId="d2ebfde35c3741c2" providerId="LiveId" clId="{C8FDFA51-09FF-4751-B51E-6AD354A1DBED}" dt="2024-06-28T02:41:03.933" v="223" actId="20577"/>
          <ac:spMkLst>
            <pc:docMk/>
            <pc:sldMk cId="3618170406" sldId="358"/>
            <ac:spMk id="5" creationId="{E8A47F71-174F-784A-F52F-D7F882EACA74}"/>
          </ac:spMkLst>
        </pc:spChg>
        <pc:picChg chg="del">
          <ac:chgData name="Yahia EL Masry" userId="d2ebfde35c3741c2" providerId="LiveId" clId="{C8FDFA51-09FF-4751-B51E-6AD354A1DBED}" dt="2024-06-28T02:39:29.912" v="205" actId="478"/>
          <ac:picMkLst>
            <pc:docMk/>
            <pc:sldMk cId="3618170406" sldId="358"/>
            <ac:picMk id="15362" creationId="{D0C33B16-FDDC-D372-DA87-4CC85469BAD4}"/>
          </ac:picMkLst>
        </pc:picChg>
        <pc:picChg chg="add mod">
          <ac:chgData name="Yahia EL Masry" userId="d2ebfde35c3741c2" providerId="LiveId" clId="{C8FDFA51-09FF-4751-B51E-6AD354A1DBED}" dt="2024-06-28T02:39:32.793" v="207" actId="1076"/>
          <ac:picMkLst>
            <pc:docMk/>
            <pc:sldMk cId="3618170406" sldId="358"/>
            <ac:picMk id="21506" creationId="{676309A2-36D5-B263-D440-FD2B24AAAD81}"/>
          </ac:picMkLst>
        </pc:picChg>
      </pc:sldChg>
      <pc:sldChg chg="addSp delSp modSp add mod">
        <pc:chgData name="Yahia EL Masry" userId="d2ebfde35c3741c2" providerId="LiveId" clId="{C8FDFA51-09FF-4751-B51E-6AD354A1DBED}" dt="2024-06-28T02:44:52.556" v="250" actId="1076"/>
        <pc:sldMkLst>
          <pc:docMk/>
          <pc:sldMk cId="94605837" sldId="359"/>
        </pc:sldMkLst>
        <pc:spChg chg="mod">
          <ac:chgData name="Yahia EL Masry" userId="d2ebfde35c3741c2" providerId="LiveId" clId="{C8FDFA51-09FF-4751-B51E-6AD354A1DBED}" dt="2024-06-28T02:44:52.556" v="250" actId="1076"/>
          <ac:spMkLst>
            <pc:docMk/>
            <pc:sldMk cId="94605837" sldId="359"/>
            <ac:spMk id="2" creationId="{CD3927EA-A6AD-97BC-1ADB-6D8D1A4FCEBA}"/>
          </ac:spMkLst>
        </pc:spChg>
        <pc:spChg chg="del mod">
          <ac:chgData name="Yahia EL Masry" userId="d2ebfde35c3741c2" providerId="LiveId" clId="{C8FDFA51-09FF-4751-B51E-6AD354A1DBED}" dt="2024-06-28T02:41:33.270" v="227" actId="478"/>
          <ac:spMkLst>
            <pc:docMk/>
            <pc:sldMk cId="94605837" sldId="359"/>
            <ac:spMk id="5" creationId="{E8A47F71-174F-784A-F52F-D7F882EACA74}"/>
          </ac:spMkLst>
        </pc:spChg>
        <pc:picChg chg="del">
          <ac:chgData name="Yahia EL Masry" userId="d2ebfde35c3741c2" providerId="LiveId" clId="{C8FDFA51-09FF-4751-B51E-6AD354A1DBED}" dt="2024-06-28T02:41:24.267" v="224" actId="478"/>
          <ac:picMkLst>
            <pc:docMk/>
            <pc:sldMk cId="94605837" sldId="359"/>
            <ac:picMk id="15362" creationId="{D0C33B16-FDDC-D372-DA87-4CC85469BAD4}"/>
          </ac:picMkLst>
        </pc:picChg>
        <pc:picChg chg="add mod">
          <ac:chgData name="Yahia EL Masry" userId="d2ebfde35c3741c2" providerId="LiveId" clId="{C8FDFA51-09FF-4751-B51E-6AD354A1DBED}" dt="2024-06-28T02:43:32.007" v="248" actId="1076"/>
          <ac:picMkLst>
            <pc:docMk/>
            <pc:sldMk cId="94605837" sldId="359"/>
            <ac:picMk id="24578" creationId="{EB32549B-68A7-3310-46A1-89613A840F13}"/>
          </ac:picMkLst>
        </pc:picChg>
      </pc:sldChg>
      <pc:sldChg chg="addSp delSp modSp add mod">
        <pc:chgData name="Yahia EL Masry" userId="d2ebfde35c3741c2" providerId="LiveId" clId="{C8FDFA51-09FF-4751-B51E-6AD354A1DBED}" dt="2024-06-28T02:43:04.057" v="245" actId="1076"/>
        <pc:sldMkLst>
          <pc:docMk/>
          <pc:sldMk cId="1346909879" sldId="360"/>
        </pc:sldMkLst>
        <pc:spChg chg="mod">
          <ac:chgData name="Yahia EL Masry" userId="d2ebfde35c3741c2" providerId="LiveId" clId="{C8FDFA51-09FF-4751-B51E-6AD354A1DBED}" dt="2024-06-28T02:43:04.057" v="245" actId="1076"/>
          <ac:spMkLst>
            <pc:docMk/>
            <pc:sldMk cId="1346909879" sldId="360"/>
            <ac:spMk id="2" creationId="{CD3927EA-A6AD-97BC-1ADB-6D8D1A4FCEBA}"/>
          </ac:spMkLst>
        </pc:spChg>
        <pc:spChg chg="del mod">
          <ac:chgData name="Yahia EL Masry" userId="d2ebfde35c3741c2" providerId="LiveId" clId="{C8FDFA51-09FF-4751-B51E-6AD354A1DBED}" dt="2024-06-28T02:42:55.174" v="241" actId="478"/>
          <ac:spMkLst>
            <pc:docMk/>
            <pc:sldMk cId="1346909879" sldId="360"/>
            <ac:spMk id="5" creationId="{E8A47F71-174F-784A-F52F-D7F882EACA74}"/>
          </ac:spMkLst>
        </pc:spChg>
        <pc:picChg chg="del">
          <ac:chgData name="Yahia EL Masry" userId="d2ebfde35c3741c2" providerId="LiveId" clId="{C8FDFA51-09FF-4751-B51E-6AD354A1DBED}" dt="2024-06-28T02:42:56.394" v="242" actId="478"/>
          <ac:picMkLst>
            <pc:docMk/>
            <pc:sldMk cId="1346909879" sldId="360"/>
            <ac:picMk id="15362" creationId="{D0C33B16-FDDC-D372-DA87-4CC85469BAD4}"/>
          </ac:picMkLst>
        </pc:picChg>
        <pc:picChg chg="add mod">
          <ac:chgData name="Yahia EL Masry" userId="d2ebfde35c3741c2" providerId="LiveId" clId="{C8FDFA51-09FF-4751-B51E-6AD354A1DBED}" dt="2024-06-28T02:42:58.632" v="244" actId="1076"/>
          <ac:picMkLst>
            <pc:docMk/>
            <pc:sldMk cId="1346909879" sldId="360"/>
            <ac:picMk id="23554" creationId="{15ACCC7F-4F1B-9B58-CDE2-1B2EED1E88F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6/27/2024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6/27/2024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4771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06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865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b="1" i="0" dirty="0">
                <a:solidFill>
                  <a:srgbClr val="000000"/>
                </a:solidFill>
                <a:effectLst/>
                <a:highlight>
                  <a:srgbClr val="FFFFFF"/>
                </a:highlight>
                <a:latin typeface="Helvetica Neue"/>
              </a:rPr>
              <a:t>The Risk of a person getting a Heart </a:t>
            </a:r>
            <a:r>
              <a:rPr lang="en-US" b="1" dirty="0">
                <a:solidFill>
                  <a:srgbClr val="000000"/>
                </a:solidFill>
                <a:highlight>
                  <a:srgbClr val="FFFFFF"/>
                </a:highlight>
                <a:latin typeface="Helvetica Neue"/>
              </a:rPr>
              <a:t>A</a:t>
            </a:r>
            <a:r>
              <a:rPr lang="en-US" b="1" i="0" dirty="0">
                <a:solidFill>
                  <a:srgbClr val="000000"/>
                </a:solidFill>
                <a:effectLst/>
                <a:highlight>
                  <a:srgbClr val="FFFFFF"/>
                </a:highlight>
                <a:latin typeface="Helvetica Neue"/>
              </a:rPr>
              <a:t>ttack</a:t>
            </a:r>
            <a:br>
              <a:rPr lang="en-US" b="1" i="0" dirty="0">
                <a:solidFill>
                  <a:srgbClr val="000000"/>
                </a:solidFill>
                <a:effectLst/>
                <a:highlight>
                  <a:srgbClr val="FFFFFF"/>
                </a:highlight>
                <a:latin typeface="Helvetica Neue"/>
              </a:rPr>
            </a:br>
            <a:endParaRPr lang="en-US" dirty="0"/>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Yehia </a:t>
            </a:r>
            <a:r>
              <a:rPr lang="en-US" dirty="0" err="1"/>
              <a:t>ahmed</a:t>
            </a:r>
            <a:r>
              <a:rPr lang="en-US" dirty="0"/>
              <a:t> </a:t>
            </a:r>
            <a:r>
              <a:rPr lang="en-US" dirty="0" err="1"/>
              <a:t>el-masry</a:t>
            </a:r>
            <a:endParaRPr lang="en-US"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261747" y="335902"/>
            <a:ext cx="6352032" cy="1089024"/>
          </a:xfrm>
        </p:spPr>
        <p:txBody>
          <a:bodyPr/>
          <a:lstStyle/>
          <a:p>
            <a:r>
              <a:rPr lang="en-US" b="1" i="0" dirty="0">
                <a:solidFill>
                  <a:srgbClr val="000000"/>
                </a:solidFill>
                <a:effectLst/>
                <a:highlight>
                  <a:srgbClr val="FFFFFF"/>
                </a:highlight>
                <a:latin typeface="Helvetica Neue"/>
              </a:rPr>
              <a:t>Slope of Peak Exercise ST Segment</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10</a:t>
            </a:fld>
            <a:endParaRPr lang="en-US" dirty="0"/>
          </a:p>
        </p:txBody>
      </p:sp>
      <p:pic>
        <p:nvPicPr>
          <p:cNvPr id="7170" name="Picture 2">
            <a:extLst>
              <a:ext uri="{FF2B5EF4-FFF2-40B4-BE49-F238E27FC236}">
                <a16:creationId xmlns:a16="http://schemas.microsoft.com/office/drawing/2014/main" id="{D8C15591-4D24-8FF9-0BC0-F798FC762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246" y="2324101"/>
            <a:ext cx="4781550" cy="3695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8A47F71-174F-784A-F52F-D7F882EACA74}"/>
              </a:ext>
            </a:extLst>
          </p:cNvPr>
          <p:cNvSpPr txBox="1"/>
          <p:nvPr/>
        </p:nvSpPr>
        <p:spPr>
          <a:xfrm>
            <a:off x="856893" y="1862436"/>
            <a:ext cx="6073482" cy="2585323"/>
          </a:xfrm>
          <a:prstGeom prst="rect">
            <a:avLst/>
          </a:prstGeom>
          <a:noFill/>
        </p:spPr>
        <p:txBody>
          <a:bodyPr wrap="square" rtlCol="0">
            <a:spAutoFit/>
          </a:bodyPr>
          <a:lstStyle/>
          <a:p>
            <a:pPr>
              <a:buFont typeface="Arial" panose="020B0604020202020204" pitchFamily="34" charset="0"/>
              <a:buChar char="•"/>
            </a:pPr>
            <a:r>
              <a:rPr lang="en-US" b="1" dirty="0"/>
              <a:t>X-axis:</a:t>
            </a:r>
            <a:r>
              <a:rPr lang="en-US" dirty="0"/>
              <a:t> Slope of peak exercise ST segment (values in mV/s)</a:t>
            </a:r>
          </a:p>
          <a:p>
            <a:pPr>
              <a:buFont typeface="Arial" panose="020B0604020202020204" pitchFamily="34" charset="0"/>
              <a:buChar char="•"/>
            </a:pPr>
            <a:endParaRPr lang="en-US" b="1" dirty="0"/>
          </a:p>
          <a:p>
            <a:pPr>
              <a:buFont typeface="Arial" panose="020B0604020202020204" pitchFamily="34" charset="0"/>
              <a:buChar char="•"/>
            </a:pPr>
            <a:r>
              <a:rPr lang="en-US" b="1" dirty="0"/>
              <a:t>Y-axis: Number of patients</a:t>
            </a:r>
          </a:p>
          <a:p>
            <a:pPr>
              <a:buFont typeface="Arial" panose="020B0604020202020204" pitchFamily="34" charset="0"/>
              <a:buChar char="•"/>
            </a:pPr>
            <a:endParaRPr lang="en-US" b="1" dirty="0"/>
          </a:p>
          <a:p>
            <a:pPr>
              <a:buFont typeface="Arial" panose="020B0604020202020204" pitchFamily="34" charset="0"/>
              <a:buChar char="•"/>
            </a:pPr>
            <a:r>
              <a:rPr lang="en-US" b="0" i="0" dirty="0">
                <a:solidFill>
                  <a:srgbClr val="242424"/>
                </a:solidFill>
                <a:effectLst/>
                <a:highlight>
                  <a:srgbClr val="FFFFFF"/>
                </a:highlight>
                <a:latin typeface="source-serif-pro"/>
              </a:rPr>
              <a:t>0: </a:t>
            </a:r>
            <a:r>
              <a:rPr lang="en-US" dirty="0" err="1">
                <a:solidFill>
                  <a:srgbClr val="242424"/>
                </a:solidFill>
                <a:highlight>
                  <a:srgbClr val="FFFFFF"/>
                </a:highlight>
                <a:latin typeface="source-serif-pro"/>
              </a:rPr>
              <a:t>D</a:t>
            </a:r>
            <a:r>
              <a:rPr lang="en-US" b="0" i="0" dirty="0" err="1">
                <a:solidFill>
                  <a:srgbClr val="242424"/>
                </a:solidFill>
                <a:effectLst/>
                <a:highlight>
                  <a:srgbClr val="FFFFFF"/>
                </a:highlight>
                <a:latin typeface="source-serif-pro"/>
              </a:rPr>
              <a:t>ownsloping</a:t>
            </a:r>
            <a:r>
              <a:rPr lang="en-US" b="0" i="0" dirty="0">
                <a:solidFill>
                  <a:srgbClr val="242424"/>
                </a:solidFill>
                <a:effectLst/>
                <a:highlight>
                  <a:srgbClr val="FFFFFF"/>
                </a:highlight>
                <a:latin typeface="source-serif-pro"/>
              </a:rPr>
              <a:t> approximately 20</a:t>
            </a:r>
            <a:endParaRPr lang="en-US" dirty="0">
              <a:solidFill>
                <a:srgbClr val="242424"/>
              </a:solidFill>
              <a:highlight>
                <a:srgbClr val="FFFFFF"/>
              </a:highlight>
              <a:latin typeface="source-serif-pro"/>
            </a:endParaRPr>
          </a:p>
          <a:p>
            <a:pPr>
              <a:buFont typeface="Arial" panose="020B0604020202020204" pitchFamily="34" charset="0"/>
              <a:buChar char="•"/>
            </a:pPr>
            <a:endParaRPr lang="en-US" b="0" i="0" dirty="0">
              <a:solidFill>
                <a:srgbClr val="242424"/>
              </a:solidFill>
              <a:effectLst/>
              <a:highlight>
                <a:srgbClr val="FFFFFF"/>
              </a:highlight>
              <a:latin typeface="source-serif-pro"/>
            </a:endParaRPr>
          </a:p>
          <a:p>
            <a:pPr>
              <a:buFont typeface="Arial" panose="020B0604020202020204" pitchFamily="34" charset="0"/>
              <a:buChar char="•"/>
            </a:pPr>
            <a:r>
              <a:rPr lang="en-US" b="0" i="0" dirty="0">
                <a:solidFill>
                  <a:srgbClr val="242424"/>
                </a:solidFill>
                <a:effectLst/>
                <a:highlight>
                  <a:srgbClr val="FFFFFF"/>
                </a:highlight>
                <a:latin typeface="source-serif-pro"/>
              </a:rPr>
              <a:t>1: flat approximately 120</a:t>
            </a:r>
          </a:p>
          <a:p>
            <a:pPr>
              <a:buFont typeface="Arial" panose="020B0604020202020204" pitchFamily="34" charset="0"/>
              <a:buChar char="•"/>
            </a:pPr>
            <a:endParaRPr lang="en-US" dirty="0">
              <a:solidFill>
                <a:srgbClr val="242424"/>
              </a:solidFill>
              <a:highlight>
                <a:srgbClr val="FFFFFF"/>
              </a:highlight>
              <a:latin typeface="source-serif-pro"/>
            </a:endParaRPr>
          </a:p>
          <a:p>
            <a:pPr>
              <a:buFont typeface="Arial" panose="020B0604020202020204" pitchFamily="34" charset="0"/>
              <a:buChar char="•"/>
            </a:pPr>
            <a:r>
              <a:rPr lang="en-US" b="0" i="0" dirty="0">
                <a:solidFill>
                  <a:srgbClr val="242424"/>
                </a:solidFill>
                <a:effectLst/>
                <a:highlight>
                  <a:srgbClr val="FFFFFF"/>
                </a:highlight>
                <a:latin typeface="source-serif-pro"/>
              </a:rPr>
              <a:t>2: upsloping approximately 120</a:t>
            </a:r>
            <a:endParaRPr lang="en-US" dirty="0">
              <a:solidFill>
                <a:srgbClr val="242424"/>
              </a:solidFill>
              <a:highlight>
                <a:srgbClr val="FFFFFF"/>
              </a:highlight>
              <a:latin typeface="source-serif-pro"/>
            </a:endParaRPr>
          </a:p>
        </p:txBody>
      </p:sp>
    </p:spTree>
    <p:extLst>
      <p:ext uri="{BB962C8B-B14F-4D97-AF65-F5344CB8AC3E}">
        <p14:creationId xmlns:p14="http://schemas.microsoft.com/office/powerpoint/2010/main" val="3464215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261747" y="335902"/>
            <a:ext cx="6352032" cy="1089024"/>
          </a:xfrm>
        </p:spPr>
        <p:txBody>
          <a:bodyPr/>
          <a:lstStyle/>
          <a:p>
            <a:r>
              <a:rPr lang="en-US" b="1" i="0" dirty="0">
                <a:solidFill>
                  <a:srgbClr val="000000"/>
                </a:solidFill>
                <a:effectLst/>
                <a:highlight>
                  <a:srgbClr val="FFFFFF"/>
                </a:highlight>
                <a:latin typeface="Helvetica Neue"/>
              </a:rPr>
              <a:t>Age Distribution</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11</a:t>
            </a:fld>
            <a:endParaRPr lang="en-US" dirty="0"/>
          </a:p>
        </p:txBody>
      </p:sp>
      <p:sp>
        <p:nvSpPr>
          <p:cNvPr id="5" name="TextBox 4">
            <a:extLst>
              <a:ext uri="{FF2B5EF4-FFF2-40B4-BE49-F238E27FC236}">
                <a16:creationId xmlns:a16="http://schemas.microsoft.com/office/drawing/2014/main" id="{E8A47F71-174F-784A-F52F-D7F882EACA74}"/>
              </a:ext>
            </a:extLst>
          </p:cNvPr>
          <p:cNvSpPr txBox="1"/>
          <p:nvPr/>
        </p:nvSpPr>
        <p:spPr>
          <a:xfrm>
            <a:off x="877824" y="1800807"/>
            <a:ext cx="6073482" cy="1754326"/>
          </a:xfrm>
          <a:prstGeom prst="rect">
            <a:avLst/>
          </a:prstGeom>
          <a:noFill/>
        </p:spPr>
        <p:txBody>
          <a:bodyPr wrap="square" rtlCol="0">
            <a:spAutoFit/>
          </a:bodyPr>
          <a:lstStyle/>
          <a:p>
            <a:endParaRPr lang="en-US" dirty="0"/>
          </a:p>
          <a:p>
            <a:pPr>
              <a:buFont typeface="Arial" panose="020B0604020202020204" pitchFamily="34" charset="0"/>
              <a:buChar char="•"/>
            </a:pPr>
            <a:r>
              <a:rPr lang="en-US" b="1" dirty="0"/>
              <a:t>X-axis:</a:t>
            </a:r>
            <a:r>
              <a:rPr lang="en-US" dirty="0"/>
              <a:t> Age groups, like 0-20, 21-40, and so on.</a:t>
            </a:r>
          </a:p>
          <a:p>
            <a:pPr>
              <a:buFont typeface="Arial" panose="020B0604020202020204" pitchFamily="34" charset="0"/>
              <a:buChar char="•"/>
            </a:pPr>
            <a:endParaRPr lang="en-US" dirty="0"/>
          </a:p>
          <a:p>
            <a:pPr>
              <a:buFont typeface="Arial" panose="020B0604020202020204" pitchFamily="34" charset="0"/>
              <a:buChar char="•"/>
            </a:pPr>
            <a:r>
              <a:rPr lang="en-US" b="1" dirty="0"/>
              <a:t>Y-axis:</a:t>
            </a:r>
            <a:r>
              <a:rPr lang="en-US" dirty="0"/>
              <a:t> Number of people in each age group.</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11266" name="Picture 2">
            <a:extLst>
              <a:ext uri="{FF2B5EF4-FFF2-40B4-BE49-F238E27FC236}">
                <a16:creationId xmlns:a16="http://schemas.microsoft.com/office/drawing/2014/main" id="{2956C864-A8B8-C707-042D-8B1169979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9918" y="2187640"/>
            <a:ext cx="4810125"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938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168440" y="-111967"/>
            <a:ext cx="10677355" cy="1089024"/>
          </a:xfrm>
        </p:spPr>
        <p:txBody>
          <a:bodyPr/>
          <a:lstStyle/>
          <a:p>
            <a:r>
              <a:rPr lang="en-US" b="1" i="0" dirty="0">
                <a:solidFill>
                  <a:srgbClr val="000000"/>
                </a:solidFill>
                <a:effectLst/>
                <a:highlight>
                  <a:srgbClr val="FFFFFF"/>
                </a:highlight>
                <a:latin typeface="Helvetica Neue"/>
              </a:rPr>
              <a:t>Distribution of Resting Blood Pressure</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12</a:t>
            </a:fld>
            <a:endParaRPr lang="en-US" dirty="0"/>
          </a:p>
        </p:txBody>
      </p:sp>
      <p:sp>
        <p:nvSpPr>
          <p:cNvPr id="5" name="TextBox 4">
            <a:extLst>
              <a:ext uri="{FF2B5EF4-FFF2-40B4-BE49-F238E27FC236}">
                <a16:creationId xmlns:a16="http://schemas.microsoft.com/office/drawing/2014/main" id="{E8A47F71-174F-784A-F52F-D7F882EACA74}"/>
              </a:ext>
            </a:extLst>
          </p:cNvPr>
          <p:cNvSpPr txBox="1"/>
          <p:nvPr/>
        </p:nvSpPr>
        <p:spPr>
          <a:xfrm>
            <a:off x="946152" y="2255350"/>
            <a:ext cx="5728249" cy="2031325"/>
          </a:xfrm>
          <a:prstGeom prst="rect">
            <a:avLst/>
          </a:prstGeom>
          <a:noFill/>
        </p:spPr>
        <p:txBody>
          <a:bodyPr wrap="square" rtlCol="0">
            <a:spAutoFit/>
          </a:bodyPr>
          <a:lstStyle/>
          <a:p>
            <a:endParaRPr lang="en-US" dirty="0"/>
          </a:p>
          <a:p>
            <a:pPr>
              <a:buFont typeface="Arial" panose="020B0604020202020204" pitchFamily="34" charset="0"/>
              <a:buChar char="•"/>
            </a:pPr>
            <a:r>
              <a:rPr lang="en-US" b="1" dirty="0"/>
              <a:t>X-axis:</a:t>
            </a:r>
            <a:r>
              <a:rPr lang="en-US" dirty="0"/>
              <a:t> Resting blood pressure in mmHg.</a:t>
            </a:r>
          </a:p>
          <a:p>
            <a:endParaRPr lang="en-US" dirty="0"/>
          </a:p>
          <a:p>
            <a:r>
              <a:rPr lang="en-US" b="1" dirty="0"/>
              <a:t>In this Graph:</a:t>
            </a:r>
          </a:p>
          <a:p>
            <a:endParaRPr lang="en-US" dirty="0"/>
          </a:p>
          <a:p>
            <a:r>
              <a:rPr lang="en-US" dirty="0"/>
              <a:t>The most high pressure is between 120 &amp; 140</a:t>
            </a:r>
          </a:p>
          <a:p>
            <a:pPr>
              <a:buFont typeface="Arial" panose="020B0604020202020204" pitchFamily="34" charset="0"/>
              <a:buChar char="•"/>
            </a:pPr>
            <a:endParaRPr lang="en-US" dirty="0"/>
          </a:p>
        </p:txBody>
      </p:sp>
      <p:pic>
        <p:nvPicPr>
          <p:cNvPr id="10242" name="Picture 2">
            <a:extLst>
              <a:ext uri="{FF2B5EF4-FFF2-40B4-BE49-F238E27FC236}">
                <a16:creationId xmlns:a16="http://schemas.microsoft.com/office/drawing/2014/main" id="{398F922A-0B20-0729-88C0-3C9DD3F56D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401" y="1772364"/>
            <a:ext cx="544830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646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261746" y="335902"/>
            <a:ext cx="10930253" cy="1089024"/>
          </a:xfrm>
        </p:spPr>
        <p:txBody>
          <a:bodyPr/>
          <a:lstStyle/>
          <a:p>
            <a:r>
              <a:rPr lang="en-US" b="1" i="0" dirty="0">
                <a:solidFill>
                  <a:srgbClr val="000000"/>
                </a:solidFill>
                <a:effectLst/>
                <a:highlight>
                  <a:srgbClr val="FFFFFF"/>
                </a:highlight>
                <a:latin typeface="Helvetica Neue"/>
              </a:rPr>
              <a:t>Distribution of Serum Cholesterol Level</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13</a:t>
            </a:fld>
            <a:endParaRPr lang="en-US" dirty="0"/>
          </a:p>
        </p:txBody>
      </p:sp>
      <p:sp>
        <p:nvSpPr>
          <p:cNvPr id="5" name="TextBox 4">
            <a:extLst>
              <a:ext uri="{FF2B5EF4-FFF2-40B4-BE49-F238E27FC236}">
                <a16:creationId xmlns:a16="http://schemas.microsoft.com/office/drawing/2014/main" id="{E8A47F71-174F-784A-F52F-D7F882EACA74}"/>
              </a:ext>
            </a:extLst>
          </p:cNvPr>
          <p:cNvSpPr txBox="1"/>
          <p:nvPr/>
        </p:nvSpPr>
        <p:spPr>
          <a:xfrm>
            <a:off x="877824" y="1495486"/>
            <a:ext cx="6073482" cy="1477328"/>
          </a:xfrm>
          <a:prstGeom prst="rect">
            <a:avLst/>
          </a:prstGeom>
          <a:noFill/>
        </p:spPr>
        <p:txBody>
          <a:bodyPr wrap="square" rtlCol="0">
            <a:spAutoFit/>
          </a:bodyPr>
          <a:lstStyle/>
          <a:p>
            <a:endParaRPr lang="en-US" dirty="0"/>
          </a:p>
          <a:p>
            <a:pPr>
              <a:buFont typeface="Arial" panose="020B0604020202020204" pitchFamily="34" charset="0"/>
              <a:buChar char="•"/>
            </a:pPr>
            <a:r>
              <a:rPr lang="en-US" dirty="0"/>
              <a:t>The x-axis represents cholesterol levels in mg/dL.</a:t>
            </a:r>
          </a:p>
          <a:p>
            <a:endParaRPr lang="en-US" b="1" dirty="0"/>
          </a:p>
          <a:p>
            <a:endParaRPr lang="en-US" b="1" dirty="0"/>
          </a:p>
          <a:p>
            <a:pPr>
              <a:buFont typeface="Arial" panose="020B0604020202020204" pitchFamily="34" charset="0"/>
              <a:buChar char="•"/>
            </a:pPr>
            <a:r>
              <a:rPr lang="en-US" b="1" dirty="0"/>
              <a:t>The highest level is between 200 &amp; 300</a:t>
            </a:r>
          </a:p>
        </p:txBody>
      </p:sp>
      <p:pic>
        <p:nvPicPr>
          <p:cNvPr id="9218" name="Picture 2">
            <a:extLst>
              <a:ext uri="{FF2B5EF4-FFF2-40B4-BE49-F238E27FC236}">
                <a16:creationId xmlns:a16="http://schemas.microsoft.com/office/drawing/2014/main" id="{9516C342-4726-A6BC-AF10-1A1ED574B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2809" y="2416176"/>
            <a:ext cx="438150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560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261746" y="335902"/>
            <a:ext cx="10930253" cy="1089024"/>
          </a:xfrm>
        </p:spPr>
        <p:txBody>
          <a:bodyPr/>
          <a:lstStyle/>
          <a:p>
            <a:r>
              <a:rPr lang="en-US" b="1" i="0" dirty="0">
                <a:solidFill>
                  <a:srgbClr val="000000"/>
                </a:solidFill>
                <a:effectLst/>
                <a:highlight>
                  <a:srgbClr val="FFFFFF"/>
                </a:highlight>
                <a:latin typeface="Helvetica Neue"/>
              </a:rPr>
              <a:t>Distribution of Maximum Heart Rate (</a:t>
            </a:r>
            <a:r>
              <a:rPr lang="en-US" b="1" i="0" dirty="0" err="1">
                <a:solidFill>
                  <a:srgbClr val="000000"/>
                </a:solidFill>
                <a:effectLst/>
                <a:highlight>
                  <a:srgbClr val="FFFFFF"/>
                </a:highlight>
                <a:latin typeface="Helvetica Neue"/>
              </a:rPr>
              <a:t>Thalachh</a:t>
            </a:r>
            <a:r>
              <a:rPr lang="en-US" b="1" i="0" dirty="0">
                <a:solidFill>
                  <a:srgbClr val="000000"/>
                </a:solidFill>
                <a:effectLst/>
                <a:highlight>
                  <a:srgbClr val="FFFFFF"/>
                </a:highlight>
                <a:latin typeface="Helvetica Neue"/>
              </a:rPr>
              <a:t>)</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14</a:t>
            </a:fld>
            <a:endParaRPr lang="en-US" dirty="0"/>
          </a:p>
        </p:txBody>
      </p:sp>
      <p:sp>
        <p:nvSpPr>
          <p:cNvPr id="5" name="TextBox 4">
            <a:extLst>
              <a:ext uri="{FF2B5EF4-FFF2-40B4-BE49-F238E27FC236}">
                <a16:creationId xmlns:a16="http://schemas.microsoft.com/office/drawing/2014/main" id="{E8A47F71-174F-784A-F52F-D7F882EACA74}"/>
              </a:ext>
            </a:extLst>
          </p:cNvPr>
          <p:cNvSpPr txBox="1"/>
          <p:nvPr/>
        </p:nvSpPr>
        <p:spPr>
          <a:xfrm>
            <a:off x="877823" y="1772816"/>
            <a:ext cx="6573059" cy="1200329"/>
          </a:xfrm>
          <a:prstGeom prst="rect">
            <a:avLst/>
          </a:prstGeom>
          <a:noFill/>
        </p:spPr>
        <p:txBody>
          <a:bodyPr wrap="square" rtlCol="0">
            <a:spAutoFit/>
          </a:bodyPr>
          <a:lstStyle/>
          <a:p>
            <a:pPr rtl="0"/>
            <a:r>
              <a:rPr lang="en-US" dirty="0">
                <a:effectLst/>
              </a:rPr>
              <a:t>Histograms help visualize heart rate distribution. The x-axis shows heart rate ranges.</a:t>
            </a:r>
          </a:p>
          <a:p>
            <a:pPr rtl="0"/>
            <a:endParaRPr lang="en-US" b="1" dirty="0">
              <a:effectLst/>
            </a:endParaRPr>
          </a:p>
          <a:p>
            <a:pPr>
              <a:buFont typeface="Arial" panose="020B0604020202020204" pitchFamily="34" charset="0"/>
              <a:buChar char="•"/>
            </a:pPr>
            <a:r>
              <a:rPr lang="en-US" b="1" dirty="0"/>
              <a:t>The highest level is between 130 &amp; 170</a:t>
            </a:r>
          </a:p>
        </p:txBody>
      </p:sp>
      <p:pic>
        <p:nvPicPr>
          <p:cNvPr id="14338" name="Picture 2">
            <a:extLst>
              <a:ext uri="{FF2B5EF4-FFF2-40B4-BE49-F238E27FC236}">
                <a16:creationId xmlns:a16="http://schemas.microsoft.com/office/drawing/2014/main" id="{55AB7676-7C88-5B3C-44EC-74A691376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0883" y="1861068"/>
            <a:ext cx="438150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8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743953" y="279918"/>
            <a:ext cx="11448047" cy="643813"/>
          </a:xfrm>
        </p:spPr>
        <p:txBody>
          <a:bodyPr/>
          <a:lstStyle/>
          <a:p>
            <a:r>
              <a:rPr lang="en-US" b="1" i="0" dirty="0">
                <a:solidFill>
                  <a:srgbClr val="000000"/>
                </a:solidFill>
                <a:effectLst/>
                <a:highlight>
                  <a:srgbClr val="FFFFFF"/>
                </a:highlight>
                <a:latin typeface="Helvetica Neue"/>
              </a:rPr>
              <a:t>Distribution of ST Depression (</a:t>
            </a:r>
            <a:r>
              <a:rPr lang="en-US" b="1" i="0" dirty="0" err="1">
                <a:solidFill>
                  <a:srgbClr val="000000"/>
                </a:solidFill>
                <a:effectLst/>
                <a:highlight>
                  <a:srgbClr val="FFFFFF"/>
                </a:highlight>
                <a:latin typeface="Helvetica Neue"/>
              </a:rPr>
              <a:t>Oldpeak</a:t>
            </a:r>
            <a:r>
              <a:rPr lang="en-US" b="1" i="0" dirty="0">
                <a:solidFill>
                  <a:srgbClr val="000000"/>
                </a:solidFill>
                <a:effectLst/>
                <a:highlight>
                  <a:srgbClr val="FFFFFF"/>
                </a:highlight>
                <a:latin typeface="Helvetica Neue"/>
              </a:rPr>
              <a:t>)</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15</a:t>
            </a:fld>
            <a:endParaRPr lang="en-US" dirty="0"/>
          </a:p>
        </p:txBody>
      </p:sp>
      <p:sp>
        <p:nvSpPr>
          <p:cNvPr id="5" name="TextBox 4">
            <a:extLst>
              <a:ext uri="{FF2B5EF4-FFF2-40B4-BE49-F238E27FC236}">
                <a16:creationId xmlns:a16="http://schemas.microsoft.com/office/drawing/2014/main" id="{E8A47F71-174F-784A-F52F-D7F882EACA74}"/>
              </a:ext>
            </a:extLst>
          </p:cNvPr>
          <p:cNvSpPr txBox="1"/>
          <p:nvPr/>
        </p:nvSpPr>
        <p:spPr>
          <a:xfrm>
            <a:off x="877824" y="1772816"/>
            <a:ext cx="6403692" cy="1200329"/>
          </a:xfrm>
          <a:prstGeom prst="rect">
            <a:avLst/>
          </a:prstGeom>
          <a:noFill/>
        </p:spPr>
        <p:txBody>
          <a:bodyPr wrap="square" rtlCol="0">
            <a:spAutoFit/>
          </a:bodyPr>
          <a:lstStyle/>
          <a:p>
            <a:pPr rtl="0"/>
            <a:r>
              <a:rPr lang="en-US" dirty="0">
                <a:effectLst/>
              </a:rPr>
              <a:t>The graph shows the distribution of ST depression (</a:t>
            </a:r>
            <a:r>
              <a:rPr lang="en-US" dirty="0" err="1">
                <a:effectLst/>
              </a:rPr>
              <a:t>Oldpeak</a:t>
            </a:r>
            <a:r>
              <a:rPr lang="en-US" dirty="0">
                <a:effectLst/>
              </a:rPr>
              <a:t>) over six </a:t>
            </a:r>
          </a:p>
          <a:p>
            <a:pPr rtl="0"/>
            <a:r>
              <a:rPr lang="en-US" dirty="0">
                <a:effectLst/>
              </a:rPr>
              <a:t>weeks. </a:t>
            </a:r>
          </a:p>
          <a:p>
            <a:pPr rtl="0"/>
            <a:endParaRPr lang="en-US" dirty="0">
              <a:effectLst/>
            </a:endParaRPr>
          </a:p>
          <a:p>
            <a:pPr rtl="0"/>
            <a:r>
              <a:rPr lang="en-US" dirty="0">
                <a:effectLst/>
              </a:rPr>
              <a:t>It seems week zero had the most cases.</a:t>
            </a:r>
          </a:p>
        </p:txBody>
      </p:sp>
      <p:pic>
        <p:nvPicPr>
          <p:cNvPr id="13314" name="Picture 2">
            <a:extLst>
              <a:ext uri="{FF2B5EF4-FFF2-40B4-BE49-F238E27FC236}">
                <a16:creationId xmlns:a16="http://schemas.microsoft.com/office/drawing/2014/main" id="{A0E5CB49-9048-DC09-8E34-D29B6C31F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5177" y="1772816"/>
            <a:ext cx="438150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532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736620" y="109563"/>
            <a:ext cx="10718760" cy="557179"/>
          </a:xfrm>
        </p:spPr>
        <p:txBody>
          <a:bodyPr/>
          <a:lstStyle/>
          <a:p>
            <a:r>
              <a:rPr lang="en-US" b="1" i="0" dirty="0">
                <a:solidFill>
                  <a:srgbClr val="000000"/>
                </a:solidFill>
                <a:effectLst/>
                <a:highlight>
                  <a:srgbClr val="FFFFFF"/>
                </a:highlight>
                <a:latin typeface="Helvetica Neue"/>
              </a:rPr>
              <a:t>Distribution of Heart Disease Presence</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16</a:t>
            </a:fld>
            <a:endParaRPr lang="en-US" dirty="0"/>
          </a:p>
        </p:txBody>
      </p:sp>
      <p:sp>
        <p:nvSpPr>
          <p:cNvPr id="5" name="TextBox 4">
            <a:extLst>
              <a:ext uri="{FF2B5EF4-FFF2-40B4-BE49-F238E27FC236}">
                <a16:creationId xmlns:a16="http://schemas.microsoft.com/office/drawing/2014/main" id="{E8A47F71-174F-784A-F52F-D7F882EACA74}"/>
              </a:ext>
            </a:extLst>
          </p:cNvPr>
          <p:cNvSpPr txBox="1"/>
          <p:nvPr/>
        </p:nvSpPr>
        <p:spPr>
          <a:xfrm>
            <a:off x="877823" y="1772816"/>
            <a:ext cx="6484029" cy="230832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X-axis: </a:t>
            </a:r>
            <a:r>
              <a:rPr kumimoji="0" lang="en-US" altLang="en-US" sz="1800" i="0" u="none" strike="noStrike" cap="none" normalizeH="0" baseline="0" dirty="0">
                <a:ln>
                  <a:noFill/>
                </a:ln>
                <a:solidFill>
                  <a:schemeClr val="tx1"/>
                </a:solidFill>
                <a:effectLst/>
                <a:latin typeface="Arial" panose="020B0604020202020204" pitchFamily="34" charset="0"/>
              </a:rPr>
              <a:t>heart disease presence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Y-axis:</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dirty="0"/>
              <a:t>Number of Patients</a:t>
            </a:r>
          </a:p>
          <a:p>
            <a:pPr rtl="0"/>
            <a:endParaRPr lang="en-US" dirty="0">
              <a:effectLst/>
            </a:endParaRPr>
          </a:p>
          <a:p>
            <a:pPr rtl="0"/>
            <a:r>
              <a:rPr lang="en-US" dirty="0"/>
              <a:t>Number of patients that have heart disease is approximately 162</a:t>
            </a:r>
            <a:endParaRPr lang="en-US" dirty="0">
              <a:effectLst/>
            </a:endParaRPr>
          </a:p>
          <a:p>
            <a:pPr rtl="0"/>
            <a:endParaRPr lang="en-US" dirty="0">
              <a:effectLst/>
            </a:endParaRPr>
          </a:p>
          <a:p>
            <a:r>
              <a:rPr lang="en-US" dirty="0"/>
              <a:t>Number of patients that do not have heart disease is approximately 138 </a:t>
            </a:r>
            <a:endParaRPr lang="en-US" dirty="0">
              <a:effectLst/>
            </a:endParaRPr>
          </a:p>
          <a:p>
            <a:pPr rtl="0"/>
            <a:endParaRPr lang="en-US" dirty="0">
              <a:effectLst/>
            </a:endParaRPr>
          </a:p>
        </p:txBody>
      </p:sp>
      <p:pic>
        <p:nvPicPr>
          <p:cNvPr id="12292" name="Picture 4">
            <a:extLst>
              <a:ext uri="{FF2B5EF4-FFF2-40B4-BE49-F238E27FC236}">
                <a16:creationId xmlns:a16="http://schemas.microsoft.com/office/drawing/2014/main" id="{C0A8D5A1-BFEE-9683-A461-1641E2DC9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9901" y="1655795"/>
            <a:ext cx="3724275"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238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261746" y="335902"/>
            <a:ext cx="10930253" cy="1089024"/>
          </a:xfrm>
        </p:spPr>
        <p:txBody>
          <a:bodyPr/>
          <a:lstStyle/>
          <a:p>
            <a:r>
              <a:rPr lang="en-US" b="1" i="0" dirty="0">
                <a:solidFill>
                  <a:srgbClr val="000000"/>
                </a:solidFill>
                <a:effectLst/>
                <a:highlight>
                  <a:srgbClr val="FFFFFF"/>
                </a:highlight>
                <a:latin typeface="Helvetica Neue"/>
              </a:rPr>
              <a:t>Scatter Plot: Age vs. Maximum Heart Rate</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17</a:t>
            </a:fld>
            <a:endParaRPr lang="en-US" dirty="0"/>
          </a:p>
        </p:txBody>
      </p:sp>
      <p:sp>
        <p:nvSpPr>
          <p:cNvPr id="5" name="TextBox 4">
            <a:extLst>
              <a:ext uri="{FF2B5EF4-FFF2-40B4-BE49-F238E27FC236}">
                <a16:creationId xmlns:a16="http://schemas.microsoft.com/office/drawing/2014/main" id="{E8A47F71-174F-784A-F52F-D7F882EACA74}"/>
              </a:ext>
            </a:extLst>
          </p:cNvPr>
          <p:cNvSpPr txBox="1"/>
          <p:nvPr/>
        </p:nvSpPr>
        <p:spPr>
          <a:xfrm>
            <a:off x="877824" y="1772816"/>
            <a:ext cx="6073482" cy="2031325"/>
          </a:xfrm>
          <a:prstGeom prst="rect">
            <a:avLst/>
          </a:prstGeom>
          <a:noFill/>
        </p:spPr>
        <p:txBody>
          <a:bodyPr wrap="square" rtlCol="0">
            <a:spAutoFit/>
          </a:bodyPr>
          <a:lstStyle/>
          <a:p>
            <a:endParaRPr lang="en-US" dirty="0"/>
          </a:p>
          <a:p>
            <a:pPr rtl="0"/>
            <a:r>
              <a:rPr lang="en-US" dirty="0">
                <a:effectLst/>
              </a:rPr>
              <a:t>The scatter plot shows a negative correlation between age and maximum heart rate. In simpler terms, as people get older, their maximum heart rate tends to decrease. This is likely due to the heart's reduced efficiency with age. While there's a general trend, the data also shows variations, meaning individuals might deviate from this pattern.</a:t>
            </a:r>
          </a:p>
        </p:txBody>
      </p:sp>
      <p:pic>
        <p:nvPicPr>
          <p:cNvPr id="17410" name="Picture 2">
            <a:extLst>
              <a:ext uri="{FF2B5EF4-FFF2-40B4-BE49-F238E27FC236}">
                <a16:creationId xmlns:a16="http://schemas.microsoft.com/office/drawing/2014/main" id="{CFBC18E6-0DAC-3D29-03F5-52CD5B374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5177" y="1772816"/>
            <a:ext cx="478155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301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261746" y="335902"/>
            <a:ext cx="10930253" cy="1089024"/>
          </a:xfrm>
        </p:spPr>
        <p:txBody>
          <a:bodyPr/>
          <a:lstStyle/>
          <a:p>
            <a:r>
              <a:rPr lang="en-US" b="1" i="0" dirty="0">
                <a:solidFill>
                  <a:srgbClr val="000000"/>
                </a:solidFill>
                <a:effectLst/>
                <a:highlight>
                  <a:srgbClr val="FFFFFF"/>
                </a:highlight>
                <a:latin typeface="Helvetica Neue"/>
              </a:rPr>
              <a:t>Heart Disease Presence by Chest Pain Type</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18</a:t>
            </a:fld>
            <a:endParaRPr lang="en-US" dirty="0"/>
          </a:p>
        </p:txBody>
      </p:sp>
      <p:sp>
        <p:nvSpPr>
          <p:cNvPr id="5" name="TextBox 4">
            <a:extLst>
              <a:ext uri="{FF2B5EF4-FFF2-40B4-BE49-F238E27FC236}">
                <a16:creationId xmlns:a16="http://schemas.microsoft.com/office/drawing/2014/main" id="{E8A47F71-174F-784A-F52F-D7F882EACA74}"/>
              </a:ext>
            </a:extLst>
          </p:cNvPr>
          <p:cNvSpPr txBox="1"/>
          <p:nvPr/>
        </p:nvSpPr>
        <p:spPr>
          <a:xfrm>
            <a:off x="877824" y="1772816"/>
            <a:ext cx="6073482" cy="3139321"/>
          </a:xfrm>
          <a:prstGeom prst="rect">
            <a:avLst/>
          </a:prstGeom>
          <a:noFill/>
        </p:spPr>
        <p:txBody>
          <a:bodyPr wrap="square" rtlCol="0">
            <a:spAutoFit/>
          </a:bodyPr>
          <a:lstStyle/>
          <a:p>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X-axis : Resting Electrocardiographic Results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Y-axis:</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dirty="0"/>
              <a:t>Proportion of Heart Disease Presence</a:t>
            </a:r>
          </a:p>
          <a:p>
            <a:pPr eaLnBrk="0" fontAlgn="base" hangingPunct="0">
              <a:spcBef>
                <a:spcPct val="0"/>
              </a:spcBef>
              <a:spcAft>
                <a:spcPct val="0"/>
              </a:spcAft>
            </a:pPr>
            <a:endParaRPr lang="en-US" dirty="0"/>
          </a:p>
          <a:p>
            <a:pPr marL="285750" indent="-285750">
              <a:buFont typeface="Arial" panose="020B0604020202020204" pitchFamily="34" charset="0"/>
              <a:buChar char="•"/>
            </a:pPr>
            <a:r>
              <a:rPr lang="en-US" b="1" dirty="0"/>
              <a:t>Typical Angina:0.24</a:t>
            </a:r>
            <a:endParaRPr lang="en-US" dirty="0"/>
          </a:p>
          <a:p>
            <a:pPr marL="285750" indent="-285750">
              <a:buFont typeface="Arial" panose="020B0604020202020204" pitchFamily="34" charset="0"/>
              <a:buChar char="•"/>
            </a:pPr>
            <a:r>
              <a:rPr lang="en-US" b="1" dirty="0"/>
              <a:t>Atypical Angina:0.81</a:t>
            </a:r>
            <a:endParaRPr lang="en-US" dirty="0"/>
          </a:p>
          <a:p>
            <a:pPr marL="285750" indent="-285750">
              <a:buFont typeface="Arial" panose="020B0604020202020204" pitchFamily="34" charset="0"/>
              <a:buChar char="•"/>
            </a:pPr>
            <a:r>
              <a:rPr lang="en-US" b="1" dirty="0"/>
              <a:t>Non-anginal Pain:0.78</a:t>
            </a:r>
            <a:endParaRPr lang="en-US" dirty="0"/>
          </a:p>
          <a:p>
            <a:pPr marL="285750" indent="-285750">
              <a:buFont typeface="Arial" panose="020B0604020202020204" pitchFamily="34" charset="0"/>
              <a:buChar char="•"/>
            </a:pPr>
            <a:r>
              <a:rPr lang="en-US" b="1" dirty="0"/>
              <a:t>Asymptomatic:0.7</a:t>
            </a:r>
            <a:endParaRPr lang="en-US" dirty="0"/>
          </a:p>
          <a:p>
            <a:endParaRPr lang="en-US" dirty="0"/>
          </a:p>
          <a:p>
            <a:endParaRPr lang="en-US" dirty="0"/>
          </a:p>
        </p:txBody>
      </p:sp>
      <p:pic>
        <p:nvPicPr>
          <p:cNvPr id="15362" name="Picture 2">
            <a:extLst>
              <a:ext uri="{FF2B5EF4-FFF2-40B4-BE49-F238E27FC236}">
                <a16:creationId xmlns:a16="http://schemas.microsoft.com/office/drawing/2014/main" id="{D0C33B16-FDDC-D372-DA87-4CC85469B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5177" y="2416176"/>
            <a:ext cx="4752975"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177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261746" y="335902"/>
            <a:ext cx="10930253" cy="1089024"/>
          </a:xfrm>
        </p:spPr>
        <p:txBody>
          <a:bodyPr/>
          <a:lstStyle/>
          <a:p>
            <a:r>
              <a:rPr lang="en-US" b="1" i="0" dirty="0">
                <a:solidFill>
                  <a:srgbClr val="000000"/>
                </a:solidFill>
                <a:effectLst/>
                <a:highlight>
                  <a:srgbClr val="FFFFFF"/>
                </a:highlight>
                <a:latin typeface="Helvetica Neue"/>
              </a:rPr>
              <a:t>Heart Disease Presence by Chest Pain Type</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19</a:t>
            </a:fld>
            <a:endParaRPr lang="en-US" dirty="0"/>
          </a:p>
        </p:txBody>
      </p:sp>
      <p:sp>
        <p:nvSpPr>
          <p:cNvPr id="5" name="TextBox 4">
            <a:extLst>
              <a:ext uri="{FF2B5EF4-FFF2-40B4-BE49-F238E27FC236}">
                <a16:creationId xmlns:a16="http://schemas.microsoft.com/office/drawing/2014/main" id="{E8A47F71-174F-784A-F52F-D7F882EACA74}"/>
              </a:ext>
            </a:extLst>
          </p:cNvPr>
          <p:cNvSpPr txBox="1"/>
          <p:nvPr/>
        </p:nvSpPr>
        <p:spPr>
          <a:xfrm>
            <a:off x="877824" y="1772816"/>
            <a:ext cx="6073482" cy="1477328"/>
          </a:xfrm>
          <a:prstGeom prst="rect">
            <a:avLst/>
          </a:prstGeom>
          <a:noFill/>
        </p:spPr>
        <p:txBody>
          <a:bodyPr wrap="square" rtlCol="0">
            <a:spAutoFit/>
          </a:bodyPr>
          <a:lstStyle/>
          <a:p>
            <a:r>
              <a:rPr lang="en-US" b="0" i="0" dirty="0">
                <a:effectLst/>
                <a:latin typeface="Google Sans"/>
              </a:rPr>
              <a:t>0 = normal-0.45</a:t>
            </a:r>
          </a:p>
          <a:p>
            <a:r>
              <a:rPr lang="en-US" b="0" i="0" dirty="0">
                <a:effectLst/>
                <a:latin typeface="Google Sans"/>
              </a:rPr>
              <a:t>1 = ST-T wave abnormality 0.63</a:t>
            </a:r>
          </a:p>
          <a:p>
            <a:r>
              <a:rPr lang="en-US" b="0" i="0" dirty="0">
                <a:effectLst/>
                <a:latin typeface="Google Sans"/>
              </a:rPr>
              <a:t>2 = left ventricular hypertrophy by 0.25</a:t>
            </a:r>
            <a:endParaRPr lang="en-US" dirty="0"/>
          </a:p>
          <a:p>
            <a:endParaRPr lang="en-US" dirty="0"/>
          </a:p>
          <a:p>
            <a:endParaRPr lang="en-US" dirty="0"/>
          </a:p>
        </p:txBody>
      </p:sp>
      <p:pic>
        <p:nvPicPr>
          <p:cNvPr id="20484" name="Picture 4">
            <a:extLst>
              <a:ext uri="{FF2B5EF4-FFF2-40B4-BE49-F238E27FC236}">
                <a16:creationId xmlns:a16="http://schemas.microsoft.com/office/drawing/2014/main" id="{E3B04377-92D8-436F-F145-65A668198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9121" y="1982366"/>
            <a:ext cx="4752975"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53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p:txBody>
          <a:bodyPr/>
          <a:lstStyle/>
          <a:p>
            <a:pPr marL="0" indent="0">
              <a:lnSpc>
                <a:spcPts val="2400"/>
              </a:lnSpc>
              <a:buNone/>
            </a:pPr>
            <a:r>
              <a:rPr lang="en-US" dirty="0"/>
              <a:t>Heart attacks, or myocardial infarctions, remain one of the leading causes of mortality worldwide, profoundly impacting both individuals and healthcare systems. Characterized by the obstruction of blood flow to the heart muscle, heart attacks can result in severe cardiac damage, disability, or death. Despite advancements in medical technology and preventive measures, the prevalence of heart attacks persists, underscoring the critical need for ongoing research and improved intervention strategies.</a:t>
            </a:r>
            <a:endParaRPr lang="en-US" sz="2000" spc="0" dirty="0"/>
          </a:p>
        </p:txBody>
      </p:sp>
      <p:pic>
        <p:nvPicPr>
          <p:cNvPr id="19" name="Picture Placeholder 18">
            <a:extLst>
              <a:ext uri="{FF2B5EF4-FFF2-40B4-BE49-F238E27FC236}">
                <a16:creationId xmlns:a16="http://schemas.microsoft.com/office/drawing/2014/main" id="{8310F9F9-C2C4-A3FE-0DA8-37659E7421E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6635" r="16635"/>
          <a:stretch>
            <a:fillRect/>
          </a:stretch>
        </p:blipFill>
        <p:spPr>
          <a:xfrm>
            <a:off x="1112157" y="1828800"/>
            <a:ext cx="3200400" cy="3200400"/>
          </a:xfrm>
          <a:prstGeom prst="rect">
            <a:avLst/>
          </a:prstGeom>
        </p:spPr>
      </p:pic>
    </p:spTree>
    <p:extLst>
      <p:ext uri="{BB962C8B-B14F-4D97-AF65-F5344CB8AC3E}">
        <p14:creationId xmlns:p14="http://schemas.microsoft.com/office/powerpoint/2010/main" val="2810133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261746" y="335902"/>
            <a:ext cx="10930253" cy="1089024"/>
          </a:xfrm>
        </p:spPr>
        <p:txBody>
          <a:bodyPr/>
          <a:lstStyle/>
          <a:p>
            <a:r>
              <a:rPr lang="en-US" b="1" i="0" dirty="0">
                <a:solidFill>
                  <a:srgbClr val="000000"/>
                </a:solidFill>
                <a:effectLst/>
                <a:highlight>
                  <a:srgbClr val="FFFFFF"/>
                </a:highlight>
                <a:latin typeface="Helvetica Neue"/>
              </a:rPr>
              <a:t>Heart Disease Presence by Number of Major Vessels Colored by Fluoroscopy</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20</a:t>
            </a:fld>
            <a:endParaRPr lang="en-US" dirty="0"/>
          </a:p>
        </p:txBody>
      </p:sp>
      <p:sp>
        <p:nvSpPr>
          <p:cNvPr id="5" name="TextBox 4">
            <a:extLst>
              <a:ext uri="{FF2B5EF4-FFF2-40B4-BE49-F238E27FC236}">
                <a16:creationId xmlns:a16="http://schemas.microsoft.com/office/drawing/2014/main" id="{E8A47F71-174F-784A-F52F-D7F882EACA74}"/>
              </a:ext>
            </a:extLst>
          </p:cNvPr>
          <p:cNvSpPr txBox="1"/>
          <p:nvPr/>
        </p:nvSpPr>
        <p:spPr>
          <a:xfrm>
            <a:off x="877824" y="1166842"/>
            <a:ext cx="6073482" cy="4524315"/>
          </a:xfrm>
          <a:prstGeom prst="rect">
            <a:avLst/>
          </a:prstGeom>
          <a:noFill/>
        </p:spPr>
        <p:txBody>
          <a:bodyPr wrap="square" rtlCol="0">
            <a:spAutoFit/>
          </a:bodyPr>
          <a:lstStyle/>
          <a:p>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X-axis : Number of Major Vessels Colored by Fluoroscopy (</a:t>
            </a:r>
            <a:r>
              <a:rPr kumimoji="0" lang="en-US" altLang="en-US" sz="1800" b="1" i="0" u="none" strike="noStrike" cap="none" normalizeH="0" baseline="0" dirty="0" err="1">
                <a:ln>
                  <a:noFill/>
                </a:ln>
                <a:solidFill>
                  <a:schemeClr val="tx1"/>
                </a:solidFill>
                <a:effectLst/>
                <a:latin typeface="Arial" panose="020B0604020202020204" pitchFamily="34" charset="0"/>
              </a:rPr>
              <a:t>caa</a:t>
            </a:r>
            <a:r>
              <a:rPr kumimoji="0" lang="en-US" altLang="en-US" sz="1800" b="1"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Y-axis: Proportion of Heart Disease Presence</a:t>
            </a:r>
          </a:p>
          <a:p>
            <a:pPr eaLnBrk="0" fontAlgn="base" hangingPunct="0">
              <a:spcBef>
                <a:spcPct val="0"/>
              </a:spcBef>
              <a:spcAft>
                <a:spcPct val="0"/>
              </a:spcAft>
              <a:buFontTx/>
              <a:buChar char="•"/>
            </a:pPr>
            <a:endParaRPr lang="en-US" dirty="0"/>
          </a:p>
          <a:p>
            <a:r>
              <a:rPr lang="en-US" dirty="0"/>
              <a:t>0 vessels are colored :0.77</a:t>
            </a:r>
          </a:p>
          <a:p>
            <a:endParaRPr lang="en-US" dirty="0"/>
          </a:p>
          <a:p>
            <a:r>
              <a:rPr lang="en-US" dirty="0"/>
              <a:t>1 vessels are colored :0.3</a:t>
            </a:r>
          </a:p>
          <a:p>
            <a:endParaRPr lang="en-US" dirty="0"/>
          </a:p>
          <a:p>
            <a:r>
              <a:rPr lang="en-US" dirty="0"/>
              <a:t>2 vessels are colored :0.18</a:t>
            </a:r>
          </a:p>
          <a:p>
            <a:endParaRPr lang="en-US" dirty="0"/>
          </a:p>
          <a:p>
            <a:r>
              <a:rPr lang="en-US" dirty="0"/>
              <a:t>3 vessels are colored :0.16</a:t>
            </a:r>
          </a:p>
          <a:p>
            <a:endParaRPr lang="en-US" dirty="0"/>
          </a:p>
          <a:p>
            <a:r>
              <a:rPr lang="en-US" dirty="0"/>
              <a:t>4 vessels are colored :0.76</a:t>
            </a:r>
          </a:p>
          <a:p>
            <a:endParaRPr lang="en-US" dirty="0"/>
          </a:p>
        </p:txBody>
      </p:sp>
      <p:pic>
        <p:nvPicPr>
          <p:cNvPr id="19458" name="Picture 2">
            <a:extLst>
              <a:ext uri="{FF2B5EF4-FFF2-40B4-BE49-F238E27FC236}">
                <a16:creationId xmlns:a16="http://schemas.microsoft.com/office/drawing/2014/main" id="{61C4EBB1-413F-79A2-1D48-4BD14656B7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6872" y="2057011"/>
            <a:ext cx="4752975"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27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261746" y="335902"/>
            <a:ext cx="10930253" cy="1089024"/>
          </a:xfrm>
        </p:spPr>
        <p:txBody>
          <a:bodyPr/>
          <a:lstStyle/>
          <a:p>
            <a:r>
              <a:rPr lang="en-US" b="1" i="0" dirty="0">
                <a:solidFill>
                  <a:srgbClr val="000000"/>
                </a:solidFill>
                <a:effectLst/>
                <a:highlight>
                  <a:srgbClr val="FFFFFF"/>
                </a:highlight>
                <a:latin typeface="Helvetica Neue"/>
              </a:rPr>
              <a:t>Heart Disease Presence by Thallium Stress Test Result </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21</a:t>
            </a:fld>
            <a:endParaRPr lang="en-US" dirty="0"/>
          </a:p>
        </p:txBody>
      </p:sp>
      <p:sp>
        <p:nvSpPr>
          <p:cNvPr id="5" name="TextBox 4">
            <a:extLst>
              <a:ext uri="{FF2B5EF4-FFF2-40B4-BE49-F238E27FC236}">
                <a16:creationId xmlns:a16="http://schemas.microsoft.com/office/drawing/2014/main" id="{E8A47F71-174F-784A-F52F-D7F882EACA74}"/>
              </a:ext>
            </a:extLst>
          </p:cNvPr>
          <p:cNvSpPr txBox="1"/>
          <p:nvPr/>
        </p:nvSpPr>
        <p:spPr>
          <a:xfrm>
            <a:off x="877824" y="1772816"/>
            <a:ext cx="6073482" cy="3139321"/>
          </a:xfrm>
          <a:prstGeom prst="rect">
            <a:avLst/>
          </a:prstGeom>
          <a:noFill/>
        </p:spPr>
        <p:txBody>
          <a:bodyPr wrap="square" rtlCol="0">
            <a:spAutoFit/>
          </a:bodyPr>
          <a:lstStyle/>
          <a:p>
            <a:endParaRPr lang="en-US" dirty="0"/>
          </a:p>
          <a:p>
            <a:pPr eaLnBrk="0" fontAlgn="base" hangingPunct="0">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X-axis :</a:t>
            </a:r>
            <a:r>
              <a:rPr lang="en-US" dirty="0"/>
              <a:t>Thallium Stress Test Result (</a:t>
            </a:r>
            <a:r>
              <a:rPr lang="en-US" dirty="0" err="1"/>
              <a:t>thall</a:t>
            </a:r>
            <a:r>
              <a:rPr lang="en-US" dirty="0"/>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Y-axis: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number of patients </a:t>
            </a:r>
          </a:p>
          <a:p>
            <a:endParaRPr lang="en-US" dirty="0"/>
          </a:p>
          <a:p>
            <a:r>
              <a:rPr lang="en-US" dirty="0">
                <a:latin typeface="Arial" panose="020B0604020202020204" pitchFamily="34" charset="0"/>
                <a:cs typeface="Arial" panose="020B0604020202020204" pitchFamily="34" charset="0"/>
              </a:rPr>
              <a:t>1=no blood flow in the heart</a:t>
            </a:r>
          </a:p>
          <a:p>
            <a:endParaRPr lang="en-US" dirty="0">
              <a:latin typeface="Arial" panose="020B0604020202020204" pitchFamily="34" charset="0"/>
              <a:cs typeface="Arial" panose="020B0604020202020204" pitchFamily="34" charset="0"/>
            </a:endParaRPr>
          </a:p>
          <a:p>
            <a:r>
              <a:rPr lang="en-US" b="0" i="0" dirty="0">
                <a:solidFill>
                  <a:srgbClr val="242424"/>
                </a:solidFill>
                <a:effectLst/>
                <a:highlight>
                  <a:srgbClr val="FFFFFF"/>
                </a:highlight>
                <a:latin typeface="Arial" panose="020B0604020202020204" pitchFamily="34" charset="0"/>
                <a:cs typeface="Arial" panose="020B0604020202020204" pitchFamily="34" charset="0"/>
              </a:rPr>
              <a:t>2: normal blood flow</a:t>
            </a:r>
          </a:p>
          <a:p>
            <a:br>
              <a:rPr lang="en-US" dirty="0">
                <a:latin typeface="Arial" panose="020B0604020202020204" pitchFamily="34" charset="0"/>
                <a:cs typeface="Arial" panose="020B0604020202020204" pitchFamily="34" charset="0"/>
              </a:rPr>
            </a:br>
            <a:r>
              <a:rPr lang="en-US" b="0" i="0" dirty="0">
                <a:solidFill>
                  <a:srgbClr val="242424"/>
                </a:solidFill>
                <a:effectLst/>
                <a:highlight>
                  <a:srgbClr val="FFFFFF"/>
                </a:highlight>
                <a:latin typeface="Arial" panose="020B0604020202020204" pitchFamily="34" charset="0"/>
                <a:cs typeface="Arial" panose="020B0604020202020204" pitchFamily="34" charset="0"/>
              </a:rPr>
              <a:t>3: reversible defect (a blood flow is observed but it is not normal)</a:t>
            </a:r>
            <a:endParaRPr lang="en-US" dirty="0"/>
          </a:p>
        </p:txBody>
      </p:sp>
      <p:pic>
        <p:nvPicPr>
          <p:cNvPr id="18436" name="Picture 4">
            <a:extLst>
              <a:ext uri="{FF2B5EF4-FFF2-40B4-BE49-F238E27FC236}">
                <a16:creationId xmlns:a16="http://schemas.microsoft.com/office/drawing/2014/main" id="{D588C0FC-A847-1640-B994-72D16BA53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6872" y="2086247"/>
            <a:ext cx="478155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72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261746" y="335902"/>
            <a:ext cx="10930253" cy="1089024"/>
          </a:xfrm>
        </p:spPr>
        <p:txBody>
          <a:bodyPr/>
          <a:lstStyle/>
          <a:p>
            <a:r>
              <a:rPr lang="en-US" b="1" i="0" dirty="0">
                <a:solidFill>
                  <a:srgbClr val="000000"/>
                </a:solidFill>
                <a:effectLst/>
                <a:highlight>
                  <a:srgbClr val="FFFFFF"/>
                </a:highlight>
                <a:latin typeface="Helvetica Neue"/>
              </a:rPr>
              <a:t>Heart Disease Presence by Exercise-Induced Angina</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22</a:t>
            </a:fld>
            <a:endParaRPr lang="en-US" dirty="0"/>
          </a:p>
        </p:txBody>
      </p:sp>
      <p:sp>
        <p:nvSpPr>
          <p:cNvPr id="5" name="TextBox 4">
            <a:extLst>
              <a:ext uri="{FF2B5EF4-FFF2-40B4-BE49-F238E27FC236}">
                <a16:creationId xmlns:a16="http://schemas.microsoft.com/office/drawing/2014/main" id="{E8A47F71-174F-784A-F52F-D7F882EACA74}"/>
              </a:ext>
            </a:extLst>
          </p:cNvPr>
          <p:cNvSpPr txBox="1"/>
          <p:nvPr/>
        </p:nvSpPr>
        <p:spPr>
          <a:xfrm>
            <a:off x="877824" y="1886027"/>
            <a:ext cx="6073482" cy="2862322"/>
          </a:xfrm>
          <a:prstGeom prst="rect">
            <a:avLst/>
          </a:prstGeom>
          <a:noFill/>
        </p:spPr>
        <p:txBody>
          <a:bodyPr wrap="square" rtlCol="0">
            <a:spAutoFit/>
          </a:bodyPr>
          <a:lstStyle/>
          <a:p>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X-axis : Exercise-Induced Angina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Y-axis: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number of patients </a:t>
            </a:r>
          </a:p>
          <a:p>
            <a:pPr eaLnBrk="0" fontAlgn="base" hangingPunct="0">
              <a:spcBef>
                <a:spcPct val="0"/>
              </a:spcBef>
              <a:spcAft>
                <a:spcPct val="0"/>
              </a:spcAft>
              <a:buFontTx/>
              <a:buChar char="•"/>
            </a:pPr>
            <a:endParaRPr lang="en-US" b="1" dirty="0">
              <a:latin typeface="Arial" panose="020B0604020202020204" pitchFamily="34" charset="0"/>
            </a:endParaRPr>
          </a:p>
          <a:p>
            <a:pPr eaLnBrk="0" fontAlgn="base" hangingPunct="0">
              <a:spcBef>
                <a:spcPct val="0"/>
              </a:spcBef>
              <a:spcAft>
                <a:spcPct val="0"/>
              </a:spcAft>
              <a:buFontTx/>
              <a:buChar char="•"/>
            </a:pPr>
            <a:r>
              <a:rPr lang="en-US" b="1" dirty="0">
                <a:latin typeface="Arial" panose="020B0604020202020204" pitchFamily="34" charset="0"/>
              </a:rPr>
              <a:t>1=yes </a:t>
            </a:r>
          </a:p>
          <a:p>
            <a:pPr eaLnBrk="0" fontAlgn="base" hangingPunct="0">
              <a:spcBef>
                <a:spcPct val="0"/>
              </a:spcBef>
              <a:spcAft>
                <a:spcPct val="0"/>
              </a:spcAft>
              <a:buFontTx/>
              <a:buChar char="•"/>
            </a:pPr>
            <a:endParaRPr lang="en-US" b="1" dirty="0">
              <a:latin typeface="Arial" panose="020B0604020202020204" pitchFamily="34" charset="0"/>
            </a:endParaRPr>
          </a:p>
          <a:p>
            <a:pPr eaLnBrk="0" fontAlgn="base" hangingPunct="0">
              <a:spcBef>
                <a:spcPct val="0"/>
              </a:spcBef>
              <a:spcAft>
                <a:spcPct val="0"/>
              </a:spcAft>
              <a:buFontTx/>
              <a:buChar char="•"/>
            </a:pPr>
            <a:r>
              <a:rPr lang="en-US" b="1" dirty="0">
                <a:latin typeface="Arial" panose="020B0604020202020204" pitchFamily="34" charset="0"/>
              </a:rPr>
              <a:t>0=no </a:t>
            </a:r>
            <a:endParaRPr lang="en-US" dirty="0"/>
          </a:p>
          <a:p>
            <a:endParaRPr lang="en-US" dirty="0"/>
          </a:p>
          <a:p>
            <a:endParaRPr lang="en-US" dirty="0"/>
          </a:p>
        </p:txBody>
      </p:sp>
      <p:pic>
        <p:nvPicPr>
          <p:cNvPr id="22530" name="Picture 2">
            <a:extLst>
              <a:ext uri="{FF2B5EF4-FFF2-40B4-BE49-F238E27FC236}">
                <a16:creationId xmlns:a16="http://schemas.microsoft.com/office/drawing/2014/main" id="{39DDBA4D-C814-1CA9-B1BC-E7D200884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5177" y="2147207"/>
            <a:ext cx="478155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452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877824" y="109536"/>
            <a:ext cx="10930253" cy="1089024"/>
          </a:xfrm>
        </p:spPr>
        <p:txBody>
          <a:bodyPr/>
          <a:lstStyle/>
          <a:p>
            <a:r>
              <a:rPr lang="en-US" b="1" i="0" dirty="0">
                <a:solidFill>
                  <a:srgbClr val="000000"/>
                </a:solidFill>
                <a:effectLst/>
                <a:highlight>
                  <a:srgbClr val="FFFFFF"/>
                </a:highlight>
                <a:latin typeface="Helvetica Neue"/>
              </a:rPr>
              <a:t>Heart Disease Presence by Gender</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23</a:t>
            </a:fld>
            <a:endParaRPr lang="en-US" dirty="0"/>
          </a:p>
        </p:txBody>
      </p:sp>
      <p:sp>
        <p:nvSpPr>
          <p:cNvPr id="5" name="TextBox 4">
            <a:extLst>
              <a:ext uri="{FF2B5EF4-FFF2-40B4-BE49-F238E27FC236}">
                <a16:creationId xmlns:a16="http://schemas.microsoft.com/office/drawing/2014/main" id="{E8A47F71-174F-784A-F52F-D7F882EACA74}"/>
              </a:ext>
            </a:extLst>
          </p:cNvPr>
          <p:cNvSpPr txBox="1"/>
          <p:nvPr/>
        </p:nvSpPr>
        <p:spPr>
          <a:xfrm>
            <a:off x="886533" y="1874971"/>
            <a:ext cx="6073482" cy="1754326"/>
          </a:xfrm>
          <a:prstGeom prst="rect">
            <a:avLst/>
          </a:prstGeom>
          <a:noFill/>
        </p:spPr>
        <p:txBody>
          <a:bodyPr wrap="square" rtlCol="0">
            <a:spAutoFit/>
          </a:bodyPr>
          <a:lstStyle/>
          <a:p>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X-axis :Gender (0 = Female, 1 = Male) Results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Y-axis: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number of patients </a:t>
            </a:r>
          </a:p>
          <a:p>
            <a:endParaRPr lang="en-US" dirty="0"/>
          </a:p>
          <a:p>
            <a:endParaRPr lang="en-US" dirty="0"/>
          </a:p>
        </p:txBody>
      </p:sp>
      <p:pic>
        <p:nvPicPr>
          <p:cNvPr id="21506" name="Picture 2">
            <a:extLst>
              <a:ext uri="{FF2B5EF4-FFF2-40B4-BE49-F238E27FC236}">
                <a16:creationId xmlns:a16="http://schemas.microsoft.com/office/drawing/2014/main" id="{676309A2-36D5-B263-D440-FD2B24AAA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2626" y="1772816"/>
            <a:ext cx="478155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70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4450080" y="-11698"/>
            <a:ext cx="10310948" cy="632446"/>
          </a:xfrm>
        </p:spPr>
        <p:txBody>
          <a:bodyPr/>
          <a:lstStyle/>
          <a:p>
            <a:r>
              <a:rPr lang="en-US" b="1" i="0" dirty="0" err="1">
                <a:solidFill>
                  <a:srgbClr val="000000"/>
                </a:solidFill>
                <a:effectLst/>
                <a:highlight>
                  <a:srgbClr val="FFFFFF"/>
                </a:highlight>
                <a:latin typeface="Helvetica Neue"/>
              </a:rPr>
              <a:t>Pairplot</a:t>
            </a:r>
            <a:endParaRPr lang="en-US" b="1" i="0" dirty="0">
              <a:solidFill>
                <a:srgbClr val="000000"/>
              </a:solidFill>
              <a:effectLst/>
              <a:highlight>
                <a:srgbClr val="FFFFFF"/>
              </a:highlight>
              <a:latin typeface="Helvetica Neue"/>
            </a:endParaRP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24</a:t>
            </a:fld>
            <a:endParaRPr lang="en-US" dirty="0"/>
          </a:p>
        </p:txBody>
      </p:sp>
      <p:pic>
        <p:nvPicPr>
          <p:cNvPr id="24578" name="Picture 2">
            <a:extLst>
              <a:ext uri="{FF2B5EF4-FFF2-40B4-BE49-F238E27FC236}">
                <a16:creationId xmlns:a16="http://schemas.microsoft.com/office/drawing/2014/main" id="{EB32549B-68A7-3310-46A1-89613A840F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461" y="628551"/>
            <a:ext cx="5679939" cy="557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05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3334386" y="109536"/>
            <a:ext cx="10930253" cy="1089024"/>
          </a:xfrm>
        </p:spPr>
        <p:txBody>
          <a:bodyPr/>
          <a:lstStyle/>
          <a:p>
            <a:r>
              <a:rPr lang="en-US" b="1" i="0" dirty="0">
                <a:solidFill>
                  <a:srgbClr val="000000"/>
                </a:solidFill>
                <a:effectLst/>
                <a:highlight>
                  <a:srgbClr val="FFFFFF"/>
                </a:highlight>
                <a:latin typeface="Helvetica Neue"/>
              </a:rPr>
              <a:t>Correlation Matrix</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25</a:t>
            </a:fld>
            <a:endParaRPr lang="en-US" dirty="0"/>
          </a:p>
        </p:txBody>
      </p:sp>
      <p:pic>
        <p:nvPicPr>
          <p:cNvPr id="23554" name="Picture 2">
            <a:extLst>
              <a:ext uri="{FF2B5EF4-FFF2-40B4-BE49-F238E27FC236}">
                <a16:creationId xmlns:a16="http://schemas.microsoft.com/office/drawing/2014/main" id="{15ACCC7F-4F1B-9B58-CDE2-1B2EED1E8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1837" y="1424926"/>
            <a:ext cx="5648325"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909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a:t>Yehia </a:t>
            </a:r>
            <a:r>
              <a:rPr lang="en-US" sz="2000" cap="all" spc="0" dirty="0" err="1"/>
              <a:t>ahmed</a:t>
            </a:r>
            <a:r>
              <a:rPr lang="en-US" sz="2000" cap="all" spc="0" dirty="0"/>
              <a:t> </a:t>
            </a:r>
            <a:r>
              <a:rPr lang="en-US" sz="2000" cap="all" spc="0" dirty="0" err="1"/>
              <a:t>el-masry</a:t>
            </a:r>
            <a:endParaRPr lang="en-US" sz="2000" cap="all" spc="0" dirty="0"/>
          </a:p>
          <a:p>
            <a:pPr marL="0" indent="0" algn="ctr">
              <a:lnSpc>
                <a:spcPts val="2660"/>
              </a:lnSpc>
              <a:spcBef>
                <a:spcPts val="0"/>
              </a:spcBef>
              <a:buNone/>
            </a:pPr>
            <a:r>
              <a:rPr lang="en-US" sz="2000" cap="all" spc="0" dirty="0"/>
              <a:t>Yehia.elmasry</a:t>
            </a:r>
            <a:r>
              <a:rPr lang="en-US" dirty="0"/>
              <a:t>306@gmail.com</a:t>
            </a:r>
            <a:endParaRPr lang="en-US" sz="2000" cap="all" spc="0" dirty="0"/>
          </a:p>
        </p:txBody>
      </p:sp>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the gender Feature</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Gender effect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9" name="Content Placeholder 8">
            <a:extLst>
              <a:ext uri="{FF2B5EF4-FFF2-40B4-BE49-F238E27FC236}">
                <a16:creationId xmlns:a16="http://schemas.microsoft.com/office/drawing/2014/main" id="{1BCC3EF9-9301-B599-A5C3-70966D6D6B57}"/>
              </a:ext>
            </a:extLst>
          </p:cNvPr>
          <p:cNvPicPr>
            <a:picLocks noGrp="1" noChangeAspect="1"/>
          </p:cNvPicPr>
          <p:nvPr>
            <p:ph idx="1"/>
          </p:nvPr>
        </p:nvPicPr>
        <p:blipFill>
          <a:blip r:embed="rId2"/>
          <a:stretch>
            <a:fillRect/>
          </a:stretch>
        </p:blipFill>
        <p:spPr>
          <a:xfrm>
            <a:off x="7630908" y="1546224"/>
            <a:ext cx="4389814" cy="4352925"/>
          </a:xfrm>
        </p:spPr>
      </p:pic>
      <p:sp>
        <p:nvSpPr>
          <p:cNvPr id="10" name="TextBox 9">
            <a:extLst>
              <a:ext uri="{FF2B5EF4-FFF2-40B4-BE49-F238E27FC236}">
                <a16:creationId xmlns:a16="http://schemas.microsoft.com/office/drawing/2014/main" id="{75E53CD7-5BB1-4B59-21C0-0C8D88C34DFE}"/>
              </a:ext>
            </a:extLst>
          </p:cNvPr>
          <p:cNvSpPr txBox="1"/>
          <p:nvPr/>
        </p:nvSpPr>
        <p:spPr>
          <a:xfrm>
            <a:off x="1184988" y="1931436"/>
            <a:ext cx="6158204" cy="2308324"/>
          </a:xfrm>
          <a:prstGeom prst="rect">
            <a:avLst/>
          </a:prstGeom>
          <a:noFill/>
        </p:spPr>
        <p:txBody>
          <a:bodyPr wrap="square" rtlCol="0">
            <a:spAutoFit/>
          </a:bodyPr>
          <a:lstStyle/>
          <a:p>
            <a:r>
              <a:rPr lang="en-US" dirty="0"/>
              <a:t>One of the critical aspects of understanding heart attacks is recognizing the demographic disparities in their occurrence. Notably, </a:t>
            </a:r>
            <a:r>
              <a:rPr lang="en-US" b="1" u="sng" dirty="0"/>
              <a:t>men</a:t>
            </a:r>
            <a:r>
              <a:rPr lang="en-US" dirty="0"/>
              <a:t> are disproportionately affected by heart attacks, accounting for </a:t>
            </a:r>
            <a:r>
              <a:rPr lang="en-US" b="1" u="sng" dirty="0"/>
              <a:t>68% </a:t>
            </a:r>
            <a:r>
              <a:rPr lang="en-US" dirty="0"/>
              <a:t>of cases, while </a:t>
            </a:r>
            <a:r>
              <a:rPr lang="en-US" b="1" u="sng" dirty="0"/>
              <a:t>women</a:t>
            </a:r>
            <a:r>
              <a:rPr lang="en-US" dirty="0"/>
              <a:t> represent </a:t>
            </a:r>
            <a:r>
              <a:rPr lang="en-US" b="1" u="sng" dirty="0"/>
              <a:t>32% </a:t>
            </a:r>
            <a:r>
              <a:rPr lang="en-US" dirty="0"/>
              <a:t>of the affected population. This gender disparity underscores the necessity of tailored approaches in both prevention and treatment. Analyzing these differences and the underlying risk factors is essential for developing more effective, gender-sensitive healthcare strategies.</a:t>
            </a:r>
          </a:p>
        </p:txBody>
      </p:sp>
    </p:spTree>
    <p:extLst>
      <p:ext uri="{BB962C8B-B14F-4D97-AF65-F5344CB8AC3E}">
        <p14:creationId xmlns:p14="http://schemas.microsoft.com/office/powerpoint/2010/main" val="126387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b="1" i="0" dirty="0">
                <a:solidFill>
                  <a:srgbClr val="000000"/>
                </a:solidFill>
                <a:effectLst/>
                <a:highlight>
                  <a:srgbClr val="FFFFFF"/>
                </a:highlight>
                <a:latin typeface="Helvetica Neue"/>
              </a:rPr>
              <a:t>Chest Pain </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4</a:t>
            </a:fld>
            <a:endParaRPr lang="en-US" dirty="0"/>
          </a:p>
        </p:txBody>
      </p:sp>
      <p:pic>
        <p:nvPicPr>
          <p:cNvPr id="2050" name="Picture 2">
            <a:extLst>
              <a:ext uri="{FF2B5EF4-FFF2-40B4-BE49-F238E27FC236}">
                <a16:creationId xmlns:a16="http://schemas.microsoft.com/office/drawing/2014/main" id="{F60F675E-8A07-3E1B-FCC5-35E8405A3D9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979721" y="1851026"/>
            <a:ext cx="4910490" cy="43529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FEAA050-7684-A4EC-6897-635AAA7161E7}"/>
              </a:ext>
            </a:extLst>
          </p:cNvPr>
          <p:cNvSpPr txBox="1"/>
          <p:nvPr/>
        </p:nvSpPr>
        <p:spPr>
          <a:xfrm>
            <a:off x="837682" y="1524000"/>
            <a:ext cx="6142039" cy="452431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X-axis: </a:t>
            </a:r>
            <a:r>
              <a:rPr kumimoji="0" lang="en-US" altLang="en-US" sz="1800" i="0" u="none" strike="noStrike" cap="none" normalizeH="0" baseline="0" dirty="0">
                <a:ln>
                  <a:noFill/>
                </a:ln>
                <a:solidFill>
                  <a:schemeClr val="tx1"/>
                </a:solidFill>
                <a:effectLst/>
                <a:latin typeface="Arial" panose="020B0604020202020204" pitchFamily="34" charset="0"/>
              </a:rPr>
              <a:t>Chest pain type.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Y-axis:</a:t>
            </a:r>
            <a:r>
              <a:rPr kumimoji="0" lang="en-US" altLang="en-US" sz="1800" b="0" i="0" u="none" strike="noStrike" cap="none" normalizeH="0" baseline="0" dirty="0">
                <a:ln>
                  <a:noFill/>
                </a:ln>
                <a:solidFill>
                  <a:schemeClr val="tx1"/>
                </a:solidFill>
                <a:effectLst/>
                <a:latin typeface="Arial" panose="020B0604020202020204" pitchFamily="34" charset="0"/>
              </a:rPr>
              <a:t> The number of patients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Typical Angina: </a:t>
            </a:r>
            <a:r>
              <a:rPr lang="en-US" dirty="0"/>
              <a:t>Chest pain with a predictable pattern, often triggered by exertion. (&gt; 140 &amp; &lt; 145)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Atypical Angina: </a:t>
            </a:r>
            <a:r>
              <a:rPr lang="en-US" dirty="0"/>
              <a:t>Chest pain with an unpredictable pattern or atypical characteristics.( &gt; 40 &amp; &lt; 48 )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Non-anginal Pain: </a:t>
            </a:r>
            <a:r>
              <a:rPr lang="en-US" dirty="0"/>
              <a:t>Chest pain unrelated to heart disease, often caused by other conditions.( &gt; 80 &amp; &lt; 88 )</a:t>
            </a:r>
          </a:p>
          <a:p>
            <a:endParaRPr lang="en-US" dirty="0"/>
          </a:p>
          <a:p>
            <a:pPr marL="285750" indent="-285750">
              <a:buFont typeface="Arial" panose="020B0604020202020204" pitchFamily="34" charset="0"/>
              <a:buChar char="•"/>
            </a:pPr>
            <a:r>
              <a:rPr lang="en-US" b="1" dirty="0"/>
              <a:t>Asymptomatic: </a:t>
            </a:r>
            <a:r>
              <a:rPr lang="en-US" dirty="0"/>
              <a:t>Presence of underlying heart disease without noticeable symptoms.( &gt; 20 &amp; &lt; 25)</a:t>
            </a:r>
          </a:p>
        </p:txBody>
      </p:sp>
    </p:spTree>
    <p:extLst>
      <p:ext uri="{BB962C8B-B14F-4D97-AF65-F5344CB8AC3E}">
        <p14:creationId xmlns:p14="http://schemas.microsoft.com/office/powerpoint/2010/main" val="1239358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2857282" y="121859"/>
            <a:ext cx="5157216" cy="1335024"/>
          </a:xfrm>
        </p:spPr>
        <p:txBody>
          <a:bodyPr/>
          <a:lstStyle/>
          <a:p>
            <a:r>
              <a:rPr lang="en-US" b="1" i="0" dirty="0">
                <a:solidFill>
                  <a:srgbClr val="000000"/>
                </a:solidFill>
                <a:effectLst/>
                <a:highlight>
                  <a:srgbClr val="FFFFFF"/>
                </a:highlight>
                <a:latin typeface="Helvetica Neue"/>
              </a:rPr>
              <a:t>Fasting Blood Sugar</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5</a:t>
            </a:fld>
            <a:endParaRPr lang="en-US" dirty="0"/>
          </a:p>
        </p:txBody>
      </p:sp>
      <p:pic>
        <p:nvPicPr>
          <p:cNvPr id="3078" name="Picture 6">
            <a:extLst>
              <a:ext uri="{FF2B5EF4-FFF2-40B4-BE49-F238E27FC236}">
                <a16:creationId xmlns:a16="http://schemas.microsoft.com/office/drawing/2014/main" id="{6E4DEE13-88E1-FE8B-4B1D-0B49141411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712" y="1456883"/>
            <a:ext cx="3724275" cy="47434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26DD24F-0F8B-7066-08CD-E246678A2822}"/>
              </a:ext>
            </a:extLst>
          </p:cNvPr>
          <p:cNvSpPr txBox="1"/>
          <p:nvPr/>
        </p:nvSpPr>
        <p:spPr>
          <a:xfrm>
            <a:off x="1087448" y="2110293"/>
            <a:ext cx="6097554" cy="2308324"/>
          </a:xfrm>
          <a:prstGeom prst="rect">
            <a:avLst/>
          </a:prstGeom>
          <a:noFill/>
        </p:spPr>
        <p:txBody>
          <a:bodyPr wrap="square">
            <a:spAutoFit/>
          </a:bodyPr>
          <a:lstStyle/>
          <a:p>
            <a:pPr>
              <a:buFont typeface="Arial" panose="020B0604020202020204" pitchFamily="34" charset="0"/>
              <a:buChar char="•"/>
            </a:pPr>
            <a:r>
              <a:rPr lang="en-US" b="1" dirty="0"/>
              <a:t>X-axis: </a:t>
            </a:r>
            <a:r>
              <a:rPr lang="en-US" dirty="0"/>
              <a:t>Fasting blood sugar level</a:t>
            </a:r>
          </a:p>
          <a:p>
            <a:endParaRPr lang="en-US" dirty="0"/>
          </a:p>
          <a:p>
            <a:pPr>
              <a:buFont typeface="Arial" panose="020B0604020202020204" pitchFamily="34" charset="0"/>
              <a:buChar char="•"/>
            </a:pPr>
            <a:r>
              <a:rPr lang="en-US" b="1" dirty="0"/>
              <a:t>Y-axis:</a:t>
            </a:r>
            <a:r>
              <a:rPr lang="en-US" dirty="0"/>
              <a:t> Number of Patients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Fasting Blood Sugar &lt; 120 mg/dl ( &gt; 50 )</a:t>
            </a:r>
          </a:p>
          <a:p>
            <a:pPr>
              <a:buFont typeface="Arial" panose="020B0604020202020204" pitchFamily="34" charset="0"/>
              <a:buChar char="•"/>
            </a:pPr>
            <a:endParaRPr lang="en-US" dirty="0"/>
          </a:p>
          <a:p>
            <a:pPr>
              <a:buFont typeface="Arial" panose="020B0604020202020204" pitchFamily="34" charset="0"/>
              <a:buChar char="•"/>
            </a:pPr>
            <a:r>
              <a:rPr lang="en-US" dirty="0"/>
              <a:t>Fasting Blood Sugar &gt; 120 mg/dl ( &lt; 250 )</a:t>
            </a:r>
          </a:p>
        </p:txBody>
      </p:sp>
    </p:spTree>
    <p:extLst>
      <p:ext uri="{BB962C8B-B14F-4D97-AF65-F5344CB8AC3E}">
        <p14:creationId xmlns:p14="http://schemas.microsoft.com/office/powerpoint/2010/main" val="2590855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2857282" y="121859"/>
            <a:ext cx="5157216" cy="1335024"/>
          </a:xfrm>
        </p:spPr>
        <p:txBody>
          <a:bodyPr/>
          <a:lstStyle/>
          <a:p>
            <a:r>
              <a:rPr lang="en-US" b="1" i="0" dirty="0">
                <a:solidFill>
                  <a:srgbClr val="000000"/>
                </a:solidFill>
                <a:effectLst/>
                <a:highlight>
                  <a:srgbClr val="FFFFFF"/>
                </a:highlight>
                <a:latin typeface="Helvetica Neue"/>
              </a:rPr>
              <a:t>Resting ECG Results</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5" name="TextBox 4">
            <a:extLst>
              <a:ext uri="{FF2B5EF4-FFF2-40B4-BE49-F238E27FC236}">
                <a16:creationId xmlns:a16="http://schemas.microsoft.com/office/drawing/2014/main" id="{419EEEA8-9F00-2A13-C90D-590B61F4C34C}"/>
              </a:ext>
            </a:extLst>
          </p:cNvPr>
          <p:cNvSpPr txBox="1"/>
          <p:nvPr/>
        </p:nvSpPr>
        <p:spPr>
          <a:xfrm>
            <a:off x="877824" y="1800808"/>
            <a:ext cx="6456037" cy="31393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ECG: </a:t>
            </a:r>
            <a:r>
              <a:rPr lang="en-US" i="0" dirty="0">
                <a:effectLst/>
                <a:latin typeface="Google Sans"/>
              </a:rPr>
              <a:t>a test to record the electrical signals in the heart.</a:t>
            </a:r>
            <a:endParaRPr kumimoji="0" lang="en-US" altLang="en-US" sz="180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X-axis: </a:t>
            </a:r>
            <a:r>
              <a:rPr kumimoji="0" lang="en-US" altLang="en-US" sz="1800" i="0" u="none" strike="noStrike" cap="none" normalizeH="0" baseline="0" dirty="0">
                <a:ln>
                  <a:noFill/>
                </a:ln>
                <a:solidFill>
                  <a:schemeClr val="tx1"/>
                </a:solidFill>
                <a:effectLst/>
                <a:latin typeface="Arial" panose="020B0604020202020204" pitchFamily="34" charset="0"/>
              </a:rPr>
              <a:t>Resting ECG Results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Y-axis:</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dirty="0"/>
              <a:t>Number of Patients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highlight>
                  <a:srgbClr val="C0C0C0"/>
                </a:highlight>
                <a:latin typeface="Arial" panose="020B0604020202020204" pitchFamily="34" charset="0"/>
              </a:rPr>
              <a:t>Normal</a:t>
            </a:r>
            <a:r>
              <a:rPr lang="en-US" altLang="en-US" dirty="0">
                <a:latin typeface="Arial" panose="020B0604020202020204" pitchFamily="34" charset="0"/>
              </a:rPr>
              <a:t> :140+</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highlight>
                  <a:srgbClr val="C0C0C0"/>
                </a:highlight>
                <a:latin typeface="Arial" panose="020B0604020202020204" pitchFamily="34" charset="0"/>
              </a:rPr>
              <a:t>ST-T</a:t>
            </a:r>
            <a:r>
              <a:rPr lang="en-US" altLang="en-US" dirty="0">
                <a:latin typeface="Arial" panose="020B0604020202020204" pitchFamily="34" charset="0"/>
              </a:rPr>
              <a:t>: 140+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highlight>
                  <a:srgbClr val="C0C0C0"/>
                </a:highlight>
                <a:latin typeface="Arial" panose="020B0604020202020204" pitchFamily="34" charset="0"/>
              </a:rPr>
              <a:t>Left vertical hypertrophy</a:t>
            </a:r>
            <a:r>
              <a:rPr lang="en-US" altLang="en-US" dirty="0">
                <a:latin typeface="Arial" panose="020B0604020202020204" pitchFamily="34" charset="0"/>
              </a:rPr>
              <a:t>: &gt;5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8" name="Picture 4">
            <a:extLst>
              <a:ext uri="{FF2B5EF4-FFF2-40B4-BE49-F238E27FC236}">
                <a16:creationId xmlns:a16="http://schemas.microsoft.com/office/drawing/2014/main" id="{FEDEEBD7-4846-000D-E7B5-98FFBCDA0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3861" y="1925075"/>
            <a:ext cx="478155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560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2791968" y="432177"/>
            <a:ext cx="5157216" cy="551814"/>
          </a:xfrm>
        </p:spPr>
        <p:txBody>
          <a:bodyPr/>
          <a:lstStyle/>
          <a:p>
            <a:pPr algn="l"/>
            <a:r>
              <a:rPr lang="en-US" b="1" i="0" dirty="0">
                <a:effectLst/>
                <a:highlight>
                  <a:srgbClr val="FFFFFF"/>
                </a:highlight>
                <a:latin typeface="system-ui"/>
              </a:rPr>
              <a:t> NO of Major Vessels</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7</a:t>
            </a:fld>
            <a:endParaRPr lang="en-US" dirty="0"/>
          </a:p>
        </p:txBody>
      </p:sp>
      <p:pic>
        <p:nvPicPr>
          <p:cNvPr id="5124" name="Picture 4">
            <a:extLst>
              <a:ext uri="{FF2B5EF4-FFF2-40B4-BE49-F238E27FC236}">
                <a16:creationId xmlns:a16="http://schemas.microsoft.com/office/drawing/2014/main" id="{C902E775-3A99-0DF0-B13A-BFA637EF34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514" y="2010358"/>
            <a:ext cx="4781550" cy="3695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FF81F01-85C1-33BC-8291-D059B1DECFC5}"/>
              </a:ext>
            </a:extLst>
          </p:cNvPr>
          <p:cNvSpPr txBox="1"/>
          <p:nvPr/>
        </p:nvSpPr>
        <p:spPr>
          <a:xfrm>
            <a:off x="877824" y="1305341"/>
            <a:ext cx="6636561" cy="3970318"/>
          </a:xfrm>
          <a:prstGeom prst="rect">
            <a:avLst/>
          </a:prstGeom>
          <a:noFill/>
        </p:spPr>
        <p:txBody>
          <a:bodyPr wrap="square" rtlCol="0">
            <a:spAutoFit/>
          </a:bodyPr>
          <a:lstStyle/>
          <a:p>
            <a:endParaRPr lang="en-US" dirty="0"/>
          </a:p>
          <a:p>
            <a:pPr>
              <a:buFont typeface="Arial" panose="020B0604020202020204" pitchFamily="34" charset="0"/>
              <a:buChar char="•"/>
            </a:pPr>
            <a:r>
              <a:rPr lang="en-US" b="1" dirty="0"/>
              <a:t>X-axis: Number of Major Vessels Colored by Fluoroscopy</a:t>
            </a:r>
            <a:r>
              <a:rPr lang="en-US" dirty="0"/>
              <a:t>.</a:t>
            </a:r>
          </a:p>
          <a:p>
            <a:pPr>
              <a:buFont typeface="Arial" panose="020B0604020202020204" pitchFamily="34" charset="0"/>
              <a:buChar char="•"/>
            </a:pPr>
            <a:endParaRPr lang="en-US" b="1" dirty="0"/>
          </a:p>
          <a:p>
            <a:pPr eaLnBrk="0" fontAlgn="base" hangingPunct="0">
              <a:spcBef>
                <a:spcPct val="0"/>
              </a:spcBef>
              <a:spcAft>
                <a:spcPct val="0"/>
              </a:spcAft>
              <a:buFontTx/>
              <a:buChar char="•"/>
            </a:pPr>
            <a:r>
              <a:rPr lang="en-US" b="1" dirty="0"/>
              <a:t>Y-axis:</a:t>
            </a:r>
            <a:r>
              <a:rPr lang="en-US" dirty="0"/>
              <a:t> Number of Patients</a:t>
            </a:r>
          </a:p>
          <a:p>
            <a:endParaRPr lang="en-US" dirty="0"/>
          </a:p>
          <a:p>
            <a:r>
              <a:rPr lang="en-US" dirty="0"/>
              <a:t>0 major vessels : 175</a:t>
            </a:r>
          </a:p>
          <a:p>
            <a:endParaRPr lang="en-US" dirty="0"/>
          </a:p>
          <a:p>
            <a:r>
              <a:rPr lang="en-US" dirty="0"/>
              <a:t>1 Major vessels : &gt;60</a:t>
            </a:r>
          </a:p>
          <a:p>
            <a:endParaRPr lang="en-US" dirty="0"/>
          </a:p>
          <a:p>
            <a:r>
              <a:rPr lang="en-US" dirty="0"/>
              <a:t>2 Major vessels :&gt;35</a:t>
            </a:r>
          </a:p>
          <a:p>
            <a:endParaRPr lang="en-US" dirty="0"/>
          </a:p>
          <a:p>
            <a:r>
              <a:rPr lang="en-US" dirty="0"/>
              <a:t>3 Major vessels :&gt;20</a:t>
            </a:r>
          </a:p>
          <a:p>
            <a:endParaRPr lang="en-US" dirty="0"/>
          </a:p>
          <a:p>
            <a:r>
              <a:rPr lang="en-US" dirty="0"/>
              <a:t>4 Major vessels : &gt;5</a:t>
            </a:r>
          </a:p>
        </p:txBody>
      </p:sp>
    </p:spTree>
    <p:extLst>
      <p:ext uri="{BB962C8B-B14F-4D97-AF65-F5344CB8AC3E}">
        <p14:creationId xmlns:p14="http://schemas.microsoft.com/office/powerpoint/2010/main" val="3591802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2829290" y="457200"/>
            <a:ext cx="5157216" cy="551814"/>
          </a:xfrm>
        </p:spPr>
        <p:txBody>
          <a:bodyPr/>
          <a:lstStyle/>
          <a:p>
            <a:r>
              <a:rPr lang="en-US" b="1" i="0" dirty="0">
                <a:solidFill>
                  <a:srgbClr val="000000"/>
                </a:solidFill>
                <a:effectLst/>
                <a:highlight>
                  <a:srgbClr val="FFFFFF"/>
                </a:highlight>
                <a:latin typeface="Helvetica Neue"/>
              </a:rPr>
              <a:t>Thallium Stress</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8</a:t>
            </a:fld>
            <a:endParaRPr lang="en-US" dirty="0"/>
          </a:p>
        </p:txBody>
      </p:sp>
      <p:pic>
        <p:nvPicPr>
          <p:cNvPr id="4099" name="Picture 3">
            <a:extLst>
              <a:ext uri="{FF2B5EF4-FFF2-40B4-BE49-F238E27FC236}">
                <a16:creationId xmlns:a16="http://schemas.microsoft.com/office/drawing/2014/main" id="{CC87F8D1-3641-9A3F-9FC1-BACED2F47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8261" y="1546224"/>
            <a:ext cx="4781550" cy="3695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6A91BC8-5113-D3D8-3B13-0EF326CBD69A}"/>
              </a:ext>
            </a:extLst>
          </p:cNvPr>
          <p:cNvSpPr txBox="1"/>
          <p:nvPr/>
        </p:nvSpPr>
        <p:spPr>
          <a:xfrm>
            <a:off x="877824" y="1546224"/>
            <a:ext cx="6045490" cy="3139321"/>
          </a:xfrm>
          <a:prstGeom prst="rect">
            <a:avLst/>
          </a:prstGeom>
          <a:noFill/>
        </p:spPr>
        <p:txBody>
          <a:bodyPr wrap="square" rtlCol="0">
            <a:spAutoFit/>
          </a:bodyPr>
          <a:lstStyle/>
          <a:p>
            <a:endParaRPr lang="en-US" dirty="0"/>
          </a:p>
          <a:p>
            <a:pPr>
              <a:buFont typeface="Arial" panose="020B0604020202020204" pitchFamily="34" charset="0"/>
              <a:buChar char="•"/>
            </a:pPr>
            <a:r>
              <a:rPr lang="en-US" b="1" dirty="0"/>
              <a:t>X-axis : </a:t>
            </a:r>
            <a:r>
              <a:rPr lang="en-US" dirty="0"/>
              <a:t>Major cells</a:t>
            </a:r>
          </a:p>
          <a:p>
            <a:pPr>
              <a:buFont typeface="Arial" panose="020B0604020202020204" pitchFamily="34" charset="0"/>
              <a:buChar char="•"/>
            </a:pPr>
            <a:endParaRPr lang="en-US" dirty="0"/>
          </a:p>
          <a:p>
            <a:pPr>
              <a:buFont typeface="Arial" panose="020B0604020202020204" pitchFamily="34" charset="0"/>
              <a:buChar char="•"/>
            </a:pPr>
            <a:r>
              <a:rPr lang="en-US" b="1" dirty="0"/>
              <a:t>Y-axis : </a:t>
            </a:r>
            <a:r>
              <a:rPr lang="en-US" dirty="0"/>
              <a:t>Number of patients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1=no blood flow in the heart(&lt;20)</a:t>
            </a:r>
          </a:p>
          <a:p>
            <a:endParaRPr lang="en-US" dirty="0">
              <a:latin typeface="Arial" panose="020B0604020202020204" pitchFamily="34" charset="0"/>
              <a:cs typeface="Arial" panose="020B0604020202020204" pitchFamily="34" charset="0"/>
            </a:endParaRPr>
          </a:p>
          <a:p>
            <a:r>
              <a:rPr lang="en-US" b="0" i="0" dirty="0">
                <a:solidFill>
                  <a:srgbClr val="242424"/>
                </a:solidFill>
                <a:effectLst/>
                <a:highlight>
                  <a:srgbClr val="FFFFFF"/>
                </a:highlight>
                <a:latin typeface="Arial" panose="020B0604020202020204" pitchFamily="34" charset="0"/>
                <a:cs typeface="Arial" panose="020B0604020202020204" pitchFamily="34" charset="0"/>
              </a:rPr>
              <a:t>2: normal blood flow(&gt;160 &amp; &lt; 170)</a:t>
            </a:r>
          </a:p>
          <a:p>
            <a:br>
              <a:rPr lang="en-US" dirty="0">
                <a:latin typeface="Arial" panose="020B0604020202020204" pitchFamily="34" charset="0"/>
                <a:cs typeface="Arial" panose="020B0604020202020204" pitchFamily="34" charset="0"/>
              </a:rPr>
            </a:br>
            <a:r>
              <a:rPr lang="en-US" b="0" i="0" dirty="0">
                <a:solidFill>
                  <a:srgbClr val="242424"/>
                </a:solidFill>
                <a:effectLst/>
                <a:highlight>
                  <a:srgbClr val="FFFFFF"/>
                </a:highlight>
                <a:latin typeface="Arial" panose="020B0604020202020204" pitchFamily="34" charset="0"/>
                <a:cs typeface="Arial" panose="020B0604020202020204" pitchFamily="34" charset="0"/>
              </a:rPr>
              <a:t>3: reversible defect (a blood flow is observed but it is not normal) ( &lt; 120 &amp; &gt; 110 )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3724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743953" y="-129724"/>
            <a:ext cx="8808215" cy="1567543"/>
          </a:xfrm>
        </p:spPr>
        <p:txBody>
          <a:bodyPr/>
          <a:lstStyle/>
          <a:p>
            <a:r>
              <a:rPr lang="en-US" b="1" i="0" dirty="0">
                <a:solidFill>
                  <a:srgbClr val="000000"/>
                </a:solidFill>
                <a:effectLst/>
                <a:highlight>
                  <a:srgbClr val="FFFFFF"/>
                </a:highlight>
                <a:latin typeface="Helvetica Neue"/>
              </a:rPr>
              <a:t>Distribution of Exercise Induced Angina and Heart Disease</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9</a:t>
            </a:fld>
            <a:endParaRPr lang="en-US" dirty="0"/>
          </a:p>
        </p:txBody>
      </p:sp>
      <p:pic>
        <p:nvPicPr>
          <p:cNvPr id="8194" name="Picture 2">
            <a:extLst>
              <a:ext uri="{FF2B5EF4-FFF2-40B4-BE49-F238E27FC236}">
                <a16:creationId xmlns:a16="http://schemas.microsoft.com/office/drawing/2014/main" id="{CE8C007F-EF64-2E66-1131-71F6FC9C1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2720" y="1880960"/>
            <a:ext cx="3724275" cy="3695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EE299D7-453A-0A24-11DB-3FF3A741D0D2}"/>
              </a:ext>
            </a:extLst>
          </p:cNvPr>
          <p:cNvSpPr txBox="1"/>
          <p:nvPr/>
        </p:nvSpPr>
        <p:spPr>
          <a:xfrm>
            <a:off x="743953" y="1880960"/>
            <a:ext cx="7099849" cy="2585323"/>
          </a:xfrm>
          <a:prstGeom prst="rect">
            <a:avLst/>
          </a:prstGeom>
          <a:noFill/>
        </p:spPr>
        <p:txBody>
          <a:bodyPr wrap="square" rtlCol="0">
            <a:spAutoFit/>
          </a:bodyPr>
          <a:lstStyle/>
          <a:p>
            <a:r>
              <a:rPr lang="en-US" b="1" dirty="0"/>
              <a:t>Time series graphs</a:t>
            </a:r>
          </a:p>
          <a:p>
            <a:endParaRPr lang="en-US" dirty="0"/>
          </a:p>
          <a:p>
            <a:pPr>
              <a:buFont typeface="Arial" panose="020B0604020202020204" pitchFamily="34" charset="0"/>
              <a:buChar char="•"/>
            </a:pPr>
            <a:r>
              <a:rPr lang="en-US" b="1" dirty="0"/>
              <a:t>X-axis:</a:t>
            </a:r>
            <a:r>
              <a:rPr lang="en-US" dirty="0"/>
              <a:t> Exercise Induced Angina</a:t>
            </a:r>
          </a:p>
          <a:p>
            <a:pPr>
              <a:buFont typeface="Arial" panose="020B0604020202020204" pitchFamily="34" charset="0"/>
              <a:buChar char="•"/>
            </a:pPr>
            <a:endParaRPr lang="en-US" dirty="0"/>
          </a:p>
          <a:p>
            <a:pPr>
              <a:buFont typeface="Arial" panose="020B0604020202020204" pitchFamily="34" charset="0"/>
              <a:buChar char="•"/>
            </a:pPr>
            <a:r>
              <a:rPr lang="en-US" b="1" dirty="0"/>
              <a:t>Y-axis: </a:t>
            </a:r>
            <a:r>
              <a:rPr lang="en-US" dirty="0"/>
              <a:t>Heart Disease Presence</a:t>
            </a:r>
          </a:p>
          <a:p>
            <a:pPr>
              <a:buFont typeface="Arial" panose="020B0604020202020204" pitchFamily="34" charset="0"/>
              <a:buChar char="•"/>
            </a:pPr>
            <a:endParaRPr lang="en-US" dirty="0"/>
          </a:p>
          <a:p>
            <a:r>
              <a:rPr lang="en-US" dirty="0"/>
              <a:t>- Patients don’t have Angina because of exercise approximately  200</a:t>
            </a:r>
          </a:p>
          <a:p>
            <a:endParaRPr lang="en-US" dirty="0"/>
          </a:p>
          <a:p>
            <a:r>
              <a:rPr lang="en-US" dirty="0"/>
              <a:t>- Patients get Angina because of exercise approximately  100 </a:t>
            </a:r>
          </a:p>
        </p:txBody>
      </p:sp>
    </p:spTree>
    <p:extLst>
      <p:ext uri="{BB962C8B-B14F-4D97-AF65-F5344CB8AC3E}">
        <p14:creationId xmlns:p14="http://schemas.microsoft.com/office/powerpoint/2010/main" val="944228340"/>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{43A1DD20-2E29-4F39-A684-FEA03F4FA746}tf67061901_win32</Template>
  <TotalTime>37229</TotalTime>
  <Words>1077</Words>
  <Application>Microsoft Office PowerPoint</Application>
  <PresentationFormat>Widescreen</PresentationFormat>
  <Paragraphs>229</Paragraphs>
  <Slides>26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Daytona Condensed Light</vt:lpstr>
      <vt:lpstr>Google Sans</vt:lpstr>
      <vt:lpstr>Helvetica Neue</vt:lpstr>
      <vt:lpstr>Posterama</vt:lpstr>
      <vt:lpstr>source-serif-pro</vt:lpstr>
      <vt:lpstr>system-ui</vt:lpstr>
      <vt:lpstr>Office Theme</vt:lpstr>
      <vt:lpstr>The Risk of a person getting a Heart Attack </vt:lpstr>
      <vt:lpstr>Introduction</vt:lpstr>
      <vt:lpstr>the gender Feature</vt:lpstr>
      <vt:lpstr>Chest Pain </vt:lpstr>
      <vt:lpstr>Fasting Blood Sugar</vt:lpstr>
      <vt:lpstr>Resting ECG Results</vt:lpstr>
      <vt:lpstr> NO of Major Vessels</vt:lpstr>
      <vt:lpstr>Thallium Stress</vt:lpstr>
      <vt:lpstr>Distribution of Exercise Induced Angina and Heart Disease</vt:lpstr>
      <vt:lpstr>Slope of Peak Exercise ST Segment</vt:lpstr>
      <vt:lpstr>Age Distribution</vt:lpstr>
      <vt:lpstr>Distribution of Resting Blood Pressure</vt:lpstr>
      <vt:lpstr>Distribution of Serum Cholesterol Level</vt:lpstr>
      <vt:lpstr>Distribution of Maximum Heart Rate (Thalachh)</vt:lpstr>
      <vt:lpstr>Distribution of ST Depression (Oldpeak)</vt:lpstr>
      <vt:lpstr>Distribution of Heart Disease Presence</vt:lpstr>
      <vt:lpstr>Scatter Plot: Age vs. Maximum Heart Rate</vt:lpstr>
      <vt:lpstr>Heart Disease Presence by Chest Pain Type</vt:lpstr>
      <vt:lpstr>Heart Disease Presence by Chest Pain Type</vt:lpstr>
      <vt:lpstr>Heart Disease Presence by Number of Major Vessels Colored by Fluoroscopy</vt:lpstr>
      <vt:lpstr>Heart Disease Presence by Thallium Stress Test Result </vt:lpstr>
      <vt:lpstr>Heart Disease Presence by Exercise-Induced Angina</vt:lpstr>
      <vt:lpstr>Heart Disease Presence by Gender</vt:lpstr>
      <vt:lpstr>Pairplot</vt:lpstr>
      <vt:lpstr>Correlation Matrix</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Yahia EL Masry</dc:creator>
  <cp:lastModifiedBy>Yahia EL Masry</cp:lastModifiedBy>
  <cp:revision>1</cp:revision>
  <dcterms:created xsi:type="dcterms:W3CDTF">2024-06-27T18:47:29Z</dcterms:created>
  <dcterms:modified xsi:type="dcterms:W3CDTF">2024-07-23T15:16:41Z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