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80" r:id="rId6"/>
    <p:sldId id="281" r:id="rId7"/>
    <p:sldId id="285" r:id="rId8"/>
    <p:sldId id="282" r:id="rId9"/>
    <p:sldId id="286" r:id="rId10"/>
    <p:sldId id="283" r:id="rId11"/>
    <p:sldId id="284" r:id="rId12"/>
    <p:sldId id="287" r:id="rId13"/>
    <p:sldId id="288" r:id="rId14"/>
    <p:sldId id="266" r:id="rId15"/>
    <p:sldId id="289" r:id="rId16"/>
    <p:sldId id="290" r:id="rId17"/>
    <p:sldId id="291" r:id="rId18"/>
    <p:sldId id="292" r:id="rId19"/>
    <p:sldId id="267" r:id="rId20"/>
    <p:sldId id="293" r:id="rId21"/>
    <p:sldId id="294" r:id="rId22"/>
    <p:sldId id="295" r:id="rId23"/>
    <p:sldId id="299" r:id="rId24"/>
    <p:sldId id="297" r:id="rId25"/>
    <p:sldId id="301" r:id="rId26"/>
    <p:sldId id="302" r:id="rId27"/>
    <p:sldId id="303" r:id="rId28"/>
    <p:sldId id="304" r:id="rId29"/>
    <p:sldId id="270" r:id="rId30"/>
    <p:sldId id="273" r:id="rId3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8C8C"/>
    <a:srgbClr val="E7E7E7"/>
    <a:srgbClr val="59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80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47800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460957" y="1817775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9837" y="356374"/>
            <a:ext cx="2577465" cy="2577465"/>
          </a:xfrm>
          <a:custGeom>
            <a:avLst/>
            <a:gdLst/>
            <a:ahLst/>
            <a:cxnLst/>
            <a:rect l="l" t="t" r="r" b="b"/>
            <a:pathLst>
              <a:path w="2577465" h="2577465">
                <a:moveTo>
                  <a:pt x="2576995" y="1288491"/>
                </a:moveTo>
                <a:lnTo>
                  <a:pt x="2575979" y="1237348"/>
                </a:lnTo>
                <a:lnTo>
                  <a:pt x="2572956" y="1186472"/>
                </a:lnTo>
                <a:lnTo>
                  <a:pt x="2567940" y="1135900"/>
                </a:lnTo>
                <a:lnTo>
                  <a:pt x="2560942" y="1085710"/>
                </a:lnTo>
                <a:lnTo>
                  <a:pt x="2552014" y="1035951"/>
                </a:lnTo>
                <a:lnTo>
                  <a:pt x="2541155" y="986663"/>
                </a:lnTo>
                <a:lnTo>
                  <a:pt x="2528392" y="937907"/>
                </a:lnTo>
                <a:lnTo>
                  <a:pt x="2513749" y="889749"/>
                </a:lnTo>
                <a:lnTo>
                  <a:pt x="2497251" y="842225"/>
                </a:lnTo>
                <a:lnTo>
                  <a:pt x="2478913" y="795413"/>
                </a:lnTo>
                <a:lnTo>
                  <a:pt x="2458770" y="749338"/>
                </a:lnTo>
                <a:lnTo>
                  <a:pt x="2436838" y="704075"/>
                </a:lnTo>
                <a:lnTo>
                  <a:pt x="2413127" y="659663"/>
                </a:lnTo>
                <a:lnTo>
                  <a:pt x="2387689" y="616165"/>
                </a:lnTo>
                <a:lnTo>
                  <a:pt x="2360511" y="573633"/>
                </a:lnTo>
                <a:lnTo>
                  <a:pt x="2331643" y="532130"/>
                </a:lnTo>
                <a:lnTo>
                  <a:pt x="2301100" y="491693"/>
                </a:lnTo>
                <a:lnTo>
                  <a:pt x="2268893" y="452386"/>
                </a:lnTo>
                <a:lnTo>
                  <a:pt x="2235047" y="414274"/>
                </a:lnTo>
                <a:lnTo>
                  <a:pt x="2199602" y="377393"/>
                </a:lnTo>
                <a:lnTo>
                  <a:pt x="2162721" y="341934"/>
                </a:lnTo>
                <a:lnTo>
                  <a:pt x="2124595" y="308102"/>
                </a:lnTo>
                <a:lnTo>
                  <a:pt x="2085301" y="275894"/>
                </a:lnTo>
                <a:lnTo>
                  <a:pt x="2044865" y="245351"/>
                </a:lnTo>
                <a:lnTo>
                  <a:pt x="2003361" y="216484"/>
                </a:lnTo>
                <a:lnTo>
                  <a:pt x="1960829" y="189306"/>
                </a:lnTo>
                <a:lnTo>
                  <a:pt x="1917331" y="163855"/>
                </a:lnTo>
                <a:lnTo>
                  <a:pt x="1872919" y="140157"/>
                </a:lnTo>
                <a:lnTo>
                  <a:pt x="1827657" y="118224"/>
                </a:lnTo>
                <a:lnTo>
                  <a:pt x="1781581" y="98082"/>
                </a:lnTo>
                <a:lnTo>
                  <a:pt x="1734756" y="79743"/>
                </a:lnTo>
                <a:lnTo>
                  <a:pt x="1687245" y="63246"/>
                </a:lnTo>
                <a:lnTo>
                  <a:pt x="1639074" y="48602"/>
                </a:lnTo>
                <a:lnTo>
                  <a:pt x="1590332" y="35839"/>
                </a:lnTo>
                <a:lnTo>
                  <a:pt x="1541043" y="24980"/>
                </a:lnTo>
                <a:lnTo>
                  <a:pt x="1491284" y="16052"/>
                </a:lnTo>
                <a:lnTo>
                  <a:pt x="1441094" y="9055"/>
                </a:lnTo>
                <a:lnTo>
                  <a:pt x="1390523" y="4038"/>
                </a:lnTo>
                <a:lnTo>
                  <a:pt x="1339646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39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24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73" y="84201"/>
                </a:lnTo>
                <a:lnTo>
                  <a:pt x="786955" y="101257"/>
                </a:lnTo>
                <a:lnTo>
                  <a:pt x="745299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67" y="259359"/>
                </a:lnTo>
                <a:lnTo>
                  <a:pt x="477596" y="287108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93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108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24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39"/>
                </a:lnTo>
                <a:lnTo>
                  <a:pt x="889" y="1240193"/>
                </a:lnTo>
                <a:lnTo>
                  <a:pt x="469" y="1262837"/>
                </a:lnTo>
                <a:lnTo>
                  <a:pt x="38" y="1277391"/>
                </a:lnTo>
                <a:lnTo>
                  <a:pt x="76" y="1284008"/>
                </a:lnTo>
                <a:lnTo>
                  <a:pt x="0" y="1288491"/>
                </a:lnTo>
                <a:lnTo>
                  <a:pt x="165" y="1298130"/>
                </a:lnTo>
                <a:lnTo>
                  <a:pt x="2400" y="1371892"/>
                </a:lnTo>
                <a:lnTo>
                  <a:pt x="6184" y="1419021"/>
                </a:lnTo>
                <a:lnTo>
                  <a:pt x="11696" y="1465986"/>
                </a:lnTo>
                <a:lnTo>
                  <a:pt x="18923" y="1512773"/>
                </a:lnTo>
                <a:lnTo>
                  <a:pt x="27876" y="1559293"/>
                </a:lnTo>
                <a:lnTo>
                  <a:pt x="38544" y="1605534"/>
                </a:lnTo>
                <a:lnTo>
                  <a:pt x="50939" y="1651406"/>
                </a:lnTo>
                <a:lnTo>
                  <a:pt x="65049" y="1696897"/>
                </a:lnTo>
                <a:lnTo>
                  <a:pt x="80873" y="1741944"/>
                </a:lnTo>
                <a:lnTo>
                  <a:pt x="98412" y="1786496"/>
                </a:lnTo>
                <a:lnTo>
                  <a:pt x="117652" y="1830501"/>
                </a:lnTo>
                <a:lnTo>
                  <a:pt x="138607" y="1873910"/>
                </a:lnTo>
                <a:lnTo>
                  <a:pt x="161264" y="1916684"/>
                </a:lnTo>
                <a:lnTo>
                  <a:pt x="185623" y="1958759"/>
                </a:lnTo>
                <a:lnTo>
                  <a:pt x="211683" y="2000097"/>
                </a:lnTo>
                <a:lnTo>
                  <a:pt x="213512" y="1998903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108" y="2099386"/>
                </a:lnTo>
                <a:lnTo>
                  <a:pt x="316039" y="2133841"/>
                </a:lnTo>
                <a:lnTo>
                  <a:pt x="346151" y="2167255"/>
                </a:lnTo>
                <a:lnTo>
                  <a:pt x="377393" y="2199602"/>
                </a:lnTo>
                <a:lnTo>
                  <a:pt x="409727" y="2230844"/>
                </a:lnTo>
                <a:lnTo>
                  <a:pt x="443141" y="2260943"/>
                </a:lnTo>
                <a:lnTo>
                  <a:pt x="477596" y="2289886"/>
                </a:lnTo>
                <a:lnTo>
                  <a:pt x="513067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20"/>
                </a:lnTo>
                <a:lnTo>
                  <a:pt x="745299" y="2457234"/>
                </a:lnTo>
                <a:lnTo>
                  <a:pt x="786955" y="2475738"/>
                </a:lnTo>
                <a:lnTo>
                  <a:pt x="829373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70"/>
                </a:lnTo>
                <a:lnTo>
                  <a:pt x="1006017" y="2545931"/>
                </a:lnTo>
                <a:lnTo>
                  <a:pt x="1051763" y="2555290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39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39" y="2569095"/>
                </a:lnTo>
                <a:lnTo>
                  <a:pt x="1478902" y="2563025"/>
                </a:lnTo>
                <a:lnTo>
                  <a:pt x="1525231" y="2555290"/>
                </a:lnTo>
                <a:lnTo>
                  <a:pt x="1570977" y="2545931"/>
                </a:lnTo>
                <a:lnTo>
                  <a:pt x="1616125" y="2534970"/>
                </a:lnTo>
                <a:lnTo>
                  <a:pt x="1660639" y="2522448"/>
                </a:lnTo>
                <a:lnTo>
                  <a:pt x="1704479" y="2508377"/>
                </a:lnTo>
                <a:lnTo>
                  <a:pt x="1747621" y="2492794"/>
                </a:lnTo>
                <a:lnTo>
                  <a:pt x="1790039" y="2475738"/>
                </a:lnTo>
                <a:lnTo>
                  <a:pt x="1831695" y="2457234"/>
                </a:lnTo>
                <a:lnTo>
                  <a:pt x="1872564" y="2437320"/>
                </a:lnTo>
                <a:lnTo>
                  <a:pt x="1912607" y="2416035"/>
                </a:lnTo>
                <a:lnTo>
                  <a:pt x="1951799" y="2393378"/>
                </a:lnTo>
                <a:lnTo>
                  <a:pt x="1990102" y="2369413"/>
                </a:lnTo>
                <a:lnTo>
                  <a:pt x="2027491" y="2344153"/>
                </a:lnTo>
                <a:lnTo>
                  <a:pt x="2063927" y="2317635"/>
                </a:lnTo>
                <a:lnTo>
                  <a:pt x="2099398" y="2289886"/>
                </a:lnTo>
                <a:lnTo>
                  <a:pt x="2133854" y="2260943"/>
                </a:lnTo>
                <a:lnTo>
                  <a:pt x="2167267" y="2230844"/>
                </a:lnTo>
                <a:lnTo>
                  <a:pt x="2199602" y="2199602"/>
                </a:lnTo>
                <a:lnTo>
                  <a:pt x="2230844" y="2167255"/>
                </a:lnTo>
                <a:lnTo>
                  <a:pt x="2260955" y="2133841"/>
                </a:lnTo>
                <a:lnTo>
                  <a:pt x="2289886" y="2099386"/>
                </a:lnTo>
                <a:lnTo>
                  <a:pt x="2317635" y="2063927"/>
                </a:lnTo>
                <a:lnTo>
                  <a:pt x="2344153" y="2027491"/>
                </a:lnTo>
                <a:lnTo>
                  <a:pt x="2369413" y="1990102"/>
                </a:lnTo>
                <a:lnTo>
                  <a:pt x="2393378" y="1951799"/>
                </a:lnTo>
                <a:lnTo>
                  <a:pt x="2416035" y="1912607"/>
                </a:lnTo>
                <a:lnTo>
                  <a:pt x="2437333" y="1872564"/>
                </a:lnTo>
                <a:lnTo>
                  <a:pt x="2457246" y="1831695"/>
                </a:lnTo>
                <a:lnTo>
                  <a:pt x="2475738" y="1790039"/>
                </a:lnTo>
                <a:lnTo>
                  <a:pt x="2492794" y="1747621"/>
                </a:lnTo>
                <a:lnTo>
                  <a:pt x="2508377" y="1704479"/>
                </a:lnTo>
                <a:lnTo>
                  <a:pt x="2522448" y="1660626"/>
                </a:lnTo>
                <a:lnTo>
                  <a:pt x="2534970" y="1616125"/>
                </a:lnTo>
                <a:lnTo>
                  <a:pt x="2545931" y="1570977"/>
                </a:lnTo>
                <a:lnTo>
                  <a:pt x="2555303" y="1525219"/>
                </a:lnTo>
                <a:lnTo>
                  <a:pt x="2563025" y="1478902"/>
                </a:lnTo>
                <a:lnTo>
                  <a:pt x="2569095" y="1432039"/>
                </a:lnTo>
                <a:lnTo>
                  <a:pt x="2573464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911394" y="867674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0410" y="1554331"/>
                </a:moveTo>
                <a:lnTo>
                  <a:pt x="726029" y="1552718"/>
                </a:lnTo>
                <a:lnTo>
                  <a:pt x="681684" y="1548555"/>
                </a:lnTo>
                <a:lnTo>
                  <a:pt x="637486" y="1541819"/>
                </a:lnTo>
                <a:lnTo>
                  <a:pt x="593548" y="1532489"/>
                </a:lnTo>
                <a:lnTo>
                  <a:pt x="549984" y="1520544"/>
                </a:lnTo>
                <a:lnTo>
                  <a:pt x="506906" y="1505960"/>
                </a:lnTo>
                <a:lnTo>
                  <a:pt x="464428" y="1488718"/>
                </a:lnTo>
                <a:lnTo>
                  <a:pt x="422661" y="1468794"/>
                </a:lnTo>
                <a:lnTo>
                  <a:pt x="381719" y="1446167"/>
                </a:lnTo>
                <a:lnTo>
                  <a:pt x="341715" y="1420815"/>
                </a:lnTo>
                <a:lnTo>
                  <a:pt x="303300" y="1393114"/>
                </a:lnTo>
                <a:lnTo>
                  <a:pt x="267066" y="1363529"/>
                </a:lnTo>
                <a:lnTo>
                  <a:pt x="233034" y="1332172"/>
                </a:lnTo>
                <a:lnTo>
                  <a:pt x="201226" y="1299158"/>
                </a:lnTo>
                <a:lnTo>
                  <a:pt x="171663" y="1264597"/>
                </a:lnTo>
                <a:lnTo>
                  <a:pt x="144368" y="1228604"/>
                </a:lnTo>
                <a:lnTo>
                  <a:pt x="119362" y="1191291"/>
                </a:lnTo>
                <a:lnTo>
                  <a:pt x="96667" y="1152772"/>
                </a:lnTo>
                <a:lnTo>
                  <a:pt x="76304" y="1113158"/>
                </a:lnTo>
                <a:lnTo>
                  <a:pt x="58297" y="1072563"/>
                </a:lnTo>
                <a:lnTo>
                  <a:pt x="42665" y="1031100"/>
                </a:lnTo>
                <a:lnTo>
                  <a:pt x="29432" y="988882"/>
                </a:lnTo>
                <a:lnTo>
                  <a:pt x="18619" y="946021"/>
                </a:lnTo>
                <a:lnTo>
                  <a:pt x="10247" y="902630"/>
                </a:lnTo>
                <a:lnTo>
                  <a:pt x="4339" y="858823"/>
                </a:lnTo>
                <a:lnTo>
                  <a:pt x="916" y="814712"/>
                </a:lnTo>
                <a:lnTo>
                  <a:pt x="0" y="770410"/>
                </a:lnTo>
                <a:lnTo>
                  <a:pt x="1612" y="726029"/>
                </a:lnTo>
                <a:lnTo>
                  <a:pt x="5776" y="681684"/>
                </a:lnTo>
                <a:lnTo>
                  <a:pt x="12511" y="637486"/>
                </a:lnTo>
                <a:lnTo>
                  <a:pt x="21841" y="593548"/>
                </a:lnTo>
                <a:lnTo>
                  <a:pt x="33786" y="549984"/>
                </a:lnTo>
                <a:lnTo>
                  <a:pt x="48370" y="506906"/>
                </a:lnTo>
                <a:lnTo>
                  <a:pt x="65612" y="464428"/>
                </a:lnTo>
                <a:lnTo>
                  <a:pt x="85536" y="422661"/>
                </a:lnTo>
                <a:lnTo>
                  <a:pt x="108163" y="381719"/>
                </a:lnTo>
                <a:lnTo>
                  <a:pt x="133515" y="341715"/>
                </a:lnTo>
                <a:lnTo>
                  <a:pt x="161216" y="303300"/>
                </a:lnTo>
                <a:lnTo>
                  <a:pt x="190801" y="267066"/>
                </a:lnTo>
                <a:lnTo>
                  <a:pt x="222158" y="233034"/>
                </a:lnTo>
                <a:lnTo>
                  <a:pt x="255173" y="201226"/>
                </a:lnTo>
                <a:lnTo>
                  <a:pt x="289733" y="171663"/>
                </a:lnTo>
                <a:lnTo>
                  <a:pt x="325726" y="144368"/>
                </a:lnTo>
                <a:lnTo>
                  <a:pt x="363039" y="119362"/>
                </a:lnTo>
                <a:lnTo>
                  <a:pt x="401559" y="96667"/>
                </a:lnTo>
                <a:lnTo>
                  <a:pt x="441172" y="76304"/>
                </a:lnTo>
                <a:lnTo>
                  <a:pt x="481767" y="58297"/>
                </a:lnTo>
                <a:lnTo>
                  <a:pt x="523230" y="42665"/>
                </a:lnTo>
                <a:lnTo>
                  <a:pt x="565449" y="29432"/>
                </a:lnTo>
                <a:lnTo>
                  <a:pt x="608310" y="18619"/>
                </a:lnTo>
                <a:lnTo>
                  <a:pt x="651700" y="10247"/>
                </a:lnTo>
                <a:lnTo>
                  <a:pt x="695507" y="4339"/>
                </a:lnTo>
                <a:lnTo>
                  <a:pt x="739619" y="916"/>
                </a:lnTo>
                <a:lnTo>
                  <a:pt x="783921" y="0"/>
                </a:lnTo>
                <a:lnTo>
                  <a:pt x="828301" y="1612"/>
                </a:lnTo>
                <a:lnTo>
                  <a:pt x="872647" y="5776"/>
                </a:lnTo>
                <a:lnTo>
                  <a:pt x="916845" y="12511"/>
                </a:lnTo>
                <a:lnTo>
                  <a:pt x="960782" y="21841"/>
                </a:lnTo>
                <a:lnTo>
                  <a:pt x="1004346" y="33786"/>
                </a:lnTo>
                <a:lnTo>
                  <a:pt x="1047424" y="48370"/>
                </a:lnTo>
                <a:lnTo>
                  <a:pt x="1089903" y="65612"/>
                </a:lnTo>
                <a:lnTo>
                  <a:pt x="1131669" y="85536"/>
                </a:lnTo>
                <a:lnTo>
                  <a:pt x="1172611" y="108163"/>
                </a:lnTo>
                <a:lnTo>
                  <a:pt x="1212615" y="133515"/>
                </a:lnTo>
                <a:lnTo>
                  <a:pt x="1254175" y="163679"/>
                </a:lnTo>
                <a:lnTo>
                  <a:pt x="1293443" y="196334"/>
                </a:lnTo>
                <a:lnTo>
                  <a:pt x="1330327" y="231346"/>
                </a:lnTo>
                <a:lnTo>
                  <a:pt x="1364738" y="268576"/>
                </a:lnTo>
                <a:lnTo>
                  <a:pt x="1396587" y="307890"/>
                </a:lnTo>
                <a:lnTo>
                  <a:pt x="1425783" y="349149"/>
                </a:lnTo>
                <a:lnTo>
                  <a:pt x="1452235" y="392219"/>
                </a:lnTo>
                <a:lnTo>
                  <a:pt x="1475855" y="436963"/>
                </a:lnTo>
                <a:lnTo>
                  <a:pt x="1496552" y="483244"/>
                </a:lnTo>
                <a:lnTo>
                  <a:pt x="1514236" y="530925"/>
                </a:lnTo>
                <a:lnTo>
                  <a:pt x="1528817" y="579871"/>
                </a:lnTo>
                <a:lnTo>
                  <a:pt x="1540204" y="629945"/>
                </a:lnTo>
                <a:lnTo>
                  <a:pt x="1548263" y="680662"/>
                </a:lnTo>
                <a:lnTo>
                  <a:pt x="1552938" y="731519"/>
                </a:lnTo>
                <a:lnTo>
                  <a:pt x="1554263" y="782357"/>
                </a:lnTo>
                <a:lnTo>
                  <a:pt x="1552269" y="833016"/>
                </a:lnTo>
                <a:lnTo>
                  <a:pt x="1546991" y="883335"/>
                </a:lnTo>
                <a:lnTo>
                  <a:pt x="1538460" y="933154"/>
                </a:lnTo>
                <a:lnTo>
                  <a:pt x="1526710" y="982314"/>
                </a:lnTo>
                <a:lnTo>
                  <a:pt x="1511773" y="1030654"/>
                </a:lnTo>
                <a:lnTo>
                  <a:pt x="1493682" y="1078014"/>
                </a:lnTo>
                <a:lnTo>
                  <a:pt x="1472470" y="1124235"/>
                </a:lnTo>
                <a:lnTo>
                  <a:pt x="1448170" y="1169155"/>
                </a:lnTo>
                <a:lnTo>
                  <a:pt x="1420815" y="1212615"/>
                </a:lnTo>
                <a:lnTo>
                  <a:pt x="1393114" y="1251030"/>
                </a:lnTo>
                <a:lnTo>
                  <a:pt x="1363529" y="1287264"/>
                </a:lnTo>
                <a:lnTo>
                  <a:pt x="1332172" y="1321296"/>
                </a:lnTo>
                <a:lnTo>
                  <a:pt x="1299158" y="1353105"/>
                </a:lnTo>
                <a:lnTo>
                  <a:pt x="1264597" y="1382667"/>
                </a:lnTo>
                <a:lnTo>
                  <a:pt x="1228604" y="1409963"/>
                </a:lnTo>
                <a:lnTo>
                  <a:pt x="1191292" y="1434969"/>
                </a:lnTo>
                <a:lnTo>
                  <a:pt x="1152772" y="1457664"/>
                </a:lnTo>
                <a:lnTo>
                  <a:pt x="1113158" y="1478026"/>
                </a:lnTo>
                <a:lnTo>
                  <a:pt x="1072563" y="1496034"/>
                </a:lnTo>
                <a:lnTo>
                  <a:pt x="1031100" y="1511665"/>
                </a:lnTo>
                <a:lnTo>
                  <a:pt x="988882" y="1524898"/>
                </a:lnTo>
                <a:lnTo>
                  <a:pt x="946021" y="1535712"/>
                </a:lnTo>
                <a:lnTo>
                  <a:pt x="902631" y="1544083"/>
                </a:lnTo>
                <a:lnTo>
                  <a:pt x="858823" y="1549992"/>
                </a:lnTo>
                <a:lnTo>
                  <a:pt x="814712" y="1553415"/>
                </a:lnTo>
                <a:lnTo>
                  <a:pt x="770410" y="1554331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63919" y="356358"/>
            <a:ext cx="1124585" cy="1289050"/>
          </a:xfrm>
          <a:custGeom>
            <a:avLst/>
            <a:gdLst/>
            <a:ahLst/>
            <a:cxnLst/>
            <a:rect l="l" t="t" r="r" b="b"/>
            <a:pathLst>
              <a:path w="1124584" h="1289050">
                <a:moveTo>
                  <a:pt x="1124375" y="1288500"/>
                </a:moveTo>
                <a:lnTo>
                  <a:pt x="0" y="659205"/>
                </a:lnTo>
                <a:lnTo>
                  <a:pt x="25176" y="616188"/>
                </a:lnTo>
                <a:lnTo>
                  <a:pt x="51855" y="574383"/>
                </a:lnTo>
                <a:lnTo>
                  <a:pt x="79991" y="533817"/>
                </a:lnTo>
                <a:lnTo>
                  <a:pt x="109539" y="494516"/>
                </a:lnTo>
                <a:lnTo>
                  <a:pt x="140453" y="456507"/>
                </a:lnTo>
                <a:lnTo>
                  <a:pt x="172688" y="419817"/>
                </a:lnTo>
                <a:lnTo>
                  <a:pt x="206199" y="384472"/>
                </a:lnTo>
                <a:lnTo>
                  <a:pt x="240940" y="350499"/>
                </a:lnTo>
                <a:lnTo>
                  <a:pt x="276867" y="317923"/>
                </a:lnTo>
                <a:lnTo>
                  <a:pt x="313933" y="286773"/>
                </a:lnTo>
                <a:lnTo>
                  <a:pt x="352094" y="257074"/>
                </a:lnTo>
                <a:lnTo>
                  <a:pt x="391304" y="228853"/>
                </a:lnTo>
                <a:lnTo>
                  <a:pt x="431518" y="202137"/>
                </a:lnTo>
                <a:lnTo>
                  <a:pt x="472690" y="176951"/>
                </a:lnTo>
                <a:lnTo>
                  <a:pt x="514776" y="153324"/>
                </a:lnTo>
                <a:lnTo>
                  <a:pt x="557730" y="131280"/>
                </a:lnTo>
                <a:lnTo>
                  <a:pt x="601506" y="110848"/>
                </a:lnTo>
                <a:lnTo>
                  <a:pt x="646059" y="92052"/>
                </a:lnTo>
                <a:lnTo>
                  <a:pt x="691345" y="74921"/>
                </a:lnTo>
                <a:lnTo>
                  <a:pt x="737317" y="59480"/>
                </a:lnTo>
                <a:lnTo>
                  <a:pt x="783930" y="45756"/>
                </a:lnTo>
                <a:lnTo>
                  <a:pt x="831140" y="33776"/>
                </a:lnTo>
                <a:lnTo>
                  <a:pt x="878900" y="23566"/>
                </a:lnTo>
                <a:lnTo>
                  <a:pt x="927165" y="15153"/>
                </a:lnTo>
                <a:lnTo>
                  <a:pt x="975891" y="8563"/>
                </a:lnTo>
                <a:lnTo>
                  <a:pt x="1025031" y="3823"/>
                </a:lnTo>
                <a:lnTo>
                  <a:pt x="1074541" y="960"/>
                </a:lnTo>
                <a:lnTo>
                  <a:pt x="1124375" y="0"/>
                </a:lnTo>
                <a:lnTo>
                  <a:pt x="1124375" y="128850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470420" y="348098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7024" y="1602855"/>
            <a:ext cx="253872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7024" y="3661197"/>
            <a:ext cx="3392804" cy="516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pPr marL="1066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pPr marL="1066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pPr marL="1066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pPr marL="1066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47800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460957" y="1817775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9837" y="356374"/>
            <a:ext cx="2577465" cy="2577465"/>
          </a:xfrm>
          <a:custGeom>
            <a:avLst/>
            <a:gdLst/>
            <a:ahLst/>
            <a:cxnLst/>
            <a:rect l="l" t="t" r="r" b="b"/>
            <a:pathLst>
              <a:path w="2577465" h="2577465">
                <a:moveTo>
                  <a:pt x="2576995" y="1288491"/>
                </a:moveTo>
                <a:lnTo>
                  <a:pt x="2575979" y="1237348"/>
                </a:lnTo>
                <a:lnTo>
                  <a:pt x="2572956" y="1186472"/>
                </a:lnTo>
                <a:lnTo>
                  <a:pt x="2567940" y="1135900"/>
                </a:lnTo>
                <a:lnTo>
                  <a:pt x="2560942" y="1085710"/>
                </a:lnTo>
                <a:lnTo>
                  <a:pt x="2552014" y="1035951"/>
                </a:lnTo>
                <a:lnTo>
                  <a:pt x="2541155" y="986663"/>
                </a:lnTo>
                <a:lnTo>
                  <a:pt x="2528392" y="937907"/>
                </a:lnTo>
                <a:lnTo>
                  <a:pt x="2513749" y="889749"/>
                </a:lnTo>
                <a:lnTo>
                  <a:pt x="2497251" y="842225"/>
                </a:lnTo>
                <a:lnTo>
                  <a:pt x="2478913" y="795413"/>
                </a:lnTo>
                <a:lnTo>
                  <a:pt x="2458770" y="749338"/>
                </a:lnTo>
                <a:lnTo>
                  <a:pt x="2436838" y="704075"/>
                </a:lnTo>
                <a:lnTo>
                  <a:pt x="2413127" y="659663"/>
                </a:lnTo>
                <a:lnTo>
                  <a:pt x="2387689" y="616165"/>
                </a:lnTo>
                <a:lnTo>
                  <a:pt x="2360511" y="573633"/>
                </a:lnTo>
                <a:lnTo>
                  <a:pt x="2331643" y="532130"/>
                </a:lnTo>
                <a:lnTo>
                  <a:pt x="2301100" y="491693"/>
                </a:lnTo>
                <a:lnTo>
                  <a:pt x="2268893" y="452386"/>
                </a:lnTo>
                <a:lnTo>
                  <a:pt x="2235047" y="414274"/>
                </a:lnTo>
                <a:lnTo>
                  <a:pt x="2199602" y="377393"/>
                </a:lnTo>
                <a:lnTo>
                  <a:pt x="2162721" y="341934"/>
                </a:lnTo>
                <a:lnTo>
                  <a:pt x="2124595" y="308102"/>
                </a:lnTo>
                <a:lnTo>
                  <a:pt x="2085301" y="275894"/>
                </a:lnTo>
                <a:lnTo>
                  <a:pt x="2044865" y="245351"/>
                </a:lnTo>
                <a:lnTo>
                  <a:pt x="2003361" y="216484"/>
                </a:lnTo>
                <a:lnTo>
                  <a:pt x="1960829" y="189306"/>
                </a:lnTo>
                <a:lnTo>
                  <a:pt x="1917331" y="163855"/>
                </a:lnTo>
                <a:lnTo>
                  <a:pt x="1872919" y="140157"/>
                </a:lnTo>
                <a:lnTo>
                  <a:pt x="1827657" y="118224"/>
                </a:lnTo>
                <a:lnTo>
                  <a:pt x="1781581" y="98082"/>
                </a:lnTo>
                <a:lnTo>
                  <a:pt x="1734756" y="79743"/>
                </a:lnTo>
                <a:lnTo>
                  <a:pt x="1687245" y="63246"/>
                </a:lnTo>
                <a:lnTo>
                  <a:pt x="1639074" y="48602"/>
                </a:lnTo>
                <a:lnTo>
                  <a:pt x="1590332" y="35839"/>
                </a:lnTo>
                <a:lnTo>
                  <a:pt x="1541043" y="24980"/>
                </a:lnTo>
                <a:lnTo>
                  <a:pt x="1491284" y="16052"/>
                </a:lnTo>
                <a:lnTo>
                  <a:pt x="1441094" y="9055"/>
                </a:lnTo>
                <a:lnTo>
                  <a:pt x="1390523" y="4038"/>
                </a:lnTo>
                <a:lnTo>
                  <a:pt x="1339646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39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24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73" y="84201"/>
                </a:lnTo>
                <a:lnTo>
                  <a:pt x="786955" y="101257"/>
                </a:lnTo>
                <a:lnTo>
                  <a:pt x="745299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67" y="259359"/>
                </a:lnTo>
                <a:lnTo>
                  <a:pt x="477596" y="287108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93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108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24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39"/>
                </a:lnTo>
                <a:lnTo>
                  <a:pt x="889" y="1240193"/>
                </a:lnTo>
                <a:lnTo>
                  <a:pt x="469" y="1262837"/>
                </a:lnTo>
                <a:lnTo>
                  <a:pt x="38" y="1277391"/>
                </a:lnTo>
                <a:lnTo>
                  <a:pt x="76" y="1284008"/>
                </a:lnTo>
                <a:lnTo>
                  <a:pt x="0" y="1288491"/>
                </a:lnTo>
                <a:lnTo>
                  <a:pt x="165" y="1298130"/>
                </a:lnTo>
                <a:lnTo>
                  <a:pt x="2400" y="1371892"/>
                </a:lnTo>
                <a:lnTo>
                  <a:pt x="6184" y="1419021"/>
                </a:lnTo>
                <a:lnTo>
                  <a:pt x="11696" y="1465986"/>
                </a:lnTo>
                <a:lnTo>
                  <a:pt x="18923" y="1512773"/>
                </a:lnTo>
                <a:lnTo>
                  <a:pt x="27876" y="1559293"/>
                </a:lnTo>
                <a:lnTo>
                  <a:pt x="38544" y="1605534"/>
                </a:lnTo>
                <a:lnTo>
                  <a:pt x="50939" y="1651406"/>
                </a:lnTo>
                <a:lnTo>
                  <a:pt x="65049" y="1696897"/>
                </a:lnTo>
                <a:lnTo>
                  <a:pt x="80873" y="1741944"/>
                </a:lnTo>
                <a:lnTo>
                  <a:pt x="98412" y="1786496"/>
                </a:lnTo>
                <a:lnTo>
                  <a:pt x="117652" y="1830501"/>
                </a:lnTo>
                <a:lnTo>
                  <a:pt x="138607" y="1873910"/>
                </a:lnTo>
                <a:lnTo>
                  <a:pt x="161264" y="1916684"/>
                </a:lnTo>
                <a:lnTo>
                  <a:pt x="185623" y="1958759"/>
                </a:lnTo>
                <a:lnTo>
                  <a:pt x="211683" y="2000097"/>
                </a:lnTo>
                <a:lnTo>
                  <a:pt x="213512" y="1998903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108" y="2099386"/>
                </a:lnTo>
                <a:lnTo>
                  <a:pt x="316039" y="2133841"/>
                </a:lnTo>
                <a:lnTo>
                  <a:pt x="346151" y="2167255"/>
                </a:lnTo>
                <a:lnTo>
                  <a:pt x="377393" y="2199602"/>
                </a:lnTo>
                <a:lnTo>
                  <a:pt x="409727" y="2230844"/>
                </a:lnTo>
                <a:lnTo>
                  <a:pt x="443141" y="2260943"/>
                </a:lnTo>
                <a:lnTo>
                  <a:pt x="477596" y="2289886"/>
                </a:lnTo>
                <a:lnTo>
                  <a:pt x="513067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20"/>
                </a:lnTo>
                <a:lnTo>
                  <a:pt x="745299" y="2457234"/>
                </a:lnTo>
                <a:lnTo>
                  <a:pt x="786955" y="2475738"/>
                </a:lnTo>
                <a:lnTo>
                  <a:pt x="829373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70"/>
                </a:lnTo>
                <a:lnTo>
                  <a:pt x="1006017" y="2545931"/>
                </a:lnTo>
                <a:lnTo>
                  <a:pt x="1051763" y="2555290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39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39" y="2569095"/>
                </a:lnTo>
                <a:lnTo>
                  <a:pt x="1478902" y="2563025"/>
                </a:lnTo>
                <a:lnTo>
                  <a:pt x="1525231" y="2555290"/>
                </a:lnTo>
                <a:lnTo>
                  <a:pt x="1570977" y="2545931"/>
                </a:lnTo>
                <a:lnTo>
                  <a:pt x="1616125" y="2534970"/>
                </a:lnTo>
                <a:lnTo>
                  <a:pt x="1660639" y="2522448"/>
                </a:lnTo>
                <a:lnTo>
                  <a:pt x="1704479" y="2508377"/>
                </a:lnTo>
                <a:lnTo>
                  <a:pt x="1747621" y="2492794"/>
                </a:lnTo>
                <a:lnTo>
                  <a:pt x="1790039" y="2475738"/>
                </a:lnTo>
                <a:lnTo>
                  <a:pt x="1831695" y="2457234"/>
                </a:lnTo>
                <a:lnTo>
                  <a:pt x="1872564" y="2437320"/>
                </a:lnTo>
                <a:lnTo>
                  <a:pt x="1912607" y="2416035"/>
                </a:lnTo>
                <a:lnTo>
                  <a:pt x="1951799" y="2393378"/>
                </a:lnTo>
                <a:lnTo>
                  <a:pt x="1990102" y="2369413"/>
                </a:lnTo>
                <a:lnTo>
                  <a:pt x="2027491" y="2344153"/>
                </a:lnTo>
                <a:lnTo>
                  <a:pt x="2063927" y="2317635"/>
                </a:lnTo>
                <a:lnTo>
                  <a:pt x="2099398" y="2289886"/>
                </a:lnTo>
                <a:lnTo>
                  <a:pt x="2133854" y="2260943"/>
                </a:lnTo>
                <a:lnTo>
                  <a:pt x="2167267" y="2230844"/>
                </a:lnTo>
                <a:lnTo>
                  <a:pt x="2199602" y="2199602"/>
                </a:lnTo>
                <a:lnTo>
                  <a:pt x="2230844" y="2167255"/>
                </a:lnTo>
                <a:lnTo>
                  <a:pt x="2260955" y="2133841"/>
                </a:lnTo>
                <a:lnTo>
                  <a:pt x="2289886" y="2099386"/>
                </a:lnTo>
                <a:lnTo>
                  <a:pt x="2317635" y="2063927"/>
                </a:lnTo>
                <a:lnTo>
                  <a:pt x="2344153" y="2027491"/>
                </a:lnTo>
                <a:lnTo>
                  <a:pt x="2369413" y="1990102"/>
                </a:lnTo>
                <a:lnTo>
                  <a:pt x="2393378" y="1951799"/>
                </a:lnTo>
                <a:lnTo>
                  <a:pt x="2416035" y="1912607"/>
                </a:lnTo>
                <a:lnTo>
                  <a:pt x="2437333" y="1872564"/>
                </a:lnTo>
                <a:lnTo>
                  <a:pt x="2457246" y="1831695"/>
                </a:lnTo>
                <a:lnTo>
                  <a:pt x="2475738" y="1790039"/>
                </a:lnTo>
                <a:lnTo>
                  <a:pt x="2492794" y="1747621"/>
                </a:lnTo>
                <a:lnTo>
                  <a:pt x="2508377" y="1704479"/>
                </a:lnTo>
                <a:lnTo>
                  <a:pt x="2522448" y="1660626"/>
                </a:lnTo>
                <a:lnTo>
                  <a:pt x="2534970" y="1616125"/>
                </a:lnTo>
                <a:lnTo>
                  <a:pt x="2545931" y="1570977"/>
                </a:lnTo>
                <a:lnTo>
                  <a:pt x="2555303" y="1525219"/>
                </a:lnTo>
                <a:lnTo>
                  <a:pt x="2563025" y="1478902"/>
                </a:lnTo>
                <a:lnTo>
                  <a:pt x="2569095" y="1432039"/>
                </a:lnTo>
                <a:lnTo>
                  <a:pt x="2573464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911394" y="867674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0410" y="1554331"/>
                </a:moveTo>
                <a:lnTo>
                  <a:pt x="726029" y="1552718"/>
                </a:lnTo>
                <a:lnTo>
                  <a:pt x="681684" y="1548555"/>
                </a:lnTo>
                <a:lnTo>
                  <a:pt x="637486" y="1541819"/>
                </a:lnTo>
                <a:lnTo>
                  <a:pt x="593548" y="1532489"/>
                </a:lnTo>
                <a:lnTo>
                  <a:pt x="549984" y="1520544"/>
                </a:lnTo>
                <a:lnTo>
                  <a:pt x="506906" y="1505960"/>
                </a:lnTo>
                <a:lnTo>
                  <a:pt x="464428" y="1488718"/>
                </a:lnTo>
                <a:lnTo>
                  <a:pt x="422661" y="1468794"/>
                </a:lnTo>
                <a:lnTo>
                  <a:pt x="381719" y="1446167"/>
                </a:lnTo>
                <a:lnTo>
                  <a:pt x="341715" y="1420815"/>
                </a:lnTo>
                <a:lnTo>
                  <a:pt x="303300" y="1393114"/>
                </a:lnTo>
                <a:lnTo>
                  <a:pt x="267066" y="1363529"/>
                </a:lnTo>
                <a:lnTo>
                  <a:pt x="233034" y="1332172"/>
                </a:lnTo>
                <a:lnTo>
                  <a:pt x="201226" y="1299158"/>
                </a:lnTo>
                <a:lnTo>
                  <a:pt x="171663" y="1264597"/>
                </a:lnTo>
                <a:lnTo>
                  <a:pt x="144368" y="1228604"/>
                </a:lnTo>
                <a:lnTo>
                  <a:pt x="119362" y="1191291"/>
                </a:lnTo>
                <a:lnTo>
                  <a:pt x="96667" y="1152772"/>
                </a:lnTo>
                <a:lnTo>
                  <a:pt x="76304" y="1113158"/>
                </a:lnTo>
                <a:lnTo>
                  <a:pt x="58297" y="1072563"/>
                </a:lnTo>
                <a:lnTo>
                  <a:pt x="42665" y="1031100"/>
                </a:lnTo>
                <a:lnTo>
                  <a:pt x="29432" y="988882"/>
                </a:lnTo>
                <a:lnTo>
                  <a:pt x="18619" y="946021"/>
                </a:lnTo>
                <a:lnTo>
                  <a:pt x="10247" y="902630"/>
                </a:lnTo>
                <a:lnTo>
                  <a:pt x="4339" y="858823"/>
                </a:lnTo>
                <a:lnTo>
                  <a:pt x="916" y="814712"/>
                </a:lnTo>
                <a:lnTo>
                  <a:pt x="0" y="770410"/>
                </a:lnTo>
                <a:lnTo>
                  <a:pt x="1612" y="726029"/>
                </a:lnTo>
                <a:lnTo>
                  <a:pt x="5776" y="681684"/>
                </a:lnTo>
                <a:lnTo>
                  <a:pt x="12511" y="637486"/>
                </a:lnTo>
                <a:lnTo>
                  <a:pt x="21841" y="593548"/>
                </a:lnTo>
                <a:lnTo>
                  <a:pt x="33786" y="549984"/>
                </a:lnTo>
                <a:lnTo>
                  <a:pt x="48370" y="506906"/>
                </a:lnTo>
                <a:lnTo>
                  <a:pt x="65612" y="464428"/>
                </a:lnTo>
                <a:lnTo>
                  <a:pt x="85536" y="422661"/>
                </a:lnTo>
                <a:lnTo>
                  <a:pt x="108163" y="381719"/>
                </a:lnTo>
                <a:lnTo>
                  <a:pt x="133515" y="341715"/>
                </a:lnTo>
                <a:lnTo>
                  <a:pt x="161216" y="303300"/>
                </a:lnTo>
                <a:lnTo>
                  <a:pt x="190801" y="267066"/>
                </a:lnTo>
                <a:lnTo>
                  <a:pt x="222158" y="233034"/>
                </a:lnTo>
                <a:lnTo>
                  <a:pt x="255173" y="201226"/>
                </a:lnTo>
                <a:lnTo>
                  <a:pt x="289733" y="171663"/>
                </a:lnTo>
                <a:lnTo>
                  <a:pt x="325726" y="144368"/>
                </a:lnTo>
                <a:lnTo>
                  <a:pt x="363039" y="119362"/>
                </a:lnTo>
                <a:lnTo>
                  <a:pt x="401559" y="96667"/>
                </a:lnTo>
                <a:lnTo>
                  <a:pt x="441172" y="76304"/>
                </a:lnTo>
                <a:lnTo>
                  <a:pt x="481767" y="58297"/>
                </a:lnTo>
                <a:lnTo>
                  <a:pt x="523230" y="42665"/>
                </a:lnTo>
                <a:lnTo>
                  <a:pt x="565449" y="29432"/>
                </a:lnTo>
                <a:lnTo>
                  <a:pt x="608310" y="18619"/>
                </a:lnTo>
                <a:lnTo>
                  <a:pt x="651700" y="10247"/>
                </a:lnTo>
                <a:lnTo>
                  <a:pt x="695507" y="4339"/>
                </a:lnTo>
                <a:lnTo>
                  <a:pt x="739619" y="916"/>
                </a:lnTo>
                <a:lnTo>
                  <a:pt x="783921" y="0"/>
                </a:lnTo>
                <a:lnTo>
                  <a:pt x="828301" y="1612"/>
                </a:lnTo>
                <a:lnTo>
                  <a:pt x="872647" y="5776"/>
                </a:lnTo>
                <a:lnTo>
                  <a:pt x="916845" y="12511"/>
                </a:lnTo>
                <a:lnTo>
                  <a:pt x="960782" y="21841"/>
                </a:lnTo>
                <a:lnTo>
                  <a:pt x="1004346" y="33786"/>
                </a:lnTo>
                <a:lnTo>
                  <a:pt x="1047424" y="48370"/>
                </a:lnTo>
                <a:lnTo>
                  <a:pt x="1089903" y="65612"/>
                </a:lnTo>
                <a:lnTo>
                  <a:pt x="1131669" y="85536"/>
                </a:lnTo>
                <a:lnTo>
                  <a:pt x="1172611" y="108163"/>
                </a:lnTo>
                <a:lnTo>
                  <a:pt x="1212615" y="133515"/>
                </a:lnTo>
                <a:lnTo>
                  <a:pt x="1254175" y="163679"/>
                </a:lnTo>
                <a:lnTo>
                  <a:pt x="1293443" y="196334"/>
                </a:lnTo>
                <a:lnTo>
                  <a:pt x="1330327" y="231346"/>
                </a:lnTo>
                <a:lnTo>
                  <a:pt x="1364738" y="268576"/>
                </a:lnTo>
                <a:lnTo>
                  <a:pt x="1396587" y="307890"/>
                </a:lnTo>
                <a:lnTo>
                  <a:pt x="1425783" y="349149"/>
                </a:lnTo>
                <a:lnTo>
                  <a:pt x="1452235" y="392219"/>
                </a:lnTo>
                <a:lnTo>
                  <a:pt x="1475855" y="436963"/>
                </a:lnTo>
                <a:lnTo>
                  <a:pt x="1496552" y="483244"/>
                </a:lnTo>
                <a:lnTo>
                  <a:pt x="1514236" y="530925"/>
                </a:lnTo>
                <a:lnTo>
                  <a:pt x="1528817" y="579871"/>
                </a:lnTo>
                <a:lnTo>
                  <a:pt x="1540204" y="629945"/>
                </a:lnTo>
                <a:lnTo>
                  <a:pt x="1548263" y="680662"/>
                </a:lnTo>
                <a:lnTo>
                  <a:pt x="1552938" y="731519"/>
                </a:lnTo>
                <a:lnTo>
                  <a:pt x="1554263" y="782357"/>
                </a:lnTo>
                <a:lnTo>
                  <a:pt x="1552269" y="833016"/>
                </a:lnTo>
                <a:lnTo>
                  <a:pt x="1546991" y="883335"/>
                </a:lnTo>
                <a:lnTo>
                  <a:pt x="1538460" y="933154"/>
                </a:lnTo>
                <a:lnTo>
                  <a:pt x="1526710" y="982314"/>
                </a:lnTo>
                <a:lnTo>
                  <a:pt x="1511773" y="1030654"/>
                </a:lnTo>
                <a:lnTo>
                  <a:pt x="1493682" y="1078014"/>
                </a:lnTo>
                <a:lnTo>
                  <a:pt x="1472470" y="1124235"/>
                </a:lnTo>
                <a:lnTo>
                  <a:pt x="1448170" y="1169155"/>
                </a:lnTo>
                <a:lnTo>
                  <a:pt x="1420815" y="1212615"/>
                </a:lnTo>
                <a:lnTo>
                  <a:pt x="1393114" y="1251030"/>
                </a:lnTo>
                <a:lnTo>
                  <a:pt x="1363529" y="1287264"/>
                </a:lnTo>
                <a:lnTo>
                  <a:pt x="1332172" y="1321296"/>
                </a:lnTo>
                <a:lnTo>
                  <a:pt x="1299158" y="1353105"/>
                </a:lnTo>
                <a:lnTo>
                  <a:pt x="1264597" y="1382667"/>
                </a:lnTo>
                <a:lnTo>
                  <a:pt x="1228604" y="1409963"/>
                </a:lnTo>
                <a:lnTo>
                  <a:pt x="1191292" y="1434969"/>
                </a:lnTo>
                <a:lnTo>
                  <a:pt x="1152772" y="1457664"/>
                </a:lnTo>
                <a:lnTo>
                  <a:pt x="1113158" y="1478026"/>
                </a:lnTo>
                <a:lnTo>
                  <a:pt x="1072563" y="1496034"/>
                </a:lnTo>
                <a:lnTo>
                  <a:pt x="1031100" y="1511665"/>
                </a:lnTo>
                <a:lnTo>
                  <a:pt x="988882" y="1524898"/>
                </a:lnTo>
                <a:lnTo>
                  <a:pt x="946021" y="1535712"/>
                </a:lnTo>
                <a:lnTo>
                  <a:pt x="902631" y="1544083"/>
                </a:lnTo>
                <a:lnTo>
                  <a:pt x="858823" y="1549992"/>
                </a:lnTo>
                <a:lnTo>
                  <a:pt x="814712" y="1553415"/>
                </a:lnTo>
                <a:lnTo>
                  <a:pt x="770410" y="1554331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63919" y="356358"/>
            <a:ext cx="1124585" cy="1289050"/>
          </a:xfrm>
          <a:custGeom>
            <a:avLst/>
            <a:gdLst/>
            <a:ahLst/>
            <a:cxnLst/>
            <a:rect l="l" t="t" r="r" b="b"/>
            <a:pathLst>
              <a:path w="1124584" h="1289050">
                <a:moveTo>
                  <a:pt x="1124375" y="1288500"/>
                </a:moveTo>
                <a:lnTo>
                  <a:pt x="0" y="659205"/>
                </a:lnTo>
                <a:lnTo>
                  <a:pt x="25176" y="616188"/>
                </a:lnTo>
                <a:lnTo>
                  <a:pt x="51855" y="574383"/>
                </a:lnTo>
                <a:lnTo>
                  <a:pt x="79991" y="533817"/>
                </a:lnTo>
                <a:lnTo>
                  <a:pt x="109539" y="494516"/>
                </a:lnTo>
                <a:lnTo>
                  <a:pt x="140453" y="456507"/>
                </a:lnTo>
                <a:lnTo>
                  <a:pt x="172688" y="419817"/>
                </a:lnTo>
                <a:lnTo>
                  <a:pt x="206199" y="384472"/>
                </a:lnTo>
                <a:lnTo>
                  <a:pt x="240940" y="350499"/>
                </a:lnTo>
                <a:lnTo>
                  <a:pt x="276867" y="317923"/>
                </a:lnTo>
                <a:lnTo>
                  <a:pt x="313933" y="286773"/>
                </a:lnTo>
                <a:lnTo>
                  <a:pt x="352094" y="257074"/>
                </a:lnTo>
                <a:lnTo>
                  <a:pt x="391304" y="228853"/>
                </a:lnTo>
                <a:lnTo>
                  <a:pt x="431518" y="202137"/>
                </a:lnTo>
                <a:lnTo>
                  <a:pt x="472690" y="176951"/>
                </a:lnTo>
                <a:lnTo>
                  <a:pt x="514776" y="153324"/>
                </a:lnTo>
                <a:lnTo>
                  <a:pt x="557730" y="131280"/>
                </a:lnTo>
                <a:lnTo>
                  <a:pt x="601506" y="110848"/>
                </a:lnTo>
                <a:lnTo>
                  <a:pt x="646059" y="92052"/>
                </a:lnTo>
                <a:lnTo>
                  <a:pt x="691345" y="74921"/>
                </a:lnTo>
                <a:lnTo>
                  <a:pt x="737317" y="59480"/>
                </a:lnTo>
                <a:lnTo>
                  <a:pt x="783930" y="45756"/>
                </a:lnTo>
                <a:lnTo>
                  <a:pt x="831140" y="33776"/>
                </a:lnTo>
                <a:lnTo>
                  <a:pt x="878900" y="23566"/>
                </a:lnTo>
                <a:lnTo>
                  <a:pt x="927165" y="15153"/>
                </a:lnTo>
                <a:lnTo>
                  <a:pt x="975891" y="8563"/>
                </a:lnTo>
                <a:lnTo>
                  <a:pt x="1025031" y="3823"/>
                </a:lnTo>
                <a:lnTo>
                  <a:pt x="1074541" y="960"/>
                </a:lnTo>
                <a:lnTo>
                  <a:pt x="1124375" y="0"/>
                </a:lnTo>
                <a:lnTo>
                  <a:pt x="1124375" y="1288500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470420" y="348098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00" y="339312"/>
            <a:ext cx="2393700" cy="239370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2462" y="339387"/>
            <a:ext cx="2393574" cy="2393574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0913" y="339375"/>
            <a:ext cx="2393574" cy="23935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pPr marL="1066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6825" y="630544"/>
            <a:ext cx="5077460" cy="65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287" y="1911949"/>
            <a:ext cx="7127875" cy="107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9252" y="4848571"/>
            <a:ext cx="357505" cy="18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>
            <a:pPr marL="10668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97024" y="1352550"/>
            <a:ext cx="649437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400" spc="-10" dirty="0">
                <a:solidFill>
                  <a:srgbClr val="FFFFFF"/>
                </a:solidFill>
              </a:rPr>
              <a:t>Text Analytics </a:t>
            </a:r>
            <a:br>
              <a:rPr lang="en-US" sz="4400" spc="-10" dirty="0">
                <a:solidFill>
                  <a:srgbClr val="FFFFFF"/>
                </a:solidFill>
              </a:rPr>
            </a:br>
            <a:r>
              <a:rPr lang="en-US" sz="4400" spc="-10" dirty="0">
                <a:solidFill>
                  <a:srgbClr val="FFFFFF"/>
                </a:solidFill>
              </a:rPr>
              <a:t>Project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897024" y="3714750"/>
            <a:ext cx="3392804" cy="50802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l">
              <a:lnSpc>
                <a:spcPct val="101600"/>
              </a:lnSpc>
              <a:spcBef>
                <a:spcPts val="70"/>
              </a:spcBef>
            </a:pPr>
            <a:r>
              <a:rPr lang="en-US" sz="1600" dirty="0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AI</a:t>
            </a:r>
            <a:r>
              <a:rPr lang="ko-KR" altLang="en-US" sz="1600" dirty="0" err="1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빅데이터융합경영학과</a:t>
            </a:r>
            <a:endParaRPr lang="en-US" altLang="ko-KR" sz="1600" dirty="0">
              <a:solidFill>
                <a:srgbClr val="FFFFFF"/>
              </a:solidFill>
              <a:latin typeface="Trebuchet MS" panose="020B0603020202020204" pitchFamily="34" charset="0"/>
              <a:cs typeface="Arial"/>
            </a:endParaRPr>
          </a:p>
          <a:p>
            <a:pPr marL="12700" marR="5080" algn="l">
              <a:lnSpc>
                <a:spcPct val="101600"/>
              </a:lnSpc>
              <a:spcBef>
                <a:spcPts val="70"/>
              </a:spcBef>
            </a:pPr>
            <a:r>
              <a:rPr lang="en-US" sz="1600" dirty="0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20195262 </a:t>
            </a:r>
            <a:r>
              <a:rPr lang="ko-KR" altLang="en-US" sz="1600" dirty="0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장예진 </a:t>
            </a:r>
            <a:endParaRPr sz="1600" dirty="0">
              <a:latin typeface="Trebuchet MS" panose="020B0603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2" y="742950"/>
            <a:ext cx="3200400" cy="6245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US" altLang="ko-KR" spc="55" dirty="0"/>
              <a:t>Preprocessing(3)</a:t>
            </a:r>
            <a:br>
              <a:rPr lang="en-US" altLang="ko-KR" spc="55" dirty="0"/>
            </a:br>
            <a:endParaRPr sz="1000" spc="55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2119AA-8892-5C2E-9688-5907303E1E61}"/>
              </a:ext>
            </a:extLst>
          </p:cNvPr>
          <p:cNvSpPr txBox="1">
            <a:spLocks/>
          </p:cNvSpPr>
          <p:nvPr/>
        </p:nvSpPr>
        <p:spPr>
          <a:xfrm>
            <a:off x="609600" y="1694875"/>
            <a:ext cx="3897302" cy="173252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3.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comment_df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에 </a:t>
            </a:r>
            <a:r>
              <a:rPr lang="ko-KR" altLang="en-US" sz="1000" b="0" spc="55" dirty="0" err="1">
                <a:latin typeface="Trebuchet MS" panose="020B0603020202020204" pitchFamily="34" charset="0"/>
              </a:rPr>
              <a:t>전처리된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preprocessed_comment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column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을 추가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4. Pos-tag: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토큰화의 단어 추출을 통해 텍스트를 깔끔하게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cleaning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한 이후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 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이제 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cleaning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된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text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에 품사를 </a:t>
            </a:r>
            <a:r>
              <a:rPr lang="ko-KR" altLang="en-US" sz="1000" b="0" spc="55" dirty="0" err="1">
                <a:latin typeface="Trebuchet MS" panose="020B0603020202020204" pitchFamily="34" charset="0"/>
              </a:rPr>
              <a:t>태깅함으로서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 단어의 역할과 의미를 파악 가능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품사 태그에서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NN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이 가장 유 의미 할 것이라고 판단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5. pos-tagging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된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NN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에서 빈도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top50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개의 단어를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WordCloud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 통한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Visualization </a:t>
            </a:r>
          </a:p>
        </p:txBody>
      </p:sp>
      <p:pic>
        <p:nvPicPr>
          <p:cNvPr id="5" name="그림 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B3D6FCDF-C062-90AD-E42D-D2B12299A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54" b="46321"/>
          <a:stretch/>
        </p:blipFill>
        <p:spPr>
          <a:xfrm>
            <a:off x="4744885" y="185731"/>
            <a:ext cx="3897303" cy="2403082"/>
          </a:xfrm>
          <a:prstGeom prst="rect">
            <a:avLst/>
          </a:prstGeom>
        </p:spPr>
      </p:pic>
      <p:pic>
        <p:nvPicPr>
          <p:cNvPr id="9" name="그림 8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0BD121A0-8A0B-550E-0B3C-195A5E09B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892185"/>
            <a:ext cx="3986752" cy="1996909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B3D86423-0204-37B5-4D1B-6F94B62FC15D}"/>
              </a:ext>
            </a:extLst>
          </p:cNvPr>
          <p:cNvSpPr/>
          <p:nvPr/>
        </p:nvSpPr>
        <p:spPr>
          <a:xfrm>
            <a:off x="6386698" y="2387553"/>
            <a:ext cx="524227" cy="509983"/>
          </a:xfrm>
          <a:prstGeom prst="downArrow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58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2" y="742950"/>
            <a:ext cx="5627698" cy="105541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b="1" spc="-55" dirty="0">
                <a:solidFill>
                  <a:schemeClr val="tx1"/>
                </a:solidFill>
                <a:latin typeface="Trebuchet MS"/>
                <a:cs typeface="Trebuchet MS"/>
              </a:rPr>
              <a:t>Sentiment Analysis </a:t>
            </a:r>
            <a:r>
              <a:rPr lang="en-US" altLang="ko-KR" sz="2000" spc="-55" dirty="0">
                <a:solidFill>
                  <a:schemeClr val="tx1"/>
                </a:solidFill>
              </a:rPr>
              <a:t>–  Sentiment Labeling </a:t>
            </a:r>
            <a:br>
              <a:rPr lang="en-US" altLang="ko-KR" sz="2800" dirty="0">
                <a:latin typeface="Trebuchet MS"/>
                <a:cs typeface="Trebuchet MS"/>
              </a:rPr>
            </a:br>
            <a:br>
              <a:rPr lang="en-US" altLang="ko-KR" spc="55" dirty="0"/>
            </a:br>
            <a:endParaRPr sz="1000" spc="55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2119AA-8892-5C2E-9688-5907303E1E61}"/>
              </a:ext>
            </a:extLst>
          </p:cNvPr>
          <p:cNvSpPr txBox="1">
            <a:spLocks/>
          </p:cNvSpPr>
          <p:nvPr/>
        </p:nvSpPr>
        <p:spPr>
          <a:xfrm>
            <a:off x="507787" y="1475607"/>
            <a:ext cx="4038600" cy="327140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41300" indent="-228600">
              <a:spcBef>
                <a:spcPts val="310"/>
              </a:spcBef>
              <a:buAutoNum type="arabicPeriod"/>
            </a:pPr>
            <a:r>
              <a:rPr lang="ko-KR" altLang="en-US" sz="1000" b="0" spc="55" dirty="0">
                <a:latin typeface="Trebuchet MS" panose="020B0603020202020204" pitchFamily="34" charset="0"/>
              </a:rPr>
              <a:t>댓글의 </a:t>
            </a:r>
            <a:r>
              <a:rPr lang="ko-KR" altLang="en-US" sz="1000" b="0" spc="55" dirty="0" err="1">
                <a:latin typeface="Trebuchet MS" panose="020B0603020202020204" pitchFamily="34" charset="0"/>
              </a:rPr>
              <a:t>긍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부정을 구분하는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Labeling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을 진행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241300" indent="-228600">
              <a:spcBef>
                <a:spcPts val="310"/>
              </a:spcBef>
              <a:buAutoNum type="arabicPeriod"/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2.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nltk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의 패키지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SentimentIntensityAnalyzer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사용하여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VADER(Valence Aware Dictionary and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sEntiment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Reasoner)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감성분석기 구현을 진행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</a:t>
            </a: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3.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코드에서는 위의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SentimentIntensityAnalyzer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클래스의 인스턴스를 생성한 이후 이 인스턴스를 활용하여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VADER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감성분석 수행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4.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get_sentiment_label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함수는 텍스트를 입력으로 받아 해당 텍스트의 감성을 분류해주는 함수임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함수 내에서 입력된 텍스트가 문자열인지 확인한 후에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sia.pol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arity_scores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()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메소드를 사용하여 해당 텍스트의 감성 점수를 계산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5. VADER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감성분석기는 주어진 텍스트의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compound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점수를 기준으로 긍정 부정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중립으로 분류함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 Compound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점수가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0.05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이상인 경우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‘positive’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로 분류하고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 0.05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이하인 경우 에는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‘negative’ ,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그 외는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‘neutral’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로 분류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726081F-71F8-5908-FF96-67E504227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55"/>
          <a:stretch/>
        </p:blipFill>
        <p:spPr>
          <a:xfrm>
            <a:off x="4751765" y="1428750"/>
            <a:ext cx="4174992" cy="25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3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2" y="742950"/>
            <a:ext cx="5627698" cy="105541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b="1" spc="-55" dirty="0">
                <a:solidFill>
                  <a:schemeClr val="tx1"/>
                </a:solidFill>
                <a:latin typeface="Trebuchet MS"/>
                <a:cs typeface="Trebuchet MS"/>
              </a:rPr>
              <a:t>Sentiment Analysis </a:t>
            </a:r>
            <a:r>
              <a:rPr lang="en-US" altLang="ko-KR" sz="2000" spc="-55" dirty="0">
                <a:solidFill>
                  <a:schemeClr val="tx1"/>
                </a:solidFill>
              </a:rPr>
              <a:t>–  Sentiment Labeling </a:t>
            </a:r>
            <a:br>
              <a:rPr lang="en-US" altLang="ko-KR" sz="2800" dirty="0">
                <a:latin typeface="Trebuchet MS"/>
                <a:cs typeface="Trebuchet MS"/>
              </a:rPr>
            </a:br>
            <a:br>
              <a:rPr lang="en-US" altLang="ko-KR" spc="55" dirty="0"/>
            </a:br>
            <a:endParaRPr sz="1000" spc="55" dirty="0"/>
          </a:p>
        </p:txBody>
      </p:sp>
      <p:pic>
        <p:nvPicPr>
          <p:cNvPr id="6" name="그림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BFE5B063-F12F-934F-0AAC-0D107BDC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62150"/>
            <a:ext cx="3200400" cy="2514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AF94F8-8BBD-6F36-A00A-F2DFB2551C3B}"/>
              </a:ext>
            </a:extLst>
          </p:cNvPr>
          <p:cNvSpPr txBox="1"/>
          <p:nvPr/>
        </p:nvSpPr>
        <p:spPr>
          <a:xfrm>
            <a:off x="5600700" y="226695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Trebuchet MS" panose="020B0603020202020204" pitchFamily="34" charset="0"/>
              </a:rPr>
              <a:t>감성 분석 결과 </a:t>
            </a:r>
            <a:r>
              <a:rPr lang="en-US" altLang="ko-KR" sz="1500" b="1" dirty="0">
                <a:latin typeface="Trebuchet MS" panose="020B0603020202020204" pitchFamily="34" charset="0"/>
              </a:rPr>
              <a:t>positive(</a:t>
            </a:r>
            <a:r>
              <a:rPr lang="ko-KR" altLang="en-US" sz="1500" b="1" dirty="0">
                <a:latin typeface="Trebuchet MS" panose="020B0603020202020204" pitchFamily="34" charset="0"/>
              </a:rPr>
              <a:t>긍정</a:t>
            </a:r>
            <a:r>
              <a:rPr lang="en-US" altLang="ko-KR" sz="1500" b="1" dirty="0">
                <a:latin typeface="Trebuchet MS" panose="020B0603020202020204" pitchFamily="34" charset="0"/>
              </a:rPr>
              <a:t>)</a:t>
            </a:r>
            <a:r>
              <a:rPr lang="ko-KR" altLang="en-US" sz="1500" b="1" dirty="0">
                <a:latin typeface="Trebuchet MS" panose="020B0603020202020204" pitchFamily="34" charset="0"/>
              </a:rPr>
              <a:t>의 비율이 과반수 이상인 것으로 확인됨</a:t>
            </a:r>
            <a:r>
              <a:rPr lang="en-US" altLang="ko-KR" sz="1500" b="1" dirty="0">
                <a:latin typeface="Trebuchet MS" panose="020B0603020202020204" pitchFamily="34" charset="0"/>
              </a:rPr>
              <a:t>.</a:t>
            </a:r>
            <a:r>
              <a:rPr lang="ko-KR" altLang="en-US" sz="1500" b="1" dirty="0">
                <a:latin typeface="Trebuchet MS" panose="020B0603020202020204" pitchFamily="34" charset="0"/>
              </a:rPr>
              <a:t> </a:t>
            </a:r>
            <a:endParaRPr lang="en-US" altLang="ko-KR" sz="1500" b="1" dirty="0">
              <a:latin typeface="Trebuchet MS" panose="020B0603020202020204" pitchFamily="34" charset="0"/>
            </a:endParaRPr>
          </a:p>
          <a:p>
            <a:endParaRPr lang="en-US" altLang="ko-KR" sz="1500" b="1" dirty="0">
              <a:latin typeface="Trebuchet MS" panose="020B0603020202020204" pitchFamily="34" charset="0"/>
            </a:endParaRPr>
          </a:p>
          <a:p>
            <a:r>
              <a:rPr lang="ko-KR" altLang="en-US" sz="1500" b="1" dirty="0">
                <a:latin typeface="Trebuchet MS" panose="020B0603020202020204" pitchFamily="34" charset="0"/>
              </a:rPr>
              <a:t>그렇다면 각 각의 키워드 단어는 무엇일까</a:t>
            </a:r>
            <a:r>
              <a:rPr lang="en-US" altLang="ko-KR" sz="1500" b="1" dirty="0">
                <a:latin typeface="Trebuchet MS" panose="020B0603020202020204" pitchFamily="34" charset="0"/>
              </a:rPr>
              <a:t>? </a:t>
            </a:r>
            <a:endParaRPr lang="ko-KR" altLang="en-US" sz="1500" b="1" dirty="0">
              <a:latin typeface="Trebuchet MS" panose="020B0603020202020204" pitchFamily="34" charset="0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FB1BB451-B5D7-38D7-A792-92562BF040F4}"/>
              </a:ext>
            </a:extLst>
          </p:cNvPr>
          <p:cNvSpPr/>
          <p:nvPr/>
        </p:nvSpPr>
        <p:spPr>
          <a:xfrm>
            <a:off x="4419600" y="2800350"/>
            <a:ext cx="608316" cy="615292"/>
          </a:xfrm>
          <a:prstGeom prst="chevron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6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2" y="742950"/>
            <a:ext cx="5627698" cy="105541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b="1" spc="-55" dirty="0">
                <a:solidFill>
                  <a:schemeClr val="tx1"/>
                </a:solidFill>
                <a:latin typeface="Trebuchet MS"/>
                <a:cs typeface="Trebuchet MS"/>
              </a:rPr>
              <a:t>Sentiment Analysis </a:t>
            </a:r>
            <a:r>
              <a:rPr lang="en-US" altLang="ko-KR" sz="2000" spc="-55" dirty="0">
                <a:solidFill>
                  <a:schemeClr val="tx1"/>
                </a:solidFill>
              </a:rPr>
              <a:t>–  Sentiment Labeling </a:t>
            </a:r>
            <a:br>
              <a:rPr lang="en-US" altLang="ko-KR" sz="2800" dirty="0">
                <a:latin typeface="Trebuchet MS"/>
                <a:cs typeface="Trebuchet MS"/>
              </a:rPr>
            </a:br>
            <a:br>
              <a:rPr lang="en-US" altLang="ko-KR" spc="55" dirty="0"/>
            </a:br>
            <a:endParaRPr sz="1000" spc="55" dirty="0"/>
          </a:p>
        </p:txBody>
      </p:sp>
      <p:pic>
        <p:nvPicPr>
          <p:cNvPr id="6" name="그림 5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346D9C1-C9ED-D4BD-8928-4383CE568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6" y="1395975"/>
            <a:ext cx="3657600" cy="2162943"/>
          </a:xfrm>
          <a:prstGeom prst="rect">
            <a:avLst/>
          </a:prstGeom>
        </p:spPr>
      </p:pic>
      <p:pic>
        <p:nvPicPr>
          <p:cNvPr id="9" name="그림 8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1A0BA868-CAE2-408A-7E4D-45EC41BE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97" y="1328117"/>
            <a:ext cx="3992627" cy="2155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A6D278-F831-FE23-059D-7B624BA40B23}"/>
              </a:ext>
            </a:extLst>
          </p:cNvPr>
          <p:cNvSpPr txBox="1"/>
          <p:nvPr/>
        </p:nvSpPr>
        <p:spPr>
          <a:xfrm>
            <a:off x="914400" y="3558918"/>
            <a:ext cx="719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rebuchet MS" panose="020B0603020202020204" pitchFamily="34" charset="0"/>
              </a:rPr>
              <a:t>Pos-tagging</a:t>
            </a:r>
            <a:r>
              <a:rPr lang="ko-KR" altLang="en-US" sz="1200" dirty="0">
                <a:latin typeface="Trebuchet MS" panose="020B0603020202020204" pitchFamily="34" charset="0"/>
              </a:rPr>
              <a:t>을 활용한 긍정</a:t>
            </a:r>
            <a:r>
              <a:rPr lang="en-US" altLang="ko-KR" sz="1200" dirty="0">
                <a:latin typeface="Trebuchet MS" panose="020B0603020202020204" pitchFamily="34" charset="0"/>
              </a:rPr>
              <a:t>,</a:t>
            </a:r>
            <a:r>
              <a:rPr lang="ko-KR" altLang="en-US" sz="1200" dirty="0">
                <a:latin typeface="Trebuchet MS" panose="020B0603020202020204" pitchFamily="34" charset="0"/>
              </a:rPr>
              <a:t>부정의 키워드를 </a:t>
            </a:r>
            <a:r>
              <a:rPr lang="en-US" altLang="ko-KR" sz="1200" dirty="0" err="1">
                <a:latin typeface="Trebuchet MS" panose="020B0603020202020204" pitchFamily="34" charset="0"/>
              </a:rPr>
              <a:t>wordcloud</a:t>
            </a:r>
            <a:r>
              <a:rPr lang="ko-KR" altLang="en-US" sz="1200" dirty="0">
                <a:latin typeface="Trebuchet MS" panose="020B0603020202020204" pitchFamily="34" charset="0"/>
              </a:rPr>
              <a:t>를 통해 살펴보자</a:t>
            </a:r>
            <a:r>
              <a:rPr lang="en-US" altLang="ko-KR" sz="1200" dirty="0">
                <a:latin typeface="Trebuchet MS" panose="020B0603020202020204" pitchFamily="34" charset="0"/>
              </a:rPr>
              <a:t>. </a:t>
            </a:r>
            <a:r>
              <a:rPr lang="ko-KR" altLang="en-US" sz="1200" dirty="0">
                <a:latin typeface="Trebuchet MS" panose="020B0603020202020204" pitchFamily="34" charset="0"/>
              </a:rPr>
              <a:t>압도적으로 높은 긍정의 비율에 비해서 그다지 다르지 않은 </a:t>
            </a:r>
            <a:r>
              <a:rPr lang="en-US" altLang="ko-KR" sz="1200" dirty="0">
                <a:latin typeface="Trebuchet MS" panose="020B0603020202020204" pitchFamily="34" charset="0"/>
              </a:rPr>
              <a:t>keyword</a:t>
            </a:r>
            <a:r>
              <a:rPr lang="ko-KR" altLang="en-US" sz="1200" dirty="0">
                <a:latin typeface="Trebuchet MS" panose="020B0603020202020204" pitchFamily="34" charset="0"/>
              </a:rPr>
              <a:t>를 확인할 수 있다</a:t>
            </a:r>
            <a:r>
              <a:rPr lang="en-US" altLang="ko-KR" sz="1200" dirty="0">
                <a:latin typeface="Trebuchet MS" panose="020B0603020202020204" pitchFamily="34" charset="0"/>
              </a:rPr>
              <a:t>.</a:t>
            </a:r>
          </a:p>
          <a:p>
            <a:pPr algn="ctr"/>
            <a:endParaRPr lang="en-US" altLang="ko-KR" sz="1200" dirty="0">
              <a:latin typeface="Trebuchet MS" panose="020B0603020202020204" pitchFamily="34" charset="0"/>
            </a:endParaRPr>
          </a:p>
          <a:p>
            <a:pPr algn="ctr"/>
            <a:r>
              <a:rPr lang="ko-KR" altLang="en-US" sz="1200" dirty="0">
                <a:latin typeface="Trebuchet MS" panose="020B0603020202020204" pitchFamily="34" charset="0"/>
              </a:rPr>
              <a:t>왜 일까</a:t>
            </a:r>
            <a:r>
              <a:rPr lang="en-US" altLang="ko-KR" sz="1200" dirty="0">
                <a:latin typeface="Trebuchet MS" panose="020B0603020202020204" pitchFamily="34" charset="0"/>
              </a:rPr>
              <a:t>? </a:t>
            </a:r>
          </a:p>
          <a:p>
            <a:pPr algn="ctr"/>
            <a:r>
              <a:rPr lang="ko-KR" altLang="en-US" sz="1200" dirty="0">
                <a:latin typeface="Trebuchet MS" panose="020B0603020202020204" pitchFamily="34" charset="0"/>
              </a:rPr>
              <a:t>영화의 내용 자체가 사회 비판적인 부정적 내용 이기 때문이다</a:t>
            </a:r>
            <a:r>
              <a:rPr lang="en-US" altLang="ko-KR" sz="1200" dirty="0">
                <a:latin typeface="Trebuchet MS" panose="020B0603020202020204" pitchFamily="34" charset="0"/>
              </a:rPr>
              <a:t>!  </a:t>
            </a:r>
          </a:p>
          <a:p>
            <a:pPr algn="ctr"/>
            <a:br>
              <a:rPr lang="en-US" altLang="ko-KR" sz="1200" b="1" dirty="0">
                <a:latin typeface="Trebuchet MS" panose="020B0603020202020204" pitchFamily="34" charset="0"/>
              </a:rPr>
            </a:br>
            <a:r>
              <a:rPr lang="en-US" altLang="ko-KR" sz="800" dirty="0">
                <a:latin typeface="Trebuchet MS" panose="020B0603020202020204" pitchFamily="34" charset="0"/>
              </a:rPr>
              <a:t>(*</a:t>
            </a:r>
            <a:r>
              <a:rPr lang="en-US" altLang="ko-KR" sz="800" dirty="0" err="1">
                <a:latin typeface="Trebuchet MS" panose="020B0603020202020204" pitchFamily="34" charset="0"/>
              </a:rPr>
              <a:t>people,movie,film</a:t>
            </a:r>
            <a:r>
              <a:rPr lang="ko-KR" altLang="en-US" sz="800" dirty="0">
                <a:latin typeface="Trebuchet MS" panose="020B0603020202020204" pitchFamily="34" charset="0"/>
              </a:rPr>
              <a:t>등의 무의미하고 반복된 단어들을 제외</a:t>
            </a:r>
            <a:r>
              <a:rPr lang="en-US" altLang="ko-KR" sz="800" dirty="0">
                <a:latin typeface="Trebuchet MS" panose="020B0603020202020204" pitchFamily="34" charset="0"/>
              </a:rPr>
              <a:t>)  </a:t>
            </a:r>
            <a:endParaRPr lang="ko-KR" altLang="en-US" sz="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7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507746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Modeling </a:t>
            </a:r>
            <a:r>
              <a:rPr lang="en-US" sz="1700" spc="60" dirty="0"/>
              <a:t>– </a:t>
            </a:r>
            <a:r>
              <a:rPr lang="en-US" sz="1700" spc="60" dirty="0">
                <a:latin typeface="Arial"/>
                <a:cs typeface="Arial"/>
              </a:rPr>
              <a:t>setting 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746154"/>
            <a:ext cx="3468370" cy="2349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위의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Sentiment Labeling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을 통해 추가한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sentiment_label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column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을 활용하여 모델링 진행 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Train_test_split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모듈을 사용하여 데이터셋을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train, test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데이터로 분할 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전 처리된 댓글을 포함하는  특성행렬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X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와 </a:t>
            </a:r>
            <a:r>
              <a:rPr lang="ko-KR" altLang="en-US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감성레이블을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포함하는 대상 벡터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y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를 생성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TfidfVectorizer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를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TF-IDF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벡터화를 초기화 해준 이후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,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벡터화 객체를 사용하여 학습데이터와 테스트 데이터의 전 처리된 댓글을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TF IDF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벡터로 변환해줌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600" spc="-10" dirty="0">
              <a:solidFill>
                <a:srgbClr val="424242"/>
              </a:solidFill>
              <a:latin typeface="Arial"/>
              <a:cs typeface="Arial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DEDBEE-1587-C90A-95A4-E2A3894DE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9300"/>
            <a:ext cx="4129442" cy="3351650"/>
          </a:xfrm>
          <a:prstGeom prst="rect">
            <a:avLst/>
          </a:prstGeom>
        </p:spPr>
      </p:pic>
      <p:sp>
        <p:nvSpPr>
          <p:cNvPr id="7" name="양쪽 중괄호 6">
            <a:extLst>
              <a:ext uri="{FF2B5EF4-FFF2-40B4-BE49-F238E27FC236}">
                <a16:creationId xmlns:a16="http://schemas.microsoft.com/office/drawing/2014/main" id="{B397EF22-AF67-F572-485C-2B7010E0AE07}"/>
              </a:ext>
            </a:extLst>
          </p:cNvPr>
          <p:cNvSpPr/>
          <p:nvPr/>
        </p:nvSpPr>
        <p:spPr>
          <a:xfrm>
            <a:off x="990600" y="4095515"/>
            <a:ext cx="7467600" cy="686035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각 분류기 모델을 텍스트 데이터인 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‘</a:t>
            </a:r>
            <a:r>
              <a:rPr lang="en-US" altLang="ko-KR" sz="800" b="1" i="1" dirty="0" err="1">
                <a:highlight>
                  <a:srgbClr val="C0C0C0"/>
                </a:highlight>
                <a:latin typeface="Trebuchet MS" panose="020B0603020202020204" pitchFamily="34" charset="0"/>
              </a:rPr>
              <a:t>preprocessed_comment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’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를 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TF-IDF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벡터화 하여 입력으로 사용하고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, 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이를 기반으로 감성 레이블을 예측한다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. 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예측 결과를 출력하고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, 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정확도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(Accuracy)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를 계산하여 모델의 성능을 평가한다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. 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이를 통해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 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다양한 분류기 모델을 비교하고</a:t>
            </a:r>
            <a:r>
              <a:rPr lang="en-US" altLang="ko-KR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, </a:t>
            </a:r>
            <a:r>
              <a:rPr lang="ko-KR" altLang="en-US" sz="800" b="1" i="1" dirty="0">
                <a:highlight>
                  <a:srgbClr val="C0C0C0"/>
                </a:highlight>
                <a:latin typeface="Trebuchet MS" panose="020B0603020202020204" pitchFamily="34" charset="0"/>
              </a:rPr>
              <a:t>가장 성능이 우수한 모델을 선택할 수 있다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556260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Modeling </a:t>
            </a:r>
            <a:r>
              <a:rPr lang="en-US" sz="1700" spc="60" dirty="0"/>
              <a:t>– </a:t>
            </a:r>
            <a:r>
              <a:rPr lang="en-US" sz="1700" spc="60" dirty="0">
                <a:latin typeface="Arial"/>
                <a:cs typeface="Arial"/>
              </a:rPr>
              <a:t>SVM(Support Vector Machine)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10" dirty="0"/>
              <a:t>15</a:t>
            </a:fld>
            <a:r>
              <a:rPr spc="-10" dirty="0"/>
              <a:t>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630" y="1885950"/>
            <a:ext cx="3468370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‘SVC’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를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SVM</a:t>
            </a:r>
            <a:r>
              <a:rPr lang="ko-KR" altLang="en-US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분류기모델을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생성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X_train_Vectorized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와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y_train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을 사용하여 모델을 학습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학습된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SVM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분류기를 사용하여 테스트 데이터의 감성 레이블을 예측해줌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댓글과 예측된 감성 레이블을 출력하여 확인 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accuracy_score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모듈을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SVM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 모델의 정확도를 계산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D9E143-6482-94E5-9045-396ACED88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1"/>
          <a:stretch/>
        </p:blipFill>
        <p:spPr>
          <a:xfrm>
            <a:off x="4800600" y="1276350"/>
            <a:ext cx="4195036" cy="34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1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556260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Modeling </a:t>
            </a:r>
            <a:r>
              <a:rPr lang="en-US" sz="1700" spc="60" dirty="0"/>
              <a:t>– </a:t>
            </a:r>
            <a:r>
              <a:rPr lang="en-US" sz="1700" spc="60" dirty="0">
                <a:latin typeface="Arial"/>
                <a:cs typeface="Arial"/>
              </a:rPr>
              <a:t>Logistic Regression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722630" y="1885950"/>
            <a:ext cx="3468370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로지스틱 회귀분류기를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LR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 모델을 생성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2. 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X_train_Vectorized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와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y_train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을 사용하여 모델을 학습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3.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학습된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LR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 모델을 사용하여 테스트 데이터의 감성 레이블을 예측해줌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4.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댓글과 예측된 감성 레이블을 출력하여 확인 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5.accuracy_score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모듈을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LR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 모델의 정확도를 계산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58F9C95-EE01-C77B-AE3F-05C3DE26E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5"/>
          <a:stretch/>
        </p:blipFill>
        <p:spPr>
          <a:xfrm>
            <a:off x="4724400" y="2536433"/>
            <a:ext cx="4233698" cy="255270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2200059-07FE-2267-3FD4-9A94876B1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73"/>
          <a:stretch/>
        </p:blipFill>
        <p:spPr>
          <a:xfrm>
            <a:off x="4724400" y="1237419"/>
            <a:ext cx="412277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556260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Modeling </a:t>
            </a:r>
            <a:r>
              <a:rPr lang="en-US" sz="1700" spc="60" dirty="0"/>
              <a:t>– </a:t>
            </a:r>
            <a:r>
              <a:rPr lang="en-US" sz="1700" spc="60" dirty="0">
                <a:latin typeface="Arial"/>
                <a:cs typeface="Arial"/>
              </a:rPr>
              <a:t>Naive Bayes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722630" y="1885950"/>
            <a:ext cx="3468370" cy="1962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MultinomialNB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()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를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Naive Bayes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 모델을 생성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X_train_Vectorized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와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y_train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을 사용하여 모델을 학습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학습된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Naive Bayes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 모델을 사용하여 테스트 데이터의 감성 레이블을 예측해줌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댓글과 예측된 감성 레이블을 출력하여 확인 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accuracy_score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모듈을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Naive Bayes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분류기 모델의 정확도를 계산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3F62DA2-DF16-8AC7-0E5E-6577BD459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666750"/>
            <a:ext cx="4202357" cy="40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556260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Modeling </a:t>
            </a:r>
            <a:r>
              <a:rPr lang="en-US" sz="1700" spc="60" dirty="0"/>
              <a:t>– </a:t>
            </a:r>
            <a:r>
              <a:rPr lang="en-US" sz="1700" spc="60" dirty="0">
                <a:latin typeface="Arial"/>
                <a:cs typeface="Arial"/>
              </a:rPr>
              <a:t>MLP(</a:t>
            </a:r>
            <a:r>
              <a:rPr lang="en-US" sz="1700" spc="60" dirty="0" err="1">
                <a:latin typeface="Arial"/>
                <a:cs typeface="Arial"/>
              </a:rPr>
              <a:t>Mulitple</a:t>
            </a:r>
            <a:r>
              <a:rPr lang="en-US" sz="1700" spc="60" dirty="0">
                <a:latin typeface="Arial"/>
                <a:cs typeface="Arial"/>
              </a:rPr>
              <a:t>-Layer Perceptron)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722630" y="1885950"/>
            <a:ext cx="3468370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MLPClassifier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()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를 사용하여 신경망 모델을 생성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hidden_layer_sizes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=(128, 64)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로 설정하여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2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개의 은닉층을 가지는 신경망을 구성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activation=‘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relu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’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로 설정하여 은닉층의 활성화 함수로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ReLU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를 사용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.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X_train_vectorized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와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y_train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을 사용하여 모델을 학습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X_test_vectorized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를 입력으로 사용하여 감성 레이블을 예측해줌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accuracy_score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모듈을 사용하여 모델의 정확도를 계산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774F6DB-1B89-78DD-43E9-67CFC70E49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9"/>
          <a:stretch/>
        </p:blipFill>
        <p:spPr>
          <a:xfrm>
            <a:off x="4648200" y="1276350"/>
            <a:ext cx="4111375" cy="36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50743"/>
            <a:ext cx="5077460" cy="47064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US" altLang="ko-KR" spc="60" dirty="0"/>
              <a:t>Modeling </a:t>
            </a:r>
            <a:r>
              <a:rPr lang="en-US" altLang="ko-KR" sz="2000" spc="60" dirty="0"/>
              <a:t>– Accuracy scores  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058090" y="1810388"/>
            <a:ext cx="50379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424242"/>
                </a:solidFill>
                <a:latin typeface="Arial"/>
                <a:cs typeface="Arial"/>
              </a:rPr>
              <a:t>Training and testing on</a:t>
            </a:r>
            <a:r>
              <a:rPr sz="16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424242"/>
                </a:solidFill>
                <a:latin typeface="Arial"/>
                <a:cs typeface="Arial"/>
              </a:rPr>
              <a:t>YouTube</a:t>
            </a:r>
            <a:r>
              <a:rPr sz="16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Arial"/>
                <a:cs typeface="Arial"/>
              </a:rPr>
              <a:t>comment </a:t>
            </a:r>
            <a:r>
              <a:rPr sz="16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1770"/>
              </p:ext>
            </p:extLst>
          </p:nvPr>
        </p:nvGraphicFramePr>
        <p:xfrm>
          <a:off x="1295400" y="2556608"/>
          <a:ext cx="6018530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254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lang="en-US" sz="1400" b="1" spc="-25" dirty="0">
                          <a:latin typeface="Arial"/>
                          <a:cs typeface="Arial"/>
                        </a:rPr>
                        <a:t>SVM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254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LR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819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lang="en-US" sz="1400" b="1" dirty="0">
                          <a:latin typeface="Arial"/>
                          <a:cs typeface="Arial"/>
                        </a:rPr>
                        <a:t>NB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254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lang="en-US" sz="1400" b="1" spc="-25" dirty="0">
                          <a:latin typeface="Arial"/>
                          <a:cs typeface="Arial"/>
                        </a:rPr>
                        <a:t>MLP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254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Accuracy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254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lang="en-US" altLang="ko-KR" sz="1400" dirty="0"/>
                        <a:t>0.8024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254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lang="en-US" altLang="ko-KR" sz="1400" dirty="0"/>
                        <a:t>0.8106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8192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lang="en-US" altLang="ko-KR" sz="1400" dirty="0"/>
                        <a:t>0.5749</a:t>
                      </a:r>
                      <a:endParaRPr lang="ko-KR" alt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254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lang="en-US" altLang="ko-KR" sz="1400" dirty="0"/>
                        <a:t>0.8010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999999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249B90">
                        <a:alpha val="254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066" y="803344"/>
            <a:ext cx="5077460" cy="47064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US" spc="85" dirty="0"/>
              <a:t>INDEX</a:t>
            </a:r>
            <a:endParaRPr lang="en-US" sz="1100" dirty="0"/>
          </a:p>
        </p:txBody>
      </p:sp>
      <p:sp>
        <p:nvSpPr>
          <p:cNvPr id="3" name="object 3"/>
          <p:cNvSpPr/>
          <p:nvPr/>
        </p:nvSpPr>
        <p:spPr>
          <a:xfrm>
            <a:off x="1421791" y="2246850"/>
            <a:ext cx="650240" cy="40640"/>
          </a:xfrm>
          <a:custGeom>
            <a:avLst/>
            <a:gdLst/>
            <a:ahLst/>
            <a:cxnLst/>
            <a:rect l="l" t="t" r="r" b="b"/>
            <a:pathLst>
              <a:path w="650239" h="40639">
                <a:moveTo>
                  <a:pt x="629699" y="40199"/>
                </a:moveTo>
                <a:lnTo>
                  <a:pt x="20099" y="40199"/>
                </a:lnTo>
                <a:lnTo>
                  <a:pt x="12276" y="38620"/>
                </a:lnTo>
                <a:lnTo>
                  <a:pt x="5887" y="34312"/>
                </a:lnTo>
                <a:lnTo>
                  <a:pt x="1579" y="27923"/>
                </a:lnTo>
                <a:lnTo>
                  <a:pt x="0" y="20099"/>
                </a:lnTo>
                <a:lnTo>
                  <a:pt x="1579" y="12276"/>
                </a:lnTo>
                <a:lnTo>
                  <a:pt x="5887" y="5887"/>
                </a:lnTo>
                <a:lnTo>
                  <a:pt x="12276" y="1579"/>
                </a:lnTo>
                <a:lnTo>
                  <a:pt x="20099" y="0"/>
                </a:lnTo>
                <a:lnTo>
                  <a:pt x="635030" y="0"/>
                </a:lnTo>
                <a:lnTo>
                  <a:pt x="640143" y="2117"/>
                </a:lnTo>
                <a:lnTo>
                  <a:pt x="647682" y="9656"/>
                </a:lnTo>
                <a:lnTo>
                  <a:pt x="649799" y="14769"/>
                </a:lnTo>
                <a:lnTo>
                  <a:pt x="649799" y="20099"/>
                </a:lnTo>
                <a:lnTo>
                  <a:pt x="648220" y="27923"/>
                </a:lnTo>
                <a:lnTo>
                  <a:pt x="643912" y="34312"/>
                </a:lnTo>
                <a:lnTo>
                  <a:pt x="637523" y="38620"/>
                </a:lnTo>
                <a:lnTo>
                  <a:pt x="629699" y="40199"/>
                </a:lnTo>
                <a:close/>
              </a:path>
            </a:pathLst>
          </a:custGeom>
          <a:solidFill>
            <a:srgbClr val="1B78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926" y="1877412"/>
            <a:ext cx="706120" cy="702310"/>
          </a:xfrm>
          <a:custGeom>
            <a:avLst/>
            <a:gdLst/>
            <a:ahLst/>
            <a:cxnLst/>
            <a:rect l="l" t="t" r="r" b="b"/>
            <a:pathLst>
              <a:path w="706119" h="702310">
                <a:moveTo>
                  <a:pt x="0" y="350993"/>
                </a:moveTo>
                <a:lnTo>
                  <a:pt x="3220" y="303365"/>
                </a:lnTo>
                <a:lnTo>
                  <a:pt x="12600" y="257685"/>
                </a:lnTo>
                <a:lnTo>
                  <a:pt x="27720" y="214371"/>
                </a:lnTo>
                <a:lnTo>
                  <a:pt x="48160" y="173840"/>
                </a:lnTo>
                <a:lnTo>
                  <a:pt x="73499" y="136511"/>
                </a:lnTo>
                <a:lnTo>
                  <a:pt x="103317" y="102803"/>
                </a:lnTo>
                <a:lnTo>
                  <a:pt x="137193" y="73133"/>
                </a:lnTo>
                <a:lnTo>
                  <a:pt x="174708" y="47920"/>
                </a:lnTo>
                <a:lnTo>
                  <a:pt x="215441" y="27582"/>
                </a:lnTo>
                <a:lnTo>
                  <a:pt x="258972" y="12537"/>
                </a:lnTo>
                <a:lnTo>
                  <a:pt x="304881" y="3204"/>
                </a:lnTo>
                <a:lnTo>
                  <a:pt x="352746" y="0"/>
                </a:lnTo>
                <a:lnTo>
                  <a:pt x="399113" y="3043"/>
                </a:lnTo>
                <a:lnTo>
                  <a:pt x="444292" y="12025"/>
                </a:lnTo>
                <a:lnTo>
                  <a:pt x="487737" y="26717"/>
                </a:lnTo>
                <a:lnTo>
                  <a:pt x="528898" y="46895"/>
                </a:lnTo>
                <a:lnTo>
                  <a:pt x="567227" y="72333"/>
                </a:lnTo>
                <a:lnTo>
                  <a:pt x="602176" y="102803"/>
                </a:lnTo>
                <a:lnTo>
                  <a:pt x="632799" y="137579"/>
                </a:lnTo>
                <a:lnTo>
                  <a:pt x="658363" y="175717"/>
                </a:lnTo>
                <a:lnTo>
                  <a:pt x="678642" y="216674"/>
                </a:lnTo>
                <a:lnTo>
                  <a:pt x="693408" y="259902"/>
                </a:lnTo>
                <a:lnTo>
                  <a:pt x="702434" y="304857"/>
                </a:lnTo>
                <a:lnTo>
                  <a:pt x="705493" y="350993"/>
                </a:lnTo>
                <a:lnTo>
                  <a:pt x="702273" y="398621"/>
                </a:lnTo>
                <a:lnTo>
                  <a:pt x="692892" y="444301"/>
                </a:lnTo>
                <a:lnTo>
                  <a:pt x="677772" y="487616"/>
                </a:lnTo>
                <a:lnTo>
                  <a:pt x="657333" y="528146"/>
                </a:lnTo>
                <a:lnTo>
                  <a:pt x="631994" y="565475"/>
                </a:lnTo>
                <a:lnTo>
                  <a:pt x="602176" y="599183"/>
                </a:lnTo>
                <a:lnTo>
                  <a:pt x="568299" y="628853"/>
                </a:lnTo>
                <a:lnTo>
                  <a:pt x="530784" y="654066"/>
                </a:lnTo>
                <a:lnTo>
                  <a:pt x="490051" y="674404"/>
                </a:lnTo>
                <a:lnTo>
                  <a:pt x="446520" y="689449"/>
                </a:lnTo>
                <a:lnTo>
                  <a:pt x="400612" y="698782"/>
                </a:lnTo>
                <a:lnTo>
                  <a:pt x="352746" y="701987"/>
                </a:lnTo>
                <a:lnTo>
                  <a:pt x="304881" y="698782"/>
                </a:lnTo>
                <a:lnTo>
                  <a:pt x="258972" y="689449"/>
                </a:lnTo>
                <a:lnTo>
                  <a:pt x="215441" y="674404"/>
                </a:lnTo>
                <a:lnTo>
                  <a:pt x="174708" y="654066"/>
                </a:lnTo>
                <a:lnTo>
                  <a:pt x="137193" y="628853"/>
                </a:lnTo>
                <a:lnTo>
                  <a:pt x="103317" y="599183"/>
                </a:lnTo>
                <a:lnTo>
                  <a:pt x="73499" y="565475"/>
                </a:lnTo>
                <a:lnTo>
                  <a:pt x="48160" y="528146"/>
                </a:lnTo>
                <a:lnTo>
                  <a:pt x="27720" y="487616"/>
                </a:lnTo>
                <a:lnTo>
                  <a:pt x="12600" y="444301"/>
                </a:lnTo>
                <a:lnTo>
                  <a:pt x="3220" y="398621"/>
                </a:lnTo>
                <a:lnTo>
                  <a:pt x="0" y="350993"/>
                </a:lnTo>
                <a:close/>
              </a:path>
            </a:pathLst>
          </a:custGeom>
          <a:ln w="38099">
            <a:solidFill>
              <a:srgbClr val="1B78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9325" y="2133196"/>
            <a:ext cx="135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1B786E"/>
                </a:solidFill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00" y="2939454"/>
            <a:ext cx="1070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40" dirty="0">
                <a:solidFill>
                  <a:srgbClr val="1B786E"/>
                </a:solidFill>
                <a:latin typeface="Trebuchet MS"/>
                <a:cs typeface="Trebuchet MS"/>
              </a:rPr>
              <a:t>Introduction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2222" y="1884462"/>
            <a:ext cx="710565" cy="710565"/>
          </a:xfrm>
          <a:custGeom>
            <a:avLst/>
            <a:gdLst/>
            <a:ahLst/>
            <a:cxnLst/>
            <a:rect l="l" t="t" r="r" b="b"/>
            <a:pathLst>
              <a:path w="710564" h="710564">
                <a:moveTo>
                  <a:pt x="0" y="355124"/>
                </a:moveTo>
                <a:lnTo>
                  <a:pt x="3241" y="306935"/>
                </a:lnTo>
                <a:lnTo>
                  <a:pt x="12685" y="260718"/>
                </a:lnTo>
                <a:lnTo>
                  <a:pt x="27907" y="216893"/>
                </a:lnTo>
                <a:lnTo>
                  <a:pt x="48484" y="175886"/>
                </a:lnTo>
                <a:lnTo>
                  <a:pt x="73994" y="138118"/>
                </a:lnTo>
                <a:lnTo>
                  <a:pt x="104013" y="104013"/>
                </a:lnTo>
                <a:lnTo>
                  <a:pt x="138118" y="73994"/>
                </a:lnTo>
                <a:lnTo>
                  <a:pt x="175886" y="48484"/>
                </a:lnTo>
                <a:lnTo>
                  <a:pt x="216893" y="27907"/>
                </a:lnTo>
                <a:lnTo>
                  <a:pt x="260717" y="12685"/>
                </a:lnTo>
                <a:lnTo>
                  <a:pt x="306935" y="3241"/>
                </a:lnTo>
                <a:lnTo>
                  <a:pt x="355124" y="0"/>
                </a:lnTo>
                <a:lnTo>
                  <a:pt x="401802" y="3079"/>
                </a:lnTo>
                <a:lnTo>
                  <a:pt x="447286" y="12166"/>
                </a:lnTo>
                <a:lnTo>
                  <a:pt x="491024" y="27032"/>
                </a:lnTo>
                <a:lnTo>
                  <a:pt x="532462" y="47447"/>
                </a:lnTo>
                <a:lnTo>
                  <a:pt x="571049" y="73184"/>
                </a:lnTo>
                <a:lnTo>
                  <a:pt x="606234" y="104013"/>
                </a:lnTo>
                <a:lnTo>
                  <a:pt x="637063" y="139198"/>
                </a:lnTo>
                <a:lnTo>
                  <a:pt x="662800" y="177785"/>
                </a:lnTo>
                <a:lnTo>
                  <a:pt x="683215" y="219223"/>
                </a:lnTo>
                <a:lnTo>
                  <a:pt x="698081" y="262961"/>
                </a:lnTo>
                <a:lnTo>
                  <a:pt x="707168" y="308445"/>
                </a:lnTo>
                <a:lnTo>
                  <a:pt x="710247" y="355124"/>
                </a:lnTo>
                <a:lnTo>
                  <a:pt x="707006" y="403312"/>
                </a:lnTo>
                <a:lnTo>
                  <a:pt x="697562" y="449530"/>
                </a:lnTo>
                <a:lnTo>
                  <a:pt x="682340" y="493354"/>
                </a:lnTo>
                <a:lnTo>
                  <a:pt x="661763" y="534361"/>
                </a:lnTo>
                <a:lnTo>
                  <a:pt x="636253" y="572129"/>
                </a:lnTo>
                <a:lnTo>
                  <a:pt x="606234" y="606234"/>
                </a:lnTo>
                <a:lnTo>
                  <a:pt x="572129" y="636253"/>
                </a:lnTo>
                <a:lnTo>
                  <a:pt x="534361" y="661763"/>
                </a:lnTo>
                <a:lnTo>
                  <a:pt x="493354" y="682340"/>
                </a:lnTo>
                <a:lnTo>
                  <a:pt x="449530" y="697562"/>
                </a:lnTo>
                <a:lnTo>
                  <a:pt x="403312" y="707006"/>
                </a:lnTo>
                <a:lnTo>
                  <a:pt x="355124" y="710248"/>
                </a:lnTo>
                <a:lnTo>
                  <a:pt x="306935" y="707006"/>
                </a:lnTo>
                <a:lnTo>
                  <a:pt x="260717" y="697562"/>
                </a:lnTo>
                <a:lnTo>
                  <a:pt x="216893" y="682340"/>
                </a:lnTo>
                <a:lnTo>
                  <a:pt x="175886" y="661763"/>
                </a:lnTo>
                <a:lnTo>
                  <a:pt x="138118" y="636253"/>
                </a:lnTo>
                <a:lnTo>
                  <a:pt x="104013" y="606234"/>
                </a:lnTo>
                <a:lnTo>
                  <a:pt x="73994" y="572129"/>
                </a:lnTo>
                <a:lnTo>
                  <a:pt x="48484" y="534361"/>
                </a:lnTo>
                <a:lnTo>
                  <a:pt x="27907" y="493354"/>
                </a:lnTo>
                <a:lnTo>
                  <a:pt x="12685" y="449530"/>
                </a:lnTo>
                <a:lnTo>
                  <a:pt x="3241" y="403312"/>
                </a:lnTo>
                <a:lnTo>
                  <a:pt x="0" y="355124"/>
                </a:lnTo>
                <a:close/>
              </a:path>
            </a:pathLst>
          </a:custGeom>
          <a:ln w="38099">
            <a:solidFill>
              <a:srgbClr val="1B78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4726" y="2921843"/>
            <a:ext cx="1265555" cy="259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 marR="5080" indent="-375920">
              <a:lnSpc>
                <a:spcPct val="116700"/>
              </a:lnSpc>
              <a:spcBef>
                <a:spcPts val="100"/>
              </a:spcBef>
            </a:pPr>
            <a:r>
              <a:rPr lang="en-US" sz="1500" b="1" spc="-25" dirty="0">
                <a:solidFill>
                  <a:srgbClr val="1B786E"/>
                </a:solidFill>
                <a:latin typeface="Trebuchet MS"/>
                <a:cs typeface="Trebuchet MS"/>
              </a:rPr>
              <a:t>Data Crawling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9998" y="2142487"/>
            <a:ext cx="135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1B786E"/>
                </a:solidFill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280" y="1872788"/>
            <a:ext cx="722630" cy="722630"/>
          </a:xfrm>
          <a:custGeom>
            <a:avLst/>
            <a:gdLst/>
            <a:ahLst/>
            <a:cxnLst/>
            <a:rect l="l" t="t" r="r" b="b"/>
            <a:pathLst>
              <a:path w="722629" h="722630">
                <a:moveTo>
                  <a:pt x="0" y="361155"/>
                </a:moveTo>
                <a:lnTo>
                  <a:pt x="3296" y="312149"/>
                </a:lnTo>
                <a:lnTo>
                  <a:pt x="12900" y="265146"/>
                </a:lnTo>
                <a:lnTo>
                  <a:pt x="28381" y="220577"/>
                </a:lnTo>
                <a:lnTo>
                  <a:pt x="49308" y="178873"/>
                </a:lnTo>
                <a:lnTo>
                  <a:pt x="75251" y="140464"/>
                </a:lnTo>
                <a:lnTo>
                  <a:pt x="105780" y="105780"/>
                </a:lnTo>
                <a:lnTo>
                  <a:pt x="140464" y="75251"/>
                </a:lnTo>
                <a:lnTo>
                  <a:pt x="178873" y="49308"/>
                </a:lnTo>
                <a:lnTo>
                  <a:pt x="220577" y="28381"/>
                </a:lnTo>
                <a:lnTo>
                  <a:pt x="265146" y="12900"/>
                </a:lnTo>
                <a:lnTo>
                  <a:pt x="312149" y="3296"/>
                </a:lnTo>
                <a:lnTo>
                  <a:pt x="361155" y="0"/>
                </a:lnTo>
                <a:lnTo>
                  <a:pt x="408627" y="3132"/>
                </a:lnTo>
                <a:lnTo>
                  <a:pt x="454884" y="12373"/>
                </a:lnTo>
                <a:lnTo>
                  <a:pt x="499364" y="27491"/>
                </a:lnTo>
                <a:lnTo>
                  <a:pt x="541506" y="48253"/>
                </a:lnTo>
                <a:lnTo>
                  <a:pt x="580749" y="74427"/>
                </a:lnTo>
                <a:lnTo>
                  <a:pt x="616532" y="105779"/>
                </a:lnTo>
                <a:lnTo>
                  <a:pt x="647884" y="141562"/>
                </a:lnTo>
                <a:lnTo>
                  <a:pt x="674058" y="180805"/>
                </a:lnTo>
                <a:lnTo>
                  <a:pt x="694820" y="222947"/>
                </a:lnTo>
                <a:lnTo>
                  <a:pt x="709938" y="267427"/>
                </a:lnTo>
                <a:lnTo>
                  <a:pt x="719180" y="313684"/>
                </a:lnTo>
                <a:lnTo>
                  <a:pt x="722312" y="361155"/>
                </a:lnTo>
                <a:lnTo>
                  <a:pt x="719015" y="410162"/>
                </a:lnTo>
                <a:lnTo>
                  <a:pt x="709411" y="457165"/>
                </a:lnTo>
                <a:lnTo>
                  <a:pt x="693930" y="501734"/>
                </a:lnTo>
                <a:lnTo>
                  <a:pt x="673003" y="543438"/>
                </a:lnTo>
                <a:lnTo>
                  <a:pt x="647060" y="581847"/>
                </a:lnTo>
                <a:lnTo>
                  <a:pt x="616532" y="616531"/>
                </a:lnTo>
                <a:lnTo>
                  <a:pt x="581847" y="647060"/>
                </a:lnTo>
                <a:lnTo>
                  <a:pt x="543438" y="673003"/>
                </a:lnTo>
                <a:lnTo>
                  <a:pt x="501734" y="693930"/>
                </a:lnTo>
                <a:lnTo>
                  <a:pt x="457165" y="709411"/>
                </a:lnTo>
                <a:lnTo>
                  <a:pt x="410162" y="719015"/>
                </a:lnTo>
                <a:lnTo>
                  <a:pt x="361155" y="722311"/>
                </a:lnTo>
                <a:lnTo>
                  <a:pt x="312149" y="719015"/>
                </a:lnTo>
                <a:lnTo>
                  <a:pt x="265146" y="709411"/>
                </a:lnTo>
                <a:lnTo>
                  <a:pt x="220577" y="693930"/>
                </a:lnTo>
                <a:lnTo>
                  <a:pt x="178873" y="673003"/>
                </a:lnTo>
                <a:lnTo>
                  <a:pt x="140464" y="647060"/>
                </a:lnTo>
                <a:lnTo>
                  <a:pt x="105780" y="616531"/>
                </a:lnTo>
                <a:lnTo>
                  <a:pt x="75251" y="581847"/>
                </a:lnTo>
                <a:lnTo>
                  <a:pt x="49308" y="543438"/>
                </a:lnTo>
                <a:lnTo>
                  <a:pt x="28381" y="501734"/>
                </a:lnTo>
                <a:lnTo>
                  <a:pt x="12900" y="457165"/>
                </a:lnTo>
                <a:lnTo>
                  <a:pt x="3296" y="410162"/>
                </a:lnTo>
                <a:lnTo>
                  <a:pt x="0" y="361155"/>
                </a:lnTo>
                <a:close/>
              </a:path>
            </a:pathLst>
          </a:custGeom>
          <a:ln w="38099">
            <a:solidFill>
              <a:srgbClr val="1C7E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35548" y="2937745"/>
            <a:ext cx="12655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0" dirty="0">
                <a:solidFill>
                  <a:srgbClr val="1B786E"/>
                </a:solidFill>
                <a:latin typeface="Trebuchet MS"/>
                <a:cs typeface="Trebuchet MS"/>
              </a:rPr>
              <a:t>Preprocessing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0089" y="2134085"/>
            <a:ext cx="135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1F887E"/>
                </a:solidFill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3046" y="1884462"/>
            <a:ext cx="710565" cy="710565"/>
          </a:xfrm>
          <a:custGeom>
            <a:avLst/>
            <a:gdLst/>
            <a:ahLst/>
            <a:cxnLst/>
            <a:rect l="l" t="t" r="r" b="b"/>
            <a:pathLst>
              <a:path w="710565" h="710564">
                <a:moveTo>
                  <a:pt x="0" y="355124"/>
                </a:moveTo>
                <a:lnTo>
                  <a:pt x="3241" y="306935"/>
                </a:lnTo>
                <a:lnTo>
                  <a:pt x="12685" y="260718"/>
                </a:lnTo>
                <a:lnTo>
                  <a:pt x="27907" y="216893"/>
                </a:lnTo>
                <a:lnTo>
                  <a:pt x="48484" y="175886"/>
                </a:lnTo>
                <a:lnTo>
                  <a:pt x="73994" y="138118"/>
                </a:lnTo>
                <a:lnTo>
                  <a:pt x="104013" y="104013"/>
                </a:lnTo>
                <a:lnTo>
                  <a:pt x="138118" y="73994"/>
                </a:lnTo>
                <a:lnTo>
                  <a:pt x="175885" y="48484"/>
                </a:lnTo>
                <a:lnTo>
                  <a:pt x="216893" y="27907"/>
                </a:lnTo>
                <a:lnTo>
                  <a:pt x="260717" y="12685"/>
                </a:lnTo>
                <a:lnTo>
                  <a:pt x="306935" y="3241"/>
                </a:lnTo>
                <a:lnTo>
                  <a:pt x="355123" y="0"/>
                </a:lnTo>
                <a:lnTo>
                  <a:pt x="401802" y="3079"/>
                </a:lnTo>
                <a:lnTo>
                  <a:pt x="447286" y="12166"/>
                </a:lnTo>
                <a:lnTo>
                  <a:pt x="491023" y="27032"/>
                </a:lnTo>
                <a:lnTo>
                  <a:pt x="532461" y="47447"/>
                </a:lnTo>
                <a:lnTo>
                  <a:pt x="571049" y="73184"/>
                </a:lnTo>
                <a:lnTo>
                  <a:pt x="606233" y="104013"/>
                </a:lnTo>
                <a:lnTo>
                  <a:pt x="637063" y="139198"/>
                </a:lnTo>
                <a:lnTo>
                  <a:pt x="662800" y="177785"/>
                </a:lnTo>
                <a:lnTo>
                  <a:pt x="683215" y="219223"/>
                </a:lnTo>
                <a:lnTo>
                  <a:pt x="698081" y="262961"/>
                </a:lnTo>
                <a:lnTo>
                  <a:pt x="707168" y="308445"/>
                </a:lnTo>
                <a:lnTo>
                  <a:pt x="710247" y="355124"/>
                </a:lnTo>
                <a:lnTo>
                  <a:pt x="707006" y="403312"/>
                </a:lnTo>
                <a:lnTo>
                  <a:pt x="697562" y="449530"/>
                </a:lnTo>
                <a:lnTo>
                  <a:pt x="682340" y="493354"/>
                </a:lnTo>
                <a:lnTo>
                  <a:pt x="661763" y="534361"/>
                </a:lnTo>
                <a:lnTo>
                  <a:pt x="636253" y="572129"/>
                </a:lnTo>
                <a:lnTo>
                  <a:pt x="606234" y="606234"/>
                </a:lnTo>
                <a:lnTo>
                  <a:pt x="572129" y="636253"/>
                </a:lnTo>
                <a:lnTo>
                  <a:pt x="534361" y="661763"/>
                </a:lnTo>
                <a:lnTo>
                  <a:pt x="493354" y="682340"/>
                </a:lnTo>
                <a:lnTo>
                  <a:pt x="449529" y="697562"/>
                </a:lnTo>
                <a:lnTo>
                  <a:pt x="403312" y="707006"/>
                </a:lnTo>
                <a:lnTo>
                  <a:pt x="355123" y="710248"/>
                </a:lnTo>
                <a:lnTo>
                  <a:pt x="306935" y="707006"/>
                </a:lnTo>
                <a:lnTo>
                  <a:pt x="260717" y="697562"/>
                </a:lnTo>
                <a:lnTo>
                  <a:pt x="216893" y="682340"/>
                </a:lnTo>
                <a:lnTo>
                  <a:pt x="175885" y="661763"/>
                </a:lnTo>
                <a:lnTo>
                  <a:pt x="138118" y="636253"/>
                </a:lnTo>
                <a:lnTo>
                  <a:pt x="104013" y="606234"/>
                </a:lnTo>
                <a:lnTo>
                  <a:pt x="73994" y="572129"/>
                </a:lnTo>
                <a:lnTo>
                  <a:pt x="48484" y="534361"/>
                </a:lnTo>
                <a:lnTo>
                  <a:pt x="27907" y="493354"/>
                </a:lnTo>
                <a:lnTo>
                  <a:pt x="12685" y="449530"/>
                </a:lnTo>
                <a:lnTo>
                  <a:pt x="3241" y="403312"/>
                </a:lnTo>
                <a:lnTo>
                  <a:pt x="0" y="355124"/>
                </a:lnTo>
                <a:close/>
              </a:path>
            </a:pathLst>
          </a:custGeom>
          <a:ln w="38099">
            <a:solidFill>
              <a:srgbClr val="1C7E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5587" y="2962492"/>
            <a:ext cx="92456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55" dirty="0">
                <a:solidFill>
                  <a:srgbClr val="1B786E"/>
                </a:solidFill>
                <a:latin typeface="Trebuchet MS"/>
                <a:cs typeface="Trebuchet MS"/>
              </a:rPr>
              <a:t>Sentiment Analysis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55" dirty="0">
                <a:solidFill>
                  <a:srgbClr val="1B786E"/>
                </a:solidFill>
                <a:latin typeface="Trebuchet MS"/>
                <a:cs typeface="Trebuchet MS"/>
              </a:rPr>
              <a:t>&amp; Modeling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0822" y="2142487"/>
            <a:ext cx="135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1F887E"/>
                </a:solidFill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63944" y="1888890"/>
            <a:ext cx="706120" cy="706120"/>
          </a:xfrm>
          <a:custGeom>
            <a:avLst/>
            <a:gdLst/>
            <a:ahLst/>
            <a:cxnLst/>
            <a:rect l="l" t="t" r="r" b="b"/>
            <a:pathLst>
              <a:path w="706120" h="706119">
                <a:moveTo>
                  <a:pt x="0" y="352835"/>
                </a:moveTo>
                <a:lnTo>
                  <a:pt x="3220" y="304958"/>
                </a:lnTo>
                <a:lnTo>
                  <a:pt x="12603" y="259038"/>
                </a:lnTo>
                <a:lnTo>
                  <a:pt x="27727" y="215496"/>
                </a:lnTo>
                <a:lnTo>
                  <a:pt x="48172" y="174752"/>
                </a:lnTo>
                <a:lnTo>
                  <a:pt x="73517" y="137228"/>
                </a:lnTo>
                <a:lnTo>
                  <a:pt x="103343" y="103343"/>
                </a:lnTo>
                <a:lnTo>
                  <a:pt x="137228" y="73517"/>
                </a:lnTo>
                <a:lnTo>
                  <a:pt x="174753" y="48172"/>
                </a:lnTo>
                <a:lnTo>
                  <a:pt x="215496" y="27727"/>
                </a:lnTo>
                <a:lnTo>
                  <a:pt x="259038" y="12603"/>
                </a:lnTo>
                <a:lnTo>
                  <a:pt x="304958" y="3220"/>
                </a:lnTo>
                <a:lnTo>
                  <a:pt x="352835" y="0"/>
                </a:lnTo>
                <a:lnTo>
                  <a:pt x="399214" y="3059"/>
                </a:lnTo>
                <a:lnTo>
                  <a:pt x="444405" y="12088"/>
                </a:lnTo>
                <a:lnTo>
                  <a:pt x="487860" y="26858"/>
                </a:lnTo>
                <a:lnTo>
                  <a:pt x="529032" y="47141"/>
                </a:lnTo>
                <a:lnTo>
                  <a:pt x="567370" y="72712"/>
                </a:lnTo>
                <a:lnTo>
                  <a:pt x="602328" y="103343"/>
                </a:lnTo>
                <a:lnTo>
                  <a:pt x="632959" y="138301"/>
                </a:lnTo>
                <a:lnTo>
                  <a:pt x="658530" y="176640"/>
                </a:lnTo>
                <a:lnTo>
                  <a:pt x="678814" y="217811"/>
                </a:lnTo>
                <a:lnTo>
                  <a:pt x="693583" y="261266"/>
                </a:lnTo>
                <a:lnTo>
                  <a:pt x="702612" y="306457"/>
                </a:lnTo>
                <a:lnTo>
                  <a:pt x="705671" y="352835"/>
                </a:lnTo>
                <a:lnTo>
                  <a:pt x="702451" y="400713"/>
                </a:lnTo>
                <a:lnTo>
                  <a:pt x="693068" y="446633"/>
                </a:lnTo>
                <a:lnTo>
                  <a:pt x="677944" y="490175"/>
                </a:lnTo>
                <a:lnTo>
                  <a:pt x="657499" y="530919"/>
                </a:lnTo>
                <a:lnTo>
                  <a:pt x="632154" y="568443"/>
                </a:lnTo>
                <a:lnTo>
                  <a:pt x="602328" y="602328"/>
                </a:lnTo>
                <a:lnTo>
                  <a:pt x="568443" y="632154"/>
                </a:lnTo>
                <a:lnTo>
                  <a:pt x="530919" y="657499"/>
                </a:lnTo>
                <a:lnTo>
                  <a:pt x="490175" y="677944"/>
                </a:lnTo>
                <a:lnTo>
                  <a:pt x="446633" y="693068"/>
                </a:lnTo>
                <a:lnTo>
                  <a:pt x="400713" y="702450"/>
                </a:lnTo>
                <a:lnTo>
                  <a:pt x="352835" y="705671"/>
                </a:lnTo>
                <a:lnTo>
                  <a:pt x="304958" y="702450"/>
                </a:lnTo>
                <a:lnTo>
                  <a:pt x="259038" y="693068"/>
                </a:lnTo>
                <a:lnTo>
                  <a:pt x="215496" y="677944"/>
                </a:lnTo>
                <a:lnTo>
                  <a:pt x="174753" y="657499"/>
                </a:lnTo>
                <a:lnTo>
                  <a:pt x="137228" y="632154"/>
                </a:lnTo>
                <a:lnTo>
                  <a:pt x="103343" y="602328"/>
                </a:lnTo>
                <a:lnTo>
                  <a:pt x="73517" y="568443"/>
                </a:lnTo>
                <a:lnTo>
                  <a:pt x="48172" y="530919"/>
                </a:lnTo>
                <a:lnTo>
                  <a:pt x="27727" y="490175"/>
                </a:lnTo>
                <a:lnTo>
                  <a:pt x="12603" y="446633"/>
                </a:lnTo>
                <a:lnTo>
                  <a:pt x="3220" y="400713"/>
                </a:lnTo>
                <a:lnTo>
                  <a:pt x="0" y="352835"/>
                </a:lnTo>
                <a:close/>
              </a:path>
            </a:pathLst>
          </a:custGeom>
          <a:ln w="38099">
            <a:solidFill>
              <a:srgbClr val="1C7E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75919" y="2958063"/>
            <a:ext cx="10814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0" dirty="0">
                <a:solidFill>
                  <a:srgbClr val="1B786E"/>
                </a:solidFill>
                <a:latin typeface="Trebuchet MS"/>
                <a:cs typeface="Trebuchet MS"/>
              </a:rPr>
              <a:t>Conclusion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49433" y="2145674"/>
            <a:ext cx="135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1F887E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91123" y="2242087"/>
            <a:ext cx="659765" cy="50165"/>
            <a:chOff x="3291123" y="2242087"/>
            <a:chExt cx="659765" cy="50165"/>
          </a:xfrm>
        </p:grpSpPr>
        <p:sp>
          <p:nvSpPr>
            <p:cNvPr id="20" name="object 20"/>
            <p:cNvSpPr/>
            <p:nvPr/>
          </p:nvSpPr>
          <p:spPr>
            <a:xfrm>
              <a:off x="3295886" y="2246850"/>
              <a:ext cx="650240" cy="40640"/>
            </a:xfrm>
            <a:custGeom>
              <a:avLst/>
              <a:gdLst/>
              <a:ahLst/>
              <a:cxnLst/>
              <a:rect l="l" t="t" r="r" b="b"/>
              <a:pathLst>
                <a:path w="650239" h="40639">
                  <a:moveTo>
                    <a:pt x="629699" y="40199"/>
                  </a:moveTo>
                  <a:lnTo>
                    <a:pt x="20099" y="40199"/>
                  </a:lnTo>
                  <a:lnTo>
                    <a:pt x="12276" y="38620"/>
                  </a:lnTo>
                  <a:lnTo>
                    <a:pt x="5887" y="34312"/>
                  </a:lnTo>
                  <a:lnTo>
                    <a:pt x="1579" y="27923"/>
                  </a:lnTo>
                  <a:lnTo>
                    <a:pt x="0" y="20099"/>
                  </a:lnTo>
                  <a:lnTo>
                    <a:pt x="1579" y="12276"/>
                  </a:lnTo>
                  <a:lnTo>
                    <a:pt x="5887" y="5887"/>
                  </a:lnTo>
                  <a:lnTo>
                    <a:pt x="12276" y="1579"/>
                  </a:lnTo>
                  <a:lnTo>
                    <a:pt x="20099" y="0"/>
                  </a:lnTo>
                  <a:lnTo>
                    <a:pt x="635030" y="0"/>
                  </a:lnTo>
                  <a:lnTo>
                    <a:pt x="640143" y="2117"/>
                  </a:lnTo>
                  <a:lnTo>
                    <a:pt x="647682" y="9656"/>
                  </a:lnTo>
                  <a:lnTo>
                    <a:pt x="649799" y="14769"/>
                  </a:lnTo>
                  <a:lnTo>
                    <a:pt x="649799" y="20099"/>
                  </a:lnTo>
                  <a:lnTo>
                    <a:pt x="648220" y="27923"/>
                  </a:lnTo>
                  <a:lnTo>
                    <a:pt x="643912" y="34312"/>
                  </a:lnTo>
                  <a:lnTo>
                    <a:pt x="637523" y="38620"/>
                  </a:lnTo>
                  <a:lnTo>
                    <a:pt x="629699" y="40199"/>
                  </a:lnTo>
                  <a:close/>
                </a:path>
              </a:pathLst>
            </a:custGeom>
            <a:solidFill>
              <a:srgbClr val="1C7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5886" y="2246850"/>
              <a:ext cx="650240" cy="40640"/>
            </a:xfrm>
            <a:custGeom>
              <a:avLst/>
              <a:gdLst/>
              <a:ahLst/>
              <a:cxnLst/>
              <a:rect l="l" t="t" r="r" b="b"/>
              <a:pathLst>
                <a:path w="650239" h="40639">
                  <a:moveTo>
                    <a:pt x="0" y="20099"/>
                  </a:moveTo>
                  <a:lnTo>
                    <a:pt x="1579" y="12276"/>
                  </a:lnTo>
                  <a:lnTo>
                    <a:pt x="5887" y="5887"/>
                  </a:lnTo>
                  <a:lnTo>
                    <a:pt x="12276" y="1579"/>
                  </a:lnTo>
                  <a:lnTo>
                    <a:pt x="20099" y="0"/>
                  </a:lnTo>
                  <a:lnTo>
                    <a:pt x="629699" y="0"/>
                  </a:lnTo>
                  <a:lnTo>
                    <a:pt x="635030" y="0"/>
                  </a:lnTo>
                  <a:lnTo>
                    <a:pt x="640143" y="2117"/>
                  </a:lnTo>
                  <a:lnTo>
                    <a:pt x="643912" y="5887"/>
                  </a:lnTo>
                  <a:lnTo>
                    <a:pt x="647682" y="9656"/>
                  </a:lnTo>
                  <a:lnTo>
                    <a:pt x="649799" y="14769"/>
                  </a:lnTo>
                  <a:lnTo>
                    <a:pt x="649799" y="20099"/>
                  </a:lnTo>
                  <a:lnTo>
                    <a:pt x="648220" y="27923"/>
                  </a:lnTo>
                  <a:lnTo>
                    <a:pt x="643912" y="34312"/>
                  </a:lnTo>
                  <a:lnTo>
                    <a:pt x="637523" y="38620"/>
                  </a:lnTo>
                  <a:lnTo>
                    <a:pt x="629699" y="40199"/>
                  </a:lnTo>
                  <a:lnTo>
                    <a:pt x="20099" y="40199"/>
                  </a:lnTo>
                  <a:lnTo>
                    <a:pt x="12276" y="38620"/>
                  </a:lnTo>
                  <a:lnTo>
                    <a:pt x="5887" y="34312"/>
                  </a:lnTo>
                  <a:lnTo>
                    <a:pt x="1579" y="27923"/>
                  </a:lnTo>
                  <a:lnTo>
                    <a:pt x="0" y="20099"/>
                  </a:lnTo>
                  <a:close/>
                </a:path>
              </a:pathLst>
            </a:custGeom>
            <a:ln w="9524">
              <a:solidFill>
                <a:srgbClr val="1C7E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204665" y="2246850"/>
            <a:ext cx="650240" cy="40640"/>
          </a:xfrm>
          <a:custGeom>
            <a:avLst/>
            <a:gdLst/>
            <a:ahLst/>
            <a:cxnLst/>
            <a:rect l="l" t="t" r="r" b="b"/>
            <a:pathLst>
              <a:path w="650239" h="40639">
                <a:moveTo>
                  <a:pt x="629699" y="40199"/>
                </a:moveTo>
                <a:lnTo>
                  <a:pt x="20099" y="40199"/>
                </a:lnTo>
                <a:lnTo>
                  <a:pt x="12276" y="38620"/>
                </a:lnTo>
                <a:lnTo>
                  <a:pt x="5887" y="34312"/>
                </a:lnTo>
                <a:lnTo>
                  <a:pt x="1579" y="27923"/>
                </a:lnTo>
                <a:lnTo>
                  <a:pt x="0" y="20099"/>
                </a:lnTo>
                <a:lnTo>
                  <a:pt x="1579" y="12276"/>
                </a:lnTo>
                <a:lnTo>
                  <a:pt x="5887" y="5887"/>
                </a:lnTo>
                <a:lnTo>
                  <a:pt x="12276" y="1579"/>
                </a:lnTo>
                <a:lnTo>
                  <a:pt x="20099" y="0"/>
                </a:lnTo>
                <a:lnTo>
                  <a:pt x="635030" y="0"/>
                </a:lnTo>
                <a:lnTo>
                  <a:pt x="640143" y="2117"/>
                </a:lnTo>
                <a:lnTo>
                  <a:pt x="647682" y="9656"/>
                </a:lnTo>
                <a:lnTo>
                  <a:pt x="649799" y="14769"/>
                </a:lnTo>
                <a:lnTo>
                  <a:pt x="649799" y="20099"/>
                </a:lnTo>
                <a:lnTo>
                  <a:pt x="648220" y="27923"/>
                </a:lnTo>
                <a:lnTo>
                  <a:pt x="643912" y="34312"/>
                </a:lnTo>
                <a:lnTo>
                  <a:pt x="637523" y="38620"/>
                </a:lnTo>
                <a:lnTo>
                  <a:pt x="629699" y="40199"/>
                </a:lnTo>
                <a:close/>
              </a:path>
            </a:pathLst>
          </a:custGeom>
          <a:solidFill>
            <a:srgbClr val="1C7E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30274" y="2246850"/>
            <a:ext cx="650240" cy="40640"/>
          </a:xfrm>
          <a:custGeom>
            <a:avLst/>
            <a:gdLst/>
            <a:ahLst/>
            <a:cxnLst/>
            <a:rect l="l" t="t" r="r" b="b"/>
            <a:pathLst>
              <a:path w="650240" h="40639">
                <a:moveTo>
                  <a:pt x="629699" y="40199"/>
                </a:moveTo>
                <a:lnTo>
                  <a:pt x="20099" y="40199"/>
                </a:lnTo>
                <a:lnTo>
                  <a:pt x="12276" y="38620"/>
                </a:lnTo>
                <a:lnTo>
                  <a:pt x="5887" y="34312"/>
                </a:lnTo>
                <a:lnTo>
                  <a:pt x="1579" y="27923"/>
                </a:lnTo>
                <a:lnTo>
                  <a:pt x="0" y="20099"/>
                </a:lnTo>
                <a:lnTo>
                  <a:pt x="1579" y="12276"/>
                </a:lnTo>
                <a:lnTo>
                  <a:pt x="5887" y="5887"/>
                </a:lnTo>
                <a:lnTo>
                  <a:pt x="12276" y="1579"/>
                </a:lnTo>
                <a:lnTo>
                  <a:pt x="20099" y="0"/>
                </a:lnTo>
                <a:lnTo>
                  <a:pt x="635031" y="0"/>
                </a:lnTo>
                <a:lnTo>
                  <a:pt x="640143" y="2117"/>
                </a:lnTo>
                <a:lnTo>
                  <a:pt x="647682" y="9656"/>
                </a:lnTo>
                <a:lnTo>
                  <a:pt x="649799" y="14769"/>
                </a:lnTo>
                <a:lnTo>
                  <a:pt x="649799" y="20099"/>
                </a:lnTo>
                <a:lnTo>
                  <a:pt x="648220" y="27923"/>
                </a:lnTo>
                <a:lnTo>
                  <a:pt x="643912" y="34312"/>
                </a:lnTo>
                <a:lnTo>
                  <a:pt x="637523" y="38620"/>
                </a:lnTo>
                <a:lnTo>
                  <a:pt x="629699" y="40199"/>
                </a:lnTo>
                <a:close/>
              </a:path>
            </a:pathLst>
          </a:custGeom>
          <a:solidFill>
            <a:srgbClr val="1C7E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556260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Modeling </a:t>
            </a:r>
            <a:r>
              <a:rPr lang="en-US" sz="1700" spc="60" dirty="0"/>
              <a:t>– visualization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809750"/>
            <a:ext cx="3468370" cy="257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ko-KR" altLang="en-US" sz="1500" b="1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우수 모델</a:t>
            </a:r>
            <a:r>
              <a:rPr lang="en-US" altLang="ko-KR" sz="1500" b="1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: Logistic Regression </a:t>
            </a: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500" b="1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500" b="1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Why? </a:t>
            </a: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500" b="1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LR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은 모델 파라미터 의 개수가 적어 비교적 간단한 모델 조직을 가지기 대문에 </a:t>
            </a:r>
            <a:r>
              <a:rPr lang="ko-KR" altLang="en-US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과적합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(overfitting)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의 가능성이 적다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. </a:t>
            </a: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학습과 예측 속도가 빨라서 대용량 데이터도 빠른 학습이 가능하다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.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또한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,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희소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(sparse)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한 데이터에 대해 잘 작동하는 경향이 있다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. </a:t>
            </a: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b="1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ko-KR" altLang="en-US" sz="1000" b="1" i="1" spc="-10" dirty="0">
                <a:solidFill>
                  <a:srgbClr val="424242"/>
                </a:solidFill>
                <a:highlight>
                  <a:srgbClr val="FFFF00"/>
                </a:highlight>
                <a:latin typeface="Trebuchet MS" panose="020B0603020202020204" pitchFamily="34" charset="0"/>
                <a:cs typeface="Arial"/>
              </a:rPr>
              <a:t>내가 분석하는 텍스트 데이터는 일반적으로 희소행렬</a:t>
            </a:r>
            <a:r>
              <a:rPr lang="en-US" altLang="ko-KR" sz="1000" b="1" i="1" spc="-10" dirty="0">
                <a:solidFill>
                  <a:srgbClr val="424242"/>
                </a:solidFill>
                <a:highlight>
                  <a:srgbClr val="FFFF00"/>
                </a:highlight>
                <a:latin typeface="Trebuchet MS" panose="020B0603020202020204" pitchFamily="34" charset="0"/>
                <a:cs typeface="Arial"/>
              </a:rPr>
              <a:t>(sparse matrix)</a:t>
            </a:r>
            <a:r>
              <a:rPr lang="ko-KR" altLang="en-US" sz="1000" b="1" i="1" spc="-10" dirty="0">
                <a:solidFill>
                  <a:srgbClr val="424242"/>
                </a:solidFill>
                <a:highlight>
                  <a:srgbClr val="FFFF00"/>
                </a:highlight>
                <a:latin typeface="Trebuchet MS" panose="020B0603020202020204" pitchFamily="34" charset="0"/>
                <a:cs typeface="Arial"/>
              </a:rPr>
              <a:t>의 형태이기 때문에 실제로 사용되는 단어의 비율이 상대적으로 적다</a:t>
            </a:r>
            <a:r>
              <a:rPr lang="en-US" altLang="ko-KR" sz="1000" b="1" i="1" spc="-10" dirty="0">
                <a:solidFill>
                  <a:srgbClr val="424242"/>
                </a:solidFill>
                <a:highlight>
                  <a:srgbClr val="FFFF00"/>
                </a:highlight>
                <a:latin typeface="Trebuchet MS" panose="020B0603020202020204" pitchFamily="34" charset="0"/>
                <a:cs typeface="Arial"/>
              </a:rPr>
              <a:t>. </a:t>
            </a: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그렇기에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Logistic Regression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이 성능이 잘 나온 것이 아닐까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? </a:t>
            </a:r>
          </a:p>
        </p:txBody>
      </p:sp>
      <p:pic>
        <p:nvPicPr>
          <p:cNvPr id="6" name="그림 5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C2D2F70C-96EA-D501-3249-7E1473FF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2" y="1483448"/>
            <a:ext cx="3665245" cy="27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3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84033"/>
            <a:ext cx="693420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Topic Modeling </a:t>
            </a:r>
            <a:r>
              <a:rPr lang="en-US" sz="2000" spc="60" dirty="0"/>
              <a:t>–LSA(Latent Semantic Analysis)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567394"/>
            <a:ext cx="411480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1.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analyze_topic_association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이라는 함수를 정의하여 대상 단어와 주제 간의 연관성을 분석할 예정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(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해당 함수는 두 매개변수 사용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, data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는 텍스트데이터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,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target_word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를 연관성을 분석하려는 대상 단어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)</a:t>
            </a:r>
          </a:p>
          <a:p>
            <a:pPr marL="354965" indent="-342900" algn="l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i="0" u="none" strike="noStrike" spc="-10" baseline="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2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. 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TfidfVectorizer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를 사용하여 텍스트데이터를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TF-IDF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로 변환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(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여기서  최대 특성 수는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2000)</a:t>
            </a: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3.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TfidfVectorizer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객체를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fitting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하고 변환된 결과를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x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변수에 저장해줌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ED59817-23E5-EC22-99FD-9D15278E65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70"/>
          <a:stretch/>
        </p:blipFill>
        <p:spPr>
          <a:xfrm>
            <a:off x="5181600" y="2714971"/>
            <a:ext cx="3505200" cy="2133600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633A994-4BC5-CE75-C7EB-6917177254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13831"/>
            <a:ext cx="3657600" cy="1019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F9D1C0-EF62-5FFD-B79B-6D0283B72DB7}"/>
              </a:ext>
            </a:extLst>
          </p:cNvPr>
          <p:cNvSpPr txBox="1"/>
          <p:nvPr/>
        </p:nvSpPr>
        <p:spPr>
          <a:xfrm>
            <a:off x="664303" y="1581150"/>
            <a:ext cx="396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i="1" dirty="0">
                <a:latin typeface="Trebuchet MS" panose="020B0603020202020204" pitchFamily="34" charset="0"/>
              </a:rPr>
              <a:t>LSA</a:t>
            </a:r>
            <a:r>
              <a:rPr lang="ko-KR" altLang="en-US" sz="1000" b="1" i="1" dirty="0">
                <a:latin typeface="Trebuchet MS" panose="020B0603020202020204" pitchFamily="34" charset="0"/>
              </a:rPr>
              <a:t>란</a:t>
            </a:r>
            <a:r>
              <a:rPr lang="en-US" altLang="ko-KR" sz="1000" b="1" i="1" dirty="0">
                <a:latin typeface="Trebuchet MS" panose="020B0603020202020204" pitchFamily="34" charset="0"/>
              </a:rPr>
              <a:t>? </a:t>
            </a:r>
          </a:p>
          <a:p>
            <a:pPr algn="ctr"/>
            <a:r>
              <a:rPr lang="ko-KR" altLang="en-US" sz="1000" i="1" dirty="0">
                <a:latin typeface="Trebuchet MS" panose="020B0603020202020204" pitchFamily="34" charset="0"/>
              </a:rPr>
              <a:t>텍스트 문서의 잠재의미를 추출</a:t>
            </a:r>
            <a:r>
              <a:rPr lang="en-US" altLang="ko-KR" sz="1000" i="1" dirty="0">
                <a:latin typeface="Trebuchet MS" panose="020B0603020202020204" pitchFamily="34" charset="0"/>
              </a:rPr>
              <a:t>. </a:t>
            </a:r>
            <a:r>
              <a:rPr lang="ko-KR" altLang="en-US" sz="1000" i="1" dirty="0">
                <a:latin typeface="Trebuchet MS" panose="020B0603020202020204" pitchFamily="34" charset="0"/>
              </a:rPr>
              <a:t>행렬분해기법을 사용하여 문서의 저차원의 의미 공간으로 표현하는 기법 </a:t>
            </a:r>
          </a:p>
        </p:txBody>
      </p:sp>
    </p:spTree>
    <p:extLst>
      <p:ext uri="{BB962C8B-B14F-4D97-AF65-F5344CB8AC3E}">
        <p14:creationId xmlns:p14="http://schemas.microsoft.com/office/powerpoint/2010/main" val="2371841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885950"/>
            <a:ext cx="419100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5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4.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TfidfVectorizer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객체의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vocab_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속성을 사용하여 단어와 해당하는 인덱스를 가져와 줌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.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단어는 인덱스 기준으로 정렬됨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5.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TruncatedSVD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를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TF IDF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벡터의 차원을 축소하고 여기서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27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개의 주성분을 사용하며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random_seed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는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42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로 고정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6.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svd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객체에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fitting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하고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TF-IDF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벡터에 적용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5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3C40A74-5C83-98E7-F662-0C4F02D068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64" y="1352550"/>
            <a:ext cx="3722349" cy="342899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99FDD586-12F8-1601-BFAF-6E011F6A8A1D}"/>
              </a:ext>
            </a:extLst>
          </p:cNvPr>
          <p:cNvSpPr txBox="1">
            <a:spLocks/>
          </p:cNvSpPr>
          <p:nvPr/>
        </p:nvSpPr>
        <p:spPr>
          <a:xfrm>
            <a:off x="1295400" y="742950"/>
            <a:ext cx="693420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310"/>
              </a:spcBef>
            </a:pPr>
            <a:r>
              <a:rPr lang="en-US" spc="60" dirty="0"/>
              <a:t>Topic Modeling </a:t>
            </a:r>
            <a:r>
              <a:rPr lang="en-US" sz="2000" spc="60" dirty="0"/>
              <a:t>–LSA(Latent Semantic Analysis)</a:t>
            </a:r>
            <a:br>
              <a:rPr lang="en-US" altLang="ko-KR" sz="1700" spc="-10" dirty="0">
                <a:latin typeface="Arial"/>
                <a:cs typeface="Arial"/>
              </a:rPr>
            </a:br>
            <a:endParaRPr lang="en-US" sz="1700" spc="60" dirty="0"/>
          </a:p>
        </p:txBody>
      </p:sp>
    </p:spTree>
    <p:extLst>
      <p:ext uri="{BB962C8B-B14F-4D97-AF65-F5344CB8AC3E}">
        <p14:creationId xmlns:p14="http://schemas.microsoft.com/office/powerpoint/2010/main" val="99959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폰트, 흑백, 종이이(가) 표시된 사진&#10;&#10;자동 생성된 설명">
            <a:extLst>
              <a:ext uri="{FF2B5EF4-FFF2-40B4-BE49-F238E27FC236}">
                <a16:creationId xmlns:a16="http://schemas.microsoft.com/office/drawing/2014/main" id="{D9992287-6251-1BAE-7EEA-34606C5C1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724150"/>
            <a:ext cx="4153555" cy="1607117"/>
          </a:xfrm>
          <a:prstGeom prst="rect">
            <a:avLst/>
          </a:prstGeom>
        </p:spPr>
      </p:pic>
      <p:pic>
        <p:nvPicPr>
          <p:cNvPr id="8" name="그림 7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93758CB-254A-5EB7-AD87-351A02332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9" y="2129211"/>
            <a:ext cx="4183522" cy="250111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359BE3D0-0B6C-5B7B-009B-61CBE0CABC93}"/>
              </a:ext>
            </a:extLst>
          </p:cNvPr>
          <p:cNvSpPr txBox="1">
            <a:spLocks/>
          </p:cNvSpPr>
          <p:nvPr/>
        </p:nvSpPr>
        <p:spPr>
          <a:xfrm>
            <a:off x="1371600" y="728055"/>
            <a:ext cx="6934200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310"/>
              </a:spcBef>
            </a:pPr>
            <a:r>
              <a:rPr lang="en-US" spc="60" dirty="0"/>
              <a:t>Topic Modeling </a:t>
            </a:r>
            <a:r>
              <a:rPr lang="en-US" sz="2000" spc="60" dirty="0"/>
              <a:t>–LSA(Latent Semantic Analysis)</a:t>
            </a:r>
            <a:br>
              <a:rPr lang="en-US" altLang="ko-KR" sz="1700" spc="-10" dirty="0">
                <a:latin typeface="Arial"/>
                <a:cs typeface="Arial"/>
              </a:rPr>
            </a:br>
            <a:endParaRPr lang="en-US" sz="1700" spc="6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AF5350C-D623-FC05-1109-C4F7EB80B10A}"/>
              </a:ext>
            </a:extLst>
          </p:cNvPr>
          <p:cNvSpPr txBox="1"/>
          <p:nvPr/>
        </p:nvSpPr>
        <p:spPr>
          <a:xfrm>
            <a:off x="4953000" y="1504063"/>
            <a:ext cx="356964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7. words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에서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target_word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의 인덱스를 찾아서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word_idx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에 저장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. plotting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을 통해서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targetword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cs typeface="Arial"/>
              </a:rPr>
              <a:t>와 다른 주제 간의 연관성을 그래프로 시각화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58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7197652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Topic Modeling </a:t>
            </a:r>
            <a:r>
              <a:rPr lang="en-US" sz="2000" spc="60" dirty="0"/>
              <a:t>–LDA(Latent Dirichlet Allocation) 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B53AFC8-54A7-27A5-F8D4-70474BCCCDAE}"/>
              </a:ext>
            </a:extLst>
          </p:cNvPr>
          <p:cNvSpPr txBox="1"/>
          <p:nvPr/>
        </p:nvSpPr>
        <p:spPr>
          <a:xfrm>
            <a:off x="452063" y="3105324"/>
            <a:ext cx="419100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1.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tokenized_comments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리스트에는 각 텍스트를 </a:t>
            </a:r>
            <a:r>
              <a:rPr lang="ko-KR" altLang="en-US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토큰화하여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배열로 저장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</a:t>
            </a: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2.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word_dict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는 모든 텍스트를 담고 있는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Dictionary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객체로서 </a:t>
            </a:r>
            <a:r>
              <a:rPr lang="ko-KR" altLang="en-US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토큰화된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단어들을 이용하여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Dictionary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를 생성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ko-KR" altLang="en-US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3. Bag-of-Words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변환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: corpus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리스트에는 각 텍스트를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Bag-of-Words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형식으로 변환한 결과가 저장한 후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, doc2bow()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함수를 사용하여 각 텍스트를 단어의 빈도 수로 표현된 벡터로 변환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F706B-5A20-DC72-FCCB-E8D86E99B84E}"/>
              </a:ext>
            </a:extLst>
          </p:cNvPr>
          <p:cNvSpPr txBox="1"/>
          <p:nvPr/>
        </p:nvSpPr>
        <p:spPr>
          <a:xfrm>
            <a:off x="3271463" y="1317267"/>
            <a:ext cx="2743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i="1" dirty="0"/>
              <a:t>LDA</a:t>
            </a:r>
            <a:r>
              <a:rPr lang="ko-KR" altLang="en-US" sz="900" b="1" i="1" dirty="0"/>
              <a:t>란</a:t>
            </a:r>
            <a:r>
              <a:rPr lang="en-US" altLang="ko-KR" sz="900" b="1" i="1" dirty="0"/>
              <a:t>? </a:t>
            </a:r>
          </a:p>
          <a:p>
            <a:pPr algn="ctr"/>
            <a:r>
              <a:rPr lang="ko-KR" altLang="en-US" sz="900" i="1" dirty="0"/>
              <a:t>토픽모델링을 위한 확률적 모델로서 문서의 토픽 구조를 추론하는 기법 </a:t>
            </a:r>
          </a:p>
        </p:txBody>
      </p:sp>
      <p:pic>
        <p:nvPicPr>
          <p:cNvPr id="11" name="그림 10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4FF7290-E561-A1CB-F6E5-7EDF8E7CAF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6"/>
          <a:stretch/>
        </p:blipFill>
        <p:spPr>
          <a:xfrm>
            <a:off x="4800600" y="2190750"/>
            <a:ext cx="4149568" cy="2243769"/>
          </a:xfrm>
          <a:prstGeom prst="rect">
            <a:avLst/>
          </a:prstGeom>
        </p:spPr>
      </p:pic>
      <p:pic>
        <p:nvPicPr>
          <p:cNvPr id="12" name="그림 11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CED4FD9C-947F-9CC1-F21D-85A1E83F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00" b="73078"/>
          <a:stretch/>
        </p:blipFill>
        <p:spPr>
          <a:xfrm>
            <a:off x="685800" y="2020672"/>
            <a:ext cx="3158968" cy="84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4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7197652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Topic Modeling </a:t>
            </a:r>
            <a:r>
              <a:rPr lang="en-US" sz="2000" spc="60" dirty="0"/>
              <a:t>–LDA(Latent Dirichlet Allocation) 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B53AFC8-54A7-27A5-F8D4-70474BCCCDAE}"/>
              </a:ext>
            </a:extLst>
          </p:cNvPr>
          <p:cNvSpPr txBox="1"/>
          <p:nvPr/>
        </p:nvSpPr>
        <p:spPr>
          <a:xfrm>
            <a:off x="560094" y="2343150"/>
            <a:ext cx="3707106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4.LDA model train: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ldamodel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은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LDA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모델 객체임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ldaModel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클래스를 사용하여 토픽의 개수를 지정하고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훈련 데이터인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corpus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와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Dictionary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객체인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word_dict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를 입력으로 사용하여 모델을 훈련</a:t>
            </a:r>
            <a:endParaRPr lang="en-US" altLang="ko-KR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ko-KR" altLang="en-US" sz="1000" spc="-10" dirty="0">
              <a:solidFill>
                <a:srgbClr val="424242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Arial"/>
            </a:endParaRP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5.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토픽 추출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: topics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는 훈련된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LDA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모델에서 추출된 토픽들임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.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print_topics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()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함수를 사용하여 각 토픽의 단어와 가중치를 출력</a:t>
            </a: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C77358F-AAF2-35EC-5880-D77EF07217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52550"/>
            <a:ext cx="4446294" cy="36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4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7197652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Topic Modeling </a:t>
            </a:r>
            <a:r>
              <a:rPr lang="en-US" sz="2000" spc="60" dirty="0"/>
              <a:t>–LDA(Latent Dirichlet Allocation) 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B53AFC8-54A7-27A5-F8D4-70474BCCCDAE}"/>
              </a:ext>
            </a:extLst>
          </p:cNvPr>
          <p:cNvSpPr txBox="1"/>
          <p:nvPr/>
        </p:nvSpPr>
        <p:spPr>
          <a:xfrm>
            <a:off x="4944978" y="3028950"/>
            <a:ext cx="370710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6.  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pyLDAvis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라이브러리를 사용하여 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LDA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모델의 결과를 시각화해줌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.  prepare()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함수를 사용하여 시각화에 필요한 데이터를 생성하고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, display()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함수를 사용하여 시각화 결과를 표시</a:t>
            </a:r>
          </a:p>
        </p:txBody>
      </p:sp>
      <p:pic>
        <p:nvPicPr>
          <p:cNvPr id="10" name="그림 9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4FB86FA5-1F7E-CF32-FD36-470E3C8C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82" y="1499495"/>
            <a:ext cx="3648102" cy="762006"/>
          </a:xfrm>
          <a:prstGeom prst="rect">
            <a:avLst/>
          </a:prstGeom>
        </p:spPr>
      </p:pic>
      <p:pic>
        <p:nvPicPr>
          <p:cNvPr id="12" name="그림 11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B66B3E5C-6FDC-39B7-197E-55ACB3DC04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99495"/>
            <a:ext cx="4640178" cy="32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42950"/>
            <a:ext cx="7197652" cy="73225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lang="en-US" spc="60" dirty="0"/>
              <a:t>Topic Modeling </a:t>
            </a:r>
            <a:r>
              <a:rPr lang="en-US" sz="2000" spc="60" dirty="0"/>
              <a:t>–LDA(Latent Dirichlet Allocation) </a:t>
            </a:r>
            <a:br>
              <a:rPr lang="en-US" altLang="ko-KR" sz="1700" spc="-10" dirty="0">
                <a:solidFill>
                  <a:srgbClr val="424242"/>
                </a:solidFill>
                <a:latin typeface="Arial"/>
                <a:cs typeface="Arial"/>
              </a:rPr>
            </a:br>
            <a:endParaRPr sz="1700" spc="6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B53AFC8-54A7-27A5-F8D4-70474BCCCDAE}"/>
              </a:ext>
            </a:extLst>
          </p:cNvPr>
          <p:cNvSpPr txBox="1"/>
          <p:nvPr/>
        </p:nvSpPr>
        <p:spPr>
          <a:xfrm>
            <a:off x="5029200" y="2251149"/>
            <a:ext cx="3707106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각 문서의 토픽 비중 계산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:</a:t>
            </a:r>
          </a:p>
          <a:p>
            <a:pPr marL="12065" algn="l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•</a:t>
            </a:r>
            <a:r>
              <a:rPr lang="en-US" altLang="ko-KR" sz="1000" spc="-10" dirty="0" err="1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get_topic_ratio_for_each_document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()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함수는 각 문서에 대해 가장 비중이 높은 토픽과 해당 토픽의 비중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그리고 모든 토픽의 비중을 계산한 후</a:t>
            </a:r>
            <a:r>
              <a:rPr lang="en-US" altLang="ko-KR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, </a:t>
            </a:r>
            <a:r>
              <a:rPr lang="ko-KR" altLang="en-US" sz="1000" spc="-10" dirty="0">
                <a:solidFill>
                  <a:srgbClr val="424242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/>
              </a:rPr>
              <a:t>결과는 데이터프레임으로 반환하는 코드 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D4E1A88-3F26-45F3-EFAC-00D7B9A67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06667"/>
            <a:ext cx="3962400" cy="31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5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19150"/>
            <a:ext cx="5077460" cy="47064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pc="-10" dirty="0"/>
              <a:t>Conclusions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AD3FE20-7793-B6D9-C8AE-3D97F77810E3}"/>
              </a:ext>
            </a:extLst>
          </p:cNvPr>
          <p:cNvSpPr txBox="1"/>
          <p:nvPr/>
        </p:nvSpPr>
        <p:spPr>
          <a:xfrm>
            <a:off x="1219200" y="1657350"/>
            <a:ext cx="7239000" cy="3722814"/>
          </a:xfrm>
          <a:prstGeom prst="rect">
            <a:avLst/>
          </a:prstGeom>
        </p:spPr>
        <p:txBody>
          <a:bodyPr vert="horz" wrap="square" lIns="0" tIns="130810" rIns="0" bIns="0" numCol="2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buFont typeface="Wingdings" panose="05000000000000000000" pitchFamily="2" charset="2"/>
              <a:buChar char="ü"/>
              <a:tabLst>
                <a:tab pos="363855" algn="l"/>
                <a:tab pos="364490" algn="l"/>
              </a:tabLst>
            </a:pP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댓글의 감성은 약 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81%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정확도로 분류할 수 있었다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 </a:t>
            </a: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buFont typeface="Wingdings" panose="05000000000000000000" pitchFamily="2" charset="2"/>
              <a:buChar char="ü"/>
              <a:tabLst>
                <a:tab pos="363855" algn="l"/>
                <a:tab pos="364490" algn="l"/>
              </a:tabLst>
            </a:pPr>
            <a:r>
              <a:rPr lang="en-US" altLang="ko-KR" sz="1000" dirty="0" err="1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Youtube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댓글은 독특한 데이터와  의사소통의 형태로서 모델들은 긍정적인 댓글과 부정적인 댓글의 유의미한 차이점을 예측하는 데에 어려움을 겪었다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buFont typeface="Wingdings" panose="05000000000000000000" pitchFamily="2" charset="2"/>
              <a:buChar char="ü"/>
              <a:tabLst>
                <a:tab pos="363855" algn="l"/>
                <a:tab pos="364490" algn="l"/>
              </a:tabLst>
            </a:pP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긍정 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-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부정 단어 분류에서 그다지 구분되는 단어들이 나오지 않는 이유는 영화 자체의 주제가 긍정적인 분위기가 아닌 사회 비판적인 내용이다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buFont typeface="Wingdings" panose="05000000000000000000" pitchFamily="2" charset="2"/>
              <a:buChar char="ü"/>
              <a:tabLst>
                <a:tab pos="363855" algn="l"/>
                <a:tab pos="364490" algn="l"/>
              </a:tabLst>
            </a:pP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또한 영화에서는 코믹적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, 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감동적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, 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비극적 요소가 혼합된 장면이 자주 등장한다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 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이러한 장면의 연속은 배경지식이 없는 해외 네티즌들로 하여금 복잡하며 긍정 부정 단어를 분리하기 어렵게 만들 수 있다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buFont typeface="Wingdings" panose="05000000000000000000" pitchFamily="2" charset="2"/>
              <a:buChar char="ü"/>
              <a:tabLst>
                <a:tab pos="363855" algn="l"/>
                <a:tab pos="364490" algn="l"/>
              </a:tabLst>
            </a:pP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전반적으로 국 내외에서 높은 평가와 호평을 받은 영화로서 긍정적인 반응의 비율이 높은 것을 확인하였다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lr>
                <a:schemeClr val="tx1"/>
              </a:buClr>
              <a:buFont typeface="Wingdings" panose="05000000000000000000" pitchFamily="2" charset="2"/>
              <a:buChar char="ü"/>
              <a:tabLst>
                <a:tab pos="363855" algn="l"/>
                <a:tab pos="364490" algn="l"/>
              </a:tabLst>
            </a:pP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해당 영화 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‘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기생충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’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사회비판적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, 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사회주의 적인 주제를 가진 만큼 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‘Capitalism’</a:t>
            </a:r>
            <a:r>
              <a:rPr lang="ko-KR" altLang="en-US" sz="10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빈도가 높은 것은 이 영화에 대한 관심과 긍정의 비율이 높은 것으로 판단 할 수 있을 것이다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866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E62079D-B529-1288-4B49-739528A72959}"/>
              </a:ext>
            </a:extLst>
          </p:cNvPr>
          <p:cNvSpPr/>
          <p:nvPr/>
        </p:nvSpPr>
        <p:spPr>
          <a:xfrm>
            <a:off x="1143000" y="1650495"/>
            <a:ext cx="3657600" cy="3124200"/>
          </a:xfrm>
          <a:prstGeom prst="round1Rect">
            <a:avLst/>
          </a:prstGeom>
          <a:noFill/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053" y="812509"/>
            <a:ext cx="5971880" cy="47064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pc="-10" dirty="0"/>
              <a:t>Conclusions</a:t>
            </a:r>
            <a:r>
              <a:rPr lang="en-US" spc="-10" dirty="0"/>
              <a:t> </a:t>
            </a:r>
            <a:r>
              <a:rPr lang="en-US" sz="2000" spc="-10" dirty="0"/>
              <a:t>–</a:t>
            </a:r>
            <a:r>
              <a:rPr lang="ko-KR" altLang="en-US" sz="1800" spc="-10" dirty="0"/>
              <a:t>보완점 </a:t>
            </a:r>
            <a:r>
              <a:rPr lang="en-US" altLang="ko-KR" sz="1800" spc="-10" dirty="0"/>
              <a:t>&amp; </a:t>
            </a:r>
            <a:r>
              <a:rPr lang="ko-KR" altLang="en-US" sz="1800" spc="-10" dirty="0"/>
              <a:t>성능에 관한 고찰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332809" y="1885950"/>
            <a:ext cx="3277981" cy="253274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en-US" altLang="ko-KR" sz="1300" b="1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“</a:t>
            </a:r>
            <a:r>
              <a:rPr lang="ko-KR" altLang="en-US" sz="1300" b="1" i="1" dirty="0">
                <a:latin typeface="Yu Gothic" panose="020B0400000000000000" pitchFamily="34" charset="-128"/>
                <a:cs typeface="Arial"/>
              </a:rPr>
              <a:t>보완점</a:t>
            </a:r>
            <a:r>
              <a:rPr lang="en-US" altLang="ko-KR" sz="1300" b="1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“</a:t>
            </a: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300" b="1" i="1" dirty="0"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en-US" altLang="ko-KR" sz="1000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: </a:t>
            </a:r>
            <a:r>
              <a:rPr lang="ko-KR" altLang="en-US" sz="1000" i="1" dirty="0">
                <a:latin typeface="Yu Gothic" panose="020B0400000000000000" pitchFamily="34" charset="-128"/>
                <a:cs typeface="Arial"/>
              </a:rPr>
              <a:t>대용량 데이터에 더욱 적합한 토픽 모델링을 위해서 추가 로 또 다른 </a:t>
            </a:r>
            <a:r>
              <a:rPr lang="en-US" altLang="ko-KR" sz="1000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parasite review</a:t>
            </a:r>
            <a:r>
              <a:rPr lang="ko-KR" altLang="en-US" sz="1000" i="1" dirty="0">
                <a:latin typeface="Yu Gothic" panose="020B0400000000000000" pitchFamily="34" charset="-128"/>
                <a:cs typeface="Arial"/>
              </a:rPr>
              <a:t>영상 댓글 데이터를 수집할 수 있습니다</a:t>
            </a:r>
            <a:r>
              <a:rPr lang="en-US" altLang="ko-KR" sz="1000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.</a:t>
            </a: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000" i="1" dirty="0"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en-US" altLang="ko-KR" sz="1000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:  </a:t>
            </a:r>
            <a:r>
              <a:rPr lang="ko-KR" altLang="en-US" sz="1000" i="1" dirty="0">
                <a:latin typeface="Yu Gothic" panose="020B0400000000000000" pitchFamily="34" charset="-128"/>
                <a:cs typeface="Arial"/>
              </a:rPr>
              <a:t>해당 영화 리뷰 맞춤 감성 사전을 임의로 제작해서 더욱 유의미한 차이점을 예측 가능합니다</a:t>
            </a:r>
            <a:r>
              <a:rPr lang="en-US" altLang="ko-KR" sz="1000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.</a:t>
            </a: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000" i="1" dirty="0"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en-US" altLang="ko-KR" sz="1000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: </a:t>
            </a:r>
            <a:r>
              <a:rPr lang="ko-KR" altLang="en-US" sz="1000" i="1" dirty="0">
                <a:latin typeface="Yu Gothic" panose="020B0400000000000000" pitchFamily="34" charset="-128"/>
                <a:cs typeface="Arial"/>
              </a:rPr>
              <a:t>모델 앙상블을 활용하여 성능을 향상 시킬 수 있습니다</a:t>
            </a:r>
            <a:r>
              <a:rPr lang="en-US" altLang="ko-KR" sz="1000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B57E9AB-651E-24AE-E18C-6F052E881377}"/>
              </a:ext>
            </a:extLst>
          </p:cNvPr>
          <p:cNvSpPr txBox="1"/>
          <p:nvPr/>
        </p:nvSpPr>
        <p:spPr>
          <a:xfrm>
            <a:off x="5105400" y="1809005"/>
            <a:ext cx="3378512" cy="2807179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en-US" altLang="ko-KR" sz="1300" b="1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“</a:t>
            </a:r>
            <a:r>
              <a:rPr lang="ko-KR" altLang="en-US" sz="1300" b="1" i="1" dirty="0">
                <a:latin typeface="Yu Gothic" panose="020B0400000000000000" pitchFamily="34" charset="-128"/>
                <a:cs typeface="Arial"/>
              </a:rPr>
              <a:t>성능에 관한 고찰</a:t>
            </a:r>
            <a:r>
              <a:rPr lang="en-US" altLang="ko-KR" sz="1300" b="1" i="1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“</a:t>
            </a: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000" i="1" dirty="0">
              <a:latin typeface="Yu Gothic" panose="020B0400000000000000" pitchFamily="34" charset="-128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ko-KR" altLang="en-US" sz="1000" i="1" dirty="0">
                <a:latin typeface="Yu Gothic" panose="020B0400000000000000" pitchFamily="34" charset="-128"/>
                <a:cs typeface="Arial"/>
              </a:rPr>
              <a:t>위의 언급 한 것 과 같이 </a:t>
            </a:r>
            <a:endParaRPr lang="en-US" altLang="ko-KR" sz="1000" i="1" dirty="0"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en-US" altLang="ko-KR" sz="1000" spc="-1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LR</a:t>
            </a:r>
            <a:r>
              <a:rPr lang="ko-KR" altLang="en-US" sz="1000" spc="-1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은 모델 파라미터 의 개수가 적어 비교적 간단한 모델 조직을 가지기 대문에 </a:t>
            </a:r>
            <a:r>
              <a:rPr lang="ko-KR" altLang="en-US" sz="1000" spc="-10" dirty="0" err="1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과적합</a:t>
            </a:r>
            <a:r>
              <a:rPr lang="en-US" altLang="ko-KR" sz="1000" spc="-1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(overfitting)</a:t>
            </a:r>
            <a:r>
              <a:rPr lang="ko-KR" altLang="en-US" sz="1000" spc="-1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의 가능성이 적습니다</a:t>
            </a:r>
            <a:r>
              <a:rPr lang="en-US" altLang="ko-KR" sz="1000" spc="-1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.</a:t>
            </a: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ko-KR" altLang="en-US" sz="1000" spc="-1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학습과 예측 속도가 빨라서 대용량 데이터도 빠른 학습이 가능합니다</a:t>
            </a:r>
            <a:r>
              <a:rPr lang="en-US" altLang="ko-KR" sz="1000" spc="-1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. </a:t>
            </a:r>
            <a:r>
              <a:rPr lang="ko-KR" altLang="en-US" sz="1000" spc="-1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또한</a:t>
            </a:r>
            <a:r>
              <a:rPr lang="en-US" altLang="ko-KR" sz="1000" spc="-1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, </a:t>
            </a:r>
            <a:r>
              <a:rPr lang="ko-KR" altLang="en-US" sz="1000" spc="-1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희소</a:t>
            </a:r>
            <a:r>
              <a:rPr lang="en-US" altLang="ko-KR" sz="1000" spc="-1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(sparse)</a:t>
            </a:r>
            <a:r>
              <a:rPr lang="ko-KR" altLang="en-US" sz="1000" spc="-1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한 데이터에 대해 잘 작동하는 경향이 있습니다</a:t>
            </a:r>
            <a:r>
              <a:rPr lang="en-US" altLang="ko-KR" sz="1000" spc="-1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.</a:t>
            </a: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endParaRPr lang="en-US" altLang="ko-KR" sz="1000" spc="-10" dirty="0">
              <a:solidFill>
                <a:srgbClr val="424242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63855" algn="l"/>
                <a:tab pos="364490" algn="l"/>
              </a:tabLst>
            </a:pPr>
            <a:r>
              <a:rPr lang="ko-KR" altLang="en-US" sz="1000" i="1" spc="-10" dirty="0">
                <a:solidFill>
                  <a:srgbClr val="424242"/>
                </a:solidFill>
                <a:highlight>
                  <a:srgbClr val="C0C0C0"/>
                </a:highlight>
                <a:latin typeface="Yu Gothic" panose="020B0400000000000000" pitchFamily="34" charset="-128"/>
                <a:cs typeface="Arial"/>
              </a:rPr>
              <a:t>우리가 분석하는 텍스트 데이터는 일반적으로 희소행렬</a:t>
            </a:r>
            <a:r>
              <a:rPr lang="en-US" altLang="ko-KR" sz="1000" i="1" spc="-10" dirty="0">
                <a:solidFill>
                  <a:srgbClr val="424242"/>
                </a:solidFill>
                <a:highlight>
                  <a:srgbClr val="C0C0C0"/>
                </a:highlight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(sparse matrix)</a:t>
            </a:r>
            <a:r>
              <a:rPr lang="ko-KR" altLang="en-US" sz="1000" i="1" spc="-10" dirty="0">
                <a:solidFill>
                  <a:srgbClr val="424242"/>
                </a:solidFill>
                <a:highlight>
                  <a:srgbClr val="C0C0C0"/>
                </a:highlight>
                <a:latin typeface="Yu Gothic" panose="020B0400000000000000" pitchFamily="34" charset="-128"/>
                <a:cs typeface="Arial"/>
              </a:rPr>
              <a:t>의 형태이기 때문에 실제로 사용되는 단어의 비율이 상대적으로 적다</a:t>
            </a:r>
            <a:r>
              <a:rPr lang="en-US" altLang="ko-KR" sz="1000" i="1" spc="-10" dirty="0">
                <a:solidFill>
                  <a:srgbClr val="424242"/>
                </a:solidFill>
                <a:highlight>
                  <a:srgbClr val="C0C0C0"/>
                </a:highlight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.  </a:t>
            </a:r>
            <a:r>
              <a:rPr lang="ko-KR" altLang="en-US" sz="1000" i="1" spc="-10" dirty="0">
                <a:solidFill>
                  <a:srgbClr val="424242"/>
                </a:solidFill>
                <a:highlight>
                  <a:srgbClr val="C0C0C0"/>
                </a:highlight>
                <a:latin typeface="Yu Gothic" panose="020B0400000000000000" pitchFamily="34" charset="-128"/>
                <a:cs typeface="Arial"/>
              </a:rPr>
              <a:t>그렇기의 </a:t>
            </a:r>
            <a:r>
              <a:rPr lang="en-US" altLang="ko-KR" sz="1000" i="1" spc="-10" dirty="0">
                <a:solidFill>
                  <a:srgbClr val="424242"/>
                </a:solidFill>
                <a:highlight>
                  <a:srgbClr val="C0C0C0"/>
                </a:highlight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LR</a:t>
            </a:r>
            <a:r>
              <a:rPr lang="ko-KR" altLang="en-US" sz="1000" i="1" spc="-10" dirty="0">
                <a:solidFill>
                  <a:srgbClr val="424242"/>
                </a:solidFill>
                <a:highlight>
                  <a:srgbClr val="C0C0C0"/>
                </a:highlight>
                <a:latin typeface="Yu Gothic" panose="020B0400000000000000" pitchFamily="34" charset="-128"/>
                <a:cs typeface="Arial"/>
              </a:rPr>
              <a:t>모델의 성능이 높게 나온 것이라는 결론을 도출했습니다</a:t>
            </a:r>
            <a:r>
              <a:rPr lang="en-US" altLang="ko-KR" sz="1000" i="1" spc="-10" dirty="0">
                <a:solidFill>
                  <a:srgbClr val="424242"/>
                </a:solidFill>
                <a:highlight>
                  <a:srgbClr val="C0C0C0"/>
                </a:highlight>
                <a:latin typeface="Yu Gothic" panose="020B0400000000000000" pitchFamily="34" charset="-128"/>
                <a:cs typeface="Arial"/>
              </a:rPr>
              <a:t>.</a:t>
            </a:r>
            <a:endParaRPr lang="en-US" altLang="ko-KR" sz="1000" i="1" spc="-10" dirty="0">
              <a:solidFill>
                <a:srgbClr val="424242"/>
              </a:solidFill>
              <a:highlight>
                <a:srgbClr val="C0C0C0"/>
              </a:highlight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</p:txBody>
      </p:sp>
      <p:sp>
        <p:nvSpPr>
          <p:cNvPr id="7" name="사각형: 둥근 한쪽 모서리 6">
            <a:extLst>
              <a:ext uri="{FF2B5EF4-FFF2-40B4-BE49-F238E27FC236}">
                <a16:creationId xmlns:a16="http://schemas.microsoft.com/office/drawing/2014/main" id="{1D9F36A4-ED67-EADE-D1CD-96C9B43883EF}"/>
              </a:ext>
            </a:extLst>
          </p:cNvPr>
          <p:cNvSpPr/>
          <p:nvPr/>
        </p:nvSpPr>
        <p:spPr>
          <a:xfrm flipH="1">
            <a:off x="4894365" y="1639151"/>
            <a:ext cx="3688422" cy="3124200"/>
          </a:xfrm>
          <a:prstGeom prst="round1Rect">
            <a:avLst/>
          </a:prstGeom>
          <a:noFill/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253" y="793892"/>
            <a:ext cx="5077460" cy="47064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US" spc="55" dirty="0"/>
              <a:t>INDEX </a:t>
            </a:r>
            <a:r>
              <a:rPr lang="en-US" sz="2000" spc="55" dirty="0"/>
              <a:t>-details</a:t>
            </a:r>
            <a:endParaRPr sz="2000" spc="55" dirty="0"/>
          </a:p>
        </p:txBody>
      </p:sp>
      <p:grpSp>
        <p:nvGrpSpPr>
          <p:cNvPr id="3" name="object 3"/>
          <p:cNvGrpSpPr/>
          <p:nvPr/>
        </p:nvGrpSpPr>
        <p:grpSpPr>
          <a:xfrm>
            <a:off x="2641937" y="1652298"/>
            <a:ext cx="3890010" cy="2874010"/>
            <a:chOff x="2641937" y="1652298"/>
            <a:chExt cx="3890010" cy="2874010"/>
          </a:xfrm>
        </p:grpSpPr>
        <p:sp>
          <p:nvSpPr>
            <p:cNvPr id="4" name="object 4"/>
            <p:cNvSpPr/>
            <p:nvPr/>
          </p:nvSpPr>
          <p:spPr>
            <a:xfrm>
              <a:off x="2678112" y="2187512"/>
              <a:ext cx="1189355" cy="0"/>
            </a:xfrm>
            <a:custGeom>
              <a:avLst/>
              <a:gdLst/>
              <a:ahLst/>
              <a:cxnLst/>
              <a:rect l="l" t="t" r="r" b="b"/>
              <a:pathLst>
                <a:path w="1189354">
                  <a:moveTo>
                    <a:pt x="118910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49B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6775" y="21718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249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6775" y="21718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249B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78037" y="3641824"/>
              <a:ext cx="894080" cy="0"/>
            </a:xfrm>
            <a:custGeom>
              <a:avLst/>
              <a:gdLst/>
              <a:ahLst/>
              <a:cxnLst/>
              <a:rect l="l" t="t" r="r" b="b"/>
              <a:pathLst>
                <a:path w="894079">
                  <a:moveTo>
                    <a:pt x="89390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F88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6700" y="36261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1F88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46700" y="36261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F88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94371" y="2716095"/>
              <a:ext cx="899794" cy="1536065"/>
            </a:xfrm>
            <a:custGeom>
              <a:avLst/>
              <a:gdLst/>
              <a:ahLst/>
              <a:cxnLst/>
              <a:rect l="l" t="t" r="r" b="b"/>
              <a:pathLst>
                <a:path w="899795" h="1536064">
                  <a:moveTo>
                    <a:pt x="551898" y="1535991"/>
                  </a:moveTo>
                  <a:lnTo>
                    <a:pt x="513096" y="1505710"/>
                  </a:lnTo>
                  <a:lnTo>
                    <a:pt x="475600" y="1474259"/>
                  </a:lnTo>
                  <a:lnTo>
                    <a:pt x="439423" y="1441681"/>
                  </a:lnTo>
                  <a:lnTo>
                    <a:pt x="404577" y="1408016"/>
                  </a:lnTo>
                  <a:lnTo>
                    <a:pt x="371075" y="1373305"/>
                  </a:lnTo>
                  <a:lnTo>
                    <a:pt x="338930" y="1337588"/>
                  </a:lnTo>
                  <a:lnTo>
                    <a:pt x="308156" y="1300905"/>
                  </a:lnTo>
                  <a:lnTo>
                    <a:pt x="278763" y="1263298"/>
                  </a:lnTo>
                  <a:lnTo>
                    <a:pt x="250766" y="1224807"/>
                  </a:lnTo>
                  <a:lnTo>
                    <a:pt x="224178" y="1185473"/>
                  </a:lnTo>
                  <a:lnTo>
                    <a:pt x="199010" y="1145337"/>
                  </a:lnTo>
                  <a:lnTo>
                    <a:pt x="175276" y="1104438"/>
                  </a:lnTo>
                  <a:lnTo>
                    <a:pt x="152988" y="1062818"/>
                  </a:lnTo>
                  <a:lnTo>
                    <a:pt x="132160" y="1020518"/>
                  </a:lnTo>
                  <a:lnTo>
                    <a:pt x="112804" y="977578"/>
                  </a:lnTo>
                  <a:lnTo>
                    <a:pt x="94932" y="934038"/>
                  </a:lnTo>
                  <a:lnTo>
                    <a:pt x="78558" y="889940"/>
                  </a:lnTo>
                  <a:lnTo>
                    <a:pt x="63695" y="845324"/>
                  </a:lnTo>
                  <a:lnTo>
                    <a:pt x="50354" y="800230"/>
                  </a:lnTo>
                  <a:lnTo>
                    <a:pt x="38550" y="754700"/>
                  </a:lnTo>
                  <a:lnTo>
                    <a:pt x="28294" y="708774"/>
                  </a:lnTo>
                  <a:lnTo>
                    <a:pt x="19600" y="662492"/>
                  </a:lnTo>
                  <a:lnTo>
                    <a:pt x="12480" y="615896"/>
                  </a:lnTo>
                  <a:lnTo>
                    <a:pt x="6948" y="569026"/>
                  </a:lnTo>
                  <a:lnTo>
                    <a:pt x="3015" y="521922"/>
                  </a:lnTo>
                  <a:lnTo>
                    <a:pt x="694" y="474625"/>
                  </a:lnTo>
                  <a:lnTo>
                    <a:pt x="0" y="427176"/>
                  </a:lnTo>
                  <a:lnTo>
                    <a:pt x="943" y="379616"/>
                  </a:lnTo>
                  <a:lnTo>
                    <a:pt x="3537" y="331985"/>
                  </a:lnTo>
                  <a:lnTo>
                    <a:pt x="7795" y="284324"/>
                  </a:lnTo>
                  <a:lnTo>
                    <a:pt x="13730" y="236673"/>
                  </a:lnTo>
                  <a:lnTo>
                    <a:pt x="21354" y="189073"/>
                  </a:lnTo>
                  <a:lnTo>
                    <a:pt x="30680" y="141566"/>
                  </a:lnTo>
                  <a:lnTo>
                    <a:pt x="41720" y="94190"/>
                  </a:lnTo>
                  <a:lnTo>
                    <a:pt x="54489" y="46988"/>
                  </a:lnTo>
                  <a:lnTo>
                    <a:pt x="68998" y="0"/>
                  </a:lnTo>
                  <a:lnTo>
                    <a:pt x="617235" y="179371"/>
                  </a:lnTo>
                  <a:lnTo>
                    <a:pt x="603327" y="226444"/>
                  </a:lnTo>
                  <a:lnTo>
                    <a:pt x="592393" y="273834"/>
                  </a:lnTo>
                  <a:lnTo>
                    <a:pt x="584394" y="321423"/>
                  </a:lnTo>
                  <a:lnTo>
                    <a:pt x="579294" y="369089"/>
                  </a:lnTo>
                  <a:lnTo>
                    <a:pt x="577054" y="416715"/>
                  </a:lnTo>
                  <a:lnTo>
                    <a:pt x="577638" y="464179"/>
                  </a:lnTo>
                  <a:lnTo>
                    <a:pt x="581006" y="511363"/>
                  </a:lnTo>
                  <a:lnTo>
                    <a:pt x="587122" y="558147"/>
                  </a:lnTo>
                  <a:lnTo>
                    <a:pt x="595948" y="604410"/>
                  </a:lnTo>
                  <a:lnTo>
                    <a:pt x="607446" y="650035"/>
                  </a:lnTo>
                  <a:lnTo>
                    <a:pt x="621578" y="694900"/>
                  </a:lnTo>
                  <a:lnTo>
                    <a:pt x="638308" y="738886"/>
                  </a:lnTo>
                  <a:lnTo>
                    <a:pt x="657596" y="781875"/>
                  </a:lnTo>
                  <a:lnTo>
                    <a:pt x="679406" y="823745"/>
                  </a:lnTo>
                  <a:lnTo>
                    <a:pt x="703699" y="864377"/>
                  </a:lnTo>
                  <a:lnTo>
                    <a:pt x="730439" y="903653"/>
                  </a:lnTo>
                  <a:lnTo>
                    <a:pt x="759587" y="941452"/>
                  </a:lnTo>
                  <a:lnTo>
                    <a:pt x="791106" y="977654"/>
                  </a:lnTo>
                  <a:lnTo>
                    <a:pt x="824958" y="1012140"/>
                  </a:lnTo>
                  <a:lnTo>
                    <a:pt x="861105" y="1044790"/>
                  </a:lnTo>
                  <a:lnTo>
                    <a:pt x="899509" y="1075485"/>
                  </a:lnTo>
                  <a:lnTo>
                    <a:pt x="551898" y="1535991"/>
                  </a:lnTo>
                  <a:close/>
                </a:path>
              </a:pathLst>
            </a:custGeom>
            <a:solidFill>
              <a:srgbClr val="1F88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7737" y="4387400"/>
              <a:ext cx="1802764" cy="0"/>
            </a:xfrm>
            <a:custGeom>
              <a:avLst/>
              <a:gdLst/>
              <a:ahLst/>
              <a:cxnLst/>
              <a:rect l="l" t="t" r="r" b="b"/>
              <a:pathLst>
                <a:path w="1802764">
                  <a:moveTo>
                    <a:pt x="0" y="0"/>
                  </a:moveTo>
                  <a:lnTo>
                    <a:pt x="1802600" y="0"/>
                  </a:lnTo>
                </a:path>
              </a:pathLst>
            </a:custGeom>
            <a:ln w="9524">
              <a:solidFill>
                <a:srgbClr val="1C7E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0338" y="43717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1C7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0338" y="43717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C7E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9688" y="2187512"/>
              <a:ext cx="1286510" cy="0"/>
            </a:xfrm>
            <a:custGeom>
              <a:avLst/>
              <a:gdLst/>
              <a:ahLst/>
              <a:cxnLst/>
              <a:rect l="l" t="t" r="r" b="b"/>
              <a:pathLst>
                <a:path w="1286510">
                  <a:moveTo>
                    <a:pt x="0" y="0"/>
                  </a:moveTo>
                  <a:lnTo>
                    <a:pt x="1286113" y="0"/>
                  </a:lnTo>
                </a:path>
              </a:pathLst>
            </a:custGeom>
            <a:ln w="9524">
              <a:solidFill>
                <a:srgbClr val="145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95801" y="21718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95801" y="21718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45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0287" y="3309049"/>
              <a:ext cx="850265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100" y="0"/>
                  </a:lnTo>
                </a:path>
              </a:pathLst>
            </a:custGeom>
            <a:ln w="9524">
              <a:solidFill>
                <a:srgbClr val="1B78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60388" y="329338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1B78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0388" y="329338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B78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8175" y="2718887"/>
              <a:ext cx="902969" cy="1536700"/>
            </a:xfrm>
            <a:custGeom>
              <a:avLst/>
              <a:gdLst/>
              <a:ahLst/>
              <a:cxnLst/>
              <a:rect l="l" t="t" r="r" b="b"/>
              <a:pathLst>
                <a:path w="902970" h="1536700">
                  <a:moveTo>
                    <a:pt x="347236" y="1536595"/>
                  </a:moveTo>
                  <a:lnTo>
                    <a:pt x="0" y="1074279"/>
                  </a:lnTo>
                  <a:lnTo>
                    <a:pt x="38444" y="1043646"/>
                  </a:lnTo>
                  <a:lnTo>
                    <a:pt x="74639" y="1011055"/>
                  </a:lnTo>
                  <a:lnTo>
                    <a:pt x="108545" y="976622"/>
                  </a:lnTo>
                  <a:lnTo>
                    <a:pt x="140126" y="940469"/>
                  </a:lnTo>
                  <a:lnTo>
                    <a:pt x="169344" y="902715"/>
                  </a:lnTo>
                  <a:lnTo>
                    <a:pt x="196160" y="863477"/>
                  </a:lnTo>
                  <a:lnTo>
                    <a:pt x="220536" y="822877"/>
                  </a:lnTo>
                  <a:lnTo>
                    <a:pt x="242436" y="781034"/>
                  </a:lnTo>
                  <a:lnTo>
                    <a:pt x="261820" y="738065"/>
                  </a:lnTo>
                  <a:lnTo>
                    <a:pt x="278651" y="694092"/>
                  </a:lnTo>
                  <a:lnTo>
                    <a:pt x="292891" y="649233"/>
                  </a:lnTo>
                  <a:lnTo>
                    <a:pt x="304503" y="603608"/>
                  </a:lnTo>
                  <a:lnTo>
                    <a:pt x="313448" y="557335"/>
                  </a:lnTo>
                  <a:lnTo>
                    <a:pt x="319688" y="510535"/>
                  </a:lnTo>
                  <a:lnTo>
                    <a:pt x="323186" y="463326"/>
                  </a:lnTo>
                  <a:lnTo>
                    <a:pt x="323904" y="415828"/>
                  </a:lnTo>
                  <a:lnTo>
                    <a:pt x="321804" y="368160"/>
                  </a:lnTo>
                  <a:lnTo>
                    <a:pt x="316847" y="320442"/>
                  </a:lnTo>
                  <a:lnTo>
                    <a:pt x="308997" y="272792"/>
                  </a:lnTo>
                  <a:lnTo>
                    <a:pt x="298215" y="225331"/>
                  </a:lnTo>
                  <a:lnTo>
                    <a:pt x="284463" y="178177"/>
                  </a:lnTo>
                  <a:lnTo>
                    <a:pt x="835123" y="0"/>
                  </a:lnTo>
                  <a:lnTo>
                    <a:pt x="849495" y="47089"/>
                  </a:lnTo>
                  <a:lnTo>
                    <a:pt x="862126" y="94387"/>
                  </a:lnTo>
                  <a:lnTo>
                    <a:pt x="873027" y="141853"/>
                  </a:lnTo>
                  <a:lnTo>
                    <a:pt x="882213" y="189447"/>
                  </a:lnTo>
                  <a:lnTo>
                    <a:pt x="889695" y="237126"/>
                  </a:lnTo>
                  <a:lnTo>
                    <a:pt x="895487" y="284852"/>
                  </a:lnTo>
                  <a:lnTo>
                    <a:pt x="899602" y="332583"/>
                  </a:lnTo>
                  <a:lnTo>
                    <a:pt x="902052" y="380279"/>
                  </a:lnTo>
                  <a:lnTo>
                    <a:pt x="902851" y="427899"/>
                  </a:lnTo>
                  <a:lnTo>
                    <a:pt x="902011" y="475403"/>
                  </a:lnTo>
                  <a:lnTo>
                    <a:pt x="899546" y="522749"/>
                  </a:lnTo>
                  <a:lnTo>
                    <a:pt x="895467" y="569898"/>
                  </a:lnTo>
                  <a:lnTo>
                    <a:pt x="889788" y="616809"/>
                  </a:lnTo>
                  <a:lnTo>
                    <a:pt x="882523" y="663441"/>
                  </a:lnTo>
                  <a:lnTo>
                    <a:pt x="873683" y="709753"/>
                  </a:lnTo>
                  <a:lnTo>
                    <a:pt x="863281" y="755705"/>
                  </a:lnTo>
                  <a:lnTo>
                    <a:pt x="851332" y="801257"/>
                  </a:lnTo>
                  <a:lnTo>
                    <a:pt x="837847" y="846367"/>
                  </a:lnTo>
                  <a:lnTo>
                    <a:pt x="822839" y="890995"/>
                  </a:lnTo>
                  <a:lnTo>
                    <a:pt x="806321" y="935101"/>
                  </a:lnTo>
                  <a:lnTo>
                    <a:pt x="788307" y="978643"/>
                  </a:lnTo>
                  <a:lnTo>
                    <a:pt x="768808" y="1021582"/>
                  </a:lnTo>
                  <a:lnTo>
                    <a:pt x="747839" y="1063877"/>
                  </a:lnTo>
                  <a:lnTo>
                    <a:pt x="725411" y="1105486"/>
                  </a:lnTo>
                  <a:lnTo>
                    <a:pt x="701538" y="1146371"/>
                  </a:lnTo>
                  <a:lnTo>
                    <a:pt x="676233" y="1186488"/>
                  </a:lnTo>
                  <a:lnTo>
                    <a:pt x="649508" y="1225800"/>
                  </a:lnTo>
                  <a:lnTo>
                    <a:pt x="621377" y="1264263"/>
                  </a:lnTo>
                  <a:lnTo>
                    <a:pt x="591852" y="1301839"/>
                  </a:lnTo>
                  <a:lnTo>
                    <a:pt x="560946" y="1338486"/>
                  </a:lnTo>
                  <a:lnTo>
                    <a:pt x="528672" y="1374164"/>
                  </a:lnTo>
                  <a:lnTo>
                    <a:pt x="495043" y="1408832"/>
                  </a:lnTo>
                  <a:lnTo>
                    <a:pt x="460072" y="1442450"/>
                  </a:lnTo>
                  <a:lnTo>
                    <a:pt x="423772" y="1474977"/>
                  </a:lnTo>
                  <a:lnTo>
                    <a:pt x="386156" y="1506372"/>
                  </a:lnTo>
                  <a:lnTo>
                    <a:pt x="347236" y="1536595"/>
                  </a:lnTo>
                  <a:close/>
                </a:path>
              </a:pathLst>
            </a:custGeom>
            <a:solidFill>
              <a:srgbClr val="1B78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65737" y="1772443"/>
              <a:ext cx="1314450" cy="1125220"/>
            </a:xfrm>
            <a:custGeom>
              <a:avLst/>
              <a:gdLst/>
              <a:ahLst/>
              <a:cxnLst/>
              <a:rect l="l" t="t" r="r" b="b"/>
              <a:pathLst>
                <a:path w="1314450" h="1125220">
                  <a:moveTo>
                    <a:pt x="766408" y="1124986"/>
                  </a:moveTo>
                  <a:lnTo>
                    <a:pt x="749106" y="1078981"/>
                  </a:lnTo>
                  <a:lnTo>
                    <a:pt x="729237" y="1034509"/>
                  </a:lnTo>
                  <a:lnTo>
                    <a:pt x="706903" y="991643"/>
                  </a:lnTo>
                  <a:lnTo>
                    <a:pt x="682208" y="950457"/>
                  </a:lnTo>
                  <a:lnTo>
                    <a:pt x="655253" y="911023"/>
                  </a:lnTo>
                  <a:lnTo>
                    <a:pt x="626140" y="873414"/>
                  </a:lnTo>
                  <a:lnTo>
                    <a:pt x="594971" y="837704"/>
                  </a:lnTo>
                  <a:lnTo>
                    <a:pt x="561850" y="803964"/>
                  </a:lnTo>
                  <a:lnTo>
                    <a:pt x="526877" y="772268"/>
                  </a:lnTo>
                  <a:lnTo>
                    <a:pt x="490155" y="742690"/>
                  </a:lnTo>
                  <a:lnTo>
                    <a:pt x="451786" y="715301"/>
                  </a:lnTo>
                  <a:lnTo>
                    <a:pt x="411873" y="690175"/>
                  </a:lnTo>
                  <a:lnTo>
                    <a:pt x="370517" y="667384"/>
                  </a:lnTo>
                  <a:lnTo>
                    <a:pt x="327820" y="647002"/>
                  </a:lnTo>
                  <a:lnTo>
                    <a:pt x="283886" y="629102"/>
                  </a:lnTo>
                  <a:lnTo>
                    <a:pt x="238816" y="613756"/>
                  </a:lnTo>
                  <a:lnTo>
                    <a:pt x="192711" y="601038"/>
                  </a:lnTo>
                  <a:lnTo>
                    <a:pt x="145675" y="591020"/>
                  </a:lnTo>
                  <a:lnTo>
                    <a:pt x="97810" y="583775"/>
                  </a:lnTo>
                  <a:lnTo>
                    <a:pt x="49217" y="579376"/>
                  </a:lnTo>
                  <a:lnTo>
                    <a:pt x="0" y="577897"/>
                  </a:lnTo>
                  <a:lnTo>
                    <a:pt x="234" y="0"/>
                  </a:lnTo>
                  <a:lnTo>
                    <a:pt x="49554" y="888"/>
                  </a:lnTo>
                  <a:lnTo>
                    <a:pt x="98534" y="3496"/>
                  </a:lnTo>
                  <a:lnTo>
                    <a:pt x="147140" y="7798"/>
                  </a:lnTo>
                  <a:lnTo>
                    <a:pt x="195337" y="13771"/>
                  </a:lnTo>
                  <a:lnTo>
                    <a:pt x="243091" y="21390"/>
                  </a:lnTo>
                  <a:lnTo>
                    <a:pt x="290366" y="30628"/>
                  </a:lnTo>
                  <a:lnTo>
                    <a:pt x="337128" y="41463"/>
                  </a:lnTo>
                  <a:lnTo>
                    <a:pt x="383342" y="53868"/>
                  </a:lnTo>
                  <a:lnTo>
                    <a:pt x="428973" y="67820"/>
                  </a:lnTo>
                  <a:lnTo>
                    <a:pt x="473987" y="83292"/>
                  </a:lnTo>
                  <a:lnTo>
                    <a:pt x="518348" y="100262"/>
                  </a:lnTo>
                  <a:lnTo>
                    <a:pt x="562023" y="118702"/>
                  </a:lnTo>
                  <a:lnTo>
                    <a:pt x="604976" y="138590"/>
                  </a:lnTo>
                  <a:lnTo>
                    <a:pt x="647173" y="159899"/>
                  </a:lnTo>
                  <a:lnTo>
                    <a:pt x="688579" y="182606"/>
                  </a:lnTo>
                  <a:lnTo>
                    <a:pt x="729159" y="206685"/>
                  </a:lnTo>
                  <a:lnTo>
                    <a:pt x="768878" y="232112"/>
                  </a:lnTo>
                  <a:lnTo>
                    <a:pt x="807702" y="258862"/>
                  </a:lnTo>
                  <a:lnTo>
                    <a:pt x="845596" y="286909"/>
                  </a:lnTo>
                  <a:lnTo>
                    <a:pt x="882525" y="316230"/>
                  </a:lnTo>
                  <a:lnTo>
                    <a:pt x="918455" y="346798"/>
                  </a:lnTo>
                  <a:lnTo>
                    <a:pt x="953350" y="378591"/>
                  </a:lnTo>
                  <a:lnTo>
                    <a:pt x="987177" y="411582"/>
                  </a:lnTo>
                  <a:lnTo>
                    <a:pt x="1019899" y="445747"/>
                  </a:lnTo>
                  <a:lnTo>
                    <a:pt x="1051483" y="481061"/>
                  </a:lnTo>
                  <a:lnTo>
                    <a:pt x="1081894" y="517499"/>
                  </a:lnTo>
                  <a:lnTo>
                    <a:pt x="1111097" y="555037"/>
                  </a:lnTo>
                  <a:lnTo>
                    <a:pt x="1139058" y="593649"/>
                  </a:lnTo>
                  <a:lnTo>
                    <a:pt x="1165740" y="633312"/>
                  </a:lnTo>
                  <a:lnTo>
                    <a:pt x="1191111" y="673999"/>
                  </a:lnTo>
                  <a:lnTo>
                    <a:pt x="1215135" y="715686"/>
                  </a:lnTo>
                  <a:lnTo>
                    <a:pt x="1237777" y="758349"/>
                  </a:lnTo>
                  <a:lnTo>
                    <a:pt x="1259003" y="801962"/>
                  </a:lnTo>
                  <a:lnTo>
                    <a:pt x="1278778" y="846502"/>
                  </a:lnTo>
                  <a:lnTo>
                    <a:pt x="1297066" y="891942"/>
                  </a:lnTo>
                  <a:lnTo>
                    <a:pt x="1313834" y="938258"/>
                  </a:lnTo>
                  <a:lnTo>
                    <a:pt x="766408" y="1124986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3842" y="2373858"/>
              <a:ext cx="787005" cy="6234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16715" y="2516809"/>
              <a:ext cx="579120" cy="577850"/>
            </a:xfrm>
            <a:custGeom>
              <a:avLst/>
              <a:gdLst/>
              <a:ahLst/>
              <a:cxnLst/>
              <a:rect l="l" t="t" r="r" b="b"/>
              <a:pathLst>
                <a:path w="579120" h="577850">
                  <a:moveTo>
                    <a:pt x="579069" y="283972"/>
                  </a:moveTo>
                  <a:lnTo>
                    <a:pt x="574763" y="238836"/>
                  </a:lnTo>
                  <a:lnTo>
                    <a:pt x="563448" y="194932"/>
                  </a:lnTo>
                  <a:lnTo>
                    <a:pt x="545274" y="153123"/>
                  </a:lnTo>
                  <a:lnTo>
                    <a:pt x="520382" y="114274"/>
                  </a:lnTo>
                  <a:lnTo>
                    <a:pt x="500570" y="92227"/>
                  </a:lnTo>
                  <a:lnTo>
                    <a:pt x="501256" y="91592"/>
                  </a:lnTo>
                  <a:lnTo>
                    <a:pt x="494563" y="85534"/>
                  </a:lnTo>
                  <a:lnTo>
                    <a:pt x="488937" y="79248"/>
                  </a:lnTo>
                  <a:lnTo>
                    <a:pt x="488340" y="79883"/>
                  </a:lnTo>
                  <a:lnTo>
                    <a:pt x="427405" y="34645"/>
                  </a:lnTo>
                  <a:lnTo>
                    <a:pt x="385483" y="16167"/>
                  </a:lnTo>
                  <a:lnTo>
                    <a:pt x="341401" y="4572"/>
                  </a:lnTo>
                  <a:lnTo>
                    <a:pt x="296049" y="0"/>
                  </a:lnTo>
                  <a:lnTo>
                    <a:pt x="250278" y="2616"/>
                  </a:lnTo>
                  <a:lnTo>
                    <a:pt x="204978" y="12585"/>
                  </a:lnTo>
                  <a:lnTo>
                    <a:pt x="161023" y="30060"/>
                  </a:lnTo>
                  <a:lnTo>
                    <a:pt x="120484" y="54419"/>
                  </a:lnTo>
                  <a:lnTo>
                    <a:pt x="85115" y="84378"/>
                  </a:lnTo>
                  <a:lnTo>
                    <a:pt x="55321" y="119164"/>
                  </a:lnTo>
                  <a:lnTo>
                    <a:pt x="31508" y="157975"/>
                  </a:lnTo>
                  <a:lnTo>
                    <a:pt x="14084" y="200025"/>
                  </a:lnTo>
                  <a:lnTo>
                    <a:pt x="3454" y="244525"/>
                  </a:lnTo>
                  <a:lnTo>
                    <a:pt x="0" y="290664"/>
                  </a:lnTo>
                  <a:lnTo>
                    <a:pt x="2997" y="324726"/>
                  </a:lnTo>
                  <a:lnTo>
                    <a:pt x="2311" y="324802"/>
                  </a:lnTo>
                  <a:lnTo>
                    <a:pt x="3517" y="330619"/>
                  </a:lnTo>
                  <a:lnTo>
                    <a:pt x="4152" y="337680"/>
                  </a:lnTo>
                  <a:lnTo>
                    <a:pt x="4978" y="337540"/>
                  </a:lnTo>
                  <a:lnTo>
                    <a:pt x="28575" y="413854"/>
                  </a:lnTo>
                  <a:lnTo>
                    <a:pt x="51549" y="453237"/>
                  </a:lnTo>
                  <a:lnTo>
                    <a:pt x="80289" y="488353"/>
                  </a:lnTo>
                  <a:lnTo>
                    <a:pt x="114173" y="518566"/>
                  </a:lnTo>
                  <a:lnTo>
                    <a:pt x="152590" y="543229"/>
                  </a:lnTo>
                  <a:lnTo>
                    <a:pt x="194932" y="561708"/>
                  </a:lnTo>
                  <a:lnTo>
                    <a:pt x="240601" y="573379"/>
                  </a:lnTo>
                  <a:lnTo>
                    <a:pt x="287566" y="577532"/>
                  </a:lnTo>
                  <a:lnTo>
                    <a:pt x="333667" y="574154"/>
                  </a:lnTo>
                  <a:lnTo>
                    <a:pt x="378142" y="563651"/>
                  </a:lnTo>
                  <a:lnTo>
                    <a:pt x="420192" y="546404"/>
                  </a:lnTo>
                  <a:lnTo>
                    <a:pt x="459028" y="522833"/>
                  </a:lnTo>
                  <a:lnTo>
                    <a:pt x="493864" y="493318"/>
                  </a:lnTo>
                  <a:lnTo>
                    <a:pt x="523913" y="458266"/>
                  </a:lnTo>
                  <a:lnTo>
                    <a:pt x="548386" y="418071"/>
                  </a:lnTo>
                  <a:lnTo>
                    <a:pt x="566026" y="374446"/>
                  </a:lnTo>
                  <a:lnTo>
                    <a:pt x="576211" y="329463"/>
                  </a:lnTo>
                  <a:lnTo>
                    <a:pt x="579069" y="283972"/>
                  </a:lnTo>
                  <a:close/>
                </a:path>
              </a:pathLst>
            </a:custGeom>
            <a:solidFill>
              <a:srgbClr val="1B78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74042" y="3794447"/>
              <a:ext cx="1614170" cy="731520"/>
            </a:xfrm>
            <a:custGeom>
              <a:avLst/>
              <a:gdLst/>
              <a:ahLst/>
              <a:cxnLst/>
              <a:rect l="l" t="t" r="r" b="b"/>
              <a:pathLst>
                <a:path w="1614170" h="731520">
                  <a:moveTo>
                    <a:pt x="808657" y="731360"/>
                  </a:moveTo>
                  <a:lnTo>
                    <a:pt x="761535" y="730895"/>
                  </a:lnTo>
                  <a:lnTo>
                    <a:pt x="714444" y="728837"/>
                  </a:lnTo>
                  <a:lnTo>
                    <a:pt x="667426" y="725185"/>
                  </a:lnTo>
                  <a:lnTo>
                    <a:pt x="620526" y="719940"/>
                  </a:lnTo>
                  <a:lnTo>
                    <a:pt x="573784" y="713101"/>
                  </a:lnTo>
                  <a:lnTo>
                    <a:pt x="527244" y="704667"/>
                  </a:lnTo>
                  <a:lnTo>
                    <a:pt x="480948" y="694639"/>
                  </a:lnTo>
                  <a:lnTo>
                    <a:pt x="434940" y="683016"/>
                  </a:lnTo>
                  <a:lnTo>
                    <a:pt x="389260" y="669797"/>
                  </a:lnTo>
                  <a:lnTo>
                    <a:pt x="343953" y="654983"/>
                  </a:lnTo>
                  <a:lnTo>
                    <a:pt x="299061" y="638573"/>
                  </a:lnTo>
                  <a:lnTo>
                    <a:pt x="254625" y="620567"/>
                  </a:lnTo>
                  <a:lnTo>
                    <a:pt x="210690" y="600965"/>
                  </a:lnTo>
                  <a:lnTo>
                    <a:pt x="167296" y="579766"/>
                  </a:lnTo>
                  <a:lnTo>
                    <a:pt x="124488" y="556969"/>
                  </a:lnTo>
                  <a:lnTo>
                    <a:pt x="82308" y="532576"/>
                  </a:lnTo>
                  <a:lnTo>
                    <a:pt x="40797" y="506585"/>
                  </a:lnTo>
                  <a:lnTo>
                    <a:pt x="0" y="478995"/>
                  </a:lnTo>
                  <a:lnTo>
                    <a:pt x="333021" y="6263"/>
                  </a:lnTo>
                  <a:lnTo>
                    <a:pt x="374080" y="33270"/>
                  </a:lnTo>
                  <a:lnTo>
                    <a:pt x="416308" y="57541"/>
                  </a:lnTo>
                  <a:lnTo>
                    <a:pt x="459579" y="79078"/>
                  </a:lnTo>
                  <a:lnTo>
                    <a:pt x="503767" y="97880"/>
                  </a:lnTo>
                  <a:lnTo>
                    <a:pt x="548749" y="113949"/>
                  </a:lnTo>
                  <a:lnTo>
                    <a:pt x="594399" y="127286"/>
                  </a:lnTo>
                  <a:lnTo>
                    <a:pt x="640592" y="137890"/>
                  </a:lnTo>
                  <a:lnTo>
                    <a:pt x="687202" y="145764"/>
                  </a:lnTo>
                  <a:lnTo>
                    <a:pt x="734106" y="150908"/>
                  </a:lnTo>
                  <a:lnTo>
                    <a:pt x="781177" y="153323"/>
                  </a:lnTo>
                  <a:lnTo>
                    <a:pt x="828291" y="153010"/>
                  </a:lnTo>
                  <a:lnTo>
                    <a:pt x="875323" y="149969"/>
                  </a:lnTo>
                  <a:lnTo>
                    <a:pt x="922147" y="144201"/>
                  </a:lnTo>
                  <a:lnTo>
                    <a:pt x="968639" y="135707"/>
                  </a:lnTo>
                  <a:lnTo>
                    <a:pt x="1014673" y="124489"/>
                  </a:lnTo>
                  <a:lnTo>
                    <a:pt x="1060125" y="110546"/>
                  </a:lnTo>
                  <a:lnTo>
                    <a:pt x="1104870" y="93880"/>
                  </a:lnTo>
                  <a:lnTo>
                    <a:pt x="1148781" y="74492"/>
                  </a:lnTo>
                  <a:lnTo>
                    <a:pt x="1191736" y="52382"/>
                  </a:lnTo>
                  <a:lnTo>
                    <a:pt x="1233607" y="27551"/>
                  </a:lnTo>
                  <a:lnTo>
                    <a:pt x="1274271" y="0"/>
                  </a:lnTo>
                  <a:lnTo>
                    <a:pt x="1613672" y="467643"/>
                  </a:lnTo>
                  <a:lnTo>
                    <a:pt x="1573268" y="495804"/>
                  </a:lnTo>
                  <a:lnTo>
                    <a:pt x="1532129" y="522376"/>
                  </a:lnTo>
                  <a:lnTo>
                    <a:pt x="1490297" y="547361"/>
                  </a:lnTo>
                  <a:lnTo>
                    <a:pt x="1447815" y="570757"/>
                  </a:lnTo>
                  <a:lnTo>
                    <a:pt x="1404725" y="592565"/>
                  </a:lnTo>
                  <a:lnTo>
                    <a:pt x="1361070" y="612783"/>
                  </a:lnTo>
                  <a:lnTo>
                    <a:pt x="1316894" y="631413"/>
                  </a:lnTo>
                  <a:lnTo>
                    <a:pt x="1272237" y="648453"/>
                  </a:lnTo>
                  <a:lnTo>
                    <a:pt x="1227143" y="663903"/>
                  </a:lnTo>
                  <a:lnTo>
                    <a:pt x="1181655" y="677762"/>
                  </a:lnTo>
                  <a:lnTo>
                    <a:pt x="1135815" y="690032"/>
                  </a:lnTo>
                  <a:lnTo>
                    <a:pt x="1089666" y="700710"/>
                  </a:lnTo>
                  <a:lnTo>
                    <a:pt x="1043249" y="709798"/>
                  </a:lnTo>
                  <a:lnTo>
                    <a:pt x="996609" y="717294"/>
                  </a:lnTo>
                  <a:lnTo>
                    <a:pt x="949787" y="723199"/>
                  </a:lnTo>
                  <a:lnTo>
                    <a:pt x="902826" y="727512"/>
                  </a:lnTo>
                  <a:lnTo>
                    <a:pt x="855768" y="730232"/>
                  </a:lnTo>
                  <a:lnTo>
                    <a:pt x="808657" y="731360"/>
                  </a:lnTo>
                  <a:close/>
                </a:path>
              </a:pathLst>
            </a:custGeom>
            <a:solidFill>
              <a:srgbClr val="1C7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0533" y="3686161"/>
              <a:ext cx="630435" cy="78179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49611" y="3747236"/>
              <a:ext cx="578485" cy="577850"/>
            </a:xfrm>
            <a:custGeom>
              <a:avLst/>
              <a:gdLst/>
              <a:ahLst/>
              <a:cxnLst/>
              <a:rect l="l" t="t" r="r" b="b"/>
              <a:pathLst>
                <a:path w="578485" h="577850">
                  <a:moveTo>
                    <a:pt x="578472" y="288620"/>
                  </a:moveTo>
                  <a:lnTo>
                    <a:pt x="574865" y="243230"/>
                  </a:lnTo>
                  <a:lnTo>
                    <a:pt x="564172" y="198983"/>
                  </a:lnTo>
                  <a:lnTo>
                    <a:pt x="546557" y="156743"/>
                  </a:lnTo>
                  <a:lnTo>
                    <a:pt x="522135" y="117386"/>
                  </a:lnTo>
                  <a:lnTo>
                    <a:pt x="499643" y="91655"/>
                  </a:lnTo>
                  <a:lnTo>
                    <a:pt x="500316" y="91033"/>
                  </a:lnTo>
                  <a:lnTo>
                    <a:pt x="494576" y="85852"/>
                  </a:lnTo>
                  <a:lnTo>
                    <a:pt x="491045" y="81800"/>
                  </a:lnTo>
                  <a:lnTo>
                    <a:pt x="490601" y="82257"/>
                  </a:lnTo>
                  <a:lnTo>
                    <a:pt x="426656" y="34442"/>
                  </a:lnTo>
                  <a:lnTo>
                    <a:pt x="384886" y="16078"/>
                  </a:lnTo>
                  <a:lnTo>
                    <a:pt x="340982" y="4546"/>
                  </a:lnTo>
                  <a:lnTo>
                    <a:pt x="295808" y="0"/>
                  </a:lnTo>
                  <a:lnTo>
                    <a:pt x="250228" y="2590"/>
                  </a:lnTo>
                  <a:lnTo>
                    <a:pt x="205117" y="12496"/>
                  </a:lnTo>
                  <a:lnTo>
                    <a:pt x="161328" y="29845"/>
                  </a:lnTo>
                  <a:lnTo>
                    <a:pt x="120929" y="54025"/>
                  </a:lnTo>
                  <a:lnTo>
                    <a:pt x="85636" y="83794"/>
                  </a:lnTo>
                  <a:lnTo>
                    <a:pt x="55854" y="118376"/>
                  </a:lnTo>
                  <a:lnTo>
                    <a:pt x="32004" y="156972"/>
                  </a:lnTo>
                  <a:lnTo>
                    <a:pt x="14478" y="198805"/>
                  </a:lnTo>
                  <a:lnTo>
                    <a:pt x="3670" y="243103"/>
                  </a:lnTo>
                  <a:lnTo>
                    <a:pt x="0" y="289077"/>
                  </a:lnTo>
                  <a:lnTo>
                    <a:pt x="3848" y="335940"/>
                  </a:lnTo>
                  <a:lnTo>
                    <a:pt x="15240" y="381571"/>
                  </a:lnTo>
                  <a:lnTo>
                    <a:pt x="33464" y="423926"/>
                  </a:lnTo>
                  <a:lnTo>
                    <a:pt x="57912" y="462407"/>
                  </a:lnTo>
                  <a:lnTo>
                    <a:pt x="87934" y="496404"/>
                  </a:lnTo>
                  <a:lnTo>
                    <a:pt x="122910" y="525297"/>
                  </a:lnTo>
                  <a:lnTo>
                    <a:pt x="162191" y="548474"/>
                  </a:lnTo>
                  <a:lnTo>
                    <a:pt x="205168" y="565327"/>
                  </a:lnTo>
                  <a:lnTo>
                    <a:pt x="233984" y="571550"/>
                  </a:lnTo>
                  <a:lnTo>
                    <a:pt x="233794" y="572541"/>
                  </a:lnTo>
                  <a:lnTo>
                    <a:pt x="243636" y="573633"/>
                  </a:lnTo>
                  <a:lnTo>
                    <a:pt x="251193" y="575259"/>
                  </a:lnTo>
                  <a:lnTo>
                    <a:pt x="251294" y="574484"/>
                  </a:lnTo>
                  <a:lnTo>
                    <a:pt x="280797" y="577735"/>
                  </a:lnTo>
                  <a:lnTo>
                    <a:pt x="327113" y="575322"/>
                  </a:lnTo>
                  <a:lnTo>
                    <a:pt x="371932" y="565696"/>
                  </a:lnTo>
                  <a:lnTo>
                    <a:pt x="414451" y="549224"/>
                  </a:lnTo>
                  <a:lnTo>
                    <a:pt x="453859" y="526313"/>
                  </a:lnTo>
                  <a:lnTo>
                    <a:pt x="489369" y="497344"/>
                  </a:lnTo>
                  <a:lnTo>
                    <a:pt x="520166" y="462699"/>
                  </a:lnTo>
                  <a:lnTo>
                    <a:pt x="545439" y="422757"/>
                  </a:lnTo>
                  <a:lnTo>
                    <a:pt x="563905" y="379247"/>
                  </a:lnTo>
                  <a:lnTo>
                    <a:pt x="574865" y="334251"/>
                  </a:lnTo>
                  <a:lnTo>
                    <a:pt x="578472" y="288620"/>
                  </a:lnTo>
                  <a:close/>
                </a:path>
              </a:pathLst>
            </a:custGeom>
            <a:solidFill>
              <a:srgbClr val="1F88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61635" y="1772387"/>
              <a:ext cx="1343660" cy="1129030"/>
            </a:xfrm>
            <a:custGeom>
              <a:avLst/>
              <a:gdLst/>
              <a:ahLst/>
              <a:cxnLst/>
              <a:rect l="l" t="t" r="r" b="b"/>
              <a:pathLst>
                <a:path w="1343660" h="1129030">
                  <a:moveTo>
                    <a:pt x="548125" y="1128458"/>
                  </a:moveTo>
                  <a:lnTo>
                    <a:pt x="0" y="944407"/>
                  </a:lnTo>
                  <a:lnTo>
                    <a:pt x="16433" y="898309"/>
                  </a:lnTo>
                  <a:lnTo>
                    <a:pt x="34369" y="853074"/>
                  </a:lnTo>
                  <a:lnTo>
                    <a:pt x="53772" y="808726"/>
                  </a:lnTo>
                  <a:lnTo>
                    <a:pt x="74610" y="765289"/>
                  </a:lnTo>
                  <a:lnTo>
                    <a:pt x="96846" y="722788"/>
                  </a:lnTo>
                  <a:lnTo>
                    <a:pt x="120449" y="681246"/>
                  </a:lnTo>
                  <a:lnTo>
                    <a:pt x="145382" y="640687"/>
                  </a:lnTo>
                  <a:lnTo>
                    <a:pt x="171613" y="601135"/>
                  </a:lnTo>
                  <a:lnTo>
                    <a:pt x="199107" y="562615"/>
                  </a:lnTo>
                  <a:lnTo>
                    <a:pt x="227830" y="525149"/>
                  </a:lnTo>
                  <a:lnTo>
                    <a:pt x="257748" y="488763"/>
                  </a:lnTo>
                  <a:lnTo>
                    <a:pt x="288827" y="453480"/>
                  </a:lnTo>
                  <a:lnTo>
                    <a:pt x="321032" y="419325"/>
                  </a:lnTo>
                  <a:lnTo>
                    <a:pt x="354330" y="386320"/>
                  </a:lnTo>
                  <a:lnTo>
                    <a:pt x="388687" y="354490"/>
                  </a:lnTo>
                  <a:lnTo>
                    <a:pt x="424067" y="323860"/>
                  </a:lnTo>
                  <a:lnTo>
                    <a:pt x="460438" y="294453"/>
                  </a:lnTo>
                  <a:lnTo>
                    <a:pt x="497765" y="266292"/>
                  </a:lnTo>
                  <a:lnTo>
                    <a:pt x="536014" y="239403"/>
                  </a:lnTo>
                  <a:lnTo>
                    <a:pt x="575150" y="213809"/>
                  </a:lnTo>
                  <a:lnTo>
                    <a:pt x="615141" y="189534"/>
                  </a:lnTo>
                  <a:lnTo>
                    <a:pt x="655951" y="166602"/>
                  </a:lnTo>
                  <a:lnTo>
                    <a:pt x="697546" y="145036"/>
                  </a:lnTo>
                  <a:lnTo>
                    <a:pt x="739893" y="124862"/>
                  </a:lnTo>
                  <a:lnTo>
                    <a:pt x="782957" y="106103"/>
                  </a:lnTo>
                  <a:lnTo>
                    <a:pt x="826704" y="88783"/>
                  </a:lnTo>
                  <a:lnTo>
                    <a:pt x="871100" y="72926"/>
                  </a:lnTo>
                  <a:lnTo>
                    <a:pt x="916111" y="58555"/>
                  </a:lnTo>
                  <a:lnTo>
                    <a:pt x="961703" y="45696"/>
                  </a:lnTo>
                  <a:lnTo>
                    <a:pt x="1007841" y="34371"/>
                  </a:lnTo>
                  <a:lnTo>
                    <a:pt x="1054492" y="24605"/>
                  </a:lnTo>
                  <a:lnTo>
                    <a:pt x="1101622" y="16423"/>
                  </a:lnTo>
                  <a:lnTo>
                    <a:pt x="1149195" y="9847"/>
                  </a:lnTo>
                  <a:lnTo>
                    <a:pt x="1197179" y="4901"/>
                  </a:lnTo>
                  <a:lnTo>
                    <a:pt x="1245539" y="1611"/>
                  </a:lnTo>
                  <a:lnTo>
                    <a:pt x="1294241" y="0"/>
                  </a:lnTo>
                  <a:lnTo>
                    <a:pt x="1343250" y="91"/>
                  </a:lnTo>
                  <a:lnTo>
                    <a:pt x="1332037" y="577989"/>
                  </a:lnTo>
                  <a:lnTo>
                    <a:pt x="1284052" y="578487"/>
                  </a:lnTo>
                  <a:lnTo>
                    <a:pt x="1236612" y="581764"/>
                  </a:lnTo>
                  <a:lnTo>
                    <a:pt x="1189812" y="587752"/>
                  </a:lnTo>
                  <a:lnTo>
                    <a:pt x="1143747" y="596387"/>
                  </a:lnTo>
                  <a:lnTo>
                    <a:pt x="1098512" y="607600"/>
                  </a:lnTo>
                  <a:lnTo>
                    <a:pt x="1054201" y="621326"/>
                  </a:lnTo>
                  <a:lnTo>
                    <a:pt x="1010909" y="637498"/>
                  </a:lnTo>
                  <a:lnTo>
                    <a:pt x="968731" y="656051"/>
                  </a:lnTo>
                  <a:lnTo>
                    <a:pt x="927760" y="676916"/>
                  </a:lnTo>
                  <a:lnTo>
                    <a:pt x="888092" y="700029"/>
                  </a:lnTo>
                  <a:lnTo>
                    <a:pt x="849822" y="725322"/>
                  </a:lnTo>
                  <a:lnTo>
                    <a:pt x="813043" y="752729"/>
                  </a:lnTo>
                  <a:lnTo>
                    <a:pt x="777851" y="782183"/>
                  </a:lnTo>
                  <a:lnTo>
                    <a:pt x="744340" y="813619"/>
                  </a:lnTo>
                  <a:lnTo>
                    <a:pt x="712604" y="846970"/>
                  </a:lnTo>
                  <a:lnTo>
                    <a:pt x="682739" y="882169"/>
                  </a:lnTo>
                  <a:lnTo>
                    <a:pt x="654839" y="919150"/>
                  </a:lnTo>
                  <a:lnTo>
                    <a:pt x="628999" y="957846"/>
                  </a:lnTo>
                  <a:lnTo>
                    <a:pt x="605312" y="998192"/>
                  </a:lnTo>
                  <a:lnTo>
                    <a:pt x="583875" y="1040120"/>
                  </a:lnTo>
                  <a:lnTo>
                    <a:pt x="564781" y="1083564"/>
                  </a:lnTo>
                  <a:lnTo>
                    <a:pt x="548125" y="1128458"/>
                  </a:lnTo>
                  <a:close/>
                </a:path>
              </a:pathLst>
            </a:custGeom>
            <a:solidFill>
              <a:srgbClr val="249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9550" y="1652298"/>
              <a:ext cx="575041" cy="83642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02811" y="1772437"/>
              <a:ext cx="577850" cy="577850"/>
            </a:xfrm>
            <a:custGeom>
              <a:avLst/>
              <a:gdLst/>
              <a:ahLst/>
              <a:cxnLst/>
              <a:rect l="l" t="t" r="r" b="b"/>
              <a:pathLst>
                <a:path w="577850" h="577850">
                  <a:moveTo>
                    <a:pt x="577748" y="299923"/>
                  </a:moveTo>
                  <a:lnTo>
                    <a:pt x="575894" y="254596"/>
                  </a:lnTo>
                  <a:lnTo>
                    <a:pt x="566978" y="210134"/>
                  </a:lnTo>
                  <a:lnTo>
                    <a:pt x="551116" y="167373"/>
                  </a:lnTo>
                  <a:lnTo>
                    <a:pt x="528421" y="127215"/>
                  </a:lnTo>
                  <a:lnTo>
                    <a:pt x="498970" y="90512"/>
                  </a:lnTo>
                  <a:lnTo>
                    <a:pt x="463994" y="59042"/>
                  </a:lnTo>
                  <a:lnTo>
                    <a:pt x="425157" y="34099"/>
                  </a:lnTo>
                  <a:lnTo>
                    <a:pt x="383349" y="15849"/>
                  </a:lnTo>
                  <a:lnTo>
                    <a:pt x="339432" y="4432"/>
                  </a:lnTo>
                  <a:lnTo>
                    <a:pt x="294271" y="0"/>
                  </a:lnTo>
                  <a:lnTo>
                    <a:pt x="248729" y="2717"/>
                  </a:lnTo>
                  <a:lnTo>
                    <a:pt x="203669" y="12725"/>
                  </a:lnTo>
                  <a:lnTo>
                    <a:pt x="176276" y="23685"/>
                  </a:lnTo>
                  <a:lnTo>
                    <a:pt x="175882" y="22745"/>
                  </a:lnTo>
                  <a:lnTo>
                    <a:pt x="167081" y="27355"/>
                  </a:lnTo>
                  <a:lnTo>
                    <a:pt x="159969" y="30200"/>
                  </a:lnTo>
                  <a:lnTo>
                    <a:pt x="160312" y="30911"/>
                  </a:lnTo>
                  <a:lnTo>
                    <a:pt x="96951" y="72555"/>
                  </a:lnTo>
                  <a:lnTo>
                    <a:pt x="65189" y="105575"/>
                  </a:lnTo>
                  <a:lnTo>
                    <a:pt x="39154" y="142976"/>
                  </a:lnTo>
                  <a:lnTo>
                    <a:pt x="19316" y="183984"/>
                  </a:lnTo>
                  <a:lnTo>
                    <a:pt x="6108" y="227850"/>
                  </a:lnTo>
                  <a:lnTo>
                    <a:pt x="0" y="273786"/>
                  </a:lnTo>
                  <a:lnTo>
                    <a:pt x="1409" y="321030"/>
                  </a:lnTo>
                  <a:lnTo>
                    <a:pt x="10477" y="367423"/>
                  </a:lnTo>
                  <a:lnTo>
                    <a:pt x="26606" y="410883"/>
                  </a:lnTo>
                  <a:lnTo>
                    <a:pt x="49187" y="450735"/>
                  </a:lnTo>
                  <a:lnTo>
                    <a:pt x="77609" y="486359"/>
                  </a:lnTo>
                  <a:lnTo>
                    <a:pt x="111277" y="517093"/>
                  </a:lnTo>
                  <a:lnTo>
                    <a:pt x="149555" y="542277"/>
                  </a:lnTo>
                  <a:lnTo>
                    <a:pt x="191846" y="561263"/>
                  </a:lnTo>
                  <a:lnTo>
                    <a:pt x="224929" y="570064"/>
                  </a:lnTo>
                  <a:lnTo>
                    <a:pt x="224764" y="570788"/>
                  </a:lnTo>
                  <a:lnTo>
                    <a:pt x="231038" y="571690"/>
                  </a:lnTo>
                  <a:lnTo>
                    <a:pt x="237553" y="573417"/>
                  </a:lnTo>
                  <a:lnTo>
                    <a:pt x="237693" y="572643"/>
                  </a:lnTo>
                  <a:lnTo>
                    <a:pt x="271360" y="577456"/>
                  </a:lnTo>
                  <a:lnTo>
                    <a:pt x="317512" y="576554"/>
                  </a:lnTo>
                  <a:lnTo>
                    <a:pt x="362407" y="568452"/>
                  </a:lnTo>
                  <a:lnTo>
                    <a:pt x="405244" y="553491"/>
                  </a:lnTo>
                  <a:lnTo>
                    <a:pt x="445223" y="532041"/>
                  </a:lnTo>
                  <a:lnTo>
                    <a:pt x="481533" y="504431"/>
                  </a:lnTo>
                  <a:lnTo>
                    <a:pt x="513372" y="471030"/>
                  </a:lnTo>
                  <a:lnTo>
                    <a:pt x="539927" y="432206"/>
                  </a:lnTo>
                  <a:lnTo>
                    <a:pt x="559866" y="389597"/>
                  </a:lnTo>
                  <a:lnTo>
                    <a:pt x="572439" y="345211"/>
                  </a:lnTo>
                  <a:lnTo>
                    <a:pt x="577748" y="299923"/>
                  </a:lnTo>
                  <a:close/>
                </a:path>
              </a:pathLst>
            </a:custGeom>
            <a:solidFill>
              <a:srgbClr val="145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2839" y="3593715"/>
              <a:ext cx="709865" cy="7148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931257" y="3736593"/>
              <a:ext cx="578485" cy="577850"/>
            </a:xfrm>
            <a:custGeom>
              <a:avLst/>
              <a:gdLst/>
              <a:ahLst/>
              <a:cxnLst/>
              <a:rect l="l" t="t" r="r" b="b"/>
              <a:pathLst>
                <a:path w="578485" h="577850">
                  <a:moveTo>
                    <a:pt x="578485" y="295821"/>
                  </a:moveTo>
                  <a:lnTo>
                    <a:pt x="575945" y="250380"/>
                  </a:lnTo>
                  <a:lnTo>
                    <a:pt x="566305" y="205892"/>
                  </a:lnTo>
                  <a:lnTo>
                    <a:pt x="549681" y="163233"/>
                  </a:lnTo>
                  <a:lnTo>
                    <a:pt x="526211" y="123304"/>
                  </a:lnTo>
                  <a:lnTo>
                    <a:pt x="495985" y="86956"/>
                  </a:lnTo>
                  <a:lnTo>
                    <a:pt x="460260" y="55994"/>
                  </a:lnTo>
                  <a:lnTo>
                    <a:pt x="420789" y="31673"/>
                  </a:lnTo>
                  <a:lnTo>
                    <a:pt x="378447" y="14147"/>
                  </a:lnTo>
                  <a:lnTo>
                    <a:pt x="334111" y="3543"/>
                  </a:lnTo>
                  <a:lnTo>
                    <a:pt x="288658" y="0"/>
                  </a:lnTo>
                  <a:lnTo>
                    <a:pt x="242976" y="3670"/>
                  </a:lnTo>
                  <a:lnTo>
                    <a:pt x="197954" y="14681"/>
                  </a:lnTo>
                  <a:lnTo>
                    <a:pt x="166446" y="28079"/>
                  </a:lnTo>
                  <a:lnTo>
                    <a:pt x="166065" y="27241"/>
                  </a:lnTo>
                  <a:lnTo>
                    <a:pt x="159334" y="31102"/>
                  </a:lnTo>
                  <a:lnTo>
                    <a:pt x="154444" y="33172"/>
                  </a:lnTo>
                  <a:lnTo>
                    <a:pt x="154724" y="33731"/>
                  </a:lnTo>
                  <a:lnTo>
                    <a:pt x="89382" y="79692"/>
                  </a:lnTo>
                  <a:lnTo>
                    <a:pt x="58978" y="113677"/>
                  </a:lnTo>
                  <a:lnTo>
                    <a:pt x="34417" y="151803"/>
                  </a:lnTo>
                  <a:lnTo>
                    <a:pt x="16116" y="193306"/>
                  </a:lnTo>
                  <a:lnTo>
                    <a:pt x="4508" y="237401"/>
                  </a:lnTo>
                  <a:lnTo>
                    <a:pt x="0" y="283311"/>
                  </a:lnTo>
                  <a:lnTo>
                    <a:pt x="2997" y="330263"/>
                  </a:lnTo>
                  <a:lnTo>
                    <a:pt x="13563" y="376135"/>
                  </a:lnTo>
                  <a:lnTo>
                    <a:pt x="31026" y="418858"/>
                  </a:lnTo>
                  <a:lnTo>
                    <a:pt x="54775" y="457835"/>
                  </a:lnTo>
                  <a:lnTo>
                    <a:pt x="84175" y="492429"/>
                  </a:lnTo>
                  <a:lnTo>
                    <a:pt x="118630" y="522020"/>
                  </a:lnTo>
                  <a:lnTo>
                    <a:pt x="157505" y="545985"/>
                  </a:lnTo>
                  <a:lnTo>
                    <a:pt x="200177" y="563689"/>
                  </a:lnTo>
                  <a:lnTo>
                    <a:pt x="246024" y="574522"/>
                  </a:lnTo>
                  <a:lnTo>
                    <a:pt x="293027" y="577811"/>
                  </a:lnTo>
                  <a:lnTo>
                    <a:pt x="339013" y="573595"/>
                  </a:lnTo>
                  <a:lnTo>
                    <a:pt x="383235" y="562279"/>
                  </a:lnTo>
                  <a:lnTo>
                    <a:pt x="424891" y="544258"/>
                  </a:lnTo>
                  <a:lnTo>
                    <a:pt x="463219" y="519976"/>
                  </a:lnTo>
                  <a:lnTo>
                    <a:pt x="497433" y="489813"/>
                  </a:lnTo>
                  <a:lnTo>
                    <a:pt x="526757" y="454202"/>
                  </a:lnTo>
                  <a:lnTo>
                    <a:pt x="541616" y="428675"/>
                  </a:lnTo>
                  <a:lnTo>
                    <a:pt x="542328" y="429056"/>
                  </a:lnTo>
                  <a:lnTo>
                    <a:pt x="545617" y="421792"/>
                  </a:lnTo>
                  <a:lnTo>
                    <a:pt x="550418" y="413537"/>
                  </a:lnTo>
                  <a:lnTo>
                    <a:pt x="549541" y="413131"/>
                  </a:lnTo>
                  <a:lnTo>
                    <a:pt x="561797" y="386041"/>
                  </a:lnTo>
                  <a:lnTo>
                    <a:pt x="573811" y="341337"/>
                  </a:lnTo>
                  <a:lnTo>
                    <a:pt x="578485" y="295821"/>
                  </a:lnTo>
                  <a:close/>
                </a:path>
              </a:pathLst>
            </a:custGeom>
            <a:solidFill>
              <a:srgbClr val="1C7E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6125" y="2660771"/>
              <a:ext cx="830906" cy="57449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47491" y="2514904"/>
              <a:ext cx="579120" cy="577850"/>
            </a:xfrm>
            <a:custGeom>
              <a:avLst/>
              <a:gdLst/>
              <a:ahLst/>
              <a:cxnLst/>
              <a:rect l="l" t="t" r="r" b="b"/>
              <a:pathLst>
                <a:path w="579120" h="577850">
                  <a:moveTo>
                    <a:pt x="578637" y="300329"/>
                  </a:moveTo>
                  <a:lnTo>
                    <a:pt x="576859" y="255028"/>
                  </a:lnTo>
                  <a:lnTo>
                    <a:pt x="568020" y="210566"/>
                  </a:lnTo>
                  <a:lnTo>
                    <a:pt x="552208" y="167792"/>
                  </a:lnTo>
                  <a:lnTo>
                    <a:pt x="529539" y="127596"/>
                  </a:lnTo>
                  <a:lnTo>
                    <a:pt x="500113" y="90855"/>
                  </a:lnTo>
                  <a:lnTo>
                    <a:pt x="465124" y="59334"/>
                  </a:lnTo>
                  <a:lnTo>
                    <a:pt x="426262" y="34328"/>
                  </a:lnTo>
                  <a:lnTo>
                    <a:pt x="384429" y="16002"/>
                  </a:lnTo>
                  <a:lnTo>
                    <a:pt x="340461" y="4508"/>
                  </a:lnTo>
                  <a:lnTo>
                    <a:pt x="295236" y="0"/>
                  </a:lnTo>
                  <a:lnTo>
                    <a:pt x="292176" y="177"/>
                  </a:lnTo>
                  <a:lnTo>
                    <a:pt x="292176" y="290220"/>
                  </a:lnTo>
                  <a:lnTo>
                    <a:pt x="289318" y="288747"/>
                  </a:lnTo>
                  <a:lnTo>
                    <a:pt x="287959" y="288899"/>
                  </a:lnTo>
                  <a:lnTo>
                    <a:pt x="289433" y="288645"/>
                  </a:lnTo>
                  <a:lnTo>
                    <a:pt x="292176" y="290220"/>
                  </a:lnTo>
                  <a:lnTo>
                    <a:pt x="292176" y="177"/>
                  </a:lnTo>
                  <a:lnTo>
                    <a:pt x="249631" y="2628"/>
                  </a:lnTo>
                  <a:lnTo>
                    <a:pt x="204508" y="12573"/>
                  </a:lnTo>
                  <a:lnTo>
                    <a:pt x="160731" y="29959"/>
                  </a:lnTo>
                  <a:lnTo>
                    <a:pt x="120345" y="54190"/>
                  </a:lnTo>
                  <a:lnTo>
                    <a:pt x="85115" y="83985"/>
                  </a:lnTo>
                  <a:lnTo>
                    <a:pt x="55410" y="118592"/>
                  </a:lnTo>
                  <a:lnTo>
                    <a:pt x="31648" y="157213"/>
                  </a:lnTo>
                  <a:lnTo>
                    <a:pt x="14224" y="199059"/>
                  </a:lnTo>
                  <a:lnTo>
                    <a:pt x="3530" y="243370"/>
                  </a:lnTo>
                  <a:lnTo>
                    <a:pt x="0" y="289331"/>
                  </a:lnTo>
                  <a:lnTo>
                    <a:pt x="2527" y="318985"/>
                  </a:lnTo>
                  <a:lnTo>
                    <a:pt x="1498" y="319087"/>
                  </a:lnTo>
                  <a:lnTo>
                    <a:pt x="3378" y="329044"/>
                  </a:lnTo>
                  <a:lnTo>
                    <a:pt x="4000" y="336181"/>
                  </a:lnTo>
                  <a:lnTo>
                    <a:pt x="4724" y="336067"/>
                  </a:lnTo>
                  <a:lnTo>
                    <a:pt x="26200" y="408901"/>
                  </a:lnTo>
                  <a:lnTo>
                    <a:pt x="48552" y="448830"/>
                  </a:lnTo>
                  <a:lnTo>
                    <a:pt x="76758" y="484555"/>
                  </a:lnTo>
                  <a:lnTo>
                    <a:pt x="110236" y="515442"/>
                  </a:lnTo>
                  <a:lnTo>
                    <a:pt x="148361" y="540842"/>
                  </a:lnTo>
                  <a:lnTo>
                    <a:pt x="190538" y="560082"/>
                  </a:lnTo>
                  <a:lnTo>
                    <a:pt x="236156" y="572516"/>
                  </a:lnTo>
                  <a:lnTo>
                    <a:pt x="283197" y="577418"/>
                  </a:lnTo>
                  <a:lnTo>
                    <a:pt x="329476" y="574738"/>
                  </a:lnTo>
                  <a:lnTo>
                    <a:pt x="374218" y="564845"/>
                  </a:lnTo>
                  <a:lnTo>
                    <a:pt x="416598" y="548157"/>
                  </a:lnTo>
                  <a:lnTo>
                    <a:pt x="455841" y="525043"/>
                  </a:lnTo>
                  <a:lnTo>
                    <a:pt x="491121" y="495909"/>
                  </a:lnTo>
                  <a:lnTo>
                    <a:pt x="521665" y="461124"/>
                  </a:lnTo>
                  <a:lnTo>
                    <a:pt x="539826" y="432054"/>
                  </a:lnTo>
                  <a:lnTo>
                    <a:pt x="540512" y="432435"/>
                  </a:lnTo>
                  <a:lnTo>
                    <a:pt x="543369" y="426377"/>
                  </a:lnTo>
                  <a:lnTo>
                    <a:pt x="546658" y="421106"/>
                  </a:lnTo>
                  <a:lnTo>
                    <a:pt x="545998" y="420776"/>
                  </a:lnTo>
                  <a:lnTo>
                    <a:pt x="560565" y="389902"/>
                  </a:lnTo>
                  <a:lnTo>
                    <a:pt x="573239" y="345579"/>
                  </a:lnTo>
                  <a:lnTo>
                    <a:pt x="578637" y="300329"/>
                  </a:lnTo>
                  <a:close/>
                </a:path>
              </a:pathLst>
            </a:custGeom>
            <a:solidFill>
              <a:srgbClr val="249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3415" y="1689209"/>
            <a:ext cx="1765935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Trebuchet MS"/>
                <a:cs typeface="Trebuchet MS"/>
              </a:rPr>
              <a:t>Data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-25" dirty="0">
                <a:latin typeface="Trebuchet MS"/>
                <a:cs typeface="Trebuchet MS"/>
              </a:rPr>
              <a:t>C</a:t>
            </a:r>
            <a:r>
              <a:rPr lang="en-US" sz="1600" b="1" spc="-25" dirty="0">
                <a:latin typeface="Trebuchet MS"/>
                <a:cs typeface="Trebuchet MS"/>
              </a:rPr>
              <a:t>rawling</a:t>
            </a:r>
            <a:endParaRPr sz="1600" dirty="0">
              <a:latin typeface="Trebuchet MS"/>
              <a:cs typeface="Trebuchet MS"/>
            </a:endParaRPr>
          </a:p>
          <a:p>
            <a:pPr marL="12700" marR="6350" indent="183515" algn="l">
              <a:lnSpc>
                <a:spcPct val="100000"/>
              </a:lnSpc>
              <a:spcBef>
                <a:spcPts val="55"/>
              </a:spcBef>
            </a:pPr>
            <a:r>
              <a:rPr sz="1000" dirty="0">
                <a:latin typeface="Trebuchet MS"/>
                <a:cs typeface="Trebuchet MS"/>
              </a:rPr>
              <a:t>Choosing</a:t>
            </a:r>
            <a:r>
              <a:rPr lang="en-US" sz="1000" spc="60" dirty="0">
                <a:latin typeface="Trebuchet MS"/>
                <a:cs typeface="Trebuchet MS"/>
              </a:rPr>
              <a:t> topics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extracting </a:t>
            </a:r>
            <a:r>
              <a:rPr sz="1000" dirty="0">
                <a:latin typeface="Trebuchet MS"/>
                <a:cs typeface="Trebuchet MS"/>
              </a:rPr>
              <a:t>comments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from</a:t>
            </a:r>
            <a:r>
              <a:rPr sz="1000" spc="-10" dirty="0">
                <a:latin typeface="Trebuchet MS"/>
                <a:cs typeface="Trebuchet MS"/>
              </a:rPr>
              <a:t> select videos</a:t>
            </a:r>
            <a:r>
              <a:rPr lang="en-US"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from</a:t>
            </a:r>
            <a:r>
              <a:rPr sz="1000" spc="-65" dirty="0">
                <a:latin typeface="Trebuchet MS"/>
                <a:cs typeface="Trebuchet MS"/>
              </a:rPr>
              <a:t> </a:t>
            </a:r>
            <a:r>
              <a:rPr lang="en-US" sz="1000" spc="-35" dirty="0">
                <a:latin typeface="Trebuchet MS"/>
                <a:cs typeface="Trebuchet MS"/>
              </a:rPr>
              <a:t>th</a:t>
            </a:r>
            <a:r>
              <a:rPr sz="1000" spc="-35" dirty="0">
                <a:latin typeface="Trebuchet MS"/>
                <a:cs typeface="Trebuchet MS"/>
              </a:rPr>
              <a:t>e</a:t>
            </a:r>
            <a:r>
              <a:rPr sz="1000" spc="-6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API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9930" y="3088105"/>
            <a:ext cx="1988820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latin typeface="Trebuchet MS"/>
                <a:cs typeface="Trebuchet MS"/>
              </a:rPr>
              <a:t>Data</a:t>
            </a:r>
            <a:r>
              <a:rPr sz="1500" b="1" spc="-60" dirty="0">
                <a:latin typeface="Trebuchet MS"/>
                <a:cs typeface="Trebuchet MS"/>
              </a:rPr>
              <a:t> </a:t>
            </a:r>
            <a:r>
              <a:rPr lang="en-US" sz="1500" b="1" spc="-25" dirty="0">
                <a:latin typeface="Trebuchet MS"/>
                <a:cs typeface="Trebuchet MS"/>
              </a:rPr>
              <a:t>Preprocessing</a:t>
            </a:r>
            <a:endParaRPr sz="1500" dirty="0">
              <a:latin typeface="Trebuchet MS"/>
              <a:cs typeface="Trebuchet MS"/>
            </a:endParaRPr>
          </a:p>
          <a:p>
            <a:pPr marL="211454" marR="5080" indent="10795" algn="r">
              <a:lnSpc>
                <a:spcPct val="100000"/>
              </a:lnSpc>
              <a:spcBef>
                <a:spcPts val="20"/>
              </a:spcBef>
            </a:pPr>
            <a:r>
              <a:rPr sz="1000" spc="-10" dirty="0">
                <a:latin typeface="Trebuchet MS"/>
                <a:cs typeface="Trebuchet MS"/>
              </a:rPr>
              <a:t>Cleaning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up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comments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and </a:t>
            </a:r>
            <a:r>
              <a:rPr sz="1000" spc="-10" dirty="0">
                <a:latin typeface="Trebuchet MS"/>
                <a:cs typeface="Trebuchet MS"/>
              </a:rPr>
              <a:t>performing</a:t>
            </a:r>
            <a:r>
              <a:rPr sz="1000" spc="-30" dirty="0">
                <a:latin typeface="Trebuchet MS"/>
                <a:cs typeface="Trebuchet MS"/>
              </a:rPr>
              <a:t> natural </a:t>
            </a:r>
            <a:r>
              <a:rPr sz="1000" spc="-10" dirty="0">
                <a:latin typeface="Trebuchet MS"/>
                <a:cs typeface="Trebuchet MS"/>
              </a:rPr>
              <a:t>language </a:t>
            </a:r>
            <a:r>
              <a:rPr sz="1000" dirty="0">
                <a:latin typeface="Trebuchet MS"/>
                <a:cs typeface="Trebuchet MS"/>
              </a:rPr>
              <a:t>processing</a:t>
            </a:r>
            <a:r>
              <a:rPr sz="1000" spc="1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to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reduce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noise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and </a:t>
            </a:r>
            <a:r>
              <a:rPr sz="1000" spc="-10" dirty="0">
                <a:latin typeface="Trebuchet MS"/>
                <a:cs typeface="Trebuchet MS"/>
              </a:rPr>
              <a:t>redundancy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in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data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69524" y="3866509"/>
            <a:ext cx="2013585" cy="7346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00965">
              <a:lnSpc>
                <a:spcPct val="101600"/>
              </a:lnSpc>
              <a:spcBef>
                <a:spcPts val="70"/>
              </a:spcBef>
            </a:pPr>
            <a:r>
              <a:rPr sz="1600" b="1" spc="-25" dirty="0">
                <a:latin typeface="Trebuchet MS"/>
                <a:cs typeface="Trebuchet MS"/>
              </a:rPr>
              <a:t>Data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Modeling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Trebuchet MS"/>
                <a:cs typeface="Trebuchet MS"/>
              </a:rPr>
              <a:t>Transforming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textual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into </a:t>
            </a:r>
            <a:r>
              <a:rPr sz="1000" spc="-10" dirty="0">
                <a:latin typeface="Trebuchet MS"/>
                <a:cs typeface="Trebuchet MS"/>
              </a:rPr>
              <a:t>numeric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format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fitting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machine </a:t>
            </a:r>
            <a:r>
              <a:rPr sz="1000" spc="-20" dirty="0">
                <a:latin typeface="Trebuchet MS"/>
                <a:cs typeface="Trebuchet MS"/>
              </a:rPr>
              <a:t>learning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algorithms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on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labeled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10407" y="1865421"/>
            <a:ext cx="1878964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Trebuchet MS"/>
                <a:cs typeface="Trebuchet MS"/>
              </a:rPr>
              <a:t>Data</a:t>
            </a:r>
            <a:r>
              <a:rPr sz="1600" b="1" spc="-85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Visualizations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5"/>
              </a:spcBef>
            </a:pPr>
            <a:r>
              <a:rPr sz="1000" spc="-20" dirty="0">
                <a:latin typeface="Trebuchet MS"/>
                <a:cs typeface="Trebuchet MS"/>
              </a:rPr>
              <a:t>Plotting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graphs,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creating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word clouds,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building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dashboard </a:t>
            </a:r>
            <a:r>
              <a:rPr sz="1000" spc="-30" dirty="0">
                <a:latin typeface="Trebuchet MS"/>
                <a:cs typeface="Trebuchet MS"/>
              </a:rPr>
              <a:t>to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showcase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results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69524" y="2859597"/>
            <a:ext cx="197040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rebuchet MS"/>
                <a:cs typeface="Trebuchet MS"/>
              </a:rPr>
              <a:t>Making</a:t>
            </a:r>
            <a:r>
              <a:rPr sz="1600" b="1" spc="7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Trebuchet MS"/>
                <a:cs typeface="Trebuchet MS"/>
              </a:rPr>
              <a:t>Predictions</a:t>
            </a:r>
            <a:endParaRPr sz="16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5"/>
              </a:spcBef>
            </a:pPr>
            <a:r>
              <a:rPr sz="1000" dirty="0">
                <a:latin typeface="Trebuchet MS"/>
                <a:cs typeface="Trebuchet MS"/>
              </a:rPr>
              <a:t>Using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models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to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make </a:t>
            </a:r>
            <a:r>
              <a:rPr sz="1000" spc="-10" dirty="0">
                <a:latin typeface="Trebuchet MS"/>
                <a:cs typeface="Trebuchet MS"/>
              </a:rPr>
              <a:t>predictions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on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classification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of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comments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based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on</a:t>
            </a:r>
            <a:r>
              <a:rPr sz="1000" spc="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fitted models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56927" y="1913433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89246" y="2658706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00344" y="3885697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70349" y="3885697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79764" y="2658706"/>
            <a:ext cx="258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1" y="4309200"/>
            <a:ext cx="231775" cy="834390"/>
            <a:chOff x="51" y="4309200"/>
            <a:chExt cx="231775" cy="834390"/>
          </a:xfrm>
        </p:grpSpPr>
        <p:sp>
          <p:nvSpPr>
            <p:cNvPr id="4" name="object 4"/>
            <p:cNvSpPr/>
            <p:nvPr/>
          </p:nvSpPr>
          <p:spPr>
            <a:xfrm>
              <a:off x="5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406" y="4099199"/>
            <a:ext cx="231775" cy="1044575"/>
            <a:chOff x="371406" y="4099199"/>
            <a:chExt cx="231775" cy="1044575"/>
          </a:xfrm>
        </p:grpSpPr>
        <p:sp>
          <p:nvSpPr>
            <p:cNvPr id="7" name="object 7"/>
            <p:cNvSpPr/>
            <p:nvPr/>
          </p:nvSpPr>
          <p:spPr>
            <a:xfrm>
              <a:off x="371398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818"/>
                  </a:lnTo>
                  <a:lnTo>
                    <a:pt x="0" y="535508"/>
                  </a:lnTo>
                  <a:lnTo>
                    <a:pt x="0" y="745210"/>
                  </a:lnTo>
                  <a:lnTo>
                    <a:pt x="0" y="1044295"/>
                  </a:lnTo>
                  <a:lnTo>
                    <a:pt x="231622" y="1044295"/>
                  </a:lnTo>
                  <a:lnTo>
                    <a:pt x="231622" y="745210"/>
                  </a:lnTo>
                  <a:lnTo>
                    <a:pt x="231622" y="535508"/>
                  </a:lnTo>
                  <a:lnTo>
                    <a:pt x="231622" y="325818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06" y="4938299"/>
              <a:ext cx="231623" cy="20520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760" y="4309200"/>
            <a:ext cx="231775" cy="834390"/>
            <a:chOff x="742760" y="4309200"/>
            <a:chExt cx="231775" cy="834390"/>
          </a:xfrm>
        </p:grpSpPr>
        <p:sp>
          <p:nvSpPr>
            <p:cNvPr id="10" name="object 10"/>
            <p:cNvSpPr/>
            <p:nvPr/>
          </p:nvSpPr>
          <p:spPr>
            <a:xfrm>
              <a:off x="74275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60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115" y="4518900"/>
            <a:ext cx="231775" cy="624840"/>
            <a:chOff x="1114115" y="4518900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107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513"/>
                  </a:lnTo>
                  <a:lnTo>
                    <a:pt x="0" y="624598"/>
                  </a:lnTo>
                  <a:lnTo>
                    <a:pt x="231622" y="624598"/>
                  </a:lnTo>
                  <a:lnTo>
                    <a:pt x="231622" y="325513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115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752" y="4099199"/>
            <a:ext cx="231775" cy="1044575"/>
            <a:chOff x="1856752" y="4099199"/>
            <a:chExt cx="231775" cy="1044575"/>
          </a:xfrm>
        </p:grpSpPr>
        <p:sp>
          <p:nvSpPr>
            <p:cNvPr id="16" name="object 16"/>
            <p:cNvSpPr/>
            <p:nvPr/>
          </p:nvSpPr>
          <p:spPr>
            <a:xfrm>
              <a:off x="185675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752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107" y="4309200"/>
            <a:ext cx="231775" cy="834390"/>
            <a:chOff x="2228107" y="4309200"/>
            <a:chExt cx="231775" cy="834390"/>
          </a:xfrm>
        </p:grpSpPr>
        <p:sp>
          <p:nvSpPr>
            <p:cNvPr id="19" name="object 19"/>
            <p:cNvSpPr/>
            <p:nvPr/>
          </p:nvSpPr>
          <p:spPr>
            <a:xfrm>
              <a:off x="222810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10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461" y="4518900"/>
            <a:ext cx="231775" cy="624840"/>
            <a:chOff x="2599461" y="4518900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46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461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70" y="4099199"/>
            <a:ext cx="231775" cy="1044575"/>
            <a:chOff x="3342170" y="4099199"/>
            <a:chExt cx="231775" cy="1044575"/>
          </a:xfrm>
        </p:grpSpPr>
        <p:sp>
          <p:nvSpPr>
            <p:cNvPr id="25" name="object 25"/>
            <p:cNvSpPr/>
            <p:nvPr/>
          </p:nvSpPr>
          <p:spPr>
            <a:xfrm>
              <a:off x="3342170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170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524" y="4309200"/>
            <a:ext cx="231775" cy="834390"/>
            <a:chOff x="3713524" y="4309200"/>
            <a:chExt cx="231775" cy="834390"/>
          </a:xfrm>
        </p:grpSpPr>
        <p:sp>
          <p:nvSpPr>
            <p:cNvPr id="28" name="object 28"/>
            <p:cNvSpPr/>
            <p:nvPr/>
          </p:nvSpPr>
          <p:spPr>
            <a:xfrm>
              <a:off x="3713518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524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398" y="4309200"/>
            <a:ext cx="231775" cy="834390"/>
            <a:chOff x="1485398" y="4309200"/>
            <a:chExt cx="231775" cy="834390"/>
          </a:xfrm>
        </p:grpSpPr>
        <p:sp>
          <p:nvSpPr>
            <p:cNvPr id="31" name="object 31"/>
            <p:cNvSpPr/>
            <p:nvPr/>
          </p:nvSpPr>
          <p:spPr>
            <a:xfrm>
              <a:off x="1485392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39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879" y="4518900"/>
            <a:ext cx="231775" cy="624840"/>
            <a:chOff x="4084879" y="4518900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879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87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815" y="4309200"/>
            <a:ext cx="231775" cy="834390"/>
            <a:chOff x="2970815" y="4309200"/>
            <a:chExt cx="231775" cy="834390"/>
          </a:xfrm>
        </p:grpSpPr>
        <p:sp>
          <p:nvSpPr>
            <p:cNvPr id="37" name="object 37"/>
            <p:cNvSpPr/>
            <p:nvPr/>
          </p:nvSpPr>
          <p:spPr>
            <a:xfrm>
              <a:off x="297080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08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233" y="4309200"/>
            <a:ext cx="231775" cy="834390"/>
            <a:chOff x="4456233" y="4309200"/>
            <a:chExt cx="231775" cy="834390"/>
          </a:xfrm>
        </p:grpSpPr>
        <p:sp>
          <p:nvSpPr>
            <p:cNvPr id="40" name="object 40"/>
            <p:cNvSpPr/>
            <p:nvPr/>
          </p:nvSpPr>
          <p:spPr>
            <a:xfrm>
              <a:off x="4456226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23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7588" y="4099199"/>
            <a:ext cx="231775" cy="1044575"/>
            <a:chOff x="4827588" y="4099199"/>
            <a:chExt cx="231775" cy="1044575"/>
          </a:xfrm>
        </p:grpSpPr>
        <p:sp>
          <p:nvSpPr>
            <p:cNvPr id="43" name="object 43"/>
            <p:cNvSpPr/>
            <p:nvPr/>
          </p:nvSpPr>
          <p:spPr>
            <a:xfrm>
              <a:off x="482758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7588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943" y="4309200"/>
            <a:ext cx="231775" cy="834390"/>
            <a:chOff x="5198943" y="4309200"/>
            <a:chExt cx="231775" cy="834390"/>
          </a:xfrm>
        </p:grpSpPr>
        <p:sp>
          <p:nvSpPr>
            <p:cNvPr id="46" name="object 46"/>
            <p:cNvSpPr/>
            <p:nvPr/>
          </p:nvSpPr>
          <p:spPr>
            <a:xfrm>
              <a:off x="5198935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894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97" y="4518900"/>
            <a:ext cx="231775" cy="624840"/>
            <a:chOff x="5570297" y="4518900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9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029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1652" y="4309200"/>
            <a:ext cx="231775" cy="834390"/>
            <a:chOff x="5941652" y="4309200"/>
            <a:chExt cx="231775" cy="834390"/>
          </a:xfrm>
        </p:grpSpPr>
        <p:sp>
          <p:nvSpPr>
            <p:cNvPr id="52" name="object 52"/>
            <p:cNvSpPr/>
            <p:nvPr/>
          </p:nvSpPr>
          <p:spPr>
            <a:xfrm>
              <a:off x="5941644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65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3006" y="4099199"/>
            <a:ext cx="231775" cy="1044575"/>
            <a:chOff x="6313006" y="4099199"/>
            <a:chExt cx="231775" cy="1044575"/>
          </a:xfrm>
        </p:grpSpPr>
        <p:sp>
          <p:nvSpPr>
            <p:cNvPr id="55" name="object 55"/>
            <p:cNvSpPr/>
            <p:nvPr/>
          </p:nvSpPr>
          <p:spPr>
            <a:xfrm>
              <a:off x="6313005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3006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360" y="4309200"/>
            <a:ext cx="231775" cy="834390"/>
            <a:chOff x="6684360" y="4309200"/>
            <a:chExt cx="231775" cy="834390"/>
          </a:xfrm>
        </p:grpSpPr>
        <p:sp>
          <p:nvSpPr>
            <p:cNvPr id="58" name="object 58"/>
            <p:cNvSpPr/>
            <p:nvPr/>
          </p:nvSpPr>
          <p:spPr>
            <a:xfrm>
              <a:off x="6684353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360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5715" y="4518900"/>
            <a:ext cx="231775" cy="624840"/>
            <a:chOff x="7055715" y="4518900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5714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57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423" y="4099199"/>
            <a:ext cx="231775" cy="1044575"/>
            <a:chOff x="7798423" y="4099199"/>
            <a:chExt cx="231775" cy="1044575"/>
          </a:xfrm>
        </p:grpSpPr>
        <p:sp>
          <p:nvSpPr>
            <p:cNvPr id="64" name="object 64"/>
            <p:cNvSpPr/>
            <p:nvPr/>
          </p:nvSpPr>
          <p:spPr>
            <a:xfrm>
              <a:off x="779842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8423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69778" y="4309200"/>
            <a:ext cx="231775" cy="834390"/>
            <a:chOff x="8169778" y="4309200"/>
            <a:chExt cx="231775" cy="834390"/>
          </a:xfrm>
        </p:grpSpPr>
        <p:sp>
          <p:nvSpPr>
            <p:cNvPr id="67" name="object 67"/>
            <p:cNvSpPr/>
            <p:nvPr/>
          </p:nvSpPr>
          <p:spPr>
            <a:xfrm>
              <a:off x="816977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977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7069" y="4309200"/>
            <a:ext cx="231775" cy="834390"/>
            <a:chOff x="7427069" y="4309200"/>
            <a:chExt cx="231775" cy="834390"/>
          </a:xfrm>
        </p:grpSpPr>
        <p:sp>
          <p:nvSpPr>
            <p:cNvPr id="70" name="object 70"/>
            <p:cNvSpPr/>
            <p:nvPr/>
          </p:nvSpPr>
          <p:spPr>
            <a:xfrm>
              <a:off x="7427061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06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1132" y="4518900"/>
            <a:ext cx="231775" cy="624840"/>
            <a:chOff x="8541132" y="4518900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113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113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8912487" y="4309200"/>
            <a:ext cx="231775" cy="834390"/>
            <a:chOff x="8912487" y="4309200"/>
            <a:chExt cx="231775" cy="834390"/>
          </a:xfrm>
        </p:grpSpPr>
        <p:sp>
          <p:nvSpPr>
            <p:cNvPr id="76" name="object 76"/>
            <p:cNvSpPr/>
            <p:nvPr/>
          </p:nvSpPr>
          <p:spPr>
            <a:xfrm>
              <a:off x="891247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2487" y="4938300"/>
              <a:ext cx="231601" cy="205201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475208" y="2038350"/>
            <a:ext cx="785995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marR="5080" indent="-283210" algn="ctr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End </a:t>
            </a:r>
            <a:r>
              <a:rPr lang="en-US" altLang="ko-KR" sz="4000" dirty="0"/>
              <a:t>of</a:t>
            </a:r>
            <a:r>
              <a:rPr lang="ko-KR" altLang="en-US" sz="4000" dirty="0"/>
              <a:t> </a:t>
            </a:r>
            <a:r>
              <a:rPr lang="en-US" altLang="ko-KR" sz="4000" dirty="0"/>
              <a:t>documents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4" y="630544"/>
            <a:ext cx="5557375" cy="652743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pc="-10" dirty="0"/>
              <a:t>Introduction</a:t>
            </a:r>
            <a:r>
              <a:rPr lang="en-US" spc="-10" dirty="0"/>
              <a:t> </a:t>
            </a:r>
            <a:r>
              <a:rPr lang="en-US" sz="2000" spc="-10" dirty="0"/>
              <a:t>– Background of Idea(1)</a:t>
            </a:r>
            <a:endParaRPr lang="ko-KR" altLang="en-US" sz="2000" spc="-10" dirty="0"/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z="1100" dirty="0"/>
              <a:t>Analysis of YouTube comments Korean movie ‘parasite’ 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81150"/>
            <a:ext cx="3429000" cy="4676921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065" algn="ctr">
              <a:lnSpc>
                <a:spcPct val="2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최근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 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영상 매체와 쌍방향 소통 미디어의 발전으로 대중의 반응을 쉽게 확인할 수 있다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 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여기서 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‘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유튜브</a:t>
            </a:r>
            <a:r>
              <a:rPr lang="en-US" altLang="ko-KR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en-US" altLang="ko-KR" sz="900" dirty="0" err="1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Youtube</a:t>
            </a:r>
            <a:r>
              <a:rPr lang="en-US" altLang="ko-KR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’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다양한 컨텐츠 전달하는 세계 최대 규모의 영상 매체로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 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시청자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(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대중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)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반응이나 감정이 즉각적이고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 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적나라하게 드러나는 특징이 있다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 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영화 리뷰 영상을 미리 보거나 관람 후에 감상평을 유튜브 댓글을 통해 공유하며 피드백을 남기는 새로운 트렌드가 만들어졌다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</a:t>
            </a:r>
          </a:p>
          <a:p>
            <a:pPr marL="12065" algn="ctr">
              <a:lnSpc>
                <a:spcPct val="2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칸 영화제에서 황금 </a:t>
            </a:r>
            <a:r>
              <a:rPr lang="ko-KR" altLang="en-US" sz="900" dirty="0" err="1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종려상을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수상한 봉준호 감독의 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&lt;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기생충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(parasite)&gt;</a:t>
            </a:r>
            <a:r>
              <a:rPr lang="ko-KR" altLang="en-US" sz="900" dirty="0"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해외 대중 반응을 유튜브 영화리뷰 영상 댓글을 통해 확인해보자</a:t>
            </a:r>
            <a:r>
              <a:rPr lang="en-US" altLang="ko-KR" sz="900" dirty="0"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6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 algn="ctr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(*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기생충은 해외에서 한국영화를 주목하게 만든 영화로 국내 반응은 객관성이 떨어질 것이라 판단하여 국내 댓글 데이터를 제외하였다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맑은 고딕 Semilight" panose="020B0502040204020203" pitchFamily="50" charset="-127"/>
              </a:rPr>
              <a:t>.) 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9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6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600" dirty="0">
              <a:latin typeface="Yu Gothic" panose="020B0400000000000000" pitchFamily="34" charset="-128"/>
              <a:ea typeface="Yu Gothic" panose="020B0400000000000000" pitchFamily="34" charset="-128"/>
              <a:cs typeface="맑은 고딕 Semilight" panose="020B0502040204020203" pitchFamily="50" charset="-127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10" name="그림 9" descr="텍스트, 의류, 스크린샷, 사람이(가) 표시된 사진&#10;&#10;자동 생성된 설명">
            <a:extLst>
              <a:ext uri="{FF2B5EF4-FFF2-40B4-BE49-F238E27FC236}">
                <a16:creationId xmlns:a16="http://schemas.microsoft.com/office/drawing/2014/main" id="{78E41C07-73F2-CA59-0EF4-11DEC62835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28750"/>
            <a:ext cx="3854140" cy="320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4" y="630544"/>
            <a:ext cx="5633575" cy="652743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pc="-10" dirty="0"/>
              <a:t>Introduction</a:t>
            </a:r>
            <a:r>
              <a:rPr lang="en-US" spc="-10" dirty="0"/>
              <a:t> </a:t>
            </a:r>
            <a:r>
              <a:rPr lang="en-US" sz="2000" spc="-10" dirty="0"/>
              <a:t>– </a:t>
            </a:r>
            <a:r>
              <a:rPr lang="en-US" altLang="ko-KR" sz="2000" spc="-10" dirty="0"/>
              <a:t>Background of Idea(1)</a:t>
            </a:r>
            <a:endParaRPr lang="ko-KR" altLang="en-US" sz="2000" spc="-10" dirty="0"/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z="1100" dirty="0"/>
              <a:t>Analysis of YouTube comments Korean movie ‘parasite’ 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80599"/>
            <a:ext cx="3276600" cy="570797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065" algn="ctr">
              <a:lnSpc>
                <a:spcPct val="15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en-US" altLang="ko-KR" sz="100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US" altLang="ko-KR" sz="1000" dirty="0">
                <a:latin typeface="Yu Gothic UI" panose="020B0500000000000000" pitchFamily="34" charset="-128"/>
                <a:ea typeface="Yu Gothic UI" panose="020B0500000000000000" pitchFamily="34" charset="-128"/>
                <a:cs typeface="Arial"/>
              </a:rPr>
              <a:t>‘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parasite review’</a:t>
            </a:r>
            <a:r>
              <a:rPr lang="ko-KR" altLang="en-US" sz="1000" dirty="0">
                <a:latin typeface="Yu Gothic" panose="020B0400000000000000" pitchFamily="34" charset="-128"/>
                <a:cs typeface="Arial"/>
              </a:rPr>
              <a:t>를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 topic </a:t>
            </a:r>
            <a:r>
              <a:rPr lang="ko-KR" altLang="en-US" sz="1000" dirty="0">
                <a:latin typeface="Yu Gothic" panose="020B0400000000000000" pitchFamily="34" charset="-128"/>
                <a:cs typeface="Arial"/>
              </a:rPr>
              <a:t>으로 지정하여 그 중 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top2</a:t>
            </a:r>
            <a:r>
              <a:rPr lang="ko-KR" altLang="en-US" sz="1000" dirty="0">
                <a:latin typeface="Yu Gothic" panose="020B0400000000000000" pitchFamily="34" charset="-128"/>
                <a:cs typeface="Arial"/>
              </a:rPr>
              <a:t>의 영상 댓글 데이터를 수집하였다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.</a:t>
            </a:r>
          </a:p>
          <a:p>
            <a:pPr marL="12065" algn="ctr">
              <a:lnSpc>
                <a:spcPct val="15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altLang="ko-KR" sz="100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Sentiment Analysis(</a:t>
            </a:r>
            <a:r>
              <a:rPr lang="ko-KR" altLang="en-US" sz="100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감성분석</a:t>
            </a:r>
            <a:r>
              <a:rPr lang="en-US" altLang="ko-KR" sz="100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) </a:t>
            </a:r>
            <a:r>
              <a:rPr lang="ko-KR" altLang="en-US" sz="100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진행 </a:t>
            </a: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altLang="ko-KR" sz="100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Positive, Negative, and Neutral 3</a:t>
            </a:r>
            <a:r>
              <a:rPr lang="ko-KR" altLang="en-US" sz="100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가지로 구분 </a:t>
            </a: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altLang="ko-KR" sz="100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Modeling (SVM,LR,NB,MLP)</a:t>
            </a: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altLang="ko-KR" sz="100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Topic Modeling (LSA, LDA) </a:t>
            </a: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har char="●"/>
              <a:tabLst>
                <a:tab pos="363855" algn="l"/>
                <a:tab pos="364490" algn="l"/>
              </a:tabLst>
            </a:pPr>
            <a:endParaRPr lang="en-US" altLang="ko-KR" sz="1000" dirty="0">
              <a:solidFill>
                <a:srgbClr val="424242"/>
              </a:solidFill>
              <a:latin typeface="Yu Gothic" panose="020B0400000000000000" pitchFamily="34" charset="-128"/>
              <a:ea typeface="Yu Gothic" panose="020B0400000000000000" pitchFamily="34" charset="-128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1030"/>
              </a:spcBef>
              <a:buChar char="●"/>
              <a:tabLst>
                <a:tab pos="363855" algn="l"/>
                <a:tab pos="364490" algn="l"/>
              </a:tabLst>
            </a:pPr>
            <a:r>
              <a:rPr lang="en-US" altLang="ko-KR" sz="1000" dirty="0">
                <a:solidFill>
                  <a:srgbClr val="424242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/>
              </a:rPr>
              <a:t>&gt; </a:t>
            </a:r>
            <a:r>
              <a:rPr lang="ko-KR" altLang="en-US" sz="1000" dirty="0">
                <a:solidFill>
                  <a:srgbClr val="424242"/>
                </a:solidFill>
                <a:latin typeface="Yu Gothic" panose="020B0400000000000000" pitchFamily="34" charset="-128"/>
                <a:cs typeface="Arial"/>
              </a:rPr>
              <a:t>분석을 통한 유의미한 인사이트 얻기</a:t>
            </a:r>
          </a:p>
          <a:p>
            <a:pPr marL="12065" algn="ctr">
              <a:lnSpc>
                <a:spcPct val="15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000" dirty="0">
              <a:latin typeface="Trebuchet MS" panose="020B0603020202020204" pitchFamily="34" charset="0"/>
              <a:cs typeface="Arial"/>
            </a:endParaRPr>
          </a:p>
          <a:p>
            <a:pPr marL="12065" algn="ctr">
              <a:lnSpc>
                <a:spcPct val="15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en-US" altLang="ko-KR" sz="1000" dirty="0">
                <a:latin typeface="Trebuchet MS" panose="020B0603020202020204" pitchFamily="34" charset="0"/>
                <a:cs typeface="Arial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000" dirty="0"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000" dirty="0"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000" dirty="0">
              <a:latin typeface="Trebuchet MS" panose="020B0603020202020204" pitchFamily="34" charset="0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6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6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lang="en-US" altLang="ko-KR" sz="16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047B64-0451-2AC9-4E62-1B3179B8AC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4218818"/>
            <a:ext cx="3685257" cy="3114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텍스트, 인간의 얼굴, 사람, 의류이(가) 표시된 사진&#10;&#10;자동 생성된 설명">
            <a:extLst>
              <a:ext uri="{FF2B5EF4-FFF2-40B4-BE49-F238E27FC236}">
                <a16:creationId xmlns:a16="http://schemas.microsoft.com/office/drawing/2014/main" id="{8FCECADF-FCF0-77CC-99F1-3B4D6822D9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"/>
          <a:stretch/>
        </p:blipFill>
        <p:spPr>
          <a:xfrm>
            <a:off x="4480388" y="1880599"/>
            <a:ext cx="3657601" cy="2256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85BF1-6267-0C4A-55E4-16AF0DEB0452}"/>
              </a:ext>
            </a:extLst>
          </p:cNvPr>
          <p:cNvSpPr txBox="1"/>
          <p:nvPr/>
        </p:nvSpPr>
        <p:spPr>
          <a:xfrm>
            <a:off x="990600" y="1428750"/>
            <a:ext cx="764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Trebuchet MS" panose="020B0603020202020204" pitchFamily="34" charset="0"/>
                <a:cs typeface="Arial"/>
              </a:rPr>
              <a:t>본 프로젝트에서는 영화</a:t>
            </a:r>
            <a:r>
              <a:rPr lang="en-US" altLang="ko-KR" sz="1000" dirty="0">
                <a:latin typeface="Trebuchet MS" panose="020B0603020202020204" pitchFamily="34" charset="0"/>
                <a:cs typeface="Arial"/>
              </a:rPr>
              <a:t> ‘</a:t>
            </a:r>
            <a:r>
              <a:rPr lang="ko-KR" altLang="en-US" sz="1000" dirty="0">
                <a:latin typeface="Trebuchet MS" panose="020B0603020202020204" pitchFamily="34" charset="0"/>
                <a:cs typeface="Arial"/>
              </a:rPr>
              <a:t>기생충</a:t>
            </a:r>
            <a:r>
              <a:rPr lang="en-US" altLang="ko-KR" sz="1000" dirty="0">
                <a:latin typeface="Trebuchet MS" panose="020B0603020202020204" pitchFamily="34" charset="0"/>
                <a:cs typeface="Arial"/>
              </a:rPr>
              <a:t>(parasite)’ </a:t>
            </a:r>
            <a:r>
              <a:rPr lang="ko-KR" altLang="en-US" sz="1000" dirty="0">
                <a:latin typeface="Trebuchet MS" panose="020B0603020202020204" pitchFamily="34" charset="0"/>
                <a:cs typeface="Arial"/>
              </a:rPr>
              <a:t>리뷰를 다룬 유튜브 영상에 대한 해외 대중들의 관심과 특성을 알아보고자 한다</a:t>
            </a:r>
            <a:r>
              <a:rPr lang="en-US" altLang="ko-KR" sz="1000" dirty="0">
                <a:latin typeface="Trebuchet MS" panose="020B0603020202020204" pitchFamily="34" charset="0"/>
                <a:cs typeface="Arial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7" name="Picture 2" descr="TTA정보통신용어사전">
            <a:extLst>
              <a:ext uri="{FF2B5EF4-FFF2-40B4-BE49-F238E27FC236}">
                <a16:creationId xmlns:a16="http://schemas.microsoft.com/office/drawing/2014/main" id="{B7881A0F-DC28-4214-FA3D-92D3237E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1888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2" y="738673"/>
            <a:ext cx="3200400" cy="6245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US" spc="55" dirty="0"/>
              <a:t>Data</a:t>
            </a:r>
            <a:r>
              <a:rPr lang="ko-KR" altLang="en-US" spc="55" dirty="0"/>
              <a:t> </a:t>
            </a:r>
            <a:r>
              <a:rPr lang="en-US" altLang="ko-KR" spc="55" dirty="0"/>
              <a:t>Crawling(1) </a:t>
            </a:r>
            <a:br>
              <a:rPr lang="en-US" altLang="ko-KR" spc="55" dirty="0"/>
            </a:br>
            <a:r>
              <a:rPr lang="en-US" altLang="ko-KR" sz="1000" spc="55" dirty="0"/>
              <a:t>– </a:t>
            </a:r>
            <a:r>
              <a:rPr lang="en-US" altLang="ko-KR" sz="1000" spc="55" dirty="0" err="1"/>
              <a:t>Youtube</a:t>
            </a:r>
            <a:r>
              <a:rPr lang="en-US" altLang="ko-KR" sz="1000" spc="55" dirty="0"/>
              <a:t> API</a:t>
            </a:r>
            <a:r>
              <a:rPr lang="ko-KR" altLang="en-US" sz="1000" spc="55" dirty="0"/>
              <a:t>를 활용한 영상 댓글 데이터 수집  </a:t>
            </a:r>
            <a:endParaRPr sz="1000" spc="5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EF28B2F-9872-4EA0-9163-85BE1EB8BAD7}"/>
              </a:ext>
            </a:extLst>
          </p:cNvPr>
          <p:cNvSpPr txBox="1"/>
          <p:nvPr/>
        </p:nvSpPr>
        <p:spPr>
          <a:xfrm>
            <a:off x="381000" y="4797818"/>
            <a:ext cx="6420368" cy="209032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ko-KR" altLang="en-US" sz="500" b="1" spc="-10" dirty="0">
                <a:solidFill>
                  <a:srgbClr val="424242"/>
                </a:solidFill>
                <a:latin typeface="Arial"/>
                <a:cs typeface="Arial"/>
              </a:rPr>
              <a:t>참고문헌</a:t>
            </a:r>
            <a:r>
              <a:rPr lang="en-US" altLang="ko-KR" sz="500" b="1" spc="-10" dirty="0">
                <a:solidFill>
                  <a:srgbClr val="424242"/>
                </a:solidFill>
                <a:latin typeface="Arial"/>
                <a:cs typeface="Arial"/>
              </a:rPr>
              <a:t>: </a:t>
            </a:r>
            <a:r>
              <a:rPr lang="en-US" sz="500" b="1" spc="-10" dirty="0">
                <a:solidFill>
                  <a:srgbClr val="424242"/>
                </a:solidFill>
                <a:latin typeface="Arial"/>
                <a:cs typeface="Arial"/>
              </a:rPr>
              <a:t>https://velog.io/@ally0526/1.-Youtube-API%EB%A1%9C-%EB%8C%93%EA%B8%80-%EA%B0%80%EC%A0%</a:t>
            </a:r>
            <a:r>
              <a:rPr lang="en-US" sz="300" b="1" spc="-10" dirty="0">
                <a:solidFill>
                  <a:srgbClr val="424242"/>
                </a:solidFill>
                <a:latin typeface="Arial"/>
                <a:cs typeface="Arial"/>
              </a:rPr>
              <a:t>B8</a:t>
            </a:r>
            <a:r>
              <a:rPr lang="en-US" sz="500" b="1" spc="-10" dirty="0">
                <a:solidFill>
                  <a:srgbClr val="424242"/>
                </a:solidFill>
                <a:latin typeface="Arial"/>
                <a:cs typeface="Arial"/>
              </a:rPr>
              <a:t>%EC%98%A4%EA%B8%B0</a:t>
            </a: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48DB44-B41B-0518-1903-277E11EC1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50" y="578205"/>
            <a:ext cx="4262146" cy="4219613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12119AA-8892-5C2E-9688-5907303E1E61}"/>
              </a:ext>
            </a:extLst>
          </p:cNvPr>
          <p:cNvSpPr txBox="1">
            <a:spLocks/>
          </p:cNvSpPr>
          <p:nvPr/>
        </p:nvSpPr>
        <p:spPr>
          <a:xfrm>
            <a:off x="566677" y="1641826"/>
            <a:ext cx="3897302" cy="280974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41300" indent="-228600">
              <a:spcBef>
                <a:spcPts val="310"/>
              </a:spcBef>
              <a:buAutoNum type="arabicPeriod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Google API console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에 접속하여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Youtube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Data API(V3)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의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API key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발급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2. API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사용하기 위해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Google API Client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라이브러리 다운로드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3.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발급받은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API key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입력하고 추출하고자 하는 동영상의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id(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watch?v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=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뒤의 문자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입력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4.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각종 변수 설정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- comments: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 댓글들을 저장할 리스트형 변수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-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api_obj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: import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한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build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함수로 생성할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Google API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객체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- response: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입력한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id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의 동영상 관련 정보가 전달되는 변수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-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textDisplay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댓글의 내용</a:t>
            </a: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-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authorDisplayName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댓글 작성자</a:t>
            </a: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-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publishedAt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댓글 작성 시간</a:t>
            </a: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-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likeCount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좋아요 수</a:t>
            </a:r>
            <a:endParaRPr lang="en-US" altLang="ko-KR" sz="1000" b="0" spc="55" dirty="0">
              <a:latin typeface="Trebuchet MS" panose="020B0603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8A5E4E-06C3-1277-4DCE-F334ECE80FEE}"/>
              </a:ext>
            </a:extLst>
          </p:cNvPr>
          <p:cNvSpPr/>
          <p:nvPr/>
        </p:nvSpPr>
        <p:spPr>
          <a:xfrm>
            <a:off x="4519728" y="819150"/>
            <a:ext cx="2871672" cy="1676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5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2" y="738673"/>
            <a:ext cx="3200400" cy="6245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US" spc="55" dirty="0"/>
              <a:t>Data</a:t>
            </a:r>
            <a:r>
              <a:rPr lang="ko-KR" altLang="en-US" spc="55" dirty="0"/>
              <a:t> </a:t>
            </a:r>
            <a:r>
              <a:rPr lang="en-US" altLang="ko-KR" spc="55" dirty="0"/>
              <a:t>Crawling(2)</a:t>
            </a:r>
            <a:br>
              <a:rPr lang="en-US" altLang="ko-KR" spc="55" dirty="0"/>
            </a:br>
            <a:r>
              <a:rPr lang="en-US" altLang="ko-KR" sz="1000" spc="55" dirty="0"/>
              <a:t>– </a:t>
            </a:r>
            <a:r>
              <a:rPr lang="en-US" altLang="ko-KR" sz="1000" spc="55" dirty="0" err="1"/>
              <a:t>Youtube</a:t>
            </a:r>
            <a:r>
              <a:rPr lang="en-US" altLang="ko-KR" sz="1000" spc="55" dirty="0"/>
              <a:t> API</a:t>
            </a:r>
            <a:r>
              <a:rPr lang="ko-KR" altLang="en-US" sz="1000" spc="55" dirty="0"/>
              <a:t>를 활용한 영상 댓글 데이터 수집  </a:t>
            </a:r>
            <a:endParaRPr sz="1000" spc="5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EF28B2F-9872-4EA0-9163-85BE1EB8BAD7}"/>
              </a:ext>
            </a:extLst>
          </p:cNvPr>
          <p:cNvSpPr txBox="1"/>
          <p:nvPr/>
        </p:nvSpPr>
        <p:spPr>
          <a:xfrm>
            <a:off x="381000" y="4797818"/>
            <a:ext cx="6420368" cy="209032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30"/>
              </a:spcBef>
              <a:tabLst>
                <a:tab pos="363855" algn="l"/>
                <a:tab pos="364490" algn="l"/>
              </a:tabLst>
            </a:pPr>
            <a:r>
              <a:rPr lang="ko-KR" altLang="en-US" sz="500" b="1" spc="-10" dirty="0">
                <a:solidFill>
                  <a:srgbClr val="424242"/>
                </a:solidFill>
                <a:latin typeface="Arial"/>
                <a:cs typeface="Arial"/>
              </a:rPr>
              <a:t>참고문헌</a:t>
            </a:r>
            <a:r>
              <a:rPr lang="en-US" altLang="ko-KR" sz="500" b="1" spc="-10" dirty="0">
                <a:solidFill>
                  <a:srgbClr val="424242"/>
                </a:solidFill>
                <a:latin typeface="Arial"/>
                <a:cs typeface="Arial"/>
              </a:rPr>
              <a:t>: </a:t>
            </a:r>
            <a:r>
              <a:rPr lang="en-US" sz="500" b="1" spc="-10" dirty="0">
                <a:solidFill>
                  <a:srgbClr val="424242"/>
                </a:solidFill>
                <a:latin typeface="Arial"/>
                <a:cs typeface="Arial"/>
              </a:rPr>
              <a:t>https://velog.io/@ally0526/1.-Youtube-API%EB%A1%9C-%EB%8C%93%EA%B8%80-%EA%B0%80%EC%A0%</a:t>
            </a:r>
            <a:r>
              <a:rPr lang="en-US" sz="300" b="1" spc="-10" dirty="0">
                <a:solidFill>
                  <a:srgbClr val="424242"/>
                </a:solidFill>
                <a:latin typeface="Arial"/>
                <a:cs typeface="Arial"/>
              </a:rPr>
              <a:t>B8</a:t>
            </a:r>
            <a:r>
              <a:rPr lang="en-US" sz="500" b="1" spc="-10" dirty="0">
                <a:solidFill>
                  <a:srgbClr val="424242"/>
                </a:solidFill>
                <a:latin typeface="Arial"/>
                <a:cs typeface="Arial"/>
              </a:rPr>
              <a:t>%EC%98%A4%EA%B8%B0</a:t>
            </a: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48DB44-B41B-0518-1903-277E11EC1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22" y="361950"/>
            <a:ext cx="4262146" cy="4219613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12119AA-8892-5C2E-9688-5907303E1E61}"/>
              </a:ext>
            </a:extLst>
          </p:cNvPr>
          <p:cNvSpPr txBox="1">
            <a:spLocks/>
          </p:cNvSpPr>
          <p:nvPr/>
        </p:nvSpPr>
        <p:spPr>
          <a:xfrm>
            <a:off x="609600" y="1694875"/>
            <a:ext cx="3897302" cy="26943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6.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commentThreads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().list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메서드를 사용하여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video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댓글의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threads(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스레드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가져옴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</a:t>
            </a: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7.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한번에 최대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100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개의 댓글 스레드를 가져오며 각 댓글의 댓글 내용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(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textDisplay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),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작성자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(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displayName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),</a:t>
            </a:r>
          </a:p>
          <a:p>
            <a:pPr marL="12700">
              <a:spcBef>
                <a:spcPts val="310"/>
              </a:spcBef>
            </a:pPr>
            <a:r>
              <a:rPr lang="ko-KR" altLang="en-US" sz="1000" b="0" spc="55" dirty="0">
                <a:latin typeface="Trebuchet MS" panose="020B0603020202020204" pitchFamily="34" charset="0"/>
              </a:rPr>
              <a:t>작성일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(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publishedAt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),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좋아요 수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(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likeCount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등의 정보가 포함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</a:t>
            </a: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8. While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문을 통해 가져온 댓글 데이터를 리스트에 저장한 후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답글이 있는 경우 답글 데이터로 함께 저장한다고 선언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9.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NextPageToken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을 통해 페이지를 넘겨가며 모든 댓글의 </a:t>
            </a:r>
            <a:r>
              <a:rPr lang="ko-KR" altLang="en-US" sz="1000" b="0" spc="55" dirty="0" err="1">
                <a:latin typeface="Trebuchet MS" panose="020B0603020202020204" pitchFamily="34" charset="0"/>
              </a:rPr>
              <a:t>스래드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 수집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10.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all_comments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리스트에 모든 댓글 데이터과 답글의 전체 정보를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save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62134C-24DD-E554-E856-016831A32C1B}"/>
              </a:ext>
            </a:extLst>
          </p:cNvPr>
          <p:cNvSpPr/>
          <p:nvPr/>
        </p:nvSpPr>
        <p:spPr>
          <a:xfrm>
            <a:off x="4519728" y="2190750"/>
            <a:ext cx="4422440" cy="23523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2" y="742950"/>
            <a:ext cx="3200400" cy="6245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US" altLang="ko-KR" spc="55" dirty="0"/>
              <a:t>Preprocessing(1)</a:t>
            </a:r>
            <a:br>
              <a:rPr lang="en-US" altLang="ko-KR" spc="55" dirty="0"/>
            </a:br>
            <a:endParaRPr sz="1000" spc="55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2119AA-8892-5C2E-9688-5907303E1E61}"/>
              </a:ext>
            </a:extLst>
          </p:cNvPr>
          <p:cNvSpPr txBox="1">
            <a:spLocks/>
          </p:cNvSpPr>
          <p:nvPr/>
        </p:nvSpPr>
        <p:spPr>
          <a:xfrm>
            <a:off x="457200" y="1577163"/>
            <a:ext cx="3897302" cy="26943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41300" indent="-228600">
              <a:spcBef>
                <a:spcPts val="310"/>
              </a:spcBef>
              <a:buAutoNum type="arabicPeriod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raw data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에서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comment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만 추출한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comment_df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csv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로 저장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241300" indent="-228600">
              <a:spcBef>
                <a:spcPts val="310"/>
              </a:spcBef>
              <a:buAutoNum type="arabicPeriod"/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r>
              <a:rPr lang="en-US" altLang="ko-KR" sz="1000" b="0" spc="55" dirty="0">
                <a:latin typeface="Trebuchet MS" panose="020B0603020202020204" pitchFamily="34" charset="0"/>
              </a:rPr>
              <a:t>2.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preprcoess_english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함수로 </a:t>
            </a:r>
            <a:r>
              <a:rPr lang="ko-KR" altLang="en-US" sz="1000" b="0" spc="55" dirty="0" err="1">
                <a:latin typeface="Trebuchet MS" panose="020B0603020202020204" pitchFamily="34" charset="0"/>
              </a:rPr>
              <a:t>전처리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 과정 정의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2700">
              <a:spcBef>
                <a:spcPts val="310"/>
              </a:spcBef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1)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소문자 변환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(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대소문자를 구분하지 않기 위함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 </a:t>
            </a:r>
          </a:p>
          <a:p>
            <a:pPr marL="184150" indent="-171450">
              <a:spcBef>
                <a:spcPts val="310"/>
              </a:spcBef>
              <a:buFontTx/>
              <a:buChar char="-"/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2)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특수문자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숫자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이모티콘 제거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정규표현식 활용하여 텍스트에서 의미를 가지지 않거나 처리하기 어려운 부분인 특수문자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숫자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,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이모지를 제거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3) Tokenization(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토큰화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):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treebankwordTokenizer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사용하여 문장을 단어로 토큰화 진행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(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문장을 단어 단위로 분리하는 과정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</a:t>
            </a:r>
          </a:p>
          <a:p>
            <a:pPr marL="184150" indent="-171450">
              <a:spcBef>
                <a:spcPts val="310"/>
              </a:spcBef>
              <a:buFontTx/>
              <a:buChar char="-"/>
            </a:pPr>
            <a:endParaRPr lang="en-US" altLang="ko-KR" sz="1000" b="0" spc="55" dirty="0">
              <a:latin typeface="Trebuchet MS" panose="020B0603020202020204" pitchFamily="34" charset="0"/>
            </a:endParaRPr>
          </a:p>
        </p:txBody>
      </p: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977152D-9C37-EBA3-379A-175416D34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" r="14297" b="-214"/>
          <a:stretch/>
        </p:blipFill>
        <p:spPr>
          <a:xfrm>
            <a:off x="4461132" y="193297"/>
            <a:ext cx="4195281" cy="45687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DE99DA3-AB17-D9F7-88B5-42324C80922D}"/>
              </a:ext>
            </a:extLst>
          </p:cNvPr>
          <p:cNvSpPr/>
          <p:nvPr/>
        </p:nvSpPr>
        <p:spPr>
          <a:xfrm>
            <a:off x="4354502" y="191310"/>
            <a:ext cx="4301911" cy="34472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5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2" y="742950"/>
            <a:ext cx="3200400" cy="6245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US" altLang="ko-KR" spc="55" dirty="0"/>
              <a:t>Preprocessing(2)</a:t>
            </a:r>
            <a:br>
              <a:rPr lang="en-US" altLang="ko-KR" spc="55" dirty="0"/>
            </a:br>
            <a:endParaRPr sz="1000" spc="55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2119AA-8892-5C2E-9688-5907303E1E61}"/>
              </a:ext>
            </a:extLst>
          </p:cNvPr>
          <p:cNvSpPr txBox="1">
            <a:spLocks/>
          </p:cNvSpPr>
          <p:nvPr/>
        </p:nvSpPr>
        <p:spPr>
          <a:xfrm>
            <a:off x="457200" y="1577163"/>
            <a:ext cx="3897302" cy="192488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4)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stopword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removal(</a:t>
            </a:r>
            <a:r>
              <a:rPr lang="ko-KR" altLang="en-US" sz="1000" b="0" spc="55" dirty="0" err="1">
                <a:latin typeface="Trebuchet MS" panose="020B0603020202020204" pitchFamily="34" charset="0"/>
              </a:rPr>
              <a:t>불용어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 제거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) : NLTK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에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stopwords.words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('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english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')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를 사용하여 영어의 불용어를 가져와 제거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토큰화 된 단어 들 중에서 불용어에 해당하는 단어를 제거 진행 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5)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단어길이 필터링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토큰화 된 단어의 길이가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2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보다 작은 경우 제거를 진행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.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유튜브 댓글의 경우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oh, </a:t>
            </a:r>
            <a:r>
              <a:rPr lang="en-US" altLang="ko-KR" sz="1000" b="0" spc="55" dirty="0" err="1">
                <a:latin typeface="Trebuchet MS" panose="020B0603020202020204" pitchFamily="34" charset="0"/>
              </a:rPr>
              <a:t>hh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등의 큰 의미를 가지지 않는 짧은 단어들을 제거하기 위한 필터링 과정</a:t>
            </a: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endParaRPr lang="en-US" altLang="ko-KR" sz="1000" b="0" spc="55" dirty="0">
              <a:latin typeface="Trebuchet MS" panose="020B0603020202020204" pitchFamily="34" charset="0"/>
            </a:endParaRPr>
          </a:p>
          <a:p>
            <a:pPr marL="184150" indent="-171450">
              <a:spcBef>
                <a:spcPts val="310"/>
              </a:spcBef>
              <a:buFontTx/>
              <a:buChar char="-"/>
            </a:pPr>
            <a:r>
              <a:rPr lang="en-US" altLang="ko-KR" sz="1000" b="0" spc="55" dirty="0">
                <a:latin typeface="Trebuchet MS" panose="020B0603020202020204" pitchFamily="34" charset="0"/>
              </a:rPr>
              <a:t>6)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전 처리된 텍스트 반환 </a:t>
            </a:r>
            <a:r>
              <a:rPr lang="en-US" altLang="ko-KR" sz="1000" b="0" spc="55" dirty="0">
                <a:latin typeface="Trebuchet MS" panose="020B0603020202020204" pitchFamily="34" charset="0"/>
              </a:rPr>
              <a:t>: </a:t>
            </a:r>
            <a:r>
              <a:rPr lang="ko-KR" altLang="en-US" sz="1000" b="0" spc="55" dirty="0">
                <a:latin typeface="Trebuchet MS" panose="020B0603020202020204" pitchFamily="34" charset="0"/>
              </a:rPr>
              <a:t>전 처리된 단어들을 공백을 이용하여 다시 문장으로 연결하여 저장</a:t>
            </a:r>
            <a:endParaRPr lang="en-US" altLang="ko-KR" sz="1000" b="0" spc="55" dirty="0">
              <a:latin typeface="Trebuchet MS" panose="020B0603020202020204" pitchFamily="34" charset="0"/>
            </a:endParaRPr>
          </a:p>
        </p:txBody>
      </p: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977152D-9C37-EBA3-379A-175416D34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8" r="14297" b="-214"/>
          <a:stretch/>
        </p:blipFill>
        <p:spPr>
          <a:xfrm>
            <a:off x="4567719" y="971549"/>
            <a:ext cx="4195281" cy="37338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CEF854-8761-B5AF-FCC1-338F702A7337}"/>
              </a:ext>
            </a:extLst>
          </p:cNvPr>
          <p:cNvSpPr/>
          <p:nvPr/>
        </p:nvSpPr>
        <p:spPr>
          <a:xfrm>
            <a:off x="4519728" y="3562350"/>
            <a:ext cx="4422440" cy="1219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2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2277</Words>
  <Application>Microsoft Office PowerPoint</Application>
  <PresentationFormat>화면 슬라이드 쇼(16:9)</PresentationFormat>
  <Paragraphs>268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Yu Gothic</vt:lpstr>
      <vt:lpstr>Yu Gothic UI</vt:lpstr>
      <vt:lpstr>Arial</vt:lpstr>
      <vt:lpstr>Calibri</vt:lpstr>
      <vt:lpstr>Times New Roman</vt:lpstr>
      <vt:lpstr>Trebuchet MS</vt:lpstr>
      <vt:lpstr>Wingdings</vt:lpstr>
      <vt:lpstr>Office Theme</vt:lpstr>
      <vt:lpstr>Text Analytics  Project</vt:lpstr>
      <vt:lpstr>INDEX</vt:lpstr>
      <vt:lpstr>INDEX -details</vt:lpstr>
      <vt:lpstr>Introduction – Background of Idea(1) Analysis of YouTube comments Korean movie ‘parasite’ review</vt:lpstr>
      <vt:lpstr>Introduction – Background of Idea(1) Analysis of YouTube comments Korean movie ‘parasite’ review</vt:lpstr>
      <vt:lpstr>Data Crawling(1)  – Youtube API를 활용한 영상 댓글 데이터 수집  </vt:lpstr>
      <vt:lpstr>Data Crawling(2) – Youtube API를 활용한 영상 댓글 데이터 수집  </vt:lpstr>
      <vt:lpstr>Preprocessing(1) </vt:lpstr>
      <vt:lpstr>Preprocessing(2) </vt:lpstr>
      <vt:lpstr>Preprocessing(3) </vt:lpstr>
      <vt:lpstr>Sentiment Analysis –  Sentiment Labeling   </vt:lpstr>
      <vt:lpstr>Sentiment Analysis –  Sentiment Labeling   </vt:lpstr>
      <vt:lpstr>Sentiment Analysis –  Sentiment Labeling   </vt:lpstr>
      <vt:lpstr>Modeling – setting  </vt:lpstr>
      <vt:lpstr>Modeling – SVM(Support Vector Machine) </vt:lpstr>
      <vt:lpstr>Modeling – Logistic Regression </vt:lpstr>
      <vt:lpstr>Modeling – Naive Bayes </vt:lpstr>
      <vt:lpstr>Modeling – MLP(Mulitple-Layer Perceptron) </vt:lpstr>
      <vt:lpstr>Modeling – Accuracy scores  </vt:lpstr>
      <vt:lpstr>Modeling – visualization </vt:lpstr>
      <vt:lpstr>Topic Modeling –LSA(Latent Semantic Analysis) </vt:lpstr>
      <vt:lpstr>PowerPoint 프레젠테이션</vt:lpstr>
      <vt:lpstr>PowerPoint 프레젠테이션</vt:lpstr>
      <vt:lpstr>Topic Modeling –LDA(Latent Dirichlet Allocation)  </vt:lpstr>
      <vt:lpstr>Topic Modeling –LDA(Latent Dirichlet Allocation)  </vt:lpstr>
      <vt:lpstr>Topic Modeling –LDA(Latent Dirichlet Allocation)  </vt:lpstr>
      <vt:lpstr>Topic Modeling –LDA(Latent Dirichlet Allocation)  </vt:lpstr>
      <vt:lpstr>Conclusions</vt:lpstr>
      <vt:lpstr>Conclusions –보완점 &amp; 성능에 관한 고찰</vt:lpstr>
      <vt:lpstr>End of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 Project</dc:title>
  <dc:creator>장예진</dc:creator>
  <cp:lastModifiedBy>예진 장</cp:lastModifiedBy>
  <cp:revision>191</cp:revision>
  <dcterms:created xsi:type="dcterms:W3CDTF">2023-06-04T11:39:18Z</dcterms:created>
  <dcterms:modified xsi:type="dcterms:W3CDTF">2023-06-05T15:25:01Z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