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30"/>
  </p:notesMasterIdLst>
  <p:sldIdLst>
    <p:sldId id="266" r:id="rId4"/>
    <p:sldId id="279" r:id="rId5"/>
    <p:sldId id="309" r:id="rId6"/>
    <p:sldId id="289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08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01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A8BFD-D026-450A-9CAB-E63BD8DCD7D3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811F1-E0B3-4161-BDD1-D8ADFF53010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2D7C73-31E5-4BFF-BDE6-56316C6D78F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2D7C73-31E5-4BFF-BDE6-56316C6D78F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2D7C73-31E5-4BFF-BDE6-56316C6D78F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2D7C73-31E5-4BFF-BDE6-56316C6D78F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2D7C73-31E5-4BFF-BDE6-56316C6D78F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2D7C73-31E5-4BFF-BDE6-56316C6D78F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2D7C73-31E5-4BFF-BDE6-56316C6D78F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Scheme minus.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2D7C73-31E5-4BFF-BDE6-56316C6D78F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2D7C73-31E5-4BFF-BDE6-56316C6D78F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2D7C73-31E5-4BFF-BDE6-56316C6D78F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2D7C73-31E5-4BFF-BDE6-56316C6D78F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2D7C73-31E5-4BFF-BDE6-56316C6D78F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2D7C73-31E5-4BFF-BDE6-56316C6D78F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2D7C73-31E5-4BFF-BDE6-56316C6D78F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4588" y="685800"/>
            <a:ext cx="4570412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E32D7C73-31E5-4BFF-BDE6-56316C6D78F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8329-1AC3-458C-A846-60DCFC31D3D2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343-F982-428F-BD10-CB769130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8329-1AC3-458C-A846-60DCFC31D3D2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343-F982-428F-BD10-CB769130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240A9-62FB-4040-8797-4F5249433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DD3E-D0BB-49F2-BAA6-620ECCEC989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EB2-A52B-4BE2-9852-EFC64919B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DD3E-D0BB-49F2-BAA6-620ECCEC989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EB2-A52B-4BE2-9852-EFC64919B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DD3E-D0BB-49F2-BAA6-620ECCEC989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EB2-A52B-4BE2-9852-EFC64919B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DD3E-D0BB-49F2-BAA6-620ECCEC989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EB2-A52B-4BE2-9852-EFC64919B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DD3E-D0BB-49F2-BAA6-620ECCEC989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EB2-A52B-4BE2-9852-EFC64919B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DD3E-D0BB-49F2-BAA6-620ECCEC989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EB2-A52B-4BE2-9852-EFC64919B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DD3E-D0BB-49F2-BAA6-620ECCEC989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EB2-A52B-4BE2-9852-EFC64919B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DD3E-D0BB-49F2-BAA6-620ECCEC989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EB2-A52B-4BE2-9852-EFC64919B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DD3E-D0BB-49F2-BAA6-620ECCEC989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EB2-A52B-4BE2-9852-EFC64919B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DD3E-D0BB-49F2-BAA6-620ECCEC989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EB2-A52B-4BE2-9852-EFC64919B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5DD3E-D0BB-49F2-BAA6-620ECCEC989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CEB2-A52B-4BE2-9852-EFC64919B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145545-F17F-4BDF-A6EE-5960B771F726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D63EDA-7123-4A64-A3FA-4B0BE7B1D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145545-F17F-4BDF-A6EE-5960B771F726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D63EDA-7123-4A64-A3FA-4B0BE7B1D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145545-F17F-4BDF-A6EE-5960B771F726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D63EDA-7123-4A64-A3FA-4B0BE7B1D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145545-F17F-4BDF-A6EE-5960B771F726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D63EDA-7123-4A64-A3FA-4B0BE7B1D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145545-F17F-4BDF-A6EE-5960B771F726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D63EDA-7123-4A64-A3FA-4B0BE7B1D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145545-F17F-4BDF-A6EE-5960B771F726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D63EDA-7123-4A64-A3FA-4B0BE7B1D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8329-1AC3-458C-A846-60DCFC31D3D2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343-F982-428F-BD10-CB769130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145545-F17F-4BDF-A6EE-5960B771F726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D63EDA-7123-4A64-A3FA-4B0BE7B1D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145545-F17F-4BDF-A6EE-5960B771F726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D63EDA-7123-4A64-A3FA-4B0BE7B1D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145545-F17F-4BDF-A6EE-5960B771F726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D63EDA-7123-4A64-A3FA-4B0BE7B1D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145545-F17F-4BDF-A6EE-5960B771F726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D63EDA-7123-4A64-A3FA-4B0BE7B1D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145545-F17F-4BDF-A6EE-5960B771F726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0D63EDA-7123-4A64-A3FA-4B0BE7B1D5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8329-1AC3-458C-A846-60DCFC31D3D2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343-F982-428F-BD10-CB769130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8329-1AC3-458C-A846-60DCFC31D3D2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343-F982-428F-BD10-CB769130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8329-1AC3-458C-A846-60DCFC31D3D2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343-F982-428F-BD10-CB769130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8329-1AC3-458C-A846-60DCFC31D3D2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343-F982-428F-BD10-CB769130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8329-1AC3-458C-A846-60DCFC31D3D2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343-F982-428F-BD10-CB769130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8329-1AC3-458C-A846-60DCFC31D3D2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8343-F982-428F-BD10-CB769130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78329-1AC3-458C-A846-60DCFC31D3D2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38343-F982-428F-BD10-CB769130FC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5DD3E-D0BB-49F2-BAA6-620ECCEC989A}" type="datetimeFigureOut">
              <a:rPr lang="en-US" smtClean="0"/>
              <a:pPr/>
              <a:t>4/18/2016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CEB2-A52B-4BE2-9852-EFC64919B9B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 txBox="1">
            <a:spLocks noChangeArrowheads="1"/>
          </p:cNvSpPr>
          <p:nvPr/>
        </p:nvSpPr>
        <p:spPr>
          <a:xfrm>
            <a:off x="685800" y="2130425"/>
            <a:ext cx="7958166" cy="30845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Chapter 3 – Expressions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b="1" dirty="0"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Semantics of Programming Languages via Interpreters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938" y="857232"/>
            <a:ext cx="8620125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2976" y="642918"/>
            <a:ext cx="70009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Specifying the Behavior of Expressions</a:t>
            </a:r>
            <a:endParaRPr lang="en-US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357298"/>
            <a:ext cx="7491442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 of value-of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5357826"/>
            <a:ext cx="8229600" cy="614354"/>
          </a:xfrm>
        </p:spPr>
        <p:txBody>
          <a:bodyPr>
            <a:normAutofit/>
          </a:bodyPr>
          <a:lstStyle/>
          <a:p>
            <a:r>
              <a:rPr lang="en-US" dirty="0" smtClean="0"/>
              <a:t>Three more remaining.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38" y="1438275"/>
            <a:ext cx="862012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Notation</a:t>
            </a:r>
            <a:endParaRPr lang="en-US" dirty="0"/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451659959"/>
              </p:ext>
            </p:extLst>
          </p:nvPr>
        </p:nvGraphicFramePr>
        <p:xfrm>
          <a:off x="685800" y="1981200"/>
          <a:ext cx="7770814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586581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Notation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Denotes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/>
                        </a:rPr>
                        <a:t>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env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[]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Empty </a:t>
                      </a:r>
                      <a:r>
                        <a:rPr lang="en-US" sz="2400" dirty="0" err="1" smtClean="0"/>
                        <a:t>env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[ </a:t>
                      </a:r>
                      <a:r>
                        <a:rPr lang="en-US" sz="2400" dirty="0" err="1" smtClean="0"/>
                        <a:t>var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dirty="0" err="1" smtClean="0"/>
                        <a:t>val</a:t>
                      </a:r>
                      <a:r>
                        <a:rPr lang="en-US" sz="2400" dirty="0" smtClean="0"/>
                        <a:t> ]</a:t>
                      </a:r>
                      <a:r>
                        <a:rPr lang="en-US" sz="2400" dirty="0" smtClean="0">
                          <a:sym typeface="Symbol"/>
                        </a:rPr>
                        <a:t> </a:t>
                      </a:r>
                      <a:endParaRPr lang="en-US" sz="24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(extend-</a:t>
                      </a:r>
                      <a:r>
                        <a:rPr lang="en-US" sz="2400" dirty="0" err="1" smtClean="0"/>
                        <a:t>env</a:t>
                      </a:r>
                      <a:r>
                        <a:rPr lang="en-US" sz="2400" dirty="0" smtClean="0"/>
                        <a:t>     </a:t>
                      </a:r>
                      <a:r>
                        <a:rPr lang="en-US" sz="2400" dirty="0" err="1" smtClean="0"/>
                        <a:t>var</a:t>
                      </a:r>
                      <a:r>
                        <a:rPr lang="en-US" sz="2400" dirty="0" smtClean="0"/>
                        <a:t>    </a:t>
                      </a:r>
                      <a:r>
                        <a:rPr lang="en-US" sz="2400" dirty="0" err="1" smtClean="0"/>
                        <a:t>val</a:t>
                      </a:r>
                      <a:r>
                        <a:rPr lang="en-US" sz="2400" dirty="0" smtClean="0"/>
                        <a:t>    </a:t>
                      </a:r>
                      <a:r>
                        <a:rPr lang="en-US" sz="2400" dirty="0" smtClean="0">
                          <a:sym typeface="Symbol"/>
                        </a:rPr>
                        <a:t>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«exp» 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AST for expression exp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ym typeface="Symbol"/>
                        </a:rPr>
                        <a:t></a:t>
                      </a:r>
                      <a:r>
                        <a:rPr lang="en-US" sz="2400" dirty="0" smtClean="0"/>
                        <a:t>n</a:t>
                      </a:r>
                      <a:r>
                        <a:rPr lang="en-US" sz="2400" dirty="0" smtClean="0">
                          <a:sym typeface="Symbol"/>
                        </a:rPr>
                        <a:t>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(num-</a:t>
                      </a:r>
                      <a:r>
                        <a:rPr lang="en-US" sz="2400" dirty="0" err="1" smtClean="0"/>
                        <a:t>val</a:t>
                      </a:r>
                      <a:r>
                        <a:rPr lang="en-US" sz="2400" dirty="0" smtClean="0"/>
                        <a:t> n), 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600" dirty="0" smtClean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expval</a:t>
                      </a:r>
                      <a:r>
                        <a:rPr lang="en-US" sz="2400" dirty="0" smtClean="0"/>
                        <a:t>-&gt;num </a:t>
                      </a:r>
                      <a:r>
                        <a:rPr lang="en-US" sz="2400" dirty="0" err="1" smtClean="0"/>
                        <a:t>val</a:t>
                      </a:r>
                      <a:r>
                        <a:rPr lang="en-US" sz="2400" dirty="0" smtClean="0"/>
                        <a:t>). </a:t>
                      </a:r>
                      <a:endParaRPr lang="en-US" sz="2400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Note:  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5357826"/>
            <a:ext cx="11906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4786322"/>
            <a:ext cx="7239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3.3 An example calculation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00174"/>
            <a:ext cx="7715304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7161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initial environment</a:t>
            </a:r>
          </a:p>
          <a:p>
            <a:pPr>
              <a:buNone/>
            </a:pPr>
            <a:r>
              <a:rPr lang="en-US" dirty="0" smtClean="0"/>
              <a:t>			[</a:t>
            </a:r>
            <a:r>
              <a:rPr lang="en-US" dirty="0" err="1" smtClean="0"/>
              <a:t>i</a:t>
            </a:r>
            <a:r>
              <a:rPr lang="en-US" dirty="0" smtClean="0"/>
              <a:t>=1, v=5,  x=10]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3057524"/>
            <a:ext cx="6572296" cy="18002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 of value-of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357298"/>
            <a:ext cx="8072494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0100" y="3000372"/>
            <a:ext cx="7500990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643446"/>
            <a:ext cx="6858048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 3.4   A conditional expression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428736"/>
            <a:ext cx="8001056" cy="5095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Eval</a:t>
            </a:r>
            <a:r>
              <a:rPr lang="en-US" dirty="0" smtClean="0"/>
              <a:t> of an example let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6374" y="1571612"/>
            <a:ext cx="7239029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Fig 3.6 LET lang AST 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(define-</a:t>
            </a:r>
            <a:r>
              <a:rPr lang="en-US" dirty="0" err="1" smtClean="0"/>
              <a:t>datatype</a:t>
            </a:r>
            <a:r>
              <a:rPr lang="en-US" dirty="0" smtClean="0"/>
              <a:t>   program   </a:t>
            </a:r>
            <a:r>
              <a:rPr lang="en-US" dirty="0" err="1" smtClean="0"/>
              <a:t>program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	(a-program</a:t>
            </a:r>
            <a:br>
              <a:rPr lang="en-US" dirty="0" smtClean="0"/>
            </a:br>
            <a:r>
              <a:rPr lang="en-US" dirty="0" smtClean="0"/>
              <a:t>		(exp1 expression?)))</a:t>
            </a:r>
          </a:p>
          <a:p>
            <a:endParaRPr lang="en-US" dirty="0" smtClean="0"/>
          </a:p>
          <a:p>
            <a:r>
              <a:rPr lang="en-US" dirty="0" smtClean="0"/>
              <a:t>(define-</a:t>
            </a:r>
            <a:r>
              <a:rPr lang="en-US" dirty="0" err="1" smtClean="0"/>
              <a:t>datatype</a:t>
            </a:r>
            <a:r>
              <a:rPr lang="en-US" dirty="0" smtClean="0"/>
              <a:t> expression </a:t>
            </a:r>
            <a:r>
              <a:rPr lang="en-US" dirty="0" err="1" smtClean="0"/>
              <a:t>expression</a:t>
            </a:r>
            <a:r>
              <a:rPr lang="en-US" dirty="0" smtClean="0"/>
              <a:t>?</a:t>
            </a:r>
          </a:p>
          <a:p>
            <a:r>
              <a:rPr lang="en-US" dirty="0" smtClean="0"/>
              <a:t>  (</a:t>
            </a:r>
            <a:r>
              <a:rPr lang="en-US" dirty="0" err="1" smtClean="0"/>
              <a:t>const-exp</a:t>
            </a:r>
            <a:endParaRPr lang="en-US" dirty="0" smtClean="0"/>
          </a:p>
          <a:p>
            <a:pPr lvl="1"/>
            <a:r>
              <a:rPr lang="en-US" dirty="0" smtClean="0"/>
              <a:t>   (</a:t>
            </a:r>
            <a:r>
              <a:rPr lang="en-US" dirty="0" err="1" smtClean="0"/>
              <a:t>num</a:t>
            </a:r>
            <a:r>
              <a:rPr lang="en-US" dirty="0" smtClean="0"/>
              <a:t> number?))</a:t>
            </a:r>
          </a:p>
          <a:p>
            <a:r>
              <a:rPr lang="en-US" dirty="0" smtClean="0"/>
              <a:t>  (diff-</a:t>
            </a:r>
            <a:r>
              <a:rPr lang="en-US" dirty="0" err="1" smtClean="0"/>
              <a:t>exp</a:t>
            </a:r>
            <a:endParaRPr lang="en-US" dirty="0" smtClean="0"/>
          </a:p>
          <a:p>
            <a:pPr lvl="1"/>
            <a:r>
              <a:rPr lang="en-US" dirty="0" smtClean="0"/>
              <a:t>   (exp1 expression?)</a:t>
            </a:r>
          </a:p>
          <a:p>
            <a:pPr lvl="1"/>
            <a:r>
              <a:rPr lang="en-US" dirty="0" smtClean="0"/>
              <a:t>   (exp2 expression?))</a:t>
            </a:r>
          </a:p>
          <a:p>
            <a:r>
              <a:rPr lang="en-US" dirty="0" smtClean="0"/>
              <a:t>  (zero?-</a:t>
            </a:r>
            <a:r>
              <a:rPr lang="en-US" dirty="0" err="1" smtClean="0"/>
              <a:t>exp</a:t>
            </a:r>
            <a:endParaRPr lang="en-US" dirty="0" smtClean="0"/>
          </a:p>
          <a:p>
            <a:pPr lvl="1"/>
            <a:r>
              <a:rPr lang="en-US" dirty="0" smtClean="0"/>
              <a:t>   (exp1 expression?))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(if-</a:t>
            </a:r>
            <a:r>
              <a:rPr lang="en-US" dirty="0" err="1" smtClean="0"/>
              <a:t>exp</a:t>
            </a:r>
            <a:endParaRPr lang="en-US" dirty="0" smtClean="0"/>
          </a:p>
          <a:p>
            <a:pPr lvl="1"/>
            <a:r>
              <a:rPr lang="en-US" dirty="0" smtClean="0"/>
              <a:t>   (exp1 expression?)</a:t>
            </a:r>
          </a:p>
          <a:p>
            <a:pPr lvl="1"/>
            <a:r>
              <a:rPr lang="en-US" dirty="0" smtClean="0"/>
              <a:t>   (exp2 expression?)</a:t>
            </a:r>
          </a:p>
          <a:p>
            <a:pPr lvl="1"/>
            <a:r>
              <a:rPr lang="en-US" dirty="0" smtClean="0"/>
              <a:t>   (exp3 expression?))</a:t>
            </a:r>
          </a:p>
          <a:p>
            <a:r>
              <a:rPr lang="en-US" dirty="0" smtClean="0"/>
              <a:t>  (</a:t>
            </a:r>
            <a:r>
              <a:rPr lang="en-US" dirty="0" err="1" smtClean="0"/>
              <a:t>var-exp</a:t>
            </a:r>
            <a:endParaRPr lang="en-US" dirty="0" smtClean="0"/>
          </a:p>
          <a:p>
            <a:pPr lvl="1"/>
            <a:r>
              <a:rPr lang="en-US" dirty="0" smtClean="0"/>
              <a:t>   (</a:t>
            </a:r>
            <a:r>
              <a:rPr lang="en-US" dirty="0" err="1" smtClean="0"/>
              <a:t>var</a:t>
            </a:r>
            <a:r>
              <a:rPr lang="en-US" dirty="0" smtClean="0"/>
              <a:t> identifier?))</a:t>
            </a:r>
          </a:p>
          <a:p>
            <a:r>
              <a:rPr lang="en-US" dirty="0" smtClean="0"/>
              <a:t>  (let-</a:t>
            </a:r>
            <a:r>
              <a:rPr lang="en-US" dirty="0" err="1" smtClean="0"/>
              <a:t>exp</a:t>
            </a:r>
            <a:endParaRPr lang="en-US" dirty="0" smtClean="0"/>
          </a:p>
          <a:p>
            <a:pPr lvl="1"/>
            <a:r>
              <a:rPr lang="en-US" dirty="0" smtClean="0"/>
              <a:t>   (</a:t>
            </a:r>
            <a:r>
              <a:rPr lang="en-US" dirty="0" err="1" smtClean="0"/>
              <a:t>var</a:t>
            </a:r>
            <a:r>
              <a:rPr lang="en-US" dirty="0" smtClean="0"/>
              <a:t> identifier?)</a:t>
            </a:r>
          </a:p>
          <a:p>
            <a:pPr lvl="1"/>
            <a:r>
              <a:rPr lang="en-US" dirty="0" smtClean="0"/>
              <a:t>   (exp1 expression?)</a:t>
            </a:r>
          </a:p>
          <a:p>
            <a:pPr lvl="1"/>
            <a:r>
              <a:rPr lang="en-US" dirty="0" smtClean="0"/>
              <a:t>   (body expression?)))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356" y="1785926"/>
            <a:ext cx="6143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LET : A Simple Language</a:t>
            </a:r>
          </a:p>
          <a:p>
            <a:pPr algn="ctr"/>
            <a:endParaRPr lang="en-US" sz="4400" b="1" dirty="0" smtClean="0"/>
          </a:p>
          <a:p>
            <a:pPr algn="ctr"/>
            <a:r>
              <a:rPr lang="he-IL" sz="4400" b="1" dirty="0" smtClean="0"/>
              <a:t>שפת "</a:t>
            </a:r>
            <a:r>
              <a:rPr lang="he-IL" sz="4400" b="1" i="1" dirty="0" smtClean="0"/>
              <a:t>ויהי</a:t>
            </a:r>
            <a:r>
              <a:rPr lang="he-IL" sz="4400" b="1" dirty="0" smtClean="0"/>
              <a:t>"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(init-</a:t>
            </a:r>
            <a:r>
              <a:rPr lang="en-US" dirty="0" err="1" smtClean="0"/>
              <a:t>env</a:t>
            </a:r>
            <a:r>
              <a:rPr lang="en-US" dirty="0" smtClean="0"/>
              <a:t>) = [</a:t>
            </a:r>
            <a:r>
              <a:rPr lang="en-US" dirty="0" err="1" smtClean="0"/>
              <a:t>i</a:t>
            </a:r>
            <a:r>
              <a:rPr lang="en-US" dirty="0" smtClean="0"/>
              <a:t>= 1,v= 5,x=10]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pt-BR" dirty="0" smtClean="0"/>
              <a:t>(define init-env</a:t>
            </a:r>
          </a:p>
          <a:p>
            <a:pPr>
              <a:buNone/>
            </a:pPr>
            <a:r>
              <a:rPr lang="pt-BR" dirty="0" smtClean="0"/>
              <a:t>  (lambda ()</a:t>
            </a:r>
          </a:p>
          <a:p>
            <a:pPr>
              <a:buNone/>
            </a:pPr>
            <a:r>
              <a:rPr lang="pt-BR" dirty="0" smtClean="0"/>
              <a:t>    (extend-env</a:t>
            </a:r>
          </a:p>
          <a:p>
            <a:pPr>
              <a:buNone/>
            </a:pPr>
            <a:r>
              <a:rPr lang="pt-BR" dirty="0" smtClean="0"/>
              <a:t>     'i (num-val 1)</a:t>
            </a:r>
          </a:p>
          <a:p>
            <a:pPr>
              <a:buNone/>
            </a:pPr>
            <a:r>
              <a:rPr lang="pt-BR" dirty="0" smtClean="0"/>
              <a:t>     (extend-env</a:t>
            </a:r>
          </a:p>
          <a:p>
            <a:pPr>
              <a:buNone/>
            </a:pPr>
            <a:r>
              <a:rPr lang="pt-BR" dirty="0" smtClean="0"/>
              <a:t>      'v (num-val 5)</a:t>
            </a:r>
          </a:p>
          <a:p>
            <a:pPr>
              <a:buNone/>
            </a:pPr>
            <a:r>
              <a:rPr lang="pt-BR" dirty="0" smtClean="0"/>
              <a:t>      (extend-env</a:t>
            </a:r>
          </a:p>
          <a:p>
            <a:pPr>
              <a:buNone/>
            </a:pPr>
            <a:r>
              <a:rPr lang="pt-BR" dirty="0" smtClean="0"/>
              <a:t>       'x (num-val 10)</a:t>
            </a:r>
          </a:p>
          <a:p>
            <a:pPr>
              <a:buNone/>
            </a:pPr>
            <a:r>
              <a:rPr lang="pt-BR" dirty="0" smtClean="0"/>
              <a:t>       (empty-env))))))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 3.7a   Expressed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(define-</a:t>
            </a:r>
            <a:r>
              <a:rPr lang="en-US" dirty="0" err="1" smtClean="0"/>
              <a:t>datatype</a:t>
            </a:r>
            <a:r>
              <a:rPr lang="en-US" dirty="0" smtClean="0"/>
              <a:t>   </a:t>
            </a:r>
            <a:r>
              <a:rPr lang="en-US" dirty="0" err="1" smtClean="0"/>
              <a:t>expval</a:t>
            </a:r>
            <a:r>
              <a:rPr lang="en-US" dirty="0" smtClean="0"/>
              <a:t>   </a:t>
            </a:r>
            <a:r>
              <a:rPr lang="en-US" dirty="0" err="1" smtClean="0"/>
              <a:t>expval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/>
              <a:t>(num-</a:t>
            </a:r>
            <a:r>
              <a:rPr lang="en-US" dirty="0" err="1" smtClean="0"/>
              <a:t>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	(num   number?))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bool-val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(</a:t>
            </a:r>
            <a:r>
              <a:rPr lang="en-US" dirty="0" err="1" smtClean="0"/>
              <a:t>bool</a:t>
            </a:r>
            <a:r>
              <a:rPr lang="en-US" dirty="0" smtClean="0"/>
              <a:t>   </a:t>
            </a:r>
            <a:r>
              <a:rPr lang="en-US" dirty="0" err="1" smtClean="0"/>
              <a:t>boolean</a:t>
            </a:r>
            <a:r>
              <a:rPr lang="en-US" dirty="0" smtClean="0"/>
              <a:t>?)))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 3.7b   Expressed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(define </a:t>
            </a:r>
            <a:r>
              <a:rPr lang="en-US" dirty="0" err="1" smtClean="0"/>
              <a:t>expval</a:t>
            </a:r>
            <a:r>
              <a:rPr lang="en-US" dirty="0" smtClean="0"/>
              <a:t>-&gt;num</a:t>
            </a:r>
          </a:p>
          <a:p>
            <a:pPr>
              <a:buNone/>
            </a:pPr>
            <a:r>
              <a:rPr lang="en-US" dirty="0" smtClean="0"/>
              <a:t>    (lambda (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   (cases   </a:t>
            </a:r>
            <a:r>
              <a:rPr lang="en-US" dirty="0" err="1" smtClean="0"/>
              <a:t>expval</a:t>
            </a:r>
            <a:r>
              <a:rPr lang="en-US" dirty="0" smtClean="0"/>
              <a:t>   </a:t>
            </a:r>
            <a:r>
              <a:rPr lang="en-US" dirty="0" err="1" smtClean="0"/>
              <a:t>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   (num-</a:t>
            </a:r>
            <a:r>
              <a:rPr lang="en-US" dirty="0" err="1" smtClean="0"/>
              <a:t>val</a:t>
            </a:r>
            <a:r>
              <a:rPr lang="en-US" dirty="0" smtClean="0"/>
              <a:t> (num)  num)</a:t>
            </a:r>
            <a:br>
              <a:rPr lang="en-US" dirty="0" smtClean="0"/>
            </a:br>
            <a:r>
              <a:rPr lang="en-US" dirty="0" smtClean="0"/>
              <a:t>	   (else (report-</a:t>
            </a:r>
            <a:r>
              <a:rPr lang="en-US" dirty="0" err="1" smtClean="0"/>
              <a:t>expval</a:t>
            </a:r>
            <a:r>
              <a:rPr lang="en-US" dirty="0" smtClean="0"/>
              <a:t>-extractor-error</a:t>
            </a:r>
          </a:p>
          <a:p>
            <a:pPr>
              <a:buNone/>
            </a:pPr>
            <a:r>
              <a:rPr lang="en-US" dirty="0" smtClean="0"/>
              <a:t>            	  ’num   </a:t>
            </a:r>
            <a:r>
              <a:rPr lang="en-US" dirty="0" err="1" smtClean="0"/>
              <a:t>val</a:t>
            </a:r>
            <a:r>
              <a:rPr lang="en-US" dirty="0" smtClean="0"/>
              <a:t>)))))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 3.7c   Expressed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(define </a:t>
            </a:r>
            <a:r>
              <a:rPr lang="en-US" dirty="0" err="1" smtClean="0"/>
              <a:t>expval</a:t>
            </a:r>
            <a:r>
              <a:rPr lang="en-US" dirty="0" smtClean="0"/>
              <a:t>-&gt;</a:t>
            </a:r>
            <a:r>
              <a:rPr lang="en-US" dirty="0" err="1" smtClean="0"/>
              <a:t>bool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(lambda (</a:t>
            </a:r>
            <a:r>
              <a:rPr lang="en-US" dirty="0" err="1" smtClean="0"/>
              <a:t>val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	(cases </a:t>
            </a:r>
            <a:r>
              <a:rPr lang="en-US" dirty="0" err="1" smtClean="0"/>
              <a:t>expval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   (</a:t>
            </a:r>
            <a:r>
              <a:rPr lang="en-US" dirty="0" err="1" smtClean="0"/>
              <a:t>bool-val</a:t>
            </a:r>
            <a:r>
              <a:rPr lang="en-US" dirty="0" smtClean="0"/>
              <a:t> (</a:t>
            </a:r>
            <a:r>
              <a:rPr lang="en-US" dirty="0" err="1" smtClean="0"/>
              <a:t>bool</a:t>
            </a:r>
            <a:r>
              <a:rPr lang="en-US" dirty="0" smtClean="0"/>
              <a:t>) </a:t>
            </a:r>
            <a:r>
              <a:rPr lang="en-US" dirty="0" err="1" smtClean="0"/>
              <a:t>bool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	   (else (report-</a:t>
            </a:r>
            <a:r>
              <a:rPr lang="en-US" dirty="0" err="1" smtClean="0"/>
              <a:t>expval</a:t>
            </a:r>
            <a:r>
              <a:rPr lang="en-US" dirty="0" smtClean="0"/>
              <a:t>-extractor-error 					`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)))))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value-of: Exp × </a:t>
            </a:r>
            <a:r>
              <a:rPr lang="en-US" dirty="0" err="1" smtClean="0"/>
              <a:t>Env</a:t>
            </a:r>
            <a:r>
              <a:rPr lang="en-US" dirty="0" smtClean="0"/>
              <a:t> → </a:t>
            </a:r>
            <a:r>
              <a:rPr lang="en-US" dirty="0" err="1" smtClean="0"/>
              <a:t>ExpVal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1142984"/>
            <a:ext cx="750099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value-of-program – cont’</a:t>
            </a:r>
            <a:endParaRPr lang="en-US" u="sng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1357298"/>
            <a:ext cx="6715172" cy="482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57290" y="2285992"/>
            <a:ext cx="67151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Racket</a:t>
            </a:r>
          </a:p>
          <a:p>
            <a:pPr algn="ctr"/>
            <a:r>
              <a:rPr lang="he-IL" sz="4000" b="1" dirty="0" smtClean="0"/>
              <a:t>הדגמת בניית מפרש לשפת "ויהי" </a:t>
            </a:r>
            <a:endParaRPr lang="en-US" sz="4000" b="1" dirty="0" smtClean="0"/>
          </a:p>
          <a:p>
            <a:pPr algn="ctr"/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43438"/>
            <a:ext cx="7643866" cy="5843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in the LET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let x = 5 in -(x,3)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let z = 5</a:t>
            </a:r>
            <a:br>
              <a:rPr lang="en-US" sz="2000" dirty="0" smtClean="0">
                <a:latin typeface="David" pitchFamily="34" charset="-79"/>
                <a:cs typeface="David" pitchFamily="34" charset="-79"/>
              </a:rPr>
            </a:br>
            <a:r>
              <a:rPr lang="en-US" sz="2000" dirty="0" smtClean="0">
                <a:latin typeface="David" pitchFamily="34" charset="-79"/>
                <a:cs typeface="David" pitchFamily="34" charset="-79"/>
              </a:rPr>
              <a:t>	in let x = 3</a:t>
            </a:r>
            <a:br>
              <a:rPr lang="en-US" sz="2000" dirty="0" smtClean="0">
                <a:latin typeface="David" pitchFamily="34" charset="-79"/>
                <a:cs typeface="David" pitchFamily="34" charset="-79"/>
              </a:rPr>
            </a:br>
            <a:r>
              <a:rPr lang="en-US" sz="2000" dirty="0" smtClean="0">
                <a:latin typeface="David" pitchFamily="34" charset="-79"/>
                <a:cs typeface="David" pitchFamily="34" charset="-79"/>
              </a:rPr>
              <a:t>		in let y = -(x,1)     % here x = 3</a:t>
            </a:r>
            <a:br>
              <a:rPr lang="en-US" sz="2000" dirty="0" smtClean="0">
                <a:latin typeface="David" pitchFamily="34" charset="-79"/>
                <a:cs typeface="David" pitchFamily="34" charset="-79"/>
              </a:rPr>
            </a:br>
            <a:r>
              <a:rPr lang="en-US" sz="2000" dirty="0" smtClean="0">
                <a:latin typeface="David" pitchFamily="34" charset="-79"/>
                <a:cs typeface="David" pitchFamily="34" charset="-79"/>
              </a:rPr>
              <a:t>			in let x = 4</a:t>
            </a:r>
            <a:br>
              <a:rPr lang="en-US" sz="2000" dirty="0" smtClean="0">
                <a:latin typeface="David" pitchFamily="34" charset="-79"/>
                <a:cs typeface="David" pitchFamily="34" charset="-79"/>
              </a:rPr>
            </a:br>
            <a:r>
              <a:rPr lang="en-US" sz="2000" dirty="0" smtClean="0">
                <a:latin typeface="David" pitchFamily="34" charset="-79"/>
                <a:cs typeface="David" pitchFamily="34" charset="-79"/>
              </a:rPr>
              <a:t>				in -(z, -(</a:t>
            </a:r>
            <a:r>
              <a:rPr lang="en-US" sz="2000" dirty="0" err="1" smtClean="0">
                <a:latin typeface="David" pitchFamily="34" charset="-79"/>
                <a:cs typeface="David" pitchFamily="34" charset="-79"/>
              </a:rPr>
              <a:t>x,y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)) % here x = 4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let x = 7</a:t>
            </a:r>
            <a:br>
              <a:rPr lang="en-US" sz="2000" dirty="0" smtClean="0">
                <a:latin typeface="David" pitchFamily="34" charset="-79"/>
                <a:cs typeface="David" pitchFamily="34" charset="-79"/>
              </a:rPr>
            </a:br>
            <a:r>
              <a:rPr lang="en-US" sz="2000" dirty="0" smtClean="0">
                <a:latin typeface="David" pitchFamily="34" charset="-79"/>
                <a:cs typeface="David" pitchFamily="34" charset="-79"/>
              </a:rPr>
              <a:t>	in let y = 2</a:t>
            </a:r>
            <a:br>
              <a:rPr lang="en-US" sz="2000" dirty="0" smtClean="0">
                <a:latin typeface="David" pitchFamily="34" charset="-79"/>
                <a:cs typeface="David" pitchFamily="34" charset="-79"/>
              </a:rPr>
            </a:br>
            <a:r>
              <a:rPr lang="en-US" sz="2000" dirty="0" smtClean="0">
                <a:latin typeface="David" pitchFamily="34" charset="-79"/>
                <a:cs typeface="David" pitchFamily="34" charset="-79"/>
              </a:rPr>
              <a:t>		in let y =</a:t>
            </a:r>
            <a:br>
              <a:rPr lang="en-US" sz="2000" dirty="0" smtClean="0">
                <a:latin typeface="David" pitchFamily="34" charset="-79"/>
                <a:cs typeface="David" pitchFamily="34" charset="-79"/>
              </a:rPr>
            </a:br>
            <a:r>
              <a:rPr lang="en-US" sz="2000" dirty="0" smtClean="0">
                <a:latin typeface="David" pitchFamily="34" charset="-79"/>
                <a:cs typeface="David" pitchFamily="34" charset="-79"/>
              </a:rPr>
              <a:t>			let x = -(x,1)</a:t>
            </a:r>
            <a:br>
              <a:rPr lang="en-US" sz="2000" dirty="0" smtClean="0">
                <a:latin typeface="David" pitchFamily="34" charset="-79"/>
                <a:cs typeface="David" pitchFamily="34" charset="-79"/>
              </a:rPr>
            </a:br>
            <a:r>
              <a:rPr lang="en-US" sz="2000" dirty="0" smtClean="0">
                <a:latin typeface="David" pitchFamily="34" charset="-79"/>
                <a:cs typeface="David" pitchFamily="34" charset="-79"/>
              </a:rPr>
              <a:t>			in -(</a:t>
            </a:r>
            <a:r>
              <a:rPr lang="en-US" sz="2000" dirty="0" err="1" smtClean="0">
                <a:latin typeface="David" pitchFamily="34" charset="-79"/>
                <a:cs typeface="David" pitchFamily="34" charset="-79"/>
              </a:rPr>
              <a:t>x,y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)</a:t>
            </a:r>
            <a:br>
              <a:rPr lang="en-US" sz="2000" dirty="0" smtClean="0">
                <a:latin typeface="David" pitchFamily="34" charset="-79"/>
                <a:cs typeface="David" pitchFamily="34" charset="-79"/>
              </a:rPr>
            </a:br>
            <a:r>
              <a:rPr lang="en-US" sz="2000" dirty="0" smtClean="0">
                <a:latin typeface="David" pitchFamily="34" charset="-79"/>
                <a:cs typeface="David" pitchFamily="34" charset="-79"/>
              </a:rPr>
              <a:t>		     in -(-(x,8), y)</a:t>
            </a:r>
          </a:p>
          <a:p>
            <a:endParaRPr lang="en-US" sz="2000" dirty="0">
              <a:latin typeface="David" pitchFamily="34" charset="-79"/>
              <a:cs typeface="David" pitchFamily="34" charset="-79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idx="4294967295"/>
          </p:nvPr>
        </p:nvSpPr>
        <p:spPr>
          <a:xfrm>
            <a:off x="685800" y="6248400"/>
            <a:ext cx="2057400" cy="4587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CS784 (PM)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4294967295"/>
          </p:nvPr>
        </p:nvSpPr>
        <p:spPr>
          <a:xfrm>
            <a:off x="6553200" y="6248400"/>
            <a:ext cx="1903413" cy="458788"/>
          </a:xfrm>
          <a:prstGeom prst="rect">
            <a:avLst/>
          </a:prstGeom>
        </p:spPr>
        <p:txBody>
          <a:bodyPr/>
          <a:lstStyle/>
          <a:p>
            <a:fld id="{D5608BF1-E708-4042-88DA-F7175A2B204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846" y="1142984"/>
            <a:ext cx="824155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3042" y="1000108"/>
            <a:ext cx="5857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Specification of Values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00166" y="2357430"/>
            <a:ext cx="61436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 smtClean="0"/>
              <a:t>Expressed  values  </a:t>
            </a:r>
            <a:endParaRPr lang="he-IL" sz="2800" b="1" dirty="0" smtClean="0"/>
          </a:p>
          <a:p>
            <a:pPr algn="r" rtl="1"/>
            <a:r>
              <a:rPr lang="he-IL" sz="2800" dirty="0" smtClean="0"/>
              <a:t>ערכים שמוחזרים מחישוב של ביטויים</a:t>
            </a:r>
          </a:p>
          <a:p>
            <a:pPr algn="r" rtl="1"/>
            <a:r>
              <a:rPr lang="he-IL" sz="2800" dirty="0" smtClean="0"/>
              <a:t>(ערכם שניתנים לחישוב)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</a:t>
            </a:r>
            <a:r>
              <a:rPr lang="en-US" sz="2800" b="1" dirty="0" smtClean="0"/>
              <a:t>Denoted  values</a:t>
            </a:r>
          </a:p>
          <a:p>
            <a:pPr algn="r" rtl="1"/>
            <a:r>
              <a:rPr lang="he-IL" sz="2800" dirty="0" smtClean="0"/>
              <a:t>ערכים שכרוכים למשתנים</a:t>
            </a:r>
          </a:p>
          <a:p>
            <a:pPr algn="r" rtl="1"/>
            <a:r>
              <a:rPr lang="he-IL" sz="2800" dirty="0" smtClean="0"/>
              <a:t>(ערכים שניתנים לציון)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4546" y="714356"/>
            <a:ext cx="4714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cs typeface="+mj-cs"/>
              </a:rPr>
              <a:t>Values in LET Language</a:t>
            </a:r>
            <a:endParaRPr lang="en-US" sz="3600" b="1" dirty="0"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71736" y="2428868"/>
            <a:ext cx="428628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b="1" i="1" dirty="0" err="1" smtClean="0">
                <a:latin typeface="David" pitchFamily="34" charset="-79"/>
              </a:rPr>
              <a:t>ExpVal</a:t>
            </a:r>
            <a:r>
              <a:rPr lang="en-US" sz="3600" b="1" i="1" dirty="0" smtClean="0">
                <a:latin typeface="David" pitchFamily="34" charset="-79"/>
              </a:rPr>
              <a:t> = </a:t>
            </a:r>
            <a:r>
              <a:rPr lang="en-US" sz="3600" b="1" i="1" dirty="0" err="1" smtClean="0">
                <a:latin typeface="David" pitchFamily="34" charset="-79"/>
              </a:rPr>
              <a:t>Int</a:t>
            </a:r>
            <a:r>
              <a:rPr lang="en-US" sz="3600" b="1" i="1" dirty="0" smtClean="0">
                <a:latin typeface="David" pitchFamily="34" charset="-79"/>
              </a:rPr>
              <a:t> + </a:t>
            </a:r>
            <a:r>
              <a:rPr lang="en-US" sz="3600" b="1" i="1" dirty="0" err="1" smtClean="0">
                <a:latin typeface="David" pitchFamily="34" charset="-79"/>
              </a:rPr>
              <a:t>Bool</a:t>
            </a:r>
            <a:endParaRPr lang="en-US" sz="3600" b="1" i="1" dirty="0" smtClean="0">
              <a:latin typeface="David" pitchFamily="34" charset="-79"/>
            </a:endParaRPr>
          </a:p>
          <a:p>
            <a:endParaRPr lang="en-US" sz="3600" b="1" i="1" dirty="0" smtClean="0">
              <a:latin typeface="David" pitchFamily="34" charset="-79"/>
            </a:endParaRPr>
          </a:p>
          <a:p>
            <a:r>
              <a:rPr lang="en-US" sz="3600" b="1" i="1" dirty="0" err="1" smtClean="0">
                <a:latin typeface="David" pitchFamily="34" charset="-79"/>
              </a:rPr>
              <a:t>DenVal</a:t>
            </a:r>
            <a:r>
              <a:rPr lang="en-US" sz="3600" b="1" i="1" dirty="0" smtClean="0">
                <a:latin typeface="David" pitchFamily="34" charset="-79"/>
              </a:rPr>
              <a:t> = </a:t>
            </a:r>
            <a:r>
              <a:rPr lang="en-US" sz="3600" b="1" i="1" dirty="0" err="1" smtClean="0">
                <a:latin typeface="David" pitchFamily="34" charset="-79"/>
              </a:rPr>
              <a:t>Int</a:t>
            </a:r>
            <a:r>
              <a:rPr lang="en-US" sz="3600" b="1" i="1" dirty="0" smtClean="0">
                <a:latin typeface="David" pitchFamily="34" charset="-79"/>
              </a:rPr>
              <a:t> + </a:t>
            </a:r>
            <a:r>
              <a:rPr lang="en-US" sz="3600" b="1" i="1" dirty="0" err="1" smtClean="0">
                <a:latin typeface="David" pitchFamily="34" charset="-79"/>
              </a:rPr>
              <a:t>Bool</a:t>
            </a:r>
            <a:endParaRPr lang="en-US" sz="3600" b="1" i="1" dirty="0" smtClean="0">
              <a:latin typeface="David" pitchFamily="34" charset="-79"/>
            </a:endParaRPr>
          </a:p>
          <a:p>
            <a:endParaRPr lang="he-IL" sz="3600" b="1" i="1" dirty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5852" y="857232"/>
            <a:ext cx="68580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e-IL" sz="3200" b="1" dirty="0" smtClean="0"/>
              <a:t>ממשק לעבודה עם ערכים שניתנים לביטוי</a:t>
            </a:r>
          </a:p>
          <a:p>
            <a:pPr algn="ctr"/>
            <a:r>
              <a:rPr lang="en-US" sz="3200" b="1" dirty="0" smtClean="0"/>
              <a:t>(Expressed values)</a:t>
            </a:r>
            <a:endParaRPr lang="he-IL" sz="32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1670" y="2357430"/>
            <a:ext cx="6143668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1670" y="928670"/>
            <a:ext cx="5500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Environments  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175" y="1643063"/>
            <a:ext cx="7867650" cy="4143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345</Words>
  <Application>Microsoft Office PowerPoint</Application>
  <PresentationFormat>‫הצגה על המסך (4:3)</PresentationFormat>
  <Paragraphs>110</Paragraphs>
  <Slides>26</Slides>
  <Notes>15</Notes>
  <HiddenSlides>0</HiddenSlides>
  <MMClips>0</MMClips>
  <ScaleCrop>false</ScaleCrop>
  <HeadingPairs>
    <vt:vector size="4" baseType="variant"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26</vt:i4>
      </vt:variant>
    </vt:vector>
  </HeadingPairs>
  <TitlesOfParts>
    <vt:vector size="29" baseType="lpstr">
      <vt:lpstr>ערכת נושא Office</vt:lpstr>
      <vt:lpstr>עיצוב מותאם אישית</vt:lpstr>
      <vt:lpstr>1_עיצוב מותאם אישית</vt:lpstr>
      <vt:lpstr>שקופית 1</vt:lpstr>
      <vt:lpstr>שקופית 2</vt:lpstr>
      <vt:lpstr>שקופית 3</vt:lpstr>
      <vt:lpstr>Examples in the LET language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Spec of value-of</vt:lpstr>
      <vt:lpstr>Notation</vt:lpstr>
      <vt:lpstr>Figure 3.3 An example calculation</vt:lpstr>
      <vt:lpstr>Specifying Programs</vt:lpstr>
      <vt:lpstr>Spec of value-of</vt:lpstr>
      <vt:lpstr>Fig 3.4   A conditional expression</vt:lpstr>
      <vt:lpstr>Eval of an example let</vt:lpstr>
      <vt:lpstr>Fig 3.6 LET lang AST def</vt:lpstr>
      <vt:lpstr>(init-env) = [i= 1,v= 5,x=10]</vt:lpstr>
      <vt:lpstr>Fig 3.7a   Expressed values</vt:lpstr>
      <vt:lpstr>Fig 3.7b   Expressed values</vt:lpstr>
      <vt:lpstr>Fig 3.7c   Expressed values</vt:lpstr>
      <vt:lpstr>value-of: Exp × Env → ExpVal</vt:lpstr>
      <vt:lpstr>value-of-program – cont’</vt:lpstr>
      <vt:lpstr>שקופית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Danny</dc:creator>
  <cp:lastModifiedBy>Danny</cp:lastModifiedBy>
  <cp:revision>38</cp:revision>
  <dcterms:created xsi:type="dcterms:W3CDTF">2013-04-02T12:53:15Z</dcterms:created>
  <dcterms:modified xsi:type="dcterms:W3CDTF">2016-04-18T06:47:45Z</dcterms:modified>
</cp:coreProperties>
</file>