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77" r:id="rId3"/>
    <p:sldId id="262" r:id="rId4"/>
    <p:sldId id="278" r:id="rId5"/>
    <p:sldId id="293" r:id="rId6"/>
    <p:sldId id="292" r:id="rId7"/>
    <p:sldId id="294" r:id="rId8"/>
    <p:sldId id="281" r:id="rId9"/>
    <p:sldId id="283" r:id="rId10"/>
    <p:sldId id="284" r:id="rId11"/>
    <p:sldId id="285" r:id="rId12"/>
    <p:sldId id="297" r:id="rId13"/>
    <p:sldId id="295" r:id="rId14"/>
    <p:sldId id="296" r:id="rId15"/>
    <p:sldId id="288" r:id="rId16"/>
    <p:sldId id="301" r:id="rId17"/>
    <p:sldId id="289" r:id="rId18"/>
    <p:sldId id="300" r:id="rId19"/>
  </p:sldIdLst>
  <p:sldSz cx="9144000" cy="6858000" type="screen4x3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3366FF"/>
    <a:srgbClr val="FF3399"/>
    <a:srgbClr val="008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44" autoAdjust="0"/>
    <p:restoredTop sz="80818" autoAdjust="0"/>
  </p:normalViewPr>
  <p:slideViewPr>
    <p:cSldViewPr>
      <p:cViewPr>
        <p:scale>
          <a:sx n="70" d="100"/>
          <a:sy n="70" d="100"/>
        </p:scale>
        <p:origin x="-1781" y="24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0553C4D7-7216-45C5-AEF5-528178DCAD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6488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6425"/>
            <a:ext cx="50292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b" anchorCtr="0" compatLnSpc="1">
            <a:prstTxWarp prst="textNoShape">
              <a:avLst/>
            </a:prstTxWarp>
          </a:bodyPr>
          <a:lstStyle>
            <a:lvl1pPr defTabSz="930275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831263"/>
            <a:ext cx="2971800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864" tIns="46432" rIns="92864" bIns="46432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 smtClean="0"/>
            </a:lvl1pPr>
          </a:lstStyle>
          <a:p>
            <a:pPr>
              <a:defRPr/>
            </a:pPr>
            <a:fld id="{F6A0A6E5-B0E6-4B33-9398-DAEB3ECF88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7841BD-0B53-44BE-8027-8190B69D6041}" type="slidenum">
              <a:rPr lang="en-US"/>
              <a:pPr/>
              <a:t>3</a:t>
            </a:fld>
            <a:endParaRPr 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6A0A6E5-B0E6-4B33-9398-DAEB3ECF880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0A93B7-934D-48C7-B33F-03A4D04ECF4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07D1CA-14D9-44F5-8951-59796EB703C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B502-0F4D-40FC-A3E3-A68188FB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LCodePage-R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buFont typeface="Arial" pitchFamily="34" charset="0"/>
              <a:buNone/>
              <a:defRPr sz="2800">
                <a:latin typeface="Lucida Console" pitchFamily="49" charset="0"/>
              </a:defRPr>
            </a:lvl1pPr>
            <a:lvl2pPr>
              <a:buNone/>
              <a:defRPr sz="2400">
                <a:latin typeface="Lucida Console" pitchFamily="49" charset="0"/>
              </a:defRPr>
            </a:lvl2pPr>
            <a:lvl3pPr>
              <a:buNone/>
              <a:defRPr sz="2000">
                <a:latin typeface="Lucida Console" pitchFamily="49" charset="0"/>
              </a:defRPr>
            </a:lvl3pPr>
            <a:lvl4pPr>
              <a:buNone/>
              <a:defRPr sz="1800">
                <a:latin typeface="Lucida Console" pitchFamily="49" charset="0"/>
              </a:defRPr>
            </a:lvl4pPr>
            <a:lvl5pPr>
              <a:buNone/>
              <a:defRPr sz="1800">
                <a:latin typeface="Lucida Console" pitchFamily="49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6EB502-0F4D-40FC-A3E3-A68188FB89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/>
            </a:lvl1pPr>
          </a:lstStyle>
          <a:p>
            <a:pPr>
              <a:defRPr/>
            </a:pPr>
            <a:r>
              <a:rPr lang="en-US" smtClean="0"/>
              <a:t>CS784(pm)</a:t>
            </a: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540A93B7-934D-48C7-B33F-03A4D04EC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49" r:id="rId2"/>
    <p:sldLayoutId id="2147483650" r:id="rId3"/>
    <p:sldLayoutId id="2147483652" r:id="rId4"/>
    <p:sldLayoutId id="2147483660" r:id="rId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295401"/>
            <a:ext cx="7772400" cy="2305050"/>
          </a:xfrm>
        </p:spPr>
        <p:txBody>
          <a:bodyPr/>
          <a:lstStyle/>
          <a:p>
            <a:pPr rtl="1"/>
            <a:r>
              <a:rPr lang="he-IL" dirty="0" smtClean="0"/>
              <a:t>שפת </a:t>
            </a:r>
            <a:r>
              <a:rPr lang="en-US" dirty="0" smtClean="0"/>
              <a:t>PROC</a:t>
            </a:r>
            <a:br>
              <a:rPr lang="en-US" dirty="0" smtClean="0"/>
            </a:br>
            <a:r>
              <a:rPr lang="he-IL" dirty="0" smtClean="0"/>
              <a:t>שפת "</a:t>
            </a:r>
            <a:r>
              <a:rPr lang="he-IL" dirty="0" err="1" smtClean="0"/>
              <a:t>וישגור</a:t>
            </a:r>
            <a:r>
              <a:rPr lang="he-IL" dirty="0" smtClean="0"/>
              <a:t>"</a:t>
            </a:r>
            <a:br>
              <a:rPr lang="he-IL" dirty="0" smtClean="0"/>
            </a:br>
            <a:r>
              <a:rPr lang="he-IL" dirty="0" smtClean="0"/>
              <a:t>שפה עם פרוצדורות </a:t>
            </a:r>
            <a:endParaRPr lang="en-US" dirty="0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EOPL3: Section 3.3 PROC and </a:t>
            </a:r>
            <a:br>
              <a:rPr lang="en-US" dirty="0" smtClean="0"/>
            </a:br>
            <a:r>
              <a:rPr lang="en-US" dirty="0" smtClean="0"/>
              <a:t>    App B: SLLGEN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 w/ Spec 3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0034" y="1752600"/>
            <a:ext cx="6478565" cy="46252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 w/ Spec 4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981200"/>
            <a:ext cx="7419703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 value-of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value-of is an operator with two operands</a:t>
            </a:r>
          </a:p>
          <a:p>
            <a:pPr lvl="1"/>
            <a:r>
              <a:rPr lang="en-US" dirty="0" smtClean="0"/>
              <a:t>an AST</a:t>
            </a:r>
          </a:p>
          <a:p>
            <a:pPr lvl="1"/>
            <a:r>
              <a:rPr lang="en-US" dirty="0" smtClean="0"/>
              <a:t>an environment</a:t>
            </a:r>
          </a:p>
          <a:p>
            <a:pPr lvl="1"/>
            <a:r>
              <a:rPr lang="en-US" dirty="0" smtClean="0"/>
              <a:t>(value-of  </a:t>
            </a:r>
            <a:r>
              <a:rPr lang="en-US" dirty="0" err="1" smtClean="0"/>
              <a:t>ast</a:t>
            </a:r>
            <a:r>
              <a:rPr lang="en-US" dirty="0" smtClean="0"/>
              <a:t>  </a:t>
            </a:r>
            <a:r>
              <a:rPr lang="en-US" dirty="0" err="1" smtClean="0"/>
              <a:t>env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PROC = LET + two more productions</a:t>
            </a:r>
          </a:p>
          <a:p>
            <a:r>
              <a:rPr lang="en-US" dirty="0" smtClean="0"/>
              <a:t>Bring in all value-of specs from LET</a:t>
            </a:r>
          </a:p>
          <a:p>
            <a:r>
              <a:rPr lang="en-US" dirty="0" smtClean="0"/>
              <a:t>Additions are shown on next few slides …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additional   value-of   specs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(value-of (proc-exp </a:t>
            </a:r>
            <a:r>
              <a:rPr lang="en-US" dirty="0" err="1" smtClean="0"/>
              <a:t>var</a:t>
            </a:r>
            <a:r>
              <a:rPr lang="en-US" dirty="0" smtClean="0"/>
              <a:t>  body) </a:t>
            </a:r>
            <a:r>
              <a:rPr lang="el-GR" dirty="0" smtClean="0"/>
              <a:t>ρ)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= (</a:t>
            </a:r>
            <a:r>
              <a:rPr lang="en-US" dirty="0" smtClean="0"/>
              <a:t>proc-</a:t>
            </a:r>
            <a:r>
              <a:rPr lang="en-US" dirty="0" err="1" smtClean="0"/>
              <a:t>val</a:t>
            </a:r>
            <a:r>
              <a:rPr lang="en-US" dirty="0" smtClean="0"/>
              <a:t> (procedure </a:t>
            </a:r>
            <a:r>
              <a:rPr lang="en-US" dirty="0" err="1" smtClean="0"/>
              <a:t>var</a:t>
            </a:r>
            <a:r>
              <a:rPr lang="en-US" dirty="0" smtClean="0"/>
              <a:t>  body  </a:t>
            </a:r>
            <a:r>
              <a:rPr lang="el-GR" dirty="0" smtClean="0"/>
              <a:t>ρ))</a:t>
            </a:r>
          </a:p>
          <a:p>
            <a:r>
              <a:rPr lang="el-GR" dirty="0" smtClean="0"/>
              <a:t>(</a:t>
            </a:r>
            <a:r>
              <a:rPr lang="en-US" dirty="0" smtClean="0"/>
              <a:t>value-of (call-exp </a:t>
            </a:r>
            <a:r>
              <a:rPr lang="en-US" dirty="0" err="1" smtClean="0"/>
              <a:t>rator</a:t>
            </a:r>
            <a:r>
              <a:rPr lang="en-US" dirty="0" smtClean="0"/>
              <a:t>  rand) </a:t>
            </a:r>
            <a:r>
              <a:rPr lang="el-GR" dirty="0" smtClean="0"/>
              <a:t>ρ)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l-GR" dirty="0" smtClean="0"/>
              <a:t>= (</a:t>
            </a:r>
            <a:r>
              <a:rPr lang="en-US" dirty="0" smtClean="0"/>
              <a:t>let </a:t>
            </a:r>
            <a:br>
              <a:rPr lang="en-US" dirty="0" smtClean="0"/>
            </a:br>
            <a:r>
              <a:rPr lang="en-US" dirty="0" smtClean="0"/>
              <a:t>    ( (proc (</a:t>
            </a:r>
            <a:r>
              <a:rPr lang="en-US" dirty="0" err="1" smtClean="0"/>
              <a:t>expval</a:t>
            </a:r>
            <a:r>
              <a:rPr lang="en-US" dirty="0" smtClean="0"/>
              <a:t>-&gt;proc (value-of </a:t>
            </a:r>
            <a:r>
              <a:rPr lang="en-US" dirty="0" err="1" smtClean="0"/>
              <a:t>rator</a:t>
            </a:r>
            <a:r>
              <a:rPr lang="en-US" dirty="0" smtClean="0"/>
              <a:t>  </a:t>
            </a:r>
            <a:r>
              <a:rPr lang="el-GR" dirty="0" smtClean="0"/>
              <a:t>ρ)))</a:t>
            </a:r>
          </a:p>
          <a:p>
            <a:pPr>
              <a:buNone/>
            </a:pPr>
            <a:r>
              <a:rPr lang="en-US" dirty="0" smtClean="0"/>
              <a:t>		 </a:t>
            </a:r>
            <a:r>
              <a:rPr lang="el-GR" dirty="0" smtClean="0"/>
              <a:t>(</a:t>
            </a:r>
            <a:r>
              <a:rPr lang="en-US" dirty="0" err="1" smtClean="0"/>
              <a:t>arg</a:t>
            </a:r>
            <a:r>
              <a:rPr lang="en-US" dirty="0" smtClean="0"/>
              <a:t> (value-of  rand  </a:t>
            </a:r>
            <a:r>
              <a:rPr lang="el-GR" dirty="0" smtClean="0"/>
              <a:t>ρ)))</a:t>
            </a:r>
          </a:p>
          <a:p>
            <a:pPr>
              <a:buNone/>
            </a:pPr>
            <a:r>
              <a:rPr lang="en-US" dirty="0" smtClean="0"/>
              <a:t>	    </a:t>
            </a:r>
            <a:r>
              <a:rPr lang="el-GR" dirty="0" smtClean="0"/>
              <a:t>(</a:t>
            </a:r>
            <a:r>
              <a:rPr lang="en-US" dirty="0" smtClean="0"/>
              <a:t>apply-procedure  proc  </a:t>
            </a:r>
            <a:r>
              <a:rPr lang="en-US" dirty="0" err="1" smtClean="0"/>
              <a:t>arg</a:t>
            </a:r>
            <a:r>
              <a:rPr lang="en-US" dirty="0" smtClean="0"/>
              <a:t>))</a:t>
            </a:r>
          </a:p>
          <a:p>
            <a:r>
              <a:rPr lang="en-US" dirty="0" smtClean="0"/>
              <a:t>To be defined: proc-</a:t>
            </a:r>
            <a:r>
              <a:rPr lang="en-US" dirty="0" err="1" smtClean="0"/>
              <a:t>val</a:t>
            </a:r>
            <a:r>
              <a:rPr lang="en-US" dirty="0" smtClean="0"/>
              <a:t>, apply-procedure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 of apply-procedure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(apply-procedure</a:t>
            </a:r>
            <a:br>
              <a:rPr lang="en-US" dirty="0" smtClean="0"/>
            </a:br>
            <a:r>
              <a:rPr lang="en-US" dirty="0" smtClean="0"/>
              <a:t>	(procedure  </a:t>
            </a:r>
            <a:r>
              <a:rPr lang="en-US" dirty="0" err="1" smtClean="0"/>
              <a:t>var</a:t>
            </a:r>
            <a:r>
              <a:rPr lang="en-US" dirty="0" smtClean="0"/>
              <a:t>   body  ρ)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err="1" smtClean="0"/>
              <a:t>val</a:t>
            </a:r>
            <a:r>
              <a:rPr lang="en-US" dirty="0" smtClean="0"/>
              <a:t>) </a:t>
            </a:r>
            <a:br>
              <a:rPr lang="en-US" dirty="0" smtClean="0"/>
            </a:br>
            <a:r>
              <a:rPr lang="en-US" dirty="0" smtClean="0"/>
              <a:t>= (value-of   body  [</a:t>
            </a:r>
            <a:r>
              <a:rPr lang="en-US" dirty="0" err="1" smtClean="0"/>
              <a:t>var</a:t>
            </a:r>
            <a:r>
              <a:rPr lang="en-US" dirty="0" smtClean="0"/>
              <a:t>=</a:t>
            </a:r>
            <a:r>
              <a:rPr lang="en-US" dirty="0" err="1" smtClean="0"/>
              <a:t>val</a:t>
            </a:r>
            <a:r>
              <a:rPr lang="en-US" dirty="0" smtClean="0"/>
              <a:t>]ρ )</a:t>
            </a:r>
          </a:p>
          <a:p>
            <a:r>
              <a:rPr lang="en-US" dirty="0" smtClean="0"/>
              <a:t>apply-procedure takes two arguments:</a:t>
            </a:r>
          </a:p>
          <a:p>
            <a:pPr lvl="1"/>
            <a:r>
              <a:rPr lang="en-US" dirty="0" smtClean="0"/>
              <a:t>an AST of a procedure definition</a:t>
            </a:r>
          </a:p>
          <a:p>
            <a:pPr lvl="1"/>
            <a:r>
              <a:rPr lang="en-US" dirty="0" smtClean="0"/>
              <a:t>an argument for the parameter of the procedure</a:t>
            </a:r>
          </a:p>
          <a:p>
            <a:pPr lvl="1"/>
            <a:r>
              <a:rPr lang="en-US" dirty="0" smtClean="0"/>
              <a:t>yields an expressed value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data type </a:t>
            </a:r>
            <a:r>
              <a:rPr lang="en-US" dirty="0" err="1" smtClean="0"/>
              <a:t>expval</a:t>
            </a:r>
            <a:r>
              <a:rPr lang="en-US" dirty="0" smtClean="0"/>
              <a:t> is now 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(define-</a:t>
            </a:r>
            <a:r>
              <a:rPr lang="en-US" dirty="0" err="1" smtClean="0"/>
              <a:t>datatype</a:t>
            </a:r>
            <a:r>
              <a:rPr lang="en-US" dirty="0" smtClean="0"/>
              <a:t>  </a:t>
            </a:r>
            <a:r>
              <a:rPr lang="en-US" dirty="0" err="1" smtClean="0"/>
              <a:t>expval</a:t>
            </a:r>
            <a:r>
              <a:rPr lang="en-US" dirty="0" smtClean="0"/>
              <a:t>  </a:t>
            </a:r>
            <a:r>
              <a:rPr lang="en-US" dirty="0" err="1" smtClean="0"/>
              <a:t>expval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dirty="0" smtClean="0"/>
              <a:t>	(num-</a:t>
            </a:r>
            <a:r>
              <a:rPr lang="en-US" dirty="0" err="1" smtClean="0"/>
              <a:t>val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(num number?))</a:t>
            </a:r>
          </a:p>
          <a:p>
            <a:pPr>
              <a:buNone/>
            </a:pPr>
            <a:r>
              <a:rPr lang="en-US" dirty="0" smtClean="0"/>
              <a:t>	(</a:t>
            </a:r>
            <a:r>
              <a:rPr lang="en-US" dirty="0" err="1" smtClean="0"/>
              <a:t>bool-val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(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 err="1" smtClean="0"/>
              <a:t>boolean</a:t>
            </a:r>
            <a:r>
              <a:rPr lang="en-US" dirty="0" smtClean="0"/>
              <a:t>?))</a:t>
            </a:r>
          </a:p>
          <a:p>
            <a:pPr>
              <a:buNone/>
            </a:pPr>
            <a:r>
              <a:rPr lang="en-US" dirty="0" smtClean="0"/>
              <a:t>	(proc-</a:t>
            </a:r>
            <a:r>
              <a:rPr lang="en-US" dirty="0" err="1" smtClean="0"/>
              <a:t>val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(proc </a:t>
            </a:r>
            <a:r>
              <a:rPr lang="en-US" dirty="0" err="1" smtClean="0"/>
              <a:t>proc</a:t>
            </a:r>
            <a:r>
              <a:rPr lang="en-US" dirty="0" smtClean="0"/>
              <a:t>?)))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85800" y="1752600"/>
            <a:ext cx="7772400" cy="3200400"/>
          </a:xfrm>
        </p:spPr>
        <p:txBody>
          <a:bodyPr/>
          <a:lstStyle/>
          <a:p>
            <a:r>
              <a:rPr lang="he-IL" dirty="0" smtClean="0"/>
              <a:t>הסבר והדגמה של הקבצים </a:t>
            </a:r>
            <a:br>
              <a:rPr lang="he-IL" dirty="0" smtClean="0"/>
            </a:br>
            <a:r>
              <a:rPr lang="he-IL" dirty="0" smtClean="0"/>
              <a:t>הרלוונטיים לשפת "</a:t>
            </a:r>
            <a:r>
              <a:rPr lang="he-IL" dirty="0" err="1" smtClean="0"/>
              <a:t>וישגור</a:t>
            </a:r>
            <a:r>
              <a:rPr lang="he-IL" dirty="0" smtClean="0"/>
              <a:t>"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he-IL" dirty="0" smtClean="0"/>
              <a:t>בסביבת העבודה.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value-of: two new clauses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(proc-exp (</a:t>
            </a:r>
            <a:r>
              <a:rPr lang="en-US" dirty="0" err="1" smtClean="0"/>
              <a:t>var</a:t>
            </a:r>
            <a:r>
              <a:rPr lang="en-US" dirty="0" smtClean="0"/>
              <a:t>   body)</a:t>
            </a:r>
          </a:p>
          <a:p>
            <a:pPr>
              <a:buNone/>
            </a:pPr>
            <a:r>
              <a:rPr lang="en-US" dirty="0" smtClean="0"/>
              <a:t>	(proc-</a:t>
            </a:r>
            <a:r>
              <a:rPr lang="en-US" dirty="0" err="1" smtClean="0"/>
              <a:t>val</a:t>
            </a:r>
            <a:r>
              <a:rPr lang="en-US" dirty="0" smtClean="0"/>
              <a:t> (procedure  </a:t>
            </a:r>
            <a:r>
              <a:rPr lang="en-US" dirty="0" err="1" smtClean="0"/>
              <a:t>var</a:t>
            </a:r>
            <a:r>
              <a:rPr lang="en-US" dirty="0" smtClean="0"/>
              <a:t>  body </a:t>
            </a:r>
            <a:r>
              <a:rPr lang="en-US" dirty="0" err="1" smtClean="0"/>
              <a:t>env</a:t>
            </a:r>
            <a:r>
              <a:rPr lang="en-US" dirty="0" smtClean="0"/>
              <a:t>)))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(call-exp (</a:t>
            </a:r>
            <a:r>
              <a:rPr lang="en-US" dirty="0" err="1" smtClean="0"/>
              <a:t>rator</a:t>
            </a:r>
            <a:r>
              <a:rPr lang="en-US" dirty="0" smtClean="0"/>
              <a:t>   rand)</a:t>
            </a:r>
          </a:p>
          <a:p>
            <a:pPr>
              <a:buNone/>
            </a:pPr>
            <a:r>
              <a:rPr lang="en-US" dirty="0" smtClean="0"/>
              <a:t>	(let (  (proc (</a:t>
            </a:r>
            <a:r>
              <a:rPr lang="en-US" dirty="0" err="1" smtClean="0"/>
              <a:t>expval</a:t>
            </a:r>
            <a:r>
              <a:rPr lang="en-US" dirty="0" smtClean="0"/>
              <a:t>-&gt;proc</a:t>
            </a:r>
            <a:br>
              <a:rPr lang="en-US" dirty="0" smtClean="0"/>
            </a:br>
            <a:r>
              <a:rPr lang="en-US" dirty="0" smtClean="0"/>
              <a:t>			(value-of   </a:t>
            </a:r>
            <a:r>
              <a:rPr lang="en-US" dirty="0" err="1" smtClean="0"/>
              <a:t>rator</a:t>
            </a:r>
            <a:r>
              <a:rPr lang="en-US" dirty="0" smtClean="0"/>
              <a:t>   </a:t>
            </a:r>
            <a:r>
              <a:rPr lang="en-US" dirty="0" err="1" smtClean="0"/>
              <a:t>env</a:t>
            </a:r>
            <a:r>
              <a:rPr lang="en-US" dirty="0" smtClean="0"/>
              <a:t>)))</a:t>
            </a:r>
          </a:p>
          <a:p>
            <a:pPr>
              <a:buNone/>
            </a:pPr>
            <a:r>
              <a:rPr lang="en-US" dirty="0" smtClean="0"/>
              <a:t>		    (</a:t>
            </a:r>
            <a:r>
              <a:rPr lang="en-US" dirty="0" err="1" smtClean="0"/>
              <a:t>arg</a:t>
            </a:r>
            <a:r>
              <a:rPr lang="en-US" dirty="0" smtClean="0"/>
              <a:t> (value-of   rand  </a:t>
            </a:r>
            <a:r>
              <a:rPr lang="en-US" dirty="0" err="1" smtClean="0"/>
              <a:t>env</a:t>
            </a:r>
            <a:r>
              <a:rPr lang="en-US" dirty="0" smtClean="0"/>
              <a:t>)))</a:t>
            </a:r>
          </a:p>
          <a:p>
            <a:pPr>
              <a:buNone/>
            </a:pPr>
            <a:r>
              <a:rPr lang="en-US" dirty="0" smtClean="0"/>
              <a:t>	   (apply-procedure   proc   </a:t>
            </a:r>
            <a:r>
              <a:rPr lang="en-US" dirty="0" err="1" smtClean="0"/>
              <a:t>arg</a:t>
            </a:r>
            <a:r>
              <a:rPr lang="en-US" dirty="0" smtClean="0"/>
              <a:t>)))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Curried procedures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PROC, procedures with multiple arguments can be had as in:</a:t>
            </a:r>
          </a:p>
          <a:p>
            <a:pPr lvl="1"/>
            <a:r>
              <a:rPr lang="pl-PL" dirty="0" smtClean="0"/>
              <a:t>let f = proc (x) proc (y) ...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in ((f 3) 4)</a:t>
            </a:r>
          </a:p>
          <a:p>
            <a:pPr lvl="1"/>
            <a:r>
              <a:rPr lang="en-US" dirty="0" smtClean="0"/>
              <a:t>proc (x) … yields a procedure</a:t>
            </a:r>
          </a:p>
          <a:p>
            <a:r>
              <a:rPr lang="en-US" dirty="0" smtClean="0"/>
              <a:t>Named after Haskell Brooks Curry (1900 – 1982), a combinatory logician.</a:t>
            </a:r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PROC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Expression ::= proc (Identifier) Expression</a:t>
            </a:r>
          </a:p>
          <a:p>
            <a:pPr lvl="1"/>
            <a:r>
              <a:rPr lang="en-US" dirty="0" smtClean="0"/>
              <a:t>AST: proc-exp (</a:t>
            </a:r>
            <a:r>
              <a:rPr lang="en-US" dirty="0" err="1" smtClean="0"/>
              <a:t>var</a:t>
            </a:r>
            <a:r>
              <a:rPr lang="en-US" dirty="0" smtClean="0"/>
              <a:t>  body)</a:t>
            </a:r>
          </a:p>
          <a:p>
            <a:r>
              <a:rPr lang="en-US" dirty="0" smtClean="0"/>
              <a:t>Expression ::= (Expression </a:t>
            </a:r>
            <a:r>
              <a:rPr lang="en-US" dirty="0" err="1" smtClean="0"/>
              <a:t>Expression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AST: call-exp (</a:t>
            </a:r>
            <a:r>
              <a:rPr lang="en-US" dirty="0" err="1" smtClean="0"/>
              <a:t>rator</a:t>
            </a:r>
            <a:r>
              <a:rPr lang="en-US" dirty="0" smtClean="0"/>
              <a:t>  rand)</a:t>
            </a:r>
          </a:p>
          <a:p>
            <a:r>
              <a:rPr lang="en-US" dirty="0" smtClean="0"/>
              <a:t>PROC includes all of LET language</a:t>
            </a:r>
          </a:p>
          <a:p>
            <a:r>
              <a:rPr lang="en-US" dirty="0" smtClean="0"/>
              <a:t>Anonymous procedure</a:t>
            </a:r>
          </a:p>
          <a:p>
            <a:r>
              <a:rPr lang="en-US" dirty="0" smtClean="0"/>
              <a:t>One parameter always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Semantics of Procedures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(This slide is for procedures in general.)</a:t>
            </a:r>
          </a:p>
          <a:p>
            <a:r>
              <a:rPr lang="en-US" dirty="0" smtClean="0"/>
              <a:t>Procedure Definition</a:t>
            </a:r>
          </a:p>
          <a:p>
            <a:pPr lvl="1"/>
            <a:r>
              <a:rPr lang="en-US" dirty="0" smtClean="0"/>
              <a:t>Store formal parameters and body</a:t>
            </a:r>
          </a:p>
          <a:p>
            <a:r>
              <a:rPr lang="en-US" dirty="0" smtClean="0"/>
              <a:t>Procedure Invocation</a:t>
            </a:r>
          </a:p>
          <a:p>
            <a:pPr lvl="1"/>
            <a:r>
              <a:rPr lang="en-US" dirty="0" smtClean="0"/>
              <a:t>Evaluate body in an environment that binds formals to actual argument values</a:t>
            </a:r>
          </a:p>
          <a:p>
            <a:r>
              <a:rPr lang="en-US" dirty="0" smtClean="0"/>
              <a:t>Interpretation of free-variables: Two methods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env</a:t>
            </a:r>
            <a:r>
              <a:rPr lang="en-US" dirty="0" smtClean="0"/>
              <a:t> at proc definition  (lexical/static scoping)</a:t>
            </a:r>
          </a:p>
          <a:p>
            <a:pPr lvl="1"/>
            <a:r>
              <a:rPr lang="en-US" dirty="0" smtClean="0"/>
              <a:t>Use </a:t>
            </a:r>
            <a:r>
              <a:rPr lang="en-US" dirty="0" err="1" smtClean="0"/>
              <a:t>env</a:t>
            </a:r>
            <a:r>
              <a:rPr lang="en-US" dirty="0" smtClean="0"/>
              <a:t> at proc call (dynamic scoping)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Example-1 of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let f = proc (x)  -(x,11) in (f (f  77))</a:t>
            </a:r>
          </a:p>
          <a:p>
            <a:pPr marL="514350" indent="-514350"/>
            <a:r>
              <a:rPr lang="en-US" dirty="0" smtClean="0"/>
              <a:t>Defines an anonymous procedure with one formal parameter named x.</a:t>
            </a:r>
          </a:p>
          <a:p>
            <a:pPr marL="514350" indent="-514350"/>
            <a:r>
              <a:rPr lang="en-US" dirty="0" smtClean="0"/>
              <a:t>Body of the procedure: -(x,11)</a:t>
            </a:r>
          </a:p>
          <a:p>
            <a:pPr marL="514350" indent="-514350"/>
            <a:r>
              <a:rPr lang="en-US" dirty="0" smtClean="0"/>
              <a:t>Binds the name f to this procedure.</a:t>
            </a:r>
          </a:p>
          <a:p>
            <a:pPr marL="514350" indent="-514350"/>
            <a:r>
              <a:rPr lang="en-US" dirty="0" smtClean="0"/>
              <a:t>Invokes f with actual argument 77.</a:t>
            </a:r>
          </a:p>
          <a:p>
            <a:pPr marL="514350" indent="-514350"/>
            <a:r>
              <a:rPr lang="en-US" dirty="0" smtClean="0"/>
              <a:t>Invokes f again with the result of above.</a:t>
            </a:r>
          </a:p>
          <a:p>
            <a:pPr marL="514350" indent="-514350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Example-2 of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(</a:t>
            </a:r>
            <a:r>
              <a:rPr lang="en-US" dirty="0" smtClean="0">
                <a:solidFill>
                  <a:srgbClr val="C00000"/>
                </a:solidFill>
              </a:rPr>
              <a:t>proc (f) (f (f  77))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proc (x) -(x,11)</a:t>
            </a:r>
            <a:r>
              <a:rPr lang="en-US" dirty="0" smtClean="0"/>
              <a:t>)</a:t>
            </a:r>
          </a:p>
          <a:p>
            <a:r>
              <a:rPr lang="en-US" dirty="0" smtClean="0"/>
              <a:t>This example is derived from the production</a:t>
            </a:r>
          </a:p>
          <a:p>
            <a:pPr lvl="1"/>
            <a:r>
              <a:rPr lang="en-US" dirty="0" smtClean="0"/>
              <a:t>Expression ::= (</a:t>
            </a:r>
            <a:r>
              <a:rPr lang="en-US" dirty="0" smtClean="0">
                <a:solidFill>
                  <a:srgbClr val="C00000"/>
                </a:solidFill>
              </a:rPr>
              <a:t>Expression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0070C0"/>
                </a:solidFill>
              </a:rPr>
              <a:t>Expression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is (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0070C0"/>
                </a:solidFill>
              </a:rPr>
              <a:t>(f  77)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so is (</a:t>
            </a:r>
            <a:r>
              <a:rPr lang="en-US" dirty="0" smtClean="0">
                <a:solidFill>
                  <a:srgbClr val="C00000"/>
                </a:solidFill>
              </a:rPr>
              <a:t>f</a:t>
            </a:r>
            <a:r>
              <a:rPr lang="en-US" dirty="0" smtClean="0"/>
              <a:t>  </a:t>
            </a:r>
            <a:r>
              <a:rPr lang="en-US" dirty="0" smtClean="0">
                <a:solidFill>
                  <a:srgbClr val="0070C0"/>
                </a:solidFill>
              </a:rPr>
              <a:t>77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proc (f) (f (f  77)) is the </a:t>
            </a:r>
            <a:r>
              <a:rPr lang="en-US" dirty="0" err="1" smtClean="0">
                <a:solidFill>
                  <a:srgbClr val="C00000"/>
                </a:solidFill>
              </a:rPr>
              <a:t>rator</a:t>
            </a:r>
            <a:r>
              <a:rPr lang="en-US" dirty="0" smtClean="0">
                <a:solidFill>
                  <a:srgbClr val="C00000"/>
                </a:solidFill>
              </a:rPr>
              <a:t>.</a:t>
            </a:r>
          </a:p>
          <a:p>
            <a:pPr lvl="1"/>
            <a:r>
              <a:rPr lang="en-US" dirty="0" smtClean="0"/>
              <a:t>It defines an anonymous procedure with one formal parameter named f.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proc (x) -(x,11)) is the rand.</a:t>
            </a:r>
          </a:p>
          <a:p>
            <a:pPr lvl="1"/>
            <a:r>
              <a:rPr lang="en-US" dirty="0" smtClean="0"/>
              <a:t>It also defines an anonymous procedure with one formal parameter named x.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Example-3 of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en-US" dirty="0" smtClean="0"/>
              <a:t>let x = 200</a:t>
            </a:r>
            <a:br>
              <a:rPr lang="en-US" dirty="0" smtClean="0"/>
            </a:br>
            <a:r>
              <a:rPr lang="en-US" dirty="0" smtClean="0"/>
              <a:t>in let f =</a:t>
            </a:r>
            <a:br>
              <a:rPr lang="en-US" dirty="0" smtClean="0"/>
            </a:br>
            <a:r>
              <a:rPr lang="en-US" dirty="0" smtClean="0"/>
              <a:t>	proc (z) -(z, x)</a:t>
            </a:r>
            <a:br>
              <a:rPr lang="en-US" dirty="0" smtClean="0"/>
            </a:br>
            <a:r>
              <a:rPr lang="en-US" dirty="0" smtClean="0"/>
              <a:t>in let x = 100</a:t>
            </a:r>
            <a:br>
              <a:rPr lang="en-US" dirty="0" smtClean="0"/>
            </a:br>
            <a:r>
              <a:rPr lang="en-US" dirty="0" smtClean="0"/>
              <a:t>	in let g =</a:t>
            </a:r>
            <a:br>
              <a:rPr lang="en-US" dirty="0" smtClean="0"/>
            </a:br>
            <a:r>
              <a:rPr lang="en-US" dirty="0" smtClean="0"/>
              <a:t>	     proc (z) -(z, x)</a:t>
            </a:r>
            <a:br>
              <a:rPr lang="en-US" dirty="0" smtClean="0"/>
            </a:br>
            <a:r>
              <a:rPr lang="en-US" dirty="0" smtClean="0"/>
              <a:t>        in -((f 1), (g 1))</a:t>
            </a:r>
          </a:p>
          <a:p>
            <a:endParaRPr lang="en-US" dirty="0" smtClean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Illustrates scope issues</a:t>
            </a:r>
          </a:p>
          <a:p>
            <a:r>
              <a:rPr lang="en-US" dirty="0" smtClean="0"/>
              <a:t>x and z appear four times each.</a:t>
            </a:r>
          </a:p>
          <a:p>
            <a:r>
              <a:rPr lang="en-US" dirty="0" smtClean="0"/>
              <a:t>Lexical scoping</a:t>
            </a:r>
          </a:p>
          <a:p>
            <a:pPr lvl="1"/>
            <a:r>
              <a:rPr lang="en-US" dirty="0" smtClean="0"/>
              <a:t>In -((f 1), (g 1)), the bodies of f and g must be evaluated in the </a:t>
            </a:r>
            <a:r>
              <a:rPr lang="en-US" dirty="0" err="1" smtClean="0"/>
              <a:t>env</a:t>
            </a:r>
            <a:r>
              <a:rPr lang="en-US" dirty="0" smtClean="0"/>
              <a:t> they were defined.</a:t>
            </a:r>
          </a:p>
          <a:p>
            <a:pPr lvl="1"/>
            <a:r>
              <a:rPr lang="en-US" dirty="0" smtClean="0"/>
              <a:t>In f, x is bound to 200</a:t>
            </a:r>
          </a:p>
          <a:p>
            <a:pPr lvl="1"/>
            <a:r>
              <a:rPr lang="en-US" dirty="0" smtClean="0"/>
              <a:t>In g, x is bound to 100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CS784(pm)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533535-1F24-4BF7-85A4-F93CEA58359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Programs of PROC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Example-1 and -2 produce same result, but different mechanisms.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 w/ Spec 1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57400" y="1828800"/>
            <a:ext cx="5562600" cy="4347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Calc w/ Spec 2</a:t>
            </a:r>
            <a:endParaRPr lang="en-US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057400"/>
            <a:ext cx="71628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1200</TotalTime>
  <Words>499</Words>
  <Application>Microsoft Office PowerPoint</Application>
  <PresentationFormat>‫הצגה על המסך (4:3)</PresentationFormat>
  <Paragraphs>114</Paragraphs>
  <Slides>18</Slides>
  <Notes>17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18</vt:i4>
      </vt:variant>
    </vt:vector>
  </HeadingPairs>
  <TitlesOfParts>
    <vt:vector size="19" baseType="lpstr">
      <vt:lpstr>Default Design</vt:lpstr>
      <vt:lpstr>שפת PROC שפת "וישגור" שפה עם פרוצדורות </vt:lpstr>
      <vt:lpstr>The PROC language</vt:lpstr>
      <vt:lpstr>Semantics of Procedures</vt:lpstr>
      <vt:lpstr>Example-1 of PROC</vt:lpstr>
      <vt:lpstr>Example-2 of PROC</vt:lpstr>
      <vt:lpstr>Example-3 of PROC</vt:lpstr>
      <vt:lpstr>Example Programs of PROC</vt:lpstr>
      <vt:lpstr>Example Calc w/ Spec 1</vt:lpstr>
      <vt:lpstr>Example Calc w/ Spec 2</vt:lpstr>
      <vt:lpstr>Example Calc w/ Spec 3</vt:lpstr>
      <vt:lpstr>Example Calc w/ Spec 4</vt:lpstr>
      <vt:lpstr>Recall value-of</vt:lpstr>
      <vt:lpstr>additional   value-of   specs</vt:lpstr>
      <vt:lpstr>Spec of apply-procedure</vt:lpstr>
      <vt:lpstr>the data type expval is now …</vt:lpstr>
      <vt:lpstr>הסבר והדגמה של הקבצים  הרלוונטיים לשפת "וישגור"  בסביבת העבודה.</vt:lpstr>
      <vt:lpstr>value-of: two new clauses</vt:lpstr>
      <vt:lpstr>Curried procedures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</dc:title>
  <dc:creator>Prabhaker Mateti</dc:creator>
  <cp:lastModifiedBy>Danny</cp:lastModifiedBy>
  <cp:revision>261</cp:revision>
  <dcterms:created xsi:type="dcterms:W3CDTF">1996-09-30T18:28:10Z</dcterms:created>
  <dcterms:modified xsi:type="dcterms:W3CDTF">2016-04-18T00:08:21Z</dcterms:modified>
</cp:coreProperties>
</file>