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1" r:id="rId3"/>
    <p:sldId id="292" r:id="rId4"/>
    <p:sldId id="293" r:id="rId5"/>
    <p:sldId id="294" r:id="rId6"/>
    <p:sldId id="295" r:id="rId7"/>
    <p:sldId id="260" r:id="rId8"/>
    <p:sldId id="298" r:id="rId9"/>
    <p:sldId id="300" r:id="rId10"/>
    <p:sldId id="301" r:id="rId11"/>
    <p:sldId id="314" r:id="rId12"/>
    <p:sldId id="315" r:id="rId13"/>
    <p:sldId id="271" r:id="rId14"/>
    <p:sldId id="275" r:id="rId15"/>
    <p:sldId id="276" r:id="rId16"/>
    <p:sldId id="320" r:id="rId1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66FF"/>
    <a:srgbClr val="FF3399"/>
    <a:srgbClr val="008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4" autoAdjust="0"/>
    <p:restoredTop sz="90674" autoAdjust="0"/>
  </p:normalViewPr>
  <p:slideViewPr>
    <p:cSldViewPr>
      <p:cViewPr varScale="1">
        <p:scale>
          <a:sx n="70" d="100"/>
          <a:sy n="70" d="100"/>
        </p:scale>
        <p:origin x="-1781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0553C4D7-7216-45C5-AEF5-528178DCA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F6A0A6E5-B0E6-4B33-9398-DAEB3ECF8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CS784(pm)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7D1CA-14D9-44F5-8951-59796EB70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CS784(pm)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B502-0F4D-40FC-A3E3-A68188FB8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CS784(pm)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42477-E271-4EF1-8C04-021C4CF528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CS784(pm)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40A93B7-934D-48C7-B33F-03A4D04EC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1"/>
            <a:ext cx="7772400" cy="2895600"/>
          </a:xfrm>
        </p:spPr>
        <p:txBody>
          <a:bodyPr/>
          <a:lstStyle/>
          <a:p>
            <a:pPr rtl="1"/>
            <a:r>
              <a:rPr lang="he-IL" dirty="0" smtClean="0"/>
              <a:t>שפת </a:t>
            </a:r>
            <a:r>
              <a:rPr lang="en-US" dirty="0" smtClean="0"/>
              <a:t>LETREC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שפת </a:t>
            </a:r>
            <a:r>
              <a:rPr lang="he-IL" dirty="0" smtClean="0"/>
              <a:t>"וייסוג</a:t>
            </a:r>
            <a:r>
              <a:rPr lang="he-IL" dirty="0" smtClean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שפה עם פרוצדורות רקורסיביות 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en-US" dirty="0" smtClean="0"/>
              <a:t>Recursive Procedures and Scopes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762000"/>
          </a:xfrm>
        </p:spPr>
        <p:txBody>
          <a:bodyPr/>
          <a:lstStyle/>
          <a:p>
            <a:r>
              <a:rPr lang="en-US" dirty="0" smtClean="0"/>
              <a:t>EOPL3 Sections 3.4 - 3.7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variable declared by a </a:t>
            </a:r>
            <a:r>
              <a:rPr lang="en-US" dirty="0" smtClean="0">
                <a:latin typeface="Lucida Console" pitchFamily="49" charset="0"/>
              </a:rPr>
              <a:t>proc</a:t>
            </a:r>
            <a:r>
              <a:rPr lang="en-US" dirty="0" smtClean="0"/>
              <a:t> is bound when the procedure is applied. </a:t>
            </a:r>
          </a:p>
          <a:p>
            <a:pPr marL="914400" lvl="1" indent="-514350"/>
            <a:r>
              <a:rPr lang="en-US" dirty="0" smtClean="0"/>
              <a:t>(apply-procedure (procedure </a:t>
            </a:r>
            <a:r>
              <a:rPr lang="en-US" dirty="0" err="1" smtClean="0"/>
              <a:t>var</a:t>
            </a:r>
            <a:r>
              <a:rPr lang="en-US" dirty="0" smtClean="0"/>
              <a:t>  body  ρ)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= (value-of body  (extend-</a:t>
            </a:r>
            <a:r>
              <a:rPr lang="en-US" dirty="0" err="1" smtClean="0"/>
              <a:t>env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 ρ))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let-variable is bound by the value of its right-hand side. </a:t>
            </a:r>
          </a:p>
          <a:p>
            <a:pPr marL="914400" lvl="1" indent="-514350"/>
            <a:r>
              <a:rPr lang="en-US" dirty="0" smtClean="0"/>
              <a:t>(value-of (let-exp </a:t>
            </a:r>
            <a:r>
              <a:rPr lang="en-US" dirty="0" err="1" smtClean="0"/>
              <a:t>var</a:t>
            </a:r>
            <a:r>
              <a:rPr lang="en-US" dirty="0" smtClean="0"/>
              <a:t>  </a:t>
            </a:r>
            <a:r>
              <a:rPr lang="en-US" dirty="0" err="1" smtClean="0"/>
              <a:t>val</a:t>
            </a:r>
            <a:r>
              <a:rPr lang="en-US" dirty="0" smtClean="0"/>
              <a:t>  body) ρ)</a:t>
            </a:r>
            <a:br>
              <a:rPr lang="en-US" dirty="0" smtClean="0"/>
            </a:br>
            <a:r>
              <a:rPr lang="en-US" dirty="0" smtClean="0"/>
              <a:t>	= (value-of body  (extend-</a:t>
            </a:r>
            <a:r>
              <a:rPr lang="en-US" dirty="0" err="1" smtClean="0"/>
              <a:t>env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 ρ))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variable declared by a </a:t>
            </a:r>
            <a:r>
              <a:rPr lang="en-US" dirty="0" err="1" smtClean="0">
                <a:latin typeface="Lucida Console" pitchFamily="49" charset="0"/>
              </a:rPr>
              <a:t>letrec</a:t>
            </a:r>
            <a:r>
              <a:rPr lang="en-US" dirty="0" smtClean="0"/>
              <a:t> is bound using its right-hand side as well. </a:t>
            </a:r>
          </a:p>
          <a:p>
            <a:pPr marL="914400" lvl="1" indent="-514350"/>
            <a:r>
              <a:rPr lang="en-US" dirty="0" smtClean="0"/>
              <a:t>(value-of   (</a:t>
            </a:r>
            <a:r>
              <a:rPr lang="en-US" dirty="0" err="1" smtClean="0"/>
              <a:t>letrec</a:t>
            </a:r>
            <a:r>
              <a:rPr lang="en-US" dirty="0" smtClean="0"/>
              <a:t>-exp   proc-name</a:t>
            </a:r>
            <a:br>
              <a:rPr lang="en-US" dirty="0" smtClean="0"/>
            </a:br>
            <a:r>
              <a:rPr lang="en-US" dirty="0" smtClean="0"/>
              <a:t>	bound-</a:t>
            </a:r>
            <a:r>
              <a:rPr lang="en-US" dirty="0" err="1" smtClean="0"/>
              <a:t>var</a:t>
            </a:r>
            <a:r>
              <a:rPr lang="en-US" dirty="0" smtClean="0"/>
              <a:t>    proc-body   </a:t>
            </a:r>
            <a:r>
              <a:rPr lang="en-US" dirty="0" err="1" smtClean="0"/>
              <a:t>letrec</a:t>
            </a:r>
            <a:r>
              <a:rPr lang="en-US" dirty="0" smtClean="0"/>
              <a:t>-body) ρ)</a:t>
            </a:r>
            <a:br>
              <a:rPr lang="en-US" dirty="0" smtClean="0"/>
            </a:br>
            <a:r>
              <a:rPr lang="en-US" dirty="0" smtClean="0"/>
              <a:t>= (value-of  </a:t>
            </a:r>
            <a:r>
              <a:rPr lang="en-US" dirty="0" err="1" smtClean="0"/>
              <a:t>letrec</a:t>
            </a:r>
            <a:r>
              <a:rPr lang="en-US" dirty="0" smtClean="0"/>
              <a:t>-body (extend-</a:t>
            </a:r>
            <a:r>
              <a:rPr lang="en-US" dirty="0" err="1" smtClean="0"/>
              <a:t>env</a:t>
            </a:r>
            <a:r>
              <a:rPr lang="en-US" dirty="0" smtClean="0"/>
              <a:t>-</a:t>
            </a:r>
            <a:r>
              <a:rPr lang="en-US" dirty="0" err="1" smtClean="0"/>
              <a:t>rec</a:t>
            </a:r>
            <a:r>
              <a:rPr lang="en-US" dirty="0" smtClean="0"/>
              <a:t>   proc-name</a:t>
            </a:r>
            <a:br>
              <a:rPr lang="en-US" dirty="0" smtClean="0"/>
            </a:br>
            <a:r>
              <a:rPr lang="en-US" dirty="0" smtClean="0"/>
              <a:t>	bound-</a:t>
            </a:r>
            <a:r>
              <a:rPr lang="en-US" dirty="0" err="1" smtClean="0"/>
              <a:t>var</a:t>
            </a:r>
            <a:r>
              <a:rPr lang="en-US" dirty="0" smtClean="0"/>
              <a:t>    proc-body   ρ))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  </a:t>
            </a:r>
            <a:r>
              <a:rPr lang="en-US" dirty="0" err="1" smtClean="0"/>
              <a:t>datatype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(define-</a:t>
            </a:r>
            <a:r>
              <a:rPr lang="en-US" dirty="0" err="1" smtClean="0"/>
              <a:t>datatype</a:t>
            </a:r>
            <a:r>
              <a:rPr lang="en-US" dirty="0" smtClean="0"/>
              <a:t>  proc  </a:t>
            </a:r>
            <a:r>
              <a:rPr lang="en-US" dirty="0" err="1" smtClean="0"/>
              <a:t>proc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	(procedure</a:t>
            </a:r>
          </a:p>
          <a:p>
            <a:pPr>
              <a:buNone/>
            </a:pPr>
            <a:r>
              <a:rPr lang="en-US" dirty="0" smtClean="0"/>
              <a:t>		(body  expression?)</a:t>
            </a:r>
          </a:p>
          <a:p>
            <a:pPr>
              <a:buNone/>
            </a:pPr>
            <a:r>
              <a:rPr lang="en-US" dirty="0" smtClean="0"/>
              <a:t>		(saved-nameless-</a:t>
            </a:r>
            <a:r>
              <a:rPr lang="en-US" dirty="0" err="1" smtClean="0"/>
              <a:t>env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nameless-environment?)))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apply-procedure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(define apply-procedure</a:t>
            </a:r>
          </a:p>
          <a:p>
            <a:pPr>
              <a:buNone/>
            </a:pPr>
            <a:r>
              <a:rPr lang="en-US" dirty="0" smtClean="0"/>
              <a:t>	(lambda (pc   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(cases proc   pc</a:t>
            </a:r>
          </a:p>
          <a:p>
            <a:pPr>
              <a:buNone/>
            </a:pPr>
            <a:r>
              <a:rPr lang="en-US" dirty="0" smtClean="0"/>
              <a:t>		   (procedure (body saved-nameless-</a:t>
            </a:r>
            <a:r>
              <a:rPr lang="en-US" dirty="0" err="1" smtClean="0"/>
              <a:t>env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	(value-of body</a:t>
            </a:r>
          </a:p>
          <a:p>
            <a:pPr>
              <a:buNone/>
            </a:pPr>
            <a:r>
              <a:rPr lang="en-US" dirty="0" smtClean="0"/>
              <a:t>				(extend-nameless-</a:t>
            </a:r>
            <a:r>
              <a:rPr lang="en-US" dirty="0" err="1" smtClean="0"/>
              <a:t>env</a:t>
            </a:r>
            <a:r>
              <a:rPr lang="en-US" dirty="0" smtClean="0"/>
              <a:t>   </a:t>
            </a:r>
            <a:r>
              <a:rPr lang="en-US" dirty="0" err="1" smtClean="0"/>
              <a:t>val</a:t>
            </a:r>
            <a:r>
              <a:rPr lang="en-US" dirty="0" smtClean="0"/>
              <a:t> 				       saved-nameless-</a:t>
            </a:r>
            <a:r>
              <a:rPr lang="en-US" dirty="0" err="1" smtClean="0"/>
              <a:t>env</a:t>
            </a:r>
            <a:r>
              <a:rPr lang="en-US" dirty="0" smtClean="0"/>
              <a:t>))))))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Processing Procedure Invocations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&gt;(run "let x = 1 in</a:t>
            </a:r>
          </a:p>
          <a:p>
            <a:pPr>
              <a:buNone/>
            </a:pPr>
            <a:r>
              <a:rPr lang="en-US" dirty="0" smtClean="0"/>
              <a:t>		let f = proc () x in</a:t>
            </a:r>
          </a:p>
          <a:p>
            <a:pPr>
              <a:buNone/>
            </a:pPr>
            <a:r>
              <a:rPr lang="en-US" dirty="0" smtClean="0"/>
              <a:t>			(f)")</a:t>
            </a:r>
          </a:p>
          <a:p>
            <a:pPr>
              <a:buNone/>
            </a:pP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&gt;(run "let x = 1 in </a:t>
            </a:r>
          </a:p>
          <a:p>
            <a:pPr>
              <a:buNone/>
            </a:pPr>
            <a:r>
              <a:rPr lang="en-US" dirty="0" smtClean="0"/>
              <a:t>	 let f = proc (x) x in (f 2)")</a:t>
            </a:r>
          </a:p>
          <a:p>
            <a:pPr>
              <a:buNone/>
            </a:pPr>
            <a:r>
              <a:rPr lang="en-US" dirty="0" smtClean="0"/>
              <a:t>2</a:t>
            </a:r>
          </a:p>
          <a:p>
            <a:pPr>
              <a:buNone/>
            </a:pPr>
            <a:r>
              <a:rPr lang="en-US" dirty="0" smtClean="0"/>
              <a:t>Static scoping</a:t>
            </a:r>
          </a:p>
          <a:p>
            <a:pPr>
              <a:buNone/>
            </a:pPr>
            <a:r>
              <a:rPr lang="en-US" dirty="0" smtClean="0"/>
              <a:t>&gt;(run "let x = 1 in </a:t>
            </a:r>
          </a:p>
          <a:p>
            <a:pPr>
              <a:buNone/>
            </a:pPr>
            <a:r>
              <a:rPr lang="en-US" dirty="0" smtClean="0"/>
              <a:t>	 		let 	f = proc () x</a:t>
            </a:r>
            <a:br>
              <a:rPr lang="en-US" dirty="0" smtClean="0"/>
            </a:br>
            <a:r>
              <a:rPr lang="en-US" dirty="0" smtClean="0"/>
              <a:t>			x = 5</a:t>
            </a:r>
          </a:p>
          <a:p>
            <a:pPr>
              <a:buNone/>
            </a:pPr>
            <a:r>
              <a:rPr lang="en-US" dirty="0" smtClean="0"/>
              <a:t>			in	(f)")</a:t>
            </a:r>
          </a:p>
          <a:p>
            <a:pPr>
              <a:buNone/>
            </a:pPr>
            <a:r>
              <a:rPr lang="en-US" dirty="0" smtClean="0"/>
              <a:t>1</a:t>
            </a:r>
          </a:p>
          <a:p>
            <a:pPr>
              <a:buNone/>
            </a:pPr>
            <a:r>
              <a:rPr lang="en-US" dirty="0" smtClean="0"/>
              <a:t>Dynamic scoping</a:t>
            </a:r>
          </a:p>
          <a:p>
            <a:pPr>
              <a:buNone/>
            </a:pPr>
            <a:r>
              <a:rPr lang="en-US" dirty="0" smtClean="0"/>
              <a:t>&gt;(run "let x = 1 in </a:t>
            </a:r>
          </a:p>
          <a:p>
            <a:pPr>
              <a:buNone/>
            </a:pPr>
            <a:r>
              <a:rPr lang="en-US" dirty="0" smtClean="0"/>
              <a:t>	 		let	f = proc () x </a:t>
            </a:r>
          </a:p>
          <a:p>
            <a:pPr>
              <a:buNone/>
            </a:pPr>
            <a:r>
              <a:rPr lang="en-US" dirty="0" smtClean="0"/>
              <a:t>				x = 5</a:t>
            </a:r>
          </a:p>
          <a:p>
            <a:pPr>
              <a:buNone/>
            </a:pPr>
            <a:r>
              <a:rPr lang="en-US" dirty="0" smtClean="0"/>
              <a:t>			in	(f)")</a:t>
            </a:r>
          </a:p>
          <a:p>
            <a:pPr>
              <a:buNone/>
            </a:pPr>
            <a:r>
              <a:rPr lang="en-US" dirty="0" smtClean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Scope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Scope of names is known to the compiler.</a:t>
            </a:r>
          </a:p>
          <a:p>
            <a:r>
              <a:rPr lang="en-US" dirty="0" smtClean="0"/>
              <a:t>Permits type checking by compiler</a:t>
            </a:r>
          </a:p>
          <a:p>
            <a:r>
              <a:rPr lang="en-US" dirty="0" smtClean="0"/>
              <a:t>Easily check for uninitialized variables</a:t>
            </a:r>
          </a:p>
          <a:p>
            <a:r>
              <a:rPr lang="en-US" dirty="0" smtClean="0"/>
              <a:t>Easier to analyze program correctness</a:t>
            </a:r>
          </a:p>
          <a:p>
            <a:r>
              <a:rPr lang="en-US" dirty="0" smtClean="0"/>
              <a:t>Recursion is harder to implement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Scope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Meaning of variables known only at run-time.</a:t>
            </a:r>
          </a:p>
          <a:p>
            <a:pPr lvl="1"/>
            <a:r>
              <a:rPr lang="en-US" dirty="0" smtClean="0"/>
              <a:t>Cannot perform type checking before execution	</a:t>
            </a:r>
          </a:p>
          <a:p>
            <a:pPr lvl="1"/>
            <a:r>
              <a:rPr lang="en-US" dirty="0" smtClean="0"/>
              <a:t>Programs are flexible, but harder to understand</a:t>
            </a:r>
          </a:p>
          <a:p>
            <a:r>
              <a:rPr lang="en-US" dirty="0" smtClean="0"/>
              <a:t>Easy to implement </a:t>
            </a:r>
            <a:r>
              <a:rPr lang="en-US" i="1" dirty="0" smtClean="0"/>
              <a:t>recursion</a:t>
            </a:r>
          </a:p>
          <a:p>
            <a:r>
              <a:rPr lang="en-US" dirty="0" smtClean="0"/>
              <a:t>Renaming in the caller can effect the semantics of a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</a:t>
            </a:r>
            <a:r>
              <a:rPr lang="en-US" dirty="0" smtClean="0"/>
              <a:t> Binding Can be Difficult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Exercise 3.29: … dynamic binding may be exceptionally difficult to understand. For example, under lexical binding, consistently renaming the bound variables of a procedure can never change the behavior of a program</a:t>
            </a:r>
            <a:r>
              <a:rPr lang="he-IL" dirty="0" smtClean="0"/>
              <a:t>.</a:t>
            </a:r>
            <a:r>
              <a:rPr lang="en-US" dirty="0" smtClean="0"/>
              <a:t>But under dynamic binding, this  transformation is unsafe.</a:t>
            </a:r>
          </a:p>
          <a:p>
            <a:pPr>
              <a:buNone/>
            </a:pPr>
            <a:r>
              <a:rPr lang="en-US" dirty="0" smtClean="0"/>
              <a:t>For example, under dynamic binding, the procedure proc (z) a returns the value of the variable a in its caller’s environment. Thus, the program</a:t>
            </a:r>
          </a:p>
          <a:p>
            <a:pPr lvl="2">
              <a:buNone/>
            </a:pPr>
            <a:r>
              <a:rPr lang="en-US" dirty="0" smtClean="0"/>
              <a:t>let a = 3</a:t>
            </a:r>
          </a:p>
          <a:p>
            <a:pPr lvl="2">
              <a:buNone/>
            </a:pPr>
            <a:r>
              <a:rPr lang="pl-PL" dirty="0" smtClean="0"/>
              <a:t>in let p = proc (z) a</a:t>
            </a:r>
          </a:p>
          <a:p>
            <a:pPr lvl="2">
              <a:buNone/>
            </a:pPr>
            <a:r>
              <a:rPr lang="en-US" dirty="0" smtClean="0"/>
              <a:t>	in let f = proc (x) (p 0)</a:t>
            </a:r>
          </a:p>
          <a:p>
            <a:pPr lvl="2">
              <a:buNone/>
            </a:pPr>
            <a:r>
              <a:rPr lang="en-US" dirty="0" smtClean="0"/>
              <a:t>	    in let a = 5</a:t>
            </a:r>
          </a:p>
          <a:p>
            <a:pPr lvl="2">
              <a:buNone/>
            </a:pPr>
            <a:r>
              <a:rPr lang="en-US" dirty="0" smtClean="0"/>
              <a:t>	        in (f 2)</a:t>
            </a:r>
          </a:p>
          <a:p>
            <a:pPr>
              <a:buNone/>
            </a:pPr>
            <a:r>
              <a:rPr lang="en-US" dirty="0" smtClean="0"/>
              <a:t>returns 5, since </a:t>
            </a:r>
            <a:r>
              <a:rPr lang="en-US" dirty="0" err="1" smtClean="0"/>
              <a:t>a’s</a:t>
            </a:r>
            <a:r>
              <a:rPr lang="en-US" dirty="0" smtClean="0"/>
              <a:t> value at the call site is 5. What if </a:t>
            </a:r>
            <a:r>
              <a:rPr lang="en-US" dirty="0" err="1" smtClean="0"/>
              <a:t>f’s</a:t>
            </a:r>
            <a:r>
              <a:rPr lang="en-US" dirty="0" smtClean="0"/>
              <a:t> formal parameter were a?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LETREC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of PROC, plus …</a:t>
            </a:r>
          </a:p>
          <a:p>
            <a:r>
              <a:rPr lang="en-US" smtClean="0"/>
              <a:t>Concrete:</a:t>
            </a:r>
          </a:p>
          <a:p>
            <a:pPr lvl="1"/>
            <a:r>
              <a:rPr lang="en-US" smtClean="0"/>
              <a:t>Expression :: = </a:t>
            </a:r>
            <a:br>
              <a:rPr lang="en-US" smtClean="0"/>
            </a:br>
            <a:r>
              <a:rPr lang="en-US" smtClean="0"/>
              <a:t>	letrec  Identiﬁer  (Identiﬁer) = </a:t>
            </a:r>
            <a:br>
              <a:rPr lang="en-US" smtClean="0"/>
            </a:br>
            <a:r>
              <a:rPr lang="en-US" smtClean="0"/>
              <a:t>		Expression  in  Expression</a:t>
            </a:r>
          </a:p>
          <a:p>
            <a:r>
              <a:rPr lang="en-US" smtClean="0"/>
              <a:t>AST:</a:t>
            </a:r>
          </a:p>
          <a:p>
            <a:pPr lvl="1"/>
            <a:r>
              <a:rPr lang="en-US" smtClean="0"/>
              <a:t>letrec-exp  (proc-name   bound-var</a:t>
            </a:r>
            <a:br>
              <a:rPr lang="en-US" smtClean="0"/>
            </a:br>
            <a:r>
              <a:rPr lang="en-US" smtClean="0"/>
              <a:t>		proc-body   letrec-body)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of a </a:t>
            </a:r>
            <a:r>
              <a:rPr lang="en-US" dirty="0" err="1" smtClean="0"/>
              <a:t>letrec</a:t>
            </a:r>
            <a:r>
              <a:rPr lang="en-US" dirty="0" smtClean="0"/>
              <a:t> expression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(value-of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letrec</a:t>
            </a:r>
            <a:r>
              <a:rPr lang="en-US" dirty="0" smtClean="0"/>
              <a:t>-exp  proc-name</a:t>
            </a:r>
            <a:br>
              <a:rPr lang="en-US" dirty="0" smtClean="0"/>
            </a:br>
            <a:r>
              <a:rPr lang="en-US" dirty="0" smtClean="0"/>
              <a:t>	bound-</a:t>
            </a:r>
            <a:r>
              <a:rPr lang="en-US" dirty="0" err="1" smtClean="0"/>
              <a:t>var</a:t>
            </a:r>
            <a:r>
              <a:rPr lang="en-US" dirty="0" smtClean="0"/>
              <a:t>   proc-body  </a:t>
            </a:r>
            <a:r>
              <a:rPr lang="en-US" dirty="0" err="1" smtClean="0"/>
              <a:t>letrec</a:t>
            </a:r>
            <a:r>
              <a:rPr lang="en-US" dirty="0" smtClean="0"/>
              <a:t>-body)</a:t>
            </a:r>
          </a:p>
          <a:p>
            <a:pPr>
              <a:buNone/>
            </a:pPr>
            <a:r>
              <a:rPr lang="en-US" dirty="0" smtClean="0"/>
              <a:t>	ρ)</a:t>
            </a:r>
          </a:p>
          <a:p>
            <a:pPr>
              <a:buNone/>
            </a:pPr>
            <a:r>
              <a:rPr lang="en-US" dirty="0" smtClean="0"/>
              <a:t>= (value-of  </a:t>
            </a:r>
            <a:r>
              <a:rPr lang="en-US" dirty="0" err="1" smtClean="0"/>
              <a:t>letrec</a:t>
            </a:r>
            <a:r>
              <a:rPr lang="en-US" dirty="0" smtClean="0"/>
              <a:t>-body</a:t>
            </a:r>
          </a:p>
          <a:p>
            <a:pPr>
              <a:buNone/>
            </a:pPr>
            <a:r>
              <a:rPr lang="en-US" dirty="0" smtClean="0"/>
              <a:t>		(extend-</a:t>
            </a:r>
            <a:r>
              <a:rPr lang="en-US" dirty="0" err="1" smtClean="0"/>
              <a:t>env</a:t>
            </a:r>
            <a:r>
              <a:rPr lang="en-US" dirty="0" smtClean="0"/>
              <a:t>-</a:t>
            </a:r>
            <a:r>
              <a:rPr lang="en-US" dirty="0" err="1" smtClean="0"/>
              <a:t>rec</a:t>
            </a:r>
            <a:r>
              <a:rPr lang="en-US" dirty="0" smtClean="0"/>
              <a:t>   proc-name</a:t>
            </a:r>
            <a:br>
              <a:rPr lang="en-US" dirty="0" smtClean="0"/>
            </a:br>
            <a:r>
              <a:rPr lang="en-US" dirty="0" smtClean="0"/>
              <a:t>		bound-</a:t>
            </a:r>
            <a:r>
              <a:rPr lang="en-US" dirty="0" err="1" smtClean="0"/>
              <a:t>var</a:t>
            </a:r>
            <a:r>
              <a:rPr lang="en-US" dirty="0" smtClean="0"/>
              <a:t>   proc-body  ρ))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(extend-</a:t>
            </a:r>
            <a:r>
              <a:rPr lang="en-US" dirty="0" err="1" smtClean="0"/>
              <a:t>env</a:t>
            </a:r>
            <a:r>
              <a:rPr lang="en-US" dirty="0" smtClean="0"/>
              <a:t>-</a:t>
            </a:r>
            <a:r>
              <a:rPr lang="en-US" dirty="0" err="1" smtClean="0"/>
              <a:t>rec</a:t>
            </a:r>
            <a:r>
              <a:rPr lang="en-US" dirty="0" smtClean="0"/>
              <a:t> pnm  </a:t>
            </a:r>
            <a:r>
              <a:rPr lang="en-US" dirty="0" err="1" smtClean="0"/>
              <a:t>bvar</a:t>
            </a:r>
            <a:r>
              <a:rPr lang="en-US" dirty="0" smtClean="0"/>
              <a:t>  </a:t>
            </a:r>
            <a:r>
              <a:rPr lang="en-US" dirty="0" err="1" smtClean="0"/>
              <a:t>pbdy</a:t>
            </a:r>
            <a:r>
              <a:rPr lang="en-US" dirty="0" smtClean="0"/>
              <a:t>  ρ)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l-GR" dirty="0" smtClean="0"/>
              <a:t>ρ1</a:t>
            </a:r>
            <a:r>
              <a:rPr lang="en-US" dirty="0" smtClean="0"/>
              <a:t> == (extend-</a:t>
            </a:r>
            <a:r>
              <a:rPr lang="en-US" dirty="0" err="1" smtClean="0"/>
              <a:t>env</a:t>
            </a:r>
            <a:r>
              <a:rPr lang="en-US" dirty="0" smtClean="0"/>
              <a:t>-</a:t>
            </a:r>
            <a:r>
              <a:rPr lang="en-US" dirty="0" err="1" smtClean="0"/>
              <a:t>rec</a:t>
            </a:r>
            <a:r>
              <a:rPr lang="en-US" dirty="0" smtClean="0"/>
              <a:t> proc-name  	bound-</a:t>
            </a:r>
            <a:r>
              <a:rPr lang="en-US" dirty="0" err="1" smtClean="0"/>
              <a:t>var</a:t>
            </a:r>
            <a:r>
              <a:rPr lang="en-US" dirty="0" smtClean="0"/>
              <a:t>  proc-body  ρ)</a:t>
            </a:r>
          </a:p>
          <a:p>
            <a:r>
              <a:rPr lang="en-US" dirty="0" smtClean="0"/>
              <a:t>(apply-</a:t>
            </a:r>
            <a:r>
              <a:rPr lang="en-US" dirty="0" err="1" smtClean="0"/>
              <a:t>env</a:t>
            </a:r>
            <a:r>
              <a:rPr lang="en-US" dirty="0" smtClean="0"/>
              <a:t>  </a:t>
            </a:r>
            <a:r>
              <a:rPr lang="el-GR" dirty="0" smtClean="0"/>
              <a:t>ρ1</a:t>
            </a:r>
            <a:r>
              <a:rPr lang="en-US" dirty="0" smtClean="0"/>
              <a:t> </a:t>
            </a:r>
            <a:r>
              <a:rPr lang="el-GR" dirty="0" smtClean="0"/>
              <a:t> </a:t>
            </a:r>
            <a:r>
              <a:rPr lang="en-US" dirty="0" smtClean="0"/>
              <a:t>proc-name)</a:t>
            </a:r>
            <a:br>
              <a:rPr lang="en-US" dirty="0" smtClean="0"/>
            </a:br>
            <a:r>
              <a:rPr lang="en-US" dirty="0" smtClean="0"/>
              <a:t>= (proc-</a:t>
            </a:r>
            <a:r>
              <a:rPr lang="en-US" dirty="0" err="1" smtClean="0"/>
              <a:t>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(procedure  bound-</a:t>
            </a:r>
            <a:r>
              <a:rPr lang="en-US" dirty="0" err="1" smtClean="0"/>
              <a:t>var</a:t>
            </a:r>
            <a:r>
              <a:rPr lang="en-US" dirty="0" smtClean="0"/>
              <a:t>  proc-body  </a:t>
            </a:r>
            <a:r>
              <a:rPr lang="el-GR" dirty="0" smtClean="0"/>
              <a:t>ρ1))</a:t>
            </a:r>
            <a:endParaRPr lang="en-US" dirty="0" smtClean="0"/>
          </a:p>
          <a:p>
            <a:r>
              <a:rPr lang="en-US" dirty="0" smtClean="0"/>
              <a:t>(apply-</a:t>
            </a:r>
            <a:r>
              <a:rPr lang="en-US" dirty="0" err="1" smtClean="0"/>
              <a:t>env</a:t>
            </a:r>
            <a:r>
              <a:rPr lang="en-US" dirty="0" smtClean="0"/>
              <a:t>  ρ1  </a:t>
            </a:r>
            <a:r>
              <a:rPr lang="en-US" dirty="0" err="1" smtClean="0"/>
              <a:t>var</a:t>
            </a:r>
            <a:r>
              <a:rPr lang="en-US" dirty="0" smtClean="0"/>
              <a:t>) = (apply-</a:t>
            </a:r>
            <a:r>
              <a:rPr lang="en-US" dirty="0" err="1" smtClean="0"/>
              <a:t>env</a:t>
            </a:r>
            <a:r>
              <a:rPr lang="en-US" dirty="0" smtClean="0"/>
              <a:t>  ρ 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  </a:t>
            </a:r>
            <a:r>
              <a:rPr lang="en-US" dirty="0" err="1" smtClean="0"/>
              <a:t>datatype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(define-</a:t>
            </a:r>
            <a:r>
              <a:rPr lang="en-US" dirty="0" err="1" smtClean="0"/>
              <a:t>datatype</a:t>
            </a:r>
            <a:r>
              <a:rPr lang="en-US" dirty="0" smtClean="0"/>
              <a:t> environment </a:t>
            </a:r>
            <a:r>
              <a:rPr lang="en-US" dirty="0" err="1" smtClean="0"/>
              <a:t>environment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	(empty-</a:t>
            </a:r>
            <a:r>
              <a:rPr lang="en-US" dirty="0" err="1" smtClean="0"/>
              <a:t>env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(extend-</a:t>
            </a:r>
            <a:r>
              <a:rPr lang="en-US" dirty="0" err="1" smtClean="0"/>
              <a:t>env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(</a:t>
            </a:r>
            <a:r>
              <a:rPr lang="en-US" dirty="0" err="1" smtClean="0"/>
              <a:t>var</a:t>
            </a:r>
            <a:r>
              <a:rPr lang="en-US" dirty="0" smtClean="0"/>
              <a:t> identifier?)</a:t>
            </a:r>
          </a:p>
          <a:p>
            <a:pPr>
              <a:buNone/>
            </a:pPr>
            <a:r>
              <a:rPr lang="en-US" dirty="0" smtClean="0"/>
              <a:t>		(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expval</a:t>
            </a:r>
            <a:r>
              <a:rPr lang="en-US" dirty="0" smtClean="0"/>
              <a:t>?)</a:t>
            </a:r>
          </a:p>
          <a:p>
            <a:pPr>
              <a:buNone/>
            </a:pPr>
            <a:r>
              <a:rPr lang="en-US" dirty="0" smtClean="0"/>
              <a:t>		(</a:t>
            </a:r>
            <a:r>
              <a:rPr lang="en-US" dirty="0" err="1" smtClean="0"/>
              <a:t>env</a:t>
            </a:r>
            <a:r>
              <a:rPr lang="en-US" dirty="0" smtClean="0"/>
              <a:t> environment?))</a:t>
            </a:r>
          </a:p>
          <a:p>
            <a:pPr>
              <a:buNone/>
            </a:pPr>
            <a:r>
              <a:rPr lang="en-US" dirty="0" smtClean="0"/>
              <a:t>	(extend-</a:t>
            </a:r>
            <a:r>
              <a:rPr lang="en-US" dirty="0" err="1" smtClean="0"/>
              <a:t>env</a:t>
            </a:r>
            <a:r>
              <a:rPr lang="en-US" dirty="0" smtClean="0"/>
              <a:t>-</a:t>
            </a:r>
            <a:r>
              <a:rPr lang="en-US" dirty="0" err="1" smtClean="0"/>
              <a:t>rec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(p-name identifier?)</a:t>
            </a:r>
          </a:p>
          <a:p>
            <a:pPr>
              <a:buNone/>
            </a:pPr>
            <a:r>
              <a:rPr lang="en-US" dirty="0" smtClean="0"/>
              <a:t>		(b-</a:t>
            </a:r>
            <a:r>
              <a:rPr lang="en-US" dirty="0" err="1" smtClean="0"/>
              <a:t>var</a:t>
            </a:r>
            <a:r>
              <a:rPr lang="en-US" dirty="0" smtClean="0"/>
              <a:t> identifier?)</a:t>
            </a:r>
          </a:p>
          <a:p>
            <a:pPr>
              <a:buNone/>
            </a:pPr>
            <a:r>
              <a:rPr lang="en-US" dirty="0" smtClean="0"/>
              <a:t>		(body expression?)</a:t>
            </a:r>
          </a:p>
          <a:p>
            <a:pPr>
              <a:buNone/>
            </a:pPr>
            <a:r>
              <a:rPr lang="en-US" dirty="0" smtClean="0"/>
              <a:t>		(</a:t>
            </a:r>
            <a:r>
              <a:rPr lang="en-US" dirty="0" err="1" smtClean="0"/>
              <a:t>env</a:t>
            </a:r>
            <a:r>
              <a:rPr lang="en-US" dirty="0" smtClean="0"/>
              <a:t> environment?)))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apply-</a:t>
            </a:r>
            <a:r>
              <a:rPr lang="en-US" dirty="0" err="1" smtClean="0"/>
              <a:t>env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(define apply-</a:t>
            </a:r>
            <a:r>
              <a:rPr lang="en-US" dirty="0" err="1" smtClean="0"/>
              <a:t>env</a:t>
            </a:r>
            <a:r>
              <a:rPr lang="en-US" dirty="0" smtClean="0"/>
              <a:t>  (lambda (</a:t>
            </a:r>
            <a:r>
              <a:rPr lang="en-US" dirty="0" err="1" smtClean="0"/>
              <a:t>env</a:t>
            </a:r>
            <a:r>
              <a:rPr lang="en-US" dirty="0" smtClean="0"/>
              <a:t>   search-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(cases environment   </a:t>
            </a:r>
            <a:r>
              <a:rPr lang="en-US" dirty="0" err="1" smtClean="0"/>
              <a:t>env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(empty-</a:t>
            </a:r>
            <a:r>
              <a:rPr lang="en-US" dirty="0" err="1" smtClean="0"/>
              <a:t>env</a:t>
            </a:r>
            <a:r>
              <a:rPr lang="en-US" dirty="0" smtClean="0"/>
              <a:t> () (report-no-binding-found search-</a:t>
            </a:r>
            <a:r>
              <a:rPr lang="en-US" dirty="0" err="1" smtClean="0"/>
              <a:t>var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	(extend-</a:t>
            </a:r>
            <a:r>
              <a:rPr lang="en-US" dirty="0" err="1" smtClean="0"/>
              <a:t>env</a:t>
            </a:r>
            <a:r>
              <a:rPr lang="en-US" dirty="0" smtClean="0"/>
              <a:t> (saved-</a:t>
            </a:r>
            <a:r>
              <a:rPr lang="en-US" dirty="0" err="1" smtClean="0"/>
              <a:t>var</a:t>
            </a:r>
            <a:r>
              <a:rPr lang="en-US" dirty="0" smtClean="0"/>
              <a:t> saved-</a:t>
            </a:r>
            <a:r>
              <a:rPr lang="en-US" dirty="0" err="1" smtClean="0"/>
              <a:t>val</a:t>
            </a:r>
            <a:r>
              <a:rPr lang="en-US" dirty="0" smtClean="0"/>
              <a:t>   saved-</a:t>
            </a:r>
            <a:r>
              <a:rPr lang="en-US" dirty="0" err="1" smtClean="0"/>
              <a:t>env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      (if (</a:t>
            </a:r>
            <a:r>
              <a:rPr lang="en-US" dirty="0" err="1" smtClean="0"/>
              <a:t>eqv</a:t>
            </a:r>
            <a:r>
              <a:rPr lang="en-US" dirty="0" smtClean="0"/>
              <a:t>?    saved-</a:t>
            </a:r>
            <a:r>
              <a:rPr lang="en-US" dirty="0" err="1" smtClean="0"/>
              <a:t>var</a:t>
            </a:r>
            <a:r>
              <a:rPr lang="en-US" dirty="0" smtClean="0"/>
              <a:t>     search-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	saved-</a:t>
            </a:r>
            <a:r>
              <a:rPr lang="en-US" dirty="0" err="1" smtClean="0"/>
              <a:t>val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(apply-</a:t>
            </a:r>
            <a:r>
              <a:rPr lang="en-US" dirty="0" err="1" smtClean="0"/>
              <a:t>env</a:t>
            </a:r>
            <a:r>
              <a:rPr lang="en-US" dirty="0" smtClean="0"/>
              <a:t>   saved-</a:t>
            </a:r>
            <a:r>
              <a:rPr lang="en-US" dirty="0" err="1" smtClean="0"/>
              <a:t>env</a:t>
            </a:r>
            <a:r>
              <a:rPr lang="en-US" dirty="0" smtClean="0"/>
              <a:t>   search-</a:t>
            </a:r>
            <a:r>
              <a:rPr lang="en-US" dirty="0" err="1" smtClean="0"/>
              <a:t>var</a:t>
            </a:r>
            <a:r>
              <a:rPr lang="en-US" dirty="0" smtClean="0"/>
              <a:t>)))</a:t>
            </a:r>
          </a:p>
          <a:p>
            <a:pPr>
              <a:buNone/>
            </a:pPr>
            <a:r>
              <a:rPr lang="en-US" dirty="0" smtClean="0"/>
              <a:t>		(extend-</a:t>
            </a:r>
            <a:r>
              <a:rPr lang="en-US" dirty="0" err="1" smtClean="0"/>
              <a:t>env</a:t>
            </a:r>
            <a:r>
              <a:rPr lang="en-US" dirty="0" smtClean="0"/>
              <a:t>-</a:t>
            </a:r>
            <a:r>
              <a:rPr lang="en-US" dirty="0" err="1" smtClean="0"/>
              <a:t>rec</a:t>
            </a:r>
            <a:r>
              <a:rPr lang="en-US" dirty="0" smtClean="0"/>
              <a:t> (p-name   b-</a:t>
            </a:r>
            <a:r>
              <a:rPr lang="en-US" dirty="0" err="1" smtClean="0"/>
              <a:t>var</a:t>
            </a:r>
            <a:r>
              <a:rPr lang="en-US" dirty="0" smtClean="0"/>
              <a:t>   p-body   saved-</a:t>
            </a:r>
            <a:r>
              <a:rPr lang="en-US" dirty="0" err="1" smtClean="0"/>
              <a:t>env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      (if (</a:t>
            </a:r>
            <a:r>
              <a:rPr lang="en-US" dirty="0" err="1" smtClean="0"/>
              <a:t>eqv</a:t>
            </a:r>
            <a:r>
              <a:rPr lang="en-US" dirty="0" smtClean="0"/>
              <a:t>?   search-</a:t>
            </a:r>
            <a:r>
              <a:rPr lang="en-US" dirty="0" err="1" smtClean="0"/>
              <a:t>var</a:t>
            </a:r>
            <a:r>
              <a:rPr lang="en-US" dirty="0" smtClean="0"/>
              <a:t>   p-name)</a:t>
            </a:r>
          </a:p>
          <a:p>
            <a:pPr>
              <a:buNone/>
            </a:pPr>
            <a:r>
              <a:rPr lang="en-US" dirty="0" smtClean="0"/>
              <a:t>			(proc-</a:t>
            </a:r>
            <a:r>
              <a:rPr lang="en-US" dirty="0" err="1" smtClean="0"/>
              <a:t>val</a:t>
            </a:r>
            <a:r>
              <a:rPr lang="en-US" dirty="0" smtClean="0"/>
              <a:t> (procedure   b-</a:t>
            </a:r>
            <a:r>
              <a:rPr lang="en-US" dirty="0" err="1" smtClean="0"/>
              <a:t>var</a:t>
            </a:r>
            <a:r>
              <a:rPr lang="en-US" dirty="0" smtClean="0"/>
              <a:t>   p-body   </a:t>
            </a:r>
            <a:r>
              <a:rPr lang="en-US" dirty="0" err="1" smtClean="0"/>
              <a:t>env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		(apply-</a:t>
            </a:r>
            <a:r>
              <a:rPr lang="en-US" dirty="0" err="1" smtClean="0"/>
              <a:t>env</a:t>
            </a:r>
            <a:r>
              <a:rPr lang="en-US" dirty="0" smtClean="0"/>
              <a:t>   saved-</a:t>
            </a:r>
            <a:r>
              <a:rPr lang="en-US" dirty="0" err="1" smtClean="0"/>
              <a:t>env</a:t>
            </a:r>
            <a:r>
              <a:rPr lang="en-US" dirty="0" smtClean="0"/>
              <a:t>   search-</a:t>
            </a:r>
            <a:r>
              <a:rPr lang="en-US" dirty="0" err="1" smtClean="0"/>
              <a:t>var</a:t>
            </a:r>
            <a:r>
              <a:rPr lang="en-US" dirty="0" smtClean="0"/>
              <a:t>))))))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CS784(pm)</a:t>
            </a:r>
            <a:endParaRPr lang="en-US"/>
          </a:p>
        </p:txBody>
      </p:sp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43FB0B-2CF3-4D0B-93B9-8F4BF0971046}" type="slidenum">
              <a:rPr lang="en-US"/>
              <a:pPr/>
              <a:t>7</a:t>
            </a:fld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09800" y="3886200"/>
            <a:ext cx="914400" cy="457200"/>
          </a:xfrm>
          <a:prstGeom prst="rect">
            <a:avLst/>
          </a:prstGeom>
          <a:solidFill>
            <a:srgbClr val="FFCC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066800"/>
            <a:ext cx="4419600" cy="502920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Lucida Sans Typewriter" pitchFamily="49" charset="0"/>
              </a:rPr>
              <a:t>proc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solidFill>
                  <a:srgbClr val="FF3399"/>
                </a:solidFill>
                <a:latin typeface="Lucida Sans Typewriter" pitchFamily="49" charset="0"/>
              </a:rPr>
              <a:t>int </a:t>
            </a:r>
            <a:r>
              <a:rPr lang="en-US" b="1" smtClean="0">
                <a:solidFill>
                  <a:srgbClr val="FF3399"/>
                </a:solidFill>
                <a:latin typeface="Lucida Sans Typewriter" pitchFamily="49" charset="0"/>
              </a:rPr>
              <a:t>x</a:t>
            </a:r>
            <a:r>
              <a:rPr lang="en-US" smtClean="0">
                <a:solidFill>
                  <a:srgbClr val="FF3399"/>
                </a:solidFill>
                <a:latin typeface="Lucida Sans Typewriter" pitchFamily="49" charset="0"/>
              </a:rPr>
              <a:t> := 5;</a:t>
            </a:r>
            <a:endParaRPr lang="en-US" smtClean="0">
              <a:latin typeface="Lucida Sans Typewriter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Lucida Sans Typewriter" pitchFamily="49" charset="0"/>
              </a:rPr>
              <a:t>     proc q()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Lucida Sans Typewriter" pitchFamily="49" charset="0"/>
              </a:rPr>
              <a:t>     { </a:t>
            </a:r>
            <a:r>
              <a:rPr lang="en-US" i="1" smtClean="0">
                <a:solidFill>
                  <a:srgbClr val="008000"/>
                </a:solidFill>
                <a:latin typeface="Lucida Sans Typewriter" pitchFamily="49" charset="0"/>
              </a:rPr>
              <a:t>x</a:t>
            </a:r>
            <a:r>
              <a:rPr lang="en-US" smtClean="0">
                <a:latin typeface="Lucida Sans Typewriter" pitchFamily="49" charset="0"/>
              </a:rPr>
              <a:t> := </a:t>
            </a:r>
            <a:r>
              <a:rPr lang="en-US" i="1" smtClean="0">
                <a:solidFill>
                  <a:srgbClr val="008000"/>
                </a:solidFill>
                <a:latin typeface="Lucida Sans Typewriter" pitchFamily="49" charset="0"/>
              </a:rPr>
              <a:t>x</a:t>
            </a:r>
            <a:r>
              <a:rPr lang="en-US" smtClean="0">
                <a:latin typeface="Lucida Sans Typewriter" pitchFamily="49" charset="0"/>
              </a:rPr>
              <a:t> + 1;}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Lucida Sans Typewriter" pitchFamily="49" charset="0"/>
              </a:rPr>
              <a:t>     proc r()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Lucida Sans Typewriter" pitchFamily="49" charset="0"/>
              </a:rPr>
              <a:t>     {</a:t>
            </a:r>
            <a:r>
              <a:rPr lang="en-US" smtClean="0">
                <a:solidFill>
                  <a:srgbClr val="3366FF"/>
                </a:solidFill>
                <a:latin typeface="Lucida Sans Typewriter" pitchFamily="49" charset="0"/>
              </a:rPr>
              <a:t>int x := 0;</a:t>
            </a:r>
            <a:r>
              <a:rPr lang="en-US" smtClean="0">
                <a:latin typeface="Lucida Sans Typewriter" pitchFamily="49" charset="0"/>
              </a:rPr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Lucida Sans Typewriter" pitchFamily="49" charset="0"/>
              </a:rPr>
              <a:t>       q();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Lucida Sans Typewriter" pitchFamily="49" charset="0"/>
              </a:rPr>
              <a:t>  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Lucida Sans Typewriter" pitchFamily="49" charset="0"/>
              </a:rPr>
              <a:t>{ r();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mtClean="0">
                <a:latin typeface="Lucida Sans Typewriter" pitchFamily="49" charset="0"/>
              </a:rPr>
              <a:t>  print(</a:t>
            </a:r>
            <a:r>
              <a:rPr lang="en-US" b="1" smtClean="0">
                <a:solidFill>
                  <a:srgbClr val="FF3399"/>
                </a:solidFill>
                <a:latin typeface="Lucida Sans Typewriter" pitchFamily="49" charset="0"/>
              </a:rPr>
              <a:t>x</a:t>
            </a:r>
            <a:r>
              <a:rPr lang="en-US" smtClean="0">
                <a:latin typeface="Lucida Sans Typewriter" pitchFamily="49" charset="0"/>
              </a:rPr>
              <a:t>); }.</a:t>
            </a:r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 smtClean="0"/>
              <a:t>Scoping : </a:t>
            </a:r>
            <a:r>
              <a:rPr lang="en-US" sz="3600" i="1" dirty="0" smtClean="0"/>
              <a:t>Free (non-local) Variables</a:t>
            </a:r>
            <a:endParaRPr lang="en-US" sz="3600" dirty="0" smtClean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0" y="1066800"/>
            <a:ext cx="3124200" cy="5029200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u="sng" dirty="0" smtClean="0"/>
              <a:t>Static scoping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 </a:t>
            </a:r>
            <a:r>
              <a:rPr lang="en-US" sz="3200" i="1" dirty="0" smtClean="0">
                <a:solidFill>
                  <a:srgbClr val="008000"/>
                </a:solidFill>
                <a:latin typeface="Lucida Sans Typewriter" pitchFamily="49" charset="0"/>
              </a:rPr>
              <a:t>x</a:t>
            </a:r>
            <a:r>
              <a:rPr lang="en-US" sz="3200" dirty="0" smtClean="0">
                <a:latin typeface="Lucida Sans Typewriter" pitchFamily="49" charset="0"/>
              </a:rPr>
              <a:t> -&gt; </a:t>
            </a:r>
            <a:r>
              <a:rPr lang="en-US" sz="3200" b="1" dirty="0" smtClean="0">
                <a:solidFill>
                  <a:srgbClr val="FF3399"/>
                </a:solidFill>
                <a:latin typeface="Lucida Sans Typewriter" pitchFamily="49" charset="0"/>
              </a:rPr>
              <a:t>x</a:t>
            </a:r>
            <a:endParaRPr lang="en-US" sz="3200" dirty="0" smtClean="0">
              <a:latin typeface="Lucida Sans Typewriter" pitchFamily="49" charset="0"/>
            </a:endParaRPr>
          </a:p>
          <a:p>
            <a:pPr>
              <a:buFontTx/>
              <a:buNone/>
            </a:pPr>
            <a:r>
              <a:rPr lang="en-US" sz="3200" i="1" dirty="0" smtClean="0"/>
              <a:t>output</a:t>
            </a:r>
            <a:r>
              <a:rPr lang="en-US" sz="3200" dirty="0" smtClean="0"/>
              <a:t>:     6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u="sng" dirty="0" smtClean="0"/>
              <a:t>Dynamic scoping</a:t>
            </a:r>
          </a:p>
          <a:p>
            <a:pPr>
              <a:buFontTx/>
              <a:buNone/>
            </a:pPr>
            <a:r>
              <a:rPr lang="en-US" dirty="0" smtClean="0"/>
              <a:t>          </a:t>
            </a:r>
            <a:r>
              <a:rPr lang="en-US" sz="3200" i="1" dirty="0" smtClean="0">
                <a:solidFill>
                  <a:srgbClr val="008000"/>
                </a:solidFill>
                <a:latin typeface="Lucida Sans Typewriter" pitchFamily="49" charset="0"/>
              </a:rPr>
              <a:t>x</a:t>
            </a:r>
            <a:r>
              <a:rPr lang="en-US" sz="3200" dirty="0" smtClean="0">
                <a:solidFill>
                  <a:srgbClr val="008000"/>
                </a:solidFill>
                <a:latin typeface="Lucida Sans Typewriter" pitchFamily="49" charset="0"/>
              </a:rPr>
              <a:t> </a:t>
            </a:r>
            <a:r>
              <a:rPr lang="en-US" sz="3200" dirty="0" smtClean="0">
                <a:latin typeface="Lucida Sans Typewriter" pitchFamily="49" charset="0"/>
              </a:rPr>
              <a:t>-&gt; </a:t>
            </a:r>
            <a:r>
              <a:rPr lang="en-US" sz="3200" dirty="0" smtClean="0">
                <a:solidFill>
                  <a:srgbClr val="3366FF"/>
                </a:solidFill>
                <a:latin typeface="Lucida Sans Typewriter" pitchFamily="49" charset="0"/>
              </a:rPr>
              <a:t>x</a:t>
            </a:r>
          </a:p>
          <a:p>
            <a:pPr>
              <a:buFontTx/>
              <a:buNone/>
            </a:pPr>
            <a:r>
              <a:rPr lang="en-US" sz="3200" i="1" dirty="0" smtClean="0"/>
              <a:t>output</a:t>
            </a:r>
            <a:r>
              <a:rPr lang="en-US" sz="3200" dirty="0" smtClean="0"/>
              <a:t>:     5</a:t>
            </a:r>
          </a:p>
          <a:p>
            <a:endParaRPr lang="en-US" dirty="0" smtClean="0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 flipH="1" flipV="1">
            <a:off x="1905000" y="19050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3048000" y="2819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 flipV="1">
            <a:off x="1905000" y="19050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438400" y="2819400"/>
            <a:ext cx="609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3.13 Contour diagram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124" y="2438400"/>
            <a:ext cx="747024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3.14   Contour diagram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590800"/>
            <a:ext cx="7696200" cy="268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349</Words>
  <Application>Microsoft Office PowerPoint</Application>
  <PresentationFormat>‫הצגה על המסך (4:3)</PresentationFormat>
  <Paragraphs>142</Paragraphs>
  <Slides>16</Slides>
  <Notes>16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17" baseType="lpstr">
      <vt:lpstr>Default Design</vt:lpstr>
      <vt:lpstr>שפת LETREC שפת "וייסוג" שפה עם פרוצדורות רקורסיביות  Recursive Procedures and Scopes</vt:lpstr>
      <vt:lpstr>The LETREC Language</vt:lpstr>
      <vt:lpstr>value of a letrec expression</vt:lpstr>
      <vt:lpstr>(extend-env-rec pnm  bvar  pbdy  ρ)</vt:lpstr>
      <vt:lpstr>environment   datatype</vt:lpstr>
      <vt:lpstr>apply-env</vt:lpstr>
      <vt:lpstr>Scoping : Free (non-local) Variables</vt:lpstr>
      <vt:lpstr>Fig 3.13 Contour diagram</vt:lpstr>
      <vt:lpstr>Figure 3.14   Contour diagram</vt:lpstr>
      <vt:lpstr>Binding Rules</vt:lpstr>
      <vt:lpstr>procedure   datatype </vt:lpstr>
      <vt:lpstr>apply-procedure</vt:lpstr>
      <vt:lpstr>Processing Procedure Invocations</vt:lpstr>
      <vt:lpstr>Lexical Scope Pros and Cons</vt:lpstr>
      <vt:lpstr>Dynamic Scope Pros and Cons</vt:lpstr>
      <vt:lpstr>Dyn Binding Can be Difficult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Procedures</dc:title>
  <dc:creator>Prabhaker Mateti</dc:creator>
  <cp:lastModifiedBy>Danny</cp:lastModifiedBy>
  <cp:revision>251</cp:revision>
  <dcterms:created xsi:type="dcterms:W3CDTF">1996-09-30T18:28:10Z</dcterms:created>
  <dcterms:modified xsi:type="dcterms:W3CDTF">2016-04-17T23:58:21Z</dcterms:modified>
</cp:coreProperties>
</file>