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8D0C1CB-33D0-4BC9-8375-75A7B5EA0645}" type="datetimeFigureOut">
              <a:rPr lang="he-IL" smtClean="0"/>
              <a:t>י"ח/אדר ב/תשע"ו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8C12569-A706-43ED-9BD3-886079EFA38F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501D0-FCE9-4279-BF75-97E63238FE5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4C9E9A-B2E8-4759-A835-1427B1EF0B0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0902"/>
            <a:ext cx="5032375" cy="411604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03E98A-7EAD-4863-B111-296B536BC4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2868-5611-40C6-9EA6-D358C0E25942}" type="datetimeFigureOut">
              <a:rPr lang="he-IL" smtClean="0"/>
              <a:t>י"ח/אדר 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BB8-4627-43C8-BC7A-A328F1FF09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2868-5611-40C6-9EA6-D358C0E25942}" type="datetimeFigureOut">
              <a:rPr lang="he-IL" smtClean="0"/>
              <a:t>י"ח/אדר 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BB8-4627-43C8-BC7A-A328F1FF09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2868-5611-40C6-9EA6-D358C0E25942}" type="datetimeFigureOut">
              <a:rPr lang="he-IL" smtClean="0"/>
              <a:t>י"ח/אדר 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BB8-4627-43C8-BC7A-A328F1FF09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2868-5611-40C6-9EA6-D358C0E25942}" type="datetimeFigureOut">
              <a:rPr lang="he-IL" smtClean="0"/>
              <a:t>י"ח/אדר 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BB8-4627-43C8-BC7A-A328F1FF09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2868-5611-40C6-9EA6-D358C0E25942}" type="datetimeFigureOut">
              <a:rPr lang="he-IL" smtClean="0"/>
              <a:t>י"ח/אדר 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BB8-4627-43C8-BC7A-A328F1FF09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2868-5611-40C6-9EA6-D358C0E25942}" type="datetimeFigureOut">
              <a:rPr lang="he-IL" smtClean="0"/>
              <a:t>י"ח/אדר ב/תשע"ו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BB8-4627-43C8-BC7A-A328F1FF09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2868-5611-40C6-9EA6-D358C0E25942}" type="datetimeFigureOut">
              <a:rPr lang="he-IL" smtClean="0"/>
              <a:t>י"ח/אדר ב/תשע"ו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BB8-4627-43C8-BC7A-A328F1FF09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2868-5611-40C6-9EA6-D358C0E25942}" type="datetimeFigureOut">
              <a:rPr lang="he-IL" smtClean="0"/>
              <a:t>י"ח/אדר ב/תשע"ו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BB8-4627-43C8-BC7A-A328F1FF09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2868-5611-40C6-9EA6-D358C0E25942}" type="datetimeFigureOut">
              <a:rPr lang="he-IL" smtClean="0"/>
              <a:t>י"ח/אדר ב/תשע"ו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BB8-4627-43C8-BC7A-A328F1FF09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2868-5611-40C6-9EA6-D358C0E25942}" type="datetimeFigureOut">
              <a:rPr lang="he-IL" smtClean="0"/>
              <a:t>י"ח/אדר ב/תשע"ו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BB8-4627-43C8-BC7A-A328F1FF09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2868-5611-40C6-9EA6-D358C0E25942}" type="datetimeFigureOut">
              <a:rPr lang="he-IL" smtClean="0"/>
              <a:t>י"ח/אדר ב/תשע"ו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BB8-4627-43C8-BC7A-A328F1FF09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2868-5611-40C6-9EA6-D358C0E25942}" type="datetimeFigureOut">
              <a:rPr lang="he-IL" smtClean="0"/>
              <a:t>י"ח/אדר 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DBB8-4627-43C8-BC7A-A328F1FF0951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928662" y="2071678"/>
            <a:ext cx="7429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i="1" dirty="0"/>
              <a:t>Statement ::= { Statement ; Statement }</a:t>
            </a:r>
          </a:p>
          <a:p>
            <a:pPr algn="l" rtl="0"/>
            <a:r>
              <a:rPr lang="en-US" sz="3200" dirty="0" smtClean="0"/>
              <a:t>                 ::= </a:t>
            </a:r>
            <a:r>
              <a:rPr lang="en-US" sz="3200" dirty="0"/>
              <a:t>while </a:t>
            </a:r>
            <a:r>
              <a:rPr lang="en-US" sz="3200" i="1" dirty="0"/>
              <a:t>Expression do Statement</a:t>
            </a:r>
          </a:p>
          <a:p>
            <a:pPr algn="l" rtl="0"/>
            <a:r>
              <a:rPr lang="en-US" sz="3200" dirty="0" smtClean="0"/>
              <a:t>                 ::= </a:t>
            </a:r>
            <a:r>
              <a:rPr lang="en-US" sz="3200" i="1" dirty="0"/>
              <a:t>Identifier := Expression</a:t>
            </a:r>
          </a:p>
          <a:p>
            <a:pPr algn="l" rtl="0"/>
            <a:r>
              <a:rPr lang="en-US" sz="3200" i="1" dirty="0"/>
              <a:t>Expression ::= Identifier</a:t>
            </a:r>
          </a:p>
          <a:p>
            <a:pPr algn="l" rtl="0"/>
            <a:r>
              <a:rPr lang="en-US" sz="3200" dirty="0" smtClean="0"/>
              <a:t>                    ::= </a:t>
            </a:r>
            <a:r>
              <a:rPr lang="en-US" sz="3200" dirty="0"/>
              <a:t>(</a:t>
            </a:r>
            <a:r>
              <a:rPr lang="en-US" sz="3200" i="1" dirty="0"/>
              <a:t>Expression - Expression)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85918" y="714356"/>
            <a:ext cx="5857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SLLGEN DEMO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2214554"/>
            <a:ext cx="642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dirty="0" smtClean="0"/>
              <a:t>הדגמת השימוש ב-</a:t>
            </a:r>
            <a:r>
              <a:rPr lang="en-US" sz="3600" dirty="0" smtClean="0"/>
              <a:t>SLLGEN</a:t>
            </a:r>
          </a:p>
          <a:p>
            <a:pPr algn="ctr" rtl="1"/>
            <a:r>
              <a:rPr lang="he-IL" sz="3600" dirty="0" smtClean="0"/>
              <a:t>בסביבת </a:t>
            </a:r>
            <a:r>
              <a:rPr lang="en-US" sz="3600" dirty="0" smtClean="0"/>
              <a:t>Racket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857232"/>
            <a:ext cx="7187394" cy="524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2F39BA-F676-4A0A-8C4B-B5C1A343857D}" type="slidenum">
              <a:rPr lang="en-US" smtClean="0"/>
              <a:pPr/>
              <a:t>12</a:t>
            </a:fld>
            <a:endParaRPr lang="en-US" smtClean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914400" y="1981200"/>
            <a:ext cx="7239000" cy="3505200"/>
            <a:chOff x="457200" y="1905000"/>
            <a:chExt cx="7239000" cy="3505200"/>
          </a:xfrm>
        </p:grpSpPr>
        <p:sp>
          <p:nvSpPr>
            <p:cNvPr id="4103" name="Rectangle 1027"/>
            <p:cNvSpPr>
              <a:spLocks noChangeArrowheads="1"/>
            </p:cNvSpPr>
            <p:nvPr/>
          </p:nvSpPr>
          <p:spPr bwMode="auto">
            <a:xfrm>
              <a:off x="2057400" y="1905000"/>
              <a:ext cx="18288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FFFF00"/>
                  </a:solidFill>
                  <a:latin typeface="Monotype Corsiva" pitchFamily="66" charset="0"/>
                </a:rPr>
                <a:t>Parse-expression</a:t>
              </a:r>
            </a:p>
          </p:txBody>
        </p:sp>
        <p:sp>
          <p:nvSpPr>
            <p:cNvPr id="4104" name="Rectangle 1028"/>
            <p:cNvSpPr>
              <a:spLocks noChangeArrowheads="1"/>
            </p:cNvSpPr>
            <p:nvPr/>
          </p:nvSpPr>
          <p:spPr bwMode="auto">
            <a:xfrm>
              <a:off x="2057400" y="4038600"/>
              <a:ext cx="18288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Monotype Corsiva" pitchFamily="66" charset="0"/>
              </a:endParaRPr>
            </a:p>
            <a:p>
              <a:pPr algn="ctr"/>
              <a:r>
                <a:rPr lang="en-US" sz="2000">
                  <a:solidFill>
                    <a:srgbClr val="FFFF00"/>
                  </a:solidFill>
                  <a:latin typeface="Monotype Corsiva" pitchFamily="66" charset="0"/>
                </a:rPr>
                <a:t>Unparse-expression</a:t>
              </a:r>
            </a:p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05" name="Rectangle 1029"/>
            <p:cNvSpPr>
              <a:spLocks noChangeArrowheads="1"/>
            </p:cNvSpPr>
            <p:nvPr/>
          </p:nvSpPr>
          <p:spPr bwMode="auto">
            <a:xfrm>
              <a:off x="5105400" y="4191000"/>
              <a:ext cx="2590800" cy="685800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>
                  <a:solidFill>
                    <a:srgbClr val="FFFF00"/>
                  </a:solidFill>
                  <a:latin typeface="Monotype Corsiva" pitchFamily="66" charset="0"/>
                </a:rPr>
                <a:t>Interpreter</a:t>
              </a:r>
            </a:p>
          </p:txBody>
        </p:sp>
        <p:sp>
          <p:nvSpPr>
            <p:cNvPr id="4106" name="Text Box 1030"/>
            <p:cNvSpPr txBox="1">
              <a:spLocks noChangeArrowheads="1"/>
            </p:cNvSpPr>
            <p:nvPr/>
          </p:nvSpPr>
          <p:spPr bwMode="auto">
            <a:xfrm>
              <a:off x="457200" y="2819400"/>
              <a:ext cx="1516063" cy="831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Concrete </a:t>
              </a:r>
            </a:p>
            <a:p>
              <a:r>
                <a:rPr lang="en-US">
                  <a:latin typeface="Arial" charset="0"/>
                </a:rPr>
                <a:t>  Syntax</a:t>
              </a:r>
            </a:p>
          </p:txBody>
        </p:sp>
        <p:sp>
          <p:nvSpPr>
            <p:cNvPr id="4107" name="Text Box 1031"/>
            <p:cNvSpPr txBox="1">
              <a:spLocks noChangeArrowheads="1"/>
            </p:cNvSpPr>
            <p:nvPr/>
          </p:nvSpPr>
          <p:spPr bwMode="auto">
            <a:xfrm>
              <a:off x="4343400" y="2819400"/>
              <a:ext cx="1395413" cy="831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Abstract </a:t>
              </a:r>
            </a:p>
            <a:p>
              <a:r>
                <a:rPr lang="en-US">
                  <a:latin typeface="Arial" charset="0"/>
                </a:rPr>
                <a:t>  Syntax</a:t>
              </a:r>
            </a:p>
          </p:txBody>
        </p:sp>
        <p:sp>
          <p:nvSpPr>
            <p:cNvPr id="4108" name="Line 1032"/>
            <p:cNvSpPr>
              <a:spLocks noChangeShapeType="1"/>
            </p:cNvSpPr>
            <p:nvPr/>
          </p:nvSpPr>
          <p:spPr bwMode="auto">
            <a:xfrm flipV="1">
              <a:off x="1219200" y="2209800"/>
              <a:ext cx="838200" cy="6096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1033"/>
            <p:cNvSpPr>
              <a:spLocks noChangeShapeType="1"/>
            </p:cNvSpPr>
            <p:nvPr/>
          </p:nvSpPr>
          <p:spPr bwMode="auto">
            <a:xfrm>
              <a:off x="3886200" y="2133600"/>
              <a:ext cx="1219200" cy="68580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034"/>
            <p:cNvSpPr>
              <a:spLocks noChangeShapeType="1"/>
            </p:cNvSpPr>
            <p:nvPr/>
          </p:nvSpPr>
          <p:spPr bwMode="auto">
            <a:xfrm flipH="1">
              <a:off x="3886200" y="3657600"/>
              <a:ext cx="1219200" cy="7620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Line 1035"/>
            <p:cNvSpPr>
              <a:spLocks noChangeShapeType="1"/>
            </p:cNvSpPr>
            <p:nvPr/>
          </p:nvSpPr>
          <p:spPr bwMode="auto">
            <a:xfrm flipH="1" flipV="1">
              <a:off x="1219200" y="3657600"/>
              <a:ext cx="838200" cy="76200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AutoShape 1039"/>
            <p:cNvSpPr>
              <a:spLocks noChangeArrowheads="1"/>
            </p:cNvSpPr>
            <p:nvPr/>
          </p:nvSpPr>
          <p:spPr bwMode="auto">
            <a:xfrm flipV="1">
              <a:off x="5715000" y="3200400"/>
              <a:ext cx="852488" cy="838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AutoShape 1041"/>
            <p:cNvSpPr>
              <a:spLocks noChangeArrowheads="1"/>
            </p:cNvSpPr>
            <p:nvPr/>
          </p:nvSpPr>
          <p:spPr bwMode="auto">
            <a:xfrm>
              <a:off x="6096000" y="4876800"/>
              <a:ext cx="485775" cy="533400"/>
            </a:xfrm>
            <a:prstGeom prst="downArrow">
              <a:avLst>
                <a:gd name="adj1" fmla="val 50000"/>
                <a:gd name="adj2" fmla="val 274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Text Box 1042"/>
          <p:cNvSpPr txBox="1">
            <a:spLocks noChangeArrowheads="1"/>
          </p:cNvSpPr>
          <p:nvPr/>
        </p:nvSpPr>
        <p:spPr bwMode="auto">
          <a:xfrm>
            <a:off x="5791200" y="54102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BC0A03-C374-49D0-8D95-74ECD64619B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 dirty="0" smtClean="0"/>
              <a:t>קומפילציה על קצה המזלג</a:t>
            </a:r>
            <a:endParaRPr lang="en-US" dirty="0" smtClean="0"/>
          </a:p>
        </p:txBody>
      </p:sp>
      <p:sp>
        <p:nvSpPr>
          <p:cNvPr id="8196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1698625"/>
            <a:ext cx="2205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Source code</a:t>
            </a:r>
          </a:p>
          <a:p>
            <a:r>
              <a:rPr lang="en-US" sz="2000" b="1"/>
              <a:t>(character stream)</a:t>
            </a:r>
          </a:p>
        </p:txBody>
      </p:sp>
      <p:sp>
        <p:nvSpPr>
          <p:cNvPr id="8197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32513" y="2379663"/>
            <a:ext cx="2171700" cy="476250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Lexical analysis</a:t>
            </a:r>
          </a:p>
        </p:txBody>
      </p:sp>
      <p:sp>
        <p:nvSpPr>
          <p:cNvPr id="8198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59563" y="3675063"/>
            <a:ext cx="1117600" cy="476250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Parsing</a:t>
            </a:r>
          </a:p>
        </p:txBody>
      </p:sp>
      <p:cxnSp>
        <p:nvCxnSpPr>
          <p:cNvPr id="8199" name="AutoShape 6"/>
          <p:cNvCxnSpPr>
            <a:cxnSpLocks noChangeShapeType="1"/>
            <a:stCxn id="8197" idx="2"/>
            <a:endCxn id="8198" idx="0"/>
          </p:cNvCxnSpPr>
          <p:nvPr>
            <p:custDataLst>
              <p:tags r:id="rId5"/>
            </p:custDataLst>
          </p:nvPr>
        </p:nvCxnSpPr>
        <p:spPr bwMode="auto">
          <a:xfrm>
            <a:off x="7218363" y="2865438"/>
            <a:ext cx="0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00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000" y="3049588"/>
            <a:ext cx="1685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Token stream</a:t>
            </a:r>
          </a:p>
        </p:txBody>
      </p:sp>
      <p:sp>
        <p:nvSpPr>
          <p:cNvPr id="8201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8150" y="4306888"/>
            <a:ext cx="2382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/>
              <a:t>Abstract syntax tree</a:t>
            </a:r>
          </a:p>
          <a:p>
            <a:pPr algn="ctr"/>
            <a:r>
              <a:rPr lang="en-US" sz="2000" b="1"/>
              <a:t>(AST)</a:t>
            </a:r>
          </a:p>
        </p:txBody>
      </p:sp>
      <p:cxnSp>
        <p:nvCxnSpPr>
          <p:cNvPr id="8202" name="AutoShape 9"/>
          <p:cNvCxnSpPr>
            <a:cxnSpLocks noChangeShapeType="1"/>
            <a:stCxn id="8198" idx="2"/>
            <a:endCxn id="8203" idx="0"/>
          </p:cNvCxnSpPr>
          <p:nvPr>
            <p:custDataLst>
              <p:tags r:id="rId8"/>
            </p:custDataLst>
          </p:nvPr>
        </p:nvCxnSpPr>
        <p:spPr bwMode="auto">
          <a:xfrm>
            <a:off x="7218363" y="4160838"/>
            <a:ext cx="1587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03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980113" y="4970463"/>
            <a:ext cx="2478087" cy="476250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Semantic Analysis</a:t>
            </a:r>
          </a:p>
        </p:txBody>
      </p:sp>
      <p:sp>
        <p:nvSpPr>
          <p:cNvPr id="8204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51163" y="1763713"/>
            <a:ext cx="2038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rebuchet MS" pitchFamily="34" charset="0"/>
              </a:rPr>
              <a:t>if (b == 0) a = b;</a:t>
            </a:r>
          </a:p>
        </p:txBody>
      </p:sp>
      <p:sp>
        <p:nvSpPr>
          <p:cNvPr id="8205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66925" y="3030538"/>
            <a:ext cx="4048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rebuchet MS" pitchFamily="34" charset="0"/>
              </a:rPr>
              <a:t>if</a:t>
            </a:r>
          </a:p>
        </p:txBody>
      </p:sp>
      <p:sp>
        <p:nvSpPr>
          <p:cNvPr id="8206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71738" y="3030538"/>
            <a:ext cx="3048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rebuchet MS" pitchFamily="34" charset="0"/>
              </a:rPr>
              <a:t>(</a:t>
            </a:r>
          </a:p>
        </p:txBody>
      </p:sp>
      <p:sp>
        <p:nvSpPr>
          <p:cNvPr id="8207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776538" y="3030538"/>
            <a:ext cx="3556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rebuchet MS" pitchFamily="34" charset="0"/>
              </a:rPr>
              <a:t>b</a:t>
            </a:r>
          </a:p>
        </p:txBody>
      </p:sp>
      <p:sp>
        <p:nvSpPr>
          <p:cNvPr id="8208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38588" y="3030538"/>
            <a:ext cx="3048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rebuchet MS" pitchFamily="34" charset="0"/>
              </a:rPr>
              <a:t>)</a:t>
            </a:r>
          </a:p>
        </p:txBody>
      </p:sp>
      <p:sp>
        <p:nvSpPr>
          <p:cNvPr id="8209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43388" y="3030538"/>
            <a:ext cx="33813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rebuchet MS" pitchFamily="34" charset="0"/>
              </a:rPr>
              <a:t>a</a:t>
            </a:r>
          </a:p>
        </p:txBody>
      </p:sp>
      <p:sp>
        <p:nvSpPr>
          <p:cNvPr id="821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581525" y="3030538"/>
            <a:ext cx="3746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rebuchet MS" pitchFamily="34" charset="0"/>
              </a:rPr>
              <a:t>=</a:t>
            </a:r>
          </a:p>
        </p:txBody>
      </p:sp>
      <p:sp>
        <p:nvSpPr>
          <p:cNvPr id="8211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56175" y="3030538"/>
            <a:ext cx="3556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rebuchet MS" pitchFamily="34" charset="0"/>
              </a:rPr>
              <a:t>b</a:t>
            </a:r>
          </a:p>
        </p:txBody>
      </p:sp>
      <p:sp>
        <p:nvSpPr>
          <p:cNvPr id="821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311775" y="3030538"/>
            <a:ext cx="296863" cy="415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rebuchet MS" pitchFamily="34" charset="0"/>
              </a:rPr>
              <a:t>;</a:t>
            </a:r>
          </a:p>
        </p:txBody>
      </p:sp>
      <p:sp>
        <p:nvSpPr>
          <p:cNvPr id="8213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02038" y="3030538"/>
            <a:ext cx="3365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rebuchet MS" pitchFamily="34" charset="0"/>
              </a:rPr>
              <a:t>0</a:t>
            </a:r>
          </a:p>
        </p:txBody>
      </p:sp>
      <p:sp>
        <p:nvSpPr>
          <p:cNvPr id="8214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132138" y="3030538"/>
            <a:ext cx="4699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rebuchet MS" pitchFamily="34" charset="0"/>
              </a:rPr>
              <a:t>==</a:t>
            </a:r>
          </a:p>
        </p:txBody>
      </p:sp>
      <p:sp>
        <p:nvSpPr>
          <p:cNvPr id="821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41713" y="3924300"/>
            <a:ext cx="3333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if</a:t>
            </a:r>
          </a:p>
        </p:txBody>
      </p:sp>
      <p:sp>
        <p:nvSpPr>
          <p:cNvPr id="8216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046413" y="4173538"/>
            <a:ext cx="425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==</a:t>
            </a:r>
          </a:p>
        </p:txBody>
      </p:sp>
      <p:sp>
        <p:nvSpPr>
          <p:cNvPr id="821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779713" y="4521200"/>
            <a:ext cx="3111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b</a:t>
            </a:r>
          </a:p>
        </p:txBody>
      </p:sp>
      <p:sp>
        <p:nvSpPr>
          <p:cNvPr id="821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49638" y="4521200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0</a:t>
            </a:r>
          </a:p>
        </p:txBody>
      </p:sp>
      <p:sp>
        <p:nvSpPr>
          <p:cNvPr id="8219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170363" y="4173538"/>
            <a:ext cx="3048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=</a:t>
            </a:r>
          </a:p>
        </p:txBody>
      </p:sp>
      <p:sp>
        <p:nvSpPr>
          <p:cNvPr id="8220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25888" y="4521200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a</a:t>
            </a:r>
          </a:p>
        </p:txBody>
      </p:sp>
      <p:sp>
        <p:nvSpPr>
          <p:cNvPr id="8221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440238" y="4521200"/>
            <a:ext cx="3111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b</a:t>
            </a:r>
          </a:p>
        </p:txBody>
      </p:sp>
      <p:sp>
        <p:nvSpPr>
          <p:cNvPr id="8222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H="1">
            <a:off x="2938463" y="4411663"/>
            <a:ext cx="152400" cy="204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3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3381375" y="4411663"/>
            <a:ext cx="160338" cy="204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4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H="1">
            <a:off x="3381375" y="4192588"/>
            <a:ext cx="252413" cy="98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5" name="Line 32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3814763" y="4173538"/>
            <a:ext cx="415925" cy="133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6" name="Line 33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>
            <a:off x="4100513" y="4411663"/>
            <a:ext cx="161925" cy="204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7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381500" y="4411663"/>
            <a:ext cx="152400" cy="204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8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614738" y="5018088"/>
            <a:ext cx="3333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if</a:t>
            </a:r>
          </a:p>
        </p:txBody>
      </p:sp>
      <p:sp>
        <p:nvSpPr>
          <p:cNvPr id="8229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987675" y="5391150"/>
            <a:ext cx="425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==</a:t>
            </a:r>
          </a:p>
        </p:txBody>
      </p:sp>
      <p:sp>
        <p:nvSpPr>
          <p:cNvPr id="8230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301875" y="5765800"/>
            <a:ext cx="617538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int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b</a:t>
            </a:r>
          </a:p>
        </p:txBody>
      </p:sp>
      <p:sp>
        <p:nvSpPr>
          <p:cNvPr id="8231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213100" y="5765800"/>
            <a:ext cx="611188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int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0</a:t>
            </a:r>
          </a:p>
        </p:txBody>
      </p:sp>
      <p:sp>
        <p:nvSpPr>
          <p:cNvPr id="8232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186238" y="5391150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=</a:t>
            </a:r>
          </a:p>
        </p:txBody>
      </p:sp>
      <p:sp>
        <p:nvSpPr>
          <p:cNvPr id="8233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84613" y="5765800"/>
            <a:ext cx="704850" cy="611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int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a</a:t>
            </a:r>
          </a:p>
          <a:p>
            <a:r>
              <a:rPr lang="en-US" sz="1600" b="1">
                <a:solidFill>
                  <a:schemeClr val="accent2"/>
                </a:solidFill>
              </a:rPr>
              <a:t>lvalue</a:t>
            </a:r>
            <a:endParaRPr lang="en-US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8234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508500" y="5765800"/>
            <a:ext cx="59372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int</a:t>
            </a:r>
            <a:r>
              <a:rPr lang="en-US" sz="1400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8235" name="Line 42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3313113" y="5640388"/>
            <a:ext cx="23495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36" name="Line 43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>
            <a:off x="3332163" y="5295900"/>
            <a:ext cx="336550" cy="214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37" name="Line 44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3873500" y="5300663"/>
            <a:ext cx="344488" cy="223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38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335213" y="5262563"/>
            <a:ext cx="86201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boolean</a:t>
            </a:r>
          </a:p>
        </p:txBody>
      </p:sp>
      <p:cxnSp>
        <p:nvCxnSpPr>
          <p:cNvPr id="8239" name="AutoShape 46"/>
          <p:cNvCxnSpPr>
            <a:cxnSpLocks noChangeShapeType="1"/>
            <a:stCxn id="8204" idx="3"/>
            <a:endCxn id="8197" idx="0"/>
          </p:cNvCxnSpPr>
          <p:nvPr>
            <p:custDataLst>
              <p:tags r:id="rId45"/>
            </p:custDataLst>
          </p:nvPr>
        </p:nvCxnSpPr>
        <p:spPr bwMode="auto">
          <a:xfrm>
            <a:off x="4989513" y="1962150"/>
            <a:ext cx="2228850" cy="40798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240" name="Line 4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flipH="1">
            <a:off x="2798763" y="5646738"/>
            <a:ext cx="263525" cy="239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1" name="Line 4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 flipH="1">
            <a:off x="4324350" y="5662613"/>
            <a:ext cx="9525" cy="204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42" name="Line 49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4410075" y="5629275"/>
            <a:ext cx="400050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43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461963" y="5497513"/>
            <a:ext cx="18573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Decorated AST</a:t>
            </a:r>
          </a:p>
        </p:txBody>
      </p:sp>
      <p:cxnSp>
        <p:nvCxnSpPr>
          <p:cNvPr id="8244" name="AutoShape 51"/>
          <p:cNvCxnSpPr>
            <a:cxnSpLocks noChangeShapeType="1"/>
            <a:stCxn id="8203" idx="2"/>
            <a:endCxn id="8234" idx="3"/>
          </p:cNvCxnSpPr>
          <p:nvPr>
            <p:custDataLst>
              <p:tags r:id="rId50"/>
            </p:custDataLst>
          </p:nvPr>
        </p:nvCxnSpPr>
        <p:spPr bwMode="auto">
          <a:xfrm rot="5400000">
            <a:off x="5914232" y="4644231"/>
            <a:ext cx="493712" cy="21177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245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4337050" y="5278438"/>
            <a:ext cx="4222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int</a:t>
            </a:r>
          </a:p>
        </p:txBody>
      </p:sp>
      <p:sp>
        <p:nvSpPr>
          <p:cNvPr id="8246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146675" y="5391150"/>
            <a:ext cx="268288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;</a:t>
            </a:r>
          </a:p>
        </p:txBody>
      </p:sp>
      <p:sp>
        <p:nvSpPr>
          <p:cNvPr id="8247" name="Line 54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3913188" y="5226050"/>
            <a:ext cx="1262062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8" name="Line 55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3849688" y="4144963"/>
            <a:ext cx="1131887" cy="115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49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4786313" y="4286250"/>
            <a:ext cx="18415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00"/>
          </a:p>
        </p:txBody>
      </p:sp>
      <p:sp>
        <p:nvSpPr>
          <p:cNvPr id="8250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929188" y="4133850"/>
            <a:ext cx="268287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2.2: (lambda (x) (f (f x)))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46B26-BFE6-45B8-80BB-D2FE534A466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209800"/>
            <a:ext cx="453024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71538" y="642918"/>
            <a:ext cx="750099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/>
              <a:t>(define-</a:t>
            </a:r>
            <a:r>
              <a:rPr lang="en-US" sz="3200" dirty="0" err="1"/>
              <a:t>datatype</a:t>
            </a:r>
            <a:r>
              <a:rPr lang="en-US" sz="3200" dirty="0"/>
              <a:t> statement </a:t>
            </a:r>
            <a:r>
              <a:rPr lang="en-US" sz="3200" dirty="0" smtClean="0"/>
              <a:t> </a:t>
            </a:r>
            <a:r>
              <a:rPr lang="en-US" sz="3200" dirty="0" err="1" smtClean="0"/>
              <a:t>statement</a:t>
            </a:r>
            <a:r>
              <a:rPr lang="en-US" sz="3200" dirty="0"/>
              <a:t>?</a:t>
            </a:r>
          </a:p>
          <a:p>
            <a:pPr algn="l" rtl="0"/>
            <a:r>
              <a:rPr lang="en-US" sz="3200" dirty="0" smtClean="0"/>
              <a:t>    (</a:t>
            </a:r>
            <a:r>
              <a:rPr lang="en-US" sz="3200" dirty="0"/>
              <a:t>compound-statement</a:t>
            </a:r>
          </a:p>
          <a:p>
            <a:pPr algn="l" rtl="0"/>
            <a:r>
              <a:rPr lang="en-US" sz="3200" dirty="0" smtClean="0"/>
              <a:t>        (</a:t>
            </a:r>
            <a:r>
              <a:rPr lang="en-US" sz="3200" dirty="0"/>
              <a:t>stmt1 statement?)</a:t>
            </a:r>
          </a:p>
          <a:p>
            <a:pPr algn="l" rtl="0"/>
            <a:r>
              <a:rPr lang="en-US" sz="3200" dirty="0" smtClean="0"/>
              <a:t>        (</a:t>
            </a:r>
            <a:r>
              <a:rPr lang="en-US" sz="3200" dirty="0"/>
              <a:t>stmt2 statement?))</a:t>
            </a:r>
          </a:p>
          <a:p>
            <a:pPr algn="l" rtl="0"/>
            <a:r>
              <a:rPr lang="en-US" sz="3200" dirty="0" smtClean="0"/>
              <a:t>    (</a:t>
            </a:r>
            <a:r>
              <a:rPr lang="en-US" sz="3200" dirty="0"/>
              <a:t>while-statement</a:t>
            </a:r>
          </a:p>
          <a:p>
            <a:pPr algn="l" rtl="0"/>
            <a:r>
              <a:rPr lang="en-US" sz="3200" dirty="0" smtClean="0"/>
              <a:t>        (test </a:t>
            </a:r>
            <a:r>
              <a:rPr lang="en-US" sz="3200" dirty="0"/>
              <a:t>expression?)</a:t>
            </a:r>
          </a:p>
          <a:p>
            <a:pPr algn="l" rtl="0"/>
            <a:r>
              <a:rPr lang="en-US" sz="3200" dirty="0" smtClean="0"/>
              <a:t>        (</a:t>
            </a:r>
            <a:r>
              <a:rPr lang="en-US" sz="3200" dirty="0"/>
              <a:t>body statement?))</a:t>
            </a:r>
          </a:p>
          <a:p>
            <a:pPr algn="l" rtl="0"/>
            <a:r>
              <a:rPr lang="en-US" sz="3200" dirty="0" smtClean="0"/>
              <a:t>    (</a:t>
            </a:r>
            <a:r>
              <a:rPr lang="en-US" sz="3200" dirty="0"/>
              <a:t>assign-statement</a:t>
            </a:r>
          </a:p>
          <a:p>
            <a:pPr algn="l" rtl="0"/>
            <a:r>
              <a:rPr lang="en-US" sz="3200" dirty="0" smtClean="0"/>
              <a:t>        (</a:t>
            </a:r>
            <a:r>
              <a:rPr lang="en-US" sz="3200" dirty="0"/>
              <a:t>lhs symbol?)</a:t>
            </a:r>
          </a:p>
          <a:p>
            <a:pPr algn="l" rtl="0"/>
            <a:r>
              <a:rPr lang="en-US" sz="3200" dirty="0" smtClean="0"/>
              <a:t>        (</a:t>
            </a:r>
            <a:r>
              <a:rPr lang="en-US" sz="3200" dirty="0" err="1"/>
              <a:t>rhs</a:t>
            </a:r>
            <a:r>
              <a:rPr lang="en-US" sz="3200" dirty="0"/>
              <a:t> expression?)))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00100" y="714356"/>
            <a:ext cx="72152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/>
              <a:t>(define-</a:t>
            </a:r>
            <a:r>
              <a:rPr lang="en-US" sz="3200" dirty="0" err="1"/>
              <a:t>datatype</a:t>
            </a:r>
            <a:r>
              <a:rPr lang="en-US" sz="3200" dirty="0"/>
              <a:t> expression </a:t>
            </a:r>
            <a:r>
              <a:rPr lang="en-US" sz="3200" dirty="0" err="1"/>
              <a:t>expression</a:t>
            </a:r>
            <a:r>
              <a:rPr lang="en-US" sz="3200" dirty="0"/>
              <a:t>?</a:t>
            </a:r>
          </a:p>
          <a:p>
            <a:pPr algn="l" rtl="0"/>
            <a:r>
              <a:rPr lang="en-US" sz="3200" dirty="0" smtClean="0"/>
              <a:t>   (</a:t>
            </a:r>
            <a:r>
              <a:rPr lang="en-US" sz="3200" dirty="0" err="1"/>
              <a:t>var</a:t>
            </a:r>
            <a:r>
              <a:rPr lang="en-US" sz="3200" dirty="0"/>
              <a:t>-exp</a:t>
            </a:r>
          </a:p>
          <a:p>
            <a:pPr algn="l" rtl="0"/>
            <a:r>
              <a:rPr lang="en-US" sz="3200" dirty="0" smtClean="0"/>
              <a:t>        (</a:t>
            </a:r>
            <a:r>
              <a:rPr lang="en-US" sz="3200" dirty="0" err="1"/>
              <a:t>var</a:t>
            </a:r>
            <a:r>
              <a:rPr lang="en-US" sz="3200" dirty="0"/>
              <a:t> symbol?))</a:t>
            </a:r>
          </a:p>
          <a:p>
            <a:pPr algn="l" rtl="0"/>
            <a:r>
              <a:rPr lang="en-US" sz="3200" dirty="0" smtClean="0"/>
              <a:t>   (</a:t>
            </a:r>
            <a:r>
              <a:rPr lang="en-US" sz="3200" dirty="0"/>
              <a:t>diff-exp</a:t>
            </a:r>
          </a:p>
          <a:p>
            <a:pPr algn="l" rtl="0"/>
            <a:r>
              <a:rPr lang="en-US" sz="3200" dirty="0" smtClean="0"/>
              <a:t>        (</a:t>
            </a:r>
            <a:r>
              <a:rPr lang="en-US" sz="3200" dirty="0"/>
              <a:t>exp1 expression?)</a:t>
            </a:r>
          </a:p>
          <a:p>
            <a:pPr algn="l" rtl="0"/>
            <a:r>
              <a:rPr lang="en-US" sz="3200" dirty="0" smtClean="0"/>
              <a:t>        (</a:t>
            </a:r>
            <a:r>
              <a:rPr lang="en-US" sz="3200" dirty="0"/>
              <a:t>exp2 expression?)))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000232" y="1000108"/>
            <a:ext cx="5643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{x := </a:t>
            </a:r>
            <a:r>
              <a:rPr lang="en-US" sz="3200" dirty="0" err="1"/>
              <a:t>foo</a:t>
            </a:r>
            <a:r>
              <a:rPr lang="en-US" sz="3200" dirty="0"/>
              <a:t>; while x do x := (x - bar)}</a:t>
            </a:r>
          </a:p>
        </p:txBody>
      </p:sp>
      <p:sp>
        <p:nvSpPr>
          <p:cNvPr id="5" name="מלבן 4"/>
          <p:cNvSpPr/>
          <p:nvPr/>
        </p:nvSpPr>
        <p:spPr>
          <a:xfrm>
            <a:off x="571472" y="1785926"/>
            <a:ext cx="82868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#(</a:t>
            </a:r>
            <a:r>
              <a:rPr lang="en-US" sz="2800" dirty="0" err="1"/>
              <a:t>struct:compound</a:t>
            </a:r>
            <a:r>
              <a:rPr lang="en-US" sz="2800" dirty="0"/>
              <a:t>-statement</a:t>
            </a:r>
          </a:p>
          <a:p>
            <a:pPr algn="l" rtl="0"/>
            <a:r>
              <a:rPr lang="en-US" sz="2800" dirty="0" smtClean="0"/>
              <a:t>     #(</a:t>
            </a:r>
            <a:r>
              <a:rPr lang="en-US" sz="2800" dirty="0" err="1"/>
              <a:t>struct:assign</a:t>
            </a:r>
            <a:r>
              <a:rPr lang="en-US" sz="2800" dirty="0"/>
              <a:t>-statement x </a:t>
            </a:r>
            <a:r>
              <a:rPr lang="en-US" sz="2800" dirty="0" smtClean="0"/>
              <a:t>  #(</a:t>
            </a:r>
            <a:r>
              <a:rPr lang="en-US" sz="2800" dirty="0" err="1"/>
              <a:t>struct:var</a:t>
            </a:r>
            <a:r>
              <a:rPr lang="en-US" sz="2800" dirty="0"/>
              <a:t>-exp </a:t>
            </a:r>
            <a:r>
              <a:rPr lang="en-US" sz="2800" dirty="0" err="1"/>
              <a:t>foo</a:t>
            </a:r>
            <a:r>
              <a:rPr lang="en-US" sz="2800" dirty="0"/>
              <a:t>))</a:t>
            </a:r>
          </a:p>
          <a:p>
            <a:pPr algn="l" rtl="0"/>
            <a:r>
              <a:rPr lang="en-US" sz="2800" dirty="0" smtClean="0"/>
              <a:t> #(</a:t>
            </a:r>
            <a:r>
              <a:rPr lang="en-US" sz="2800" dirty="0" err="1"/>
              <a:t>struct:while</a:t>
            </a:r>
            <a:r>
              <a:rPr lang="en-US" sz="2800" dirty="0"/>
              <a:t>-statement</a:t>
            </a:r>
          </a:p>
          <a:p>
            <a:pPr algn="l" rtl="0"/>
            <a:r>
              <a:rPr lang="en-US" sz="2800" dirty="0" smtClean="0"/>
              <a:t>      #(</a:t>
            </a:r>
            <a:r>
              <a:rPr lang="en-US" sz="2800" dirty="0" err="1"/>
              <a:t>struct:var</a:t>
            </a:r>
            <a:r>
              <a:rPr lang="en-US" sz="2800" dirty="0"/>
              <a:t>-exp x)</a:t>
            </a:r>
          </a:p>
          <a:p>
            <a:pPr algn="l" rtl="0"/>
            <a:r>
              <a:rPr lang="en-US" sz="2800" dirty="0" smtClean="0"/>
              <a:t>      #(</a:t>
            </a:r>
            <a:r>
              <a:rPr lang="en-US" sz="2800" dirty="0" err="1"/>
              <a:t>struct:assign</a:t>
            </a:r>
            <a:r>
              <a:rPr lang="en-US" sz="2800" dirty="0"/>
              <a:t>-statement x</a:t>
            </a:r>
          </a:p>
          <a:p>
            <a:pPr algn="l" rtl="0"/>
            <a:r>
              <a:rPr lang="en-US" sz="2800" dirty="0" smtClean="0"/>
              <a:t>             #(</a:t>
            </a:r>
            <a:r>
              <a:rPr lang="en-US" sz="2800" dirty="0" err="1"/>
              <a:t>struct:diff</a:t>
            </a:r>
            <a:r>
              <a:rPr lang="en-US" sz="2800" dirty="0"/>
              <a:t>-exp</a:t>
            </a:r>
          </a:p>
          <a:p>
            <a:pPr algn="l" rtl="0"/>
            <a:r>
              <a:rPr lang="en-US" sz="2800" dirty="0" smtClean="0"/>
              <a:t>                   #(</a:t>
            </a:r>
            <a:r>
              <a:rPr lang="en-US" sz="2800" dirty="0" err="1"/>
              <a:t>struct:var</a:t>
            </a:r>
            <a:r>
              <a:rPr lang="en-US" sz="2800" dirty="0"/>
              <a:t>-exp x)</a:t>
            </a:r>
          </a:p>
          <a:p>
            <a:pPr algn="l" rtl="0"/>
            <a:r>
              <a:rPr lang="en-US" sz="2800" dirty="0" smtClean="0"/>
              <a:t>                  #(</a:t>
            </a:r>
            <a:r>
              <a:rPr lang="en-US" sz="2800" dirty="0" err="1"/>
              <a:t>struct:var</a:t>
            </a:r>
            <a:r>
              <a:rPr lang="en-US" sz="2800" dirty="0"/>
              <a:t>-exp bar)))))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642910" y="2136339"/>
            <a:ext cx="80010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i="1" dirty="0"/>
              <a:t>Scanner-spec ::= ({</a:t>
            </a:r>
            <a:r>
              <a:rPr lang="en-US" sz="2800" i="1" dirty="0" err="1"/>
              <a:t>Regexp</a:t>
            </a:r>
            <a:r>
              <a:rPr lang="en-US" sz="2800" i="1" dirty="0"/>
              <a:t>-and-action}∗)</a:t>
            </a:r>
          </a:p>
          <a:p>
            <a:pPr algn="l" rtl="0"/>
            <a:r>
              <a:rPr lang="en-US" sz="2800" i="1" dirty="0" err="1"/>
              <a:t>Regexp</a:t>
            </a:r>
            <a:r>
              <a:rPr lang="en-US" sz="2800" i="1" dirty="0"/>
              <a:t>-and-action ::= (Name ({</a:t>
            </a:r>
            <a:r>
              <a:rPr lang="en-US" sz="2800" i="1" dirty="0" err="1"/>
              <a:t>Regexp</a:t>
            </a:r>
            <a:r>
              <a:rPr lang="en-US" sz="2800" i="1" dirty="0"/>
              <a:t>}∗) Action)</a:t>
            </a:r>
          </a:p>
          <a:p>
            <a:pPr algn="l" rtl="0"/>
            <a:r>
              <a:rPr lang="en-US" sz="2800" i="1" dirty="0"/>
              <a:t>Name ::= Symbol</a:t>
            </a:r>
          </a:p>
          <a:p>
            <a:pPr algn="l" rtl="0"/>
            <a:r>
              <a:rPr lang="en-US" sz="2800" i="1" dirty="0" err="1"/>
              <a:t>Regexp</a:t>
            </a:r>
            <a:r>
              <a:rPr lang="en-US" sz="2800" i="1" dirty="0"/>
              <a:t> ::= String | letter | digit | whitespace | any</a:t>
            </a:r>
          </a:p>
          <a:p>
            <a:pPr algn="l" rtl="0"/>
            <a:r>
              <a:rPr lang="en-US" sz="2800" dirty="0" smtClean="0"/>
              <a:t>              ::= </a:t>
            </a:r>
            <a:r>
              <a:rPr lang="en-US" sz="2800" dirty="0"/>
              <a:t>(not </a:t>
            </a:r>
            <a:r>
              <a:rPr lang="en-US" sz="2800" i="1" dirty="0"/>
              <a:t>Character) | (or {</a:t>
            </a:r>
            <a:r>
              <a:rPr lang="en-US" sz="2800" i="1" dirty="0" err="1"/>
              <a:t>Regexp</a:t>
            </a:r>
            <a:r>
              <a:rPr lang="en-US" sz="2800" i="1" dirty="0"/>
              <a:t>}∗)</a:t>
            </a:r>
          </a:p>
          <a:p>
            <a:pPr algn="l" rtl="0"/>
            <a:r>
              <a:rPr lang="en-US" sz="2800" dirty="0" smtClean="0"/>
              <a:t>              ::= </a:t>
            </a:r>
            <a:r>
              <a:rPr lang="en-US" sz="2800" dirty="0"/>
              <a:t>(</a:t>
            </a:r>
            <a:r>
              <a:rPr lang="en-US" sz="2800" dirty="0" err="1"/>
              <a:t>arbno</a:t>
            </a:r>
            <a:r>
              <a:rPr lang="en-US" sz="2800" dirty="0"/>
              <a:t> </a:t>
            </a:r>
            <a:r>
              <a:rPr lang="en-US" sz="2800" i="1" dirty="0" err="1"/>
              <a:t>Regexp</a:t>
            </a:r>
            <a:r>
              <a:rPr lang="en-US" sz="2800" i="1" dirty="0"/>
              <a:t>) | (</a:t>
            </a:r>
            <a:r>
              <a:rPr lang="en-US" sz="2800" i="1" dirty="0" err="1"/>
              <a:t>concat</a:t>
            </a:r>
            <a:r>
              <a:rPr lang="en-US" sz="2800" i="1" dirty="0"/>
              <a:t> {</a:t>
            </a:r>
            <a:r>
              <a:rPr lang="en-US" sz="2800" i="1" dirty="0" err="1"/>
              <a:t>Regexp</a:t>
            </a:r>
            <a:r>
              <a:rPr lang="en-US" sz="2800" i="1" dirty="0"/>
              <a:t>}∗)</a:t>
            </a:r>
          </a:p>
          <a:p>
            <a:pPr algn="l" rtl="0"/>
            <a:r>
              <a:rPr lang="en-US" sz="2800" i="1" dirty="0"/>
              <a:t>Action ::= skip | symbol | number | string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714356"/>
            <a:ext cx="6215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Specifying  Scanners</a:t>
            </a:r>
            <a:endParaRPr lang="en-US" sz="4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214414" y="1643050"/>
            <a:ext cx="75724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(define scanner-spec-a</a:t>
            </a:r>
          </a:p>
          <a:p>
            <a:pPr algn="l" rtl="0"/>
            <a:r>
              <a:rPr lang="en-US" sz="2800" dirty="0" smtClean="0"/>
              <a:t>‘((</a:t>
            </a:r>
            <a:r>
              <a:rPr lang="en-US" sz="2800" dirty="0"/>
              <a:t>white-sp (whitespace) skip)</a:t>
            </a:r>
          </a:p>
          <a:p>
            <a:pPr algn="l" rtl="0"/>
            <a:r>
              <a:rPr lang="en-US" sz="2800" dirty="0"/>
              <a:t>(comment ("%" (</a:t>
            </a:r>
            <a:r>
              <a:rPr lang="en-US" sz="2800" dirty="0" err="1"/>
              <a:t>arbno</a:t>
            </a:r>
            <a:r>
              <a:rPr lang="en-US" sz="2800" dirty="0"/>
              <a:t> (not #\newline))) skip)</a:t>
            </a:r>
          </a:p>
          <a:p>
            <a:pPr algn="l" rtl="0"/>
            <a:r>
              <a:rPr lang="en-US" sz="2800" dirty="0"/>
              <a:t>(identifier (letter (</a:t>
            </a:r>
            <a:r>
              <a:rPr lang="en-US" sz="2800" dirty="0" err="1"/>
              <a:t>arbno</a:t>
            </a:r>
            <a:r>
              <a:rPr lang="en-US" sz="2800" dirty="0"/>
              <a:t> (or letter digit))) symbol)</a:t>
            </a:r>
          </a:p>
          <a:p>
            <a:pPr algn="l" rtl="0"/>
            <a:r>
              <a:rPr lang="de-DE" sz="2800" dirty="0"/>
              <a:t>(number (digit (arbno digit)) number)))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714348" y="2143116"/>
            <a:ext cx="81439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i="1" dirty="0"/>
              <a:t>Grammar ::= ({Production}∗)</a:t>
            </a:r>
          </a:p>
          <a:p>
            <a:pPr algn="l" rtl="0"/>
            <a:r>
              <a:rPr lang="en-US" sz="2800" i="1" dirty="0"/>
              <a:t>Production ::= (Lhs ({</a:t>
            </a:r>
            <a:r>
              <a:rPr lang="en-US" sz="2800" i="1" dirty="0" err="1"/>
              <a:t>Rhs</a:t>
            </a:r>
            <a:r>
              <a:rPr lang="en-US" sz="2800" i="1" dirty="0"/>
              <a:t>-item}∗) Prod-name)</a:t>
            </a:r>
          </a:p>
          <a:p>
            <a:pPr algn="l" rtl="0"/>
            <a:r>
              <a:rPr lang="en-US" sz="2800" i="1" dirty="0"/>
              <a:t>Lhs ::= Symbol</a:t>
            </a:r>
          </a:p>
          <a:p>
            <a:pPr algn="l" rtl="0"/>
            <a:r>
              <a:rPr lang="en-US" sz="2800" i="1" dirty="0" err="1"/>
              <a:t>Rhs</a:t>
            </a:r>
            <a:r>
              <a:rPr lang="en-US" sz="2800" i="1" dirty="0"/>
              <a:t>-item ::= Symbol | String</a:t>
            </a:r>
          </a:p>
          <a:p>
            <a:pPr algn="l" rtl="0"/>
            <a:r>
              <a:rPr lang="en-US" sz="2800" dirty="0" smtClean="0"/>
              <a:t>                 ::= </a:t>
            </a:r>
            <a:r>
              <a:rPr lang="en-US" sz="2800" dirty="0"/>
              <a:t>(</a:t>
            </a:r>
            <a:r>
              <a:rPr lang="en-US" sz="2800" dirty="0" err="1"/>
              <a:t>arbno</a:t>
            </a:r>
            <a:r>
              <a:rPr lang="en-US" sz="2800" dirty="0"/>
              <a:t> {</a:t>
            </a:r>
            <a:r>
              <a:rPr lang="en-US" sz="2800" i="1" dirty="0" err="1"/>
              <a:t>Rhs</a:t>
            </a:r>
            <a:r>
              <a:rPr lang="en-US" sz="2800" i="1" dirty="0"/>
              <a:t>-item}∗)</a:t>
            </a:r>
          </a:p>
          <a:p>
            <a:pPr algn="l" rtl="0"/>
            <a:r>
              <a:rPr lang="en-US" sz="2800" dirty="0" smtClean="0"/>
              <a:t>                 ::= </a:t>
            </a:r>
            <a:r>
              <a:rPr lang="en-US" sz="2800" dirty="0"/>
              <a:t>(separated-list {</a:t>
            </a:r>
            <a:r>
              <a:rPr lang="en-US" sz="2800" i="1" dirty="0" err="1"/>
              <a:t>Rhs</a:t>
            </a:r>
            <a:r>
              <a:rPr lang="en-US" sz="2800" i="1" dirty="0"/>
              <a:t>-item}∗ String)</a:t>
            </a:r>
          </a:p>
          <a:p>
            <a:pPr algn="l" rtl="0"/>
            <a:r>
              <a:rPr lang="en-US" sz="2800" i="1" dirty="0"/>
              <a:t>Prod-name ::= Symbol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928670"/>
            <a:ext cx="6357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Specifying Grammars</a:t>
            </a:r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285720" y="571480"/>
            <a:ext cx="84296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(define grammar-a1</a:t>
            </a:r>
          </a:p>
          <a:p>
            <a:pPr algn="l" rtl="0"/>
            <a:r>
              <a:rPr lang="en-US" sz="2400" dirty="0" smtClean="0"/>
              <a:t>‘((</a:t>
            </a:r>
            <a:r>
              <a:rPr lang="en-US" sz="2400" dirty="0"/>
              <a:t>statement</a:t>
            </a:r>
          </a:p>
          <a:p>
            <a:pPr algn="l" rtl="0"/>
            <a:r>
              <a:rPr lang="en-US" sz="2400" dirty="0" smtClean="0"/>
              <a:t>        ("{" </a:t>
            </a:r>
            <a:r>
              <a:rPr lang="en-US" sz="2400" dirty="0"/>
              <a:t>statement ";" statement "}")</a:t>
            </a:r>
          </a:p>
          <a:p>
            <a:pPr algn="l" rtl="0"/>
            <a:r>
              <a:rPr lang="en-US" sz="2400" dirty="0" smtClean="0"/>
              <a:t>      compound-statement</a:t>
            </a:r>
            <a:r>
              <a:rPr lang="en-US" sz="2400" dirty="0"/>
              <a:t>)</a:t>
            </a:r>
          </a:p>
          <a:p>
            <a:pPr algn="l" rtl="0"/>
            <a:r>
              <a:rPr lang="en-US" sz="2400" dirty="0"/>
              <a:t>(statement</a:t>
            </a:r>
          </a:p>
          <a:p>
            <a:pPr algn="l" rtl="0"/>
            <a:r>
              <a:rPr lang="en-US" sz="2400" dirty="0" smtClean="0"/>
              <a:t>       ("</a:t>
            </a:r>
            <a:r>
              <a:rPr lang="en-US" sz="2400" dirty="0"/>
              <a:t>while" expression "do" statement)</a:t>
            </a:r>
          </a:p>
          <a:p>
            <a:pPr algn="l" rtl="0"/>
            <a:r>
              <a:rPr lang="en-US" sz="2400" dirty="0" smtClean="0"/>
              <a:t>     while-statement</a:t>
            </a:r>
            <a:r>
              <a:rPr lang="en-US" sz="2400" dirty="0"/>
              <a:t>)</a:t>
            </a:r>
          </a:p>
          <a:p>
            <a:pPr algn="l" rtl="0"/>
            <a:r>
              <a:rPr lang="en-US" sz="2400" dirty="0"/>
              <a:t>(statement</a:t>
            </a:r>
          </a:p>
          <a:p>
            <a:pPr algn="l" rtl="0"/>
            <a:r>
              <a:rPr lang="en-US" sz="2400" dirty="0" smtClean="0"/>
              <a:t>       (</a:t>
            </a:r>
            <a:r>
              <a:rPr lang="en-US" sz="2400" dirty="0"/>
              <a:t>identifier ":=" expression)</a:t>
            </a:r>
          </a:p>
          <a:p>
            <a:pPr algn="l" rtl="0"/>
            <a:r>
              <a:rPr lang="en-US" sz="2400" dirty="0" smtClean="0"/>
              <a:t>     assign-statement</a:t>
            </a:r>
            <a:r>
              <a:rPr lang="en-US" sz="2400" dirty="0"/>
              <a:t>)</a:t>
            </a:r>
          </a:p>
          <a:p>
            <a:pPr algn="l" rtl="0"/>
            <a:r>
              <a:rPr lang="en-US" sz="2400" dirty="0"/>
              <a:t>(expression</a:t>
            </a:r>
          </a:p>
          <a:p>
            <a:pPr algn="l" rtl="0"/>
            <a:r>
              <a:rPr lang="en-US" sz="2400" dirty="0" smtClean="0"/>
              <a:t>     (</a:t>
            </a:r>
            <a:r>
              <a:rPr lang="en-US" sz="2400" dirty="0"/>
              <a:t>identifier)</a:t>
            </a:r>
          </a:p>
          <a:p>
            <a:pPr algn="l" rtl="0"/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-exp</a:t>
            </a:r>
            <a:r>
              <a:rPr lang="en-US" sz="2400" dirty="0"/>
              <a:t>)</a:t>
            </a:r>
          </a:p>
          <a:p>
            <a:pPr algn="l" rtl="0"/>
            <a:r>
              <a:rPr lang="en-US" sz="2400" dirty="0"/>
              <a:t>(expression</a:t>
            </a:r>
          </a:p>
          <a:p>
            <a:pPr algn="l" rtl="0"/>
            <a:r>
              <a:rPr lang="en-US" sz="2400" dirty="0" smtClean="0"/>
              <a:t>           ("(" </a:t>
            </a:r>
            <a:r>
              <a:rPr lang="en-US" sz="2400" dirty="0"/>
              <a:t>expression "-" expression ")")</a:t>
            </a:r>
          </a:p>
          <a:p>
            <a:pPr algn="l" rtl="0"/>
            <a:r>
              <a:rPr lang="en-US" sz="2400" dirty="0" smtClean="0"/>
              <a:t>      diff-exp</a:t>
            </a:r>
            <a:r>
              <a:rPr lang="en-US" sz="2400" dirty="0"/>
              <a:t>)))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071538" y="1428736"/>
            <a:ext cx="73581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(define scanner-spec-1 ...)</a:t>
            </a:r>
          </a:p>
          <a:p>
            <a:pPr algn="l" rtl="0"/>
            <a:r>
              <a:rPr lang="en-US" sz="2400" dirty="0"/>
              <a:t>(define grammar-1 ...)</a:t>
            </a:r>
          </a:p>
          <a:p>
            <a:pPr algn="l" rtl="0"/>
            <a:r>
              <a:rPr lang="en-US" sz="2400" dirty="0"/>
              <a:t>(</a:t>
            </a:r>
            <a:r>
              <a:rPr lang="en-US" sz="2400" dirty="0" err="1"/>
              <a:t>sllgen:make</a:t>
            </a:r>
            <a:r>
              <a:rPr lang="en-US" sz="2400" dirty="0"/>
              <a:t>-define-</a:t>
            </a:r>
            <a:r>
              <a:rPr lang="en-US" sz="2400" dirty="0" err="1"/>
              <a:t>datatypes</a:t>
            </a:r>
            <a:r>
              <a:rPr lang="en-US" sz="2400" dirty="0"/>
              <a:t> scanner-spec-1 grammar-1)</a:t>
            </a:r>
          </a:p>
          <a:p>
            <a:pPr algn="l" rtl="0"/>
            <a:r>
              <a:rPr lang="en-US" sz="2400" dirty="0"/>
              <a:t>(define list-the-</a:t>
            </a:r>
            <a:r>
              <a:rPr lang="en-US" sz="2400" dirty="0" err="1"/>
              <a:t>datatypes</a:t>
            </a:r>
            <a:endParaRPr lang="en-US" sz="2400" dirty="0"/>
          </a:p>
          <a:p>
            <a:pPr algn="l" rtl="0"/>
            <a:r>
              <a:rPr lang="en-US" sz="2400" dirty="0"/>
              <a:t>(lambda ()</a:t>
            </a:r>
          </a:p>
          <a:p>
            <a:pPr algn="l" rtl="0"/>
            <a:r>
              <a:rPr lang="en-US" sz="2400" dirty="0"/>
              <a:t>(</a:t>
            </a:r>
            <a:r>
              <a:rPr lang="en-US" sz="2400" dirty="0" err="1"/>
              <a:t>sllgen:list</a:t>
            </a:r>
            <a:r>
              <a:rPr lang="en-US" sz="2400" dirty="0"/>
              <a:t>-define-</a:t>
            </a:r>
            <a:r>
              <a:rPr lang="en-US" sz="2400" dirty="0" err="1"/>
              <a:t>datatypes</a:t>
            </a:r>
            <a:r>
              <a:rPr lang="en-US" sz="2400" dirty="0"/>
              <a:t> scanner-spec-1 grammar-1)))</a:t>
            </a:r>
          </a:p>
          <a:p>
            <a:pPr algn="l" rtl="0"/>
            <a:r>
              <a:rPr lang="en-US" sz="2400" dirty="0"/>
              <a:t>(define just-scan</a:t>
            </a:r>
          </a:p>
          <a:p>
            <a:pPr algn="l" rtl="0"/>
            <a:r>
              <a:rPr lang="en-US" sz="2400" dirty="0"/>
              <a:t>(</a:t>
            </a:r>
            <a:r>
              <a:rPr lang="en-US" sz="2400" dirty="0" err="1"/>
              <a:t>sllgen:make</a:t>
            </a:r>
            <a:r>
              <a:rPr lang="en-US" sz="2400" dirty="0"/>
              <a:t>-string-scanner scanner-spec-1 grammar-1))</a:t>
            </a:r>
          </a:p>
          <a:p>
            <a:pPr algn="l" rtl="0"/>
            <a:r>
              <a:rPr lang="en-US" sz="2400" dirty="0"/>
              <a:t>(define </a:t>
            </a:r>
            <a:r>
              <a:rPr lang="en-US" sz="2400" dirty="0" err="1"/>
              <a:t>scan&amp;parse</a:t>
            </a:r>
            <a:endParaRPr lang="en-US" sz="2400" dirty="0"/>
          </a:p>
          <a:p>
            <a:pPr algn="l" rtl="0"/>
            <a:r>
              <a:rPr lang="en-US" sz="2400" dirty="0"/>
              <a:t>(</a:t>
            </a:r>
            <a:r>
              <a:rPr lang="en-US" sz="2400" dirty="0" err="1"/>
              <a:t>sllgen:make</a:t>
            </a:r>
            <a:r>
              <a:rPr lang="en-US" sz="2400" dirty="0"/>
              <a:t>-string-parser scanner-spec-1 grammar-1))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356" y="714356"/>
            <a:ext cx="542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Using SLLGEN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522</Words>
  <Application>Microsoft Office PowerPoint</Application>
  <PresentationFormat>‫הצגה על המסך (4:3)</PresentationFormat>
  <Paragraphs>137</Paragraphs>
  <Slides>14</Slides>
  <Notes>3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5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קומפילציה על קצה המזלג</vt:lpstr>
      <vt:lpstr>Figure 2.2: (lambda (x) (f (f x)))</vt:lpstr>
    </vt:vector>
  </TitlesOfParts>
  <Company>The Open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Danny</dc:creator>
  <cp:lastModifiedBy>Danny</cp:lastModifiedBy>
  <cp:revision>1</cp:revision>
  <dcterms:created xsi:type="dcterms:W3CDTF">2016-03-27T22:59:18Z</dcterms:created>
  <dcterms:modified xsi:type="dcterms:W3CDTF">2016-03-27T23:14:15Z</dcterms:modified>
</cp:coreProperties>
</file>