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9" r:id="rId5"/>
    <p:sldId id="258" r:id="rId6"/>
    <p:sldId id="262" r:id="rId7"/>
    <p:sldId id="276" r:id="rId8"/>
    <p:sldId id="268" r:id="rId9"/>
    <p:sldId id="271" r:id="rId10"/>
    <p:sldId id="263" r:id="rId11"/>
    <p:sldId id="270" r:id="rId12"/>
    <p:sldId id="274" r:id="rId13"/>
    <p:sldId id="264" r:id="rId14"/>
    <p:sldId id="265" r:id="rId15"/>
    <p:sldId id="266" r:id="rId16"/>
    <p:sldId id="267" r:id="rId17"/>
    <p:sldId id="272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259" autoAdjust="0"/>
  </p:normalViewPr>
  <p:slideViewPr>
    <p:cSldViewPr snapToGrid="0">
      <p:cViewPr varScale="1">
        <p:scale>
          <a:sx n="66" d="100"/>
          <a:sy n="66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A869C93-1A97-4CAB-B84D-CE1E2664F1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3F193E3-AAEE-48FD-BCF1-79AAB4AE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6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נתונים חצי שעתיים גולמיים.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נתונים שעתיים. (</a:t>
            </a:r>
            <a:r>
              <a:rPr lang="en-US" dirty="0"/>
              <a:t>one hour resample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8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הסברים אפשריים לעלייה החל מדצמבר:</a:t>
            </a:r>
          </a:p>
          <a:p>
            <a:pPr marL="228600" indent="-228600">
              <a:buAutoNum type="arabicPeriod"/>
            </a:pPr>
            <a:r>
              <a:rPr lang="he-IL" dirty="0"/>
              <a:t>הקיר גדל וצריכת הפחמן עלתה</a:t>
            </a:r>
          </a:p>
          <a:p>
            <a:pPr marL="228600" indent="-228600">
              <a:buAutoNum type="arabicPeriod"/>
            </a:pPr>
            <a:r>
              <a:rPr lang="he-IL" dirty="0"/>
              <a:t>הקיר גדל והגיע לחיישן</a:t>
            </a:r>
          </a:p>
          <a:p>
            <a:pPr marL="228600" indent="-228600">
              <a:buAutoNum type="arabicPeriod"/>
            </a:pPr>
            <a:r>
              <a:rPr lang="he-IL" dirty="0"/>
              <a:t>תחלופת האויר הפסיקה. ידוע שהיא לא עבדה ב06.01.2022 אבל לא ידוע מתי היא הפסיקה לפעול.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1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לקחתי את כל הפעמים שהיה הפרש בין בפנים </a:t>
            </a:r>
            <a:r>
              <a:rPr lang="he-IL" dirty="0" err="1"/>
              <a:t>לבחוץ</a:t>
            </a:r>
            <a:r>
              <a:rPr lang="he-IL" dirty="0"/>
              <a:t> ומתוך זה לקחתי את ה</a:t>
            </a:r>
            <a:r>
              <a:rPr lang="he-IL" b="1" dirty="0"/>
              <a:t>מקסימום היומי</a:t>
            </a:r>
            <a:r>
              <a:rPr lang="he-IL" b="0" dirty="0"/>
              <a:t>. אחר כך בדקתי מהי השעה שבו מתרחש המקסימום הזה וזה ההתפלגות שרואים כאן. המטרה </a:t>
            </a:r>
            <a:r>
              <a:rPr lang="he-IL" b="0" dirty="0" err="1"/>
              <a:t>היתה</a:t>
            </a:r>
            <a:r>
              <a:rPr lang="he-IL" b="0" dirty="0"/>
              <a:t> להראות שההפרש נובע כתוצאה מהפעילות של הצמחים ולכן בלילה (כשאין אור – בין 12 בלילה ל7 בבוקר) לא יהיה הפרש גדול). אכן רואים שלאחר 12 אין כמעט דגימות. </a:t>
            </a:r>
            <a:r>
              <a:rPr lang="he-IL" b="1" dirty="0"/>
              <a:t>לקחתי רק את הפעמים שהמקסימום היה מעל 15 </a:t>
            </a:r>
            <a:r>
              <a:rPr lang="en-US" b="1" dirty="0"/>
              <a:t>ppm</a:t>
            </a:r>
            <a:r>
              <a:rPr lang="he-IL" b="1" dirty="0"/>
              <a:t> על מנת להימנע מרעש שנובע בטווח השגיאה של המכשיר</a:t>
            </a:r>
            <a:r>
              <a:rPr lang="he-IL" b="0" dirty="0"/>
              <a:t>.</a:t>
            </a:r>
          </a:p>
          <a:p>
            <a:endParaRPr lang="he-IL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לקחתי את הנתונים של הפרש בין בפנים </a:t>
            </a:r>
            <a:r>
              <a:rPr lang="he-IL" dirty="0" err="1"/>
              <a:t>לבחוץ</a:t>
            </a:r>
            <a:r>
              <a:rPr lang="he-IL" dirty="0"/>
              <a:t> (בפנים פחות בחוץ) רק כאשר בפנים פחות מבחוץ.</a:t>
            </a:r>
          </a:p>
          <a:p>
            <a:pPr algn="r"/>
            <a:r>
              <a:rPr lang="he-IL" dirty="0"/>
              <a:t>יצרתי ממנו שלוש קבוצות לפי תאריכים:</a:t>
            </a:r>
          </a:p>
          <a:p>
            <a:pPr marL="228600" indent="-228600" algn="r">
              <a:buAutoNum type="arabicPeriod"/>
            </a:pPr>
            <a:r>
              <a:rPr lang="he-IL" dirty="0"/>
              <a:t>נתוני הפרשים לפני הקמת הקיר (עד 05.04.2021)</a:t>
            </a:r>
          </a:p>
          <a:p>
            <a:pPr marL="228600" indent="-228600" algn="r">
              <a:buAutoNum type="arabicPeriod"/>
            </a:pPr>
            <a:r>
              <a:rPr lang="he-IL" dirty="0"/>
              <a:t>נתוני הפרש כאשר הקיר היה קיים אבל </a:t>
            </a:r>
            <a:r>
              <a:rPr lang="he-IL" dirty="0" err="1"/>
              <a:t>היתה</a:t>
            </a:r>
            <a:r>
              <a:rPr lang="he-IL" dirty="0"/>
              <a:t> תחלופת אויר של בין 2-3 שעות. (05.04.2021 – 19.11.2021)</a:t>
            </a:r>
          </a:p>
          <a:p>
            <a:pPr marL="228600" indent="-228600" algn="r">
              <a:buAutoNum type="arabicPeriod"/>
            </a:pPr>
            <a:r>
              <a:rPr lang="he-IL" dirty="0"/>
              <a:t>נתוני הפרש כאשר מערכת תחלופת האויר לא עבדה. (החל מ19.11.2021).</a:t>
            </a:r>
          </a:p>
          <a:p>
            <a:pPr marL="228600" indent="-228600" algn="r">
              <a:buAutoNum type="arabicPeriod"/>
            </a:pPr>
            <a:endParaRPr lang="he-IL" dirty="0"/>
          </a:p>
          <a:p>
            <a:pPr marL="0" indent="0" algn="r">
              <a:buNone/>
            </a:pPr>
            <a:r>
              <a:rPr lang="he-IL" dirty="0"/>
              <a:t>ביצעתי מבחן </a:t>
            </a:r>
            <a:r>
              <a:rPr lang="he-IL" dirty="0" err="1"/>
              <a:t>אנובה</a:t>
            </a:r>
            <a:r>
              <a:rPr lang="he-IL" dirty="0"/>
              <a:t> ו</a:t>
            </a:r>
            <a:r>
              <a:rPr lang="en-US" dirty="0" err="1"/>
              <a:t>tuky</a:t>
            </a:r>
            <a:r>
              <a:rPr lang="he-IL" dirty="0"/>
              <a:t> כאשר הנתונים היו </a:t>
            </a:r>
            <a:r>
              <a:rPr lang="en-US" dirty="0"/>
              <a:t>resample </a:t>
            </a:r>
            <a:r>
              <a:rPr lang="he-IL" dirty="0"/>
              <a:t> של 1, 3, 5 שעות בהתאמה. שלושת הפעמים הראו הבדל מובהק ב99 אחוז של מתי שלא </a:t>
            </a:r>
            <a:r>
              <a:rPr lang="he-IL" dirty="0" err="1"/>
              <a:t>היתה</a:t>
            </a:r>
            <a:r>
              <a:rPr lang="he-IL" dirty="0"/>
              <a:t> תחלופת אויר לבין השאר.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נתונים חצי שעתיים גולמיים.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נתונים 3 שעתיים.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נתונים 3 שעתיים.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All the results are significant in 99% except of the difference between Winter and Autumn!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נתונים 3 שעתיים.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נתונים 3 שעתיים.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נתונים 3 שעתיים.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93E3-AAEE-48FD-BCF1-79AAB4AED3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E8F656-9BE4-4970-9B4E-62768D5F5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70BAD9-42F4-4CBC-83EC-00D34486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104BEE-E6B9-41D5-B9B7-E70E7DB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7EA3B2-8717-4D68-BE38-DC18937B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05DF2A-8338-4AFD-89EC-069311F7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0D901A-05B8-470D-A51C-96A58EBC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9A4482A-3B99-47C9-A542-D172CCC65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940198-4586-4511-AD16-AF9F1AE9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40A143-8E30-4A62-B16B-07D93C37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E6A8BC-2B36-44C2-9780-F19EA4BD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CA3BA62-A9FE-484E-AB05-E1081854C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160DE84-B3AB-48A3-9D9A-4FEF265C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DB7054-BFCF-4757-8963-21FCD5BB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DB993D4-EF28-4319-91E3-18816232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F90F77-C64E-4A9E-AF5B-1C2829F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6EDFA5-D33A-4F08-9515-E3873F66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46D23C-D4EF-4CEB-B1EB-30C41AA2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2D994A-BE48-45BA-9886-D8860C22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B96B6A-B433-45A3-AE99-2E673618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1E3B97-CB05-4F53-969C-C90BCB2F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1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168A4-DC0A-45C3-ACC3-F91EB6A5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B0AEFC-96DC-4BE0-9465-11A260D7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531903-F1D8-4656-9992-5B773FF7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218B3D-9989-4728-9FB4-77EBF0DF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691E0B-AB1D-4D77-9E57-D9BF646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3223FC-79C6-4B8A-8507-52575CF5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6A2FAD-7E1C-4A4A-9535-E03CF0F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B594AB0-DED5-4555-887A-95272F0A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5FB999-72A3-4DD2-BCE8-E948C69D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1BE70A-206C-4FA5-A53F-D1954B5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D7C610-31D1-4836-92A3-C8B7FB4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8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3D310-4195-4D5C-8D49-C3BBD556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874297-2B6B-4B94-A272-16E5541B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D2BBF17-1C03-4CEB-915F-76D943D28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E6D1381-6DEB-4D1F-B24A-7706684A5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ABAD17B-724E-40DD-B812-E1F18D02E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9BB87B9-722D-4C70-B32A-C53BFE3C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4AC388D-9D0C-4C08-AB92-E8C5A946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D3AF14C-772D-4DA6-9BA7-9C0AB216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120DED-AAD3-42E6-B4A6-08955040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0D91ABD-84FF-4F75-98CE-625F8890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1153CE0-6587-4FB4-AE40-5C11009C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E081F7E-0EE8-4E42-9CB1-3AC3DB6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C2A5CEE-144C-4340-A3E9-72892135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1285607-36AB-47EE-86CE-F4955DB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9B877B0-EAF0-4EED-9CD4-A13CC98B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71E647-E3ED-4C45-B8E1-32FA8A92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A71296-30C1-4DC6-B23A-00B59AFA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5D7F8F-0A41-4EEA-83E7-E093409F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DF43B0-3B42-4937-96E1-2806FDE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B72695-031C-4EE2-B4DD-3B562976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76E51B-374D-433B-A274-88991534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EA74C-B088-4C07-A1BB-9C274D27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430A568-86D5-4F8B-AEFA-F29A5C1A9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AA2AEAA-5A23-4E3A-B00C-E825C3539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49E6BA2-B85E-48A1-AE58-852EC506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19E28C-6C4C-43C0-8719-C409EFF1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3025AB-BB3E-4D0D-9815-847A1C97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CA56E76-DCD4-4B24-BD2D-5A5D4F5B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BCB6B3-8832-4CB5-B8F9-0442FF65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FFD88D-69A1-4753-84E3-62EBE08D9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C791-C13F-49AA-8C54-F57A2BF2CCB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807D0F-8952-43E5-BAE7-52F996D1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1E9A85-034F-4150-8810-020ACF913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84AA-2846-40C8-BFA9-872742D7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0A1F2FE1-0FCF-434F-A923-036947FAAFE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Analysis</a:t>
                </a: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0A1F2FE1-0FCF-434F-A923-036947FAA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כותרת משנה 2">
                <a:extLst>
                  <a:ext uri="{FF2B5EF4-FFF2-40B4-BE49-F238E27FC236}">
                    <a16:creationId xmlns:a16="http://schemas.microsoft.com/office/drawing/2014/main" id="{81F6EA81-86DD-40C2-9587-1D7F8796DE5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Exploring the trends and distributions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levels inside and outside</a:t>
                </a:r>
              </a:p>
            </p:txBody>
          </p:sp>
        </mc:Choice>
        <mc:Fallback xmlns="">
          <p:sp>
            <p:nvSpPr>
              <p:cNvPr id="3" name="כותרת משנה 2">
                <a:extLst>
                  <a:ext uri="{FF2B5EF4-FFF2-40B4-BE49-F238E27FC236}">
                    <a16:creationId xmlns:a16="http://schemas.microsoft.com/office/drawing/2014/main" id="{81F6EA81-86DD-40C2-9587-1D7F8796D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3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סגרת 4">
            <a:extLst>
              <a:ext uri="{FF2B5EF4-FFF2-40B4-BE49-F238E27FC236}">
                <a16:creationId xmlns:a16="http://schemas.microsoft.com/office/drawing/2014/main" id="{D12F216F-1842-4571-B09B-174D60A3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29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2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Daytime distribution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8B5F9C2-B721-45E5-9CF3-5DDE01E15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12" y="1649857"/>
            <a:ext cx="7411075" cy="49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Daytime distribution -statistic</a:t>
            </a: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EC6328E6-100B-44C2-8B53-B36826339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0656"/>
              </p:ext>
            </p:extLst>
          </p:nvPr>
        </p:nvGraphicFramePr>
        <p:xfrm>
          <a:off x="4378376" y="2385060"/>
          <a:ext cx="7394520" cy="25298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56360">
                  <a:extLst>
                    <a:ext uri="{9D8B030D-6E8A-4147-A177-3AD203B41FA5}">
                      <a16:colId xmlns:a16="http://schemas.microsoft.com/office/drawing/2014/main" val="1620596988"/>
                    </a:ext>
                  </a:extLst>
                </a:gridCol>
                <a:gridCol w="1056360">
                  <a:extLst>
                    <a:ext uri="{9D8B030D-6E8A-4147-A177-3AD203B41FA5}">
                      <a16:colId xmlns:a16="http://schemas.microsoft.com/office/drawing/2014/main" val="2897275437"/>
                    </a:ext>
                  </a:extLst>
                </a:gridCol>
                <a:gridCol w="1056360">
                  <a:extLst>
                    <a:ext uri="{9D8B030D-6E8A-4147-A177-3AD203B41FA5}">
                      <a16:colId xmlns:a16="http://schemas.microsoft.com/office/drawing/2014/main" val="3522502938"/>
                    </a:ext>
                  </a:extLst>
                </a:gridCol>
                <a:gridCol w="1056360">
                  <a:extLst>
                    <a:ext uri="{9D8B030D-6E8A-4147-A177-3AD203B41FA5}">
                      <a16:colId xmlns:a16="http://schemas.microsoft.com/office/drawing/2014/main" val="2086452808"/>
                    </a:ext>
                  </a:extLst>
                </a:gridCol>
                <a:gridCol w="1056360">
                  <a:extLst>
                    <a:ext uri="{9D8B030D-6E8A-4147-A177-3AD203B41FA5}">
                      <a16:colId xmlns:a16="http://schemas.microsoft.com/office/drawing/2014/main" val="1654802108"/>
                    </a:ext>
                  </a:extLst>
                </a:gridCol>
                <a:gridCol w="1056360">
                  <a:extLst>
                    <a:ext uri="{9D8B030D-6E8A-4147-A177-3AD203B41FA5}">
                      <a16:colId xmlns:a16="http://schemas.microsoft.com/office/drawing/2014/main" val="3575212512"/>
                    </a:ext>
                  </a:extLst>
                </a:gridCol>
                <a:gridCol w="1056360">
                  <a:extLst>
                    <a:ext uri="{9D8B030D-6E8A-4147-A177-3AD203B41FA5}">
                      <a16:colId xmlns:a16="http://schemas.microsoft.com/office/drawing/2014/main" val="3068641385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Variable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Mean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SD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SE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95% Conf.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Interval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74457690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1715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408.3157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22.4526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0.542169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407.2523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409.3791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965330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Night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1716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421.498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27.28245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0.658605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420.2063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422.7898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428814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combined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414.9088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25.8367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0.441089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414.044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415.7736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138379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EE502FF4-2EC5-4D37-983E-786A6345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82019"/>
              </p:ext>
            </p:extLst>
          </p:nvPr>
        </p:nvGraphicFramePr>
        <p:xfrm>
          <a:off x="644577" y="1518457"/>
          <a:ext cx="3257550" cy="475845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946223">
                  <a:extLst>
                    <a:ext uri="{9D8B030D-6E8A-4147-A177-3AD203B41FA5}">
                      <a16:colId xmlns:a16="http://schemas.microsoft.com/office/drawing/2014/main" val="3344464623"/>
                    </a:ext>
                  </a:extLst>
                </a:gridCol>
                <a:gridCol w="1311327">
                  <a:extLst>
                    <a:ext uri="{9D8B030D-6E8A-4147-A177-3AD203B41FA5}">
                      <a16:colId xmlns:a16="http://schemas.microsoft.com/office/drawing/2014/main" val="1268121728"/>
                    </a:ext>
                  </a:extLst>
                </a:gridCol>
              </a:tblGrid>
              <a:tr h="3775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u="none" strike="noStrike" dirty="0">
                          <a:effectLst/>
                        </a:rPr>
                        <a:t>Independent t-test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results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82992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Difference (Day - Night)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-13.1824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52921"/>
                  </a:ext>
                </a:extLst>
              </a:tr>
              <a:tr h="343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Degrees of freedom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645"/>
                  </a:ext>
                </a:extLst>
              </a:tr>
              <a:tr h="194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t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-15.4522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281418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Two side test p value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909616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Difference &lt; 0 p value =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228802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Difference &gt; 0 p value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261711"/>
                  </a:ext>
                </a:extLst>
              </a:tr>
              <a:tr h="377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Cohen's d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-0.5276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23641"/>
                  </a:ext>
                </a:extLst>
              </a:tr>
              <a:tr h="377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Hedge's g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-0.5275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30181"/>
                  </a:ext>
                </a:extLst>
              </a:tr>
              <a:tr h="377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Glass's delta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-0.5871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965104"/>
                  </a:ext>
                </a:extLst>
              </a:tr>
              <a:tr h="377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Pearson's r =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24" marR="8924" marT="89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6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07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Daytime and Season distribution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2C42F92D-E562-4AB1-B232-BB3BA322C6F3}"/>
              </a:ext>
            </a:extLst>
          </p:cNvPr>
          <p:cNvGrpSpPr/>
          <p:nvPr/>
        </p:nvGrpSpPr>
        <p:grpSpPr>
          <a:xfrm>
            <a:off x="2300540" y="1244184"/>
            <a:ext cx="7590917" cy="5422083"/>
            <a:chOff x="2300540" y="1244184"/>
            <a:chExt cx="7590917" cy="5422083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DAC97C1E-1678-447B-A419-6A390325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540" y="1244184"/>
              <a:ext cx="7590917" cy="5422083"/>
            </a:xfrm>
            <a:prstGeom prst="rect">
              <a:avLst/>
            </a:prstGeom>
          </p:spPr>
        </p:pic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03A0C6F-3610-4BD4-8AC1-F827A3B61767}"/>
                </a:ext>
              </a:extLst>
            </p:cNvPr>
            <p:cNvSpPr txBox="1"/>
            <p:nvPr/>
          </p:nvSpPr>
          <p:spPr>
            <a:xfrm>
              <a:off x="7524748" y="3955225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C3E90118-E62D-4570-BAD3-A66991AA504D}"/>
                </a:ext>
              </a:extLst>
            </p:cNvPr>
            <p:cNvSpPr txBox="1"/>
            <p:nvPr/>
          </p:nvSpPr>
          <p:spPr>
            <a:xfrm>
              <a:off x="6038848" y="4583875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DE32DBAF-78D5-487C-8DED-067C2FD3E5DD}"/>
                </a:ext>
              </a:extLst>
            </p:cNvPr>
            <p:cNvSpPr txBox="1"/>
            <p:nvPr/>
          </p:nvSpPr>
          <p:spPr>
            <a:xfrm>
              <a:off x="9029698" y="417378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65D4EB0A-490E-42FB-A23C-815553C8C7F1}"/>
                </a:ext>
              </a:extLst>
            </p:cNvPr>
            <p:cNvSpPr txBox="1"/>
            <p:nvPr/>
          </p:nvSpPr>
          <p:spPr>
            <a:xfrm>
              <a:off x="4591048" y="4431375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FA88852E-87AA-4BD5-A977-1D1FF46EB2E9}"/>
                </a:ext>
              </a:extLst>
            </p:cNvPr>
            <p:cNvSpPr txBox="1"/>
            <p:nvPr/>
          </p:nvSpPr>
          <p:spPr>
            <a:xfrm>
              <a:off x="6948739" y="4062043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56CE9787-C681-487F-9D12-178123519F3F}"/>
                </a:ext>
              </a:extLst>
            </p:cNvPr>
            <p:cNvSpPr txBox="1"/>
            <p:nvPr/>
          </p:nvSpPr>
          <p:spPr>
            <a:xfrm>
              <a:off x="5427369" y="472450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512AB9E7-EF0A-4D06-B03A-0F03DEE345A2}"/>
                </a:ext>
              </a:extLst>
            </p:cNvPr>
            <p:cNvSpPr txBox="1"/>
            <p:nvPr/>
          </p:nvSpPr>
          <p:spPr>
            <a:xfrm>
              <a:off x="3952498" y="4539841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9A4B3A95-5B74-4EB8-A3C4-E17BBD833FEB}"/>
                </a:ext>
              </a:extLst>
            </p:cNvPr>
            <p:cNvSpPr txBox="1"/>
            <p:nvPr/>
          </p:nvSpPr>
          <p:spPr>
            <a:xfrm>
              <a:off x="8414647" y="4324557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75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Daytime and Season Statistics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A308C7-D6CD-4096-9CD3-A21EB439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28" y="1692908"/>
            <a:ext cx="4512219" cy="381964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1C886B8A-2533-498B-86D8-992E4318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02" y="1528563"/>
            <a:ext cx="7014776" cy="4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>
                <a:solidFill>
                  <a:schemeClr val="tx1"/>
                </a:solidFill>
                <a:latin typeface="+mj-lt"/>
              </a:rPr>
              <a:t>Greenwall effect - percentage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9897A20-09F5-4281-8614-4F4EA6EBC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409700"/>
            <a:ext cx="801623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6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>
                <a:solidFill>
                  <a:schemeClr val="tx1"/>
                </a:solidFill>
                <a:latin typeface="+mj-lt"/>
              </a:rPr>
              <a:t>Green wall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effect - percentage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49A5A65-7976-474A-ACB3-07E46D3A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1244184"/>
            <a:ext cx="8877300" cy="5548313"/>
          </a:xfrm>
          <a:prstGeom prst="rect">
            <a:avLst/>
          </a:prstGeom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1D82B738-B6F4-4B04-A207-A86C11451EF6}"/>
              </a:ext>
            </a:extLst>
          </p:cNvPr>
          <p:cNvCxnSpPr>
            <a:cxnSpLocks/>
          </p:cNvCxnSpPr>
          <p:nvPr/>
        </p:nvCxnSpPr>
        <p:spPr>
          <a:xfrm flipV="1">
            <a:off x="7568671" y="1847850"/>
            <a:ext cx="0" cy="3231948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D99F620-AEAF-4626-931A-3DA484644E31}"/>
              </a:ext>
            </a:extLst>
          </p:cNvPr>
          <p:cNvSpPr/>
          <p:nvPr/>
        </p:nvSpPr>
        <p:spPr>
          <a:xfrm>
            <a:off x="6690956" y="4500763"/>
            <a:ext cx="1755430" cy="579035"/>
          </a:xfrm>
          <a:prstGeom prst="roundRect">
            <a:avLst/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19/11/2021</a:t>
            </a:r>
          </a:p>
          <a:p>
            <a:pPr algn="ctr"/>
            <a:r>
              <a:rPr lang="en-US" b="1" dirty="0"/>
              <a:t>Air circulation?</a:t>
            </a:r>
          </a:p>
        </p:txBody>
      </p:sp>
    </p:spTree>
    <p:extLst>
      <p:ext uri="{BB962C8B-B14F-4D97-AF65-F5344CB8AC3E}">
        <p14:creationId xmlns:p14="http://schemas.microsoft.com/office/powerpoint/2010/main" val="115172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Green wall effect - ppm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C999D24-95A2-4915-A465-D325E58D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3" y="1244184"/>
            <a:ext cx="8574371" cy="5358982"/>
          </a:xfrm>
          <a:prstGeom prst="rect">
            <a:avLst/>
          </a:prstGeom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B357A60-3406-4FC9-9F4F-BE52E1476058}"/>
              </a:ext>
            </a:extLst>
          </p:cNvPr>
          <p:cNvCxnSpPr>
            <a:cxnSpLocks/>
          </p:cNvCxnSpPr>
          <p:nvPr/>
        </p:nvCxnSpPr>
        <p:spPr>
          <a:xfrm flipV="1">
            <a:off x="7492471" y="1866900"/>
            <a:ext cx="0" cy="3037682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79E03AD-F6CD-4EEA-9230-A2232267E03E}"/>
              </a:ext>
            </a:extLst>
          </p:cNvPr>
          <p:cNvSpPr/>
          <p:nvPr/>
        </p:nvSpPr>
        <p:spPr>
          <a:xfrm>
            <a:off x="6576656" y="4325547"/>
            <a:ext cx="1755430" cy="579035"/>
          </a:xfrm>
          <a:prstGeom prst="roundRect">
            <a:avLst/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19/11/2021</a:t>
            </a:r>
          </a:p>
          <a:p>
            <a:pPr algn="ctr"/>
            <a:r>
              <a:rPr lang="en-US" b="1" dirty="0"/>
              <a:t>Air circulation?</a:t>
            </a:r>
          </a:p>
        </p:txBody>
      </p:sp>
    </p:spTree>
    <p:extLst>
      <p:ext uri="{BB962C8B-B14F-4D97-AF65-F5344CB8AC3E}">
        <p14:creationId xmlns:p14="http://schemas.microsoft.com/office/powerpoint/2010/main" val="89230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Green wall effect –Hours of maximum different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0678C04F-2524-4D39-9BF5-57B9A031A165}"/>
              </a:ext>
            </a:extLst>
          </p:cNvPr>
          <p:cNvGrpSpPr/>
          <p:nvPr/>
        </p:nvGrpSpPr>
        <p:grpSpPr>
          <a:xfrm>
            <a:off x="904875" y="1818901"/>
            <a:ext cx="10382250" cy="4791807"/>
            <a:chOff x="904875" y="1818901"/>
            <a:chExt cx="10382250" cy="4791807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FFCCF365-A99C-427D-B35F-9C30254D9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5" y="1818901"/>
              <a:ext cx="10382250" cy="4791807"/>
            </a:xfrm>
            <a:prstGeom prst="rect">
              <a:avLst/>
            </a:prstGeom>
          </p:spPr>
        </p:pic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551996C-CD38-451E-AD53-30DF2492FF39}"/>
                </a:ext>
              </a:extLst>
            </p:cNvPr>
            <p:cNvSpPr/>
            <p:nvPr/>
          </p:nvSpPr>
          <p:spPr>
            <a:xfrm>
              <a:off x="2286000" y="2247900"/>
              <a:ext cx="2438400" cy="3581400"/>
            </a:xfrm>
            <a:prstGeom prst="rect">
              <a:avLst/>
            </a:prstGeom>
            <a:solidFill>
              <a:schemeClr val="dk1">
                <a:alpha val="1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EBE0B7BD-7301-4100-9437-B0030CFB8FCB}"/>
                </a:ext>
              </a:extLst>
            </p:cNvPr>
            <p:cNvSpPr/>
            <p:nvPr/>
          </p:nvSpPr>
          <p:spPr>
            <a:xfrm>
              <a:off x="9906000" y="2438400"/>
              <a:ext cx="1104900" cy="381000"/>
            </a:xfrm>
            <a:prstGeom prst="roundRect">
              <a:avLst/>
            </a:prstGeom>
            <a:solidFill>
              <a:schemeClr val="dk1">
                <a:alpha val="1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Night</a:t>
              </a:r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ADB89D46-DFAF-4ACA-BEBA-05E64C111754}"/>
                </a:ext>
              </a:extLst>
            </p:cNvPr>
            <p:cNvSpPr/>
            <p:nvPr/>
          </p:nvSpPr>
          <p:spPr>
            <a:xfrm>
              <a:off x="9906000" y="2933700"/>
              <a:ext cx="1104900" cy="3810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22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DBA0B99-105B-460B-9C4E-676A3D04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" y="2978377"/>
            <a:ext cx="3797536" cy="31300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4A065103-8C09-4028-AEB1-630EB95C9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86" y="3006106"/>
            <a:ext cx="3797536" cy="307454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9442CDD-F87D-41EA-B2D3-2162A7D1E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673" y="3022206"/>
            <a:ext cx="3797536" cy="3042343"/>
          </a:xfrm>
          <a:prstGeom prst="rect">
            <a:avLst/>
          </a:prstGeom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A82B5A0-B7F3-4A22-9BF2-18FC1CA8F688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Green wall effect - Statistics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8F47E30-41A0-6196-F8BB-BE328D8B6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4571309"/>
            <a:ext cx="3430244" cy="24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280F2CC-9E82-4DB3-8184-D3BB215E1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6" y="2294447"/>
            <a:ext cx="5819784" cy="334637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D554088-2A5D-42E9-BFB8-19195C90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739" y="2294447"/>
            <a:ext cx="5828261" cy="3132690"/>
          </a:xfrm>
          <a:prstGeom prst="rect">
            <a:avLst/>
          </a:prstGeom>
        </p:spPr>
      </p:pic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6FFC799-E260-497E-AB75-123F56D76B6C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Green wall effect – compared to Plants gas exchange</a:t>
            </a:r>
          </a:p>
        </p:txBody>
      </p:sp>
    </p:spTree>
    <p:extLst>
      <p:ext uri="{BB962C8B-B14F-4D97-AF65-F5344CB8AC3E}">
        <p14:creationId xmlns:p14="http://schemas.microsoft.com/office/powerpoint/2010/main" val="44714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E1704A-F0A1-40AE-B84C-076DE6C7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All values below 250 ppm have been deleted. In addition, all values above 650 ppm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were deleted.</a:t>
            </a:r>
          </a:p>
          <a:p>
            <a:pPr algn="l" rt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Seasons: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6-8- summer, 9-11 – Autumn, 12-02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Winter, 3-5 –Spring.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Daytime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7:00 – 24:00 – Day, 24:00-7:00 – Night.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the data resampled of 30 minutes average.</a:t>
            </a:r>
          </a:p>
          <a:p>
            <a:pPr algn="l" rt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 rt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FDABA556-0C9B-4BC6-9ECF-70C9A25E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>
              <a:gd name="adj" fmla="val 3476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n-US" sz="3600" b="1" dirty="0">
                <a:solidFill>
                  <a:schemeClr val="tx1"/>
                </a:solidFill>
                <a:latin typeface="+mj-lt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704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Time series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4AE42E-CB5A-4FCA-975B-09BED4C99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57" y="1701384"/>
            <a:ext cx="6875488" cy="5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Time series – Important dates</a:t>
            </a:r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E6E2E16E-A44F-474F-A252-8A0E7979B720}"/>
              </a:ext>
            </a:extLst>
          </p:cNvPr>
          <p:cNvGrpSpPr/>
          <p:nvPr/>
        </p:nvGrpSpPr>
        <p:grpSpPr>
          <a:xfrm>
            <a:off x="2030229" y="419725"/>
            <a:ext cx="9512197" cy="6363714"/>
            <a:chOff x="2030229" y="419724"/>
            <a:chExt cx="9512197" cy="6363714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4B4AE42E-CB5A-4FCA-975B-09BED4C9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229" y="419724"/>
              <a:ext cx="8231188" cy="6363714"/>
            </a:xfrm>
            <a:prstGeom prst="rect">
              <a:avLst/>
            </a:prstGeom>
          </p:spPr>
        </p:pic>
        <p:cxnSp>
          <p:nvCxnSpPr>
            <p:cNvPr id="3" name="מחבר ישר 2">
              <a:extLst>
                <a:ext uri="{FF2B5EF4-FFF2-40B4-BE49-F238E27FC236}">
                  <a16:creationId xmlns:a16="http://schemas.microsoft.com/office/drawing/2014/main" id="{43D73765-35B6-438A-8020-45D0A8215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5286" y="1790700"/>
              <a:ext cx="0" cy="354609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6D50E298-70C9-4B3A-BF2C-CF40E2D16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21" y="1501181"/>
              <a:ext cx="0" cy="3835614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C60B2C3E-F17B-4853-8AE1-0EEFCE6D145D}"/>
                </a:ext>
              </a:extLst>
            </p:cNvPr>
            <p:cNvSpPr/>
            <p:nvPr/>
          </p:nvSpPr>
          <p:spPr>
            <a:xfrm>
              <a:off x="3752416" y="1211664"/>
              <a:ext cx="1511917" cy="579035"/>
            </a:xfrm>
            <a:prstGeom prst="roundRect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05/04/2021</a:t>
              </a:r>
            </a:p>
            <a:p>
              <a:pPr algn="ctr"/>
              <a:r>
                <a:rPr lang="en-US" b="1" dirty="0"/>
                <a:t>planting</a:t>
              </a:r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C152D727-7D7C-4030-85D5-8186717256F4}"/>
                </a:ext>
              </a:extLst>
            </p:cNvPr>
            <p:cNvSpPr/>
            <p:nvPr/>
          </p:nvSpPr>
          <p:spPr>
            <a:xfrm>
              <a:off x="6595706" y="1211662"/>
              <a:ext cx="1755430" cy="579035"/>
            </a:xfrm>
            <a:prstGeom prst="roundRect">
              <a:avLst/>
            </a:prstGeom>
            <a:solidFill>
              <a:schemeClr val="lt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19/11/2021</a:t>
              </a:r>
            </a:p>
            <a:p>
              <a:pPr algn="ctr"/>
              <a:r>
                <a:rPr lang="en-US" b="1" dirty="0"/>
                <a:t>Air circulation?</a:t>
              </a:r>
            </a:p>
          </p:txBody>
        </p: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88EE0BAE-45A8-43D1-9599-C42F959B5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6" y="2444771"/>
              <a:ext cx="0" cy="2892024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290AA318-D7C3-44CA-B494-792F04A70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4054" y="2462846"/>
              <a:ext cx="2244425" cy="1807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1912136B-344D-46D5-8972-15FE50C4C5B0}"/>
                </a:ext>
              </a:extLst>
            </p:cNvPr>
            <p:cNvSpPr/>
            <p:nvPr/>
          </p:nvSpPr>
          <p:spPr>
            <a:xfrm>
              <a:off x="10058479" y="2011597"/>
              <a:ext cx="1483947" cy="938722"/>
            </a:xfrm>
            <a:prstGeom prst="roundRect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19/12/2021</a:t>
              </a:r>
            </a:p>
            <a:p>
              <a:pPr algn="ctr"/>
              <a:r>
                <a:rPr lang="en-US" b="1" dirty="0"/>
                <a:t>Irrigation to 1 time a 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5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General distribution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B1E4ADD-DF92-4F91-A1EF-9E661CDDC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6" y="1860127"/>
            <a:ext cx="10172641" cy="42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Seasons distribution outside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79AA1BD-8EBF-486B-AA1B-9E60046BC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99" y="1590964"/>
            <a:ext cx="7373851" cy="52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9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F4F3937-CDA7-453C-8A8D-09C27FC0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451586"/>
            <a:ext cx="3797536" cy="218358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394EAF7-1F26-404F-A6CE-F7133656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451586"/>
            <a:ext cx="3797536" cy="218358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61EC81B-B112-4A7F-88EE-8BC6AA3F0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451586"/>
            <a:ext cx="3797536" cy="2183583"/>
          </a:xfrm>
          <a:prstGeom prst="rect">
            <a:avLst/>
          </a:prstGeom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FB75EC1-31EA-477C-B7D4-2A12470CE9A6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Seasons distribution outside</a:t>
            </a:r>
          </a:p>
        </p:txBody>
      </p:sp>
    </p:spTree>
    <p:extLst>
      <p:ext uri="{BB962C8B-B14F-4D97-AF65-F5344CB8AC3E}">
        <p14:creationId xmlns:p14="http://schemas.microsoft.com/office/powerpoint/2010/main" val="180497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4577" y="419725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Seasons distribution outside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F209CAC-5FCA-4B90-8C59-BBE943FF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2423980"/>
            <a:ext cx="11349590" cy="31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4A4DC7F-93B8-493C-BCC7-493ABF4193C1}"/>
              </a:ext>
            </a:extLst>
          </p:cNvPr>
          <p:cNvSpPr/>
          <p:nvPr/>
        </p:nvSpPr>
        <p:spPr>
          <a:xfrm>
            <a:off x="647075" y="254834"/>
            <a:ext cx="10897849" cy="989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</a:rPr>
              <a:t>Season distribution - Statistics</a:t>
            </a:r>
          </a:p>
        </p:txBody>
      </p:sp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6E9A9CB5-7F94-426B-BC9E-E94742079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6653"/>
              </p:ext>
            </p:extLst>
          </p:nvPr>
        </p:nvGraphicFramePr>
        <p:xfrm>
          <a:off x="675450" y="2023872"/>
          <a:ext cx="10841098" cy="3586359"/>
        </p:xfrm>
        <a:graphic>
          <a:graphicData uri="http://schemas.openxmlformats.org/drawingml/2006/table">
            <a:tbl>
              <a:tblPr/>
              <a:tblGrid>
                <a:gridCol w="1461209">
                  <a:extLst>
                    <a:ext uri="{9D8B030D-6E8A-4147-A177-3AD203B41FA5}">
                      <a16:colId xmlns:a16="http://schemas.microsoft.com/office/drawing/2014/main" val="4065711999"/>
                    </a:ext>
                  </a:extLst>
                </a:gridCol>
                <a:gridCol w="1461209">
                  <a:extLst>
                    <a:ext uri="{9D8B030D-6E8A-4147-A177-3AD203B41FA5}">
                      <a16:colId xmlns:a16="http://schemas.microsoft.com/office/drawing/2014/main" val="473531400"/>
                    </a:ext>
                  </a:extLst>
                </a:gridCol>
                <a:gridCol w="1583736">
                  <a:extLst>
                    <a:ext uri="{9D8B030D-6E8A-4147-A177-3AD203B41FA5}">
                      <a16:colId xmlns:a16="http://schemas.microsoft.com/office/drawing/2014/main" val="3023942922"/>
                    </a:ext>
                  </a:extLst>
                </a:gridCol>
                <a:gridCol w="1583736">
                  <a:extLst>
                    <a:ext uri="{9D8B030D-6E8A-4147-A177-3AD203B41FA5}">
                      <a16:colId xmlns:a16="http://schemas.microsoft.com/office/drawing/2014/main" val="3005008127"/>
                    </a:ext>
                  </a:extLst>
                </a:gridCol>
                <a:gridCol w="1583736">
                  <a:extLst>
                    <a:ext uri="{9D8B030D-6E8A-4147-A177-3AD203B41FA5}">
                      <a16:colId xmlns:a16="http://schemas.microsoft.com/office/drawing/2014/main" val="4090001469"/>
                    </a:ext>
                  </a:extLst>
                </a:gridCol>
                <a:gridCol w="1583736">
                  <a:extLst>
                    <a:ext uri="{9D8B030D-6E8A-4147-A177-3AD203B41FA5}">
                      <a16:colId xmlns:a16="http://schemas.microsoft.com/office/drawing/2014/main" val="4197967284"/>
                    </a:ext>
                  </a:extLst>
                </a:gridCol>
                <a:gridCol w="1583736">
                  <a:extLst>
                    <a:ext uri="{9D8B030D-6E8A-4147-A177-3AD203B41FA5}">
                      <a16:colId xmlns:a16="http://schemas.microsoft.com/office/drawing/2014/main" val="1020941905"/>
                    </a:ext>
                  </a:extLst>
                </a:gridCol>
              </a:tblGrid>
              <a:tr h="51233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group1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group2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q-value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822767"/>
                  </a:ext>
                </a:extLst>
              </a:tr>
              <a:tr h="5123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4.166774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1.197448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7.1361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5.100807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0.001786</a:t>
                      </a:r>
                      <a:endParaRPr lang="en-US" sz="4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065005"/>
                  </a:ext>
                </a:extLst>
              </a:tr>
              <a:tr h="5123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9.346424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6.101375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12.59147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10.46938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4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320226"/>
                  </a:ext>
                </a:extLst>
              </a:tr>
              <a:tr h="5123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0.145608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-3.11063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3.401846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0.162542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84080"/>
                  </a:ext>
                </a:extLst>
              </a:tr>
              <a:tr h="5123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5.17965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2.011444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8.347857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5.942699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4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85819"/>
                  </a:ext>
                </a:extLst>
              </a:tr>
              <a:tr h="5123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4.312382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1.132717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7.492047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4.929839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0.002795</a:t>
                      </a:r>
                      <a:endParaRPr lang="en-US" sz="4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94626"/>
                  </a:ext>
                </a:extLst>
              </a:tr>
              <a:tr h="5123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autumn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9.492033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6.053469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12.9306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10.03411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4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31" marR="22831" marT="22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65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323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610</Words>
  <Application>Microsoft Office PowerPoint</Application>
  <PresentationFormat>מסך רחב</PresentationFormat>
  <Paragraphs>179</Paragraphs>
  <Slides>19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ערכת נושא Office</vt:lpstr>
      <vt:lpstr>CO_2 Analysis</vt:lpstr>
      <vt:lpstr>Methodology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CO_2 Analysis</dc:title>
  <dc:creator>Yehuda Yungshtein</dc:creator>
  <cp:lastModifiedBy>Yehuda Yungshtein</cp:lastModifiedBy>
  <cp:revision>33</cp:revision>
  <dcterms:created xsi:type="dcterms:W3CDTF">2022-04-30T20:56:31Z</dcterms:created>
  <dcterms:modified xsi:type="dcterms:W3CDTF">2022-07-01T12:51:39Z</dcterms:modified>
</cp:coreProperties>
</file>