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4" r:id="rId6"/>
    <p:sldId id="260" r:id="rId7"/>
    <p:sldId id="261" r:id="rId8"/>
    <p:sldId id="263" r:id="rId9"/>
    <p:sldId id="262"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A471F454-2290-4101-85BE-9F25BE83602B}">
          <p14:sldIdLst>
            <p14:sldId id="256"/>
            <p14:sldId id="257"/>
            <p14:sldId id="258"/>
            <p14:sldId id="259"/>
            <p14:sldId id="264"/>
          </p14:sldIdLst>
        </p14:section>
        <p14:section name="Old Exp" id="{43E9F63E-CCD4-4087-8ED1-5250D4965EA1}">
          <p14:sldIdLst>
            <p14:sldId id="260"/>
            <p14:sldId id="261"/>
            <p14:sldId id="263"/>
            <p14:sldId id="262"/>
          </p14:sldIdLst>
        </p14:section>
        <p14:section name="New Exp" id="{F4733FD9-76EB-475E-B15A-810940BE668E}">
          <p14:sldIdLst>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C2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4" d="100"/>
          <a:sy n="64" d="100"/>
        </p:scale>
        <p:origin x="6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45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6424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4252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9158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63449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6599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09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3300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6778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7340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6/21/2022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1587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6/21/2022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130916446"/>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15" r:id="rId7"/>
    <p:sldLayoutId id="2147483716" r:id="rId8"/>
    <p:sldLayoutId id="2147483717" r:id="rId9"/>
    <p:sldLayoutId id="2147483724" r:id="rId10"/>
    <p:sldLayoutId id="214748372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3.jpeg"/><Relationship Id="rId7" Type="http://schemas.openxmlformats.org/officeDocument/2006/relationships/image" Target="../media/image9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a mountain in the sea of clouds">
            <a:extLst>
              <a:ext uri="{FF2B5EF4-FFF2-40B4-BE49-F238E27FC236}">
                <a16:creationId xmlns:a16="http://schemas.microsoft.com/office/drawing/2014/main" id="{34956D46-1CF5-4A0A-AA2F-2E23CF5B63A6}"/>
              </a:ext>
            </a:extLst>
          </p:cNvPr>
          <p:cNvPicPr>
            <a:picLocks noChangeAspect="1"/>
          </p:cNvPicPr>
          <p:nvPr/>
        </p:nvPicPr>
        <p:blipFill rotWithShape="1">
          <a:blip r:embed="rId2">
            <a:alphaModFix/>
          </a:blip>
          <a:srcRect t="6952" b="8798"/>
          <a:stretch/>
        </p:blipFill>
        <p:spPr>
          <a:xfrm>
            <a:off x="20" y="1571"/>
            <a:ext cx="12191980" cy="6856429"/>
          </a:xfrm>
          <a:prstGeom prst="rect">
            <a:avLst/>
          </a:prstGeom>
        </p:spPr>
      </p:pic>
      <p:sp useBgFill="1">
        <p:nvSpPr>
          <p:cNvPr id="11" name="Rectangle 10">
            <a:extLst>
              <a:ext uri="{FF2B5EF4-FFF2-40B4-BE49-F238E27FC236}">
                <a16:creationId xmlns:a16="http://schemas.microsoft.com/office/drawing/2014/main" id="{3898FA35-B55D-44B7-9A7D-57C57A4A6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524000"/>
            <a:ext cx="9144000" cy="381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6610DF0-184F-4296-B7C2-4520A6D44242}"/>
                  </a:ext>
                </a:extLst>
              </p:cNvPr>
              <p:cNvSpPr>
                <a:spLocks noGrp="1"/>
              </p:cNvSpPr>
              <p:nvPr>
                <p:ph type="ctrTitle"/>
              </p:nvPr>
            </p:nvSpPr>
            <p:spPr>
              <a:xfrm>
                <a:off x="3048000" y="2320213"/>
                <a:ext cx="6095999" cy="1317493"/>
              </a:xfrm>
            </p:spPr>
            <p:txBody>
              <a:bodyPr anchor="b">
                <a:normAutofit/>
              </a:bodyPr>
              <a:lstStyle/>
              <a:p>
                <a:pPr algn="ctr"/>
                <a14:m>
                  <m:oMath xmlns:m="http://schemas.openxmlformats.org/officeDocument/2006/math">
                    <m:r>
                      <a:rPr lang="en-US" b="1" i="1" smtClean="0">
                        <a:latin typeface="Cambria Math" panose="02040503050406030204" pitchFamily="18" charset="0"/>
                      </a:rPr>
                      <m:t>𝑪</m:t>
                    </m:r>
                    <m:sSub>
                      <m:sSubPr>
                        <m:ctrlPr>
                          <a:rPr lang="en-US" i="1" smtClean="0">
                            <a:latin typeface="Cambria Math" panose="02040503050406030204" pitchFamily="18" charset="0"/>
                          </a:rPr>
                        </m:ctrlPr>
                      </m:sSubPr>
                      <m:e>
                        <m:r>
                          <a:rPr lang="en-US" b="1" i="1" smtClean="0">
                            <a:latin typeface="Cambria Math" panose="02040503050406030204" pitchFamily="18" charset="0"/>
                          </a:rPr>
                          <m:t>𝑶</m:t>
                        </m:r>
                      </m:e>
                      <m:sub>
                        <m:r>
                          <a:rPr lang="en-US" b="1" i="1" smtClean="0">
                            <a:latin typeface="Cambria Math" panose="02040503050406030204" pitchFamily="18" charset="0"/>
                          </a:rPr>
                          <m:t>𝟐</m:t>
                        </m:r>
                      </m:sub>
                    </m:sSub>
                  </m:oMath>
                </a14:m>
                <a:r>
                  <a:rPr lang="en-US" dirty="0"/>
                  <a:t> Flux experiment</a:t>
                </a:r>
              </a:p>
            </p:txBody>
          </p:sp>
        </mc:Choice>
        <mc:Fallback xmlns="">
          <p:sp>
            <p:nvSpPr>
              <p:cNvPr id="2" name="Title 1">
                <a:extLst>
                  <a:ext uri="{FF2B5EF4-FFF2-40B4-BE49-F238E27FC236}">
                    <a16:creationId xmlns:a16="http://schemas.microsoft.com/office/drawing/2014/main" id="{56610DF0-184F-4296-B7C2-4520A6D44242}"/>
                  </a:ext>
                </a:extLst>
              </p:cNvPr>
              <p:cNvSpPr>
                <a:spLocks noGrp="1" noRot="1" noChangeAspect="1" noMove="1" noResize="1" noEditPoints="1" noAdjustHandles="1" noChangeArrowheads="1" noChangeShapeType="1" noTextEdit="1"/>
              </p:cNvSpPr>
              <p:nvPr>
                <p:ph type="ctrTitle"/>
              </p:nvPr>
            </p:nvSpPr>
            <p:spPr>
              <a:xfrm>
                <a:off x="3048000" y="2320213"/>
                <a:ext cx="6095999" cy="1317493"/>
              </a:xfrm>
              <a:blipFill>
                <a:blip r:embed="rId3"/>
                <a:stretch>
                  <a:fillRect b="-12500"/>
                </a:stretch>
              </a:blipFill>
            </p:spPr>
            <p:txBody>
              <a:bodyPr/>
              <a:lstStyle/>
              <a:p>
                <a:r>
                  <a:rPr lang="en-US">
                    <a:noFill/>
                  </a:rPr>
                  <a:t> </a:t>
                </a:r>
              </a:p>
            </p:txBody>
          </p:sp>
        </mc:Fallback>
      </mc:AlternateContent>
      <p:sp>
        <p:nvSpPr>
          <p:cNvPr id="3" name="Subtitle 2">
            <a:extLst>
              <a:ext uri="{FF2B5EF4-FFF2-40B4-BE49-F238E27FC236}">
                <a16:creationId xmlns:a16="http://schemas.microsoft.com/office/drawing/2014/main" id="{7E0CA746-BC4B-4359-B9BF-9B7C73D49E94}"/>
              </a:ext>
            </a:extLst>
          </p:cNvPr>
          <p:cNvSpPr>
            <a:spLocks noGrp="1"/>
          </p:cNvSpPr>
          <p:nvPr>
            <p:ph type="subTitle" idx="1"/>
          </p:nvPr>
        </p:nvSpPr>
        <p:spPr>
          <a:xfrm>
            <a:off x="3102654" y="4249360"/>
            <a:ext cx="6041346" cy="688369"/>
          </a:xfrm>
        </p:spPr>
        <p:txBody>
          <a:bodyPr>
            <a:normAutofit/>
          </a:bodyPr>
          <a:lstStyle/>
          <a:p>
            <a:pPr algn="ctr"/>
            <a:r>
              <a:rPr lang="en-US" dirty="0"/>
              <a:t>Comparison between 2 different rooms</a:t>
            </a:r>
          </a:p>
        </p:txBody>
      </p:sp>
      <p:cxnSp>
        <p:nvCxnSpPr>
          <p:cNvPr id="13" name="Straight Connector 12">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2"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02890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CB1C-DE03-482B-89DF-5AEB8654DFF3}"/>
              </a:ext>
            </a:extLst>
          </p:cNvPr>
          <p:cNvSpPr>
            <a:spLocks noGrp="1"/>
          </p:cNvSpPr>
          <p:nvPr>
            <p:ph type="title"/>
          </p:nvPr>
        </p:nvSpPr>
        <p:spPr>
          <a:xfrm>
            <a:off x="1476783" y="310927"/>
            <a:ext cx="9238434" cy="857559"/>
          </a:xfrm>
          <a:solidFill>
            <a:schemeClr val="accent1">
              <a:lumMod val="60000"/>
              <a:lumOff val="40000"/>
            </a:schemeClr>
          </a:solidFill>
        </p:spPr>
        <p:txBody>
          <a:bodyPr>
            <a:normAutofit/>
          </a:bodyPr>
          <a:lstStyle/>
          <a:p>
            <a:r>
              <a:rPr lang="en-US" dirty="0"/>
              <a:t>Results </a:t>
            </a:r>
          </a:p>
        </p:txBody>
      </p:sp>
      <p:grpSp>
        <p:nvGrpSpPr>
          <p:cNvPr id="5" name="קבוצה 4">
            <a:extLst>
              <a:ext uri="{FF2B5EF4-FFF2-40B4-BE49-F238E27FC236}">
                <a16:creationId xmlns:a16="http://schemas.microsoft.com/office/drawing/2014/main" id="{D452BD12-8EEC-4989-90E5-C66BB97DD116}"/>
              </a:ext>
            </a:extLst>
          </p:cNvPr>
          <p:cNvGrpSpPr/>
          <p:nvPr/>
        </p:nvGrpSpPr>
        <p:grpSpPr>
          <a:xfrm>
            <a:off x="2376525" y="1313481"/>
            <a:ext cx="6643614" cy="5233592"/>
            <a:chOff x="843146" y="1482039"/>
            <a:chExt cx="6643614" cy="5233592"/>
          </a:xfrm>
        </p:grpSpPr>
        <p:pic>
          <p:nvPicPr>
            <p:cNvPr id="4" name="תמונה 3">
              <a:extLst>
                <a:ext uri="{FF2B5EF4-FFF2-40B4-BE49-F238E27FC236}">
                  <a16:creationId xmlns:a16="http://schemas.microsoft.com/office/drawing/2014/main" id="{30A8C95E-6205-4A58-9B7F-9C9E5A782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46" y="1482039"/>
              <a:ext cx="6643614" cy="5233592"/>
            </a:xfrm>
            <a:prstGeom prst="rect">
              <a:avLst/>
            </a:prstGeom>
          </p:spPr>
        </p:pic>
        <p:grpSp>
          <p:nvGrpSpPr>
            <p:cNvPr id="10" name="קבוצה 9">
              <a:extLst>
                <a:ext uri="{FF2B5EF4-FFF2-40B4-BE49-F238E27FC236}">
                  <a16:creationId xmlns:a16="http://schemas.microsoft.com/office/drawing/2014/main" id="{166C7B9A-436F-4BAB-A47C-26E91CC22FE1}"/>
                </a:ext>
              </a:extLst>
            </p:cNvPr>
            <p:cNvGrpSpPr/>
            <p:nvPr/>
          </p:nvGrpSpPr>
          <p:grpSpPr>
            <a:xfrm>
              <a:off x="3464115" y="2089611"/>
              <a:ext cx="3374571" cy="1210043"/>
              <a:chOff x="-1937879" y="2061475"/>
              <a:chExt cx="3374571" cy="1210043"/>
            </a:xfrm>
          </p:grpSpPr>
          <p:sp>
            <p:nvSpPr>
              <p:cNvPr id="8" name="תיבת טקסט 7">
                <a:extLst>
                  <a:ext uri="{FF2B5EF4-FFF2-40B4-BE49-F238E27FC236}">
                    <a16:creationId xmlns:a16="http://schemas.microsoft.com/office/drawing/2014/main" id="{809FA340-833D-4552-9CF2-9AED2F2AC3C3}"/>
                  </a:ext>
                </a:extLst>
              </p:cNvPr>
              <p:cNvSpPr txBox="1"/>
              <p:nvPr/>
            </p:nvSpPr>
            <p:spPr>
              <a:xfrm>
                <a:off x="943206" y="2061475"/>
                <a:ext cx="493486"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cs typeface="Calibri" panose="020F0502020204030204" pitchFamily="34" charset="0"/>
                  </a:rPr>
                  <a:t>A</a:t>
                </a:r>
              </a:p>
            </p:txBody>
          </p:sp>
          <p:sp>
            <p:nvSpPr>
              <p:cNvPr id="9" name="תיבת טקסט 8">
                <a:extLst>
                  <a:ext uri="{FF2B5EF4-FFF2-40B4-BE49-F238E27FC236}">
                    <a16:creationId xmlns:a16="http://schemas.microsoft.com/office/drawing/2014/main" id="{75D000E2-CE5D-48A9-84A3-680B210CB6AC}"/>
                  </a:ext>
                </a:extLst>
              </p:cNvPr>
              <p:cNvSpPr txBox="1"/>
              <p:nvPr/>
            </p:nvSpPr>
            <p:spPr>
              <a:xfrm>
                <a:off x="-1937879" y="2809853"/>
                <a:ext cx="493486"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cs typeface="Calibri" panose="020F0502020204030204" pitchFamily="34" charset="0"/>
                  </a:rPr>
                  <a:t>B</a:t>
                </a:r>
              </a:p>
            </p:txBody>
          </p:sp>
        </p:grpSp>
      </p:grpSp>
    </p:spTree>
    <p:extLst>
      <p:ext uri="{BB962C8B-B14F-4D97-AF65-F5344CB8AC3E}">
        <p14:creationId xmlns:p14="http://schemas.microsoft.com/office/powerpoint/2010/main" val="81203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CB1C-DE03-482B-89DF-5AEB8654DFF3}"/>
              </a:ext>
            </a:extLst>
          </p:cNvPr>
          <p:cNvSpPr>
            <a:spLocks noGrp="1"/>
          </p:cNvSpPr>
          <p:nvPr>
            <p:ph type="title"/>
          </p:nvPr>
        </p:nvSpPr>
        <p:spPr>
          <a:xfrm>
            <a:off x="1476783" y="310927"/>
            <a:ext cx="9238434" cy="857559"/>
          </a:xfrm>
          <a:solidFill>
            <a:schemeClr val="accent1">
              <a:lumMod val="60000"/>
              <a:lumOff val="40000"/>
            </a:schemeClr>
          </a:solidFill>
        </p:spPr>
        <p:txBody>
          <a:bodyPr>
            <a:normAutofit/>
          </a:bodyPr>
          <a:lstStyle/>
          <a:p>
            <a:r>
              <a:rPr lang="en-US" dirty="0"/>
              <a:t>Results- T test </a:t>
            </a:r>
          </a:p>
        </p:txBody>
      </p:sp>
      <p:pic>
        <p:nvPicPr>
          <p:cNvPr id="4" name="תמונה 3">
            <a:extLst>
              <a:ext uri="{FF2B5EF4-FFF2-40B4-BE49-F238E27FC236}">
                <a16:creationId xmlns:a16="http://schemas.microsoft.com/office/drawing/2014/main" id="{29A7FE3B-81D0-49B4-876B-27C44D34CAF4}"/>
              </a:ext>
            </a:extLst>
          </p:cNvPr>
          <p:cNvPicPr>
            <a:picLocks noChangeAspect="1"/>
          </p:cNvPicPr>
          <p:nvPr/>
        </p:nvPicPr>
        <p:blipFill>
          <a:blip r:embed="rId2"/>
          <a:stretch>
            <a:fillRect/>
          </a:stretch>
        </p:blipFill>
        <p:spPr>
          <a:xfrm>
            <a:off x="3532846" y="1453627"/>
            <a:ext cx="5126307" cy="5093446"/>
          </a:xfrm>
          <a:prstGeom prst="rect">
            <a:avLst/>
          </a:prstGeom>
        </p:spPr>
      </p:pic>
    </p:spTree>
    <p:extLst>
      <p:ext uri="{BB962C8B-B14F-4D97-AF65-F5344CB8AC3E}">
        <p14:creationId xmlns:p14="http://schemas.microsoft.com/office/powerpoint/2010/main" val="371456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CB1C-DE03-482B-89DF-5AEB8654DFF3}"/>
              </a:ext>
            </a:extLst>
          </p:cNvPr>
          <p:cNvSpPr>
            <a:spLocks noGrp="1"/>
          </p:cNvSpPr>
          <p:nvPr>
            <p:ph type="title"/>
          </p:nvPr>
        </p:nvSpPr>
        <p:spPr>
          <a:xfrm>
            <a:off x="1476783" y="310927"/>
            <a:ext cx="9238434" cy="857559"/>
          </a:xfrm>
          <a:solidFill>
            <a:schemeClr val="accent1">
              <a:lumMod val="60000"/>
              <a:lumOff val="40000"/>
            </a:schemeClr>
          </a:solidFill>
        </p:spPr>
        <p:txBody>
          <a:bodyPr>
            <a:normAutofit/>
          </a:bodyPr>
          <a:lstStyle/>
          <a:p>
            <a:r>
              <a:rPr lang="en-US" dirty="0"/>
              <a:t>Results </a:t>
            </a:r>
          </a:p>
        </p:txBody>
      </p:sp>
      <p:pic>
        <p:nvPicPr>
          <p:cNvPr id="6" name="תמונה 5">
            <a:extLst>
              <a:ext uri="{FF2B5EF4-FFF2-40B4-BE49-F238E27FC236}">
                <a16:creationId xmlns:a16="http://schemas.microsoft.com/office/drawing/2014/main" id="{D200CCE9-27BC-44E5-92CF-CA325E0B7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390" y="1510259"/>
            <a:ext cx="6643614" cy="5233592"/>
          </a:xfrm>
          <a:prstGeom prst="rect">
            <a:avLst/>
          </a:prstGeom>
        </p:spPr>
      </p:pic>
    </p:spTree>
    <p:extLst>
      <p:ext uri="{BB962C8B-B14F-4D97-AF65-F5344CB8AC3E}">
        <p14:creationId xmlns:p14="http://schemas.microsoft.com/office/powerpoint/2010/main" val="261961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8CB1C-DE03-482B-89DF-5AEB8654DFF3}"/>
              </a:ext>
            </a:extLst>
          </p:cNvPr>
          <p:cNvSpPr>
            <a:spLocks noGrp="1"/>
          </p:cNvSpPr>
          <p:nvPr>
            <p:ph type="title"/>
          </p:nvPr>
        </p:nvSpPr>
        <p:spPr>
          <a:xfrm>
            <a:off x="1429566" y="1045445"/>
            <a:ext cx="9238434" cy="857559"/>
          </a:xfrm>
          <a:solidFill>
            <a:schemeClr val="accent1">
              <a:lumMod val="60000"/>
              <a:lumOff val="40000"/>
            </a:schemeClr>
          </a:solidFill>
        </p:spPr>
        <p:txBody>
          <a:bodyPr>
            <a:normAutofit/>
          </a:bodyPr>
          <a:lstStyle/>
          <a:p>
            <a:r>
              <a:rPr lang="en-US" dirty="0"/>
              <a:t>Introduction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85AA80-50E8-4AC1-83D8-28F683BD65C1}"/>
                  </a:ext>
                </a:extLst>
              </p:cNvPr>
              <p:cNvSpPr>
                <a:spLocks noGrp="1"/>
              </p:cNvSpPr>
              <p:nvPr>
                <p:ph idx="1"/>
              </p:nvPr>
            </p:nvSpPr>
            <p:spPr>
              <a:xfrm>
                <a:off x="1429566" y="2729554"/>
                <a:ext cx="8476434" cy="3359621"/>
              </a:xfrm>
            </p:spPr>
            <p:txBody>
              <a:bodyPr>
                <a:normAutofit/>
              </a:bodyPr>
              <a:lstStyle/>
              <a:p>
                <a:pPr>
                  <a:lnSpc>
                    <a:spcPct val="120000"/>
                  </a:lnSpc>
                </a:pPr>
                <a:r>
                  <a:rPr lang="en-US" dirty="0"/>
                  <a:t>We assume the plans have effect on the </a:t>
                </a:r>
                <a14:m>
                  <m:oMath xmlns:m="http://schemas.openxmlformats.org/officeDocument/2006/math">
                    <m:r>
                      <a:rPr lang="en-US" b="0" i="1" smtClean="0">
                        <a:latin typeface="Cambria Math" panose="02040503050406030204" pitchFamily="18" charset="0"/>
                      </a:rPr>
                      <m:t>𝑐</m:t>
                    </m:r>
                    <m:sSub>
                      <m:sSubPr>
                        <m:ctrlPr>
                          <a:rPr lang="en-US"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2</m:t>
                        </m:r>
                      </m:sub>
                    </m:sSub>
                  </m:oMath>
                </a14:m>
                <a:r>
                  <a:rPr lang="en-US" dirty="0"/>
                  <a:t> levels in the room. In this experiment we look on </a:t>
                </a:r>
                <a:r>
                  <a:rPr lang="en-US" b="1" dirty="0"/>
                  <a:t>the differences in </a:t>
                </a:r>
                <a14:m>
                  <m:oMath xmlns:m="http://schemas.openxmlformats.org/officeDocument/2006/math">
                    <m:r>
                      <a:rPr lang="en-US" b="1" i="1" dirty="0" smtClean="0">
                        <a:latin typeface="Cambria Math" panose="02040503050406030204" pitchFamily="18" charset="0"/>
                      </a:rPr>
                      <m:t>𝑪</m:t>
                    </m:r>
                    <m:sSub>
                      <m:sSubPr>
                        <m:ctrlPr>
                          <a:rPr lang="he-IL" b="1" i="1" dirty="0" smtClean="0">
                            <a:latin typeface="Cambria Math" panose="02040503050406030204" pitchFamily="18" charset="0"/>
                          </a:rPr>
                        </m:ctrlPr>
                      </m:sSubPr>
                      <m:e>
                        <m:r>
                          <a:rPr lang="en-US" b="1" i="1" dirty="0" smtClean="0">
                            <a:latin typeface="Cambria Math" panose="02040503050406030204" pitchFamily="18" charset="0"/>
                          </a:rPr>
                          <m:t>𝑶</m:t>
                        </m:r>
                      </m:e>
                      <m:sub>
                        <m:r>
                          <a:rPr lang="he-IL" b="1" i="1" dirty="0" smtClean="0">
                            <a:latin typeface="Cambria Math" panose="02040503050406030204" pitchFamily="18" charset="0"/>
                          </a:rPr>
                          <m:t>𝟐</m:t>
                        </m:r>
                      </m:sub>
                    </m:sSub>
                  </m:oMath>
                </a14:m>
                <a:r>
                  <a:rPr lang="en-US" b="1" dirty="0"/>
                  <a:t> levels between room with plants and a room without plants.</a:t>
                </a:r>
              </a:p>
              <a:p>
                <a:pPr>
                  <a:lnSpc>
                    <a:spcPct val="120000"/>
                  </a:lnSpc>
                </a:pPr>
                <a:r>
                  <a:rPr lang="en-US" dirty="0"/>
                  <a:t>The spaces examined are laboratories of the same size, one of which has a green wall with vegetation, and one does not. We released </a:t>
                </a:r>
                <a14:m>
                  <m:oMath xmlns:m="http://schemas.openxmlformats.org/officeDocument/2006/math">
                    <m:r>
                      <a:rPr lang="en-US" b="0" i="1" dirty="0" smtClean="0">
                        <a:latin typeface="Cambria Math" panose="02040503050406030204" pitchFamily="18" charset="0"/>
                      </a:rPr>
                      <m:t>𝐶</m:t>
                    </m:r>
                    <m:sSub>
                      <m:sSubPr>
                        <m:ctrlPr>
                          <a:rPr lang="he-IL" i="1" dirty="0" smtClean="0">
                            <a:latin typeface="Cambria Math" panose="02040503050406030204" pitchFamily="18" charset="0"/>
                          </a:rPr>
                        </m:ctrlPr>
                      </m:sSubPr>
                      <m:e>
                        <m:r>
                          <a:rPr lang="en-US" b="0" i="1" dirty="0" smtClean="0">
                            <a:latin typeface="Cambria Math" panose="02040503050406030204" pitchFamily="18" charset="0"/>
                          </a:rPr>
                          <m:t>𝑂</m:t>
                        </m:r>
                      </m:e>
                      <m:sub>
                        <m:r>
                          <a:rPr lang="he-IL" b="0" i="1" dirty="0" smtClean="0">
                            <a:latin typeface="Cambria Math" panose="02040503050406030204" pitchFamily="18" charset="0"/>
                          </a:rPr>
                          <m:t>2</m:t>
                        </m:r>
                      </m:sub>
                    </m:sSub>
                  </m:oMath>
                </a14:m>
                <a:r>
                  <a:rPr lang="en-US" dirty="0"/>
                  <a:t> at a constant and identical rate in both spaces (at different times) when the gas cylinder was in the same relative position as well as the sensor for measuring carbon dioxide levels. The spaces were empty of people. The temperature and relative humidity in the center of the room were also measured.</a:t>
                </a:r>
                <a:endParaRPr lang="he-IL" dirty="0"/>
              </a:p>
              <a:p>
                <a:pPr marL="0" indent="0">
                  <a:lnSpc>
                    <a:spcPct val="120000"/>
                  </a:lnSpc>
                  <a:buNone/>
                </a:pPr>
                <a:endParaRPr lang="en-US" dirty="0"/>
              </a:p>
            </p:txBody>
          </p:sp>
        </mc:Choice>
        <mc:Fallback xmlns="">
          <p:sp>
            <p:nvSpPr>
              <p:cNvPr id="3" name="Content Placeholder 2">
                <a:extLst>
                  <a:ext uri="{FF2B5EF4-FFF2-40B4-BE49-F238E27FC236}">
                    <a16:creationId xmlns:a16="http://schemas.microsoft.com/office/drawing/2014/main" id="{F285AA80-50E8-4AC1-83D8-28F683BD65C1}"/>
                  </a:ext>
                </a:extLst>
              </p:cNvPr>
              <p:cNvSpPr>
                <a:spLocks noGrp="1" noRot="1" noChangeAspect="1" noMove="1" noResize="1" noEditPoints="1" noAdjustHandles="1" noChangeArrowheads="1" noChangeShapeType="1" noTextEdit="1"/>
              </p:cNvSpPr>
              <p:nvPr>
                <p:ph idx="1"/>
              </p:nvPr>
            </p:nvSpPr>
            <p:spPr>
              <a:xfrm>
                <a:off x="1429566" y="2729554"/>
                <a:ext cx="8476434" cy="3359621"/>
              </a:xfrm>
              <a:blipFill>
                <a:blip r:embed="rId2"/>
                <a:stretch>
                  <a:fillRect l="-288" t="-363"/>
                </a:stretch>
              </a:blipFill>
            </p:spPr>
            <p:txBody>
              <a:bodyPr/>
              <a:lstStyle/>
              <a:p>
                <a:r>
                  <a:rPr lang="en-US">
                    <a:noFill/>
                  </a:rPr>
                  <a:t> </a:t>
                </a:r>
              </a:p>
            </p:txBody>
          </p:sp>
        </mc:Fallback>
      </mc:AlternateContent>
    </p:spTree>
    <p:extLst>
      <p:ext uri="{BB962C8B-B14F-4D97-AF65-F5344CB8AC3E}">
        <p14:creationId xmlns:p14="http://schemas.microsoft.com/office/powerpoint/2010/main" val="288299441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8CB1C-DE03-482B-89DF-5AEB8654DFF3}"/>
              </a:ext>
            </a:extLst>
          </p:cNvPr>
          <p:cNvSpPr>
            <a:spLocks noGrp="1"/>
          </p:cNvSpPr>
          <p:nvPr>
            <p:ph type="title"/>
          </p:nvPr>
        </p:nvSpPr>
        <p:spPr>
          <a:xfrm>
            <a:off x="1429566" y="1045445"/>
            <a:ext cx="9238434" cy="857559"/>
          </a:xfrm>
          <a:solidFill>
            <a:schemeClr val="accent1">
              <a:lumMod val="60000"/>
              <a:lumOff val="40000"/>
            </a:schemeClr>
          </a:solidFill>
        </p:spPr>
        <p:txBody>
          <a:bodyPr>
            <a:normAutofit/>
          </a:bodyPr>
          <a:lstStyle/>
          <a:p>
            <a:r>
              <a:rPr lang="en-US" dirty="0"/>
              <a:t>Technical details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85AA80-50E8-4AC1-83D8-28F683BD65C1}"/>
                  </a:ext>
                </a:extLst>
              </p:cNvPr>
              <p:cNvSpPr>
                <a:spLocks noGrp="1"/>
              </p:cNvSpPr>
              <p:nvPr>
                <p:ph idx="1"/>
              </p:nvPr>
            </p:nvSpPr>
            <p:spPr>
              <a:xfrm>
                <a:off x="1429566" y="2729554"/>
                <a:ext cx="8476434" cy="3359621"/>
              </a:xfrm>
            </p:spPr>
            <p:txBody>
              <a:bodyPr>
                <a:normAutofit/>
              </a:bodyPr>
              <a:lstStyle/>
              <a:p>
                <a:pPr>
                  <a:lnSpc>
                    <a:spcPct val="120000"/>
                  </a:lnSpc>
                  <a:buFont typeface="Wingdings" panose="05000000000000000000" pitchFamily="2" charset="2"/>
                  <a:buChar char="§"/>
                </a:pPr>
                <a:r>
                  <a:rPr lang="en-US" b="1" dirty="0"/>
                  <a:t>Experiment 1 </a:t>
                </a:r>
                <a:r>
                  <a:rPr lang="en-US" dirty="0"/>
                  <a:t>(room without plants): </a:t>
                </a:r>
                <a:r>
                  <a:rPr lang="he-IL" dirty="0"/>
                  <a:t>22</a:t>
                </a:r>
                <a:r>
                  <a:rPr lang="en-US" dirty="0"/>
                  <a:t>/02/2022 15:55–</a:t>
                </a:r>
              </a:p>
              <a:p>
                <a:pPr marL="0" indent="0">
                  <a:lnSpc>
                    <a:spcPct val="120000"/>
                  </a:lnSpc>
                  <a:buNone/>
                </a:pPr>
                <a:r>
                  <a:rPr lang="en-US" dirty="0"/>
                  <a:t>	Temp/RH sensor- sensor 11, </a:t>
                </a:r>
                <a14:m>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he-IL" dirty="0"/>
                  <a:t> </a:t>
                </a:r>
                <a:r>
                  <a:rPr lang="en-US" dirty="0"/>
                  <a:t> start </a:t>
                </a:r>
                <a:r>
                  <a:rPr lang="en-US" b="1" dirty="0"/>
                  <a:t>640 ppm</a:t>
                </a:r>
              </a:p>
              <a:p>
                <a:pPr>
                  <a:lnSpc>
                    <a:spcPct val="120000"/>
                  </a:lnSpc>
                  <a:buFont typeface="Wingdings" panose="05000000000000000000" pitchFamily="2" charset="2"/>
                  <a:buChar char="§"/>
                </a:pPr>
                <a:r>
                  <a:rPr lang="en-US" b="1" dirty="0"/>
                  <a:t>Experiment 2 </a:t>
                </a:r>
                <a:r>
                  <a:rPr lang="en-US" dirty="0"/>
                  <a:t>(room without plants): </a:t>
                </a:r>
                <a:r>
                  <a:rPr lang="he-IL" dirty="0"/>
                  <a:t>2</a:t>
                </a:r>
                <a:r>
                  <a:rPr lang="en-US" dirty="0"/>
                  <a:t>4/02/2022–</a:t>
                </a:r>
              </a:p>
              <a:p>
                <a:pPr marL="0" indent="0">
                  <a:lnSpc>
                    <a:spcPct val="120000"/>
                  </a:lnSpc>
                  <a:buNone/>
                </a:pPr>
                <a:r>
                  <a:rPr lang="en-US" dirty="0"/>
                  <a:t>	Temp/RH sensor- sensor 11, </a:t>
                </a:r>
                <a14:m>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he-IL" dirty="0"/>
                  <a:t> </a:t>
                </a:r>
                <a:r>
                  <a:rPr lang="en-US" dirty="0"/>
                  <a:t> start </a:t>
                </a:r>
                <a:r>
                  <a:rPr lang="en-US" b="1" dirty="0"/>
                  <a:t>530 ppm</a:t>
                </a:r>
                <a:endParaRPr lang="he-IL" b="1" dirty="0"/>
              </a:p>
              <a:p>
                <a:pPr>
                  <a:lnSpc>
                    <a:spcPct val="120000"/>
                  </a:lnSpc>
                  <a:buFont typeface="Wingdings" panose="05000000000000000000" pitchFamily="2" charset="2"/>
                  <a:buChar char="§"/>
                </a:pPr>
                <a:r>
                  <a:rPr lang="en-US" b="1" dirty="0"/>
                  <a:t>Experiment </a:t>
                </a:r>
                <a:r>
                  <a:rPr lang="he-IL" b="1" dirty="0"/>
                  <a:t>3</a:t>
                </a:r>
                <a:r>
                  <a:rPr lang="en-US" b="1" dirty="0"/>
                  <a:t> </a:t>
                </a:r>
                <a:r>
                  <a:rPr lang="en-US" dirty="0"/>
                  <a:t>(room without plants): </a:t>
                </a:r>
                <a:r>
                  <a:rPr lang="he-IL" dirty="0"/>
                  <a:t>27</a:t>
                </a:r>
                <a:r>
                  <a:rPr lang="en-US" dirty="0"/>
                  <a:t>/02/2022</a:t>
                </a:r>
                <a:r>
                  <a:rPr lang="he-IL" dirty="0"/>
                  <a:t>  </a:t>
                </a:r>
                <a:r>
                  <a:rPr lang="en-US" dirty="0"/>
                  <a:t> 10:10 - </a:t>
                </a:r>
              </a:p>
              <a:p>
                <a:pPr marL="0" indent="0">
                  <a:lnSpc>
                    <a:spcPct val="120000"/>
                  </a:lnSpc>
                  <a:buNone/>
                </a:pPr>
                <a:r>
                  <a:rPr lang="en-US" dirty="0"/>
                  <a:t>	Temp/RH sensor- sensor 11, </a:t>
                </a:r>
                <a14:m>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he-IL" dirty="0"/>
                  <a:t> </a:t>
                </a:r>
                <a:r>
                  <a:rPr lang="en-US" dirty="0"/>
                  <a:t> start </a:t>
                </a:r>
                <a:r>
                  <a:rPr lang="en-US" b="1" dirty="0"/>
                  <a:t>ppm</a:t>
                </a:r>
                <a:endParaRPr lang="he-IL" b="1" dirty="0"/>
              </a:p>
              <a:p>
                <a:pPr marL="0" indent="0">
                  <a:lnSpc>
                    <a:spcPct val="120000"/>
                  </a:lnSpc>
                  <a:buNone/>
                </a:pPr>
                <a:r>
                  <a:rPr lang="en-US" b="1" dirty="0"/>
                  <a:t>When I changed to second regulator, I apply just 5 minutes</a:t>
                </a:r>
              </a:p>
              <a:p>
                <a:pPr marL="0" indent="0">
                  <a:lnSpc>
                    <a:spcPct val="120000"/>
                  </a:lnSpc>
                  <a:buNone/>
                </a:pPr>
                <a:endParaRPr lang="en-US" b="1" dirty="0"/>
              </a:p>
              <a:p>
                <a:pPr marL="0" indent="0">
                  <a:lnSpc>
                    <a:spcPct val="120000"/>
                  </a:lnSpc>
                  <a:buNone/>
                </a:pPr>
                <a:endParaRPr lang="en-US" b="1" dirty="0"/>
              </a:p>
              <a:p>
                <a:pPr marL="0" indent="0">
                  <a:lnSpc>
                    <a:spcPct val="120000"/>
                  </a:lnSpc>
                  <a:buNone/>
                </a:pPr>
                <a:endParaRPr lang="en-US" b="1" dirty="0"/>
              </a:p>
              <a:p>
                <a:pPr marL="0" indent="0">
                  <a:lnSpc>
                    <a:spcPct val="120000"/>
                  </a:lnSpc>
                  <a:buNone/>
                </a:pPr>
                <a:endParaRPr lang="en-US" dirty="0"/>
              </a:p>
            </p:txBody>
          </p:sp>
        </mc:Choice>
        <mc:Fallback xmlns="">
          <p:sp>
            <p:nvSpPr>
              <p:cNvPr id="3" name="Content Placeholder 2">
                <a:extLst>
                  <a:ext uri="{FF2B5EF4-FFF2-40B4-BE49-F238E27FC236}">
                    <a16:creationId xmlns:a16="http://schemas.microsoft.com/office/drawing/2014/main" id="{F285AA80-50E8-4AC1-83D8-28F683BD65C1}"/>
                  </a:ext>
                </a:extLst>
              </p:cNvPr>
              <p:cNvSpPr>
                <a:spLocks noGrp="1" noRot="1" noChangeAspect="1" noMove="1" noResize="1" noEditPoints="1" noAdjustHandles="1" noChangeArrowheads="1" noChangeShapeType="1" noTextEdit="1"/>
              </p:cNvSpPr>
              <p:nvPr>
                <p:ph idx="1"/>
              </p:nvPr>
            </p:nvSpPr>
            <p:spPr>
              <a:xfrm>
                <a:off x="1429566" y="2729554"/>
                <a:ext cx="8476434" cy="3359621"/>
              </a:xfrm>
              <a:blipFill>
                <a:blip r:embed="rId2"/>
                <a:stretch>
                  <a:fillRect l="-647" t="-363"/>
                </a:stretch>
              </a:blipFill>
            </p:spPr>
            <p:txBody>
              <a:bodyPr/>
              <a:lstStyle/>
              <a:p>
                <a:r>
                  <a:rPr lang="en-US">
                    <a:noFill/>
                  </a:rPr>
                  <a:t> </a:t>
                </a:r>
              </a:p>
            </p:txBody>
          </p:sp>
        </mc:Fallback>
      </mc:AlternateContent>
    </p:spTree>
    <p:extLst>
      <p:ext uri="{BB962C8B-B14F-4D97-AF65-F5344CB8AC3E}">
        <p14:creationId xmlns:p14="http://schemas.microsoft.com/office/powerpoint/2010/main" val="9689910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055BEBF3-DFCD-47AA-B145-ADA107FAA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0B96F-55B2-4068-BAD5-2E3AF926000A}"/>
              </a:ext>
            </a:extLst>
          </p:cNvPr>
          <p:cNvSpPr>
            <a:spLocks noGrp="1"/>
          </p:cNvSpPr>
          <p:nvPr>
            <p:ph type="title"/>
          </p:nvPr>
        </p:nvSpPr>
        <p:spPr>
          <a:xfrm>
            <a:off x="1143000" y="1524000"/>
            <a:ext cx="3810000" cy="2156459"/>
          </a:xfrm>
        </p:spPr>
        <p:txBody>
          <a:bodyPr vert="horz" lIns="91440" tIns="45720" rIns="91440" bIns="45720" rtlCol="0" anchor="b">
            <a:normAutofit/>
          </a:bodyPr>
          <a:lstStyle/>
          <a:p>
            <a:pPr algn="ctr"/>
            <a:r>
              <a:rPr lang="en-US"/>
              <a:t>images</a:t>
            </a:r>
          </a:p>
        </p:txBody>
      </p:sp>
      <p:sp>
        <p:nvSpPr>
          <p:cNvPr id="18" name="Rectangle 17">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1BF7CC-C6FC-4FE8-B9E0-1CE0C860A422}"/>
              </a:ext>
            </a:extLst>
          </p:cNvPr>
          <p:cNvSpPr/>
          <p:nvPr/>
        </p:nvSpPr>
        <p:spPr>
          <a:xfrm>
            <a:off x="6095999" y="-1"/>
            <a:ext cx="6096001"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ndoor, wall, floor, kitchen&#10;&#10;Description automatically generated">
            <a:extLst>
              <a:ext uri="{FF2B5EF4-FFF2-40B4-BE49-F238E27FC236}">
                <a16:creationId xmlns:a16="http://schemas.microsoft.com/office/drawing/2014/main" id="{B8F3743A-1891-4841-B871-B073F4A0B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830" y="1779341"/>
            <a:ext cx="4552337" cy="2560690"/>
          </a:xfrm>
          <a:prstGeom prst="rect">
            <a:avLst/>
          </a:prstGeom>
        </p:spPr>
      </p:pic>
      <p:pic>
        <p:nvPicPr>
          <p:cNvPr id="7" name="Picture 6">
            <a:extLst>
              <a:ext uri="{FF2B5EF4-FFF2-40B4-BE49-F238E27FC236}">
                <a16:creationId xmlns:a16="http://schemas.microsoft.com/office/drawing/2014/main" id="{9E7B612C-B424-44E0-917A-CD5906C45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945" y="5078659"/>
            <a:ext cx="2711102" cy="1524995"/>
          </a:xfrm>
          <a:prstGeom prst="rect">
            <a:avLst/>
          </a:prstGeom>
        </p:spPr>
      </p:pic>
      <p:cxnSp>
        <p:nvCxnSpPr>
          <p:cNvPr id="20" name="Straight Connector 19">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indoor, wall&#10;&#10;Description automatically generated">
            <a:extLst>
              <a:ext uri="{FF2B5EF4-FFF2-40B4-BE49-F238E27FC236}">
                <a16:creationId xmlns:a16="http://schemas.microsoft.com/office/drawing/2014/main" id="{757C8A95-3480-42CB-A5E1-E6178123417E}"/>
              </a:ext>
            </a:extLst>
          </p:cNvPr>
          <p:cNvPicPr>
            <a:picLocks noChangeAspect="1"/>
          </p:cNvPicPr>
          <p:nvPr/>
        </p:nvPicPr>
        <p:blipFill rotWithShape="1">
          <a:blip r:embed="rId4">
            <a:extLst>
              <a:ext uri="{28A0092B-C50C-407E-A947-70E740481C1C}">
                <a14:useLocalDpi xmlns:a14="http://schemas.microsoft.com/office/drawing/2010/main" val="0"/>
              </a:ext>
            </a:extLst>
          </a:blip>
          <a:srcRect b="27749"/>
          <a:stretch/>
        </p:blipFill>
        <p:spPr>
          <a:xfrm>
            <a:off x="10521315" y="5065370"/>
            <a:ext cx="1207954" cy="1551572"/>
          </a:xfrm>
          <a:prstGeom prst="rect">
            <a:avLst/>
          </a:prstGeom>
        </p:spPr>
      </p:pic>
      <p:sp>
        <p:nvSpPr>
          <p:cNvPr id="11" name="Oval 10">
            <a:extLst>
              <a:ext uri="{FF2B5EF4-FFF2-40B4-BE49-F238E27FC236}">
                <a16:creationId xmlns:a16="http://schemas.microsoft.com/office/drawing/2014/main" id="{77CA00BE-3C2E-459E-8125-16FF9D9F1EFA}"/>
              </a:ext>
            </a:extLst>
          </p:cNvPr>
          <p:cNvSpPr/>
          <p:nvPr/>
        </p:nvSpPr>
        <p:spPr>
          <a:xfrm>
            <a:off x="7956135" y="2492273"/>
            <a:ext cx="427289" cy="474257"/>
          </a:xfrm>
          <a:prstGeom prst="ellipse">
            <a:avLst/>
          </a:prstGeom>
          <a:noFill/>
          <a:ln w="571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02743B2-6554-43C2-A259-984514878155}"/>
              </a:ext>
            </a:extLst>
          </p:cNvPr>
          <p:cNvSpPr/>
          <p:nvPr/>
        </p:nvSpPr>
        <p:spPr>
          <a:xfrm>
            <a:off x="9800602" y="2617814"/>
            <a:ext cx="427289" cy="474257"/>
          </a:xfrm>
          <a:prstGeom prst="ellipse">
            <a:avLst/>
          </a:prstGeom>
          <a:noFill/>
          <a:ln w="571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52E73AB-B815-4B40-9A79-2763E9592466}"/>
              </a:ext>
            </a:extLst>
          </p:cNvPr>
          <p:cNvSpPr/>
          <p:nvPr/>
        </p:nvSpPr>
        <p:spPr>
          <a:xfrm>
            <a:off x="8941610" y="2018016"/>
            <a:ext cx="427289" cy="474257"/>
          </a:xfrm>
          <a:prstGeom prst="ellipse">
            <a:avLst/>
          </a:prstGeom>
          <a:noFill/>
          <a:ln w="571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564244C-3C4C-477A-89B4-A46A4CE7DB93}"/>
                  </a:ext>
                </a:extLst>
              </p:cNvPr>
              <p:cNvSpPr txBox="1"/>
              <p:nvPr/>
            </p:nvSpPr>
            <p:spPr>
              <a:xfrm>
                <a:off x="7575241" y="2070478"/>
                <a:ext cx="8081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𝑐</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𝑜</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𝑠𝑒𝑛𝑠𝑜𝑟</m:t>
                      </m:r>
                    </m:oMath>
                  </m:oMathPara>
                </a14:m>
                <a:endParaRPr lang="en-US" dirty="0">
                  <a:solidFill>
                    <a:schemeClr val="bg1"/>
                  </a:solidFill>
                </a:endParaRPr>
              </a:p>
            </p:txBody>
          </p:sp>
        </mc:Choice>
        <mc:Fallback xmlns="">
          <p:sp>
            <p:nvSpPr>
              <p:cNvPr id="12" name="TextBox 11">
                <a:extLst>
                  <a:ext uri="{FF2B5EF4-FFF2-40B4-BE49-F238E27FC236}">
                    <a16:creationId xmlns:a16="http://schemas.microsoft.com/office/drawing/2014/main" id="{4564244C-3C4C-477A-89B4-A46A4CE7DB93}"/>
                  </a:ext>
                </a:extLst>
              </p:cNvPr>
              <p:cNvSpPr txBox="1">
                <a:spLocks noRot="1" noChangeAspect="1" noMove="1" noResize="1" noEditPoints="1" noAdjustHandles="1" noChangeArrowheads="1" noChangeShapeType="1" noTextEdit="1"/>
              </p:cNvSpPr>
              <p:nvPr/>
            </p:nvSpPr>
            <p:spPr>
              <a:xfrm>
                <a:off x="7575241" y="2070478"/>
                <a:ext cx="808183" cy="369332"/>
              </a:xfrm>
              <a:prstGeom prst="rect">
                <a:avLst/>
              </a:prstGeom>
              <a:blipFill>
                <a:blip r:embed="rId5"/>
                <a:stretch>
                  <a:fillRect r="-53030"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44A8A1-8B4D-423A-B035-BB46294DEE5C}"/>
                  </a:ext>
                </a:extLst>
              </p:cNvPr>
              <p:cNvSpPr txBox="1"/>
              <p:nvPr/>
            </p:nvSpPr>
            <p:spPr>
              <a:xfrm>
                <a:off x="8345512" y="1707809"/>
                <a:ext cx="2046774" cy="369332"/>
              </a:xfrm>
              <a:prstGeom prst="rect">
                <a:avLst/>
              </a:prstGeom>
              <a:noFill/>
            </p:spPr>
            <p:txBody>
              <a:bodyPr wrap="square" rtlCol="0">
                <a:spAutoFit/>
              </a:bodyPr>
              <a:lstStyle/>
              <a:p>
                <a:r>
                  <a:rPr lang="en-US" b="0" dirty="0">
                    <a:solidFill>
                      <a:schemeClr val="bg1"/>
                    </a:solidFill>
                  </a:rPr>
                  <a:t>Temp/RH</a:t>
                </a:r>
                <a14:m>
                  <m:oMath xmlns:m="http://schemas.openxmlformats.org/officeDocument/2006/math">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𝑠𝑒𝑛𝑠𝑜𝑟</m:t>
                    </m:r>
                  </m:oMath>
                </a14:m>
                <a:endParaRPr lang="en-US" dirty="0">
                  <a:solidFill>
                    <a:schemeClr val="bg1"/>
                  </a:solidFill>
                </a:endParaRPr>
              </a:p>
            </p:txBody>
          </p:sp>
        </mc:Choice>
        <mc:Fallback xmlns="">
          <p:sp>
            <p:nvSpPr>
              <p:cNvPr id="21" name="TextBox 20">
                <a:extLst>
                  <a:ext uri="{FF2B5EF4-FFF2-40B4-BE49-F238E27FC236}">
                    <a16:creationId xmlns:a16="http://schemas.microsoft.com/office/drawing/2014/main" id="{FC44A8A1-8B4D-423A-B035-BB46294DEE5C}"/>
                  </a:ext>
                </a:extLst>
              </p:cNvPr>
              <p:cNvSpPr txBox="1">
                <a:spLocks noRot="1" noChangeAspect="1" noMove="1" noResize="1" noEditPoints="1" noAdjustHandles="1" noChangeArrowheads="1" noChangeShapeType="1" noTextEdit="1"/>
              </p:cNvSpPr>
              <p:nvPr/>
            </p:nvSpPr>
            <p:spPr>
              <a:xfrm>
                <a:off x="8345512" y="1707809"/>
                <a:ext cx="2046774" cy="369332"/>
              </a:xfrm>
              <a:prstGeom prst="rect">
                <a:avLst/>
              </a:prstGeom>
              <a:blipFill>
                <a:blip r:embed="rId6"/>
                <a:stretch>
                  <a:fillRect l="-238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7C75861-DCA9-4227-A41C-9A302512A6EF}"/>
                  </a:ext>
                </a:extLst>
              </p:cNvPr>
              <p:cNvSpPr txBox="1"/>
              <p:nvPr/>
            </p:nvSpPr>
            <p:spPr>
              <a:xfrm>
                <a:off x="9633533" y="2238239"/>
                <a:ext cx="2046774" cy="369332"/>
              </a:xfrm>
              <a:prstGeom prst="rect">
                <a:avLst/>
              </a:prstGeom>
              <a:noFill/>
            </p:spPr>
            <p:txBody>
              <a:bodyPr wrap="square" rtlCol="0">
                <a:spAutoFit/>
              </a:bodyPr>
              <a:lstStyle/>
              <a:p>
                <a14:m>
                  <m:oMath xmlns:m="http://schemas.openxmlformats.org/officeDocument/2006/math">
                    <m:r>
                      <a:rPr lang="en-US" b="0" i="1" smtClean="0">
                        <a:solidFill>
                          <a:schemeClr val="bg1"/>
                        </a:solidFill>
                        <a:latin typeface="Cambria Math" panose="02040503050406030204" pitchFamily="18" charset="0"/>
                      </a:rPr>
                      <m:t>𝐶</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𝑂</m:t>
                        </m:r>
                      </m:e>
                      <m:sub>
                        <m:r>
                          <a:rPr lang="en-US" b="0" i="1" smtClean="0">
                            <a:solidFill>
                              <a:schemeClr val="bg1"/>
                            </a:solidFill>
                            <a:latin typeface="Cambria Math" panose="02040503050406030204" pitchFamily="18" charset="0"/>
                          </a:rPr>
                          <m:t>2</m:t>
                        </m:r>
                      </m:sub>
                    </m:sSub>
                  </m:oMath>
                </a14:m>
                <a:r>
                  <a:rPr lang="en-US" dirty="0">
                    <a:solidFill>
                      <a:schemeClr val="bg1"/>
                    </a:solidFill>
                  </a:rPr>
                  <a:t> cilinder</a:t>
                </a:r>
              </a:p>
            </p:txBody>
          </p:sp>
        </mc:Choice>
        <mc:Fallback xmlns="">
          <p:sp>
            <p:nvSpPr>
              <p:cNvPr id="22" name="TextBox 21">
                <a:extLst>
                  <a:ext uri="{FF2B5EF4-FFF2-40B4-BE49-F238E27FC236}">
                    <a16:creationId xmlns:a16="http://schemas.microsoft.com/office/drawing/2014/main" id="{F7C75861-DCA9-4227-A41C-9A302512A6EF}"/>
                  </a:ext>
                </a:extLst>
              </p:cNvPr>
              <p:cNvSpPr txBox="1">
                <a:spLocks noRot="1" noChangeAspect="1" noMove="1" noResize="1" noEditPoints="1" noAdjustHandles="1" noChangeArrowheads="1" noChangeShapeType="1" noTextEdit="1"/>
              </p:cNvSpPr>
              <p:nvPr/>
            </p:nvSpPr>
            <p:spPr>
              <a:xfrm>
                <a:off x="9633533" y="2238239"/>
                <a:ext cx="2046774" cy="369332"/>
              </a:xfrm>
              <a:prstGeom prst="rect">
                <a:avLst/>
              </a:prstGeom>
              <a:blipFill>
                <a:blip r:embed="rId7"/>
                <a:stretch>
                  <a:fillRect t="-8197" b="-24590"/>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820BEB38-B207-48AD-85CB-0F7AA30FAD6F}"/>
              </a:ext>
            </a:extLst>
          </p:cNvPr>
          <p:cNvSpPr txBox="1"/>
          <p:nvPr/>
        </p:nvSpPr>
        <p:spPr>
          <a:xfrm>
            <a:off x="9983049" y="4740212"/>
            <a:ext cx="2357863" cy="369332"/>
          </a:xfrm>
          <a:prstGeom prst="rect">
            <a:avLst/>
          </a:prstGeom>
          <a:noFill/>
        </p:spPr>
        <p:txBody>
          <a:bodyPr wrap="square" rtlCol="0">
            <a:spAutoFit/>
          </a:bodyPr>
          <a:lstStyle/>
          <a:p>
            <a:r>
              <a:rPr lang="en-US" b="0" dirty="0"/>
              <a:t>Original place sensor</a:t>
            </a: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0FF7BE-201E-43AE-916F-B59CA2568CCC}"/>
                  </a:ext>
                </a:extLst>
              </p:cNvPr>
              <p:cNvSpPr txBox="1"/>
              <p:nvPr/>
            </p:nvSpPr>
            <p:spPr>
              <a:xfrm>
                <a:off x="6955945" y="4727026"/>
                <a:ext cx="2046774" cy="369332"/>
              </a:xfrm>
              <a:prstGeom prst="rect">
                <a:avLst/>
              </a:prstGeom>
              <a:noFill/>
            </p:spPr>
            <p:txBody>
              <a:bodyPr wrap="square" rtlCol="0">
                <a:spAutoFit/>
              </a:bodyPr>
              <a:lstStyle/>
              <a:p>
                <a14:m>
                  <m:oMath xmlns:m="http://schemas.openxmlformats.org/officeDocument/2006/math">
                    <m:r>
                      <a:rPr lang="en-US" b="0" i="1" smtClean="0">
                        <a:solidFill>
                          <a:schemeClr val="tx1"/>
                        </a:solidFill>
                        <a:latin typeface="Cambria Math" panose="02040503050406030204" pitchFamily="18" charset="0"/>
                      </a:rPr>
                      <m:t>𝐶</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𝑂</m:t>
                        </m:r>
                      </m:e>
                      <m:sub>
                        <m:r>
                          <a:rPr lang="en-US" b="0" i="1" smtClean="0">
                            <a:solidFill>
                              <a:schemeClr val="tx1"/>
                            </a:solidFill>
                            <a:latin typeface="Cambria Math" panose="02040503050406030204" pitchFamily="18" charset="0"/>
                          </a:rPr>
                          <m:t>2</m:t>
                        </m:r>
                      </m:sub>
                    </m:sSub>
                  </m:oMath>
                </a14:m>
                <a:r>
                  <a:rPr lang="en-US" dirty="0">
                    <a:solidFill>
                      <a:schemeClr val="tx1"/>
                    </a:solidFill>
                  </a:rPr>
                  <a:t> at the start</a:t>
                </a:r>
              </a:p>
            </p:txBody>
          </p:sp>
        </mc:Choice>
        <mc:Fallback xmlns="">
          <p:sp>
            <p:nvSpPr>
              <p:cNvPr id="25" name="TextBox 24">
                <a:extLst>
                  <a:ext uri="{FF2B5EF4-FFF2-40B4-BE49-F238E27FC236}">
                    <a16:creationId xmlns:a16="http://schemas.microsoft.com/office/drawing/2014/main" id="{BA0FF7BE-201E-43AE-916F-B59CA2568CCC}"/>
                  </a:ext>
                </a:extLst>
              </p:cNvPr>
              <p:cNvSpPr txBox="1">
                <a:spLocks noRot="1" noChangeAspect="1" noMove="1" noResize="1" noEditPoints="1" noAdjustHandles="1" noChangeArrowheads="1" noChangeShapeType="1" noTextEdit="1"/>
              </p:cNvSpPr>
              <p:nvPr/>
            </p:nvSpPr>
            <p:spPr>
              <a:xfrm>
                <a:off x="6955945" y="4727026"/>
                <a:ext cx="2046774" cy="369332"/>
              </a:xfrm>
              <a:prstGeom prst="rect">
                <a:avLst/>
              </a:prstGeom>
              <a:blipFill>
                <a:blip r:embed="rId8"/>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2193004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CB1C-DE03-482B-89DF-5AEB8654DFF3}"/>
              </a:ext>
            </a:extLst>
          </p:cNvPr>
          <p:cNvSpPr>
            <a:spLocks noGrp="1"/>
          </p:cNvSpPr>
          <p:nvPr>
            <p:ph type="title"/>
          </p:nvPr>
        </p:nvSpPr>
        <p:spPr>
          <a:xfrm>
            <a:off x="1429566" y="1045445"/>
            <a:ext cx="9238434" cy="857559"/>
          </a:xfrm>
          <a:solidFill>
            <a:schemeClr val="accent1">
              <a:lumMod val="60000"/>
              <a:lumOff val="40000"/>
            </a:schemeClr>
          </a:solidFill>
        </p:spPr>
        <p:txBody>
          <a:bodyPr>
            <a:normAutofit/>
          </a:bodyPr>
          <a:lstStyle/>
          <a:p>
            <a:r>
              <a:rPr lang="en-US" dirty="0"/>
              <a:t>Methodology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85AA80-50E8-4AC1-83D8-28F683BD65C1}"/>
                  </a:ext>
                </a:extLst>
              </p:cNvPr>
              <p:cNvSpPr>
                <a:spLocks noGrp="1"/>
              </p:cNvSpPr>
              <p:nvPr>
                <p:ph idx="1"/>
              </p:nvPr>
            </p:nvSpPr>
            <p:spPr>
              <a:xfrm>
                <a:off x="1429566" y="2729554"/>
                <a:ext cx="8476434" cy="3359621"/>
              </a:xfrm>
            </p:spPr>
            <p:txBody>
              <a:bodyPr>
                <a:normAutofit/>
              </a:bodyPr>
              <a:lstStyle/>
              <a:p>
                <a:pPr>
                  <a:lnSpc>
                    <a:spcPct val="120000"/>
                  </a:lnSpc>
                </a:pPr>
                <a:r>
                  <a:rPr lang="en-US" b="1" dirty="0">
                    <a:solidFill>
                      <a:schemeClr val="bg1"/>
                    </a:solidFill>
                    <a:latin typeface="Calibri" panose="020F0502020204030204" pitchFamily="34" charset="0"/>
                    <a:cs typeface="Calibri" panose="020F0502020204030204" pitchFamily="34" charset="0"/>
                  </a:rPr>
                  <a:t>Data:</a:t>
                </a:r>
              </a:p>
              <a:p>
                <a:pPr lvl="1">
                  <a:lnSpc>
                    <a:spcPct val="120000"/>
                  </a:lnSpc>
                </a:pPr>
                <a14:m>
                  <m:oMath xmlns:m="http://schemas.openxmlformats.org/officeDocument/2006/math">
                    <m:r>
                      <a:rPr lang="en-US" b="0" i="1" smtClean="0">
                        <a:solidFill>
                          <a:schemeClr val="bg1"/>
                        </a:solidFill>
                        <a:latin typeface="Cambria Math" panose="02040503050406030204" pitchFamily="18" charset="0"/>
                        <a:cs typeface="Calibri" panose="020F0502020204030204" pitchFamily="34" charset="0"/>
                      </a:rPr>
                      <m:t>𝐶</m:t>
                    </m:r>
                    <m:sSub>
                      <m:sSubPr>
                        <m:ctrlPr>
                          <a:rPr lang="en-US" i="1" smtClean="0">
                            <a:solidFill>
                              <a:schemeClr val="bg1"/>
                            </a:solidFill>
                            <a:latin typeface="Cambria Math" panose="02040503050406030204" pitchFamily="18" charset="0"/>
                            <a:cs typeface="Calibri" panose="020F0502020204030204" pitchFamily="34" charset="0"/>
                          </a:rPr>
                        </m:ctrlPr>
                      </m:sSubPr>
                      <m:e>
                        <m:r>
                          <a:rPr lang="en-US" b="0" i="1" smtClean="0">
                            <a:solidFill>
                              <a:schemeClr val="bg1"/>
                            </a:solidFill>
                            <a:latin typeface="Cambria Math" panose="02040503050406030204" pitchFamily="18" charset="0"/>
                            <a:cs typeface="Calibri" panose="020F0502020204030204" pitchFamily="34" charset="0"/>
                          </a:rPr>
                          <m:t>𝑂</m:t>
                        </m:r>
                      </m:e>
                      <m:sub>
                        <m:r>
                          <a:rPr lang="en-US" b="0" i="1" smtClean="0">
                            <a:solidFill>
                              <a:schemeClr val="bg1"/>
                            </a:solidFill>
                            <a:latin typeface="Cambria Math" panose="02040503050406030204" pitchFamily="18" charset="0"/>
                            <a:cs typeface="Calibri" panose="020F0502020204030204" pitchFamily="34" charset="0"/>
                          </a:rPr>
                          <m:t>2</m:t>
                        </m:r>
                      </m:sub>
                    </m:sSub>
                  </m:oMath>
                </a14:m>
                <a:r>
                  <a:rPr lang="en-US" dirty="0">
                    <a:solidFill>
                      <a:schemeClr val="bg1"/>
                    </a:solidFill>
                    <a:latin typeface="Calibri" panose="020F0502020204030204" pitchFamily="34" charset="0"/>
                    <a:cs typeface="Calibri" panose="020F0502020204030204" pitchFamily="34" charset="0"/>
                  </a:rPr>
                  <a:t> in with gas analyzer, resampled to 1 min</a:t>
                </a:r>
                <a:r>
                  <a:rPr lang="en-US" dirty="0">
                    <a:solidFill>
                      <a:schemeClr val="bg1"/>
                    </a:solidFill>
                  </a:rPr>
                  <a:t>. </a:t>
                </a:r>
              </a:p>
              <a:p>
                <a:pPr lvl="1">
                  <a:lnSpc>
                    <a:spcPct val="120000"/>
                  </a:lnSpc>
                </a:pP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oMath>
                </a14:m>
                <a:r>
                  <a:rPr lang="en-US" dirty="0">
                    <a:solidFill>
                      <a:schemeClr val="bg1"/>
                    </a:solidFill>
                  </a:rPr>
                  <a:t> out interpolate after 30 min resample.</a:t>
                </a:r>
              </a:p>
              <a:p>
                <a:pPr lvl="1">
                  <a:lnSpc>
                    <a:spcPct val="120000"/>
                  </a:lnSpc>
                </a:pPr>
                <a:r>
                  <a:rPr lang="en-US" dirty="0">
                    <a:solidFill>
                      <a:schemeClr val="bg1"/>
                    </a:solidFill>
                  </a:rPr>
                  <a:t>Temperature sensor - </a:t>
                </a:r>
              </a:p>
              <a:p>
                <a:pPr marL="0" indent="0">
                  <a:lnSpc>
                    <a:spcPct val="120000"/>
                  </a:lnSpc>
                  <a:buNone/>
                </a:pPr>
                <a:endParaRPr lang="en-US" b="1" dirty="0"/>
              </a:p>
              <a:p>
                <a:pPr marL="0" indent="0">
                  <a:lnSpc>
                    <a:spcPct val="120000"/>
                  </a:lnSpc>
                  <a:buNone/>
                </a:pPr>
                <a:endParaRPr lang="en-US" dirty="0"/>
              </a:p>
            </p:txBody>
          </p:sp>
        </mc:Choice>
        <mc:Fallback xmlns="">
          <p:sp>
            <p:nvSpPr>
              <p:cNvPr id="3" name="Content Placeholder 2">
                <a:extLst>
                  <a:ext uri="{FF2B5EF4-FFF2-40B4-BE49-F238E27FC236}">
                    <a16:creationId xmlns:a16="http://schemas.microsoft.com/office/drawing/2014/main" id="{F285AA80-50E8-4AC1-83D8-28F683BD65C1}"/>
                  </a:ext>
                </a:extLst>
              </p:cNvPr>
              <p:cNvSpPr>
                <a:spLocks noGrp="1" noRot="1" noChangeAspect="1" noMove="1" noResize="1" noEditPoints="1" noAdjustHandles="1" noChangeArrowheads="1" noChangeShapeType="1" noTextEdit="1"/>
              </p:cNvSpPr>
              <p:nvPr>
                <p:ph idx="1"/>
              </p:nvPr>
            </p:nvSpPr>
            <p:spPr>
              <a:xfrm>
                <a:off x="1429566" y="2729554"/>
                <a:ext cx="8476434" cy="3359621"/>
              </a:xfrm>
              <a:blipFill>
                <a:blip r:embed="rId2"/>
                <a:stretch>
                  <a:fillRect l="-288"/>
                </a:stretch>
              </a:blipFill>
            </p:spPr>
            <p:txBody>
              <a:bodyPr/>
              <a:lstStyle/>
              <a:p>
                <a:r>
                  <a:rPr lang="en-US">
                    <a:noFill/>
                  </a:rPr>
                  <a:t> </a:t>
                </a:r>
              </a:p>
            </p:txBody>
          </p:sp>
        </mc:Fallback>
      </mc:AlternateContent>
    </p:spTree>
    <p:extLst>
      <p:ext uri="{BB962C8B-B14F-4D97-AF65-F5344CB8AC3E}">
        <p14:creationId xmlns:p14="http://schemas.microsoft.com/office/powerpoint/2010/main" val="34515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CB1C-DE03-482B-89DF-5AEB8654DFF3}"/>
              </a:ext>
            </a:extLst>
          </p:cNvPr>
          <p:cNvSpPr>
            <a:spLocks noGrp="1"/>
          </p:cNvSpPr>
          <p:nvPr>
            <p:ph type="title"/>
          </p:nvPr>
        </p:nvSpPr>
        <p:spPr>
          <a:xfrm>
            <a:off x="1342480" y="261674"/>
            <a:ext cx="9238434" cy="857559"/>
          </a:xfrm>
          <a:solidFill>
            <a:schemeClr val="accent1">
              <a:lumMod val="60000"/>
              <a:lumOff val="40000"/>
            </a:schemeClr>
          </a:solidFill>
        </p:spPr>
        <p:txBody>
          <a:bodyPr>
            <a:normAutofit/>
          </a:bodyPr>
          <a:lstStyle/>
          <a:p>
            <a:r>
              <a:rPr lang="en-US" dirty="0"/>
              <a:t>Results</a:t>
            </a:r>
          </a:p>
        </p:txBody>
      </p:sp>
      <p:pic>
        <p:nvPicPr>
          <p:cNvPr id="5" name="תמונה 4">
            <a:extLst>
              <a:ext uri="{FF2B5EF4-FFF2-40B4-BE49-F238E27FC236}">
                <a16:creationId xmlns:a16="http://schemas.microsoft.com/office/drawing/2014/main" id="{ECA86C3B-6AB0-479B-A8B4-460298B2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11" y="1884624"/>
            <a:ext cx="5973188" cy="4479891"/>
          </a:xfrm>
          <a:prstGeom prst="rect">
            <a:avLst/>
          </a:prstGeom>
        </p:spPr>
      </p:pic>
      <p:pic>
        <p:nvPicPr>
          <p:cNvPr id="9" name="תמונה 8">
            <a:extLst>
              <a:ext uri="{FF2B5EF4-FFF2-40B4-BE49-F238E27FC236}">
                <a16:creationId xmlns:a16="http://schemas.microsoft.com/office/drawing/2014/main" id="{88AE853D-0AD1-4531-9F7A-DC18B8837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84623"/>
            <a:ext cx="5973189" cy="4479892"/>
          </a:xfrm>
          <a:prstGeom prst="rect">
            <a:avLst/>
          </a:prstGeom>
        </p:spPr>
      </p:pic>
      <mc:AlternateContent xmlns:mc="http://schemas.openxmlformats.org/markup-compatibility/2006" xmlns:a14="http://schemas.microsoft.com/office/drawing/2010/main">
        <mc:Choice Requires="a14">
          <p:sp>
            <p:nvSpPr>
              <p:cNvPr id="10" name="מלבן: פינות מעוגלות 9">
                <a:extLst>
                  <a:ext uri="{FF2B5EF4-FFF2-40B4-BE49-F238E27FC236}">
                    <a16:creationId xmlns:a16="http://schemas.microsoft.com/office/drawing/2014/main" id="{D05ACA77-CE3E-4C9F-AE54-132152ED035E}"/>
                  </a:ext>
                </a:extLst>
              </p:cNvPr>
              <p:cNvSpPr/>
              <p:nvPr/>
            </p:nvSpPr>
            <p:spPr>
              <a:xfrm>
                <a:off x="1875690" y="1689798"/>
                <a:ext cx="2467429" cy="275772"/>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r>
                      <a:rPr lang="en-US" b="1" i="1" smtClean="0">
                        <a:solidFill>
                          <a:schemeClr val="bg1"/>
                        </a:solidFill>
                        <a:latin typeface="Cambria Math" panose="02040503050406030204" pitchFamily="18" charset="0"/>
                      </a:rPr>
                      <m:t> </m:t>
                    </m:r>
                  </m:oMath>
                </a14:m>
                <a:r>
                  <a:rPr lang="en-US" b="1" dirty="0">
                    <a:solidFill>
                      <a:schemeClr val="bg1"/>
                    </a:solidFill>
                  </a:rPr>
                  <a:t>in</a:t>
                </a:r>
              </a:p>
            </p:txBody>
          </p:sp>
        </mc:Choice>
        <mc:Fallback xmlns="">
          <p:sp>
            <p:nvSpPr>
              <p:cNvPr id="10" name="מלבן: פינות מעוגלות 9">
                <a:extLst>
                  <a:ext uri="{FF2B5EF4-FFF2-40B4-BE49-F238E27FC236}">
                    <a16:creationId xmlns:a16="http://schemas.microsoft.com/office/drawing/2014/main" id="{D05ACA77-CE3E-4C9F-AE54-132152ED035E}"/>
                  </a:ext>
                </a:extLst>
              </p:cNvPr>
              <p:cNvSpPr>
                <a:spLocks noRot="1" noChangeAspect="1" noMove="1" noResize="1" noEditPoints="1" noAdjustHandles="1" noChangeArrowheads="1" noChangeShapeType="1" noTextEdit="1"/>
              </p:cNvSpPr>
              <p:nvPr/>
            </p:nvSpPr>
            <p:spPr>
              <a:xfrm>
                <a:off x="1875690" y="1689798"/>
                <a:ext cx="2467429" cy="275772"/>
              </a:xfrm>
              <a:prstGeom prst="roundRect">
                <a:avLst/>
              </a:prstGeom>
              <a:blipFill>
                <a:blip r:embed="rId3"/>
                <a:stretch>
                  <a:fillRect t="-28889" b="-53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מלבן: פינות מעוגלות 10">
                <a:extLst>
                  <a:ext uri="{FF2B5EF4-FFF2-40B4-BE49-F238E27FC236}">
                    <a16:creationId xmlns:a16="http://schemas.microsoft.com/office/drawing/2014/main" id="{A3FA41D5-BB40-4379-97E0-2D19C922D68D}"/>
                  </a:ext>
                </a:extLst>
              </p:cNvPr>
              <p:cNvSpPr/>
              <p:nvPr/>
            </p:nvSpPr>
            <p:spPr>
              <a:xfrm>
                <a:off x="7848878" y="1689798"/>
                <a:ext cx="2467429" cy="275772"/>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r>
                      <a:rPr lang="en-US" b="1" i="1" smtClean="0">
                        <a:solidFill>
                          <a:schemeClr val="bg1"/>
                        </a:solidFill>
                        <a:latin typeface="Cambria Math" panose="02040503050406030204" pitchFamily="18" charset="0"/>
                      </a:rPr>
                      <m:t> </m:t>
                    </m:r>
                  </m:oMath>
                </a14:m>
                <a:r>
                  <a:rPr lang="en-US" b="1" dirty="0">
                    <a:solidFill>
                      <a:schemeClr val="bg1"/>
                    </a:solidFill>
                  </a:rPr>
                  <a:t>in - </a:t>
                </a: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oMath>
                </a14:m>
                <a:r>
                  <a:rPr lang="en-US" b="1" dirty="0">
                    <a:solidFill>
                      <a:schemeClr val="bg1"/>
                    </a:solidFill>
                  </a:rPr>
                  <a:t> out</a:t>
                </a:r>
              </a:p>
            </p:txBody>
          </p:sp>
        </mc:Choice>
        <mc:Fallback xmlns="">
          <p:sp>
            <p:nvSpPr>
              <p:cNvPr id="11" name="מלבן: פינות מעוגלות 10">
                <a:extLst>
                  <a:ext uri="{FF2B5EF4-FFF2-40B4-BE49-F238E27FC236}">
                    <a16:creationId xmlns:a16="http://schemas.microsoft.com/office/drawing/2014/main" id="{A3FA41D5-BB40-4379-97E0-2D19C922D68D}"/>
                  </a:ext>
                </a:extLst>
              </p:cNvPr>
              <p:cNvSpPr>
                <a:spLocks noRot="1" noChangeAspect="1" noMove="1" noResize="1" noEditPoints="1" noAdjustHandles="1" noChangeArrowheads="1" noChangeShapeType="1" noTextEdit="1"/>
              </p:cNvSpPr>
              <p:nvPr/>
            </p:nvSpPr>
            <p:spPr>
              <a:xfrm>
                <a:off x="7848878" y="1689798"/>
                <a:ext cx="2467429" cy="275772"/>
              </a:xfrm>
              <a:prstGeom prst="roundRect">
                <a:avLst/>
              </a:prstGeom>
              <a:blipFill>
                <a:blip r:embed="rId4"/>
                <a:stretch>
                  <a:fillRect t="-28889" b="-5333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2108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CB1C-DE03-482B-89DF-5AEB8654DFF3}"/>
              </a:ext>
            </a:extLst>
          </p:cNvPr>
          <p:cNvSpPr>
            <a:spLocks noGrp="1"/>
          </p:cNvSpPr>
          <p:nvPr>
            <p:ph type="title"/>
          </p:nvPr>
        </p:nvSpPr>
        <p:spPr>
          <a:xfrm>
            <a:off x="1342480" y="261674"/>
            <a:ext cx="9238434" cy="857559"/>
          </a:xfrm>
          <a:solidFill>
            <a:schemeClr val="accent1">
              <a:lumMod val="60000"/>
              <a:lumOff val="40000"/>
            </a:schemeClr>
          </a:solidFill>
        </p:spPr>
        <p:txBody>
          <a:bodyPr>
            <a:normAutofit/>
          </a:bodyPr>
          <a:lstStyle/>
          <a:p>
            <a:r>
              <a:rPr lang="en-US" dirty="0"/>
              <a:t>Results</a:t>
            </a:r>
          </a:p>
        </p:txBody>
      </p:sp>
      <mc:AlternateContent xmlns:mc="http://schemas.openxmlformats.org/markup-compatibility/2006" xmlns:a14="http://schemas.microsoft.com/office/drawing/2010/main">
        <mc:Choice Requires="a14">
          <p:sp>
            <p:nvSpPr>
              <p:cNvPr id="10" name="מלבן: פינות מעוגלות 9">
                <a:extLst>
                  <a:ext uri="{FF2B5EF4-FFF2-40B4-BE49-F238E27FC236}">
                    <a16:creationId xmlns:a16="http://schemas.microsoft.com/office/drawing/2014/main" id="{D05ACA77-CE3E-4C9F-AE54-132152ED035E}"/>
                  </a:ext>
                </a:extLst>
              </p:cNvPr>
              <p:cNvSpPr/>
              <p:nvPr/>
            </p:nvSpPr>
            <p:spPr>
              <a:xfrm>
                <a:off x="1875690" y="1689798"/>
                <a:ext cx="2467429" cy="275772"/>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r>
                      <a:rPr lang="en-US" b="1" i="1" smtClean="0">
                        <a:solidFill>
                          <a:schemeClr val="bg1"/>
                        </a:solidFill>
                        <a:latin typeface="Cambria Math" panose="02040503050406030204" pitchFamily="18" charset="0"/>
                      </a:rPr>
                      <m:t> </m:t>
                    </m:r>
                  </m:oMath>
                </a14:m>
                <a:r>
                  <a:rPr lang="en-US" b="1" dirty="0">
                    <a:solidFill>
                      <a:schemeClr val="bg1"/>
                    </a:solidFill>
                  </a:rPr>
                  <a:t>in</a:t>
                </a:r>
              </a:p>
            </p:txBody>
          </p:sp>
        </mc:Choice>
        <mc:Fallback xmlns="">
          <p:sp>
            <p:nvSpPr>
              <p:cNvPr id="10" name="מלבן: פינות מעוגלות 9">
                <a:extLst>
                  <a:ext uri="{FF2B5EF4-FFF2-40B4-BE49-F238E27FC236}">
                    <a16:creationId xmlns:a16="http://schemas.microsoft.com/office/drawing/2014/main" id="{D05ACA77-CE3E-4C9F-AE54-132152ED035E}"/>
                  </a:ext>
                </a:extLst>
              </p:cNvPr>
              <p:cNvSpPr>
                <a:spLocks noRot="1" noChangeAspect="1" noMove="1" noResize="1" noEditPoints="1" noAdjustHandles="1" noChangeArrowheads="1" noChangeShapeType="1" noTextEdit="1"/>
              </p:cNvSpPr>
              <p:nvPr/>
            </p:nvSpPr>
            <p:spPr>
              <a:xfrm>
                <a:off x="1875690" y="1689798"/>
                <a:ext cx="2467429" cy="275772"/>
              </a:xfrm>
              <a:prstGeom prst="roundRect">
                <a:avLst/>
              </a:prstGeom>
              <a:blipFill>
                <a:blip r:embed="rId2"/>
                <a:stretch>
                  <a:fillRect t="-28889" b="-53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מלבן: פינות מעוגלות 10">
                <a:extLst>
                  <a:ext uri="{FF2B5EF4-FFF2-40B4-BE49-F238E27FC236}">
                    <a16:creationId xmlns:a16="http://schemas.microsoft.com/office/drawing/2014/main" id="{A3FA41D5-BB40-4379-97E0-2D19C922D68D}"/>
                  </a:ext>
                </a:extLst>
              </p:cNvPr>
              <p:cNvSpPr/>
              <p:nvPr/>
            </p:nvSpPr>
            <p:spPr>
              <a:xfrm>
                <a:off x="7848878" y="1689798"/>
                <a:ext cx="2467429" cy="275772"/>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r>
                      <a:rPr lang="en-US" b="1" i="1" smtClean="0">
                        <a:solidFill>
                          <a:schemeClr val="bg1"/>
                        </a:solidFill>
                        <a:latin typeface="Cambria Math" panose="02040503050406030204" pitchFamily="18" charset="0"/>
                      </a:rPr>
                      <m:t> </m:t>
                    </m:r>
                  </m:oMath>
                </a14:m>
                <a:r>
                  <a:rPr lang="en-US" b="1" dirty="0">
                    <a:solidFill>
                      <a:schemeClr val="bg1"/>
                    </a:solidFill>
                  </a:rPr>
                  <a:t>in - </a:t>
                </a: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oMath>
                </a14:m>
                <a:r>
                  <a:rPr lang="en-US" b="1" dirty="0">
                    <a:solidFill>
                      <a:schemeClr val="bg1"/>
                    </a:solidFill>
                  </a:rPr>
                  <a:t> out</a:t>
                </a:r>
              </a:p>
            </p:txBody>
          </p:sp>
        </mc:Choice>
        <mc:Fallback xmlns="">
          <p:sp>
            <p:nvSpPr>
              <p:cNvPr id="11" name="מלבן: פינות מעוגלות 10">
                <a:extLst>
                  <a:ext uri="{FF2B5EF4-FFF2-40B4-BE49-F238E27FC236}">
                    <a16:creationId xmlns:a16="http://schemas.microsoft.com/office/drawing/2014/main" id="{A3FA41D5-BB40-4379-97E0-2D19C922D68D}"/>
                  </a:ext>
                </a:extLst>
              </p:cNvPr>
              <p:cNvSpPr>
                <a:spLocks noRot="1" noChangeAspect="1" noMove="1" noResize="1" noEditPoints="1" noAdjustHandles="1" noChangeArrowheads="1" noChangeShapeType="1" noTextEdit="1"/>
              </p:cNvSpPr>
              <p:nvPr/>
            </p:nvSpPr>
            <p:spPr>
              <a:xfrm>
                <a:off x="7848878" y="1689798"/>
                <a:ext cx="2467429" cy="275772"/>
              </a:xfrm>
              <a:prstGeom prst="roundRect">
                <a:avLst/>
              </a:prstGeom>
              <a:blipFill>
                <a:blip r:embed="rId3"/>
                <a:stretch>
                  <a:fillRect t="-28889" b="-53333"/>
                </a:stretch>
              </a:blipFill>
              <a:ln>
                <a:noFill/>
              </a:ln>
            </p:spPr>
            <p:txBody>
              <a:bodyPr/>
              <a:lstStyle/>
              <a:p>
                <a:r>
                  <a:rPr lang="en-US">
                    <a:noFill/>
                  </a:rPr>
                  <a:t> </a:t>
                </a:r>
              </a:p>
            </p:txBody>
          </p:sp>
        </mc:Fallback>
      </mc:AlternateContent>
      <p:pic>
        <p:nvPicPr>
          <p:cNvPr id="4" name="תמונה 3">
            <a:extLst>
              <a:ext uri="{FF2B5EF4-FFF2-40B4-BE49-F238E27FC236}">
                <a16:creationId xmlns:a16="http://schemas.microsoft.com/office/drawing/2014/main" id="{FBA98CCE-5B57-4D12-B4E7-AD1959762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24326"/>
            <a:ext cx="6096000" cy="4572000"/>
          </a:xfrm>
          <a:prstGeom prst="rect">
            <a:avLst/>
          </a:prstGeom>
        </p:spPr>
      </p:pic>
      <p:pic>
        <p:nvPicPr>
          <p:cNvPr id="7" name="תמונה 6">
            <a:extLst>
              <a:ext uri="{FF2B5EF4-FFF2-40B4-BE49-F238E27FC236}">
                <a16:creationId xmlns:a16="http://schemas.microsoft.com/office/drawing/2014/main" id="{04D79529-4BD1-478A-9DB8-83011FA44C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1697" y="2024326"/>
            <a:ext cx="6096000" cy="4572000"/>
          </a:xfrm>
          <a:prstGeom prst="rect">
            <a:avLst/>
          </a:prstGeom>
        </p:spPr>
      </p:pic>
    </p:spTree>
    <p:extLst>
      <p:ext uri="{BB962C8B-B14F-4D97-AF65-F5344CB8AC3E}">
        <p14:creationId xmlns:p14="http://schemas.microsoft.com/office/powerpoint/2010/main" val="424455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מלבן: פינות מעוגלות 9">
                <a:extLst>
                  <a:ext uri="{FF2B5EF4-FFF2-40B4-BE49-F238E27FC236}">
                    <a16:creationId xmlns:a16="http://schemas.microsoft.com/office/drawing/2014/main" id="{D05ACA77-CE3E-4C9F-AE54-132152ED035E}"/>
                  </a:ext>
                </a:extLst>
              </p:cNvPr>
              <p:cNvSpPr/>
              <p:nvPr/>
            </p:nvSpPr>
            <p:spPr>
              <a:xfrm>
                <a:off x="2936879" y="355361"/>
                <a:ext cx="2607578" cy="364801"/>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r>
                        <a:rPr lang="en-US" b="1" i="1" smtClean="0">
                          <a:solidFill>
                            <a:schemeClr val="bg1"/>
                          </a:solidFill>
                          <a:latin typeface="Cambria Math" panose="02040503050406030204" pitchFamily="18" charset="0"/>
                        </a:rPr>
                        <m:t> </m:t>
                      </m:r>
                      <m:r>
                        <a:rPr lang="en-US" b="1" i="0" smtClean="0">
                          <a:solidFill>
                            <a:schemeClr val="bg1"/>
                          </a:solidFill>
                          <a:latin typeface="Cambria Math" panose="02040503050406030204" pitchFamily="18" charset="0"/>
                        </a:rPr>
                        <m:t>𝐧𝐨</m:t>
                      </m:r>
                      <m:r>
                        <a:rPr lang="en-US" b="1" i="0" smtClean="0">
                          <a:solidFill>
                            <a:schemeClr val="bg1"/>
                          </a:solidFill>
                          <a:latin typeface="Cambria Math" panose="02040503050406030204" pitchFamily="18" charset="0"/>
                        </a:rPr>
                        <m:t> </m:t>
                      </m:r>
                      <m:r>
                        <a:rPr lang="en-US" b="1" i="0" smtClean="0">
                          <a:solidFill>
                            <a:schemeClr val="bg1"/>
                          </a:solidFill>
                          <a:latin typeface="Cambria Math" panose="02040503050406030204" pitchFamily="18" charset="0"/>
                        </a:rPr>
                        <m:t>𝐩𝐥𝐚𝐧𝐭𝐬</m:t>
                      </m:r>
                    </m:oMath>
                  </m:oMathPara>
                </a14:m>
                <a:endParaRPr lang="en-US" b="1" dirty="0">
                  <a:solidFill>
                    <a:schemeClr val="bg1"/>
                  </a:solidFill>
                </a:endParaRPr>
              </a:p>
            </p:txBody>
          </p:sp>
        </mc:Choice>
        <mc:Fallback xmlns="">
          <p:sp>
            <p:nvSpPr>
              <p:cNvPr id="10" name="מלבן: פינות מעוגלות 9">
                <a:extLst>
                  <a:ext uri="{FF2B5EF4-FFF2-40B4-BE49-F238E27FC236}">
                    <a16:creationId xmlns:a16="http://schemas.microsoft.com/office/drawing/2014/main" id="{D05ACA77-CE3E-4C9F-AE54-132152ED035E}"/>
                  </a:ext>
                </a:extLst>
              </p:cNvPr>
              <p:cNvSpPr>
                <a:spLocks noRot="1" noChangeAspect="1" noMove="1" noResize="1" noEditPoints="1" noAdjustHandles="1" noChangeArrowheads="1" noChangeShapeType="1" noTextEdit="1"/>
              </p:cNvSpPr>
              <p:nvPr/>
            </p:nvSpPr>
            <p:spPr>
              <a:xfrm>
                <a:off x="2936879" y="355361"/>
                <a:ext cx="2607578" cy="364801"/>
              </a:xfrm>
              <a:prstGeom prst="roundRect">
                <a:avLst/>
              </a:prstGeom>
              <a:blipFill>
                <a:blip r:embed="rId2"/>
                <a:stretch>
                  <a:fillRect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מלבן: פינות מעוגלות 10">
                <a:extLst>
                  <a:ext uri="{FF2B5EF4-FFF2-40B4-BE49-F238E27FC236}">
                    <a16:creationId xmlns:a16="http://schemas.microsoft.com/office/drawing/2014/main" id="{A3FA41D5-BB40-4379-97E0-2D19C922D68D}"/>
                  </a:ext>
                </a:extLst>
              </p:cNvPr>
              <p:cNvSpPr/>
              <p:nvPr/>
            </p:nvSpPr>
            <p:spPr>
              <a:xfrm>
                <a:off x="7581725" y="355360"/>
                <a:ext cx="2984675" cy="364802"/>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r>
                      <a:rPr lang="en-US" b="1" i="1" smtClean="0">
                        <a:solidFill>
                          <a:schemeClr val="bg1"/>
                        </a:solidFill>
                        <a:latin typeface="Cambria Math" panose="02040503050406030204" pitchFamily="18" charset="0"/>
                      </a:rPr>
                      <m:t> </m:t>
                    </m:r>
                  </m:oMath>
                </a14:m>
                <a:r>
                  <a:rPr lang="en-US" b="1" dirty="0">
                    <a:solidFill>
                      <a:schemeClr val="bg1"/>
                    </a:solidFill>
                  </a:rPr>
                  <a:t>no plants -</a:t>
                </a: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oMath>
                </a14:m>
                <a:r>
                  <a:rPr lang="en-US" b="1" dirty="0">
                    <a:solidFill>
                      <a:schemeClr val="bg1"/>
                    </a:solidFill>
                  </a:rPr>
                  <a:t> out</a:t>
                </a:r>
              </a:p>
            </p:txBody>
          </p:sp>
        </mc:Choice>
        <mc:Fallback xmlns="">
          <p:sp>
            <p:nvSpPr>
              <p:cNvPr id="11" name="מלבן: פינות מעוגלות 10">
                <a:extLst>
                  <a:ext uri="{FF2B5EF4-FFF2-40B4-BE49-F238E27FC236}">
                    <a16:creationId xmlns:a16="http://schemas.microsoft.com/office/drawing/2014/main" id="{A3FA41D5-BB40-4379-97E0-2D19C922D68D}"/>
                  </a:ext>
                </a:extLst>
              </p:cNvPr>
              <p:cNvSpPr>
                <a:spLocks noRot="1" noChangeAspect="1" noMove="1" noResize="1" noEditPoints="1" noAdjustHandles="1" noChangeArrowheads="1" noChangeShapeType="1" noTextEdit="1"/>
              </p:cNvSpPr>
              <p:nvPr/>
            </p:nvSpPr>
            <p:spPr>
              <a:xfrm>
                <a:off x="7581725" y="355360"/>
                <a:ext cx="2984675" cy="364802"/>
              </a:xfrm>
              <a:prstGeom prst="roundRect">
                <a:avLst/>
              </a:prstGeom>
              <a:blipFill>
                <a:blip r:embed="rId3"/>
                <a:stretch>
                  <a:fillRect t="-8333" b="-2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מלבן: פינות מעוגלות 16">
                <a:extLst>
                  <a:ext uri="{FF2B5EF4-FFF2-40B4-BE49-F238E27FC236}">
                    <a16:creationId xmlns:a16="http://schemas.microsoft.com/office/drawing/2014/main" id="{58879B20-3088-4B08-A8D2-969C495C9B1C}"/>
                  </a:ext>
                </a:extLst>
              </p:cNvPr>
              <p:cNvSpPr/>
              <p:nvPr/>
            </p:nvSpPr>
            <p:spPr>
              <a:xfrm>
                <a:off x="275208" y="2275619"/>
                <a:ext cx="1706469" cy="257723"/>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𝑵𝒐𝒕</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𝒏𝒐𝒓𝒎𝒂𝒍𝒊𝒛𝒆𝒅</m:t>
                      </m:r>
                    </m:oMath>
                  </m:oMathPara>
                </a14:m>
                <a:endParaRPr lang="en-US" b="1" dirty="0">
                  <a:solidFill>
                    <a:schemeClr val="bg1"/>
                  </a:solidFill>
                </a:endParaRPr>
              </a:p>
            </p:txBody>
          </p:sp>
        </mc:Choice>
        <mc:Fallback xmlns="">
          <p:sp>
            <p:nvSpPr>
              <p:cNvPr id="17" name="מלבן: פינות מעוגלות 16">
                <a:extLst>
                  <a:ext uri="{FF2B5EF4-FFF2-40B4-BE49-F238E27FC236}">
                    <a16:creationId xmlns:a16="http://schemas.microsoft.com/office/drawing/2014/main" id="{58879B20-3088-4B08-A8D2-969C495C9B1C}"/>
                  </a:ext>
                </a:extLst>
              </p:cNvPr>
              <p:cNvSpPr>
                <a:spLocks noRot="1" noChangeAspect="1" noMove="1" noResize="1" noEditPoints="1" noAdjustHandles="1" noChangeArrowheads="1" noChangeShapeType="1" noTextEdit="1"/>
              </p:cNvSpPr>
              <p:nvPr/>
            </p:nvSpPr>
            <p:spPr>
              <a:xfrm>
                <a:off x="275208" y="2275619"/>
                <a:ext cx="1706469" cy="257723"/>
              </a:xfrm>
              <a:prstGeom prst="roundRect">
                <a:avLst/>
              </a:prstGeom>
              <a:blipFill>
                <a:blip r:embed="rId4"/>
                <a:stretch>
                  <a:fillRect l="-7857" t="-2326" r="-5714" b="-1395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מלבן: פינות מעוגלות 17">
                <a:extLst>
                  <a:ext uri="{FF2B5EF4-FFF2-40B4-BE49-F238E27FC236}">
                    <a16:creationId xmlns:a16="http://schemas.microsoft.com/office/drawing/2014/main" id="{79C8A5B3-99D5-4BCC-86EF-52597F1B5B31}"/>
                  </a:ext>
                </a:extLst>
              </p:cNvPr>
              <p:cNvSpPr/>
              <p:nvPr/>
            </p:nvSpPr>
            <p:spPr>
              <a:xfrm>
                <a:off x="275207" y="5296174"/>
                <a:ext cx="1706469" cy="257723"/>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𝑵𝒐𝒓𝒎𝒂𝒍𝒊𝒛𝒆𝒅</m:t>
                      </m:r>
                    </m:oMath>
                  </m:oMathPara>
                </a14:m>
                <a:endParaRPr lang="en-US" b="1" dirty="0">
                  <a:solidFill>
                    <a:schemeClr val="bg1"/>
                  </a:solidFill>
                </a:endParaRPr>
              </a:p>
            </p:txBody>
          </p:sp>
        </mc:Choice>
        <mc:Fallback xmlns="">
          <p:sp>
            <p:nvSpPr>
              <p:cNvPr id="18" name="מלבן: פינות מעוגלות 17">
                <a:extLst>
                  <a:ext uri="{FF2B5EF4-FFF2-40B4-BE49-F238E27FC236}">
                    <a16:creationId xmlns:a16="http://schemas.microsoft.com/office/drawing/2014/main" id="{79C8A5B3-99D5-4BCC-86EF-52597F1B5B31}"/>
                  </a:ext>
                </a:extLst>
              </p:cNvPr>
              <p:cNvSpPr>
                <a:spLocks noRot="1" noChangeAspect="1" noMove="1" noResize="1" noEditPoints="1" noAdjustHandles="1" noChangeArrowheads="1" noChangeShapeType="1" noTextEdit="1"/>
              </p:cNvSpPr>
              <p:nvPr/>
            </p:nvSpPr>
            <p:spPr>
              <a:xfrm>
                <a:off x="275207" y="5296174"/>
                <a:ext cx="1706469" cy="257723"/>
              </a:xfrm>
              <a:prstGeom prst="roundRect">
                <a:avLst/>
              </a:prstGeom>
              <a:blipFill>
                <a:blip r:embed="rId5"/>
                <a:stretch>
                  <a:fillRect t="-2381" b="-16667"/>
                </a:stretch>
              </a:blipFill>
              <a:ln>
                <a:noFill/>
              </a:ln>
            </p:spPr>
            <p:txBody>
              <a:bodyPr/>
              <a:lstStyle/>
              <a:p>
                <a:r>
                  <a:rPr lang="en-US">
                    <a:noFill/>
                  </a:rPr>
                  <a:t> </a:t>
                </a:r>
              </a:p>
            </p:txBody>
          </p:sp>
        </mc:Fallback>
      </mc:AlternateContent>
      <p:pic>
        <p:nvPicPr>
          <p:cNvPr id="3" name="תמונה 2">
            <a:extLst>
              <a:ext uri="{FF2B5EF4-FFF2-40B4-BE49-F238E27FC236}">
                <a16:creationId xmlns:a16="http://schemas.microsoft.com/office/drawing/2014/main" id="{523EF730-8ED1-4F96-B50B-4D8AB8C9C0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3565" y="996652"/>
            <a:ext cx="3754206" cy="2815655"/>
          </a:xfrm>
          <a:prstGeom prst="rect">
            <a:avLst/>
          </a:prstGeom>
        </p:spPr>
      </p:pic>
      <p:pic>
        <p:nvPicPr>
          <p:cNvPr id="5" name="תמונה 4">
            <a:extLst>
              <a:ext uri="{FF2B5EF4-FFF2-40B4-BE49-F238E27FC236}">
                <a16:creationId xmlns:a16="http://schemas.microsoft.com/office/drawing/2014/main" id="{F2433CC8-67F6-423D-89F4-7314D3827F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6958" y="996652"/>
            <a:ext cx="3754207" cy="2815655"/>
          </a:xfrm>
          <a:prstGeom prst="rect">
            <a:avLst/>
          </a:prstGeom>
        </p:spPr>
      </p:pic>
      <p:pic>
        <p:nvPicPr>
          <p:cNvPr id="7" name="תמונה 6">
            <a:extLst>
              <a:ext uri="{FF2B5EF4-FFF2-40B4-BE49-F238E27FC236}">
                <a16:creationId xmlns:a16="http://schemas.microsoft.com/office/drawing/2014/main" id="{B88C1A9C-9D1A-4650-AFAE-02B6526F85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6958" y="3888346"/>
            <a:ext cx="3754208" cy="2815656"/>
          </a:xfrm>
          <a:prstGeom prst="rect">
            <a:avLst/>
          </a:prstGeom>
        </p:spPr>
      </p:pic>
      <p:pic>
        <p:nvPicPr>
          <p:cNvPr id="9" name="תמונה 8">
            <a:extLst>
              <a:ext uri="{FF2B5EF4-FFF2-40B4-BE49-F238E27FC236}">
                <a16:creationId xmlns:a16="http://schemas.microsoft.com/office/drawing/2014/main" id="{488729B5-74DA-49CE-AD10-2DA429D55E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63564" y="3812307"/>
            <a:ext cx="3754208" cy="2815656"/>
          </a:xfrm>
          <a:prstGeom prst="rect">
            <a:avLst/>
          </a:prstGeom>
        </p:spPr>
      </p:pic>
    </p:spTree>
    <p:extLst>
      <p:ext uri="{BB962C8B-B14F-4D97-AF65-F5344CB8AC3E}">
        <p14:creationId xmlns:p14="http://schemas.microsoft.com/office/powerpoint/2010/main" val="2643170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מלבן: פינות מעוגלות 9">
                <a:extLst>
                  <a:ext uri="{FF2B5EF4-FFF2-40B4-BE49-F238E27FC236}">
                    <a16:creationId xmlns:a16="http://schemas.microsoft.com/office/drawing/2014/main" id="{D05ACA77-CE3E-4C9F-AE54-132152ED035E}"/>
                  </a:ext>
                </a:extLst>
              </p:cNvPr>
              <p:cNvSpPr/>
              <p:nvPr/>
            </p:nvSpPr>
            <p:spPr>
              <a:xfrm>
                <a:off x="2936879" y="399875"/>
                <a:ext cx="2467429" cy="275772"/>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r>
                      <a:rPr lang="en-US" b="1" i="1" smtClean="0">
                        <a:solidFill>
                          <a:schemeClr val="bg1"/>
                        </a:solidFill>
                        <a:latin typeface="Cambria Math" panose="02040503050406030204" pitchFamily="18" charset="0"/>
                      </a:rPr>
                      <m:t> </m:t>
                    </m:r>
                  </m:oMath>
                </a14:m>
                <a:r>
                  <a:rPr lang="en-US" b="1" dirty="0">
                    <a:solidFill>
                      <a:schemeClr val="bg1"/>
                    </a:solidFill>
                  </a:rPr>
                  <a:t>in lab</a:t>
                </a:r>
              </a:p>
            </p:txBody>
          </p:sp>
        </mc:Choice>
        <mc:Fallback xmlns="">
          <p:sp>
            <p:nvSpPr>
              <p:cNvPr id="10" name="מלבן: פינות מעוגלות 9">
                <a:extLst>
                  <a:ext uri="{FF2B5EF4-FFF2-40B4-BE49-F238E27FC236}">
                    <a16:creationId xmlns:a16="http://schemas.microsoft.com/office/drawing/2014/main" id="{D05ACA77-CE3E-4C9F-AE54-132152ED035E}"/>
                  </a:ext>
                </a:extLst>
              </p:cNvPr>
              <p:cNvSpPr>
                <a:spLocks noRot="1" noChangeAspect="1" noMove="1" noResize="1" noEditPoints="1" noAdjustHandles="1" noChangeArrowheads="1" noChangeShapeType="1" noTextEdit="1"/>
              </p:cNvSpPr>
              <p:nvPr/>
            </p:nvSpPr>
            <p:spPr>
              <a:xfrm>
                <a:off x="2936879" y="399875"/>
                <a:ext cx="2467429" cy="275772"/>
              </a:xfrm>
              <a:prstGeom prst="roundRect">
                <a:avLst/>
              </a:prstGeom>
              <a:blipFill>
                <a:blip r:embed="rId2"/>
                <a:stretch>
                  <a:fillRect t="-28889" b="-511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מלבן: פינות מעוגלות 10">
                <a:extLst>
                  <a:ext uri="{FF2B5EF4-FFF2-40B4-BE49-F238E27FC236}">
                    <a16:creationId xmlns:a16="http://schemas.microsoft.com/office/drawing/2014/main" id="{A3FA41D5-BB40-4379-97E0-2D19C922D68D}"/>
                  </a:ext>
                </a:extLst>
              </p:cNvPr>
              <p:cNvSpPr/>
              <p:nvPr/>
            </p:nvSpPr>
            <p:spPr>
              <a:xfrm>
                <a:off x="7596239" y="421280"/>
                <a:ext cx="2467429" cy="275772"/>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r>
                      <a:rPr lang="en-US" b="1" i="1" smtClean="0">
                        <a:solidFill>
                          <a:schemeClr val="bg1"/>
                        </a:solidFill>
                        <a:latin typeface="Cambria Math" panose="02040503050406030204" pitchFamily="18" charset="0"/>
                      </a:rPr>
                      <m:t> </m:t>
                    </m:r>
                  </m:oMath>
                </a14:m>
                <a:r>
                  <a:rPr lang="en-US" b="1" dirty="0">
                    <a:solidFill>
                      <a:schemeClr val="bg1"/>
                    </a:solidFill>
                  </a:rPr>
                  <a:t>in  lab- </a:t>
                </a:r>
                <a14:m>
                  <m:oMath xmlns:m="http://schemas.openxmlformats.org/officeDocument/2006/math">
                    <m:r>
                      <a:rPr lang="en-US" b="1" i="1" smtClean="0">
                        <a:solidFill>
                          <a:schemeClr val="bg1"/>
                        </a:solidFill>
                        <a:latin typeface="Cambria Math" panose="02040503050406030204" pitchFamily="18" charset="0"/>
                      </a:rPr>
                      <m:t>𝑪</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𝑶</m:t>
                        </m:r>
                      </m:e>
                      <m:sub>
                        <m:r>
                          <a:rPr lang="en-US" b="1" i="1" smtClean="0">
                            <a:solidFill>
                              <a:schemeClr val="bg1"/>
                            </a:solidFill>
                            <a:latin typeface="Cambria Math" panose="02040503050406030204" pitchFamily="18" charset="0"/>
                          </a:rPr>
                          <m:t>𝟐</m:t>
                        </m:r>
                      </m:sub>
                    </m:sSub>
                  </m:oMath>
                </a14:m>
                <a:r>
                  <a:rPr lang="en-US" b="1" dirty="0">
                    <a:solidFill>
                      <a:schemeClr val="bg1"/>
                    </a:solidFill>
                  </a:rPr>
                  <a:t> out</a:t>
                </a:r>
              </a:p>
            </p:txBody>
          </p:sp>
        </mc:Choice>
        <mc:Fallback xmlns="">
          <p:sp>
            <p:nvSpPr>
              <p:cNvPr id="11" name="מלבן: פינות מעוגלות 10">
                <a:extLst>
                  <a:ext uri="{FF2B5EF4-FFF2-40B4-BE49-F238E27FC236}">
                    <a16:creationId xmlns:a16="http://schemas.microsoft.com/office/drawing/2014/main" id="{A3FA41D5-BB40-4379-97E0-2D19C922D68D}"/>
                  </a:ext>
                </a:extLst>
              </p:cNvPr>
              <p:cNvSpPr>
                <a:spLocks noRot="1" noChangeAspect="1" noMove="1" noResize="1" noEditPoints="1" noAdjustHandles="1" noChangeArrowheads="1" noChangeShapeType="1" noTextEdit="1"/>
              </p:cNvSpPr>
              <p:nvPr/>
            </p:nvSpPr>
            <p:spPr>
              <a:xfrm>
                <a:off x="7596239" y="421280"/>
                <a:ext cx="2467429" cy="275772"/>
              </a:xfrm>
              <a:prstGeom prst="roundRect">
                <a:avLst/>
              </a:prstGeom>
              <a:blipFill>
                <a:blip r:embed="rId3"/>
                <a:stretch>
                  <a:fillRect t="-28889" b="-53333"/>
                </a:stretch>
              </a:blipFill>
              <a:ln>
                <a:noFill/>
              </a:ln>
            </p:spPr>
            <p:txBody>
              <a:bodyPr/>
              <a:lstStyle/>
              <a:p>
                <a:r>
                  <a:rPr lang="en-US">
                    <a:noFill/>
                  </a:rPr>
                  <a:t> </a:t>
                </a:r>
              </a:p>
            </p:txBody>
          </p:sp>
        </mc:Fallback>
      </mc:AlternateContent>
      <p:pic>
        <p:nvPicPr>
          <p:cNvPr id="12" name="תמונה 11">
            <a:extLst>
              <a:ext uri="{FF2B5EF4-FFF2-40B4-BE49-F238E27FC236}">
                <a16:creationId xmlns:a16="http://schemas.microsoft.com/office/drawing/2014/main" id="{C72E7627-1689-4A13-8C88-36F826F92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037" y="842655"/>
            <a:ext cx="3821237" cy="2865928"/>
          </a:xfrm>
          <a:prstGeom prst="rect">
            <a:avLst/>
          </a:prstGeom>
        </p:spPr>
      </p:pic>
      <p:pic>
        <p:nvPicPr>
          <p:cNvPr id="14" name="תמונה 13">
            <a:extLst>
              <a:ext uri="{FF2B5EF4-FFF2-40B4-BE49-F238E27FC236}">
                <a16:creationId xmlns:a16="http://schemas.microsoft.com/office/drawing/2014/main" id="{10C7401E-F59D-42D1-8A5F-29679CDCCF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0427" y="842655"/>
            <a:ext cx="3821237" cy="2865928"/>
          </a:xfrm>
          <a:prstGeom prst="rect">
            <a:avLst/>
          </a:prstGeom>
        </p:spPr>
      </p:pic>
      <mc:AlternateContent xmlns:mc="http://schemas.openxmlformats.org/markup-compatibility/2006" xmlns:a14="http://schemas.microsoft.com/office/drawing/2010/main">
        <mc:Choice Requires="a14">
          <p:sp>
            <p:nvSpPr>
              <p:cNvPr id="17" name="מלבן: פינות מעוגלות 16">
                <a:extLst>
                  <a:ext uri="{FF2B5EF4-FFF2-40B4-BE49-F238E27FC236}">
                    <a16:creationId xmlns:a16="http://schemas.microsoft.com/office/drawing/2014/main" id="{58879B20-3088-4B08-A8D2-969C495C9B1C}"/>
                  </a:ext>
                </a:extLst>
              </p:cNvPr>
              <p:cNvSpPr/>
              <p:nvPr/>
            </p:nvSpPr>
            <p:spPr>
              <a:xfrm>
                <a:off x="275208" y="2275619"/>
                <a:ext cx="1706469" cy="257723"/>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𝑵𝒐𝒕</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𝒏𝒐𝒓𝒎𝒂𝒍𝒊𝒛𝒆𝒅</m:t>
                      </m:r>
                    </m:oMath>
                  </m:oMathPara>
                </a14:m>
                <a:endParaRPr lang="en-US" b="1" dirty="0">
                  <a:solidFill>
                    <a:schemeClr val="bg1"/>
                  </a:solidFill>
                </a:endParaRPr>
              </a:p>
            </p:txBody>
          </p:sp>
        </mc:Choice>
        <mc:Fallback xmlns="">
          <p:sp>
            <p:nvSpPr>
              <p:cNvPr id="17" name="מלבן: פינות מעוגלות 16">
                <a:extLst>
                  <a:ext uri="{FF2B5EF4-FFF2-40B4-BE49-F238E27FC236}">
                    <a16:creationId xmlns:a16="http://schemas.microsoft.com/office/drawing/2014/main" id="{58879B20-3088-4B08-A8D2-969C495C9B1C}"/>
                  </a:ext>
                </a:extLst>
              </p:cNvPr>
              <p:cNvSpPr>
                <a:spLocks noRot="1" noChangeAspect="1" noMove="1" noResize="1" noEditPoints="1" noAdjustHandles="1" noChangeArrowheads="1" noChangeShapeType="1" noTextEdit="1"/>
              </p:cNvSpPr>
              <p:nvPr/>
            </p:nvSpPr>
            <p:spPr>
              <a:xfrm>
                <a:off x="275208" y="2275619"/>
                <a:ext cx="1706469" cy="257723"/>
              </a:xfrm>
              <a:prstGeom prst="roundRect">
                <a:avLst/>
              </a:prstGeom>
              <a:blipFill>
                <a:blip r:embed="rId6"/>
                <a:stretch>
                  <a:fillRect l="-7857" t="-2326" r="-5714" b="-1395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מלבן: פינות מעוגלות 17">
                <a:extLst>
                  <a:ext uri="{FF2B5EF4-FFF2-40B4-BE49-F238E27FC236}">
                    <a16:creationId xmlns:a16="http://schemas.microsoft.com/office/drawing/2014/main" id="{79C8A5B3-99D5-4BCC-86EF-52597F1B5B31}"/>
                  </a:ext>
                </a:extLst>
              </p:cNvPr>
              <p:cNvSpPr/>
              <p:nvPr/>
            </p:nvSpPr>
            <p:spPr>
              <a:xfrm>
                <a:off x="275207" y="5296174"/>
                <a:ext cx="1706469" cy="257723"/>
              </a:xfrm>
              <a:prstGeom prst="roundRect">
                <a:avLst/>
              </a:prstGeom>
              <a:solidFill>
                <a:srgbClr val="DFC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𝑵𝒐𝒓𝒎𝒂𝒍𝒊𝒛𝒆𝒅</m:t>
                      </m:r>
                    </m:oMath>
                  </m:oMathPara>
                </a14:m>
                <a:endParaRPr lang="en-US" b="1" dirty="0">
                  <a:solidFill>
                    <a:schemeClr val="bg1"/>
                  </a:solidFill>
                </a:endParaRPr>
              </a:p>
            </p:txBody>
          </p:sp>
        </mc:Choice>
        <mc:Fallback xmlns="">
          <p:sp>
            <p:nvSpPr>
              <p:cNvPr id="18" name="מלבן: פינות מעוגלות 17">
                <a:extLst>
                  <a:ext uri="{FF2B5EF4-FFF2-40B4-BE49-F238E27FC236}">
                    <a16:creationId xmlns:a16="http://schemas.microsoft.com/office/drawing/2014/main" id="{79C8A5B3-99D5-4BCC-86EF-52597F1B5B31}"/>
                  </a:ext>
                </a:extLst>
              </p:cNvPr>
              <p:cNvSpPr>
                <a:spLocks noRot="1" noChangeAspect="1" noMove="1" noResize="1" noEditPoints="1" noAdjustHandles="1" noChangeArrowheads="1" noChangeShapeType="1" noTextEdit="1"/>
              </p:cNvSpPr>
              <p:nvPr/>
            </p:nvSpPr>
            <p:spPr>
              <a:xfrm>
                <a:off x="275207" y="5296174"/>
                <a:ext cx="1706469" cy="257723"/>
              </a:xfrm>
              <a:prstGeom prst="roundRect">
                <a:avLst/>
              </a:prstGeom>
              <a:blipFill>
                <a:blip r:embed="rId7"/>
                <a:stretch>
                  <a:fillRect t="-2381" b="-16667"/>
                </a:stretch>
              </a:blipFill>
              <a:ln>
                <a:noFill/>
              </a:ln>
            </p:spPr>
            <p:txBody>
              <a:bodyPr/>
              <a:lstStyle/>
              <a:p>
                <a:r>
                  <a:rPr lang="en-US">
                    <a:noFill/>
                  </a:rPr>
                  <a:t> </a:t>
                </a:r>
              </a:p>
            </p:txBody>
          </p:sp>
        </mc:Fallback>
      </mc:AlternateContent>
      <p:pic>
        <p:nvPicPr>
          <p:cNvPr id="20" name="תמונה 19">
            <a:extLst>
              <a:ext uri="{FF2B5EF4-FFF2-40B4-BE49-F238E27FC236}">
                <a16:creationId xmlns:a16="http://schemas.microsoft.com/office/drawing/2014/main" id="{E0A2E6B7-DBAB-43BD-A673-3D1BC018D3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9336" y="3992072"/>
            <a:ext cx="3821236" cy="2865928"/>
          </a:xfrm>
          <a:prstGeom prst="rect">
            <a:avLst/>
          </a:prstGeom>
        </p:spPr>
      </p:pic>
      <p:pic>
        <p:nvPicPr>
          <p:cNvPr id="22" name="תמונה 21">
            <a:extLst>
              <a:ext uri="{FF2B5EF4-FFF2-40B4-BE49-F238E27FC236}">
                <a16:creationId xmlns:a16="http://schemas.microsoft.com/office/drawing/2014/main" id="{00C690D7-6818-41C9-83F1-B015DF4DA0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5768" y="3992072"/>
            <a:ext cx="3821237" cy="2865928"/>
          </a:xfrm>
          <a:prstGeom prst="rect">
            <a:avLst/>
          </a:prstGeom>
        </p:spPr>
      </p:pic>
    </p:spTree>
    <p:extLst>
      <p:ext uri="{BB962C8B-B14F-4D97-AF65-F5344CB8AC3E}">
        <p14:creationId xmlns:p14="http://schemas.microsoft.com/office/powerpoint/2010/main" val="118557103"/>
      </p:ext>
    </p:extLst>
  </p:cSld>
  <p:clrMapOvr>
    <a:masterClrMapping/>
  </p:clrMapOvr>
</p:sld>
</file>

<file path=ppt/theme/theme1.xml><?xml version="1.0" encoding="utf-8"?>
<a:theme xmlns:a="http://schemas.openxmlformats.org/drawingml/2006/main" name="PortalVTI">
  <a:themeElements>
    <a:clrScheme name="AnalogousFromLightSeedLeftStep">
      <a:dk1>
        <a:srgbClr val="000000"/>
      </a:dk1>
      <a:lt1>
        <a:srgbClr val="FFFFFF"/>
      </a:lt1>
      <a:dk2>
        <a:srgbClr val="243141"/>
      </a:dk2>
      <a:lt2>
        <a:srgbClr val="E2E5E8"/>
      </a:lt2>
      <a:accent1>
        <a:srgbClr val="C99A68"/>
      </a:accent1>
      <a:accent2>
        <a:srgbClr val="CB776E"/>
      </a:accent2>
      <a:accent3>
        <a:srgbClr val="D488A0"/>
      </a:accent3>
      <a:accent4>
        <a:srgbClr val="CB6EB2"/>
      </a:accent4>
      <a:accent5>
        <a:srgbClr val="C988D4"/>
      </a:accent5>
      <a:accent6>
        <a:srgbClr val="966ECB"/>
      </a:accent6>
      <a:hlink>
        <a:srgbClr val="6184A9"/>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7886</TotalTime>
  <Words>321</Words>
  <Application>Microsoft Office PowerPoint</Application>
  <PresentationFormat>מסך רחב</PresentationFormat>
  <Paragraphs>45</Paragraphs>
  <Slides>12</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12</vt:i4>
      </vt:variant>
    </vt:vector>
  </HeadingPairs>
  <TitlesOfParts>
    <vt:vector size="19" baseType="lpstr">
      <vt:lpstr>Arial</vt:lpstr>
      <vt:lpstr>Calibri</vt:lpstr>
      <vt:lpstr>Cambria Math</vt:lpstr>
      <vt:lpstr>Trade Gothic Next Cond</vt:lpstr>
      <vt:lpstr>Trade Gothic Next Light</vt:lpstr>
      <vt:lpstr>Wingdings</vt:lpstr>
      <vt:lpstr>PortalVTI</vt:lpstr>
      <vt:lpstr>CO_2 Flux experiment</vt:lpstr>
      <vt:lpstr>Introduction</vt:lpstr>
      <vt:lpstr>Technical details</vt:lpstr>
      <vt:lpstr>images</vt:lpstr>
      <vt:lpstr>Methodology </vt:lpstr>
      <vt:lpstr>Results</vt:lpstr>
      <vt:lpstr>Results</vt:lpstr>
      <vt:lpstr>מצגת של PowerPoint‏</vt:lpstr>
      <vt:lpstr>מצגת של PowerPoint‏</vt:lpstr>
      <vt:lpstr>Results </vt:lpstr>
      <vt:lpstr>Results- T test </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CO_2 Flux experiment</dc:title>
  <dc:creator>Yehuda Yungshtein</dc:creator>
  <cp:lastModifiedBy>Yehuda Yungshtein</cp:lastModifiedBy>
  <cp:revision>15</cp:revision>
  <dcterms:created xsi:type="dcterms:W3CDTF">2022-02-03T09:11:28Z</dcterms:created>
  <dcterms:modified xsi:type="dcterms:W3CDTF">2022-06-21T11:13:34Z</dcterms:modified>
</cp:coreProperties>
</file>