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3" r:id="rId5"/>
    <p:sldId id="260" r:id="rId6"/>
    <p:sldId id="265" r:id="rId7"/>
    <p:sldId id="262" r:id="rId8"/>
    <p:sldId id="269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FA0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סגנון ביניים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1" autoAdjust="0"/>
    <p:restoredTop sz="88889" autoAdjust="0"/>
  </p:normalViewPr>
  <p:slideViewPr>
    <p:cSldViewPr snapToGrid="0">
      <p:cViewPr varScale="1">
        <p:scale>
          <a:sx n="60" d="100"/>
          <a:sy n="6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26B1CAB-061D-4031-A431-558DDB5E9C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AB23A4A-F989-46E2-A132-25650BB8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הגרפים בשקופית הזאת נועדו על מנת לבדוק בכל מין ואזור אור האם יש לנו חריגים שנשקול להוריד אותם מהתוצאות כי הם יוצרים לנו סטיית תקן גדולה למיצוע.</a:t>
            </a:r>
          </a:p>
          <a:p>
            <a:r>
              <a:rPr lang="he-IL" dirty="0"/>
              <a:t>הקו המנחה הוא לבדוק האם יש קו אחד ששונה מאוד מהשניים האחרים עבור אותו אזור אור.</a:t>
            </a:r>
          </a:p>
          <a:p>
            <a:r>
              <a:rPr lang="he-IL" dirty="0"/>
              <a:t>ניתן לראות שתופעה כזאת מתקיימת ב</a:t>
            </a:r>
            <a:r>
              <a:rPr lang="he-IL" b="1" dirty="0"/>
              <a:t>מונה ליזה באור הנמוך, </a:t>
            </a:r>
            <a:r>
              <a:rPr lang="he-IL" b="1" dirty="0" err="1"/>
              <a:t>פילודנדרום</a:t>
            </a:r>
            <a:r>
              <a:rPr lang="he-IL" b="1" dirty="0"/>
              <a:t> באור הגבוה.</a:t>
            </a:r>
            <a:r>
              <a:rPr lang="he-IL" b="0" dirty="0"/>
              <a:t> ניתן לשקול גם עבור </a:t>
            </a:r>
            <a:r>
              <a:rPr lang="he-IL" b="0" dirty="0" err="1"/>
              <a:t>פפרומיה</a:t>
            </a:r>
            <a:r>
              <a:rPr lang="he-IL" b="0" dirty="0"/>
              <a:t> באור הבינוני </a:t>
            </a:r>
            <a:r>
              <a:rPr lang="he-IL" b="0" dirty="0" err="1"/>
              <a:t>וספטופיליום</a:t>
            </a:r>
            <a:r>
              <a:rPr lang="he-IL" b="0" dirty="0"/>
              <a:t> באור הבינוני.</a:t>
            </a:r>
            <a:endParaRPr lang="en-US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3A4A-F989-46E2-A132-25650BB85F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0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3A4A-F989-46E2-A132-25650BB85F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8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3A4A-F989-46E2-A132-25650BB85F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כמעט בכל עוצמת אור היהודי הנודד הוא בעל הפוטנציאל הגבוה ביותר. חשוב לזכור שמדובר בתנאי תאורה גבוהים. לשים לב </a:t>
            </a:r>
            <a:r>
              <a:rPr lang="he-IL" dirty="0" err="1"/>
              <a:t>שהפפרומיה</a:t>
            </a:r>
            <a:r>
              <a:rPr lang="he-IL" dirty="0"/>
              <a:t> בתנאי אור גבוהים מאוד אפקטיבי...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3A4A-F989-46E2-A132-25650BB85F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לגבי </a:t>
            </a:r>
            <a:r>
              <a:rPr lang="he-IL" dirty="0" err="1"/>
              <a:t>פילודנדרום</a:t>
            </a:r>
            <a:r>
              <a:rPr lang="he-IL" dirty="0"/>
              <a:t>: בין אם נמחק את הסטייה באור הגבוה ובין אם לא עדיין אם נתייחס לסטיית התקן אין הבדל משמועתי בין עוצמות תאורה שונות.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3A4A-F989-46E2-A132-25650BB85F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BD393E-4106-4945-A04F-123086E7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683ABF0-B53B-4D05-8F0F-045808C5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346DEE-0493-41AF-9DA0-7B5D163F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291F06-D1E5-4CBC-8C08-E71116AD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CC397E-CC56-4112-BA80-A7295CB8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BD4CDD-75E6-4A6B-B2C2-EA1944EA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72DE1E8-0C66-4AA5-816D-5F07C8A9E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ABE1AF-3C79-43A5-A461-17DC7DF6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B6EEB6-8F78-458C-A9F5-5FA39A4F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C5154E-1828-4FDF-8BBD-B1BF2FF6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A1FE2C7-E474-4226-B0C4-D68AFC6D2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FB519F3-1A0B-4537-8A00-7D914C02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EA5DF7-5715-4939-A102-32A073A0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9BF548-88B8-45D7-A03A-C00CD461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B60151-75D5-4989-BE00-FE77B7CB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CBB2A8-377E-4C43-BEDC-44F6A057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3A8B30-2EB6-410E-84D9-36D2AAFE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B3DB80-CE3D-4A9B-94C1-EF7CD50D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9FAEA9-F5E4-4521-8291-AACA234A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7C6BBD-DEF8-4CD2-8EF5-4BD32063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6E0A9-C840-46E6-9FA6-8B3E6009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95E2746-ECBF-47BB-AEAD-64BE9329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C759A6-F19A-46CA-AEDF-7BCB291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5F88B9-43E0-4DF4-A8D9-3B852B47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4F9D57-07F8-426D-9F01-3F654B47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83C467-166B-4934-83F4-CEC5756F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1D9A46-8F6E-42DE-B541-839BC24CE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695DAB0-D007-4AD8-B379-0A24FC64F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3C888A-AFE1-4B38-A45A-8440EBE5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74F39FF-2BD2-4072-A984-6E56B585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403751-AD92-4457-B8A8-A27ACC4C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4CA2DA-AF1E-4E6E-A33C-68D0413B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0E597C-62B3-4036-A029-5B00DAA3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8DA93F-159A-492F-848C-B9F53E4B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1D24189-2E8F-4CBA-84D3-D4BC9D02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158536C-B774-4B0D-AF6B-579319BF6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F159555-2238-45D6-8115-5CDA55E1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7F71FB6-68D4-4F5C-B7B9-DA7D5D2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062A17D-BC76-444D-AD5C-E111C7AC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AF1DCD-14C3-4CA4-95E2-61FAC92F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586D6C6-44FD-43FC-A4F8-EAFADB0B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C01562-2DA1-4C69-A0A5-2A7B9E60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894DE98-5972-4C7B-9832-16EB2A38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D805B35-932A-4365-ACE2-4D0BDEC9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B37D6B2-7D33-4B0F-B2B6-A921C096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01AFB62-0600-45DE-A2C7-5636FC43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B30FF0-C845-4CBD-A765-95A2D008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69DA35-AB99-44D7-A856-D9F7CBC0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6A6633D-4F75-413A-8153-365E37424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6EF95E-8198-4703-A182-B3FFAF99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0ECF89-1E7F-4527-8830-C81AD6BC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EE56A2-06AD-4B08-9906-59E688F8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310811-793A-4C70-A1DC-45BB244E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AB406DF-0D3E-4669-907E-D0196FDB4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2462961-3011-4F87-AB1E-01706448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8F89856-5983-4609-A968-6E365DD5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B3FF1C-8FBA-4712-870B-259A19E5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ACD6F2-51F2-4001-8888-0D2CF0A0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B0C5BC-E31C-4844-B16A-9C535482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9ECE5A-4488-4089-82C4-99FE186C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4FE414-42F7-4713-B6B9-C6E4073D0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38E1-A149-4A40-A73E-EE5FFD8A858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16446C-7C23-491E-8D0E-0EF57AC2B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45C983-8B0D-476B-AE77-AFB3E74AA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5291-9AC6-42F9-BCD4-8ABB14C6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med.ncbi.nlm.nih.gov/2592351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CC4B71B7-56A5-4229-93F1-E6D2449F1E88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A/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curve Experiment</a:t>
                </a: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CC4B71B7-56A5-4229-93F1-E6D2449F1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כותרת משנה 2">
                <a:extLst>
                  <a:ext uri="{FF2B5EF4-FFF2-40B4-BE49-F238E27FC236}">
                    <a16:creationId xmlns:a16="http://schemas.microsoft.com/office/drawing/2014/main" id="{6092F510-3DB7-4F31-A5D7-792919DE881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potential of plants to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levels in closed spaces?</a:t>
                </a:r>
              </a:p>
            </p:txBody>
          </p:sp>
        </mc:Choice>
        <mc:Fallback xmlns="">
          <p:sp>
            <p:nvSpPr>
              <p:cNvPr id="3" name="כותרת משנה 2">
                <a:extLst>
                  <a:ext uri="{FF2B5EF4-FFF2-40B4-BE49-F238E27FC236}">
                    <a16:creationId xmlns:a16="http://schemas.microsoft.com/office/drawing/2014/main" id="{6092F510-3DB7-4F31-A5D7-792919DE8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3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סגרת 3">
            <a:extLst>
              <a:ext uri="{FF2B5EF4-FFF2-40B4-BE49-F238E27FC236}">
                <a16:creationId xmlns:a16="http://schemas.microsoft.com/office/drawing/2014/main" id="{0962D18A-7C29-4F31-B702-5629CBAB6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068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9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4ED88828-3044-43BD-A2CB-DBB20652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64782"/>
            <a:ext cx="3187330" cy="320334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DBF5057-5868-4836-AD84-2DDEDE4EE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1770502"/>
            <a:ext cx="3488802" cy="357825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51AA43E-92D0-4175-8166-BE2C77851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38" y="64781"/>
            <a:ext cx="3187330" cy="320334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7F72D299-0DB2-4A23-A560-AFFDC372E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4" y="3589863"/>
            <a:ext cx="3187330" cy="320334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236C5D0D-8DC4-4982-AFCF-CBCC06693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41" y="3527537"/>
            <a:ext cx="3023688" cy="31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1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838200" y="357809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16BAC67-B0EF-4BE6-880C-61490C69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873732"/>
            <a:ext cx="10515600" cy="4626459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Are there differences between the different plants?</a:t>
            </a:r>
          </a:p>
          <a:p>
            <a:pPr marL="0" indent="0" algn="l" rtl="0">
              <a:buNone/>
            </a:pPr>
            <a:endParaRPr lang="he-IL" dirty="0">
              <a:latin typeface="+mj-lt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Are there differences between different light intensity levels?</a:t>
            </a:r>
            <a:endParaRPr lang="he-IL" b="1" dirty="0">
              <a:latin typeface="+mj-lt"/>
            </a:endParaRP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For species </a:t>
            </a:r>
            <a:r>
              <a:rPr lang="en-US" b="1" dirty="0">
                <a:latin typeface="+mj-lt"/>
              </a:rPr>
              <a:t>Peperomia, Chlorophytum, Philodendron </a:t>
            </a:r>
            <a:r>
              <a:rPr lang="en-US" dirty="0">
                <a:latin typeface="+mj-lt"/>
              </a:rPr>
              <a:t>and</a:t>
            </a:r>
            <a:r>
              <a:rPr lang="en-US" b="1" dirty="0">
                <a:latin typeface="+mj-lt"/>
              </a:rPr>
              <a:t> Monalisa </a:t>
            </a:r>
            <a:r>
              <a:rPr lang="en-US" dirty="0">
                <a:latin typeface="+mj-lt"/>
              </a:rPr>
              <a:t>no significant differences were observed between different light intensities. For </a:t>
            </a:r>
            <a:r>
              <a:rPr lang="en-US" b="1" dirty="0">
                <a:latin typeface="+mj-lt"/>
              </a:rPr>
              <a:t>Tradescantia</a:t>
            </a:r>
            <a:r>
              <a:rPr lang="en-US" dirty="0">
                <a:latin typeface="+mj-lt"/>
              </a:rPr>
              <a:t> it appears that medium light intensity (40-80 PAR) is the most effective for carbon absorption. For 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Sphatophilum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dirty="0">
                <a:latin typeface="+mj-lt"/>
              </a:rPr>
              <a:t>high light intensity is more effective than low but can not be determined for medium light intensity.</a:t>
            </a:r>
            <a:endParaRPr lang="en-US" dirty="0">
              <a:highlight>
                <a:srgbClr val="51FA0E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8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BD7209-1E7E-4F94-8B4D-1219B2B85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3500" dirty="0"/>
                  <a:t>The </a:t>
                </a:r>
                <a:r>
                  <a:rPr lang="en-US" sz="3500" b="1" dirty="0"/>
                  <a:t>main goals</a:t>
                </a:r>
                <a:r>
                  <a:rPr lang="en-US" sz="3500" dirty="0"/>
                  <a:t> of this experiment are</a:t>
                </a:r>
                <a:r>
                  <a:rPr lang="en-US" dirty="0"/>
                  <a:t>: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>
                  <a:buFont typeface="Wingdings" panose="05000000000000000000" pitchFamily="2" charset="2"/>
                  <a:buChar char="ü"/>
                </a:pPr>
                <a:r>
                  <a:rPr lang="en-US" dirty="0"/>
                  <a:t> To </a:t>
                </a:r>
                <a:r>
                  <a:rPr lang="en-US" b="1" dirty="0"/>
                  <a:t>quantify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uptake</a:t>
                </a:r>
                <a:r>
                  <a:rPr lang="en-US" dirty="0"/>
                  <a:t> of every species on the green wall in different levels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the room.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>
                  <a:buFont typeface="Wingdings" panose="05000000000000000000" pitchFamily="2" charset="2"/>
                  <a:buChar char="ü"/>
                </a:pPr>
                <a:r>
                  <a:rPr lang="en-US" dirty="0"/>
                  <a:t> To examine whether the </a:t>
                </a:r>
                <a:r>
                  <a:rPr lang="en-US" b="1" dirty="0"/>
                  <a:t>same species in different lighting conditions </a:t>
                </a:r>
                <a:r>
                  <a:rPr lang="en-US" dirty="0"/>
                  <a:t>will also react differently to changes in CO2 levels. 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BD7209-1E7E-4F94-8B4D-1219B2B85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838200" y="357809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4662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BD7209-1E7E-4F94-8B4D-1219B2B85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latin typeface="+mj-lt"/>
                  </a:rPr>
                  <a:t>6 different species on the green wall were tested. We divided the wall to 3 levels of light intensity:</a:t>
                </a:r>
              </a:p>
              <a:p>
                <a:pPr marL="0" indent="0" algn="l" rtl="0">
                  <a:buNone/>
                </a:pPr>
                <a:r>
                  <a:rPr lang="en-US" b="1" dirty="0">
                    <a:latin typeface="+mj-lt"/>
                  </a:rPr>
                  <a:t>Low: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𝟒𝟎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1400" b="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b="1" dirty="0">
                    <a:latin typeface="+mj-lt"/>
                  </a:rPr>
                  <a:t>medium: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b="1" dirty="0">
                    <a:latin typeface="+mj-lt"/>
                  </a:rPr>
                  <a:t>high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𝟏𝟒𝟎</m:t>
                        </m:r>
                        <m:r>
                          <a:rPr lang="en-US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he-IL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latin typeface="+mj-lt"/>
                  </a:rPr>
                  <a:t>For each level 3 different leaves were tested. (not all species had the 3 levels of light). We used the Li-6800 device with build-in program of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</a:rPr>
                  <a:t> response”. The measurements occurred in different days and hours.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latin typeface="+mj-lt"/>
                  </a:rPr>
                  <a:t> The results fitted with </a:t>
                </a:r>
                <a:r>
                  <a:rPr lang="en-US" dirty="0">
                    <a:latin typeface="+mj-lt"/>
                    <a:hlinkClick r:id="rId2"/>
                  </a:rPr>
                  <a:t>this</a:t>
                </a:r>
                <a:r>
                  <a:rPr lang="en-US" dirty="0">
                    <a:latin typeface="+mj-lt"/>
                  </a:rPr>
                  <a:t> model using excel. The fitted data analyzed with python. The assumptions and process are in the python notebook.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BD7209-1E7E-4F94-8B4D-1219B2B85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838200" y="357809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074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BD7209-1E7E-4F94-8B4D-1219B2B8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endParaRPr lang="he-IL" dirty="0">
              <a:latin typeface="+mj-lt"/>
            </a:endParaRPr>
          </a:p>
          <a:p>
            <a:pPr algn="l" rtl="0"/>
            <a:r>
              <a:rPr lang="en-US" dirty="0">
                <a:latin typeface="+mj-lt"/>
              </a:rPr>
              <a:t>The results of the </a:t>
            </a:r>
            <a:r>
              <a:rPr lang="en-US" dirty="0" err="1">
                <a:latin typeface="+mj-lt"/>
              </a:rPr>
              <a:t>Licor</a:t>
            </a:r>
            <a:r>
              <a:rPr lang="en-US" dirty="0">
                <a:latin typeface="+mj-lt"/>
              </a:rPr>
              <a:t> + </a:t>
            </a:r>
            <a:r>
              <a:rPr lang="en-US" b="1" dirty="0">
                <a:latin typeface="+mj-lt"/>
              </a:rPr>
              <a:t>the results of the excel model arranged in the file “2021-12-06-0933_logdata” </a:t>
            </a:r>
            <a:r>
              <a:rPr lang="en-US" dirty="0">
                <a:latin typeface="+mj-lt"/>
              </a:rPr>
              <a:t>in different sheets:</a:t>
            </a:r>
          </a:p>
          <a:p>
            <a:pPr marL="514350" indent="-514350" algn="l" rtl="0">
              <a:lnSpc>
                <a:spcPct val="80000"/>
              </a:lnSpc>
              <a:buAutoNum type="arabicPeriod"/>
            </a:pPr>
            <a:r>
              <a:rPr lang="en-US" sz="2400" dirty="0">
                <a:latin typeface="+mj-lt"/>
              </a:rPr>
              <a:t>“</a:t>
            </a:r>
            <a:r>
              <a:rPr lang="en-US" sz="2400" u="sng" dirty="0">
                <a:latin typeface="+mj-lt"/>
              </a:rPr>
              <a:t>Measurements” </a:t>
            </a:r>
            <a:r>
              <a:rPr lang="en-US" sz="2400" dirty="0">
                <a:latin typeface="+mj-lt"/>
              </a:rPr>
              <a:t>– the raw data from </a:t>
            </a:r>
            <a:r>
              <a:rPr lang="en-US" sz="2400" dirty="0" err="1">
                <a:latin typeface="+mj-lt"/>
              </a:rPr>
              <a:t>Licor</a:t>
            </a:r>
            <a:endParaRPr lang="en-US" sz="2400" dirty="0">
              <a:latin typeface="+mj-lt"/>
            </a:endParaRPr>
          </a:p>
          <a:p>
            <a:pPr marL="514350" indent="-514350" algn="l" rtl="0">
              <a:lnSpc>
                <a:spcPct val="80000"/>
              </a:lnSpc>
              <a:buAutoNum type="arabicPeriod"/>
            </a:pPr>
            <a:r>
              <a:rPr lang="en-US" sz="2400" dirty="0">
                <a:latin typeface="+mj-lt"/>
              </a:rPr>
              <a:t>“</a:t>
            </a:r>
            <a:r>
              <a:rPr lang="en-US" sz="2400" u="sng" dirty="0">
                <a:latin typeface="+mj-lt"/>
              </a:rPr>
              <a:t>Light intensity</a:t>
            </a:r>
            <a:r>
              <a:rPr lang="en-US" sz="2400" dirty="0">
                <a:latin typeface="+mj-lt"/>
              </a:rPr>
              <a:t>” – specific light intensity for most of the samples.</a:t>
            </a:r>
          </a:p>
          <a:p>
            <a:pPr marL="514350" indent="-514350" algn="l" rtl="0">
              <a:lnSpc>
                <a:spcPct val="80000"/>
              </a:lnSpc>
              <a:buAutoNum type="arabicPeriod"/>
            </a:pPr>
            <a:r>
              <a:rPr lang="en-US" sz="2400" dirty="0">
                <a:latin typeface="+mj-lt"/>
              </a:rPr>
              <a:t>“</a:t>
            </a:r>
            <a:r>
              <a:rPr lang="en-US" sz="2400" u="sng" dirty="0">
                <a:latin typeface="+mj-lt"/>
              </a:rPr>
              <a:t>Ac data</a:t>
            </a:r>
            <a:r>
              <a:rPr lang="en-US" sz="2400" dirty="0">
                <a:latin typeface="+mj-lt"/>
              </a:rPr>
              <a:t>” – the fitted data for each sample.</a:t>
            </a:r>
          </a:p>
          <a:p>
            <a:pPr marL="514350" indent="-514350" algn="l" rtl="0">
              <a:lnSpc>
                <a:spcPct val="80000"/>
              </a:lnSpc>
              <a:buAutoNum type="arabicPeriod"/>
            </a:pPr>
            <a:r>
              <a:rPr lang="en-US" sz="2400" dirty="0">
                <a:latin typeface="+mj-lt"/>
              </a:rPr>
              <a:t>“</a:t>
            </a:r>
            <a:r>
              <a:rPr lang="en-US" sz="2400" u="sng" dirty="0">
                <a:latin typeface="+mj-lt"/>
              </a:rPr>
              <a:t>Errors</a:t>
            </a:r>
            <a:r>
              <a:rPr lang="en-US" sz="2400" dirty="0">
                <a:latin typeface="+mj-lt"/>
              </a:rPr>
              <a:t>” – the parameters of the model and the MSE for each curve.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+mj-lt"/>
              </a:rPr>
              <a:t> Python notebook + explanations in the file </a:t>
            </a:r>
            <a:r>
              <a:rPr lang="en-US" b="1" dirty="0">
                <a:latin typeface="+mj-lt"/>
              </a:rPr>
              <a:t>“</a:t>
            </a:r>
            <a:r>
              <a:rPr lang="en-US" b="1" dirty="0" err="1">
                <a:latin typeface="+mj-lt"/>
              </a:rPr>
              <a:t>AC_curve.ipynb</a:t>
            </a:r>
            <a:r>
              <a:rPr lang="en-US" b="1" dirty="0">
                <a:latin typeface="+mj-lt"/>
              </a:rPr>
              <a:t>”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+mj-lt"/>
              </a:rPr>
              <a:t>Final graphs in the folder</a:t>
            </a:r>
            <a:r>
              <a:rPr lang="en-US" b="1" dirty="0">
                <a:latin typeface="+mj-lt"/>
              </a:rPr>
              <a:t> “Graphs”.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+mj-lt"/>
              </a:rPr>
              <a:t>Results after conversion from Cc to Ca in </a:t>
            </a:r>
            <a:r>
              <a:rPr lang="en-US" b="1" dirty="0">
                <a:latin typeface="+mj-lt"/>
              </a:rPr>
              <a:t>“</a:t>
            </a:r>
            <a:r>
              <a:rPr lang="en-US" b="1" dirty="0" err="1">
                <a:latin typeface="+mj-lt"/>
              </a:rPr>
              <a:t>a_ca</a:t>
            </a:r>
            <a:r>
              <a:rPr lang="en-US" b="1" dirty="0">
                <a:latin typeface="+mj-lt"/>
              </a:rPr>
              <a:t>” </a:t>
            </a:r>
            <a:r>
              <a:rPr lang="en-US" dirty="0">
                <a:latin typeface="+mj-lt"/>
              </a:rPr>
              <a:t>excel file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838200" y="357809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Data arrangement</a:t>
            </a:r>
          </a:p>
        </p:txBody>
      </p:sp>
    </p:spTree>
    <p:extLst>
      <p:ext uri="{BB962C8B-B14F-4D97-AF65-F5344CB8AC3E}">
        <p14:creationId xmlns:p14="http://schemas.microsoft.com/office/powerpoint/2010/main" val="17357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BD7209-1E7E-4F94-8B4D-1219B2B85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2763" indent="-512763" algn="l" rtl="0">
                  <a:lnSpc>
                    <a:spcPct val="100000"/>
                  </a:lnSpc>
                  <a:buFont typeface="Calibri Light" panose="020F0302020204030204" pitchFamily="34" charset="0"/>
                  <a:buChar char="→"/>
                </a:pPr>
                <a:r>
                  <a:rPr lang="en-US" dirty="0">
                    <a:latin typeface="+mj-lt"/>
                  </a:rPr>
                  <a:t>I used Li-6800 device with build-in program of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</a:rPr>
                  <a:t> response”.</a:t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levels were (ppm): 100,200,300,350,400,500,600,800,1000,1200</a:t>
                </a:r>
              </a:p>
              <a:p>
                <a:pPr marL="465138" indent="-465138" algn="l" rtl="0">
                  <a:buFont typeface="Calibri Light" panose="020F0302020204030204" pitchFamily="34" charset="0"/>
                  <a:buChar char="→"/>
                </a:pPr>
                <a:r>
                  <a:rPr lang="en-US" dirty="0">
                    <a:latin typeface="+mj-lt"/>
                  </a:rPr>
                  <a:t>The environmental conditions set were:</a:t>
                </a:r>
                <a:endParaRPr lang="he-IL" dirty="0">
                  <a:latin typeface="+mj-lt"/>
                </a:endParaRPr>
              </a:p>
              <a:p>
                <a:pPr marL="0" indent="0" algn="l" rtl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BD7209-1E7E-4F94-8B4D-1219B2B85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838200" y="357809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טבלה 3">
                <a:extLst>
                  <a:ext uri="{FF2B5EF4-FFF2-40B4-BE49-F238E27FC236}">
                    <a16:creationId xmlns:a16="http://schemas.microsoft.com/office/drawing/2014/main" id="{9F61BEFF-EA79-41A6-BA7F-09B6A92D3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676662"/>
                  </p:ext>
                </p:extLst>
              </p:nvPr>
            </p:nvGraphicFramePr>
            <p:xfrm>
              <a:off x="1728640" y="4038239"/>
              <a:ext cx="9095274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1758">
                      <a:extLst>
                        <a:ext uri="{9D8B030D-6E8A-4147-A177-3AD203B41FA5}">
                          <a16:colId xmlns:a16="http://schemas.microsoft.com/office/drawing/2014/main" val="4114478345"/>
                        </a:ext>
                      </a:extLst>
                    </a:gridCol>
                    <a:gridCol w="3031758">
                      <a:extLst>
                        <a:ext uri="{9D8B030D-6E8A-4147-A177-3AD203B41FA5}">
                          <a16:colId xmlns:a16="http://schemas.microsoft.com/office/drawing/2014/main" val="2106782238"/>
                        </a:ext>
                      </a:extLst>
                    </a:gridCol>
                    <a:gridCol w="3031758">
                      <a:extLst>
                        <a:ext uri="{9D8B030D-6E8A-4147-A177-3AD203B41FA5}">
                          <a16:colId xmlns:a16="http://schemas.microsoft.com/office/drawing/2014/main" val="2657730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Light intensity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300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𝑃𝑃𝐹𝐷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Based on the previous light response curve – we don’t want the light to be limiting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1165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60-65 %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The conditions in the room (I couldn’t set it more because the requirements of the device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529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Based on previous measurements. More then that is too high for this plants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5947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Room temp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1606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טבלה 3">
                <a:extLst>
                  <a:ext uri="{FF2B5EF4-FFF2-40B4-BE49-F238E27FC236}">
                    <a16:creationId xmlns:a16="http://schemas.microsoft.com/office/drawing/2014/main" id="{9F61BEFF-EA79-41A6-BA7F-09B6A92D3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676662"/>
                  </p:ext>
                </p:extLst>
              </p:nvPr>
            </p:nvGraphicFramePr>
            <p:xfrm>
              <a:off x="1728640" y="4038239"/>
              <a:ext cx="9095274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1758">
                      <a:extLst>
                        <a:ext uri="{9D8B030D-6E8A-4147-A177-3AD203B41FA5}">
                          <a16:colId xmlns:a16="http://schemas.microsoft.com/office/drawing/2014/main" val="4114478345"/>
                        </a:ext>
                      </a:extLst>
                    </a:gridCol>
                    <a:gridCol w="3031758">
                      <a:extLst>
                        <a:ext uri="{9D8B030D-6E8A-4147-A177-3AD203B41FA5}">
                          <a16:colId xmlns:a16="http://schemas.microsoft.com/office/drawing/2014/main" val="2106782238"/>
                        </a:ext>
                      </a:extLst>
                    </a:gridCol>
                    <a:gridCol w="3031758">
                      <a:extLst>
                        <a:ext uri="{9D8B030D-6E8A-4147-A177-3AD203B41FA5}">
                          <a16:colId xmlns:a16="http://schemas.microsoft.com/office/drawing/2014/main" val="2657730361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Light intensity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2" t="-6667" r="-100604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Based on the previous light response curve – we don’t want the light to be limiting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116569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60-65 %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The conditions in the room (I couldn’t set it more because the requirements of the device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529792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Based on previous measurements. More then that is too high for this plants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5947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2" t="-492000" r="-100604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Room temp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16062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175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591457" y="128420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Results – for each species and light area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833D685-1AD8-4AE4-A28A-A22894C4F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5" t="5599" r="9048"/>
          <a:stretch/>
        </p:blipFill>
        <p:spPr>
          <a:xfrm>
            <a:off x="2" y="1471938"/>
            <a:ext cx="5791199" cy="177074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0015284-0444-4443-9356-02B4398797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 t="6119" r="9406" b="2214"/>
          <a:stretch/>
        </p:blipFill>
        <p:spPr>
          <a:xfrm>
            <a:off x="1" y="3300709"/>
            <a:ext cx="5791200" cy="177074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1B50EE4-E5AB-401F-B725-06E2137FCB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6641" r="9287" b="2507"/>
          <a:stretch/>
        </p:blipFill>
        <p:spPr>
          <a:xfrm>
            <a:off x="0" y="5103005"/>
            <a:ext cx="5791199" cy="175499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66CD462-5A62-4FD1-A485-BE96EE0D2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5" t="4557" r="9762" b="5339"/>
          <a:stretch/>
        </p:blipFill>
        <p:spPr>
          <a:xfrm>
            <a:off x="6400800" y="1498413"/>
            <a:ext cx="5791199" cy="168630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7836BBB-4D57-4ADD-AC1C-CE81045C7A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2844" r="36190" b="3552"/>
          <a:stretch/>
        </p:blipFill>
        <p:spPr>
          <a:xfrm>
            <a:off x="6400800" y="3300709"/>
            <a:ext cx="3860800" cy="181904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5FC22196-39AA-44D1-B984-72D83F3B40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6120" r="8899" b="2735"/>
          <a:stretch/>
        </p:blipFill>
        <p:spPr>
          <a:xfrm>
            <a:off x="6400800" y="5235740"/>
            <a:ext cx="5791200" cy="1554024"/>
          </a:xfrm>
          <a:prstGeom prst="rect">
            <a:avLst/>
          </a:prstGeom>
        </p:spPr>
      </p:pic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232849B2-AACD-423B-8631-2589BADD1401}"/>
              </a:ext>
            </a:extLst>
          </p:cNvPr>
          <p:cNvCxnSpPr/>
          <p:nvPr/>
        </p:nvCxnSpPr>
        <p:spPr>
          <a:xfrm>
            <a:off x="6096000" y="1669143"/>
            <a:ext cx="0" cy="499291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5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838200" y="357809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Results – All together</a:t>
            </a:r>
            <a:r>
              <a:rPr lang="he-IL" sz="4400" dirty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E131359-1064-4405-BD9C-F34873D3B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5228"/>
            <a:ext cx="12192000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8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838200" y="357809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Results – All together</a:t>
            </a:r>
            <a:r>
              <a:rPr lang="he-IL" sz="4400" dirty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E234D38-7249-A24F-8CB5-770CA2491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9" y="2197768"/>
            <a:ext cx="6662849" cy="37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6309728-47D9-4DB3-A7F4-DB0A08DF5623}"/>
              </a:ext>
            </a:extLst>
          </p:cNvPr>
          <p:cNvSpPr/>
          <p:nvPr/>
        </p:nvSpPr>
        <p:spPr>
          <a:xfrm>
            <a:off x="838200" y="357809"/>
            <a:ext cx="10515600" cy="131196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Results –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טבלה 3">
                <a:extLst>
                  <a:ext uri="{FF2B5EF4-FFF2-40B4-BE49-F238E27FC236}">
                    <a16:creationId xmlns:a16="http://schemas.microsoft.com/office/drawing/2014/main" id="{C941BC45-FB0E-1A95-45CC-45C657D17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141913"/>
                  </p:ext>
                </p:extLst>
              </p:nvPr>
            </p:nvGraphicFramePr>
            <p:xfrm>
              <a:off x="1604211" y="1892968"/>
              <a:ext cx="9749589" cy="4948682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444521">
                      <a:extLst>
                        <a:ext uri="{9D8B030D-6E8A-4147-A177-3AD203B41FA5}">
                          <a16:colId xmlns:a16="http://schemas.microsoft.com/office/drawing/2014/main" val="2913646876"/>
                        </a:ext>
                      </a:extLst>
                    </a:gridCol>
                    <a:gridCol w="1444521">
                      <a:extLst>
                        <a:ext uri="{9D8B030D-6E8A-4147-A177-3AD203B41FA5}">
                          <a16:colId xmlns:a16="http://schemas.microsoft.com/office/drawing/2014/main" val="1649198249"/>
                        </a:ext>
                      </a:extLst>
                    </a:gridCol>
                    <a:gridCol w="1294619">
                      <a:extLst>
                        <a:ext uri="{9D8B030D-6E8A-4147-A177-3AD203B41FA5}">
                          <a16:colId xmlns:a16="http://schemas.microsoft.com/office/drawing/2014/main" val="3046951136"/>
                        </a:ext>
                      </a:extLst>
                    </a:gridCol>
                    <a:gridCol w="1319979">
                      <a:extLst>
                        <a:ext uri="{9D8B030D-6E8A-4147-A177-3AD203B41FA5}">
                          <a16:colId xmlns:a16="http://schemas.microsoft.com/office/drawing/2014/main" val="1998588616"/>
                        </a:ext>
                      </a:extLst>
                    </a:gridCol>
                    <a:gridCol w="1304742">
                      <a:extLst>
                        <a:ext uri="{9D8B030D-6E8A-4147-A177-3AD203B41FA5}">
                          <a16:colId xmlns:a16="http://schemas.microsoft.com/office/drawing/2014/main" val="2441777519"/>
                        </a:ext>
                      </a:extLst>
                    </a:gridCol>
                    <a:gridCol w="1490943">
                      <a:extLst>
                        <a:ext uri="{9D8B030D-6E8A-4147-A177-3AD203B41FA5}">
                          <a16:colId xmlns:a16="http://schemas.microsoft.com/office/drawing/2014/main" val="1122768084"/>
                        </a:ext>
                      </a:extLst>
                    </a:gridCol>
                    <a:gridCol w="1450264">
                      <a:extLst>
                        <a:ext uri="{9D8B030D-6E8A-4147-A177-3AD203B41FA5}">
                          <a16:colId xmlns:a16="http://schemas.microsoft.com/office/drawing/2014/main" val="3505219878"/>
                        </a:ext>
                      </a:extLst>
                    </a:gridCol>
                  </a:tblGrid>
                  <a:tr h="442350"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effectLst/>
                              <a:latin typeface="+mj-lt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RD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𝐀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𝐈</m:t>
                                        </m:r>
                                      </m:e>
                                      <m:sub>
                                        <m:r>
                                          <a:rPr lang="en-US" sz="1600" b="1" i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𝐦𝐚𝐱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600" b="1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0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sz="1600" b="1" i="0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LCP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600" b="1" i="0" baseline="-25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600" b="1" i="0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160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en-US" sz="1600" i="0"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5206470"/>
                      </a:ext>
                    </a:extLst>
                  </a:tr>
                  <a:tr h="893771"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160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 CO</a:t>
                          </a:r>
                          <a:r>
                            <a:rPr lang="en-US" sz="1600" i="0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60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0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en-US" sz="160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sz="1600" i="0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60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160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 CO</a:t>
                          </a:r>
                          <a:r>
                            <a:rPr lang="en-US" sz="1600" i="0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60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0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en-US" sz="160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sz="1600" i="0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60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 photons m</a:t>
                          </a:r>
                          <a:r>
                            <a:rPr lang="en-US" sz="1600" i="0" baseline="30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sz="1600" i="0" baseline="30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 photons 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0" baseline="30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sz="1600" i="0" baseline="30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1600" i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 CO</a:t>
                          </a:r>
                          <a:r>
                            <a:rPr lang="en-US" sz="1600" i="0" baseline="-2500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i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sz="1600" i="0" baseline="3000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en-US" sz="1600" i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sz="1600" i="0" baseline="3000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600" i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 CO</a:t>
                          </a:r>
                          <a:r>
                            <a:rPr lang="en-US" sz="1600" i="0" baseline="-25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0" baseline="30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sz="1600" i="0" baseline="30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effectLst/>
                              <a:latin typeface="+mn-lt"/>
                            </a:rPr>
                            <a:t>Species</a:t>
                          </a:r>
                          <a:endParaRPr lang="en-US" sz="1600" i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2942074"/>
                      </a:ext>
                    </a:extLst>
                  </a:tr>
                  <a:tr h="595848"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𝟏𝟏</m:t>
                                </m:r>
                                <m:r>
                                  <a:rPr lang="en-US" sz="16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𝟒</m:t>
                                </m:r>
                                <m:r>
                                  <a:rPr lang="en-US" sz="1600" b="1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1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𝟑</m:t>
                                    </m:r>
                                    <m:r>
                                      <a:rPr lang="en-US" sz="16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𝟔𝟎</m:t>
                                    </m:r>
                                  </m:e>
                                  <m:sup>
                                    <m:r>
                                      <a:rPr lang="en-US" sz="16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𝟔𝟔𝟐</m:t>
                                </m:r>
                                <m:r>
                                  <a:rPr lang="en-US" sz="1600" b="1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1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𝟏𝟖𝟕</m:t>
                                    </m:r>
                                  </m:e>
                                  <m:sup>
                                    <m:r>
                                      <a:rPr lang="en-US" sz="1600" b="1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001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𝟔</m:t>
                                </m:r>
                                <m:r>
                                  <a:rPr lang="en-US" sz="14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4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𝟔𝟑</m:t>
                                </m:r>
                                <m:r>
                                  <a:rPr lang="en-US" sz="1400" b="1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400" b="1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  <m:r>
                                      <a:rPr lang="en-US" sz="14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4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𝟔𝟕</m:t>
                                    </m:r>
                                  </m:e>
                                  <m:sup>
                                    <m:r>
                                      <a:rPr lang="en-US" sz="14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𝟒</m:t>
                              </m:r>
                              <m:r>
                                <a:rPr lang="en-US" sz="1600" b="1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𝟒𝟏</m:t>
                              </m:r>
                              <m:r>
                                <a:rPr lang="en-US" sz="1600" b="1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sSup>
                                <m:sSup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  <m:r>
                                    <a:rPr lang="en-US" sz="1600" b="1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.</m:t>
                                  </m:r>
                                  <m:r>
                                    <a:rPr lang="en-US" sz="1600" b="1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𝟏𝟓</m:t>
                                  </m:r>
                                </m:e>
                                <m:sup>
                                  <m:r>
                                    <a:rPr lang="en-US" sz="1600" b="1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𝐚</m:t>
                                  </m:r>
                                </m:sup>
                              </m:sSup>
                            </m:oMath>
                          </a14:m>
                          <a:endParaRPr lang="en-US" sz="1600" b="1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Chlorophytum 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6901831"/>
                      </a:ext>
                    </a:extLst>
                  </a:tr>
                  <a:tr h="601977"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06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19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30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291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75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37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11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  <m:r>
                                  <a:rPr lang="en-US" sz="14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4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𝟕𝟖</m:t>
                                </m:r>
                                <m:r>
                                  <a:rPr lang="en-US" sz="1400" b="1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400" b="1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  <m:r>
                                      <a:rPr lang="en-US" sz="14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4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𝟐𝟐</m:t>
                                    </m:r>
                                  </m:e>
                                  <m:sup>
                                    <m:r>
                                      <a:rPr lang="en-US" sz="14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𝟒</m:t>
                              </m:r>
                              <m:r>
                                <a:rPr lang="en-US" sz="1600" b="1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𝟐𝟒</m:t>
                              </m:r>
                              <m:r>
                                <a:rPr lang="en-US" sz="1600" b="1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sSup>
                                <m:sSup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  <m:r>
                                    <a:rPr lang="en-US" sz="1600" b="1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.</m:t>
                                  </m:r>
                                  <m:r>
                                    <a:rPr lang="en-US" sz="1600" b="1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𝟒𝟎</m:t>
                                  </m:r>
                                </m:e>
                                <m:sup>
                                  <m:r>
                                    <a:rPr lang="en-US" sz="1600" b="1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𝐚</m:t>
                                  </m:r>
                                </m:sup>
                              </m:sSup>
                            </m:oMath>
                          </a14:m>
                          <a:endParaRPr lang="en-US" sz="1600" b="1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Spathiphyllum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5456434"/>
                      </a:ext>
                    </a:extLst>
                  </a:tr>
                  <a:tr h="608805">
                    <a:tc>
                      <a:txBody>
                        <a:bodyPr/>
                        <a:lstStyle/>
                        <a:p>
                          <a:pPr marL="0" marR="0" lvl="0" indent="0" algn="ctr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  <m:r>
                                  <a:rPr lang="en-US" sz="16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𝟒</m:t>
                                </m:r>
                                <m:r>
                                  <a:rPr lang="en-US" sz="1600" b="1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1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𝟎𝟓𝟏</m:t>
                                    </m:r>
                                  </m:e>
                                  <m:sup>
                                    <m:r>
                                      <a:rPr lang="en-US" sz="1600" b="1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37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23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bc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427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157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ab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20</m:t>
                                </m:r>
                                <m:r>
                                  <a:rPr lang="en-US" sz="1600" b="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  <m:r>
                                  <a:rPr lang="en-US" sz="16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01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sz="1600" b="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48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76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600" b="0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0" i="0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26</m:t>
                              </m:r>
                              <m: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  <m:r>
                                    <a:rPr lang="en-US" sz="1600" b="0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.</m:t>
                                  </m:r>
                                  <m:r>
                                    <a:rPr lang="en-US" sz="1600" b="0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45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600" b="0" i="0" dirty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</m:sup>
                              </m:sSup>
                            </m:oMath>
                          </a14:m>
                          <a:endParaRPr lang="en-US" sz="1600" b="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Tradescantia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025368"/>
                      </a:ext>
                    </a:extLst>
                  </a:tr>
                  <a:tr h="601977"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39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78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𝟕𝟏𝟑</m:t>
                                </m:r>
                                <m:r>
                                  <a:rPr lang="en-US" sz="1600" b="1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1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𝟐𝟒𝟗</m:t>
                                    </m:r>
                                  </m:e>
                                  <m:sup>
                                    <m:r>
                                      <a:rPr lang="en-US" sz="1600" b="1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00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66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26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66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94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Monalisa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2168992"/>
                      </a:ext>
                    </a:extLst>
                  </a:tr>
                  <a:tr h="601977"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16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86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bc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𝟔𝟓𝟕</m:t>
                                </m:r>
                                <m:r>
                                  <a:rPr lang="en-US" sz="1600" b="1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1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𝟐𝟔𝟐</m:t>
                                    </m:r>
                                  </m:e>
                                  <m:sup>
                                    <m:r>
                                      <a:rPr lang="en-US" sz="1600" b="1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14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86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74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27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  <m:r>
                                  <a:rPr lang="en-US" sz="16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00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Peperomia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8083249"/>
                      </a:ext>
                    </a:extLst>
                  </a:tr>
                  <a:tr h="601977"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05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11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39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c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302</m:t>
                                </m:r>
                                <m:r>
                                  <a:rPr lang="en-US" sz="16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188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i="0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55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11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79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70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6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38</m:t>
                                </m:r>
                                <m:r>
                                  <a:rPr lang="en-US" sz="160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160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Philodendron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7750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טבלה 3">
                <a:extLst>
                  <a:ext uri="{FF2B5EF4-FFF2-40B4-BE49-F238E27FC236}">
                    <a16:creationId xmlns:a16="http://schemas.microsoft.com/office/drawing/2014/main" id="{C941BC45-FB0E-1A95-45CC-45C657D17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141913"/>
                  </p:ext>
                </p:extLst>
              </p:nvPr>
            </p:nvGraphicFramePr>
            <p:xfrm>
              <a:off x="1604211" y="1892968"/>
              <a:ext cx="9749589" cy="4948682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444521">
                      <a:extLst>
                        <a:ext uri="{9D8B030D-6E8A-4147-A177-3AD203B41FA5}">
                          <a16:colId xmlns:a16="http://schemas.microsoft.com/office/drawing/2014/main" val="2913646876"/>
                        </a:ext>
                      </a:extLst>
                    </a:gridCol>
                    <a:gridCol w="1444521">
                      <a:extLst>
                        <a:ext uri="{9D8B030D-6E8A-4147-A177-3AD203B41FA5}">
                          <a16:colId xmlns:a16="http://schemas.microsoft.com/office/drawing/2014/main" val="1649198249"/>
                        </a:ext>
                      </a:extLst>
                    </a:gridCol>
                    <a:gridCol w="1294619">
                      <a:extLst>
                        <a:ext uri="{9D8B030D-6E8A-4147-A177-3AD203B41FA5}">
                          <a16:colId xmlns:a16="http://schemas.microsoft.com/office/drawing/2014/main" val="3046951136"/>
                        </a:ext>
                      </a:extLst>
                    </a:gridCol>
                    <a:gridCol w="1319979">
                      <a:extLst>
                        <a:ext uri="{9D8B030D-6E8A-4147-A177-3AD203B41FA5}">
                          <a16:colId xmlns:a16="http://schemas.microsoft.com/office/drawing/2014/main" val="1998588616"/>
                        </a:ext>
                      </a:extLst>
                    </a:gridCol>
                    <a:gridCol w="1304742">
                      <a:extLst>
                        <a:ext uri="{9D8B030D-6E8A-4147-A177-3AD203B41FA5}">
                          <a16:colId xmlns:a16="http://schemas.microsoft.com/office/drawing/2014/main" val="2441777519"/>
                        </a:ext>
                      </a:extLst>
                    </a:gridCol>
                    <a:gridCol w="1490943">
                      <a:extLst>
                        <a:ext uri="{9D8B030D-6E8A-4147-A177-3AD203B41FA5}">
                          <a16:colId xmlns:a16="http://schemas.microsoft.com/office/drawing/2014/main" val="1122768084"/>
                        </a:ext>
                      </a:extLst>
                    </a:gridCol>
                    <a:gridCol w="1450264">
                      <a:extLst>
                        <a:ext uri="{9D8B030D-6E8A-4147-A177-3AD203B41FA5}">
                          <a16:colId xmlns:a16="http://schemas.microsoft.com/office/drawing/2014/main" val="3505219878"/>
                        </a:ext>
                      </a:extLst>
                    </a:gridCol>
                  </a:tblGrid>
                  <a:tr h="442350"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effectLst/>
                              <a:latin typeface="+mj-lt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RD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000" t="-1370" r="-475527" b="-1015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22535" t="-1370" r="-429108" b="-1015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LCP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600" b="1" i="0" baseline="-250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600" i="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600" b="1" i="0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160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en-US" sz="1600" i="0"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5206470"/>
                      </a:ext>
                    </a:extLst>
                  </a:tr>
                  <a:tr h="893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340" r="-575527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0340" r="-475527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2535" t="-50340" r="-429108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8056" t="-50340" r="-323148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1963" t="-50340" r="-226168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5918" t="-50340" r="-97551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effectLst/>
                              <a:latin typeface="+mn-lt"/>
                            </a:rPr>
                            <a:t>Species</a:t>
                          </a:r>
                          <a:endParaRPr lang="en-US" sz="1600" i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2942074"/>
                      </a:ext>
                    </a:extLst>
                  </a:tr>
                  <a:tr h="5958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7835" r="-575527" b="-5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27835" r="-475527" b="-5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2535" t="-227835" r="-429108" b="-5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8056" t="-227835" r="-323148" b="-5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1963" t="-227835" r="-226168" b="-5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5918" t="-227835" r="-97551" b="-5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Chlorophytum 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6901831"/>
                      </a:ext>
                    </a:extLst>
                  </a:tr>
                  <a:tr h="601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21212" r="-575527" b="-4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21212" r="-475527" b="-4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2535" t="-321212" r="-429108" b="-4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8056" t="-321212" r="-323148" b="-4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1963" t="-321212" r="-226168" b="-4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5918" t="-321212" r="-97551" b="-4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Spathiphyllum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5456434"/>
                      </a:ext>
                    </a:extLst>
                  </a:tr>
                  <a:tr h="608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417000" r="-575527" b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000" t="-417000" r="-475527" b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22535" t="-417000" r="-429108" b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18056" t="-417000" r="-323148" b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421963" t="-417000" r="-226168" b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455918" t="-417000" r="-97551" b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Tradescantia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025368"/>
                      </a:ext>
                    </a:extLst>
                  </a:tr>
                  <a:tr h="601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522222" r="-575527" b="-2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000" t="-522222" r="-475527" b="-2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22535" t="-522222" r="-429108" b="-2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18056" t="-522222" r="-323148" b="-2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421963" t="-522222" r="-226168" b="-2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455918" t="-522222" r="-97551" b="-2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Monalisa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2168992"/>
                      </a:ext>
                    </a:extLst>
                  </a:tr>
                  <a:tr h="601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622222" r="-575527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000" t="-622222" r="-475527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22535" t="-622222" r="-429108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18056" t="-622222" r="-323148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421963" t="-622222" r="-226168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455918" t="-622222" r="-97551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Peperomia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8083249"/>
                      </a:ext>
                    </a:extLst>
                  </a:tr>
                  <a:tr h="601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22222" r="-575527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22222" r="-475527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2535" t="-722222" r="-429108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8056" t="-722222" r="-323148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1963" t="-722222" r="-226168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5918" t="-722222" r="-97551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Philodendron</a:t>
                          </a:r>
                          <a:endParaRPr lang="en-US" sz="1600" i="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77500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5415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771</Words>
  <Application>Microsoft Office PowerPoint</Application>
  <PresentationFormat>מסך רחב</PresentationFormat>
  <Paragraphs>118</Paragraphs>
  <Slides>11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ערכת נושא Office</vt:lpstr>
      <vt:lpstr>A/C_a curve Experiment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A/C_a curve Experiment</dc:title>
  <dc:creator>Yehuda Yungshtein</dc:creator>
  <cp:lastModifiedBy>Yehuda Yungshtein</cp:lastModifiedBy>
  <cp:revision>16</cp:revision>
  <dcterms:created xsi:type="dcterms:W3CDTF">2022-02-23T06:51:55Z</dcterms:created>
  <dcterms:modified xsi:type="dcterms:W3CDTF">2022-07-08T13:25:49Z</dcterms:modified>
</cp:coreProperties>
</file>