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ae271033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ae271033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cbed5a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cbed5a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e015a859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e015a85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cbed5ab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cbed5ab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cbed5ab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cbed5ab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c91cb2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c91cb2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df5807da7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df5807da7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df5807da7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df5807da7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df5807da7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df5807da7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df5807da7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df5807da7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ae27103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ae27103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df5807da7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df5807da7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df5807da7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df5807da7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ae27103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ae27103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ae27103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ae27103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ae271033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ae271033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e271033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ae271033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ae271033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ae271033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2f4e8c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2f4e8c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ae271033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ae271033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80"/>
              <a:t>By: Ye Hun Joo and Josh Kuesters</a:t>
            </a:r>
            <a:endParaRPr sz="26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Certifier Process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Given a graph G and a </a:t>
            </a:r>
            <a:r>
              <a:rPr lang="en" sz="1650"/>
              <a:t>value of k. There exists a path in G that is less than or equal to k. 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In order to certify validity: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Check the length of the solution given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If the solution is less than or equals k, then the solution is correct</a:t>
            </a:r>
            <a:endParaRPr sz="16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87900" y="1328299"/>
            <a:ext cx="8368200" cy="3078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Hamiltonian </a:t>
            </a:r>
            <a:r>
              <a:rPr lang="en"/>
              <a:t>cycle to Traveling Salesman Problem: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Given a graph G = (V, E), complete G by adding an edge to each pair of vertices that weren’t connected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Next for edges in G’ that are in G, give them a weight of 0 and the other edges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3442625" y="2748650"/>
            <a:ext cx="4260350" cy="1617725"/>
            <a:chOff x="3442625" y="2748650"/>
            <a:chExt cx="4260350" cy="1617725"/>
          </a:xfrm>
        </p:grpSpPr>
        <p:grpSp>
          <p:nvGrpSpPr>
            <p:cNvPr id="186" name="Google Shape;186;p23"/>
            <p:cNvGrpSpPr/>
            <p:nvPr/>
          </p:nvGrpSpPr>
          <p:grpSpPr>
            <a:xfrm>
              <a:off x="3442625" y="2966350"/>
              <a:ext cx="1366125" cy="1400025"/>
              <a:chOff x="5456475" y="0"/>
              <a:chExt cx="1366125" cy="1400025"/>
            </a:xfrm>
          </p:grpSpPr>
          <p:sp>
            <p:nvSpPr>
              <p:cNvPr id="187" name="Google Shape;187;p23"/>
              <p:cNvSpPr/>
              <p:nvPr/>
            </p:nvSpPr>
            <p:spPr>
              <a:xfrm>
                <a:off x="5456475" y="487125"/>
                <a:ext cx="292500" cy="265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>
                <a:off x="5834775" y="0"/>
                <a:ext cx="292500" cy="303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6530100" y="172800"/>
                <a:ext cx="292500" cy="303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5603475" y="1096725"/>
                <a:ext cx="292500" cy="303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6447075" y="1028675"/>
                <a:ext cx="292500" cy="303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cxnSp>
            <p:nvCxnSpPr>
              <p:cNvPr id="192" name="Google Shape;192;p23"/>
              <p:cNvCxnSpPr>
                <a:stCxn id="187" idx="4"/>
                <a:endCxn id="190" idx="0"/>
              </p:cNvCxnSpPr>
              <p:nvPr/>
            </p:nvCxnSpPr>
            <p:spPr>
              <a:xfrm>
                <a:off x="5602725" y="752325"/>
                <a:ext cx="147000" cy="34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23"/>
              <p:cNvCxnSpPr>
                <a:stCxn id="187" idx="5"/>
                <a:endCxn id="191" idx="1"/>
              </p:cNvCxnSpPr>
              <p:nvPr/>
            </p:nvCxnSpPr>
            <p:spPr>
              <a:xfrm>
                <a:off x="5706139" y="713487"/>
                <a:ext cx="783900" cy="35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23"/>
              <p:cNvCxnSpPr>
                <a:stCxn id="188" idx="6"/>
                <a:endCxn id="189" idx="1"/>
              </p:cNvCxnSpPr>
              <p:nvPr/>
            </p:nvCxnSpPr>
            <p:spPr>
              <a:xfrm>
                <a:off x="6127275" y="151650"/>
                <a:ext cx="4458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23"/>
              <p:cNvCxnSpPr>
                <a:stCxn id="188" idx="3"/>
                <a:endCxn id="190" idx="7"/>
              </p:cNvCxnSpPr>
              <p:nvPr/>
            </p:nvCxnSpPr>
            <p:spPr>
              <a:xfrm flipH="1">
                <a:off x="5853011" y="258883"/>
                <a:ext cx="24600" cy="88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23"/>
              <p:cNvCxnSpPr>
                <a:stCxn id="188" idx="5"/>
                <a:endCxn id="191" idx="0"/>
              </p:cNvCxnSpPr>
              <p:nvPr/>
            </p:nvCxnSpPr>
            <p:spPr>
              <a:xfrm>
                <a:off x="6084439" y="258883"/>
                <a:ext cx="508800" cy="76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23"/>
              <p:cNvCxnSpPr>
                <a:stCxn id="190" idx="6"/>
                <a:endCxn id="191" idx="2"/>
              </p:cNvCxnSpPr>
              <p:nvPr/>
            </p:nvCxnSpPr>
            <p:spPr>
              <a:xfrm flipH="1" rot="10800000">
                <a:off x="5895975" y="1180275"/>
                <a:ext cx="551100" cy="6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8" name="Google Shape;198;p23"/>
            <p:cNvGrpSpPr/>
            <p:nvPr/>
          </p:nvGrpSpPr>
          <p:grpSpPr>
            <a:xfrm>
              <a:off x="6336850" y="2748650"/>
              <a:ext cx="1366125" cy="1529025"/>
              <a:chOff x="5942250" y="3007175"/>
              <a:chExt cx="1366125" cy="1529025"/>
            </a:xfrm>
          </p:grpSpPr>
          <p:grpSp>
            <p:nvGrpSpPr>
              <p:cNvPr id="199" name="Google Shape;199;p23"/>
              <p:cNvGrpSpPr/>
              <p:nvPr/>
            </p:nvGrpSpPr>
            <p:grpSpPr>
              <a:xfrm>
                <a:off x="5942250" y="3084725"/>
                <a:ext cx="1366125" cy="1400025"/>
                <a:chOff x="5456475" y="0"/>
                <a:chExt cx="1366125" cy="1400025"/>
              </a:xfrm>
            </p:grpSpPr>
            <p:sp>
              <p:nvSpPr>
                <p:cNvPr id="200" name="Google Shape;200;p23"/>
                <p:cNvSpPr/>
                <p:nvPr/>
              </p:nvSpPr>
              <p:spPr>
                <a:xfrm>
                  <a:off x="5456475" y="487125"/>
                  <a:ext cx="292500" cy="265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</a:t>
                  </a:r>
                  <a:endParaRPr/>
                </a:p>
              </p:txBody>
            </p:sp>
            <p:sp>
              <p:nvSpPr>
                <p:cNvPr id="201" name="Google Shape;201;p23"/>
                <p:cNvSpPr/>
                <p:nvPr/>
              </p:nvSpPr>
              <p:spPr>
                <a:xfrm>
                  <a:off x="5834775" y="0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b</a:t>
                  </a:r>
                  <a:endParaRPr/>
                </a:p>
              </p:txBody>
            </p:sp>
            <p:sp>
              <p:nvSpPr>
                <p:cNvPr id="202" name="Google Shape;202;p23"/>
                <p:cNvSpPr/>
                <p:nvPr/>
              </p:nvSpPr>
              <p:spPr>
                <a:xfrm>
                  <a:off x="6530100" y="172800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03" name="Google Shape;203;p23"/>
                <p:cNvSpPr/>
                <p:nvPr/>
              </p:nvSpPr>
              <p:spPr>
                <a:xfrm>
                  <a:off x="5603475" y="1096725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d</a:t>
                  </a:r>
                  <a:endParaRPr/>
                </a:p>
              </p:txBody>
            </p:sp>
            <p:sp>
              <p:nvSpPr>
                <p:cNvPr id="204" name="Google Shape;204;p23"/>
                <p:cNvSpPr/>
                <p:nvPr/>
              </p:nvSpPr>
              <p:spPr>
                <a:xfrm>
                  <a:off x="6447075" y="1028675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</a:t>
                  </a:r>
                  <a:endParaRPr/>
                </a:p>
              </p:txBody>
            </p:sp>
            <p:cxnSp>
              <p:nvCxnSpPr>
                <p:cNvPr id="205" name="Google Shape;205;p23"/>
                <p:cNvCxnSpPr>
                  <a:stCxn id="200" idx="4"/>
                  <a:endCxn id="203" idx="0"/>
                </p:cNvCxnSpPr>
                <p:nvPr/>
              </p:nvCxnSpPr>
              <p:spPr>
                <a:xfrm>
                  <a:off x="5602725" y="752325"/>
                  <a:ext cx="147000" cy="344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6" name="Google Shape;206;p23"/>
                <p:cNvCxnSpPr>
                  <a:stCxn id="200" idx="5"/>
                  <a:endCxn id="204" idx="1"/>
                </p:cNvCxnSpPr>
                <p:nvPr/>
              </p:nvCxnSpPr>
              <p:spPr>
                <a:xfrm>
                  <a:off x="5706139" y="713487"/>
                  <a:ext cx="783900" cy="35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7" name="Google Shape;207;p23"/>
                <p:cNvCxnSpPr>
                  <a:stCxn id="201" idx="6"/>
                  <a:endCxn id="202" idx="1"/>
                </p:cNvCxnSpPr>
                <p:nvPr/>
              </p:nvCxnSpPr>
              <p:spPr>
                <a:xfrm>
                  <a:off x="6127275" y="151650"/>
                  <a:ext cx="445800" cy="65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8" name="Google Shape;208;p23"/>
                <p:cNvCxnSpPr>
                  <a:stCxn id="201" idx="3"/>
                  <a:endCxn id="203" idx="7"/>
                </p:cNvCxnSpPr>
                <p:nvPr/>
              </p:nvCxnSpPr>
              <p:spPr>
                <a:xfrm flipH="1">
                  <a:off x="5853011" y="258883"/>
                  <a:ext cx="24600" cy="882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9" name="Google Shape;209;p23"/>
                <p:cNvCxnSpPr>
                  <a:stCxn id="201" idx="5"/>
                  <a:endCxn id="204" idx="0"/>
                </p:cNvCxnSpPr>
                <p:nvPr/>
              </p:nvCxnSpPr>
              <p:spPr>
                <a:xfrm>
                  <a:off x="6084439" y="258883"/>
                  <a:ext cx="508800" cy="769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0" name="Google Shape;210;p23"/>
                <p:cNvCxnSpPr>
                  <a:stCxn id="203" idx="6"/>
                  <a:endCxn id="204" idx="2"/>
                </p:cNvCxnSpPr>
                <p:nvPr/>
              </p:nvCxnSpPr>
              <p:spPr>
                <a:xfrm flipH="1" rot="10800000">
                  <a:off x="5895975" y="1180275"/>
                  <a:ext cx="551100" cy="6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11" name="Google Shape;211;p23"/>
              <p:cNvCxnSpPr>
                <a:endCxn id="200" idx="0"/>
              </p:cNvCxnSpPr>
              <p:nvPr/>
            </p:nvCxnSpPr>
            <p:spPr>
              <a:xfrm flipH="1">
                <a:off x="6088500" y="3245150"/>
                <a:ext cx="231900" cy="326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23"/>
              <p:cNvCxnSpPr>
                <a:stCxn id="202" idx="4"/>
                <a:endCxn id="204" idx="7"/>
              </p:cNvCxnSpPr>
              <p:nvPr/>
            </p:nvCxnSpPr>
            <p:spPr>
              <a:xfrm>
                <a:off x="7162125" y="3560825"/>
                <a:ext cx="20400" cy="59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23"/>
              <p:cNvCxnSpPr>
                <a:endCxn id="203" idx="7"/>
              </p:cNvCxnSpPr>
              <p:nvPr/>
            </p:nvCxnSpPr>
            <p:spPr>
              <a:xfrm flipH="1">
                <a:off x="6338914" y="3531067"/>
                <a:ext cx="729900" cy="694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23"/>
              <p:cNvCxnSpPr>
                <a:stCxn id="200" idx="7"/>
                <a:endCxn id="202" idx="2"/>
              </p:cNvCxnSpPr>
              <p:nvPr/>
            </p:nvCxnSpPr>
            <p:spPr>
              <a:xfrm flipH="1" rot="10800000">
                <a:off x="6191914" y="3409088"/>
                <a:ext cx="824100" cy="201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5" name="Google Shape;215;p23"/>
              <p:cNvSpPr txBox="1"/>
              <p:nvPr/>
            </p:nvSpPr>
            <p:spPr>
              <a:xfrm>
                <a:off x="5987775" y="3239150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6" name="Google Shape;216;p23"/>
              <p:cNvSpPr txBox="1"/>
              <p:nvPr/>
            </p:nvSpPr>
            <p:spPr>
              <a:xfrm>
                <a:off x="7162125" y="3709125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" name="Google Shape;217;p23"/>
              <p:cNvSpPr txBox="1"/>
              <p:nvPr/>
            </p:nvSpPr>
            <p:spPr>
              <a:xfrm>
                <a:off x="6438525" y="3409100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8" name="Google Shape;218;p23"/>
              <p:cNvSpPr txBox="1"/>
              <p:nvPr/>
            </p:nvSpPr>
            <p:spPr>
              <a:xfrm>
                <a:off x="6662775" y="3709125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9" name="Google Shape;219;p23"/>
              <p:cNvSpPr txBox="1"/>
              <p:nvPr/>
            </p:nvSpPr>
            <p:spPr>
              <a:xfrm>
                <a:off x="5963625" y="3858800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0" name="Google Shape;220;p23"/>
              <p:cNvSpPr txBox="1"/>
              <p:nvPr/>
            </p:nvSpPr>
            <p:spPr>
              <a:xfrm>
                <a:off x="6562875" y="4197500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" name="Google Shape;221;p23"/>
              <p:cNvSpPr txBox="1"/>
              <p:nvPr/>
            </p:nvSpPr>
            <p:spPr>
              <a:xfrm>
                <a:off x="6338913" y="3709125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2" name="Google Shape;222;p23"/>
              <p:cNvSpPr txBox="1"/>
              <p:nvPr/>
            </p:nvSpPr>
            <p:spPr>
              <a:xfrm>
                <a:off x="6702475" y="3007175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3" name="Google Shape;223;p23"/>
              <p:cNvSpPr txBox="1"/>
              <p:nvPr/>
            </p:nvSpPr>
            <p:spPr>
              <a:xfrm>
                <a:off x="6700163" y="3468275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4" name="Google Shape;224;p23"/>
              <p:cNvSpPr txBox="1"/>
              <p:nvPr/>
            </p:nvSpPr>
            <p:spPr>
              <a:xfrm>
                <a:off x="6201075" y="3531075"/>
                <a:ext cx="8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25" name="Google Shape;225;p23"/>
            <p:cNvCxnSpPr/>
            <p:nvPr/>
          </p:nvCxnSpPr>
          <p:spPr>
            <a:xfrm>
              <a:off x="4871350" y="3503825"/>
              <a:ext cx="1374300" cy="2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G has a Hamiltonian cycle if and only if there exists a cycle in G’ that: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Passes through each vertex 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 total weight of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Hamiltonian cycle in G, then there is a solution to TSP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herefore</a:t>
            </a:r>
            <a:r>
              <a:rPr lang="en"/>
              <a:t>, the </a:t>
            </a:r>
            <a:r>
              <a:rPr lang="en"/>
              <a:t>Hamiltonian</a:t>
            </a:r>
            <a:r>
              <a:rPr lang="en"/>
              <a:t> cycle can be solved if TSP is solved</a:t>
            </a:r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cont.</a:t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1758294" y="3088800"/>
            <a:ext cx="4301000" cy="1567264"/>
            <a:chOff x="1758294" y="3088800"/>
            <a:chExt cx="4301000" cy="1567264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1758294" y="3088800"/>
              <a:ext cx="1487300" cy="1567264"/>
              <a:chOff x="5942250" y="3007175"/>
              <a:chExt cx="1366125" cy="1518225"/>
            </a:xfrm>
          </p:grpSpPr>
          <p:grpSp>
            <p:nvGrpSpPr>
              <p:cNvPr id="234" name="Google Shape;234;p24"/>
              <p:cNvGrpSpPr/>
              <p:nvPr/>
            </p:nvGrpSpPr>
            <p:grpSpPr>
              <a:xfrm>
                <a:off x="5942250" y="3084725"/>
                <a:ext cx="1366125" cy="1400025"/>
                <a:chOff x="5456475" y="0"/>
                <a:chExt cx="1366125" cy="1400025"/>
              </a:xfrm>
            </p:grpSpPr>
            <p:sp>
              <p:nvSpPr>
                <p:cNvPr id="235" name="Google Shape;235;p24"/>
                <p:cNvSpPr/>
                <p:nvPr/>
              </p:nvSpPr>
              <p:spPr>
                <a:xfrm>
                  <a:off x="5456475" y="487125"/>
                  <a:ext cx="292500" cy="265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</a:t>
                  </a:r>
                  <a:endParaRPr/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5834775" y="0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b</a:t>
                  </a:r>
                  <a:endParaRPr/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6530100" y="172800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5603475" y="1096725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d</a:t>
                  </a:r>
                  <a:endParaRPr/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6447075" y="1028675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</a:t>
                  </a:r>
                  <a:endParaRPr/>
                </a:p>
              </p:txBody>
            </p:sp>
            <p:cxnSp>
              <p:nvCxnSpPr>
                <p:cNvPr id="240" name="Google Shape;240;p24"/>
                <p:cNvCxnSpPr>
                  <a:stCxn id="235" idx="4"/>
                  <a:endCxn id="238" idx="0"/>
                </p:cNvCxnSpPr>
                <p:nvPr/>
              </p:nvCxnSpPr>
              <p:spPr>
                <a:xfrm>
                  <a:off x="5602725" y="752325"/>
                  <a:ext cx="147000" cy="344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1" name="Google Shape;241;p24"/>
                <p:cNvCxnSpPr>
                  <a:stCxn id="235" idx="5"/>
                  <a:endCxn id="239" idx="1"/>
                </p:cNvCxnSpPr>
                <p:nvPr/>
              </p:nvCxnSpPr>
              <p:spPr>
                <a:xfrm>
                  <a:off x="5706139" y="713487"/>
                  <a:ext cx="783900" cy="35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2" name="Google Shape;242;p24"/>
                <p:cNvCxnSpPr>
                  <a:stCxn id="236" idx="6"/>
                  <a:endCxn id="237" idx="1"/>
                </p:cNvCxnSpPr>
                <p:nvPr/>
              </p:nvCxnSpPr>
              <p:spPr>
                <a:xfrm>
                  <a:off x="6127275" y="151650"/>
                  <a:ext cx="445800" cy="65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24"/>
                <p:cNvCxnSpPr>
                  <a:stCxn id="236" idx="3"/>
                  <a:endCxn id="238" idx="7"/>
                </p:cNvCxnSpPr>
                <p:nvPr/>
              </p:nvCxnSpPr>
              <p:spPr>
                <a:xfrm flipH="1">
                  <a:off x="5853011" y="258883"/>
                  <a:ext cx="24600" cy="882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24"/>
                <p:cNvCxnSpPr>
                  <a:stCxn id="236" idx="5"/>
                  <a:endCxn id="239" idx="0"/>
                </p:cNvCxnSpPr>
                <p:nvPr/>
              </p:nvCxnSpPr>
              <p:spPr>
                <a:xfrm>
                  <a:off x="6084439" y="258883"/>
                  <a:ext cx="508800" cy="769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5" name="Google Shape;245;p24"/>
                <p:cNvCxnSpPr>
                  <a:stCxn id="238" idx="6"/>
                  <a:endCxn id="239" idx="2"/>
                </p:cNvCxnSpPr>
                <p:nvPr/>
              </p:nvCxnSpPr>
              <p:spPr>
                <a:xfrm flipH="1" rot="10800000">
                  <a:off x="5895975" y="1180275"/>
                  <a:ext cx="551100" cy="6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46" name="Google Shape;246;p24"/>
              <p:cNvCxnSpPr>
                <a:endCxn id="235" idx="0"/>
              </p:cNvCxnSpPr>
              <p:nvPr/>
            </p:nvCxnSpPr>
            <p:spPr>
              <a:xfrm flipH="1">
                <a:off x="6088500" y="3245150"/>
                <a:ext cx="231900" cy="32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24"/>
              <p:cNvCxnSpPr>
                <a:stCxn id="237" idx="4"/>
                <a:endCxn id="239" idx="7"/>
              </p:cNvCxnSpPr>
              <p:nvPr/>
            </p:nvCxnSpPr>
            <p:spPr>
              <a:xfrm>
                <a:off x="7162125" y="3560825"/>
                <a:ext cx="20400" cy="5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24"/>
              <p:cNvCxnSpPr>
                <a:endCxn id="238" idx="7"/>
              </p:cNvCxnSpPr>
              <p:nvPr/>
            </p:nvCxnSpPr>
            <p:spPr>
              <a:xfrm flipH="1">
                <a:off x="6338914" y="3531067"/>
                <a:ext cx="729900" cy="69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24"/>
              <p:cNvCxnSpPr>
                <a:stCxn id="235" idx="7"/>
                <a:endCxn id="237" idx="2"/>
              </p:cNvCxnSpPr>
              <p:nvPr/>
            </p:nvCxnSpPr>
            <p:spPr>
              <a:xfrm flipH="1" rot="10800000">
                <a:off x="6191914" y="3409088"/>
                <a:ext cx="824100" cy="2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4"/>
              <p:cNvSpPr txBox="1"/>
              <p:nvPr/>
            </p:nvSpPr>
            <p:spPr>
              <a:xfrm>
                <a:off x="5987775" y="3239150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1" name="Google Shape;251;p24"/>
              <p:cNvSpPr txBox="1"/>
              <p:nvPr/>
            </p:nvSpPr>
            <p:spPr>
              <a:xfrm>
                <a:off x="7162125" y="3709125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2" name="Google Shape;252;p24"/>
              <p:cNvSpPr txBox="1"/>
              <p:nvPr/>
            </p:nvSpPr>
            <p:spPr>
              <a:xfrm>
                <a:off x="6438525" y="3409100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3" name="Google Shape;253;p24"/>
              <p:cNvSpPr txBox="1"/>
              <p:nvPr/>
            </p:nvSpPr>
            <p:spPr>
              <a:xfrm>
                <a:off x="6662775" y="3709125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4" name="Google Shape;254;p24"/>
              <p:cNvSpPr txBox="1"/>
              <p:nvPr/>
            </p:nvSpPr>
            <p:spPr>
              <a:xfrm>
                <a:off x="5963625" y="3858800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5" name="Google Shape;255;p24"/>
              <p:cNvSpPr txBox="1"/>
              <p:nvPr/>
            </p:nvSpPr>
            <p:spPr>
              <a:xfrm>
                <a:off x="6562875" y="4197500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6" name="Google Shape;256;p24"/>
              <p:cNvSpPr txBox="1"/>
              <p:nvPr/>
            </p:nvSpPr>
            <p:spPr>
              <a:xfrm>
                <a:off x="6338913" y="3709125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7" name="Google Shape;257;p24"/>
              <p:cNvSpPr txBox="1"/>
              <p:nvPr/>
            </p:nvSpPr>
            <p:spPr>
              <a:xfrm>
                <a:off x="6702475" y="3007175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8" name="Google Shape;258;p24"/>
              <p:cNvSpPr txBox="1"/>
              <p:nvPr/>
            </p:nvSpPr>
            <p:spPr>
              <a:xfrm>
                <a:off x="6700163" y="3468275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9" name="Google Shape;259;p24"/>
              <p:cNvSpPr txBox="1"/>
              <p:nvPr/>
            </p:nvSpPr>
            <p:spPr>
              <a:xfrm>
                <a:off x="6201075" y="3531075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0" name="Google Shape;260;p24"/>
            <p:cNvGrpSpPr/>
            <p:nvPr/>
          </p:nvGrpSpPr>
          <p:grpSpPr>
            <a:xfrm>
              <a:off x="4571994" y="3088800"/>
              <a:ext cx="1487300" cy="1567264"/>
              <a:chOff x="5942250" y="3007175"/>
              <a:chExt cx="1366125" cy="1518225"/>
            </a:xfrm>
          </p:grpSpPr>
          <p:grpSp>
            <p:nvGrpSpPr>
              <p:cNvPr id="261" name="Google Shape;261;p24"/>
              <p:cNvGrpSpPr/>
              <p:nvPr/>
            </p:nvGrpSpPr>
            <p:grpSpPr>
              <a:xfrm>
                <a:off x="5942250" y="3084725"/>
                <a:ext cx="1366125" cy="1400025"/>
                <a:chOff x="5456475" y="0"/>
                <a:chExt cx="1366125" cy="1400025"/>
              </a:xfrm>
            </p:grpSpPr>
            <p:sp>
              <p:nvSpPr>
                <p:cNvPr id="262" name="Google Shape;262;p24"/>
                <p:cNvSpPr/>
                <p:nvPr/>
              </p:nvSpPr>
              <p:spPr>
                <a:xfrm>
                  <a:off x="5456475" y="487125"/>
                  <a:ext cx="292500" cy="265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</a:t>
                  </a:r>
                  <a:endParaRPr/>
                </a:p>
              </p:txBody>
            </p:sp>
            <p:sp>
              <p:nvSpPr>
                <p:cNvPr id="263" name="Google Shape;263;p24"/>
                <p:cNvSpPr/>
                <p:nvPr/>
              </p:nvSpPr>
              <p:spPr>
                <a:xfrm>
                  <a:off x="5834775" y="0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b</a:t>
                  </a:r>
                  <a:endParaRPr/>
                </a:p>
              </p:txBody>
            </p:sp>
            <p:sp>
              <p:nvSpPr>
                <p:cNvPr id="264" name="Google Shape;264;p24"/>
                <p:cNvSpPr/>
                <p:nvPr/>
              </p:nvSpPr>
              <p:spPr>
                <a:xfrm>
                  <a:off x="6530100" y="172800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65" name="Google Shape;265;p24"/>
                <p:cNvSpPr/>
                <p:nvPr/>
              </p:nvSpPr>
              <p:spPr>
                <a:xfrm>
                  <a:off x="5603475" y="1096725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d</a:t>
                  </a:r>
                  <a:endParaRPr/>
                </a:p>
              </p:txBody>
            </p:sp>
            <p:sp>
              <p:nvSpPr>
                <p:cNvPr id="266" name="Google Shape;266;p24"/>
                <p:cNvSpPr/>
                <p:nvPr/>
              </p:nvSpPr>
              <p:spPr>
                <a:xfrm>
                  <a:off x="6447075" y="1028675"/>
                  <a:ext cx="292500" cy="303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</a:t>
                  </a:r>
                  <a:endParaRPr/>
                </a:p>
              </p:txBody>
            </p:sp>
            <p:cxnSp>
              <p:nvCxnSpPr>
                <p:cNvPr id="267" name="Google Shape;267;p24"/>
                <p:cNvCxnSpPr>
                  <a:stCxn id="262" idx="4"/>
                  <a:endCxn id="265" idx="0"/>
                </p:cNvCxnSpPr>
                <p:nvPr/>
              </p:nvCxnSpPr>
              <p:spPr>
                <a:xfrm>
                  <a:off x="5602725" y="752325"/>
                  <a:ext cx="147000" cy="344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24"/>
                <p:cNvCxnSpPr>
                  <a:stCxn id="263" idx="6"/>
                  <a:endCxn id="264" idx="1"/>
                </p:cNvCxnSpPr>
                <p:nvPr/>
              </p:nvCxnSpPr>
              <p:spPr>
                <a:xfrm>
                  <a:off x="6127275" y="151650"/>
                  <a:ext cx="445800" cy="65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9" name="Google Shape;269;p24"/>
                <p:cNvCxnSpPr>
                  <a:stCxn id="263" idx="5"/>
                  <a:endCxn id="266" idx="0"/>
                </p:cNvCxnSpPr>
                <p:nvPr/>
              </p:nvCxnSpPr>
              <p:spPr>
                <a:xfrm>
                  <a:off x="6084439" y="258883"/>
                  <a:ext cx="508800" cy="769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0" name="Google Shape;270;p24"/>
                <p:cNvCxnSpPr>
                  <a:stCxn id="265" idx="6"/>
                  <a:endCxn id="266" idx="2"/>
                </p:cNvCxnSpPr>
                <p:nvPr/>
              </p:nvCxnSpPr>
              <p:spPr>
                <a:xfrm flipH="1" rot="10800000">
                  <a:off x="5895975" y="1180275"/>
                  <a:ext cx="551100" cy="6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1" name="Google Shape;271;p24"/>
              <p:cNvSpPr txBox="1"/>
              <p:nvPr/>
            </p:nvSpPr>
            <p:spPr>
              <a:xfrm>
                <a:off x="5963625" y="3858800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2" name="Google Shape;272;p24"/>
              <p:cNvSpPr txBox="1"/>
              <p:nvPr/>
            </p:nvSpPr>
            <p:spPr>
              <a:xfrm>
                <a:off x="6562875" y="4197500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3" name="Google Shape;273;p24"/>
              <p:cNvSpPr txBox="1"/>
              <p:nvPr/>
            </p:nvSpPr>
            <p:spPr>
              <a:xfrm>
                <a:off x="6702475" y="3007175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4" name="Google Shape;274;p24"/>
              <p:cNvSpPr txBox="1"/>
              <p:nvPr/>
            </p:nvSpPr>
            <p:spPr>
              <a:xfrm>
                <a:off x="6700163" y="3468275"/>
                <a:ext cx="82200" cy="3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5" name="Google Shape;275;p24"/>
            <p:cNvCxnSpPr/>
            <p:nvPr/>
          </p:nvCxnSpPr>
          <p:spPr>
            <a:xfrm flipH="1" rot="10800000">
              <a:off x="3388175" y="3945975"/>
              <a:ext cx="1047900" cy="2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1297500" y="393750"/>
            <a:ext cx="7038900" cy="6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5650275" y="1116150"/>
            <a:ext cx="33129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 out the </a:t>
            </a:r>
            <a:r>
              <a:rPr lang="en" sz="1200"/>
              <a:t>graph</a:t>
            </a:r>
            <a:r>
              <a:rPr lang="en" sz="1200"/>
              <a:t> into an </a:t>
            </a:r>
            <a:r>
              <a:rPr lang="en" sz="1200"/>
              <a:t>adjacency matrix with the weight of the edge at (i,j)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Then uses the itertool permutations to map out all cycles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Next it goes through each cycle and checks the length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keeps track of the shortest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Returns the shortest length and the cycle</a:t>
            </a:r>
            <a:endParaRPr sz="1200"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039449" cy="33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250" y="1664475"/>
            <a:ext cx="2153625" cy="2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The program runs in O(n!)</a:t>
            </a:r>
            <a:endParaRPr sz="1550"/>
          </a:p>
          <a:p>
            <a:pPr indent="-3270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The most costly part is the iteration of the permutations call</a:t>
            </a:r>
            <a:endParaRPr sz="1550"/>
          </a:p>
          <a:p>
            <a:pPr indent="-327025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■"/>
            </a:pPr>
            <a:r>
              <a:rPr lang="en" sz="1550"/>
              <a:t>Has a </a:t>
            </a:r>
            <a:r>
              <a:rPr lang="en" sz="1550"/>
              <a:t>complexity</a:t>
            </a:r>
            <a:r>
              <a:rPr lang="en" sz="1550"/>
              <a:t> of O(n!)</a:t>
            </a:r>
            <a:endParaRPr sz="1550"/>
          </a:p>
          <a:p>
            <a:pPr indent="-3270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The get_cycle_length method is the second most costly O(n)</a:t>
            </a:r>
            <a:endParaRPr sz="1550"/>
          </a:p>
          <a:p>
            <a:pPr indent="-327025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■"/>
            </a:pPr>
            <a:r>
              <a:rPr lang="en" sz="1550"/>
              <a:t>Iterates over all the vertices in the current cycle</a:t>
            </a:r>
            <a:endParaRPr sz="1550"/>
          </a:p>
          <a:p>
            <a:pPr indent="-3270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The overall time </a:t>
            </a:r>
            <a:r>
              <a:rPr lang="en" sz="1550"/>
              <a:t>complexity</a:t>
            </a:r>
            <a:r>
              <a:rPr lang="en" sz="1550"/>
              <a:t> is O(n! * n) but n! </a:t>
            </a:r>
            <a:r>
              <a:rPr lang="en" sz="1550"/>
              <a:t>d</a:t>
            </a:r>
            <a:r>
              <a:rPr lang="en" sz="1550"/>
              <a:t>ominates over n in large inputs</a:t>
            </a:r>
            <a:endParaRPr sz="15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95" name="Google Shape;295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475" y="1222263"/>
            <a:ext cx="571026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7475"/>
            <a:ext cx="2481675" cy="280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02" name="Google Shape;302;p28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Ye Hun Joo and Josh Kuesters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Pseudo-code (greedy)</a:t>
            </a:r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Read the input n and 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sure it is a complete graph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Initialize an empty graph as an adjacency matrix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For each edge in the input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Split it up into u, v, and 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If u isn’t already in the graph then add it as a key with an empty dictionary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Same with v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Add v and w as key-value pairs in the dictionary for u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Add u and w as key-value pairs in the dictionary for v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Call the nearest neighbor method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Pseudo-code cont. (greedy)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Call the nearest neighbor method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Set start vertex as the first key in the graph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Set current vertex as the start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Create a set of unvisited vertices and take out the starting vertex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Create a list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Get the closest vertex with the lowest weight and visit it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Remove from the unvisited set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Set current to the next vertex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Add start vertex to list to make a cycle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Get the length of the cycle and total weight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Return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39204" cy="61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66116"/>
            <a:ext cx="8839204" cy="56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88230"/>
            <a:ext cx="8839204" cy="54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84448"/>
            <a:ext cx="8839204" cy="59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28142"/>
            <a:ext cx="8839204" cy="54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decision problem is: Given a complete undirected weighted graph G, find if there is a Hamiltonian cycle and get its total weight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we have to find all Hamiltonian cycles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the weight of </a:t>
            </a:r>
            <a:r>
              <a:rPr lang="en" sz="1800"/>
              <a:t>each cycle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the weight of a cycle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big O runtime in O(n^2), where n is the number of vertices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The main loop iterates over each vertex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For each vertex it iterates over all the neighbors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Therefore, each loop is O(n) which equals O(n^2)</a:t>
            </a:r>
            <a:endParaRPr sz="16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819150" y="268175"/>
            <a:ext cx="75057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pic>
        <p:nvPicPr>
          <p:cNvPr id="336" name="Google Shape;336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63" y="1366800"/>
            <a:ext cx="571026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75" y="2048500"/>
            <a:ext cx="2820562" cy="216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optimization problem is: Given a complete undirected weighted graph g, find the shortest Hamiltonian cycle in g and return its weight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all the </a:t>
            </a:r>
            <a:r>
              <a:rPr lang="en" sz="1800"/>
              <a:t>Hamiltonian cycles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the weight of each cycle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the weights and return the smallest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and Outputs #1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00" y="1264200"/>
            <a:ext cx="2630750" cy="17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3595000"/>
            <a:ext cx="76390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#2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625" y="1273850"/>
            <a:ext cx="1224750" cy="2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0" y="3976025"/>
            <a:ext cx="76581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#3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5600"/>
            <a:ext cx="851600" cy="31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25" y="4168075"/>
            <a:ext cx="7421975" cy="590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#4 (won’t finish in reasonable time)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275" y="1167850"/>
            <a:ext cx="1000125" cy="384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647" y="1167850"/>
            <a:ext cx="901900" cy="384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of Input #2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45475"/>
            <a:ext cx="76581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043775"/>
            <a:ext cx="1224750" cy="248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0"/>
          <p:cNvGrpSpPr/>
          <p:nvPr/>
        </p:nvGrpSpPr>
        <p:grpSpPr>
          <a:xfrm>
            <a:off x="2142725" y="2185000"/>
            <a:ext cx="2701975" cy="2311175"/>
            <a:chOff x="2142725" y="2185000"/>
            <a:chExt cx="2701975" cy="2311175"/>
          </a:xfrm>
        </p:grpSpPr>
        <p:grpSp>
          <p:nvGrpSpPr>
            <p:cNvPr id="113" name="Google Shape;113;p20"/>
            <p:cNvGrpSpPr/>
            <p:nvPr/>
          </p:nvGrpSpPr>
          <p:grpSpPr>
            <a:xfrm>
              <a:off x="2142725" y="2185000"/>
              <a:ext cx="2553375" cy="2199650"/>
              <a:chOff x="2142725" y="2185000"/>
              <a:chExt cx="2553375" cy="2199650"/>
            </a:xfrm>
          </p:grpSpPr>
          <p:sp>
            <p:nvSpPr>
              <p:cNvPr id="114" name="Google Shape;114;p20"/>
              <p:cNvSpPr/>
              <p:nvPr/>
            </p:nvSpPr>
            <p:spPr>
              <a:xfrm>
                <a:off x="2142725" y="3023750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2409950" y="4010250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3164000" y="2185000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3947300" y="4010250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4321700" y="2970375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cxnSp>
            <p:nvCxnSpPr>
              <p:cNvPr id="119" name="Google Shape;119;p20"/>
              <p:cNvCxnSpPr>
                <a:stCxn id="116" idx="3"/>
                <a:endCxn id="114" idx="7"/>
              </p:cNvCxnSpPr>
              <p:nvPr/>
            </p:nvCxnSpPr>
            <p:spPr>
              <a:xfrm flipH="1">
                <a:off x="2462230" y="2504570"/>
                <a:ext cx="756600" cy="57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20"/>
              <p:cNvCxnSpPr>
                <a:stCxn id="116" idx="4"/>
                <a:endCxn id="115" idx="7"/>
              </p:cNvCxnSpPr>
              <p:nvPr/>
            </p:nvCxnSpPr>
            <p:spPr>
              <a:xfrm flipH="1">
                <a:off x="2729600" y="2559400"/>
                <a:ext cx="621600" cy="150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20"/>
              <p:cNvCxnSpPr>
                <a:stCxn id="116" idx="5"/>
                <a:endCxn id="117" idx="0"/>
              </p:cNvCxnSpPr>
              <p:nvPr/>
            </p:nvCxnSpPr>
            <p:spPr>
              <a:xfrm>
                <a:off x="3483570" y="2504570"/>
                <a:ext cx="651000" cy="150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20"/>
              <p:cNvCxnSpPr>
                <a:stCxn id="116" idx="6"/>
                <a:endCxn id="118" idx="1"/>
              </p:cNvCxnSpPr>
              <p:nvPr/>
            </p:nvCxnSpPr>
            <p:spPr>
              <a:xfrm>
                <a:off x="3538400" y="2372200"/>
                <a:ext cx="838200" cy="65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20"/>
              <p:cNvCxnSpPr>
                <a:stCxn id="115" idx="1"/>
                <a:endCxn id="114" idx="4"/>
              </p:cNvCxnSpPr>
              <p:nvPr/>
            </p:nvCxnSpPr>
            <p:spPr>
              <a:xfrm rot="10800000">
                <a:off x="2329780" y="3398180"/>
                <a:ext cx="135000" cy="6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20"/>
              <p:cNvCxnSpPr>
                <a:stCxn id="117" idx="1"/>
                <a:endCxn id="114" idx="5"/>
              </p:cNvCxnSpPr>
              <p:nvPr/>
            </p:nvCxnSpPr>
            <p:spPr>
              <a:xfrm rot="10800000">
                <a:off x="2462230" y="3343280"/>
                <a:ext cx="1539900" cy="72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20"/>
              <p:cNvCxnSpPr>
                <a:stCxn id="114" idx="6"/>
                <a:endCxn id="118" idx="2"/>
              </p:cNvCxnSpPr>
              <p:nvPr/>
            </p:nvCxnSpPr>
            <p:spPr>
              <a:xfrm flipH="1" rot="10800000">
                <a:off x="2517125" y="3157550"/>
                <a:ext cx="1804500" cy="5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20"/>
              <p:cNvCxnSpPr>
                <a:stCxn id="117" idx="2"/>
                <a:endCxn id="115" idx="6"/>
              </p:cNvCxnSpPr>
              <p:nvPr/>
            </p:nvCxnSpPr>
            <p:spPr>
              <a:xfrm rot="10800000">
                <a:off x="2784500" y="4197450"/>
                <a:ext cx="11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20"/>
              <p:cNvCxnSpPr>
                <a:stCxn id="118" idx="3"/>
                <a:endCxn id="115" idx="6"/>
              </p:cNvCxnSpPr>
              <p:nvPr/>
            </p:nvCxnSpPr>
            <p:spPr>
              <a:xfrm flipH="1">
                <a:off x="2784430" y="3289945"/>
                <a:ext cx="1592100" cy="9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20"/>
              <p:cNvCxnSpPr>
                <a:stCxn id="118" idx="4"/>
                <a:endCxn id="117" idx="7"/>
              </p:cNvCxnSpPr>
              <p:nvPr/>
            </p:nvCxnSpPr>
            <p:spPr>
              <a:xfrm flipH="1">
                <a:off x="4266800" y="3344775"/>
                <a:ext cx="242100" cy="72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9" name="Google Shape;129;p20"/>
            <p:cNvSpPr txBox="1"/>
            <p:nvPr/>
          </p:nvSpPr>
          <p:spPr>
            <a:xfrm>
              <a:off x="2420775" y="252117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2966175" y="268427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0"/>
            <p:cNvSpPr txBox="1"/>
            <p:nvPr/>
          </p:nvSpPr>
          <p:spPr>
            <a:xfrm>
              <a:off x="3303025" y="272972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3848425" y="2371650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0"/>
            <p:cNvSpPr txBox="1"/>
            <p:nvPr/>
          </p:nvSpPr>
          <p:spPr>
            <a:xfrm>
              <a:off x="2142725" y="3590600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3083800" y="339012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3146713" y="3084550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3146725" y="409597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3483000" y="3390113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4299300" y="3590600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5813200" y="2214350"/>
            <a:ext cx="2701975" cy="2311175"/>
            <a:chOff x="2142725" y="2185000"/>
            <a:chExt cx="2701975" cy="2311175"/>
          </a:xfrm>
        </p:grpSpPr>
        <p:grpSp>
          <p:nvGrpSpPr>
            <p:cNvPr id="140" name="Google Shape;140;p20"/>
            <p:cNvGrpSpPr/>
            <p:nvPr/>
          </p:nvGrpSpPr>
          <p:grpSpPr>
            <a:xfrm>
              <a:off x="2142725" y="2185000"/>
              <a:ext cx="2553375" cy="2199650"/>
              <a:chOff x="2142725" y="2185000"/>
              <a:chExt cx="2553375" cy="2199650"/>
            </a:xfrm>
          </p:grpSpPr>
          <p:sp>
            <p:nvSpPr>
              <p:cNvPr id="141" name="Google Shape;141;p20"/>
              <p:cNvSpPr/>
              <p:nvPr/>
            </p:nvSpPr>
            <p:spPr>
              <a:xfrm>
                <a:off x="2142725" y="3023750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2409950" y="4010250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3164000" y="2185000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3947300" y="4010250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4321700" y="2970375"/>
                <a:ext cx="374400" cy="374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cxnSp>
            <p:nvCxnSpPr>
              <p:cNvPr id="146" name="Google Shape;146;p20"/>
              <p:cNvCxnSpPr>
                <a:stCxn id="143" idx="3"/>
                <a:endCxn id="141" idx="7"/>
              </p:cNvCxnSpPr>
              <p:nvPr/>
            </p:nvCxnSpPr>
            <p:spPr>
              <a:xfrm flipH="1">
                <a:off x="2462230" y="2504570"/>
                <a:ext cx="756600" cy="573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20"/>
              <p:cNvCxnSpPr>
                <a:stCxn id="143" idx="4"/>
                <a:endCxn id="142" idx="7"/>
              </p:cNvCxnSpPr>
              <p:nvPr/>
            </p:nvCxnSpPr>
            <p:spPr>
              <a:xfrm flipH="1">
                <a:off x="2729600" y="2559400"/>
                <a:ext cx="621600" cy="150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20"/>
              <p:cNvCxnSpPr>
                <a:stCxn id="143" idx="5"/>
                <a:endCxn id="144" idx="0"/>
              </p:cNvCxnSpPr>
              <p:nvPr/>
            </p:nvCxnSpPr>
            <p:spPr>
              <a:xfrm>
                <a:off x="3483570" y="2504570"/>
                <a:ext cx="651000" cy="150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20"/>
              <p:cNvCxnSpPr>
                <a:stCxn id="143" idx="6"/>
                <a:endCxn id="145" idx="1"/>
              </p:cNvCxnSpPr>
              <p:nvPr/>
            </p:nvCxnSpPr>
            <p:spPr>
              <a:xfrm>
                <a:off x="3538400" y="2372200"/>
                <a:ext cx="838200" cy="65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20"/>
              <p:cNvCxnSpPr>
                <a:stCxn id="142" idx="1"/>
                <a:endCxn id="141" idx="4"/>
              </p:cNvCxnSpPr>
              <p:nvPr/>
            </p:nvCxnSpPr>
            <p:spPr>
              <a:xfrm rot="10800000">
                <a:off x="2329780" y="3398180"/>
                <a:ext cx="135000" cy="66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20"/>
              <p:cNvCxnSpPr>
                <a:stCxn id="144" idx="1"/>
                <a:endCxn id="141" idx="5"/>
              </p:cNvCxnSpPr>
              <p:nvPr/>
            </p:nvCxnSpPr>
            <p:spPr>
              <a:xfrm rot="10800000">
                <a:off x="2462230" y="3343280"/>
                <a:ext cx="1539900" cy="72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20"/>
              <p:cNvCxnSpPr>
                <a:stCxn id="141" idx="6"/>
                <a:endCxn id="145" idx="2"/>
              </p:cNvCxnSpPr>
              <p:nvPr/>
            </p:nvCxnSpPr>
            <p:spPr>
              <a:xfrm flipH="1" rot="10800000">
                <a:off x="2517125" y="3157550"/>
                <a:ext cx="1804500" cy="5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20"/>
              <p:cNvCxnSpPr>
                <a:stCxn id="144" idx="2"/>
                <a:endCxn id="142" idx="6"/>
              </p:cNvCxnSpPr>
              <p:nvPr/>
            </p:nvCxnSpPr>
            <p:spPr>
              <a:xfrm rot="10800000">
                <a:off x="2784500" y="4197450"/>
                <a:ext cx="11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20"/>
              <p:cNvCxnSpPr>
                <a:stCxn id="145" idx="3"/>
                <a:endCxn id="142" idx="6"/>
              </p:cNvCxnSpPr>
              <p:nvPr/>
            </p:nvCxnSpPr>
            <p:spPr>
              <a:xfrm flipH="1">
                <a:off x="2784430" y="3289945"/>
                <a:ext cx="1592100" cy="907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20"/>
              <p:cNvCxnSpPr>
                <a:stCxn id="145" idx="4"/>
                <a:endCxn id="144" idx="7"/>
              </p:cNvCxnSpPr>
              <p:nvPr/>
            </p:nvCxnSpPr>
            <p:spPr>
              <a:xfrm flipH="1">
                <a:off x="4266800" y="3344775"/>
                <a:ext cx="242100" cy="72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6" name="Google Shape;156;p20"/>
            <p:cNvSpPr txBox="1"/>
            <p:nvPr/>
          </p:nvSpPr>
          <p:spPr>
            <a:xfrm>
              <a:off x="2420775" y="252117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2966175" y="268427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3303025" y="272972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3848425" y="2371650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2142725" y="3590600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3083800" y="339012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146713" y="3084550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3146725" y="4095975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3483000" y="3390113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4299300" y="3590600"/>
              <a:ext cx="54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6" name="Google Shape;166;p20"/>
          <p:cNvCxnSpPr/>
          <p:nvPr/>
        </p:nvCxnSpPr>
        <p:spPr>
          <a:xfrm flipH="1" rot="10800000">
            <a:off x="4858900" y="3344700"/>
            <a:ext cx="7698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It is a difficult </a:t>
            </a:r>
            <a:r>
              <a:rPr lang="en" sz="1650"/>
              <a:t>optimization</a:t>
            </a:r>
            <a:r>
              <a:rPr lang="en" sz="1650"/>
              <a:t> problem with real world uses: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Train transportation systems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Planning which holes to drill in a circuit board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Flight patterns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As always solving it can lead to solutions for all similar problems</a:t>
            </a:r>
            <a:endParaRPr sz="1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