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02EE8-809E-4F86-B627-F7D430FBF0F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BFA9A-BBD5-4B1F-8A71-C9E446CA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5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BFA9A-BBD5-4B1F-8A71-C9E446CA8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" TargetMode="External"/><Relationship Id="rId2" Type="http://schemas.openxmlformats.org/officeDocument/2006/relationships/hyperlink" Target="https://www.moph.gov.lb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131" y="2129003"/>
            <a:ext cx="6629400" cy="879970"/>
          </a:xfrm>
        </p:spPr>
        <p:txBody>
          <a:bodyPr>
            <a:normAutofit fontScale="90000"/>
          </a:bodyPr>
          <a:lstStyle/>
          <a:p>
            <a:r>
              <a:rPr sz="2800" dirty="0"/>
              <a:t>Cigarette </a:t>
            </a:r>
            <a:r>
              <a:rPr sz="2800" dirty="0" err="1"/>
              <a:t>électronique</a:t>
            </a:r>
            <a:r>
              <a:rPr sz="2800" dirty="0"/>
              <a:t> et jeunes : </a:t>
            </a:r>
            <a:r>
              <a:rPr sz="2800" dirty="0" err="1"/>
              <a:t>une</a:t>
            </a:r>
            <a:r>
              <a:rPr sz="2800" dirty="0"/>
              <a:t> </a:t>
            </a:r>
            <a:r>
              <a:rPr sz="2800" dirty="0" err="1"/>
              <a:t>fausse</a:t>
            </a:r>
            <a:r>
              <a:rPr sz="2800" dirty="0"/>
              <a:t> alternative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973" y="4717473"/>
            <a:ext cx="1674421" cy="404113"/>
          </a:xfrm>
        </p:spPr>
        <p:txBody>
          <a:bodyPr>
            <a:normAutofit/>
          </a:bodyPr>
          <a:lstStyle/>
          <a:p>
            <a:r>
              <a:rPr sz="1800" dirty="0"/>
              <a:t>Par Yehya Kadiri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AB1AE-E4F5-A0BF-A6D4-4B381135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98" y="321316"/>
            <a:ext cx="1316791" cy="1316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03E52-7AC2-2C17-84C2-828E6F3B8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17" y="3143178"/>
            <a:ext cx="4251366" cy="2187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833B74-2B51-6C27-1B83-CB8079009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" y="321316"/>
            <a:ext cx="1015340" cy="1316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2A587A-DC7B-C836-00CC-155C82FBD877}"/>
              </a:ext>
            </a:extLst>
          </p:cNvPr>
          <p:cNvSpPr txBox="1"/>
          <p:nvPr/>
        </p:nvSpPr>
        <p:spPr>
          <a:xfrm>
            <a:off x="4032162" y="596141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20/5/2025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0DA45-7506-BC8E-E9A1-AAD7CB916EEB}"/>
              </a:ext>
            </a:extLst>
          </p:cNvPr>
          <p:cNvSpPr txBox="1"/>
          <p:nvPr/>
        </p:nvSpPr>
        <p:spPr>
          <a:xfrm>
            <a:off x="2131000" y="5341310"/>
            <a:ext cx="4985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https://voluptycig.com/img/cms/Img%20Blog/Blog-Choisir-sa-premiere-Ecigarette_intro.jpg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33F8-779A-650A-FB40-2FEAF986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1900" dirty="0"/>
              <a:t>Introduction à la cigarette électronique</a:t>
            </a:r>
          </a:p>
          <a:p>
            <a:pPr>
              <a:buFont typeface="+mj-lt"/>
              <a:buAutoNum type="arabicPeriod"/>
            </a:pPr>
            <a:r>
              <a:rPr lang="fr-FR" sz="1900" dirty="0"/>
              <a:t>Efficacité de la cigarette électronique pour arrêter de fumer</a:t>
            </a:r>
          </a:p>
          <a:p>
            <a:pPr>
              <a:buFont typeface="+mj-lt"/>
              <a:buAutoNum type="arabicPeriod"/>
            </a:pPr>
            <a:r>
              <a:rPr lang="fr-FR" sz="1900" dirty="0"/>
              <a:t>Risques d'addiction chez les jeunes</a:t>
            </a:r>
          </a:p>
          <a:p>
            <a:pPr>
              <a:buFont typeface="+mj-lt"/>
              <a:buAutoNum type="arabicPeriod"/>
            </a:pPr>
            <a:r>
              <a:rPr lang="fr-FR" sz="1900" dirty="0"/>
              <a:t>Statistiques sur l'usage en santé publique au Liban</a:t>
            </a:r>
          </a:p>
          <a:p>
            <a:pPr>
              <a:buFont typeface="+mj-lt"/>
              <a:buAutoNum type="arabicPeriod"/>
            </a:pPr>
            <a:r>
              <a:rPr lang="fr-FR" sz="1900" dirty="0"/>
              <a:t>Conclusion et perspectives</a:t>
            </a:r>
          </a:p>
          <a:p>
            <a:pPr marL="0" indent="0">
              <a:buNone/>
            </a:pPr>
            <a:br>
              <a:rPr lang="fr-FR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66291-20D3-FA92-CD7B-775272EF3BEC}"/>
              </a:ext>
            </a:extLst>
          </p:cNvPr>
          <p:cNvSpPr txBox="1"/>
          <p:nvPr/>
        </p:nvSpPr>
        <p:spPr>
          <a:xfrm>
            <a:off x="409698" y="1014191"/>
            <a:ext cx="3129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Plan de la </a:t>
            </a:r>
            <a:r>
              <a:rPr lang="en-US" sz="2400" b="1" dirty="0" err="1"/>
              <a:t>présentation</a:t>
            </a:r>
            <a:br>
              <a:rPr lang="en-US" sz="18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1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2BEB6-FBF2-C4CD-AD8C-9CAFF266587A}"/>
              </a:ext>
            </a:extLst>
          </p:cNvPr>
          <p:cNvSpPr txBox="1"/>
          <p:nvPr/>
        </p:nvSpPr>
        <p:spPr>
          <a:xfrm>
            <a:off x="3117273" y="872836"/>
            <a:ext cx="5170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Introduction à la cigarette électronique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14A35-3628-75DD-FC09-06006A59F494}"/>
              </a:ext>
            </a:extLst>
          </p:cNvPr>
          <p:cNvSpPr txBox="1"/>
          <p:nvPr/>
        </p:nvSpPr>
        <p:spPr>
          <a:xfrm>
            <a:off x="552203" y="1559356"/>
            <a:ext cx="1316130" cy="362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US" sz="2000" b="1" dirty="0" err="1"/>
              <a:t>Définition</a:t>
            </a:r>
            <a:r>
              <a:rPr lang="en-US" sz="2000" b="1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D79EFB-F3D3-98E0-D11E-49E36FE46A65}"/>
              </a:ext>
            </a:extLst>
          </p:cNvPr>
          <p:cNvSpPr txBox="1"/>
          <p:nvPr/>
        </p:nvSpPr>
        <p:spPr>
          <a:xfrm>
            <a:off x="570016" y="1840675"/>
            <a:ext cx="4847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FR" dirty="0"/>
              <a:t>Appareil délivrant une vapeur contenant nicotine.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Alternative au tabac traditionnel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Apparue au début des années 2000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CD242C-7331-41EF-BF86-8441F25D4426}"/>
              </a:ext>
            </a:extLst>
          </p:cNvPr>
          <p:cNvSpPr txBox="1"/>
          <p:nvPr/>
        </p:nvSpPr>
        <p:spPr>
          <a:xfrm>
            <a:off x="570016" y="3429000"/>
            <a:ext cx="45699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FR" b="1" dirty="0"/>
              <a:t>Popularité</a:t>
            </a:r>
          </a:p>
          <a:p>
            <a:pPr>
              <a:buNone/>
            </a:pPr>
            <a:r>
              <a:rPr lang="fr-FR" dirty="0"/>
              <a:t>Usage croissant chez les jeunes et adolescents.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Attirance pour les saveurs variées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Image moderne et perçue moins nocive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B883D-F421-2596-D1E4-FD4BB605F8DC}"/>
              </a:ext>
            </a:extLst>
          </p:cNvPr>
          <p:cNvSpPr txBox="1"/>
          <p:nvPr/>
        </p:nvSpPr>
        <p:spPr>
          <a:xfrm>
            <a:off x="2042012" y="820133"/>
            <a:ext cx="505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Efficacité pour aider à cesser de fumer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7CCF3-8F7E-730B-E9EB-ED0C0FAB9E75}"/>
              </a:ext>
            </a:extLst>
          </p:cNvPr>
          <p:cNvSpPr txBox="1"/>
          <p:nvPr/>
        </p:nvSpPr>
        <p:spPr>
          <a:xfrm>
            <a:off x="522514" y="1656608"/>
            <a:ext cx="44946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FR" sz="2000" b="1" dirty="0"/>
              <a:t>Études contradictoires</a:t>
            </a:r>
          </a:p>
          <a:p>
            <a:r>
              <a:rPr lang="fr-FR" dirty="0"/>
              <a:t>Certains montrent une aide modérée à l’arrêt.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3FA26-084F-DC9F-6D8A-ABF4872EDD90}"/>
              </a:ext>
            </a:extLst>
          </p:cNvPr>
          <p:cNvSpPr txBox="1"/>
          <p:nvPr/>
        </p:nvSpPr>
        <p:spPr>
          <a:xfrm>
            <a:off x="522514" y="2339438"/>
            <a:ext cx="469801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FR" sz="2000" b="1" dirty="0"/>
              <a:t>Limitations</a:t>
            </a:r>
          </a:p>
          <a:p>
            <a:pPr>
              <a:buNone/>
            </a:pPr>
            <a:r>
              <a:rPr lang="fr-FR" dirty="0"/>
              <a:t>Peu d’évidences pour usage long terme efficace.</a:t>
            </a:r>
          </a:p>
          <a:p>
            <a:pPr>
              <a:buNone/>
            </a:pPr>
            <a:r>
              <a:rPr lang="fr-FR" sz="2000" b="1" dirty="0"/>
              <a:t>Accompagnement nécessaire</a:t>
            </a:r>
          </a:p>
          <a:p>
            <a:r>
              <a:rPr lang="fr-FR" dirty="0"/>
              <a:t>Le soutien psychologique reste crucial.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1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BBC51-523F-A9A9-32FA-727E3D1DDAF4}"/>
              </a:ext>
            </a:extLst>
          </p:cNvPr>
          <p:cNvSpPr txBox="1"/>
          <p:nvPr/>
        </p:nvSpPr>
        <p:spPr>
          <a:xfrm>
            <a:off x="1235034" y="1834738"/>
            <a:ext cx="65876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FR" sz="2000" b="1" dirty="0"/>
              <a:t>Dépendance à la nicotine</a:t>
            </a:r>
          </a:p>
          <a:p>
            <a:pPr>
              <a:buNone/>
            </a:pPr>
            <a:r>
              <a:rPr lang="fr-FR" dirty="0"/>
              <a:t>La cigarette électronique délivre souvent une forte dose de nicotine.</a:t>
            </a:r>
          </a:p>
          <a:p>
            <a:pPr>
              <a:buNone/>
            </a:pPr>
            <a:r>
              <a:rPr lang="fr-FR" sz="2000" b="1" dirty="0"/>
              <a:t>Effet passerelle</a:t>
            </a:r>
          </a:p>
          <a:p>
            <a:pPr>
              <a:buNone/>
            </a:pPr>
            <a:r>
              <a:rPr lang="fr-FR" dirty="0"/>
              <a:t>Risque d’amener les non-fumeurs à fumer du tabac traditionnel.</a:t>
            </a:r>
          </a:p>
          <a:p>
            <a:pPr>
              <a:buNone/>
            </a:pPr>
            <a:r>
              <a:rPr lang="fr-FR" sz="2000" b="1" dirty="0"/>
              <a:t>Effets sur santé</a:t>
            </a:r>
          </a:p>
          <a:p>
            <a:r>
              <a:rPr lang="fr-FR" dirty="0"/>
              <a:t>Irritations pulmonaires et potentiels impacts à long terme inconnus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C297C-FAA9-7993-F70C-CD5291D6BE0E}"/>
              </a:ext>
            </a:extLst>
          </p:cNvPr>
          <p:cNvSpPr txBox="1"/>
          <p:nvPr/>
        </p:nvSpPr>
        <p:spPr>
          <a:xfrm>
            <a:off x="2155371" y="670956"/>
            <a:ext cx="547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Risques d'une nouvelle forme d'addiction</a:t>
            </a:r>
          </a:p>
        </p:txBody>
      </p:sp>
    </p:spTree>
    <p:extLst>
      <p:ext uri="{BB962C8B-B14F-4D97-AF65-F5344CB8AC3E}">
        <p14:creationId xmlns:p14="http://schemas.microsoft.com/office/powerpoint/2010/main" val="142891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8CF099-EB85-B110-13D5-76935EC3D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46864"/>
              </p:ext>
            </p:extLst>
          </p:nvPr>
        </p:nvGraphicFramePr>
        <p:xfrm>
          <a:off x="71252" y="3232068"/>
          <a:ext cx="492826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4130">
                  <a:extLst>
                    <a:ext uri="{9D8B030D-6E8A-4147-A177-3AD203B41FA5}">
                      <a16:colId xmlns:a16="http://schemas.microsoft.com/office/drawing/2014/main" val="1328590493"/>
                    </a:ext>
                  </a:extLst>
                </a:gridCol>
                <a:gridCol w="2464130">
                  <a:extLst>
                    <a:ext uri="{9D8B030D-6E8A-4147-A177-3AD203B41FA5}">
                      <a16:colId xmlns:a16="http://schemas.microsoft.com/office/drawing/2014/main" val="1180858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Usage </a:t>
                      </a:r>
                      <a:r>
                        <a:rPr lang="en-US" dirty="0" err="1"/>
                        <a:t>tabac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traditionnel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9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Usage cigarette </a:t>
                      </a:r>
                      <a:r>
                        <a:rPr lang="en-US" dirty="0" err="1"/>
                        <a:t>électronique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8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Jeunes tentant d’arrêter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45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Nouvelle initiation via e-cigarette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2385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3EBA8D-3D2F-0571-20F4-C2AE828483E7}"/>
              </a:ext>
            </a:extLst>
          </p:cNvPr>
          <p:cNvSpPr txBox="1"/>
          <p:nvPr/>
        </p:nvSpPr>
        <p:spPr>
          <a:xfrm>
            <a:off x="1462879" y="594503"/>
            <a:ext cx="621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Statistiques sur l’usage chez les jeunes au Liban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52DFA-EA0C-CAB0-C72D-FA87D954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08" y="1944733"/>
            <a:ext cx="3870140" cy="4897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26B6B-9DDE-244D-AC92-2245257B4010}"/>
              </a:ext>
            </a:extLst>
          </p:cNvPr>
          <p:cNvSpPr txBox="1"/>
          <p:nvPr/>
        </p:nvSpPr>
        <p:spPr>
          <a:xfrm>
            <a:off x="421574" y="593172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Santé publique Libanaise, 2024</a:t>
            </a:r>
          </a:p>
        </p:txBody>
      </p:sp>
    </p:spTree>
    <p:extLst>
      <p:ext uri="{BB962C8B-B14F-4D97-AF65-F5344CB8AC3E}">
        <p14:creationId xmlns:p14="http://schemas.microsoft.com/office/powerpoint/2010/main" val="161802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DF5EA-C1BD-8A30-B117-CC208C30CA82}"/>
              </a:ext>
            </a:extLst>
          </p:cNvPr>
          <p:cNvSpPr txBox="1"/>
          <p:nvPr/>
        </p:nvSpPr>
        <p:spPr>
          <a:xfrm>
            <a:off x="350322" y="2214749"/>
            <a:ext cx="56448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FR" b="1" dirty="0"/>
              <a:t>Effet mitigé</a:t>
            </a:r>
          </a:p>
          <a:p>
            <a:pPr>
              <a:buNone/>
            </a:pPr>
            <a:r>
              <a:rPr lang="fr-FR" dirty="0"/>
              <a:t>La cigarette électronique aide certains à arrêter.</a:t>
            </a:r>
          </a:p>
          <a:p>
            <a:pPr>
              <a:buNone/>
            </a:pPr>
            <a:r>
              <a:rPr lang="fr-FR" b="1" dirty="0"/>
              <a:t>Risque d’addiction</a:t>
            </a:r>
          </a:p>
          <a:p>
            <a:pPr>
              <a:buNone/>
            </a:pPr>
            <a:r>
              <a:rPr lang="fr-FR" dirty="0"/>
              <a:t>Peut engendrer une nouvelle dépendance chez les jeunes.</a:t>
            </a:r>
          </a:p>
          <a:p>
            <a:pPr>
              <a:buNone/>
            </a:pPr>
            <a:r>
              <a:rPr lang="fr-FR" b="1" dirty="0"/>
              <a:t>Besoin d’encadrement</a:t>
            </a:r>
          </a:p>
          <a:p>
            <a:r>
              <a:rPr lang="fr-FR" dirty="0"/>
              <a:t>Renforcer prévention et surveillance chez les étudiants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77E88-3FB1-84E2-9A9F-B4CA1F585400}"/>
              </a:ext>
            </a:extLst>
          </p:cNvPr>
          <p:cNvSpPr txBox="1"/>
          <p:nvPr/>
        </p:nvSpPr>
        <p:spPr>
          <a:xfrm>
            <a:off x="2671948" y="742207"/>
            <a:ext cx="3577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41889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10871-3C75-B1BA-BB84-DE3D286EDD1C}"/>
              </a:ext>
            </a:extLst>
          </p:cNvPr>
          <p:cNvSpPr txBox="1"/>
          <p:nvPr/>
        </p:nvSpPr>
        <p:spPr>
          <a:xfrm>
            <a:off x="4571999" y="2060944"/>
            <a:ext cx="48985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600" dirty="0"/>
              <a:t>Ministère de la Santé Libanais. Rapport 2024. </a:t>
            </a:r>
            <a:r>
              <a:rPr lang="fr-FR" sz="1600" dirty="0">
                <a:hlinkClick r:id="rId2"/>
              </a:rPr>
              <a:t>https://www.moph.gov.lb</a:t>
            </a:r>
            <a:endParaRPr lang="fr-FR" sz="1600" dirty="0"/>
          </a:p>
          <a:p>
            <a:pPr>
              <a:buNone/>
            </a:pPr>
            <a:r>
              <a:rPr lang="fr-FR" sz="1600" dirty="0"/>
              <a:t>Organisation Mondiale de la Santé. Usage des e-cigarettes. </a:t>
            </a:r>
            <a:r>
              <a:rPr lang="fr-FR" sz="1600" dirty="0">
                <a:hlinkClick r:id="rId3"/>
              </a:rPr>
              <a:t>https://www.who.int</a:t>
            </a:r>
            <a:endParaRPr lang="fr-FR" sz="1600" dirty="0"/>
          </a:p>
          <a:p>
            <a:r>
              <a:rPr lang="fr-FR" sz="1600" dirty="0"/>
              <a:t>Institut National de la Santé Publique. Études sur l'addiction. https://www.insp.qc.ca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D9EBE-448E-4CB2-9B2F-54612FF0A7C4}"/>
              </a:ext>
            </a:extLst>
          </p:cNvPr>
          <p:cNvSpPr txBox="1"/>
          <p:nvPr/>
        </p:nvSpPr>
        <p:spPr>
          <a:xfrm>
            <a:off x="4108862" y="801584"/>
            <a:ext cx="1587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Références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76018-3CDE-0363-6DA9-8D81B179E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842" y="1430977"/>
            <a:ext cx="4565259" cy="449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4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316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Cigarette électronique et jeunes : une fausse alternative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yehya kadiri</cp:lastModifiedBy>
  <cp:revision>3</cp:revision>
  <dcterms:created xsi:type="dcterms:W3CDTF">2013-01-27T09:14:16Z</dcterms:created>
  <dcterms:modified xsi:type="dcterms:W3CDTF">2025-05-20T17:29:51Z</dcterms:modified>
  <cp:category/>
</cp:coreProperties>
</file>