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4cA+nd/CJD7+H2JTM5+SfdLqD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490354-DE83-4844-A435-9E8113C6FA2F}">
  <a:tblStyle styleId="{49490354-DE83-4844-A435-9E8113C6FA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b4407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b4407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793819c2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8793819c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793819c2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c8793819c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79381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879381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1adf3d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91adf3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1adf3d7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c91adf3d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1adf3d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1adf3d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1adf3d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1adf3d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9bf672162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9bf6721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aa4ebe9c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caa4ebe9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aa4ebe9c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caa4ebe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793819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8793819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91adf3d79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c91adf3d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1adf3d7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91adf3d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8793819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8793819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793819c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8793819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b4407c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c8b4407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upport.microsoft.com/es-es/office/distr-binom-n-funci%C3%B3n-distr-binom-n-c5ae37b6-f39c-4be2-94c2-509a1480770c#:~:text=Devuelve%20la%20probabilidad%20de%20una%20variable%20aleatoria%20discreta%20siguiendo%20una%20distribuci%C3%B3n%20binomial" TargetMode="External"/><Relationship Id="rId4" Type="http://schemas.openxmlformats.org/officeDocument/2006/relationships/hyperlink" Target="https://matemovil.com/permutaciones-y-combinaciones-ejercicios-resueltos/" TargetMode="External"/><Relationship Id="rId5" Type="http://schemas.openxmlformats.org/officeDocument/2006/relationships/hyperlink" Target="https://www.youtube.com/watch?v=urfuW7kYmik" TargetMode="External"/><Relationship Id="rId6" Type="http://schemas.openxmlformats.org/officeDocument/2006/relationships/hyperlink" Target="https://www.lifeder.com/permutaciones-sin-repetici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618144"/>
            <a:ext cx="82221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800"/>
              <a:t>PRESENTACIÓN PASO A PASO HERRAMIENTA ESTADÍSTICA - EXCEL </a:t>
            </a:r>
            <a:endParaRPr sz="28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3113080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40"/>
              <a:t>Integrantes:</a:t>
            </a:r>
            <a:endParaRPr sz="16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40"/>
              <a:t>Doris Maritza Ruano Daza </a:t>
            </a:r>
            <a:endParaRPr sz="16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40"/>
              <a:t>Yeikob Steven Bermúdez Rodríguez</a:t>
            </a:r>
            <a:endParaRPr sz="16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39"/>
          </a:p>
        </p:txBody>
      </p:sp>
      <p:pic>
        <p:nvPicPr>
          <p:cNvPr descr="Universidad Distrital Francisco José de Caldas - Wikipedia, la enciclopedia  libre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1914525" cy="16194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560753" y="1032029"/>
            <a:ext cx="41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FUNDAMENTOS DE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TELETRÁFICO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b4407ca1_0_6"/>
          <p:cNvSpPr txBox="1"/>
          <p:nvPr>
            <p:ph idx="1" type="body"/>
          </p:nvPr>
        </p:nvSpPr>
        <p:spPr>
          <a:xfrm>
            <a:off x="311700" y="764325"/>
            <a:ext cx="8520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30	n = elementos (30 estudiantes)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	r = formas (Comité de 4 alumnos)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 podemos hacer uso de la función </a:t>
            </a:r>
            <a:r>
              <a:rPr b="1" lang="es"/>
              <a:t>COMBINANT </a:t>
            </a:r>
            <a:r>
              <a:rPr lang="es"/>
              <a:t>la cual nos devuelve el número de combinaciones para un número determinado de elementos.</a:t>
            </a:r>
            <a:endParaRPr/>
          </a:p>
        </p:txBody>
      </p:sp>
      <p:pic>
        <p:nvPicPr>
          <p:cNvPr id="144" name="Google Shape;144;gc8b4407ca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325" y="2671450"/>
            <a:ext cx="3619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793819c2_1_17"/>
          <p:cNvSpPr txBox="1"/>
          <p:nvPr>
            <p:ph type="ctrTitle"/>
          </p:nvPr>
        </p:nvSpPr>
        <p:spPr>
          <a:xfrm>
            <a:off x="460950" y="1917300"/>
            <a:ext cx="8222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DISTRIBUCIÓN BINOMIAL: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793819c2_1_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s"/>
              <a:t>DISTRIBUCIÓN BINOMIAL</a:t>
            </a:r>
            <a:endParaRPr/>
          </a:p>
        </p:txBody>
      </p:sp>
      <p:sp>
        <p:nvSpPr>
          <p:cNvPr id="155" name="Google Shape;155;gc8793819c2_1_4"/>
          <p:cNvSpPr txBox="1"/>
          <p:nvPr>
            <p:ph idx="1" type="body"/>
          </p:nvPr>
        </p:nvSpPr>
        <p:spPr>
          <a:xfrm>
            <a:off x="311700" y="1229875"/>
            <a:ext cx="85206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lanza un dado 8 veces, Determine la probabilidad de que el número 6 salga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a). 0 veces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b). 1 vez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c). 2 veces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d). Menos de 3 veces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e). Más de 2 veces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gc8793819c2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50" y="3210125"/>
            <a:ext cx="4566525" cy="9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793819c2_0_0"/>
          <p:cNvSpPr txBox="1"/>
          <p:nvPr>
            <p:ph idx="1" type="body"/>
          </p:nvPr>
        </p:nvSpPr>
        <p:spPr>
          <a:xfrm>
            <a:off x="311700" y="191275"/>
            <a:ext cx="8520600" cy="4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 0 </a:t>
            </a:r>
            <a:r>
              <a:rPr lang="es"/>
              <a:t>Número</a:t>
            </a:r>
            <a:r>
              <a:rPr lang="es"/>
              <a:t> de </a:t>
            </a:r>
            <a:r>
              <a:rPr lang="es"/>
              <a:t>Éxitos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n= 8 Número de veces</a:t>
            </a:r>
            <a:r>
              <a:rPr lang="es"/>
              <a:t> que ocurre un suceso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p= </a:t>
            </a:r>
            <a:r>
              <a:rPr lang="es"/>
              <a:t>probabilidad</a:t>
            </a:r>
            <a:r>
              <a:rPr lang="es"/>
              <a:t> de </a:t>
            </a:r>
            <a:r>
              <a:rPr lang="es"/>
              <a:t>Éxito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 podemos hacer uso de la función </a:t>
            </a:r>
            <a:r>
              <a:rPr b="1" lang="es"/>
              <a:t>FACT </a:t>
            </a:r>
            <a:r>
              <a:rPr lang="es"/>
              <a:t>la cual nos devuelve el factorial de un número  indicado.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está la función </a:t>
            </a:r>
            <a:r>
              <a:rPr b="1" lang="es"/>
              <a:t>DISTR.BINOM.N </a:t>
            </a:r>
            <a:r>
              <a:rPr lang="es"/>
              <a:t>la cual devuelve la probabilidad de una variable aleatoria discreta siguiendo una distribución binomial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c8793819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138" y="3481900"/>
            <a:ext cx="5914575" cy="9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c8793819c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900" y="1992397"/>
            <a:ext cx="2798775" cy="715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1adf3d79_0_0"/>
          <p:cNvSpPr txBox="1"/>
          <p:nvPr>
            <p:ph type="ctrTitle"/>
          </p:nvPr>
        </p:nvSpPr>
        <p:spPr>
          <a:xfrm>
            <a:off x="585700" y="1917300"/>
            <a:ext cx="82221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DISTRIBUCIÓN DE PROBABILIDAD NORMAL: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1adf3d79_0_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s"/>
              <a:t>DISTRIBUCIÓN DE PROBABILIDAD NORMAL</a:t>
            </a:r>
            <a:endParaRPr/>
          </a:p>
        </p:txBody>
      </p:sp>
      <p:sp>
        <p:nvSpPr>
          <p:cNvPr id="174" name="Google Shape;174;gc91adf3d79_0_4"/>
          <p:cNvSpPr txBox="1"/>
          <p:nvPr>
            <p:ph idx="1" type="body"/>
          </p:nvPr>
        </p:nvSpPr>
        <p:spPr>
          <a:xfrm>
            <a:off x="311700" y="1229875"/>
            <a:ext cx="85206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conoce  que el nivel de colesterol en la sangre en una población adulta entre 50 y 60 años se distribuye normalmente con una media de 175mg/100ml de sangre y que la desviación estándar es de 20mg/100ml. Calcular la probabilidad de que uno de esos adultos entre 50 y 60 años tenga un nivel inferior a 200mg/100ml de sangre.</a:t>
            </a:r>
            <a:endParaRPr/>
          </a:p>
        </p:txBody>
      </p:sp>
      <p:pic>
        <p:nvPicPr>
          <p:cNvPr id="175" name="Google Shape;175;gc91adf3d7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305875"/>
            <a:ext cx="6076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1adf3d79_0_12"/>
          <p:cNvSpPr txBox="1"/>
          <p:nvPr>
            <p:ph idx="1" type="body"/>
          </p:nvPr>
        </p:nvSpPr>
        <p:spPr>
          <a:xfrm>
            <a:off x="311700" y="496075"/>
            <a:ext cx="8520600" cy="22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175	Media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	Desviación estándar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200	Probabilidad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 podemos hacer uso de la función </a:t>
            </a:r>
            <a:r>
              <a:rPr b="1" lang="es"/>
              <a:t>DISTR.NORM.N </a:t>
            </a:r>
            <a:r>
              <a:rPr lang="es"/>
              <a:t>la cual nos devuelve la distribución normal para la </a:t>
            </a:r>
            <a:r>
              <a:rPr lang="es"/>
              <a:t>media</a:t>
            </a:r>
            <a:r>
              <a:rPr lang="es"/>
              <a:t> y la desviación </a:t>
            </a:r>
            <a:r>
              <a:rPr lang="es"/>
              <a:t>estándar</a:t>
            </a:r>
            <a:r>
              <a:rPr lang="es"/>
              <a:t> especificadas.</a:t>
            </a:r>
            <a:endParaRPr/>
          </a:p>
        </p:txBody>
      </p:sp>
      <p:pic>
        <p:nvPicPr>
          <p:cNvPr id="181" name="Google Shape;181;gc91adf3d7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907125"/>
            <a:ext cx="50101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91adf3d79_0_19"/>
          <p:cNvSpPr txBox="1"/>
          <p:nvPr>
            <p:ph idx="1" type="body"/>
          </p:nvPr>
        </p:nvSpPr>
        <p:spPr>
          <a:xfrm>
            <a:off x="311700" y="496075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Adicionalmente la</a:t>
            </a:r>
            <a:r>
              <a:rPr lang="es"/>
              <a:t> función </a:t>
            </a:r>
            <a:r>
              <a:rPr b="1" lang="es"/>
              <a:t>DISTR.NORM.N </a:t>
            </a:r>
            <a:r>
              <a:rPr lang="es"/>
              <a:t>calcula el área bajo la curva haciendo uso automático de la tabla de distribución normal.</a:t>
            </a:r>
            <a:endParaRPr/>
          </a:p>
        </p:txBody>
      </p:sp>
      <p:pic>
        <p:nvPicPr>
          <p:cNvPr id="187" name="Google Shape;187;gc91adf3d7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1354700"/>
            <a:ext cx="48387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c91adf3d7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00" y="1627350"/>
            <a:ext cx="3625001" cy="237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bf672162_0_4"/>
          <p:cNvSpPr txBox="1"/>
          <p:nvPr>
            <p:ph type="ctrTitle"/>
          </p:nvPr>
        </p:nvSpPr>
        <p:spPr>
          <a:xfrm>
            <a:off x="585700" y="1917300"/>
            <a:ext cx="82221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GRÁFICAS: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a4ebe9c7_0_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s"/>
              <a:t>GRÁFICAS EN EXCEL</a:t>
            </a:r>
            <a:endParaRPr/>
          </a:p>
        </p:txBody>
      </p:sp>
      <p:sp>
        <p:nvSpPr>
          <p:cNvPr id="199" name="Google Shape;199;gcaa4ebe9c7_0_2"/>
          <p:cNvSpPr txBox="1"/>
          <p:nvPr>
            <p:ph idx="1" type="body"/>
          </p:nvPr>
        </p:nvSpPr>
        <p:spPr>
          <a:xfrm>
            <a:off x="311700" y="1153675"/>
            <a:ext cx="85206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Tomamos como ejemplo el lanzamiento de dos dados, mediante función de distribución discreta. Donde: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S={2,3,4,5,6,7,8,9,10,11,12}</a:t>
            </a:r>
            <a:endParaRPr/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f(x=2)=p(1,1)=1/36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f(x=3)=p(1,2)(2,1)=2/36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f(x=4)=p(2,2)(1,3)(3,1)=3/36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f(x=5)=p(1,4)(4,1)(2,3)(3,2)=4/36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f(x=6)=p(1,5)(5,1)(2,4)(4,2)(3,3)=5/36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f(x=7)=p(1,6)(6,1)(2,5)(5,2)(3,4)(4,3)=6/36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f(x=8)=p(2,6)(6,2)(3,5)(5,3)(4,4)=5/36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f(x=9)=p(3,6)(6,3)(4,5)(5,4)=4/36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f(x=10)=p(4,6)(6,4)(5,5)=3/36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f(x=11)=p(5,6)(6,5)=2/36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f(x=12)=p(6,6)=1/36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EXCEL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3941275" y="1124900"/>
            <a:ext cx="4890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</a:t>
            </a:r>
            <a:r>
              <a:rPr lang="es"/>
              <a:t>plicación de Microsoft Office.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</a:t>
            </a:r>
            <a:r>
              <a:rPr lang="es"/>
              <a:t> acceso.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Excel es útil para realizar desde simple sumas hasta cálculos complejos.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una hoja de </a:t>
            </a:r>
            <a:r>
              <a:rPr lang="es"/>
              <a:t>cálculo</a:t>
            </a:r>
            <a:r>
              <a:rPr lang="es"/>
              <a:t> que </a:t>
            </a:r>
            <a:r>
              <a:rPr lang="es"/>
              <a:t>consta</a:t>
            </a:r>
            <a:r>
              <a:rPr lang="es"/>
              <a:t> de filas y </a:t>
            </a:r>
            <a:r>
              <a:rPr lang="es"/>
              <a:t>columnas, en cual, la intersección de estas dos la definimos como celda.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pueden utilizar todo tipo de funciones y formulas.</a:t>
            </a:r>
            <a:endParaRPr/>
          </a:p>
        </p:txBody>
      </p:sp>
      <p:pic>
        <p:nvPicPr>
          <p:cNvPr descr="Logo de Microsoft Excel: la historia y el significado de logotipo, la marca  y el simbolo. | png, vector" id="95" name="Google Shape;95;p2"/>
          <p:cNvPicPr preferRelativeResize="0"/>
          <p:nvPr/>
        </p:nvPicPr>
        <p:blipFill rotWithShape="1">
          <a:blip r:embed="rId3">
            <a:alphaModFix/>
          </a:blip>
          <a:srcRect b="4661" l="24222" r="20631" t="2916"/>
          <a:stretch/>
        </p:blipFill>
        <p:spPr>
          <a:xfrm>
            <a:off x="311700" y="1528263"/>
            <a:ext cx="3199999" cy="25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gcaa4ebe9c7_0_10"/>
          <p:cNvGraphicFramePr/>
          <p:nvPr/>
        </p:nvGraphicFramePr>
        <p:xfrm>
          <a:off x="578838" y="7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{49490354-DE83-4844-A435-9E8113C6FA2F}</a:tableStyleId>
              </a:tblPr>
              <a:tblGrid>
                <a:gridCol w="504450"/>
                <a:gridCol w="630425"/>
                <a:gridCol w="630425"/>
                <a:gridCol w="691225"/>
                <a:gridCol w="691225"/>
                <a:gridCol w="691225"/>
                <a:gridCol w="691225"/>
                <a:gridCol w="691225"/>
                <a:gridCol w="691225"/>
                <a:gridCol w="691225"/>
                <a:gridCol w="691225"/>
                <a:gridCol w="691225"/>
              </a:tblGrid>
              <a:tr h="32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f(x)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gcaa4ebe9c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51" y="1853350"/>
            <a:ext cx="4793325" cy="2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793819c2_0_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11" name="Google Shape;211;gc8793819c2_0_11"/>
          <p:cNvSpPr txBox="1"/>
          <p:nvPr>
            <p:ph idx="1" type="body"/>
          </p:nvPr>
        </p:nvSpPr>
        <p:spPr>
          <a:xfrm>
            <a:off x="311700" y="1363650"/>
            <a:ext cx="8520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https://support.microsoft.com/es-es/office/distr-binom-n-funci%C3%B3n-distr-binom-n-c5ae37b6-f39c-4be2-94c2-509a1480770c#:~:text=Devuelve%20la%20probabilidad%20de%20una%20variable%20aleatoria%20discreta%20siguiendo%20una%20distribuci%C3%B3n%20binomial</a:t>
            </a:r>
            <a:r>
              <a:rPr lang="es" u="sng">
                <a:solidFill>
                  <a:srgbClr val="000000"/>
                </a:solidFill>
              </a:rPr>
              <a:t>.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https://matemovil.com/permutaciones-y-combinaciones-ejercicios-resueltos/</a:t>
            </a:r>
            <a:r>
              <a:rPr lang="es" u="sng">
                <a:solidFill>
                  <a:srgbClr val="000000"/>
                </a:solidFill>
              </a:rPr>
              <a:t> 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https://www.youtube.com/watch?v=urfuW7kYmik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https://www.lifeder.com/permutaciones-sin-repeticion/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ctrTitle"/>
          </p:nvPr>
        </p:nvSpPr>
        <p:spPr>
          <a:xfrm>
            <a:off x="460950" y="268900"/>
            <a:ext cx="8222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FUNCIONALIDAD: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46526" l="0" r="0" t="0"/>
          <a:stretch/>
        </p:blipFill>
        <p:spPr>
          <a:xfrm>
            <a:off x="905225" y="1230625"/>
            <a:ext cx="7333550" cy="36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1adf3d79_0_32"/>
          <p:cNvSpPr txBox="1"/>
          <p:nvPr>
            <p:ph type="ctrTitle"/>
          </p:nvPr>
        </p:nvSpPr>
        <p:spPr>
          <a:xfrm>
            <a:off x="460950" y="491975"/>
            <a:ext cx="8222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FUNCIONALIDAD:</a:t>
            </a:r>
            <a:endParaRPr/>
          </a:p>
        </p:txBody>
      </p:sp>
      <p:sp>
        <p:nvSpPr>
          <p:cNvPr id="107" name="Google Shape;107;gc91adf3d79_0_32"/>
          <p:cNvSpPr txBox="1"/>
          <p:nvPr>
            <p:ph type="ctrTitle"/>
          </p:nvPr>
        </p:nvSpPr>
        <p:spPr>
          <a:xfrm>
            <a:off x="297450" y="1807675"/>
            <a:ext cx="38916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09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es" sz="2850"/>
              <a:t>PERMUTACIONES</a:t>
            </a:r>
            <a:r>
              <a:rPr lang="es" sz="2850"/>
              <a:t>()</a:t>
            </a:r>
            <a:endParaRPr sz="2850"/>
          </a:p>
          <a:p>
            <a:pPr indent="-409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es" sz="2850"/>
              <a:t>COMBINAT()</a:t>
            </a:r>
            <a:endParaRPr sz="2850"/>
          </a:p>
          <a:p>
            <a:pPr indent="-409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es" sz="2850"/>
              <a:t>DISTR.BINOM.N()</a:t>
            </a:r>
            <a:endParaRPr sz="2850"/>
          </a:p>
          <a:p>
            <a:pPr indent="-409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es" sz="2850"/>
              <a:t>DIST.NORM.N()</a:t>
            </a:r>
            <a:endParaRPr sz="2850"/>
          </a:p>
          <a:p>
            <a:pPr indent="-409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es" sz="2850"/>
              <a:t>GRÁFICAS</a:t>
            </a:r>
            <a:endParaRPr sz="2850"/>
          </a:p>
        </p:txBody>
      </p:sp>
      <p:sp>
        <p:nvSpPr>
          <p:cNvPr id="108" name="Google Shape;108;gc91adf3d79_0_32"/>
          <p:cNvSpPr txBox="1"/>
          <p:nvPr>
            <p:ph type="ctrTitle"/>
          </p:nvPr>
        </p:nvSpPr>
        <p:spPr>
          <a:xfrm>
            <a:off x="4102400" y="1784650"/>
            <a:ext cx="48708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72"/>
              <a:t>Permutaciones.</a:t>
            </a:r>
            <a:endParaRPr sz="28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72"/>
              <a:t>Combinaciones.</a:t>
            </a:r>
            <a:endParaRPr sz="28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72"/>
              <a:t>D. Binomial.</a:t>
            </a:r>
            <a:endParaRPr sz="287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72"/>
              <a:t>D. de Probabilidad Normal.</a:t>
            </a:r>
            <a:endParaRPr sz="287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1adf3d79_0_27"/>
          <p:cNvSpPr txBox="1"/>
          <p:nvPr>
            <p:ph type="ctrTitle"/>
          </p:nvPr>
        </p:nvSpPr>
        <p:spPr>
          <a:xfrm>
            <a:off x="523750" y="1917300"/>
            <a:ext cx="8222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PERMUTACIÓN: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s"/>
              <a:t>PERMUTACIÓN SIN REPETICIÓN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11700" y="1229875"/>
            <a:ext cx="8520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¿Cuántas combinaciones de letras distintas de 5 letras se puede construir con las letras ABCDE?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2511000"/>
            <a:ext cx="63722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793819c2_1_10"/>
          <p:cNvSpPr txBox="1"/>
          <p:nvPr>
            <p:ph idx="1" type="body"/>
          </p:nvPr>
        </p:nvSpPr>
        <p:spPr>
          <a:xfrm>
            <a:off x="311700" y="764325"/>
            <a:ext cx="8520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n= 5 elementos (ABCDE)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r>
              <a:rPr lang="es"/>
              <a:t> = 5 formas (Combinaciones de 5 letras distintas)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excel podemos hacer uso de la función </a:t>
            </a:r>
            <a:r>
              <a:rPr b="1" lang="es"/>
              <a:t>PERMUTACIONES </a:t>
            </a:r>
            <a:r>
              <a:rPr lang="es"/>
              <a:t>la cual nos devuelve el número de permutaciones para un número determinado de objetos que puedan ser seleccionados de los objetos totales.</a:t>
            </a:r>
            <a:endParaRPr/>
          </a:p>
        </p:txBody>
      </p:sp>
      <p:pic>
        <p:nvPicPr>
          <p:cNvPr id="126" name="Google Shape;126;gc8793819c2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836125"/>
            <a:ext cx="37528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793819c2_1_0"/>
          <p:cNvSpPr txBox="1"/>
          <p:nvPr>
            <p:ph type="ctrTitle"/>
          </p:nvPr>
        </p:nvSpPr>
        <p:spPr>
          <a:xfrm>
            <a:off x="536125" y="1917300"/>
            <a:ext cx="82221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COMBINACIÓN: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b4407ca1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s"/>
              <a:t>COMBINACIÓN</a:t>
            </a:r>
            <a:endParaRPr/>
          </a:p>
        </p:txBody>
      </p:sp>
      <p:sp>
        <p:nvSpPr>
          <p:cNvPr id="137" name="Google Shape;137;gc8b4407ca1_0_0"/>
          <p:cNvSpPr txBox="1"/>
          <p:nvPr>
            <p:ph idx="1" type="body"/>
          </p:nvPr>
        </p:nvSpPr>
        <p:spPr>
          <a:xfrm>
            <a:off x="311700" y="1385950"/>
            <a:ext cx="8520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De una clase de 30 alumnos se quiere elegir un comité formado por 4 alumnos. ¿Cuántos comités diferentes se pueden formar?</a:t>
            </a:r>
            <a:endParaRPr/>
          </a:p>
        </p:txBody>
      </p:sp>
      <p:pic>
        <p:nvPicPr>
          <p:cNvPr id="138" name="Google Shape;138;gc8b4407c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746500"/>
            <a:ext cx="57721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Maritza Ruano</dc:creator>
</cp:coreProperties>
</file>