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chivo Black" charset="1" panose="020B0A03020202020B04"/>
      <p:regular r:id="rId15"/>
    </p:embeddedFont>
    <p:embeddedFont>
      <p:font typeface="Space Mono" charset="1" panose="02000509040000020004"/>
      <p:regular r:id="rId16"/>
    </p:embeddedFont>
    <p:embeddedFont>
      <p:font typeface="EB Garamond" charset="1" panose="00000000000000000000"/>
      <p:regular r:id="rId17"/>
    </p:embeddedFont>
    <p:embeddedFont>
      <p:font typeface="EB Garamon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0017" y="2614234"/>
            <a:ext cx="16140700" cy="1700948"/>
          </a:xfrm>
          <a:prstGeom prst="rect">
            <a:avLst/>
          </a:prstGeom>
        </p:spPr>
        <p:txBody>
          <a:bodyPr anchor="t" rtlCol="false" tIns="0" lIns="0" bIns="0" rIns="0">
            <a:spAutoFit/>
          </a:bodyPr>
          <a:lstStyle/>
          <a:p>
            <a:pPr algn="l">
              <a:lnSpc>
                <a:spcPts val="13871"/>
              </a:lnSpc>
              <a:spcBef>
                <a:spcPct val="0"/>
              </a:spcBef>
            </a:pPr>
            <a:r>
              <a:rPr lang="en-US" sz="9908" spc="-198">
                <a:solidFill>
                  <a:srgbClr val="000000"/>
                </a:solidFill>
                <a:latin typeface="Archivo Black"/>
                <a:ea typeface="Archivo Black"/>
                <a:cs typeface="Archivo Black"/>
                <a:sym typeface="Archivo Black"/>
              </a:rPr>
              <a:t>E-Commerce Website</a:t>
            </a:r>
          </a:p>
        </p:txBody>
      </p:sp>
      <p:sp>
        <p:nvSpPr>
          <p:cNvPr name="TextBox 3" id="3"/>
          <p:cNvSpPr txBox="true"/>
          <p:nvPr/>
        </p:nvSpPr>
        <p:spPr>
          <a:xfrm rot="0">
            <a:off x="570017" y="4071100"/>
            <a:ext cx="16140700" cy="1535906"/>
          </a:xfrm>
          <a:prstGeom prst="rect">
            <a:avLst/>
          </a:prstGeom>
        </p:spPr>
        <p:txBody>
          <a:bodyPr anchor="t" rtlCol="false" tIns="0" lIns="0" bIns="0" rIns="0">
            <a:spAutoFit/>
          </a:bodyPr>
          <a:lstStyle/>
          <a:p>
            <a:pPr algn="l">
              <a:lnSpc>
                <a:spcPts val="12468"/>
              </a:lnSpc>
              <a:spcBef>
                <a:spcPct val="0"/>
              </a:spcBef>
            </a:pPr>
            <a:r>
              <a:rPr lang="en-US" sz="8906">
                <a:solidFill>
                  <a:srgbClr val="000000"/>
                </a:solidFill>
                <a:latin typeface="Archivo Black"/>
                <a:ea typeface="Archivo Black"/>
                <a:cs typeface="Archivo Black"/>
                <a:sym typeface="Archivo Black"/>
              </a:rPr>
              <a:t>‘TOKO BONEKA </a:t>
            </a:r>
            <a:r>
              <a:rPr lang="en-US" sz="8906">
                <a:solidFill>
                  <a:srgbClr val="000000"/>
                </a:solidFill>
                <a:latin typeface="Archivo Black"/>
                <a:ea typeface="Archivo Black"/>
                <a:cs typeface="Archivo Black"/>
                <a:sym typeface="Archivo Black"/>
              </a:rPr>
              <a:t>PLUSHIE’</a:t>
            </a:r>
          </a:p>
        </p:txBody>
      </p:sp>
      <p:sp>
        <p:nvSpPr>
          <p:cNvPr name="TextBox 4" id="4"/>
          <p:cNvSpPr txBox="true"/>
          <p:nvPr/>
        </p:nvSpPr>
        <p:spPr>
          <a:xfrm rot="0">
            <a:off x="570017" y="9422225"/>
            <a:ext cx="6600389" cy="309245"/>
          </a:xfrm>
          <a:prstGeom prst="rect">
            <a:avLst/>
          </a:prstGeom>
        </p:spPr>
        <p:txBody>
          <a:bodyPr anchor="t" rtlCol="false" tIns="0" lIns="0" bIns="0" rIns="0">
            <a:spAutoFit/>
          </a:bodyPr>
          <a:lstStyle/>
          <a:p>
            <a:pPr algn="l">
              <a:lnSpc>
                <a:spcPts val="2559"/>
              </a:lnSpc>
              <a:spcBef>
                <a:spcPct val="0"/>
              </a:spcBef>
            </a:pPr>
            <a:r>
              <a:rPr lang="en-US" sz="1599">
                <a:solidFill>
                  <a:srgbClr val="000000"/>
                </a:solidFill>
                <a:latin typeface="Space Mono"/>
                <a:ea typeface="Space Mono"/>
                <a:cs typeface="Space Mono"/>
                <a:sym typeface="Space Mono"/>
              </a:rPr>
              <a:t>Universitas putera batam</a:t>
            </a:r>
          </a:p>
        </p:txBody>
      </p:sp>
      <p:sp>
        <p:nvSpPr>
          <p:cNvPr name="TextBox 5" id="5"/>
          <p:cNvSpPr txBox="true"/>
          <p:nvPr/>
        </p:nvSpPr>
        <p:spPr>
          <a:xfrm rot="0">
            <a:off x="14497680" y="9422225"/>
            <a:ext cx="3220303" cy="309245"/>
          </a:xfrm>
          <a:prstGeom prst="rect">
            <a:avLst/>
          </a:prstGeom>
        </p:spPr>
        <p:txBody>
          <a:bodyPr anchor="t" rtlCol="false" tIns="0" lIns="0" bIns="0" rIns="0">
            <a:spAutoFit/>
          </a:bodyPr>
          <a:lstStyle/>
          <a:p>
            <a:pPr algn="r">
              <a:lnSpc>
                <a:spcPts val="2559"/>
              </a:lnSpc>
              <a:spcBef>
                <a:spcPct val="0"/>
              </a:spcBef>
            </a:pPr>
            <a:r>
              <a:rPr lang="en-US" sz="1599">
                <a:solidFill>
                  <a:srgbClr val="000000"/>
                </a:solidFill>
                <a:latin typeface="Space Mono"/>
                <a:ea typeface="Space Mono"/>
                <a:cs typeface="Space Mono"/>
                <a:sym typeface="Space Mono"/>
              </a:rPr>
              <a:t>BY: YUMNA</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B70E4"/>
        </a:solidFill>
      </p:bgPr>
    </p:bg>
    <p:spTree>
      <p:nvGrpSpPr>
        <p:cNvPr id="1" name=""/>
        <p:cNvGrpSpPr/>
        <p:nvPr/>
      </p:nvGrpSpPr>
      <p:grpSpPr>
        <a:xfrm>
          <a:off x="0" y="0"/>
          <a:ext cx="0" cy="0"/>
          <a:chOff x="0" y="0"/>
          <a:chExt cx="0" cy="0"/>
        </a:xfrm>
      </p:grpSpPr>
      <p:sp>
        <p:nvSpPr>
          <p:cNvPr name="TextBox 2" id="2"/>
          <p:cNvSpPr txBox="true"/>
          <p:nvPr/>
        </p:nvSpPr>
        <p:spPr>
          <a:xfrm rot="0">
            <a:off x="1028700" y="2332816"/>
            <a:ext cx="16140700" cy="5220399"/>
          </a:xfrm>
          <a:prstGeom prst="rect">
            <a:avLst/>
          </a:prstGeom>
        </p:spPr>
        <p:txBody>
          <a:bodyPr anchor="t" rtlCol="false" tIns="0" lIns="0" bIns="0" rIns="0">
            <a:spAutoFit/>
          </a:bodyPr>
          <a:lstStyle/>
          <a:p>
            <a:pPr algn="just">
              <a:lnSpc>
                <a:spcPts val="5977"/>
              </a:lnSpc>
            </a:pPr>
            <a:r>
              <a:rPr lang="en-US" sz="3736">
                <a:solidFill>
                  <a:srgbClr val="FFFFFF"/>
                </a:solidFill>
                <a:latin typeface="Space Mono"/>
                <a:ea typeface="Space Mono"/>
                <a:cs typeface="Space Mono"/>
                <a:sym typeface="Space Mono"/>
              </a:rPr>
              <a:t>Perkembangan teknologi mendorong peningkatan aktivitas belanja online. Namun, masih sedikit platform lokal yang fokus menjual plushie secara menarik dan terpercaya. Website Plushie hadir sebagai solusi toko online yang menyediakan berbagai boneka plushie lucu dan berkualitas, dengan tampilan modern dan fitur interaktif untuk mempermudah pengguna dalam berbelanja.</a:t>
            </a:r>
          </a:p>
        </p:txBody>
      </p:sp>
      <p:sp>
        <p:nvSpPr>
          <p:cNvPr name="TextBox 3" id="3"/>
          <p:cNvSpPr txBox="true"/>
          <p:nvPr/>
        </p:nvSpPr>
        <p:spPr>
          <a:xfrm rot="0">
            <a:off x="1028700" y="815501"/>
            <a:ext cx="16140700" cy="1700948"/>
          </a:xfrm>
          <a:prstGeom prst="rect">
            <a:avLst/>
          </a:prstGeom>
        </p:spPr>
        <p:txBody>
          <a:bodyPr anchor="t" rtlCol="false" tIns="0" lIns="0" bIns="0" rIns="0">
            <a:spAutoFit/>
          </a:bodyPr>
          <a:lstStyle/>
          <a:p>
            <a:pPr algn="l">
              <a:lnSpc>
                <a:spcPts val="13871"/>
              </a:lnSpc>
              <a:spcBef>
                <a:spcPct val="0"/>
              </a:spcBef>
            </a:pPr>
            <a:r>
              <a:rPr lang="en-US" sz="9908" spc="-198">
                <a:solidFill>
                  <a:srgbClr val="FFFFFF"/>
                </a:solidFill>
                <a:latin typeface="Archivo Black"/>
                <a:ea typeface="Archivo Black"/>
                <a:cs typeface="Archivo Black"/>
                <a:sym typeface="Archivo Black"/>
              </a:rPr>
              <a:t>Latar Belakang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9D5C"/>
        </a:solidFill>
      </p:bgPr>
    </p:bg>
    <p:spTree>
      <p:nvGrpSpPr>
        <p:cNvPr id="1" name=""/>
        <p:cNvGrpSpPr/>
        <p:nvPr/>
      </p:nvGrpSpPr>
      <p:grpSpPr>
        <a:xfrm>
          <a:off x="0" y="0"/>
          <a:ext cx="0" cy="0"/>
          <a:chOff x="0" y="0"/>
          <a:chExt cx="0" cy="0"/>
        </a:xfrm>
      </p:grpSpPr>
      <p:sp>
        <p:nvSpPr>
          <p:cNvPr name="TextBox 2" id="2"/>
          <p:cNvSpPr txBox="true"/>
          <p:nvPr/>
        </p:nvSpPr>
        <p:spPr>
          <a:xfrm rot="0">
            <a:off x="570017" y="2280266"/>
            <a:ext cx="17548460" cy="4911306"/>
          </a:xfrm>
          <a:prstGeom prst="rect">
            <a:avLst/>
          </a:prstGeom>
        </p:spPr>
        <p:txBody>
          <a:bodyPr anchor="t" rtlCol="false" tIns="0" lIns="0" bIns="0" rIns="0">
            <a:spAutoFit/>
          </a:bodyPr>
          <a:lstStyle/>
          <a:p>
            <a:pPr algn="l" marL="768569" indent="-384284" lvl="1">
              <a:lnSpc>
                <a:spcPts val="6550"/>
              </a:lnSpc>
              <a:buFont typeface="Arial"/>
              <a:buChar char="•"/>
            </a:pPr>
            <a:r>
              <a:rPr lang="en-US" sz="3559">
                <a:solidFill>
                  <a:srgbClr val="FFFFFF"/>
                </a:solidFill>
                <a:latin typeface="Archivo Black"/>
                <a:ea typeface="Archivo Black"/>
                <a:cs typeface="Archivo Black"/>
                <a:sym typeface="Archivo Black"/>
              </a:rPr>
              <a:t>PASAR LUAS – DIGEMARI ANAK-ANAK HINGGA DEWASA.</a:t>
            </a:r>
          </a:p>
          <a:p>
            <a:pPr algn="l" marL="768569" indent="-384284" lvl="1">
              <a:lnSpc>
                <a:spcPts val="6550"/>
              </a:lnSpc>
              <a:buFont typeface="Arial"/>
              <a:buChar char="•"/>
            </a:pPr>
            <a:r>
              <a:rPr lang="en-US" sz="3559">
                <a:solidFill>
                  <a:srgbClr val="FFFFFF"/>
                </a:solidFill>
                <a:latin typeface="Archivo Black"/>
                <a:ea typeface="Archivo Black"/>
                <a:cs typeface="Archivo Black"/>
                <a:sym typeface="Archivo Black"/>
              </a:rPr>
              <a:t>COCOK UNTUK HADIAH – PERMINTAAN STABIL SEPANJANG TAHUN.</a:t>
            </a:r>
          </a:p>
          <a:p>
            <a:pPr algn="l" marL="768569" indent="-384284" lvl="1">
              <a:lnSpc>
                <a:spcPts val="6550"/>
              </a:lnSpc>
              <a:buFont typeface="Arial"/>
              <a:buChar char="•"/>
            </a:pPr>
            <a:r>
              <a:rPr lang="en-US" sz="3559">
                <a:solidFill>
                  <a:srgbClr val="FFFFFF"/>
                </a:solidFill>
                <a:latin typeface="Archivo Black"/>
                <a:ea typeface="Archivo Black"/>
                <a:cs typeface="Archivo Black"/>
                <a:sym typeface="Archivo Black"/>
              </a:rPr>
              <a:t>PRODUK EKSKLUSIF –  MENAMBAH NILAI JUAL DAN DAYA TARIK.</a:t>
            </a:r>
          </a:p>
          <a:p>
            <a:pPr algn="l" marL="768569" indent="-384284" lvl="1">
              <a:lnSpc>
                <a:spcPts val="6550"/>
              </a:lnSpc>
              <a:buFont typeface="Arial"/>
              <a:buChar char="•"/>
            </a:pPr>
            <a:r>
              <a:rPr lang="en-US" sz="3559">
                <a:solidFill>
                  <a:srgbClr val="FFFFFF"/>
                </a:solidFill>
                <a:latin typeface="Archivo Black"/>
                <a:ea typeface="Archivo Black"/>
                <a:cs typeface="Archivo Black"/>
                <a:sym typeface="Archivo Black"/>
              </a:rPr>
              <a:t>VIRAL DI SOSMED – MUDAH DIPROMOSIKAN ONLINE.</a:t>
            </a:r>
          </a:p>
          <a:p>
            <a:pPr algn="l" marL="768569" indent="-384284" lvl="1">
              <a:lnSpc>
                <a:spcPts val="6550"/>
              </a:lnSpc>
              <a:buFont typeface="Arial"/>
              <a:buChar char="•"/>
            </a:pPr>
            <a:r>
              <a:rPr lang="en-US" sz="3559">
                <a:solidFill>
                  <a:srgbClr val="FFFFFF"/>
                </a:solidFill>
                <a:latin typeface="Archivo Black"/>
                <a:ea typeface="Archivo Black"/>
                <a:cs typeface="Archivo Black"/>
                <a:sym typeface="Archivo Black"/>
              </a:rPr>
              <a:t>JUALAN ONLINE GAMPANG – MODAL KECIL, JANGKAUAN LUAS.</a:t>
            </a:r>
          </a:p>
        </p:txBody>
      </p:sp>
      <p:sp>
        <p:nvSpPr>
          <p:cNvPr name="Freeform 3" id="3"/>
          <p:cNvSpPr/>
          <p:nvPr/>
        </p:nvSpPr>
        <p:spPr>
          <a:xfrm flipH="false" flipV="false" rot="0">
            <a:off x="15455242" y="7555269"/>
            <a:ext cx="3608117" cy="3406062"/>
          </a:xfrm>
          <a:custGeom>
            <a:avLst/>
            <a:gdLst/>
            <a:ahLst/>
            <a:cxnLst/>
            <a:rect r="r" b="b" t="t" l="l"/>
            <a:pathLst>
              <a:path h="3406062" w="3608117">
                <a:moveTo>
                  <a:pt x="0" y="0"/>
                </a:moveTo>
                <a:lnTo>
                  <a:pt x="3608116" y="0"/>
                </a:lnTo>
                <a:lnTo>
                  <a:pt x="3608116" y="3406062"/>
                </a:lnTo>
                <a:lnTo>
                  <a:pt x="0" y="34060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70017" y="601554"/>
            <a:ext cx="11736115" cy="1458335"/>
          </a:xfrm>
          <a:prstGeom prst="rect">
            <a:avLst/>
          </a:prstGeom>
        </p:spPr>
        <p:txBody>
          <a:bodyPr anchor="t" rtlCol="false" tIns="0" lIns="0" bIns="0" rIns="0">
            <a:spAutoFit/>
          </a:bodyPr>
          <a:lstStyle/>
          <a:p>
            <a:pPr algn="l">
              <a:lnSpc>
                <a:spcPts val="12268"/>
              </a:lnSpc>
            </a:pPr>
            <a:r>
              <a:rPr lang="en-US" sz="7667" spc="-153">
                <a:solidFill>
                  <a:srgbClr val="FFFFFF"/>
                </a:solidFill>
                <a:latin typeface="Archivo Black"/>
                <a:ea typeface="Archivo Black"/>
                <a:cs typeface="Archivo Black"/>
                <a:sym typeface="Archivo Black"/>
              </a:rPr>
              <a:t>Prospek Bisnis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70E4"/>
        </a:solidFill>
      </p:bgPr>
    </p:bg>
    <p:spTree>
      <p:nvGrpSpPr>
        <p:cNvPr id="1" name=""/>
        <p:cNvGrpSpPr/>
        <p:nvPr/>
      </p:nvGrpSpPr>
      <p:grpSpPr>
        <a:xfrm>
          <a:off x="0" y="0"/>
          <a:ext cx="0" cy="0"/>
          <a:chOff x="0" y="0"/>
          <a:chExt cx="0" cy="0"/>
        </a:xfrm>
      </p:grpSpPr>
      <p:sp>
        <p:nvSpPr>
          <p:cNvPr name="TextBox 2" id="2"/>
          <p:cNvSpPr txBox="true"/>
          <p:nvPr/>
        </p:nvSpPr>
        <p:spPr>
          <a:xfrm rot="0">
            <a:off x="1028700" y="2624407"/>
            <a:ext cx="16230600" cy="4597247"/>
          </a:xfrm>
          <a:prstGeom prst="rect">
            <a:avLst/>
          </a:prstGeom>
        </p:spPr>
        <p:txBody>
          <a:bodyPr anchor="t" rtlCol="false" tIns="0" lIns="0" bIns="0" rIns="0">
            <a:spAutoFit/>
          </a:bodyPr>
          <a:lstStyle/>
          <a:p>
            <a:pPr algn="just" marL="866200" indent="-433100" lvl="1">
              <a:lnSpc>
                <a:spcPts val="5215"/>
              </a:lnSpc>
              <a:buFont typeface="Arial"/>
              <a:buChar char="•"/>
            </a:pPr>
            <a:r>
              <a:rPr lang="en-US" sz="4012">
                <a:solidFill>
                  <a:srgbClr val="FFFFFF"/>
                </a:solidFill>
                <a:latin typeface="Archivo Black"/>
                <a:ea typeface="Archivo Black"/>
                <a:cs typeface="Archivo Black"/>
                <a:sym typeface="Archivo Black"/>
              </a:rPr>
              <a:t>Menyediakan platform belanja online khusus untuk plushie yang mudah digunakan.</a:t>
            </a:r>
          </a:p>
          <a:p>
            <a:pPr algn="just" marL="866200" indent="-433100" lvl="1">
              <a:lnSpc>
                <a:spcPts val="5215"/>
              </a:lnSpc>
              <a:buFont typeface="Arial"/>
              <a:buChar char="•"/>
            </a:pPr>
            <a:r>
              <a:rPr lang="en-US" sz="4012">
                <a:solidFill>
                  <a:srgbClr val="FFFFFF"/>
                </a:solidFill>
                <a:latin typeface="Archivo Black"/>
                <a:ea typeface="Archivo Black"/>
                <a:cs typeface="Archivo Black"/>
                <a:sym typeface="Archivo Black"/>
              </a:rPr>
              <a:t>Menampilkan produk secara menarik dengan desain responsif dan user-friendly.</a:t>
            </a:r>
          </a:p>
          <a:p>
            <a:pPr algn="just" marL="866200" indent="-433100" lvl="1">
              <a:lnSpc>
                <a:spcPts val="5215"/>
              </a:lnSpc>
              <a:buFont typeface="Arial"/>
              <a:buChar char="•"/>
            </a:pPr>
            <a:r>
              <a:rPr lang="en-US" sz="4012">
                <a:solidFill>
                  <a:srgbClr val="FFFFFF"/>
                </a:solidFill>
                <a:latin typeface="Archivo Black"/>
                <a:ea typeface="Archivo Black"/>
                <a:cs typeface="Archivo Black"/>
                <a:sym typeface="Archivo Black"/>
              </a:rPr>
              <a:t>Mempermudah pelanggan dalam memilih, melihat detail, dan memasukkan produk ke keranjang.</a:t>
            </a:r>
          </a:p>
          <a:p>
            <a:pPr algn="just">
              <a:lnSpc>
                <a:spcPts val="5215"/>
              </a:lnSpc>
            </a:pPr>
          </a:p>
        </p:txBody>
      </p:sp>
      <p:sp>
        <p:nvSpPr>
          <p:cNvPr name="Freeform 3" id="3"/>
          <p:cNvSpPr/>
          <p:nvPr/>
        </p:nvSpPr>
        <p:spPr>
          <a:xfrm flipH="false" flipV="false" rot="0">
            <a:off x="-678078" y="-1442768"/>
            <a:ext cx="3995097" cy="4114800"/>
          </a:xfrm>
          <a:custGeom>
            <a:avLst/>
            <a:gdLst/>
            <a:ahLst/>
            <a:cxnLst/>
            <a:rect r="r" b="b" t="t" l="l"/>
            <a:pathLst>
              <a:path h="4114800" w="3995097">
                <a:moveTo>
                  <a:pt x="0" y="0"/>
                </a:moveTo>
                <a:lnTo>
                  <a:pt x="3995097" y="0"/>
                </a:lnTo>
                <a:lnTo>
                  <a:pt x="399509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357958">
            <a:off x="16563162" y="-379067"/>
            <a:ext cx="906090" cy="2815535"/>
          </a:xfrm>
          <a:custGeom>
            <a:avLst/>
            <a:gdLst/>
            <a:ahLst/>
            <a:cxnLst/>
            <a:rect r="r" b="b" t="t" l="l"/>
            <a:pathLst>
              <a:path h="2815535" w="906090">
                <a:moveTo>
                  <a:pt x="0" y="0"/>
                </a:moveTo>
                <a:lnTo>
                  <a:pt x="906091" y="0"/>
                </a:lnTo>
                <a:lnTo>
                  <a:pt x="906091" y="2815534"/>
                </a:lnTo>
                <a:lnTo>
                  <a:pt x="0" y="28155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626251" y="977302"/>
            <a:ext cx="10726207" cy="1534870"/>
          </a:xfrm>
          <a:prstGeom prst="rect">
            <a:avLst/>
          </a:prstGeom>
        </p:spPr>
        <p:txBody>
          <a:bodyPr anchor="t" rtlCol="false" tIns="0" lIns="0" bIns="0" rIns="0">
            <a:spAutoFit/>
          </a:bodyPr>
          <a:lstStyle/>
          <a:p>
            <a:pPr algn="ctr">
              <a:lnSpc>
                <a:spcPts val="12857"/>
              </a:lnSpc>
            </a:pPr>
            <a:r>
              <a:rPr lang="en-US" sz="8036" spc="-160">
                <a:solidFill>
                  <a:srgbClr val="FFD034"/>
                </a:solidFill>
                <a:latin typeface="Archivo Black"/>
                <a:ea typeface="Archivo Black"/>
                <a:cs typeface="Archivo Black"/>
                <a:sym typeface="Archivo Black"/>
              </a:rPr>
              <a:t>Tujuan dan Manfaat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a:off x="2952123" y="3197817"/>
            <a:ext cx="4150111" cy="736946"/>
          </a:xfrm>
          <a:prstGeom prst="line">
            <a:avLst/>
          </a:prstGeom>
          <a:ln cap="flat" w="76200">
            <a:solidFill>
              <a:srgbClr val="000000"/>
            </a:solidFill>
            <a:prstDash val="solid"/>
            <a:headEnd type="none" len="sm" w="sm"/>
            <a:tailEnd type="none" len="sm" w="sm"/>
          </a:ln>
        </p:spPr>
      </p:sp>
      <p:sp>
        <p:nvSpPr>
          <p:cNvPr name="TextBox 3" id="3"/>
          <p:cNvSpPr txBox="true"/>
          <p:nvPr/>
        </p:nvSpPr>
        <p:spPr>
          <a:xfrm rot="0">
            <a:off x="2291176" y="5796760"/>
            <a:ext cx="2967263" cy="81807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LIHAT DETAIL PRODUK</a:t>
            </a:r>
          </a:p>
        </p:txBody>
      </p:sp>
      <p:sp>
        <p:nvSpPr>
          <p:cNvPr name="AutoShape 4" id="4"/>
          <p:cNvSpPr/>
          <p:nvPr/>
        </p:nvSpPr>
        <p:spPr>
          <a:xfrm flipH="true">
            <a:off x="3774807" y="4535968"/>
            <a:ext cx="3633909" cy="1241742"/>
          </a:xfrm>
          <a:prstGeom prst="line">
            <a:avLst/>
          </a:prstGeom>
          <a:ln cap="flat" w="76200">
            <a:solidFill>
              <a:srgbClr val="000000"/>
            </a:solidFill>
            <a:prstDash val="solid"/>
            <a:headEnd type="none" len="sm" w="sm"/>
            <a:tailEnd type="none" len="sm" w="sm"/>
          </a:ln>
        </p:spPr>
      </p:sp>
      <p:sp>
        <p:nvSpPr>
          <p:cNvPr name="TextBox 5" id="5"/>
          <p:cNvSpPr txBox="true"/>
          <p:nvPr/>
        </p:nvSpPr>
        <p:spPr>
          <a:xfrm rot="0">
            <a:off x="3774807" y="7807399"/>
            <a:ext cx="3490393" cy="81807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MENGEDIT KERANJANG</a:t>
            </a:r>
          </a:p>
        </p:txBody>
      </p:sp>
      <p:sp>
        <p:nvSpPr>
          <p:cNvPr name="AutoShape 6" id="6"/>
          <p:cNvSpPr/>
          <p:nvPr/>
        </p:nvSpPr>
        <p:spPr>
          <a:xfrm flipH="true">
            <a:off x="5520004" y="5051841"/>
            <a:ext cx="2594930" cy="2736508"/>
          </a:xfrm>
          <a:prstGeom prst="line">
            <a:avLst/>
          </a:prstGeom>
          <a:ln cap="flat" w="76200">
            <a:solidFill>
              <a:srgbClr val="000000"/>
            </a:solidFill>
            <a:prstDash val="solid"/>
            <a:headEnd type="none" len="sm" w="sm"/>
            <a:tailEnd type="none" len="sm" w="sm"/>
          </a:ln>
        </p:spPr>
      </p:sp>
      <p:sp>
        <p:nvSpPr>
          <p:cNvPr name="TextBox 7" id="7"/>
          <p:cNvSpPr txBox="true"/>
          <p:nvPr/>
        </p:nvSpPr>
        <p:spPr>
          <a:xfrm rot="0">
            <a:off x="1206926" y="3953813"/>
            <a:ext cx="3490393" cy="41802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KERANJANG</a:t>
            </a:r>
          </a:p>
        </p:txBody>
      </p:sp>
      <p:sp>
        <p:nvSpPr>
          <p:cNvPr name="AutoShape 8" id="8"/>
          <p:cNvSpPr/>
          <p:nvPr/>
        </p:nvSpPr>
        <p:spPr>
          <a:xfrm>
            <a:off x="10615101" y="3233976"/>
            <a:ext cx="3999234" cy="464869"/>
          </a:xfrm>
          <a:prstGeom prst="line">
            <a:avLst/>
          </a:prstGeom>
          <a:ln cap="flat" w="76200">
            <a:solidFill>
              <a:srgbClr val="000000"/>
            </a:solidFill>
            <a:prstDash val="solid"/>
            <a:headEnd type="none" len="sm" w="sm"/>
            <a:tailEnd type="none" len="sm" w="sm"/>
          </a:ln>
        </p:spPr>
      </p:sp>
      <p:sp>
        <p:nvSpPr>
          <p:cNvPr name="TextBox 9" id="9"/>
          <p:cNvSpPr txBox="true"/>
          <p:nvPr/>
        </p:nvSpPr>
        <p:spPr>
          <a:xfrm rot="0">
            <a:off x="13165426" y="6215321"/>
            <a:ext cx="3490393" cy="41802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HALAMAN BERANDA</a:t>
            </a:r>
          </a:p>
        </p:txBody>
      </p:sp>
      <p:sp>
        <p:nvSpPr>
          <p:cNvPr name="AutoShape 10" id="10"/>
          <p:cNvSpPr/>
          <p:nvPr/>
        </p:nvSpPr>
        <p:spPr>
          <a:xfrm>
            <a:off x="10400276" y="4535968"/>
            <a:ext cx="4510346" cy="1660303"/>
          </a:xfrm>
          <a:prstGeom prst="line">
            <a:avLst/>
          </a:prstGeom>
          <a:ln cap="flat" w="76200">
            <a:solidFill>
              <a:srgbClr val="000000"/>
            </a:solidFill>
            <a:prstDash val="solid"/>
            <a:headEnd type="none" len="sm" w="sm"/>
            <a:tailEnd type="none" len="sm" w="sm"/>
          </a:ln>
        </p:spPr>
      </p:sp>
      <p:sp>
        <p:nvSpPr>
          <p:cNvPr name="TextBox 11" id="11"/>
          <p:cNvSpPr txBox="true"/>
          <p:nvPr/>
        </p:nvSpPr>
        <p:spPr>
          <a:xfrm rot="0">
            <a:off x="10008582" y="8016254"/>
            <a:ext cx="3490393" cy="41802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REGISTRASI AKUN</a:t>
            </a:r>
          </a:p>
        </p:txBody>
      </p:sp>
      <p:sp>
        <p:nvSpPr>
          <p:cNvPr name="AutoShape 12" id="12"/>
          <p:cNvSpPr/>
          <p:nvPr/>
        </p:nvSpPr>
        <p:spPr>
          <a:xfrm>
            <a:off x="9553223" y="5051841"/>
            <a:ext cx="2200556" cy="2945363"/>
          </a:xfrm>
          <a:prstGeom prst="line">
            <a:avLst/>
          </a:prstGeom>
          <a:ln cap="flat" w="76200">
            <a:solidFill>
              <a:srgbClr val="000000"/>
            </a:solidFill>
            <a:prstDash val="solid"/>
            <a:headEnd type="none" len="sm" w="sm"/>
            <a:tailEnd type="none" len="sm" w="sm"/>
          </a:ln>
        </p:spPr>
      </p:sp>
      <p:sp>
        <p:nvSpPr>
          <p:cNvPr name="TextBox 13" id="13"/>
          <p:cNvSpPr txBox="true"/>
          <p:nvPr/>
        </p:nvSpPr>
        <p:spPr>
          <a:xfrm rot="0">
            <a:off x="12869139" y="3717895"/>
            <a:ext cx="3490393" cy="41802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KATEGORI PRODUK</a:t>
            </a:r>
          </a:p>
        </p:txBody>
      </p:sp>
      <p:sp>
        <p:nvSpPr>
          <p:cNvPr name="AutoShape 14" id="14"/>
          <p:cNvSpPr/>
          <p:nvPr/>
        </p:nvSpPr>
        <p:spPr>
          <a:xfrm>
            <a:off x="8847430" y="5143500"/>
            <a:ext cx="0" cy="3696239"/>
          </a:xfrm>
          <a:prstGeom prst="line">
            <a:avLst/>
          </a:prstGeom>
          <a:ln cap="flat" w="76200">
            <a:solidFill>
              <a:srgbClr val="000000"/>
            </a:solidFill>
            <a:prstDash val="solid"/>
            <a:headEnd type="none" len="sm" w="sm"/>
            <a:tailEnd type="none" len="sm" w="sm"/>
          </a:ln>
        </p:spPr>
      </p:sp>
      <p:sp>
        <p:nvSpPr>
          <p:cNvPr name="Freeform 15" id="15"/>
          <p:cNvSpPr/>
          <p:nvPr/>
        </p:nvSpPr>
        <p:spPr>
          <a:xfrm flipH="false" flipV="false" rot="0">
            <a:off x="6790030" y="143211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7124708" y="3011433"/>
            <a:ext cx="3490393" cy="983481"/>
          </a:xfrm>
          <a:prstGeom prst="rect">
            <a:avLst/>
          </a:prstGeom>
        </p:spPr>
        <p:txBody>
          <a:bodyPr anchor="t" rtlCol="false" tIns="0" lIns="0" bIns="0" rIns="0">
            <a:spAutoFit/>
          </a:bodyPr>
          <a:lstStyle/>
          <a:p>
            <a:pPr algn="ctr">
              <a:lnSpc>
                <a:spcPts val="3807"/>
              </a:lnSpc>
            </a:pPr>
            <a:r>
              <a:rPr lang="en-US" sz="3626">
                <a:solidFill>
                  <a:srgbClr val="FFFFFF"/>
                </a:solidFill>
                <a:latin typeface="Archivo Black"/>
                <a:ea typeface="Archivo Black"/>
                <a:cs typeface="Archivo Black"/>
                <a:sym typeface="Archivo Black"/>
              </a:rPr>
              <a:t>FITUR PENGGUNA</a:t>
            </a:r>
          </a:p>
        </p:txBody>
      </p:sp>
      <p:sp>
        <p:nvSpPr>
          <p:cNvPr name="TextBox 17" id="17"/>
          <p:cNvSpPr txBox="true"/>
          <p:nvPr/>
        </p:nvSpPr>
        <p:spPr>
          <a:xfrm rot="0">
            <a:off x="7102234" y="8858789"/>
            <a:ext cx="3490393" cy="418023"/>
          </a:xfrm>
          <a:prstGeom prst="rect">
            <a:avLst/>
          </a:prstGeom>
        </p:spPr>
        <p:txBody>
          <a:bodyPr anchor="t" rtlCol="false" tIns="0" lIns="0" bIns="0" rIns="0">
            <a:spAutoFit/>
          </a:bodyPr>
          <a:lstStyle/>
          <a:p>
            <a:pPr algn="ctr">
              <a:lnSpc>
                <a:spcPts val="3206"/>
              </a:lnSpc>
            </a:pPr>
            <a:r>
              <a:rPr lang="en-US" sz="2915">
                <a:solidFill>
                  <a:srgbClr val="000000"/>
                </a:solidFill>
                <a:latin typeface="Space Mono"/>
                <a:ea typeface="Space Mono"/>
                <a:cs typeface="Space Mono"/>
                <a:sym typeface="Space Mono"/>
              </a:rPr>
              <a:t>FITUR PEMESANAN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2503" y="1960890"/>
            <a:ext cx="14272256" cy="7606642"/>
          </a:xfrm>
          <a:custGeom>
            <a:avLst/>
            <a:gdLst/>
            <a:ahLst/>
            <a:cxnLst/>
            <a:rect r="r" b="b" t="t" l="l"/>
            <a:pathLst>
              <a:path h="7606642" w="14272256">
                <a:moveTo>
                  <a:pt x="0" y="0"/>
                </a:moveTo>
                <a:lnTo>
                  <a:pt x="14272255" y="0"/>
                </a:lnTo>
                <a:lnTo>
                  <a:pt x="14272255" y="7606642"/>
                </a:lnTo>
                <a:lnTo>
                  <a:pt x="0" y="7606642"/>
                </a:lnTo>
                <a:lnTo>
                  <a:pt x="0" y="0"/>
                </a:lnTo>
                <a:close/>
              </a:path>
            </a:pathLst>
          </a:custGeom>
          <a:blipFill>
            <a:blip r:embed="rId2"/>
            <a:stretch>
              <a:fillRect l="0" t="0" r="0" b="0"/>
            </a:stretch>
          </a:blipFill>
        </p:spPr>
      </p:sp>
      <p:sp>
        <p:nvSpPr>
          <p:cNvPr name="TextBox 3" id="3"/>
          <p:cNvSpPr txBox="true"/>
          <p:nvPr/>
        </p:nvSpPr>
        <p:spPr>
          <a:xfrm rot="0">
            <a:off x="738280" y="81269"/>
            <a:ext cx="16140700" cy="1700948"/>
          </a:xfrm>
          <a:prstGeom prst="rect">
            <a:avLst/>
          </a:prstGeom>
        </p:spPr>
        <p:txBody>
          <a:bodyPr anchor="t" rtlCol="false" tIns="0" lIns="0" bIns="0" rIns="0">
            <a:spAutoFit/>
          </a:bodyPr>
          <a:lstStyle/>
          <a:p>
            <a:pPr algn="l">
              <a:lnSpc>
                <a:spcPts val="13871"/>
              </a:lnSpc>
              <a:spcBef>
                <a:spcPct val="0"/>
              </a:spcBef>
            </a:pPr>
            <a:r>
              <a:rPr lang="en-US" sz="9908" spc="-198">
                <a:solidFill>
                  <a:srgbClr val="000000"/>
                </a:solidFill>
                <a:latin typeface="Archivo Black"/>
                <a:ea typeface="Archivo Black"/>
                <a:cs typeface="Archivo Black"/>
                <a:sym typeface="Archivo Black"/>
              </a:rPr>
              <a:t>Use Case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6327D"/>
        </a:solidFill>
      </p:bgPr>
    </p:bg>
    <p:spTree>
      <p:nvGrpSpPr>
        <p:cNvPr id="1" name=""/>
        <p:cNvGrpSpPr/>
        <p:nvPr/>
      </p:nvGrpSpPr>
      <p:grpSpPr>
        <a:xfrm>
          <a:off x="0" y="0"/>
          <a:ext cx="0" cy="0"/>
          <a:chOff x="0" y="0"/>
          <a:chExt cx="0" cy="0"/>
        </a:xfrm>
      </p:grpSpPr>
      <p:sp>
        <p:nvSpPr>
          <p:cNvPr name="Freeform 2" id="2"/>
          <p:cNvSpPr/>
          <p:nvPr/>
        </p:nvSpPr>
        <p:spPr>
          <a:xfrm flipH="false" flipV="false" rot="0">
            <a:off x="6677344" y="304948"/>
            <a:ext cx="8359677" cy="9672501"/>
          </a:xfrm>
          <a:custGeom>
            <a:avLst/>
            <a:gdLst/>
            <a:ahLst/>
            <a:cxnLst/>
            <a:rect r="r" b="b" t="t" l="l"/>
            <a:pathLst>
              <a:path h="9672501" w="8359677">
                <a:moveTo>
                  <a:pt x="0" y="0"/>
                </a:moveTo>
                <a:lnTo>
                  <a:pt x="8359677" y="0"/>
                </a:lnTo>
                <a:lnTo>
                  <a:pt x="8359677" y="9672500"/>
                </a:lnTo>
                <a:lnTo>
                  <a:pt x="0" y="9672500"/>
                </a:lnTo>
                <a:lnTo>
                  <a:pt x="0" y="0"/>
                </a:lnTo>
                <a:close/>
              </a:path>
            </a:pathLst>
          </a:custGeom>
          <a:blipFill>
            <a:blip r:embed="rId2"/>
            <a:stretch>
              <a:fillRect l="-255" t="-559" r="-255" b="0"/>
            </a:stretch>
          </a:blipFill>
        </p:spPr>
      </p:sp>
      <p:sp>
        <p:nvSpPr>
          <p:cNvPr name="TextBox 3" id="3"/>
          <p:cNvSpPr txBox="true"/>
          <p:nvPr/>
        </p:nvSpPr>
        <p:spPr>
          <a:xfrm rot="0">
            <a:off x="809286" y="3487722"/>
            <a:ext cx="11736115" cy="1458335"/>
          </a:xfrm>
          <a:prstGeom prst="rect">
            <a:avLst/>
          </a:prstGeom>
        </p:spPr>
        <p:txBody>
          <a:bodyPr anchor="t" rtlCol="false" tIns="0" lIns="0" bIns="0" rIns="0">
            <a:spAutoFit/>
          </a:bodyPr>
          <a:lstStyle/>
          <a:p>
            <a:pPr algn="l">
              <a:lnSpc>
                <a:spcPts val="12268"/>
              </a:lnSpc>
            </a:pPr>
            <a:r>
              <a:rPr lang="en-US" sz="7667" spc="-153">
                <a:solidFill>
                  <a:srgbClr val="FFFFFF"/>
                </a:solidFill>
                <a:latin typeface="Archivo Black"/>
                <a:ea typeface="Archivo Black"/>
                <a:cs typeface="Archivo Black"/>
                <a:sym typeface="Archivo Black"/>
              </a:rPr>
              <a:t>Alur Data</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209D5C"/>
        </a:solidFill>
      </p:bgPr>
    </p:bg>
    <p:spTree>
      <p:nvGrpSpPr>
        <p:cNvPr id="1" name=""/>
        <p:cNvGrpSpPr/>
        <p:nvPr/>
      </p:nvGrpSpPr>
      <p:grpSpPr>
        <a:xfrm>
          <a:off x="0" y="0"/>
          <a:ext cx="0" cy="0"/>
          <a:chOff x="0" y="0"/>
          <a:chExt cx="0" cy="0"/>
        </a:xfrm>
      </p:grpSpPr>
      <p:sp>
        <p:nvSpPr>
          <p:cNvPr name="TextBox 2" id="2"/>
          <p:cNvSpPr txBox="true"/>
          <p:nvPr/>
        </p:nvSpPr>
        <p:spPr>
          <a:xfrm rot="0">
            <a:off x="570017" y="601554"/>
            <a:ext cx="11736115" cy="1458335"/>
          </a:xfrm>
          <a:prstGeom prst="rect">
            <a:avLst/>
          </a:prstGeom>
        </p:spPr>
        <p:txBody>
          <a:bodyPr anchor="t" rtlCol="false" tIns="0" lIns="0" bIns="0" rIns="0">
            <a:spAutoFit/>
          </a:bodyPr>
          <a:lstStyle/>
          <a:p>
            <a:pPr algn="l">
              <a:lnSpc>
                <a:spcPts val="12268"/>
              </a:lnSpc>
            </a:pPr>
            <a:r>
              <a:rPr lang="en-US" sz="7667" spc="-153">
                <a:solidFill>
                  <a:srgbClr val="FFFFFF"/>
                </a:solidFill>
                <a:latin typeface="Archivo Black"/>
                <a:ea typeface="Archivo Black"/>
                <a:cs typeface="Archivo Black"/>
                <a:sym typeface="Archivo Black"/>
              </a:rPr>
              <a:t>Kesimpulan</a:t>
            </a:r>
          </a:p>
        </p:txBody>
      </p:sp>
      <p:sp>
        <p:nvSpPr>
          <p:cNvPr name="TextBox 3" id="3"/>
          <p:cNvSpPr txBox="true"/>
          <p:nvPr/>
        </p:nvSpPr>
        <p:spPr>
          <a:xfrm rot="0">
            <a:off x="570017" y="2210554"/>
            <a:ext cx="17147966" cy="6698194"/>
          </a:xfrm>
          <a:prstGeom prst="rect">
            <a:avLst/>
          </a:prstGeom>
        </p:spPr>
        <p:txBody>
          <a:bodyPr anchor="t" rtlCol="false" tIns="0" lIns="0" bIns="0" rIns="0">
            <a:spAutoFit/>
          </a:bodyPr>
          <a:lstStyle/>
          <a:p>
            <a:pPr algn="l">
              <a:lnSpc>
                <a:spcPts val="6608"/>
              </a:lnSpc>
            </a:pPr>
            <a:r>
              <a:rPr lang="en-US" sz="5083">
                <a:solidFill>
                  <a:srgbClr val="FFFFFF"/>
                </a:solidFill>
                <a:latin typeface="Space Mono"/>
                <a:ea typeface="Space Mono"/>
                <a:cs typeface="Space Mono"/>
                <a:sym typeface="Space Mono"/>
              </a:rPr>
              <a:t>Website toko Plushie hadir sebagai platform penjualan boneka yang mudah diakses, menarik secara visual, dan ramah pengguna. Dengan fitur lengkap seperti katalog produk, halaman detail, dan keranjang belanja, website ini mendukung pengalaman belanja online yang nyaman dan menyenangkan bagi semua kalangan.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570017" y="9431750"/>
            <a:ext cx="6600389" cy="299720"/>
          </a:xfrm>
          <a:prstGeom prst="rect">
            <a:avLst/>
          </a:prstGeom>
        </p:spPr>
        <p:txBody>
          <a:bodyPr anchor="t" rtlCol="false" tIns="0" lIns="0" bIns="0" rIns="0">
            <a:spAutoFit/>
          </a:bodyPr>
          <a:lstStyle/>
          <a:p>
            <a:pPr algn="l">
              <a:lnSpc>
                <a:spcPts val="2559"/>
              </a:lnSpc>
              <a:spcBef>
                <a:spcPct val="0"/>
              </a:spcBef>
            </a:pPr>
            <a:r>
              <a:rPr lang="en-US" sz="1599" spc="166">
                <a:solidFill>
                  <a:srgbClr val="FFFFFF"/>
                </a:solidFill>
                <a:latin typeface="EB Garamond"/>
                <a:ea typeface="EB Garamond"/>
                <a:cs typeface="EB Garamond"/>
                <a:sym typeface="EB Garamond"/>
              </a:rPr>
              <a:t>UNIVERSISTAS PUTERA BATAM</a:t>
            </a:r>
          </a:p>
        </p:txBody>
      </p:sp>
      <p:sp>
        <p:nvSpPr>
          <p:cNvPr name="TextBox 3" id="3"/>
          <p:cNvSpPr txBox="true"/>
          <p:nvPr/>
        </p:nvSpPr>
        <p:spPr>
          <a:xfrm rot="0">
            <a:off x="14497680" y="9431750"/>
            <a:ext cx="3220303" cy="299720"/>
          </a:xfrm>
          <a:prstGeom prst="rect">
            <a:avLst/>
          </a:prstGeom>
        </p:spPr>
        <p:txBody>
          <a:bodyPr anchor="t" rtlCol="false" tIns="0" lIns="0" bIns="0" rIns="0">
            <a:spAutoFit/>
          </a:bodyPr>
          <a:lstStyle/>
          <a:p>
            <a:pPr algn="r">
              <a:lnSpc>
                <a:spcPts val="2559"/>
              </a:lnSpc>
              <a:spcBef>
                <a:spcPct val="0"/>
              </a:spcBef>
            </a:pPr>
            <a:r>
              <a:rPr lang="en-US" sz="1599" spc="166">
                <a:solidFill>
                  <a:srgbClr val="FFFFFF"/>
                </a:solidFill>
                <a:latin typeface="EB Garamond"/>
                <a:ea typeface="EB Garamond"/>
                <a:cs typeface="EB Garamond"/>
                <a:sym typeface="EB Garamond"/>
              </a:rPr>
              <a:t>YUMNA</a:t>
            </a:r>
          </a:p>
        </p:txBody>
      </p:sp>
      <p:sp>
        <p:nvSpPr>
          <p:cNvPr name="TextBox 4" id="4"/>
          <p:cNvSpPr txBox="true"/>
          <p:nvPr/>
        </p:nvSpPr>
        <p:spPr>
          <a:xfrm rot="0">
            <a:off x="5667213" y="3469083"/>
            <a:ext cx="6953573" cy="1458335"/>
          </a:xfrm>
          <a:prstGeom prst="rect">
            <a:avLst/>
          </a:prstGeom>
        </p:spPr>
        <p:txBody>
          <a:bodyPr anchor="t" rtlCol="false" tIns="0" lIns="0" bIns="0" rIns="0">
            <a:spAutoFit/>
          </a:bodyPr>
          <a:lstStyle/>
          <a:p>
            <a:pPr algn="ctr">
              <a:lnSpc>
                <a:spcPts val="12268"/>
              </a:lnSpc>
            </a:pPr>
            <a:r>
              <a:rPr lang="en-US" sz="7667" i="true" spc="-76">
                <a:solidFill>
                  <a:srgbClr val="FFFFFF"/>
                </a:solidFill>
                <a:latin typeface="EB Garamond Italics"/>
                <a:ea typeface="EB Garamond Italics"/>
                <a:cs typeface="EB Garamond Italics"/>
                <a:sym typeface="EB Garamon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DAGlamE0GtY</dc:identifier>
  <dcterms:modified xsi:type="dcterms:W3CDTF">2011-08-01T06:04:30Z</dcterms:modified>
  <cp:revision>1</cp:revision>
  <dc:title>WEB E-COMMERCE PLUSHIE PARADISE</dc:title>
</cp:coreProperties>
</file>