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FFE8CD0B-3A1A-4E84-9D39-D7EA13EF566E}" type="datetimeFigureOut">
              <a:rPr lang="es-CO" smtClean="0"/>
              <a:t>09/11/2016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AAEF1EC-8677-4035-98D0-93F117534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104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CD0B-3A1A-4E84-9D39-D7EA13EF566E}" type="datetimeFigureOut">
              <a:rPr lang="es-CO" smtClean="0"/>
              <a:t>09/11/2016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F1EC-8677-4035-98D0-93F117534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94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CD0B-3A1A-4E84-9D39-D7EA13EF566E}" type="datetimeFigureOut">
              <a:rPr lang="es-CO" smtClean="0"/>
              <a:t>09/11/2016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F1EC-8677-4035-98D0-93F117534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098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CD0B-3A1A-4E84-9D39-D7EA13EF566E}" type="datetimeFigureOut">
              <a:rPr lang="es-CO" smtClean="0"/>
              <a:t>09/11/2016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F1EC-8677-4035-98D0-93F117534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9915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CD0B-3A1A-4E84-9D39-D7EA13EF566E}" type="datetimeFigureOut">
              <a:rPr lang="es-CO" smtClean="0"/>
              <a:t>09/11/2016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F1EC-8677-4035-98D0-93F117534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075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CD0B-3A1A-4E84-9D39-D7EA13EF566E}" type="datetimeFigureOut">
              <a:rPr lang="es-CO" smtClean="0"/>
              <a:t>09/11/2016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F1EC-8677-4035-98D0-93F117534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5262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CD0B-3A1A-4E84-9D39-D7EA13EF566E}" type="datetimeFigureOut">
              <a:rPr lang="es-CO" smtClean="0"/>
              <a:t>09/11/2016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F1EC-8677-4035-98D0-93F117534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2467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CD0B-3A1A-4E84-9D39-D7EA13EF566E}" type="datetimeFigureOut">
              <a:rPr lang="es-CO" smtClean="0"/>
              <a:t>09/11/2016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F1EC-8677-4035-98D0-93F117534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6764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CD0B-3A1A-4E84-9D39-D7EA13EF566E}" type="datetimeFigureOut">
              <a:rPr lang="es-CO" smtClean="0"/>
              <a:t>09/11/2016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F1EC-8677-4035-98D0-93F117534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0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CD0B-3A1A-4E84-9D39-D7EA13EF566E}" type="datetimeFigureOut">
              <a:rPr lang="es-CO" smtClean="0"/>
              <a:t>09/11/2016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F1EC-8677-4035-98D0-93F117534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73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CD0B-3A1A-4E84-9D39-D7EA13EF566E}" type="datetimeFigureOut">
              <a:rPr lang="es-CO" smtClean="0"/>
              <a:t>09/11/2016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s-CO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F1EC-8677-4035-98D0-93F117534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272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CD0B-3A1A-4E84-9D39-D7EA13EF566E}" type="datetimeFigureOut">
              <a:rPr lang="es-CO" smtClean="0"/>
              <a:t>09/11/2016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F1EC-8677-4035-98D0-93F117534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104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CD0B-3A1A-4E84-9D39-D7EA13EF566E}" type="datetimeFigureOut">
              <a:rPr lang="es-CO" smtClean="0"/>
              <a:t>09/11/2016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F1EC-8677-4035-98D0-93F117534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724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CD0B-3A1A-4E84-9D39-D7EA13EF566E}" type="datetimeFigureOut">
              <a:rPr lang="es-CO" smtClean="0"/>
              <a:t>09/11/2016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F1EC-8677-4035-98D0-93F117534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032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CD0B-3A1A-4E84-9D39-D7EA13EF566E}" type="datetimeFigureOut">
              <a:rPr lang="es-CO" smtClean="0"/>
              <a:t>09/11/2016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F1EC-8677-4035-98D0-93F117534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23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CD0B-3A1A-4E84-9D39-D7EA13EF566E}" type="datetimeFigureOut">
              <a:rPr lang="es-CO" smtClean="0"/>
              <a:t>09/11/2016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F1EC-8677-4035-98D0-93F117534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685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CD0B-3A1A-4E84-9D39-D7EA13EF566E}" type="datetimeFigureOut">
              <a:rPr lang="es-CO" smtClean="0"/>
              <a:t>09/11/2016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F1EC-8677-4035-98D0-93F117534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884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FE8CD0B-3A1A-4E84-9D39-D7EA13EF566E}" type="datetimeFigureOut">
              <a:rPr lang="es-CO" smtClean="0"/>
              <a:t>09/11/2016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CO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AAEF1EC-8677-4035-98D0-93F1175340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005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Invernadero con Arduino &amp; </a:t>
            </a:r>
            <a:r>
              <a:rPr lang="es-CO" dirty="0" err="1" smtClean="0"/>
              <a:t>Appinventor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O" dirty="0" err="1" smtClean="0"/>
              <a:t>Jhon</a:t>
            </a:r>
            <a:r>
              <a:rPr lang="es-CO" dirty="0" smtClean="0"/>
              <a:t> James cano Sánchez</a:t>
            </a:r>
          </a:p>
          <a:p>
            <a:r>
              <a:rPr lang="es-CO" dirty="0" smtClean="0"/>
              <a:t>Juan </a:t>
            </a:r>
            <a:r>
              <a:rPr lang="es-CO" dirty="0" err="1" smtClean="0"/>
              <a:t>carlos</a:t>
            </a:r>
            <a:r>
              <a:rPr lang="es-CO" dirty="0" smtClean="0"/>
              <a:t> serna Gómez</a:t>
            </a:r>
          </a:p>
          <a:p>
            <a:r>
              <a:rPr lang="es-CO" dirty="0" err="1" smtClean="0"/>
              <a:t>Jheison</a:t>
            </a:r>
            <a:r>
              <a:rPr lang="es-CO" dirty="0" smtClean="0"/>
              <a:t> Andrés Velásquez </a:t>
            </a:r>
            <a:r>
              <a:rPr lang="es-CO" dirty="0" err="1" smtClean="0"/>
              <a:t>sánchez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393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¿Qué es Lógica Difusa?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56755" cy="3416300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La lógica difusa es una rama de las matemáticas que procesa datos inciertos, </a:t>
            </a:r>
            <a:r>
              <a:rPr lang="es-CO" dirty="0" smtClean="0"/>
              <a:t>el </a:t>
            </a:r>
            <a:r>
              <a:rPr lang="es-CO" dirty="0"/>
              <a:t>avance de la tecnología y las necesidades actuales de la sociedad exigen la existencia de sistemas inteligentes y en muchas ocasiones autónomos, varios de estos sistemas están basados en la lógica difusa, es decir, información vaga o de difícil </a:t>
            </a:r>
            <a:r>
              <a:rPr lang="es-CO" dirty="0" smtClean="0"/>
              <a:t>especificación.</a:t>
            </a:r>
          </a:p>
          <a:p>
            <a:pPr algn="just"/>
            <a:r>
              <a:rPr lang="es-CO" dirty="0"/>
              <a:t>La lógica difusa, considera que la pertenencia de los elementos dentro de los conjuntos está comprendida entre 0 y </a:t>
            </a:r>
            <a:r>
              <a:rPr lang="es-CO" dirty="0" smtClean="0"/>
              <a:t>1. </a:t>
            </a:r>
            <a:r>
              <a:rPr lang="es-CO" dirty="0"/>
              <a:t>Algunos antecedentes de la Lógica Difusa se ubican en el año de 1920 en el que </a:t>
            </a:r>
            <a:r>
              <a:rPr lang="es-CO" dirty="0" err="1"/>
              <a:t>Lukasiewicz</a:t>
            </a:r>
            <a:r>
              <a:rPr lang="es-CO" dirty="0"/>
              <a:t> propuso una lógica con tres valores de verdad, que definió de la siguiente manera: “verdadero” (1), “falso” (2) y neutro (1/2) que representan una verdad o una falsedad a medias. </a:t>
            </a:r>
          </a:p>
        </p:txBody>
      </p:sp>
    </p:spTree>
    <p:extLst>
      <p:ext uri="{BB962C8B-B14F-4D97-AF65-F5344CB8AC3E}">
        <p14:creationId xmlns:p14="http://schemas.microsoft.com/office/powerpoint/2010/main" val="220172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¿Qué es un Invernadero?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75228" cy="3416300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Los invernaderos son herramientas usadas en la agricultura debido a sus beneficios, por ejemplo, permiten obtener una producción más limpia, trabajar en su interior en los días lluviosos, desarrollar cultivos que necesitan otras condiciones climáticas y evitar los daños de roedores, pájaros, lluvia y </a:t>
            </a:r>
            <a:r>
              <a:rPr lang="es-CO" dirty="0" smtClean="0"/>
              <a:t>viento.</a:t>
            </a:r>
          </a:p>
          <a:p>
            <a:pPr algn="just"/>
            <a:r>
              <a:rPr lang="es-CO" dirty="0"/>
              <a:t>Los beneficios de los invernaderos para la población son: satisfacer las carencias de hortalizas y flora en algunas regiones, reducir el precio de los cultivos y generar fuentes de trabajo para las personas que viven en provincia. </a:t>
            </a:r>
            <a:endParaRPr lang="es-CO" dirty="0" smtClean="0"/>
          </a:p>
          <a:p>
            <a:pPr algn="just"/>
            <a:r>
              <a:rPr lang="es-CO" dirty="0" smtClean="0"/>
              <a:t>Existen </a:t>
            </a:r>
            <a:r>
              <a:rPr lang="es-CO" dirty="0"/>
              <a:t>tres elementos a controlar en un invernadero, la temperatura, la humedad y la ventilación. Los cultivos dentro de un invernadero son los que determinan los valores de humedad, temperatura y ventilación, por ejemplo, un cultivo de clima tropical necesita una temperatura, humedad y ventilación que sean semejantes a los de una playa. </a:t>
            </a:r>
          </a:p>
        </p:txBody>
      </p:sp>
    </p:spTree>
    <p:extLst>
      <p:ext uri="{BB962C8B-B14F-4D97-AF65-F5344CB8AC3E}">
        <p14:creationId xmlns:p14="http://schemas.microsoft.com/office/powerpoint/2010/main" val="23414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Tipos de Invernadero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38282" cy="3416300"/>
          </a:xfrm>
        </p:spPr>
        <p:txBody>
          <a:bodyPr/>
          <a:lstStyle/>
          <a:p>
            <a:pPr algn="just"/>
            <a:r>
              <a:rPr lang="es-CO" dirty="0"/>
              <a:t>Los invernaderos se clasifican de acuerdo al clima y estructura, los cuales se pueden implementar o construir en cualquier sitio. La clasifican de los invernaderos por clima determinara los cultivos del invernadero, mientras que la clasificación por estructura determinara la calefacción, ventilación y humedad del invernadero</a:t>
            </a:r>
            <a:r>
              <a:rPr lang="es-CO" dirty="0" smtClean="0"/>
              <a:t>.</a:t>
            </a:r>
          </a:p>
          <a:p>
            <a:pPr algn="just"/>
            <a:r>
              <a:rPr lang="pt-BR" dirty="0" err="1" smtClean="0"/>
              <a:t>Invernadero</a:t>
            </a:r>
            <a:r>
              <a:rPr lang="pt-BR" dirty="0" smtClean="0"/>
              <a:t> </a:t>
            </a:r>
            <a:r>
              <a:rPr lang="pt-BR" dirty="0" err="1"/>
              <a:t>Fríos</a:t>
            </a:r>
            <a:r>
              <a:rPr lang="pt-BR" dirty="0"/>
              <a:t> </a:t>
            </a:r>
            <a:r>
              <a:rPr lang="pt-BR" dirty="0" smtClean="0"/>
              <a:t>(Desde 5 hasta 15 Grados C)</a:t>
            </a:r>
          </a:p>
          <a:p>
            <a:pPr algn="just"/>
            <a:r>
              <a:rPr lang="pt-BR" dirty="0" err="1" smtClean="0"/>
              <a:t>Invernadero</a:t>
            </a:r>
            <a:r>
              <a:rPr lang="pt-BR" dirty="0" smtClean="0"/>
              <a:t> Frescos </a:t>
            </a:r>
            <a:r>
              <a:rPr lang="pt-BR" dirty="0"/>
              <a:t>(Desde 5 hasta </a:t>
            </a:r>
            <a:r>
              <a:rPr lang="pt-BR" dirty="0" smtClean="0"/>
              <a:t>7Grados </a:t>
            </a:r>
            <a:r>
              <a:rPr lang="pt-BR" dirty="0"/>
              <a:t>C</a:t>
            </a:r>
            <a:r>
              <a:rPr lang="pt-BR" dirty="0" smtClean="0"/>
              <a:t>)</a:t>
            </a:r>
          </a:p>
          <a:p>
            <a:pPr algn="just"/>
            <a:r>
              <a:rPr lang="pt-BR" dirty="0" err="1" smtClean="0"/>
              <a:t>Invernadero</a:t>
            </a:r>
            <a:r>
              <a:rPr lang="pt-BR" dirty="0" smtClean="0"/>
              <a:t> </a:t>
            </a:r>
            <a:r>
              <a:rPr lang="pt-BR" dirty="0" err="1" smtClean="0"/>
              <a:t>Templados</a:t>
            </a:r>
            <a:r>
              <a:rPr lang="pt-BR" dirty="0" smtClean="0"/>
              <a:t> (Mínimo 13 Grados </a:t>
            </a:r>
            <a:r>
              <a:rPr lang="pt-BR" dirty="0"/>
              <a:t>C</a:t>
            </a:r>
            <a:r>
              <a:rPr lang="pt-BR" dirty="0" smtClean="0"/>
              <a:t>)</a:t>
            </a:r>
          </a:p>
          <a:p>
            <a:pPr algn="just"/>
            <a:r>
              <a:rPr lang="pt-BR" dirty="0" err="1" smtClean="0"/>
              <a:t>Invernadero</a:t>
            </a:r>
            <a:r>
              <a:rPr lang="pt-BR" dirty="0" smtClean="0"/>
              <a:t> </a:t>
            </a:r>
            <a:r>
              <a:rPr lang="pt-BR" dirty="0"/>
              <a:t>Cálidos </a:t>
            </a:r>
            <a:r>
              <a:rPr lang="pt-BR" dirty="0" smtClean="0"/>
              <a:t>(</a:t>
            </a:r>
            <a:r>
              <a:rPr lang="pt-BR" dirty="0"/>
              <a:t>Mínimo </a:t>
            </a:r>
            <a:r>
              <a:rPr lang="pt-BR" dirty="0" smtClean="0"/>
              <a:t>18 Grados </a:t>
            </a:r>
            <a:r>
              <a:rPr lang="pt-BR" dirty="0"/>
              <a:t>C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321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Invernadero a Utilizar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smtClean="0"/>
              <a:t>Se utiliza un invernadero </a:t>
            </a:r>
            <a:r>
              <a:rPr lang="es-CO" dirty="0"/>
              <a:t>cálido </a:t>
            </a:r>
            <a:r>
              <a:rPr lang="es-CO" dirty="0" smtClean="0"/>
              <a:t>que son </a:t>
            </a:r>
            <a:r>
              <a:rPr lang="es-CO" dirty="0"/>
              <a:t>aquellos </a:t>
            </a:r>
            <a:r>
              <a:rPr lang="es-CO" dirty="0" smtClean="0"/>
              <a:t>implementados </a:t>
            </a:r>
            <a:r>
              <a:rPr lang="es-CO" dirty="0"/>
              <a:t>para mantener una temperatura mínima de 18 °C. Son invernaderos que se implementan en cualquier estación del año. Las ventajas de este tipo de invernadero son cultivar hortalizas de zonas tropicales y subtropicales, por ejemplo, </a:t>
            </a:r>
            <a:r>
              <a:rPr lang="es-CO" dirty="0" smtClean="0"/>
              <a:t>Tómate, Pimentón y Melón.</a:t>
            </a:r>
          </a:p>
          <a:p>
            <a:pPr algn="just"/>
            <a:r>
              <a:rPr lang="es-CO" dirty="0" smtClean="0"/>
              <a:t>La clasificación del invernadero es </a:t>
            </a:r>
            <a:r>
              <a:rPr lang="es-CO" dirty="0"/>
              <a:t>Tipo Capilla, </a:t>
            </a:r>
            <a:r>
              <a:rPr lang="es-CO" dirty="0" smtClean="0"/>
              <a:t>éstos se </a:t>
            </a:r>
            <a:r>
              <a:rPr lang="es-CO" dirty="0"/>
              <a:t>caracterizan por tener dimensiones de 6 a 12 metros de ancho y de largo variable. La inclinación del techo varía entre los 15 y 35 grados con respecto a la horizontal. La altura de la parte lateral de la construcción varia de 2 a 2.5 metros y de la cumbrera varia de 3 a 3.5 metros</a:t>
            </a:r>
          </a:p>
        </p:txBody>
      </p:sp>
    </p:spTree>
    <p:extLst>
      <p:ext uri="{BB962C8B-B14F-4D97-AF65-F5344CB8AC3E}">
        <p14:creationId xmlns:p14="http://schemas.microsoft.com/office/powerpoint/2010/main" val="262095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Ventajas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38282" cy="3416300"/>
          </a:xfrm>
        </p:spPr>
        <p:txBody>
          <a:bodyPr/>
          <a:lstStyle/>
          <a:p>
            <a:r>
              <a:rPr lang="es-CO" dirty="0"/>
              <a:t>Construcción de mediana a baja complejidad.</a:t>
            </a:r>
          </a:p>
          <a:p>
            <a:r>
              <a:rPr lang="es-CO" dirty="0" smtClean="0"/>
              <a:t>Utilización </a:t>
            </a:r>
            <a:r>
              <a:rPr lang="es-CO" dirty="0"/>
              <a:t>de materiales con bajo costo, según la zona (postes y </a:t>
            </a:r>
            <a:r>
              <a:rPr lang="es-CO" dirty="0" smtClean="0"/>
              <a:t>maderos de eucaliptos, pinos</a:t>
            </a:r>
            <a:r>
              <a:rPr lang="es-CO" dirty="0"/>
              <a:t>, </a:t>
            </a:r>
            <a:r>
              <a:rPr lang="es-CO" dirty="0" smtClean="0"/>
              <a:t>entre otros).</a:t>
            </a:r>
            <a:endParaRPr lang="es-CO" dirty="0"/>
          </a:p>
          <a:p>
            <a:r>
              <a:rPr lang="es-CO" dirty="0" smtClean="0"/>
              <a:t> </a:t>
            </a:r>
            <a:r>
              <a:rPr lang="es-CO" dirty="0"/>
              <a:t>Apto tanto para materiales de cobertura flexibles como rígidos.</a:t>
            </a:r>
          </a:p>
        </p:txBody>
      </p:sp>
    </p:spTree>
    <p:extLst>
      <p:ext uri="{BB962C8B-B14F-4D97-AF65-F5344CB8AC3E}">
        <p14:creationId xmlns:p14="http://schemas.microsoft.com/office/powerpoint/2010/main" val="145482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Sistemas de Riego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65991" cy="3416300"/>
          </a:xfrm>
        </p:spPr>
        <p:txBody>
          <a:bodyPr/>
          <a:lstStyle/>
          <a:p>
            <a:pPr algn="just"/>
            <a:r>
              <a:rPr lang="es-CO" dirty="0"/>
              <a:t>El sistema de riego de un invernadero es la parte del invernadero que se encarga de distribuir el agua para los cultivos</a:t>
            </a:r>
            <a:r>
              <a:rPr lang="es-CO" dirty="0" smtClean="0"/>
              <a:t>.</a:t>
            </a:r>
          </a:p>
          <a:p>
            <a:pPr algn="just"/>
            <a:r>
              <a:rPr lang="es-CO" dirty="0"/>
              <a:t>Existen cuatro sistemas de riego que se implementan en los invernaderos, los cuales son: riego con difusores, riego por goteo, riego subterráneo y riego con </a:t>
            </a:r>
            <a:r>
              <a:rPr lang="es-CO" dirty="0" smtClean="0"/>
              <a:t>manguera.</a:t>
            </a:r>
          </a:p>
          <a:p>
            <a:pPr algn="just"/>
            <a:r>
              <a:rPr lang="es-CO" dirty="0" smtClean="0"/>
              <a:t>El sistema de riego </a:t>
            </a:r>
            <a:r>
              <a:rPr lang="es-CO" dirty="0"/>
              <a:t>a utilizar es </a:t>
            </a:r>
            <a:r>
              <a:rPr lang="es-CO" dirty="0" smtClean="0"/>
              <a:t>el de </a:t>
            </a:r>
            <a:r>
              <a:rPr lang="es-CO" dirty="0"/>
              <a:t>riego por goteo </a:t>
            </a:r>
            <a:r>
              <a:rPr lang="es-CO" dirty="0" smtClean="0"/>
              <a:t>que es </a:t>
            </a:r>
            <a:r>
              <a:rPr lang="es-CO" dirty="0"/>
              <a:t>el más eficiente de los sistemas de distribución de agua. Este sistema de riego en invernaderos tiene como ventaja el ahorro de grandes cantidades de agua y además mantiene un nivel de humedad constante en el suelo sin provocar charcos ni estancamientos de agua.</a:t>
            </a:r>
          </a:p>
        </p:txBody>
      </p:sp>
    </p:spTree>
    <p:extLst>
      <p:ext uri="{BB962C8B-B14F-4D97-AF65-F5344CB8AC3E}">
        <p14:creationId xmlns:p14="http://schemas.microsoft.com/office/powerpoint/2010/main" val="122808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Arduino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57964" y="2603500"/>
            <a:ext cx="7435272" cy="3416300"/>
          </a:xfrm>
        </p:spPr>
        <p:txBody>
          <a:bodyPr/>
          <a:lstStyle/>
          <a:p>
            <a:pPr algn="just"/>
            <a:r>
              <a:rPr lang="es-CO" dirty="0" smtClean="0"/>
              <a:t>Es </a:t>
            </a:r>
            <a:r>
              <a:rPr lang="es-CO" dirty="0"/>
              <a:t>una compañía de hardware libre y una comunidad tecnológica que diseña y manufactura placas de desarrollo de hardware y software, compuesta respectivamente por circuitos impresos que integran un </a:t>
            </a:r>
            <a:r>
              <a:rPr lang="es-CO" dirty="0" smtClean="0"/>
              <a:t>micro controlador </a:t>
            </a:r>
            <a:r>
              <a:rPr lang="es-CO" dirty="0"/>
              <a:t>y un entorno de desarrollo (IDE), en donde se programa cada placa. Arduino se enfoca en acercar y facilitar el uso de la electrónica y programación de sistemas embebidos en proyectos multidisciplinarios1 2 . Toda la plataforma, tanto para sus componentes de hardware como de software, son liberados con licencia de código abierto que permite libertad de acceso a </a:t>
            </a:r>
            <a:r>
              <a:rPr lang="es-CO" dirty="0" smtClean="0"/>
              <a:t>ellos.</a:t>
            </a:r>
            <a:endParaRPr lang="es-CO" dirty="0"/>
          </a:p>
        </p:txBody>
      </p:sp>
      <p:pic>
        <p:nvPicPr>
          <p:cNvPr id="1028" name="Picture 4" descr="Arduino Uno - R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84" y="2603499"/>
            <a:ext cx="3428134" cy="342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11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App Inventor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31854" y="2603500"/>
            <a:ext cx="7407563" cy="34163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CO" dirty="0" smtClean="0"/>
              <a:t>Es </a:t>
            </a:r>
            <a:r>
              <a:rPr lang="es-CO" dirty="0"/>
              <a:t>una plataforma de Google </a:t>
            </a:r>
            <a:r>
              <a:rPr lang="es-CO" dirty="0" err="1"/>
              <a:t>Labs</a:t>
            </a:r>
            <a:r>
              <a:rPr lang="es-CO" dirty="0"/>
              <a:t> para crear aplicaciones de software para el sistema operativo </a:t>
            </a:r>
            <a:r>
              <a:rPr lang="es-CO" dirty="0" err="1"/>
              <a:t>Android</a:t>
            </a:r>
            <a:r>
              <a:rPr lang="es-CO" dirty="0"/>
              <a:t>. De forma visual y a partir de un conjunto de herramientas básicas, el usuario puede ir enlazando una serie de bloques para crear la aplicación. El sistema es gratuito y se puede descargar fácilmente de la web. Las aplicaciones fruto de App Inventor están limitadas por su simplicidad, aunque permiten cubrir un gran número de necesidades básicas en un dispositivo móvil.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Con Google App Inventor, se espera un incremento importante en el número de aplicaciones para </a:t>
            </a:r>
            <a:r>
              <a:rPr lang="es-CO" dirty="0" err="1"/>
              <a:t>Android</a:t>
            </a:r>
            <a:r>
              <a:rPr lang="es-CO" dirty="0"/>
              <a:t> debido a dos grandes factores: la simplicidad de uso, que facilitará la aparición de un gran número de nuevas aplicaciones; y Google Play, el centro de distribución de aplicaciones para </a:t>
            </a:r>
            <a:r>
              <a:rPr lang="es-CO" dirty="0" err="1"/>
              <a:t>Android</a:t>
            </a:r>
            <a:r>
              <a:rPr lang="es-CO" dirty="0"/>
              <a:t> donde cualquier usuario puede distribuir sus creaciones libremente.</a:t>
            </a:r>
          </a:p>
        </p:txBody>
      </p:sp>
      <p:pic>
        <p:nvPicPr>
          <p:cNvPr id="2052" name="Picture 4" descr="Resultado de imagen para app inven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603499"/>
            <a:ext cx="4102389" cy="315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679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</TotalTime>
  <Words>941</Words>
  <Application>Microsoft Office PowerPoint</Application>
  <PresentationFormat>Panorámica</PresentationFormat>
  <Paragraphs>34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Sala de reuniones Ion</vt:lpstr>
      <vt:lpstr>Invernadero con Arduino &amp; Appinventor</vt:lpstr>
      <vt:lpstr>¿Qué es Lógica Difusa?</vt:lpstr>
      <vt:lpstr>¿Qué es un Invernadero?</vt:lpstr>
      <vt:lpstr>Tipos de Invernadero</vt:lpstr>
      <vt:lpstr>Invernadero a Utilizar</vt:lpstr>
      <vt:lpstr>Ventajas</vt:lpstr>
      <vt:lpstr>Sistemas de Riego</vt:lpstr>
      <vt:lpstr>Arduino</vt:lpstr>
      <vt:lpstr>App Inventor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Invernadero con Arduino &amp; Appinventor</dc:title>
  <dc:creator>Desarrollo</dc:creator>
  <cp:lastModifiedBy>Desarrollo</cp:lastModifiedBy>
  <cp:revision>9</cp:revision>
  <dcterms:created xsi:type="dcterms:W3CDTF">2016-11-09T20:19:27Z</dcterms:created>
  <dcterms:modified xsi:type="dcterms:W3CDTF">2016-11-09T21:17:15Z</dcterms:modified>
</cp:coreProperties>
</file>