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302" r:id="rId2"/>
    <p:sldId id="304" r:id="rId3"/>
    <p:sldId id="307" r:id="rId4"/>
    <p:sldId id="306" r:id="rId5"/>
    <p:sldId id="308" r:id="rId6"/>
    <p:sldId id="309" r:id="rId7"/>
    <p:sldId id="311" r:id="rId8"/>
    <p:sldId id="310" r:id="rId9"/>
    <p:sldId id="312" r:id="rId10"/>
    <p:sldId id="313" r:id="rId11"/>
    <p:sldId id="314" r:id="rId12"/>
    <p:sldId id="315" r:id="rId13"/>
    <p:sldId id="317" r:id="rId14"/>
    <p:sldId id="316" r:id="rId15"/>
    <p:sldId id="318" r:id="rId16"/>
    <p:sldId id="319" r:id="rId17"/>
    <p:sldId id="324" r:id="rId18"/>
    <p:sldId id="320" r:id="rId19"/>
    <p:sldId id="321" r:id="rId20"/>
    <p:sldId id="322" r:id="rId21"/>
    <p:sldId id="323" r:id="rId22"/>
    <p:sldId id="279" r:id="rId23"/>
    <p:sldId id="275" r:id="rId24"/>
    <p:sldId id="276" r:id="rId25"/>
    <p:sldId id="277" r:id="rId26"/>
    <p:sldId id="278" r:id="rId27"/>
    <p:sldId id="289" r:id="rId2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ECECEC"/>
    <a:srgbClr val="C31F1F"/>
    <a:srgbClr val="D2001E"/>
    <a:srgbClr val="E03838"/>
    <a:srgbClr val="EC4444"/>
    <a:srgbClr val="AA0909"/>
    <a:srgbClr val="FD38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34" autoAdjust="0"/>
  </p:normalViewPr>
  <p:slideViewPr>
    <p:cSldViewPr snapToGrid="0">
      <p:cViewPr varScale="1">
        <p:scale>
          <a:sx n="108" d="100"/>
          <a:sy n="108" d="100"/>
        </p:scale>
        <p:origin x="714" y="13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124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03682D-DFA3-46F6-B849-9DE0A883538B}" type="datetimeFigureOut">
              <a:rPr lang="es-CO" smtClean="0"/>
              <a:t>29/08/2019</a:t>
            </a:fld>
            <a:endParaRPr lang="es-CO"/>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F33E16-C813-44AF-8369-034BC9CD331B}" type="slidenum">
              <a:rPr lang="es-CO" smtClean="0"/>
              <a:t>‹Nº›</a:t>
            </a:fld>
            <a:endParaRPr lang="es-CO"/>
          </a:p>
        </p:txBody>
      </p:sp>
    </p:spTree>
    <p:extLst>
      <p:ext uri="{BB962C8B-B14F-4D97-AF65-F5344CB8AC3E}">
        <p14:creationId xmlns:p14="http://schemas.microsoft.com/office/powerpoint/2010/main" val="3055170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1B21C1-F236-44B7-92E2-31D3883D6FF8}" type="datetimeFigureOut">
              <a:rPr lang="es-CO" smtClean="0"/>
              <a:t>29/08/2019</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693A8-E43B-46AC-A52A-800A3458B10C}" type="slidenum">
              <a:rPr lang="es-CO" smtClean="0"/>
              <a:t>‹Nº›</a:t>
            </a:fld>
            <a:endParaRPr lang="es-CO"/>
          </a:p>
        </p:txBody>
      </p:sp>
    </p:spTree>
    <p:extLst>
      <p:ext uri="{BB962C8B-B14F-4D97-AF65-F5344CB8AC3E}">
        <p14:creationId xmlns:p14="http://schemas.microsoft.com/office/powerpoint/2010/main" val="1927569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8312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es-ES" altLang="es-ES"/>
          </a:p>
        </p:txBody>
      </p:sp>
    </p:spTree>
    <p:extLst>
      <p:ext uri="{BB962C8B-B14F-4D97-AF65-F5344CB8AC3E}">
        <p14:creationId xmlns:p14="http://schemas.microsoft.com/office/powerpoint/2010/main" val="3590220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s-ES" altLang="es-ES"/>
          </a:p>
        </p:txBody>
      </p:sp>
    </p:spTree>
    <p:extLst>
      <p:ext uri="{BB962C8B-B14F-4D97-AF65-F5344CB8AC3E}">
        <p14:creationId xmlns:p14="http://schemas.microsoft.com/office/powerpoint/2010/main" val="2157875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s-ES" altLang="es-ES"/>
          </a:p>
        </p:txBody>
      </p:sp>
    </p:spTree>
    <p:extLst>
      <p:ext uri="{BB962C8B-B14F-4D97-AF65-F5344CB8AC3E}">
        <p14:creationId xmlns:p14="http://schemas.microsoft.com/office/powerpoint/2010/main" val="4112921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s-ES" altLang="es-ES"/>
          </a:p>
        </p:txBody>
      </p:sp>
    </p:spTree>
    <p:extLst>
      <p:ext uri="{BB962C8B-B14F-4D97-AF65-F5344CB8AC3E}">
        <p14:creationId xmlns:p14="http://schemas.microsoft.com/office/powerpoint/2010/main" val="4078107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673B0EEC-26D7-40AE-B4F1-E2DD78B1010C}" type="slidenum">
              <a:rPr lang="es-MX"/>
              <a:pPr/>
              <a:t>22</a:t>
            </a:fld>
            <a:endParaRPr lang="es-MX"/>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es-MX"/>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673B0EEC-26D7-40AE-B4F1-E2DD78B1010C}" type="slidenum">
              <a:rPr lang="es-MX"/>
              <a:pPr/>
              <a:t>23</a:t>
            </a:fld>
            <a:endParaRPr lang="es-MX"/>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es-MX"/>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673B0EEC-26D7-40AE-B4F1-E2DD78B1010C}" type="slidenum">
              <a:rPr lang="es-MX"/>
              <a:pPr/>
              <a:t>24</a:t>
            </a:fld>
            <a:endParaRPr lang="es-MX"/>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es-MX"/>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673B0EEC-26D7-40AE-B4F1-E2DD78B1010C}" type="slidenum">
              <a:rPr lang="es-MX"/>
              <a:pPr/>
              <a:t>25</a:t>
            </a:fld>
            <a:endParaRPr lang="es-MX"/>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es-MX"/>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673B0EEC-26D7-40AE-B4F1-E2DD78B1010C}" type="slidenum">
              <a:rPr lang="es-MX"/>
              <a:pPr/>
              <a:t>26</a:t>
            </a:fld>
            <a:endParaRPr lang="es-MX"/>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es-MX"/>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s-ES" altLang="es-ES"/>
          </a:p>
        </p:txBody>
      </p:sp>
    </p:spTree>
    <p:extLst>
      <p:ext uri="{BB962C8B-B14F-4D97-AF65-F5344CB8AC3E}">
        <p14:creationId xmlns:p14="http://schemas.microsoft.com/office/powerpoint/2010/main" val="3066814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endParaRPr lang="es-ES" altLang="es-ES"/>
          </a:p>
        </p:txBody>
      </p:sp>
    </p:spTree>
    <p:extLst>
      <p:ext uri="{BB962C8B-B14F-4D97-AF65-F5344CB8AC3E}">
        <p14:creationId xmlns:p14="http://schemas.microsoft.com/office/powerpoint/2010/main" val="1016434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es-ES" altLang="es-ES"/>
          </a:p>
        </p:txBody>
      </p:sp>
    </p:spTree>
    <p:extLst>
      <p:ext uri="{BB962C8B-B14F-4D97-AF65-F5344CB8AC3E}">
        <p14:creationId xmlns:p14="http://schemas.microsoft.com/office/powerpoint/2010/main" val="3910499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s-ES" altLang="es-ES"/>
          </a:p>
        </p:txBody>
      </p:sp>
    </p:spTree>
    <p:extLst>
      <p:ext uri="{BB962C8B-B14F-4D97-AF65-F5344CB8AC3E}">
        <p14:creationId xmlns:p14="http://schemas.microsoft.com/office/powerpoint/2010/main" val="2640931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s-ES" altLang="es-ES"/>
          </a:p>
        </p:txBody>
      </p:sp>
    </p:spTree>
    <p:extLst>
      <p:ext uri="{BB962C8B-B14F-4D97-AF65-F5344CB8AC3E}">
        <p14:creationId xmlns:p14="http://schemas.microsoft.com/office/powerpoint/2010/main" val="3973474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endParaRPr lang="es-ES" altLang="es-ES"/>
          </a:p>
        </p:txBody>
      </p:sp>
    </p:spTree>
    <p:extLst>
      <p:ext uri="{BB962C8B-B14F-4D97-AF65-F5344CB8AC3E}">
        <p14:creationId xmlns:p14="http://schemas.microsoft.com/office/powerpoint/2010/main" val="2664705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endParaRPr lang="es-ES" altLang="es-ES"/>
          </a:p>
        </p:txBody>
      </p:sp>
    </p:spTree>
    <p:extLst>
      <p:ext uri="{BB962C8B-B14F-4D97-AF65-F5344CB8AC3E}">
        <p14:creationId xmlns:p14="http://schemas.microsoft.com/office/powerpoint/2010/main" val="4113914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endParaRPr lang="es-ES" altLang="es-ES"/>
          </a:p>
        </p:txBody>
      </p:sp>
    </p:spTree>
    <p:extLst>
      <p:ext uri="{BB962C8B-B14F-4D97-AF65-F5344CB8AC3E}">
        <p14:creationId xmlns:p14="http://schemas.microsoft.com/office/powerpoint/2010/main" val="1969008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243840" y="1259014"/>
            <a:ext cx="7394917" cy="2387600"/>
          </a:xfrm>
          <a:prstGeom prst="rect">
            <a:avLst/>
          </a:prstGeom>
        </p:spPr>
        <p:txBody>
          <a:bodyPr anchor="b"/>
          <a:lstStyle>
            <a:lvl1pPr algn="ctr">
              <a:defRPr sz="6000"/>
            </a:lvl1pPr>
          </a:lstStyle>
          <a:p>
            <a:r>
              <a:rPr lang="es-ES" dirty="0"/>
              <a:t>Haga clic para modificar el estilo de título del patrón</a:t>
            </a:r>
            <a:endParaRPr lang="es-CO" dirty="0"/>
          </a:p>
        </p:txBody>
      </p:sp>
      <p:sp>
        <p:nvSpPr>
          <p:cNvPr id="3" name="Subtítulo 2"/>
          <p:cNvSpPr>
            <a:spLocks noGrp="1"/>
          </p:cNvSpPr>
          <p:nvPr>
            <p:ph type="subTitle" idx="1"/>
          </p:nvPr>
        </p:nvSpPr>
        <p:spPr>
          <a:xfrm>
            <a:off x="243840" y="3935853"/>
            <a:ext cx="7394917"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Tree>
    <p:extLst>
      <p:ext uri="{BB962C8B-B14F-4D97-AF65-F5344CB8AC3E}">
        <p14:creationId xmlns:p14="http://schemas.microsoft.com/office/powerpoint/2010/main" val="1346863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154748" y="1284287"/>
            <a:ext cx="7480300" cy="963613"/>
          </a:xfrm>
          <a:prstGeom prst="rect">
            <a:avLst/>
          </a:prstGeom>
        </p:spPr>
        <p:txBody>
          <a:bodyPr/>
          <a:lstStyle/>
          <a:p>
            <a:r>
              <a:rPr lang="es-ES" dirty="0"/>
              <a:t>Haga clic para modificar el estilo de título del patrón</a:t>
            </a:r>
            <a:endParaRPr lang="es-CO" dirty="0"/>
          </a:p>
        </p:txBody>
      </p:sp>
      <p:sp>
        <p:nvSpPr>
          <p:cNvPr id="3" name="Marcador de contenido 2"/>
          <p:cNvSpPr>
            <a:spLocks noGrp="1"/>
          </p:cNvSpPr>
          <p:nvPr>
            <p:ph idx="1"/>
          </p:nvPr>
        </p:nvSpPr>
        <p:spPr>
          <a:xfrm>
            <a:off x="182884" y="2406649"/>
            <a:ext cx="7480300" cy="4197351"/>
          </a:xfrm>
          <a:prstGeom prst="rect">
            <a:avLst/>
          </a:prstGeo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4264290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154748" y="1284287"/>
            <a:ext cx="11830926" cy="963613"/>
          </a:xfrm>
          <a:prstGeom prst="rect">
            <a:avLst/>
          </a:prstGeom>
        </p:spPr>
        <p:txBody>
          <a:bodyPr/>
          <a:lstStyle/>
          <a:p>
            <a:r>
              <a:rPr lang="es-ES" dirty="0"/>
              <a:t>Haga clic para modificar el estilo de título del patrón</a:t>
            </a:r>
            <a:endParaRPr lang="es-CO" dirty="0"/>
          </a:p>
        </p:txBody>
      </p:sp>
      <p:sp>
        <p:nvSpPr>
          <p:cNvPr id="3" name="Marcador de contenido 2"/>
          <p:cNvSpPr>
            <a:spLocks noGrp="1"/>
          </p:cNvSpPr>
          <p:nvPr>
            <p:ph idx="1"/>
          </p:nvPr>
        </p:nvSpPr>
        <p:spPr>
          <a:xfrm>
            <a:off x="182884" y="2406649"/>
            <a:ext cx="11802790" cy="3726865"/>
          </a:xfrm>
          <a:prstGeom prst="rect">
            <a:avLst/>
          </a:prstGeo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2388187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10" Type="http://schemas.openxmlformats.org/officeDocument/2006/relationships/image" Target="../media/image5.png"/><Relationship Id="rId4" Type="http://schemas.openxmlformats.org/officeDocument/2006/relationships/theme" Target="../theme/theme1.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 name="Rectángulo 30"/>
          <p:cNvSpPr/>
          <p:nvPr userDrawn="1"/>
        </p:nvSpPr>
        <p:spPr>
          <a:xfrm>
            <a:off x="10405" y="9481"/>
            <a:ext cx="12205250" cy="1144717"/>
          </a:xfrm>
          <a:prstGeom prst="rect">
            <a:avLst/>
          </a:prstGeom>
          <a:gradFill flip="none" rotWithShape="1">
            <a:gsLst>
              <a:gs pos="80000">
                <a:srgbClr val="F7F7F7"/>
              </a:gs>
              <a:gs pos="0">
                <a:srgbClr val="ECECEC"/>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169EC0-D390-4C18-9EA8-613EAF08528F}" type="datetimeFigureOut">
              <a:rPr lang="es-CO" smtClean="0"/>
              <a:t>29/08/2019</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F4AD4-87E7-4F2A-921C-9C89457787C8}" type="slidenum">
              <a:rPr lang="es-CO" smtClean="0"/>
              <a:t>‹Nº›</a:t>
            </a:fld>
            <a:endParaRPr lang="es-CO"/>
          </a:p>
        </p:txBody>
      </p:sp>
      <p:pic>
        <p:nvPicPr>
          <p:cNvPr id="8" name="Imagen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322898" y="-92351"/>
            <a:ext cx="3424943" cy="1219475"/>
          </a:xfrm>
          <a:prstGeom prst="rect">
            <a:avLst/>
          </a:prstGeom>
          <a:effectLst>
            <a:outerShdw blurRad="469900" dir="6660000" sx="4000" sy="4000" algn="ctr" rotWithShape="0">
              <a:srgbClr val="000000">
                <a:alpha val="61000"/>
              </a:srgbClr>
            </a:outerShdw>
          </a:effectLst>
        </p:spPr>
      </p:pic>
      <p:pic>
        <p:nvPicPr>
          <p:cNvPr id="9" name="Imagen 8"/>
          <p:cNvPicPr>
            <a:picLocks noChangeAspect="1"/>
          </p:cNvPicPr>
          <p:nvPr userDrawn="1"/>
        </p:nvPicPr>
        <p:blipFill>
          <a:blip r:embed="rId6" cstate="print">
            <a:duotone>
              <a:schemeClr val="bg2">
                <a:shade val="45000"/>
                <a:satMod val="135000"/>
              </a:schemeClr>
              <a:prstClr val="white"/>
            </a:duotone>
            <a:extLst>
              <a:ext uri="{BEBA8EAE-BF5A-486C-A8C5-ECC9F3942E4B}">
                <a14:imgProps xmlns:a14="http://schemas.microsoft.com/office/drawing/2010/main">
                  <a14:imgLayer r:embed="rId7">
                    <a14:imgEffect>
                      <a14:sharpenSoften amount="250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525608">
            <a:off x="9648750" y="1873394"/>
            <a:ext cx="2029656" cy="2029656"/>
          </a:xfrm>
          <a:prstGeom prst="rect">
            <a:avLst/>
          </a:prstGeom>
          <a:ln>
            <a:solidFill>
              <a:schemeClr val="bg1"/>
            </a:solidFill>
          </a:ln>
          <a:effectLst>
            <a:outerShdw blurRad="50800" dist="38100" sx="99000" sy="99000" algn="l" rotWithShape="0">
              <a:prstClr val="black">
                <a:alpha val="18000"/>
              </a:prstClr>
            </a:outerShdw>
          </a:effectLst>
        </p:spPr>
      </p:pic>
      <p:sp>
        <p:nvSpPr>
          <p:cNvPr id="18" name="Rectángulo 17"/>
          <p:cNvSpPr/>
          <p:nvPr userDrawn="1"/>
        </p:nvSpPr>
        <p:spPr>
          <a:xfrm>
            <a:off x="10405" y="5935306"/>
            <a:ext cx="12205250" cy="681037"/>
          </a:xfrm>
          <a:prstGeom prst="rect">
            <a:avLst/>
          </a:prstGeom>
          <a:gradFill>
            <a:gsLst>
              <a:gs pos="6000">
                <a:srgbClr val="F7F7F7"/>
              </a:gs>
              <a:gs pos="100000">
                <a:schemeClr val="bg1">
                  <a:lumMod val="85000"/>
                </a:schemeClr>
              </a:gs>
            </a:gsLst>
            <a:lin ang="5400000" scaled="1"/>
          </a:gradFill>
          <a:ln>
            <a:noFill/>
          </a:ln>
          <a:effectLst>
            <a:outerShdw blurRad="50800" dist="38100" dir="13500000" algn="br" rotWithShape="0">
              <a:schemeClr val="accent3">
                <a:lumMod val="20000"/>
                <a:lumOff val="80000"/>
                <a:alpha val="40000"/>
              </a:schemeClr>
            </a:outerShdw>
            <a:reflection stA="58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Rectángulo 18"/>
          <p:cNvSpPr/>
          <p:nvPr userDrawn="1"/>
        </p:nvSpPr>
        <p:spPr>
          <a:xfrm>
            <a:off x="-3663" y="6616343"/>
            <a:ext cx="12205250" cy="241657"/>
          </a:xfrm>
          <a:prstGeom prst="rect">
            <a:avLst/>
          </a:prstGeom>
          <a:solidFill>
            <a:srgbClr val="C31F1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3" name="Imagen 12"/>
          <p:cNvPicPr>
            <a:picLocks noChangeAspect="1"/>
          </p:cNvPicPr>
          <p:nvPr userDrawn="1"/>
        </p:nvPicPr>
        <p:blipFill>
          <a:blip r:embed="rId8" cstate="print">
            <a:biLevel thresh="25000"/>
            <a:extLst>
              <a:ext uri="{28A0092B-C50C-407E-A947-70E740481C1C}">
                <a14:useLocalDpi xmlns:a14="http://schemas.microsoft.com/office/drawing/2010/main" val="0"/>
              </a:ext>
            </a:extLst>
          </a:blip>
          <a:stretch>
            <a:fillRect/>
          </a:stretch>
        </p:blipFill>
        <p:spPr>
          <a:xfrm>
            <a:off x="68204" y="6215632"/>
            <a:ext cx="2219592" cy="629639"/>
          </a:xfrm>
          <a:prstGeom prst="rect">
            <a:avLst/>
          </a:prstGeom>
          <a:effectLst>
            <a:outerShdw blurRad="50800" dist="38100" dir="2700000" algn="tl" rotWithShape="0">
              <a:prstClr val="black">
                <a:alpha val="40000"/>
              </a:prstClr>
            </a:outerShdw>
          </a:effectLst>
        </p:spPr>
      </p:pic>
      <p:cxnSp>
        <p:nvCxnSpPr>
          <p:cNvPr id="30" name="Conector recto 29"/>
          <p:cNvCxnSpPr/>
          <p:nvPr userDrawn="1"/>
        </p:nvCxnSpPr>
        <p:spPr>
          <a:xfrm>
            <a:off x="-3663" y="1122921"/>
            <a:ext cx="12219318" cy="0"/>
          </a:xfrm>
          <a:prstGeom prst="line">
            <a:avLst/>
          </a:prstGeom>
          <a:ln>
            <a:solidFill>
              <a:srgbClr val="C31F1F"/>
            </a:solidFill>
          </a:ln>
        </p:spPr>
        <p:style>
          <a:lnRef idx="3">
            <a:schemeClr val="accent2"/>
          </a:lnRef>
          <a:fillRef idx="0">
            <a:schemeClr val="accent2"/>
          </a:fillRef>
          <a:effectRef idx="2">
            <a:schemeClr val="accent2"/>
          </a:effectRef>
          <a:fontRef idx="minor">
            <a:schemeClr val="tx1"/>
          </a:fontRef>
        </p:style>
      </p:cxnSp>
      <p:sp>
        <p:nvSpPr>
          <p:cNvPr id="14" name="CuadroTexto 13"/>
          <p:cNvSpPr txBox="1"/>
          <p:nvPr userDrawn="1"/>
        </p:nvSpPr>
        <p:spPr>
          <a:xfrm>
            <a:off x="2099275" y="6560209"/>
            <a:ext cx="1462644" cy="338554"/>
          </a:xfrm>
          <a:prstGeom prst="rect">
            <a:avLst/>
          </a:prstGeom>
          <a:noFill/>
        </p:spPr>
        <p:txBody>
          <a:bodyPr wrap="none" rtlCol="0">
            <a:spAutoFit/>
          </a:bodyPr>
          <a:lstStyle/>
          <a:p>
            <a:r>
              <a:rPr lang="es-CO" sz="1600" b="1" i="1" dirty="0">
                <a:solidFill>
                  <a:schemeClr val="bg1"/>
                </a:solidFill>
                <a:latin typeface="Tw Cen MT" panose="020B0602020104020603" pitchFamily="34" charset="0"/>
                <a:cs typeface="David" panose="020E0502060401010101" pitchFamily="34" charset="-79"/>
              </a:rPr>
              <a:t>Pro – Media 2.0</a:t>
            </a:r>
          </a:p>
        </p:txBody>
      </p:sp>
      <p:pic>
        <p:nvPicPr>
          <p:cNvPr id="1026" name="Picture 2" descr="https://ww2.ufps.edu.co/public/archivos/elementos_corporativos/horizontal_logo.pn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166401" y="271541"/>
            <a:ext cx="2461850" cy="796135"/>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https://ww2.ufps.edu.co/public/archivos/elementos_corporativos/logo_acreditacion.pn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11405029" y="5983811"/>
            <a:ext cx="683439" cy="68509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989553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slideLayout" Target="../slideLayouts/slideLayout2.xml"/><Relationship Id="rId5" Type="http://schemas.openxmlformats.org/officeDocument/2006/relationships/image" Target="../media/image22.wmf"/><Relationship Id="rId4" Type="http://schemas.openxmlformats.org/officeDocument/2006/relationships/image" Target="../media/image21.wmf"/></Relationships>
</file>

<file path=ppt/slides/_rels/slide16.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slideLayout" Target="../slideLayouts/slideLayout2.xml"/><Relationship Id="rId5" Type="http://schemas.openxmlformats.org/officeDocument/2006/relationships/image" Target="../media/image22.wmf"/><Relationship Id="rId4" Type="http://schemas.openxmlformats.org/officeDocument/2006/relationships/image" Target="../media/image21.wmf"/></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43840" y="1259014"/>
            <a:ext cx="9235440" cy="2387600"/>
          </a:xfrm>
        </p:spPr>
        <p:txBody>
          <a:bodyPr/>
          <a:lstStyle/>
          <a:p>
            <a:pPr lvl="0"/>
            <a:r>
              <a:rPr lang="en-US" altLang="es-CO" sz="5400" dirty="0">
                <a:solidFill>
                  <a:srgbClr val="212121"/>
                </a:solidFill>
                <a:latin typeface="inherit"/>
              </a:rPr>
              <a:t>CSS </a:t>
            </a:r>
            <a:br>
              <a:rPr lang="en-US" altLang="es-CO" sz="5400" dirty="0">
                <a:solidFill>
                  <a:srgbClr val="212121"/>
                </a:solidFill>
                <a:latin typeface="inherit"/>
              </a:rPr>
            </a:br>
            <a:r>
              <a:rPr lang="en-US" altLang="es-CO" sz="5400" dirty="0">
                <a:solidFill>
                  <a:srgbClr val="212121"/>
                </a:solidFill>
                <a:latin typeface="inherit"/>
              </a:rPr>
              <a:t>(Cascading Style Sheets)</a:t>
            </a:r>
          </a:p>
        </p:txBody>
      </p:sp>
      <p:sp>
        <p:nvSpPr>
          <p:cNvPr id="3" name="Subtítulo 2"/>
          <p:cNvSpPr>
            <a:spLocks noGrp="1"/>
          </p:cNvSpPr>
          <p:nvPr>
            <p:ph type="subTitle" idx="1"/>
          </p:nvPr>
        </p:nvSpPr>
        <p:spPr/>
        <p:txBody>
          <a:bodyPr/>
          <a:lstStyle/>
          <a:p>
            <a:r>
              <a:rPr lang="es-CO" dirty="0">
                <a:latin typeface="Century Gothic" panose="020B0502020202020204" pitchFamily="34" charset="0"/>
              </a:rPr>
              <a:t>Marco A. Adarme Jaimes</a:t>
            </a:r>
          </a:p>
          <a:p>
            <a:r>
              <a:rPr lang="es-CO" dirty="0">
                <a:latin typeface="Century Gothic" panose="020B0502020202020204" pitchFamily="34" charset="0"/>
              </a:rPr>
              <a:t>(madarme@ufps.edu.co)</a:t>
            </a:r>
          </a:p>
        </p:txBody>
      </p:sp>
      <p:sp>
        <p:nvSpPr>
          <p:cNvPr id="4" name="CustomShape 2"/>
          <p:cNvSpPr/>
          <p:nvPr/>
        </p:nvSpPr>
        <p:spPr>
          <a:xfrm>
            <a:off x="267898" y="4913633"/>
            <a:ext cx="7370859" cy="967221"/>
          </a:xfrm>
          <a:prstGeom prst="rect">
            <a:avLst/>
          </a:prstGeom>
          <a:ln w="25400">
            <a:solidFill>
              <a:schemeClr val="accent3">
                <a:lumMod val="40000"/>
                <a:lumOff val="60000"/>
              </a:schemeClr>
            </a:solidFill>
            <a:round/>
          </a:ln>
        </p:spPr>
        <p:txBody>
          <a:bodyPr lIns="99000" tIns="54000" rIns="99000" bIns="54000"/>
          <a:lstStyle/>
          <a:p>
            <a:pPr>
              <a:lnSpc>
                <a:spcPct val="100000"/>
              </a:lnSpc>
            </a:pPr>
            <a:r>
              <a:rPr lang="es-HN" dirty="0">
                <a:solidFill>
                  <a:srgbClr val="000000"/>
                </a:solidFill>
                <a:latin typeface="+mj-lt"/>
              </a:rPr>
              <a:t>A        </a:t>
            </a:r>
            <a:endParaRPr lang="es-HN" b="1" dirty="0">
              <a:solidFill>
                <a:srgbClr val="000000"/>
              </a:solidFill>
              <a:latin typeface="Century Gothic" panose="020B0502020202020204" pitchFamily="34" charset="0"/>
            </a:endParaRPr>
          </a:p>
          <a:p>
            <a:pPr>
              <a:lnSpc>
                <a:spcPct val="100000"/>
              </a:lnSpc>
            </a:pPr>
            <a:endParaRPr b="1" dirty="0">
              <a:latin typeface="Century Gothic" panose="020B0502020202020204" pitchFamily="34" charset="0"/>
            </a:endParaRPr>
          </a:p>
        </p:txBody>
      </p:sp>
      <p:sp>
        <p:nvSpPr>
          <p:cNvPr id="5" name="Rectángulo 4"/>
          <p:cNvSpPr/>
          <p:nvPr/>
        </p:nvSpPr>
        <p:spPr>
          <a:xfrm>
            <a:off x="267898" y="4899100"/>
            <a:ext cx="629617" cy="996286"/>
          </a:xfrm>
          <a:prstGeom prst="rect">
            <a:avLst/>
          </a:prstGeom>
          <a:gradFill>
            <a:gsLst>
              <a:gs pos="0">
                <a:srgbClr val="D2001E"/>
              </a:gs>
              <a:gs pos="100000">
                <a:srgbClr val="C31F1F"/>
              </a:gs>
            </a:gsLst>
            <a:lin ang="5400000" scaled="1"/>
          </a:gradFill>
          <a:ln>
            <a:solidFill>
              <a:srgbClr val="AA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3914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524000" y="404021"/>
            <a:ext cx="8229600" cy="990600"/>
          </a:xfrm>
        </p:spPr>
        <p:txBody>
          <a:bodyPr/>
          <a:lstStyle/>
          <a:p>
            <a:pPr algn="ctr"/>
            <a:r>
              <a:rPr lang="en-US" altLang="es-ES" sz="3200" dirty="0"/>
              <a:t>Internal vs. External Style Sheets</a:t>
            </a:r>
          </a:p>
        </p:txBody>
      </p:sp>
      <p:sp>
        <p:nvSpPr>
          <p:cNvPr id="72707" name="Rectangle 3"/>
          <p:cNvSpPr>
            <a:spLocks noGrp="1" noChangeArrowheads="1"/>
          </p:cNvSpPr>
          <p:nvPr>
            <p:ph type="body" idx="1"/>
          </p:nvPr>
        </p:nvSpPr>
        <p:spPr>
          <a:xfrm>
            <a:off x="1981200" y="1754188"/>
            <a:ext cx="8229600" cy="1752600"/>
          </a:xfrm>
        </p:spPr>
        <p:txBody>
          <a:bodyPr/>
          <a:lstStyle/>
          <a:p>
            <a:pPr>
              <a:lnSpc>
                <a:spcPts val="3000"/>
              </a:lnSpc>
            </a:pPr>
            <a:r>
              <a:rPr lang="en-US" altLang="es-ES" sz="2000" dirty="0"/>
              <a:t>are appropriate for very small sites, especially those that have just a single page.</a:t>
            </a:r>
          </a:p>
          <a:p>
            <a:pPr>
              <a:lnSpc>
                <a:spcPts val="3000"/>
              </a:lnSpc>
            </a:pPr>
            <a:r>
              <a:rPr lang="en-US" altLang="es-ES" sz="2000" dirty="0"/>
              <a:t>might also make sense when each page of a site needs to have a completely different look.</a:t>
            </a:r>
          </a:p>
        </p:txBody>
      </p:sp>
      <p:cxnSp>
        <p:nvCxnSpPr>
          <p:cNvPr id="5" name="Straight Connector 4"/>
          <p:cNvCxnSpPr>
            <a:cxnSpLocks noChangeShapeType="1"/>
          </p:cNvCxnSpPr>
          <p:nvPr/>
        </p:nvCxnSpPr>
        <p:spPr bwMode="auto">
          <a:xfrm>
            <a:off x="1524000" y="1371600"/>
            <a:ext cx="9144000" cy="0"/>
          </a:xfrm>
          <a:prstGeom prst="line">
            <a:avLst/>
          </a:prstGeom>
          <a:noFill/>
          <a:ln w="15875" algn="ctr">
            <a:solidFill>
              <a:schemeClr val="bg2"/>
            </a:solidFill>
            <a:round/>
            <a:headEnd/>
            <a:tailEnd/>
          </a:ln>
        </p:spPr>
      </p:cxnSp>
      <p:sp>
        <p:nvSpPr>
          <p:cNvPr id="72709" name="Text Box 5"/>
          <p:cNvSpPr txBox="1">
            <a:spLocks noChangeArrowheads="1"/>
          </p:cNvSpPr>
          <p:nvPr/>
        </p:nvSpPr>
        <p:spPr bwMode="auto">
          <a:xfrm>
            <a:off x="1905000" y="1436689"/>
            <a:ext cx="3200400"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s-ES" sz="2400" dirty="0"/>
              <a:t>Internal Style Sheets:</a:t>
            </a:r>
          </a:p>
        </p:txBody>
      </p:sp>
      <p:sp>
        <p:nvSpPr>
          <p:cNvPr id="72710" name="Rectangle 6"/>
          <p:cNvSpPr>
            <a:spLocks noChangeArrowheads="1"/>
          </p:cNvSpPr>
          <p:nvPr/>
        </p:nvSpPr>
        <p:spPr bwMode="auto">
          <a:xfrm>
            <a:off x="1981200" y="3849688"/>
            <a:ext cx="8229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nSpc>
                <a:spcPts val="3000"/>
              </a:lnSpc>
            </a:pPr>
            <a:r>
              <a:rPr lang="en-US" altLang="es-ES" sz="2000" dirty="0"/>
              <a:t>are better for multi-page websites that need to have a uniform look and feel to all pages.</a:t>
            </a:r>
          </a:p>
          <a:p>
            <a:pPr>
              <a:lnSpc>
                <a:spcPts val="3000"/>
              </a:lnSpc>
            </a:pPr>
            <a:r>
              <a:rPr lang="en-US" altLang="es-ES" sz="2000" dirty="0"/>
              <a:t>make for faster-loading sites (less redundant code).</a:t>
            </a:r>
          </a:p>
          <a:p>
            <a:pPr>
              <a:lnSpc>
                <a:spcPts val="3000"/>
              </a:lnSpc>
            </a:pPr>
            <a:r>
              <a:rPr lang="en-US" altLang="es-ES" sz="2000" dirty="0"/>
              <a:t>allow designers to make site-wide changes quickly and easily.</a:t>
            </a:r>
          </a:p>
        </p:txBody>
      </p:sp>
      <p:sp>
        <p:nvSpPr>
          <p:cNvPr id="72711" name="Text Box 7"/>
          <p:cNvSpPr txBox="1">
            <a:spLocks noChangeArrowheads="1"/>
          </p:cNvSpPr>
          <p:nvPr/>
        </p:nvSpPr>
        <p:spPr bwMode="auto">
          <a:xfrm>
            <a:off x="1905000" y="3457575"/>
            <a:ext cx="3200400"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s-ES" sz="2400"/>
              <a:t>External Style Sheets:</a:t>
            </a:r>
          </a:p>
        </p:txBody>
      </p:sp>
      <p:sp>
        <p:nvSpPr>
          <p:cNvPr id="72712" name="Text Box 8"/>
          <p:cNvSpPr txBox="1">
            <a:spLocks noChangeArrowheads="1"/>
          </p:cNvSpPr>
          <p:nvPr/>
        </p:nvSpPr>
        <p:spPr bwMode="auto">
          <a:xfrm rot="16200000">
            <a:off x="-1106712" y="3290244"/>
            <a:ext cx="4291885" cy="584775"/>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spcAft>
                <a:spcPts val="600"/>
              </a:spcAft>
            </a:pPr>
            <a:r>
              <a:rPr lang="en-US" altLang="es-ES" sz="3200" dirty="0">
                <a:solidFill>
                  <a:srgbClr val="FF0000"/>
                </a:solidFill>
              </a:rPr>
              <a:t>Internal or </a:t>
            </a:r>
            <a:r>
              <a:rPr lang="en-US" altLang="es-ES" sz="3200" dirty="0" err="1">
                <a:solidFill>
                  <a:srgbClr val="FF0000"/>
                </a:solidFill>
              </a:rPr>
              <a:t>Extenal</a:t>
            </a:r>
            <a:r>
              <a:rPr lang="en-US" altLang="es-ES" sz="3200" dirty="0">
                <a:solidFill>
                  <a:srgbClr val="FF0000"/>
                </a:solidFill>
              </a:rPr>
              <a:t>?????</a:t>
            </a:r>
          </a:p>
        </p:txBody>
      </p:sp>
    </p:spTree>
    <p:extLst>
      <p:ext uri="{BB962C8B-B14F-4D97-AF65-F5344CB8AC3E}">
        <p14:creationId xmlns:p14="http://schemas.microsoft.com/office/powerpoint/2010/main" val="3728330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447800" y="452437"/>
            <a:ext cx="8229600" cy="990600"/>
          </a:xfrm>
        </p:spPr>
        <p:txBody>
          <a:bodyPr/>
          <a:lstStyle/>
          <a:p>
            <a:pPr algn="ctr"/>
            <a:r>
              <a:rPr lang="en-US" altLang="es-ES" sz="3200" dirty="0"/>
              <a:t>What Does "Cascading" Mean?-1</a:t>
            </a:r>
          </a:p>
        </p:txBody>
      </p:sp>
      <p:sp>
        <p:nvSpPr>
          <p:cNvPr id="82947" name="Rectangle 3"/>
          <p:cNvSpPr>
            <a:spLocks noGrp="1" noChangeArrowheads="1"/>
          </p:cNvSpPr>
          <p:nvPr>
            <p:ph type="body" idx="1"/>
          </p:nvPr>
        </p:nvSpPr>
        <p:spPr>
          <a:xfrm>
            <a:off x="1981200" y="2000250"/>
            <a:ext cx="8153400" cy="1905000"/>
          </a:xfrm>
        </p:spPr>
        <p:txBody>
          <a:bodyPr/>
          <a:lstStyle/>
          <a:p>
            <a:pPr marL="609600" indent="-609600">
              <a:lnSpc>
                <a:spcPts val="3000"/>
              </a:lnSpc>
              <a:buFont typeface="Wingdings" panose="05000000000000000000" pitchFamily="2" charset="2"/>
              <a:buAutoNum type="arabicPeriod"/>
            </a:pPr>
            <a:r>
              <a:rPr lang="en-US" altLang="es-ES" sz="2000"/>
              <a:t>Inline style (highest priority)</a:t>
            </a:r>
          </a:p>
          <a:p>
            <a:pPr marL="609600" indent="-609600">
              <a:lnSpc>
                <a:spcPts val="3000"/>
              </a:lnSpc>
              <a:buFont typeface="Wingdings" panose="05000000000000000000" pitchFamily="2" charset="2"/>
              <a:buAutoNum type="arabicPeriod"/>
            </a:pPr>
            <a:r>
              <a:rPr lang="en-US" altLang="es-ES" sz="2000"/>
              <a:t>Internal style sheet (second priority)</a:t>
            </a:r>
          </a:p>
          <a:p>
            <a:pPr marL="609600" indent="-609600">
              <a:lnSpc>
                <a:spcPts val="3000"/>
              </a:lnSpc>
              <a:buFont typeface="Wingdings" panose="05000000000000000000" pitchFamily="2" charset="2"/>
              <a:buAutoNum type="arabicPeriod"/>
            </a:pPr>
            <a:r>
              <a:rPr lang="en-US" altLang="es-ES" sz="2000"/>
              <a:t>External style sheet (third priority)</a:t>
            </a:r>
          </a:p>
          <a:p>
            <a:pPr marL="609600" indent="-609600">
              <a:lnSpc>
                <a:spcPts val="3000"/>
              </a:lnSpc>
              <a:buFont typeface="Wingdings" panose="05000000000000000000" pitchFamily="2" charset="2"/>
              <a:buAutoNum type="arabicPeriod"/>
            </a:pPr>
            <a:r>
              <a:rPr lang="en-US" altLang="es-ES" sz="2000"/>
              <a:t>Web browser default (only if not defined elsewhere)</a:t>
            </a:r>
          </a:p>
        </p:txBody>
      </p:sp>
      <p:cxnSp>
        <p:nvCxnSpPr>
          <p:cNvPr id="5" name="Straight Connector 4"/>
          <p:cNvCxnSpPr>
            <a:cxnSpLocks noChangeShapeType="1"/>
          </p:cNvCxnSpPr>
          <p:nvPr/>
        </p:nvCxnSpPr>
        <p:spPr bwMode="auto">
          <a:xfrm>
            <a:off x="1524000" y="1371600"/>
            <a:ext cx="9144000" cy="0"/>
          </a:xfrm>
          <a:prstGeom prst="line">
            <a:avLst/>
          </a:prstGeom>
          <a:noFill/>
          <a:ln w="15875" algn="ctr">
            <a:solidFill>
              <a:schemeClr val="bg2"/>
            </a:solidFill>
            <a:round/>
            <a:headEnd/>
            <a:tailEnd/>
          </a:ln>
        </p:spPr>
      </p:cxnSp>
      <p:sp>
        <p:nvSpPr>
          <p:cNvPr id="82949" name="Text Box 5"/>
          <p:cNvSpPr txBox="1">
            <a:spLocks noChangeArrowheads="1"/>
          </p:cNvSpPr>
          <p:nvPr/>
        </p:nvSpPr>
        <p:spPr bwMode="auto">
          <a:xfrm>
            <a:off x="1905000" y="1371600"/>
            <a:ext cx="8305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s-ES" sz="2000"/>
              <a:t>We use the term "cascading" because there is an established order of priority to resolve formatting conflicts:</a:t>
            </a:r>
          </a:p>
        </p:txBody>
      </p:sp>
      <p:sp>
        <p:nvSpPr>
          <p:cNvPr id="82950" name="Text Box 6"/>
          <p:cNvSpPr txBox="1">
            <a:spLocks noChangeArrowheads="1"/>
          </p:cNvSpPr>
          <p:nvPr/>
        </p:nvSpPr>
        <p:spPr bwMode="auto">
          <a:xfrm>
            <a:off x="1905000" y="4082256"/>
            <a:ext cx="8077200" cy="941388"/>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s-ES" dirty="0"/>
              <a:t>For each XHTML element, the browser will see which styles are defined inline and from internal and external style sheets.  For any conflicts detected, it will use this priority system to determine which format to display on the page.</a:t>
            </a:r>
          </a:p>
        </p:txBody>
      </p:sp>
      <p:sp>
        <p:nvSpPr>
          <p:cNvPr id="82951" name="AutoShape 7"/>
          <p:cNvSpPr>
            <a:spLocks noChangeArrowheads="1"/>
          </p:cNvSpPr>
          <p:nvPr/>
        </p:nvSpPr>
        <p:spPr bwMode="auto">
          <a:xfrm>
            <a:off x="5791200" y="6400800"/>
            <a:ext cx="304800" cy="228600"/>
          </a:xfrm>
          <a:prstGeom prst="diamond">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82953" name="Text Box 9"/>
          <p:cNvSpPr txBox="1">
            <a:spLocks noChangeArrowheads="1"/>
          </p:cNvSpPr>
          <p:nvPr/>
        </p:nvSpPr>
        <p:spPr bwMode="auto">
          <a:xfrm>
            <a:off x="1905000" y="5120481"/>
            <a:ext cx="8077200" cy="666750"/>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s-ES"/>
              <a:t>In the prior example, the heading text would display in the color specified by the inline style, which outranks all the others.</a:t>
            </a:r>
          </a:p>
        </p:txBody>
      </p:sp>
      <p:sp>
        <p:nvSpPr>
          <p:cNvPr id="82954" name="Text Box 10"/>
          <p:cNvSpPr txBox="1">
            <a:spLocks noChangeArrowheads="1"/>
          </p:cNvSpPr>
          <p:nvPr/>
        </p:nvSpPr>
        <p:spPr bwMode="auto">
          <a:xfrm>
            <a:off x="1905000" y="5911057"/>
            <a:ext cx="8077200" cy="606425"/>
          </a:xfrm>
          <a:prstGeom prst="rect">
            <a:avLst/>
          </a:prstGeom>
          <a:solidFill>
            <a:srgbClr val="CC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s-ES" sz="1600"/>
              <a:t>If multiple, conflicting styles are defined in the </a:t>
            </a:r>
            <a:r>
              <a:rPr lang="en-US" altLang="es-ES" sz="1600" u="sng"/>
              <a:t>same</a:t>
            </a:r>
            <a:r>
              <a:rPr lang="en-US" altLang="es-ES" sz="1600"/>
              <a:t> style sheet, only the final one will be applied.  Be careful, as this is another common mistake committed by beginners.</a:t>
            </a:r>
          </a:p>
        </p:txBody>
      </p:sp>
      <p:sp>
        <p:nvSpPr>
          <p:cNvPr id="10" name="Rectángulo 9"/>
          <p:cNvSpPr/>
          <p:nvPr/>
        </p:nvSpPr>
        <p:spPr>
          <a:xfrm>
            <a:off x="4873494" y="6588860"/>
            <a:ext cx="7014961" cy="307777"/>
          </a:xfrm>
          <a:prstGeom prst="rect">
            <a:avLst/>
          </a:prstGeom>
        </p:spPr>
        <p:txBody>
          <a:bodyPr wrap="square">
            <a:spAutoFit/>
          </a:bodyPr>
          <a:lstStyle/>
          <a:p>
            <a:r>
              <a:rPr lang="en-US" sz="1400" b="1" i="1" dirty="0">
                <a:solidFill>
                  <a:schemeClr val="bg1"/>
                </a:solidFill>
              </a:rPr>
              <a:t>It based on: http://www.site.uottawa.ca/~gvj/Courses/CSI3140/lectures/CSS.ppt</a:t>
            </a:r>
            <a:endParaRPr lang="en-US" sz="1400" dirty="0">
              <a:solidFill>
                <a:schemeClr val="bg1"/>
              </a:solidFill>
            </a:endParaRPr>
          </a:p>
        </p:txBody>
      </p:sp>
    </p:spTree>
    <p:extLst>
      <p:ext uri="{BB962C8B-B14F-4D97-AF65-F5344CB8AC3E}">
        <p14:creationId xmlns:p14="http://schemas.microsoft.com/office/powerpoint/2010/main" val="1102513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447800" y="452437"/>
            <a:ext cx="8229600" cy="990600"/>
          </a:xfrm>
        </p:spPr>
        <p:txBody>
          <a:bodyPr/>
          <a:lstStyle/>
          <a:p>
            <a:pPr algn="ctr"/>
            <a:r>
              <a:rPr lang="en-US" altLang="es-ES" sz="3200" dirty="0"/>
              <a:t>What Does "Cascading" Mean?-2</a:t>
            </a:r>
          </a:p>
        </p:txBody>
      </p:sp>
      <p:cxnSp>
        <p:nvCxnSpPr>
          <p:cNvPr id="5" name="Straight Connector 4"/>
          <p:cNvCxnSpPr>
            <a:cxnSpLocks noChangeShapeType="1"/>
          </p:cNvCxnSpPr>
          <p:nvPr/>
        </p:nvCxnSpPr>
        <p:spPr bwMode="auto">
          <a:xfrm>
            <a:off x="1524000" y="1371600"/>
            <a:ext cx="9144000" cy="0"/>
          </a:xfrm>
          <a:prstGeom prst="line">
            <a:avLst/>
          </a:prstGeom>
          <a:noFill/>
          <a:ln w="15875" algn="ctr">
            <a:solidFill>
              <a:schemeClr val="bg2"/>
            </a:solidFill>
            <a:round/>
            <a:headEnd/>
            <a:tailEnd/>
          </a:ln>
        </p:spPr>
      </p:cxnSp>
      <p:sp>
        <p:nvSpPr>
          <p:cNvPr id="82951" name="AutoShape 7"/>
          <p:cNvSpPr>
            <a:spLocks noChangeArrowheads="1"/>
          </p:cNvSpPr>
          <p:nvPr/>
        </p:nvSpPr>
        <p:spPr bwMode="auto">
          <a:xfrm>
            <a:off x="5791200" y="6400800"/>
            <a:ext cx="304800" cy="228600"/>
          </a:xfrm>
          <a:prstGeom prst="diamond">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5" name="Rectángulo 14"/>
          <p:cNvSpPr/>
          <p:nvPr/>
        </p:nvSpPr>
        <p:spPr>
          <a:xfrm>
            <a:off x="457200" y="1305341"/>
            <a:ext cx="5509475" cy="424731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s-ES" dirty="0">
                <a:latin typeface="Consolas" panose="020B0609020204030204" pitchFamily="49" charset="0"/>
              </a:rPr>
              <a:t>&lt;</a:t>
            </a:r>
            <a:r>
              <a:rPr lang="es-ES" dirty="0" err="1">
                <a:latin typeface="Consolas" panose="020B0609020204030204" pitchFamily="49" charset="0"/>
              </a:rPr>
              <a:t>html</a:t>
            </a:r>
            <a:r>
              <a:rPr lang="es-ES" dirty="0">
                <a:latin typeface="Consolas" panose="020B0609020204030204" pitchFamily="49" charset="0"/>
              </a:rPr>
              <a:t>&gt;</a:t>
            </a:r>
          </a:p>
          <a:p>
            <a:r>
              <a:rPr lang="es-ES" dirty="0">
                <a:latin typeface="Consolas" panose="020B0609020204030204" pitchFamily="49" charset="0"/>
              </a:rPr>
              <a:t>&lt;head&gt;</a:t>
            </a:r>
          </a:p>
          <a:p>
            <a:r>
              <a:rPr lang="es-ES" dirty="0">
                <a:latin typeface="Consolas" panose="020B0609020204030204" pitchFamily="49" charset="0"/>
              </a:rPr>
              <a:t>&lt;</a:t>
            </a:r>
            <a:r>
              <a:rPr lang="es-ES" dirty="0" err="1">
                <a:latin typeface="Consolas" panose="020B0609020204030204" pitchFamily="49" charset="0"/>
              </a:rPr>
              <a:t>style</a:t>
            </a:r>
            <a:r>
              <a:rPr lang="es-ES" dirty="0">
                <a:latin typeface="Consolas" panose="020B0609020204030204" pitchFamily="49" charset="0"/>
              </a:rPr>
              <a:t>&gt;</a:t>
            </a:r>
          </a:p>
          <a:p>
            <a:r>
              <a:rPr lang="es-ES" dirty="0">
                <a:latin typeface="Consolas" panose="020B0609020204030204" pitchFamily="49" charset="0"/>
              </a:rPr>
              <a:t>h1 {</a:t>
            </a:r>
          </a:p>
          <a:p>
            <a:r>
              <a:rPr lang="es-ES" dirty="0">
                <a:latin typeface="Consolas" panose="020B0609020204030204" pitchFamily="49" charset="0"/>
              </a:rPr>
              <a:t>color: blue;</a:t>
            </a:r>
          </a:p>
          <a:p>
            <a:r>
              <a:rPr lang="es-ES" dirty="0" err="1">
                <a:latin typeface="Consolas" panose="020B0609020204030204" pitchFamily="49" charset="0"/>
              </a:rPr>
              <a:t>text-shadow</a:t>
            </a:r>
            <a:r>
              <a:rPr lang="es-ES" dirty="0">
                <a:latin typeface="Consolas" panose="020B0609020204030204" pitchFamily="49" charset="0"/>
              </a:rPr>
              <a:t>: 2px </a:t>
            </a:r>
            <a:r>
              <a:rPr lang="es-ES" dirty="0" err="1">
                <a:latin typeface="Consolas" panose="020B0609020204030204" pitchFamily="49" charset="0"/>
              </a:rPr>
              <a:t>2px</a:t>
            </a:r>
            <a:r>
              <a:rPr lang="es-ES" dirty="0">
                <a:latin typeface="Consolas" panose="020B0609020204030204" pitchFamily="49" charset="0"/>
              </a:rPr>
              <a:t> 12px #1C6EA4;</a:t>
            </a:r>
          </a:p>
          <a:p>
            <a:r>
              <a:rPr lang="es-ES" dirty="0">
                <a:latin typeface="Consolas" panose="020B0609020204030204" pitchFamily="49" charset="0"/>
              </a:rPr>
              <a:t>}</a:t>
            </a:r>
          </a:p>
          <a:p>
            <a:r>
              <a:rPr lang="es-ES" dirty="0">
                <a:latin typeface="Consolas" panose="020B0609020204030204" pitchFamily="49" charset="0"/>
              </a:rPr>
              <a:t>&lt;/</a:t>
            </a:r>
            <a:r>
              <a:rPr lang="es-ES" dirty="0" err="1">
                <a:latin typeface="Consolas" panose="020B0609020204030204" pitchFamily="49" charset="0"/>
              </a:rPr>
              <a:t>style</a:t>
            </a:r>
            <a:r>
              <a:rPr lang="es-ES" dirty="0">
                <a:latin typeface="Consolas" panose="020B0609020204030204" pitchFamily="49" charset="0"/>
              </a:rPr>
              <a:t>&gt;</a:t>
            </a:r>
          </a:p>
          <a:p>
            <a:br>
              <a:rPr lang="es-ES" dirty="0">
                <a:latin typeface="Consolas" panose="020B0609020204030204" pitchFamily="49" charset="0"/>
              </a:rPr>
            </a:br>
            <a:r>
              <a:rPr lang="es-ES" dirty="0">
                <a:latin typeface="Consolas" panose="020B0609020204030204" pitchFamily="49" charset="0"/>
              </a:rPr>
              <a:t>&lt;</a:t>
            </a:r>
            <a:r>
              <a:rPr lang="es-ES" dirty="0" err="1">
                <a:latin typeface="Consolas" panose="020B0609020204030204" pitchFamily="49" charset="0"/>
              </a:rPr>
              <a:t>title</a:t>
            </a:r>
            <a:r>
              <a:rPr lang="es-ES" dirty="0">
                <a:latin typeface="Consolas" panose="020B0609020204030204" pitchFamily="49" charset="0"/>
              </a:rPr>
              <a:t>&gt;Esto es un ejemplo&lt;/</a:t>
            </a:r>
            <a:r>
              <a:rPr lang="es-ES" dirty="0" err="1">
                <a:latin typeface="Consolas" panose="020B0609020204030204" pitchFamily="49" charset="0"/>
              </a:rPr>
              <a:t>title</a:t>
            </a:r>
            <a:r>
              <a:rPr lang="es-ES" dirty="0">
                <a:latin typeface="Consolas" panose="020B0609020204030204" pitchFamily="49" charset="0"/>
              </a:rPr>
              <a:t>&gt;</a:t>
            </a:r>
          </a:p>
          <a:p>
            <a:r>
              <a:rPr lang="es-ES" dirty="0">
                <a:latin typeface="Consolas" panose="020B0609020204030204" pitchFamily="49" charset="0"/>
              </a:rPr>
              <a:t>&lt;/head&gt;</a:t>
            </a:r>
          </a:p>
          <a:p>
            <a:r>
              <a:rPr lang="es-ES" dirty="0">
                <a:latin typeface="Consolas" panose="020B0609020204030204" pitchFamily="49" charset="0"/>
              </a:rPr>
              <a:t>&lt;</a:t>
            </a:r>
            <a:r>
              <a:rPr lang="es-ES" dirty="0" err="1">
                <a:latin typeface="Consolas" panose="020B0609020204030204" pitchFamily="49" charset="0"/>
              </a:rPr>
              <a:t>body</a:t>
            </a:r>
            <a:r>
              <a:rPr lang="es-ES" dirty="0">
                <a:latin typeface="Consolas" panose="020B0609020204030204" pitchFamily="49" charset="0"/>
              </a:rPr>
              <a:t>&gt;</a:t>
            </a:r>
          </a:p>
          <a:p>
            <a:r>
              <a:rPr lang="es-ES" dirty="0">
                <a:latin typeface="Consolas" panose="020B0609020204030204" pitchFamily="49" charset="0"/>
              </a:rPr>
              <a:t>&lt;h1 </a:t>
            </a:r>
            <a:r>
              <a:rPr lang="es-ES" dirty="0" err="1">
                <a:latin typeface="Consolas" panose="020B0609020204030204" pitchFamily="49" charset="0"/>
              </a:rPr>
              <a:t>style</a:t>
            </a:r>
            <a:r>
              <a:rPr lang="es-ES" dirty="0">
                <a:latin typeface="Consolas" panose="020B0609020204030204" pitchFamily="49" charset="0"/>
              </a:rPr>
              <a:t>="color: red"&gt;UFPS&lt;/h1&gt;</a:t>
            </a:r>
          </a:p>
          <a:p>
            <a:r>
              <a:rPr lang="es-ES" dirty="0">
                <a:latin typeface="Consolas" panose="020B0609020204030204" pitchFamily="49" charset="0"/>
              </a:rPr>
              <a:t>&lt;/</a:t>
            </a:r>
            <a:r>
              <a:rPr lang="es-ES" dirty="0" err="1">
                <a:latin typeface="Consolas" panose="020B0609020204030204" pitchFamily="49" charset="0"/>
              </a:rPr>
              <a:t>body</a:t>
            </a:r>
            <a:r>
              <a:rPr lang="es-ES" dirty="0">
                <a:latin typeface="Consolas" panose="020B0609020204030204" pitchFamily="49" charset="0"/>
              </a:rPr>
              <a:t>&gt;</a:t>
            </a:r>
          </a:p>
          <a:p>
            <a:r>
              <a:rPr lang="es-ES" dirty="0">
                <a:latin typeface="Consolas" panose="020B0609020204030204" pitchFamily="49" charset="0"/>
              </a:rPr>
              <a:t>&lt;/</a:t>
            </a:r>
            <a:r>
              <a:rPr lang="es-ES" dirty="0" err="1">
                <a:latin typeface="Consolas" panose="020B0609020204030204" pitchFamily="49" charset="0"/>
              </a:rPr>
              <a:t>html</a:t>
            </a:r>
            <a:r>
              <a:rPr lang="es-ES" dirty="0">
                <a:latin typeface="Consolas" panose="020B0609020204030204" pitchFamily="49" charset="0"/>
              </a:rPr>
              <a:t>&gt;</a:t>
            </a:r>
            <a:endParaRPr lang="es-ES" dirty="0">
              <a:effectLst/>
              <a:latin typeface="Consolas" panose="020B0609020204030204" pitchFamily="49" charset="0"/>
            </a:endParaRPr>
          </a:p>
        </p:txBody>
      </p:sp>
      <p:sp>
        <p:nvSpPr>
          <p:cNvPr id="17" name="CuadroTexto 16"/>
          <p:cNvSpPr txBox="1"/>
          <p:nvPr/>
        </p:nvSpPr>
        <p:spPr>
          <a:xfrm>
            <a:off x="2739437" y="4183247"/>
            <a:ext cx="574196" cy="646331"/>
          </a:xfrm>
          <a:prstGeom prst="rect">
            <a:avLst/>
          </a:prstGeom>
          <a:noFill/>
        </p:spPr>
        <p:txBody>
          <a:bodyPr wrap="none" rtlCol="0">
            <a:spAutoFit/>
          </a:bodyPr>
          <a:lstStyle/>
          <a:p>
            <a:r>
              <a:rPr lang="es-ES" sz="3600" b="1" dirty="0">
                <a:solidFill>
                  <a:srgbClr val="FF0000"/>
                </a:solidFill>
                <a:sym typeface="Wingdings" panose="05000000000000000000" pitchFamily="2" charset="2"/>
              </a:rPr>
              <a:t></a:t>
            </a:r>
            <a:endParaRPr lang="es-ES" sz="3600" b="1" dirty="0">
              <a:solidFill>
                <a:srgbClr val="FF0000"/>
              </a:solidFill>
            </a:endParaRPr>
          </a:p>
        </p:txBody>
      </p:sp>
      <p:sp>
        <p:nvSpPr>
          <p:cNvPr id="18" name="CuadroTexto 17"/>
          <p:cNvSpPr txBox="1"/>
          <p:nvPr/>
        </p:nvSpPr>
        <p:spPr>
          <a:xfrm>
            <a:off x="2048539" y="2224505"/>
            <a:ext cx="574196" cy="646331"/>
          </a:xfrm>
          <a:prstGeom prst="rect">
            <a:avLst/>
          </a:prstGeom>
          <a:noFill/>
        </p:spPr>
        <p:txBody>
          <a:bodyPr wrap="none" rtlCol="0">
            <a:spAutoFit/>
          </a:bodyPr>
          <a:lstStyle/>
          <a:p>
            <a:r>
              <a:rPr lang="es-ES" sz="3600" b="1" dirty="0">
                <a:solidFill>
                  <a:srgbClr val="FF0000"/>
                </a:solidFill>
                <a:sym typeface="Wingdings" panose="05000000000000000000" pitchFamily="2" charset="2"/>
              </a:rPr>
              <a:t></a:t>
            </a:r>
            <a:endParaRPr lang="es-ES" sz="3600" b="1" dirty="0">
              <a:solidFill>
                <a:srgbClr val="FF0000"/>
              </a:solidFill>
            </a:endParaRPr>
          </a:p>
        </p:txBody>
      </p:sp>
      <p:sp>
        <p:nvSpPr>
          <p:cNvPr id="8" name="CuadroTexto 7"/>
          <p:cNvSpPr txBox="1"/>
          <p:nvPr/>
        </p:nvSpPr>
        <p:spPr>
          <a:xfrm>
            <a:off x="5203601" y="3059668"/>
            <a:ext cx="25146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b="1" dirty="0">
                <a:solidFill>
                  <a:srgbClr val="FF0000"/>
                </a:solidFill>
              </a:rPr>
              <a:t>“</a:t>
            </a:r>
            <a:r>
              <a:rPr lang="es-ES" b="1" dirty="0" err="1">
                <a:solidFill>
                  <a:srgbClr val="FF0000"/>
                </a:solidFill>
              </a:rPr>
              <a:t>only</a:t>
            </a:r>
            <a:r>
              <a:rPr lang="es-ES" b="1" dirty="0">
                <a:solidFill>
                  <a:srgbClr val="FF0000"/>
                </a:solidFill>
              </a:rPr>
              <a:t> color </a:t>
            </a:r>
            <a:r>
              <a:rPr lang="es-ES" b="1" dirty="0" err="1">
                <a:solidFill>
                  <a:srgbClr val="FF0000"/>
                </a:solidFill>
              </a:rPr>
              <a:t>attribute</a:t>
            </a:r>
            <a:r>
              <a:rPr lang="es-ES" b="1" dirty="0">
                <a:solidFill>
                  <a:srgbClr val="FF0000"/>
                </a:solidFill>
              </a:rPr>
              <a:t>”</a:t>
            </a:r>
          </a:p>
        </p:txBody>
      </p:sp>
      <p:cxnSp>
        <p:nvCxnSpPr>
          <p:cNvPr id="12" name="Conector recto de flecha 11"/>
          <p:cNvCxnSpPr>
            <a:stCxn id="8" idx="2"/>
          </p:cNvCxnSpPr>
          <p:nvPr/>
        </p:nvCxnSpPr>
        <p:spPr>
          <a:xfrm flipH="1">
            <a:off x="4121776" y="3429000"/>
            <a:ext cx="2339125" cy="1091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p:cNvCxnSpPr>
            <a:endCxn id="18" idx="3"/>
          </p:cNvCxnSpPr>
          <p:nvPr/>
        </p:nvCxnSpPr>
        <p:spPr>
          <a:xfrm flipH="1" flipV="1">
            <a:off x="2622735" y="2547671"/>
            <a:ext cx="3473265" cy="426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Imagen 21"/>
          <p:cNvPicPr>
            <a:picLocks noChangeAspect="1"/>
          </p:cNvPicPr>
          <p:nvPr/>
        </p:nvPicPr>
        <p:blipFill>
          <a:blip r:embed="rId3"/>
          <a:stretch>
            <a:fillRect/>
          </a:stretch>
        </p:blipFill>
        <p:spPr>
          <a:xfrm>
            <a:off x="8677390" y="2921199"/>
            <a:ext cx="2529912" cy="120914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79909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447800" y="452437"/>
            <a:ext cx="8229600" cy="990600"/>
          </a:xfrm>
        </p:spPr>
        <p:txBody>
          <a:bodyPr/>
          <a:lstStyle/>
          <a:p>
            <a:pPr algn="ctr"/>
            <a:r>
              <a:rPr lang="en-US" altLang="es-ES" sz="3200" dirty="0"/>
              <a:t>What Does "Cascading" Mean?-3</a:t>
            </a:r>
          </a:p>
        </p:txBody>
      </p:sp>
      <p:cxnSp>
        <p:nvCxnSpPr>
          <p:cNvPr id="5" name="Straight Connector 4"/>
          <p:cNvCxnSpPr>
            <a:cxnSpLocks noChangeShapeType="1"/>
          </p:cNvCxnSpPr>
          <p:nvPr/>
        </p:nvCxnSpPr>
        <p:spPr bwMode="auto">
          <a:xfrm>
            <a:off x="1524000" y="1371600"/>
            <a:ext cx="9144000" cy="0"/>
          </a:xfrm>
          <a:prstGeom prst="line">
            <a:avLst/>
          </a:prstGeom>
          <a:noFill/>
          <a:ln w="15875" algn="ctr">
            <a:solidFill>
              <a:schemeClr val="bg2"/>
            </a:solidFill>
            <a:round/>
            <a:headEnd/>
            <a:tailEnd/>
          </a:ln>
        </p:spPr>
      </p:cxnSp>
      <p:sp>
        <p:nvSpPr>
          <p:cNvPr id="82951" name="AutoShape 7"/>
          <p:cNvSpPr>
            <a:spLocks noChangeArrowheads="1"/>
          </p:cNvSpPr>
          <p:nvPr/>
        </p:nvSpPr>
        <p:spPr bwMode="auto">
          <a:xfrm>
            <a:off x="5791200" y="6400800"/>
            <a:ext cx="304800" cy="228600"/>
          </a:xfrm>
          <a:prstGeom prst="diamond">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5" name="Rectángulo 14"/>
          <p:cNvSpPr/>
          <p:nvPr/>
        </p:nvSpPr>
        <p:spPr>
          <a:xfrm>
            <a:off x="457200" y="1305341"/>
            <a:ext cx="5509475" cy="424731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s-ES" dirty="0">
                <a:latin typeface="Consolas" panose="020B0609020204030204" pitchFamily="49" charset="0"/>
              </a:rPr>
              <a:t>&lt;</a:t>
            </a:r>
            <a:r>
              <a:rPr lang="es-ES" dirty="0" err="1">
                <a:latin typeface="Consolas" panose="020B0609020204030204" pitchFamily="49" charset="0"/>
              </a:rPr>
              <a:t>html</a:t>
            </a:r>
            <a:r>
              <a:rPr lang="es-ES" dirty="0">
                <a:latin typeface="Consolas" panose="020B0609020204030204" pitchFamily="49" charset="0"/>
              </a:rPr>
              <a:t>&gt;</a:t>
            </a:r>
          </a:p>
          <a:p>
            <a:r>
              <a:rPr lang="es-ES" dirty="0">
                <a:latin typeface="Consolas" panose="020B0609020204030204" pitchFamily="49" charset="0"/>
              </a:rPr>
              <a:t>&lt;head&gt;</a:t>
            </a:r>
          </a:p>
          <a:p>
            <a:r>
              <a:rPr lang="es-ES" dirty="0">
                <a:latin typeface="Consolas" panose="020B0609020204030204" pitchFamily="49" charset="0"/>
              </a:rPr>
              <a:t>&lt;</a:t>
            </a:r>
            <a:r>
              <a:rPr lang="es-ES" dirty="0" err="1">
                <a:latin typeface="Consolas" panose="020B0609020204030204" pitchFamily="49" charset="0"/>
              </a:rPr>
              <a:t>style</a:t>
            </a:r>
            <a:r>
              <a:rPr lang="es-ES" dirty="0">
                <a:latin typeface="Consolas" panose="020B0609020204030204" pitchFamily="49" charset="0"/>
              </a:rPr>
              <a:t>&gt;</a:t>
            </a:r>
          </a:p>
          <a:p>
            <a:r>
              <a:rPr lang="es-ES" dirty="0">
                <a:latin typeface="Consolas" panose="020B0609020204030204" pitchFamily="49" charset="0"/>
              </a:rPr>
              <a:t>h1 {</a:t>
            </a:r>
          </a:p>
          <a:p>
            <a:r>
              <a:rPr lang="es-ES" dirty="0">
                <a:latin typeface="Consolas" panose="020B0609020204030204" pitchFamily="49" charset="0"/>
              </a:rPr>
              <a:t>color: blue </a:t>
            </a:r>
            <a:r>
              <a:rPr lang="es-ES" b="1" u="sng" dirty="0">
                <a:solidFill>
                  <a:srgbClr val="FF0000"/>
                </a:solidFill>
                <a:latin typeface="Consolas" panose="020B0609020204030204" pitchFamily="49" charset="0"/>
              </a:rPr>
              <a:t>!</a:t>
            </a:r>
            <a:r>
              <a:rPr lang="es-ES" b="1" u="sng" dirty="0" err="1">
                <a:solidFill>
                  <a:srgbClr val="FF0000"/>
                </a:solidFill>
                <a:latin typeface="Consolas" panose="020B0609020204030204" pitchFamily="49" charset="0"/>
              </a:rPr>
              <a:t>important</a:t>
            </a:r>
            <a:r>
              <a:rPr lang="es-ES" dirty="0">
                <a:latin typeface="Consolas" panose="020B0609020204030204" pitchFamily="49" charset="0"/>
              </a:rPr>
              <a:t>;</a:t>
            </a:r>
          </a:p>
          <a:p>
            <a:r>
              <a:rPr lang="es-ES" dirty="0" err="1">
                <a:latin typeface="Consolas" panose="020B0609020204030204" pitchFamily="49" charset="0"/>
              </a:rPr>
              <a:t>text-shadow</a:t>
            </a:r>
            <a:r>
              <a:rPr lang="es-ES" dirty="0">
                <a:latin typeface="Consolas" panose="020B0609020204030204" pitchFamily="49" charset="0"/>
              </a:rPr>
              <a:t>: 2px </a:t>
            </a:r>
            <a:r>
              <a:rPr lang="es-ES" dirty="0" err="1">
                <a:latin typeface="Consolas" panose="020B0609020204030204" pitchFamily="49" charset="0"/>
              </a:rPr>
              <a:t>2px</a:t>
            </a:r>
            <a:r>
              <a:rPr lang="es-ES" dirty="0">
                <a:latin typeface="Consolas" panose="020B0609020204030204" pitchFamily="49" charset="0"/>
              </a:rPr>
              <a:t> 12px #1C6EA4;</a:t>
            </a:r>
          </a:p>
          <a:p>
            <a:r>
              <a:rPr lang="es-ES" dirty="0">
                <a:latin typeface="Consolas" panose="020B0609020204030204" pitchFamily="49" charset="0"/>
              </a:rPr>
              <a:t>}</a:t>
            </a:r>
          </a:p>
          <a:p>
            <a:r>
              <a:rPr lang="es-ES" dirty="0">
                <a:latin typeface="Consolas" panose="020B0609020204030204" pitchFamily="49" charset="0"/>
              </a:rPr>
              <a:t>&lt;/</a:t>
            </a:r>
            <a:r>
              <a:rPr lang="es-ES" dirty="0" err="1">
                <a:latin typeface="Consolas" panose="020B0609020204030204" pitchFamily="49" charset="0"/>
              </a:rPr>
              <a:t>style</a:t>
            </a:r>
            <a:r>
              <a:rPr lang="es-ES" dirty="0">
                <a:latin typeface="Consolas" panose="020B0609020204030204" pitchFamily="49" charset="0"/>
              </a:rPr>
              <a:t>&gt;</a:t>
            </a:r>
          </a:p>
          <a:p>
            <a:br>
              <a:rPr lang="es-ES" dirty="0">
                <a:latin typeface="Consolas" panose="020B0609020204030204" pitchFamily="49" charset="0"/>
              </a:rPr>
            </a:br>
            <a:r>
              <a:rPr lang="es-ES" dirty="0">
                <a:latin typeface="Consolas" panose="020B0609020204030204" pitchFamily="49" charset="0"/>
              </a:rPr>
              <a:t>&lt;</a:t>
            </a:r>
            <a:r>
              <a:rPr lang="es-ES" dirty="0" err="1">
                <a:latin typeface="Consolas" panose="020B0609020204030204" pitchFamily="49" charset="0"/>
              </a:rPr>
              <a:t>title</a:t>
            </a:r>
            <a:r>
              <a:rPr lang="es-ES" dirty="0">
                <a:latin typeface="Consolas" panose="020B0609020204030204" pitchFamily="49" charset="0"/>
              </a:rPr>
              <a:t>&gt;Esto es un ejemplo&lt;/</a:t>
            </a:r>
            <a:r>
              <a:rPr lang="es-ES" dirty="0" err="1">
                <a:latin typeface="Consolas" panose="020B0609020204030204" pitchFamily="49" charset="0"/>
              </a:rPr>
              <a:t>title</a:t>
            </a:r>
            <a:r>
              <a:rPr lang="es-ES" dirty="0">
                <a:latin typeface="Consolas" panose="020B0609020204030204" pitchFamily="49" charset="0"/>
              </a:rPr>
              <a:t>&gt;</a:t>
            </a:r>
          </a:p>
          <a:p>
            <a:r>
              <a:rPr lang="es-ES" dirty="0">
                <a:latin typeface="Consolas" panose="020B0609020204030204" pitchFamily="49" charset="0"/>
              </a:rPr>
              <a:t>&lt;/head&gt;</a:t>
            </a:r>
          </a:p>
          <a:p>
            <a:r>
              <a:rPr lang="es-ES" dirty="0">
                <a:latin typeface="Consolas" panose="020B0609020204030204" pitchFamily="49" charset="0"/>
              </a:rPr>
              <a:t>&lt;</a:t>
            </a:r>
            <a:r>
              <a:rPr lang="es-ES" dirty="0" err="1">
                <a:latin typeface="Consolas" panose="020B0609020204030204" pitchFamily="49" charset="0"/>
              </a:rPr>
              <a:t>body</a:t>
            </a:r>
            <a:r>
              <a:rPr lang="es-ES" dirty="0">
                <a:latin typeface="Consolas" panose="020B0609020204030204" pitchFamily="49" charset="0"/>
              </a:rPr>
              <a:t>&gt;</a:t>
            </a:r>
          </a:p>
          <a:p>
            <a:r>
              <a:rPr lang="es-ES" dirty="0">
                <a:latin typeface="Consolas" panose="020B0609020204030204" pitchFamily="49" charset="0"/>
              </a:rPr>
              <a:t>&lt;h1 </a:t>
            </a:r>
            <a:r>
              <a:rPr lang="es-ES" dirty="0" err="1">
                <a:latin typeface="Consolas" panose="020B0609020204030204" pitchFamily="49" charset="0"/>
              </a:rPr>
              <a:t>style</a:t>
            </a:r>
            <a:r>
              <a:rPr lang="es-ES" dirty="0">
                <a:latin typeface="Consolas" panose="020B0609020204030204" pitchFamily="49" charset="0"/>
              </a:rPr>
              <a:t>="color: red"&gt;UFPS&lt;/h1&gt;</a:t>
            </a:r>
          </a:p>
          <a:p>
            <a:r>
              <a:rPr lang="es-ES" dirty="0">
                <a:latin typeface="Consolas" panose="020B0609020204030204" pitchFamily="49" charset="0"/>
              </a:rPr>
              <a:t>&lt;/</a:t>
            </a:r>
            <a:r>
              <a:rPr lang="es-ES" dirty="0" err="1">
                <a:latin typeface="Consolas" panose="020B0609020204030204" pitchFamily="49" charset="0"/>
              </a:rPr>
              <a:t>body</a:t>
            </a:r>
            <a:r>
              <a:rPr lang="es-ES" dirty="0">
                <a:latin typeface="Consolas" panose="020B0609020204030204" pitchFamily="49" charset="0"/>
              </a:rPr>
              <a:t>&gt;</a:t>
            </a:r>
          </a:p>
          <a:p>
            <a:r>
              <a:rPr lang="es-ES" dirty="0">
                <a:latin typeface="Consolas" panose="020B0609020204030204" pitchFamily="49" charset="0"/>
              </a:rPr>
              <a:t>&lt;/</a:t>
            </a:r>
            <a:r>
              <a:rPr lang="es-ES" dirty="0" err="1">
                <a:latin typeface="Consolas" panose="020B0609020204030204" pitchFamily="49" charset="0"/>
              </a:rPr>
              <a:t>html</a:t>
            </a:r>
            <a:r>
              <a:rPr lang="es-ES" dirty="0">
                <a:latin typeface="Consolas" panose="020B0609020204030204" pitchFamily="49" charset="0"/>
              </a:rPr>
              <a:t>&gt;</a:t>
            </a:r>
            <a:endParaRPr lang="es-ES" dirty="0">
              <a:effectLst/>
              <a:latin typeface="Consolas" panose="020B0609020204030204" pitchFamily="49" charset="0"/>
            </a:endParaRPr>
          </a:p>
        </p:txBody>
      </p:sp>
      <p:sp>
        <p:nvSpPr>
          <p:cNvPr id="17" name="CuadroTexto 16"/>
          <p:cNvSpPr txBox="1"/>
          <p:nvPr/>
        </p:nvSpPr>
        <p:spPr>
          <a:xfrm>
            <a:off x="2739437" y="4183247"/>
            <a:ext cx="574196" cy="646331"/>
          </a:xfrm>
          <a:prstGeom prst="rect">
            <a:avLst/>
          </a:prstGeom>
          <a:noFill/>
        </p:spPr>
        <p:txBody>
          <a:bodyPr wrap="none" rtlCol="0">
            <a:spAutoFit/>
          </a:bodyPr>
          <a:lstStyle/>
          <a:p>
            <a:r>
              <a:rPr lang="es-ES" sz="3600" b="1" dirty="0">
                <a:solidFill>
                  <a:srgbClr val="FF0000"/>
                </a:solidFill>
                <a:sym typeface="Wingdings" panose="05000000000000000000" pitchFamily="2" charset="2"/>
              </a:rPr>
              <a:t></a:t>
            </a:r>
            <a:endParaRPr lang="es-ES" sz="3600" b="1" dirty="0">
              <a:solidFill>
                <a:srgbClr val="FF0000"/>
              </a:solidFill>
            </a:endParaRPr>
          </a:p>
        </p:txBody>
      </p:sp>
      <p:sp>
        <p:nvSpPr>
          <p:cNvPr id="18" name="CuadroTexto 17"/>
          <p:cNvSpPr txBox="1"/>
          <p:nvPr/>
        </p:nvSpPr>
        <p:spPr>
          <a:xfrm>
            <a:off x="3547580" y="2211526"/>
            <a:ext cx="574196" cy="646331"/>
          </a:xfrm>
          <a:prstGeom prst="rect">
            <a:avLst/>
          </a:prstGeom>
          <a:noFill/>
        </p:spPr>
        <p:txBody>
          <a:bodyPr wrap="none" rtlCol="0">
            <a:spAutoFit/>
          </a:bodyPr>
          <a:lstStyle/>
          <a:p>
            <a:r>
              <a:rPr lang="es-ES" sz="3600" b="1" dirty="0">
                <a:solidFill>
                  <a:srgbClr val="FF0000"/>
                </a:solidFill>
                <a:sym typeface="Wingdings" panose="05000000000000000000" pitchFamily="2" charset="2"/>
              </a:rPr>
              <a:t></a:t>
            </a:r>
            <a:endParaRPr lang="es-ES" sz="3600" b="1" dirty="0">
              <a:solidFill>
                <a:srgbClr val="FF0000"/>
              </a:solidFill>
            </a:endParaRPr>
          </a:p>
        </p:txBody>
      </p:sp>
      <p:sp>
        <p:nvSpPr>
          <p:cNvPr id="8" name="CuadroTexto 7"/>
          <p:cNvSpPr txBox="1"/>
          <p:nvPr/>
        </p:nvSpPr>
        <p:spPr>
          <a:xfrm>
            <a:off x="5203601" y="3059668"/>
            <a:ext cx="25146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b="1" dirty="0">
                <a:solidFill>
                  <a:srgbClr val="FF0000"/>
                </a:solidFill>
              </a:rPr>
              <a:t>“</a:t>
            </a:r>
            <a:r>
              <a:rPr lang="es-ES" b="1" dirty="0" err="1">
                <a:solidFill>
                  <a:srgbClr val="FF0000"/>
                </a:solidFill>
              </a:rPr>
              <a:t>only</a:t>
            </a:r>
            <a:r>
              <a:rPr lang="es-ES" b="1" dirty="0">
                <a:solidFill>
                  <a:srgbClr val="FF0000"/>
                </a:solidFill>
              </a:rPr>
              <a:t> color </a:t>
            </a:r>
            <a:r>
              <a:rPr lang="es-ES" b="1" dirty="0" err="1">
                <a:solidFill>
                  <a:srgbClr val="FF0000"/>
                </a:solidFill>
              </a:rPr>
              <a:t>attribute</a:t>
            </a:r>
            <a:r>
              <a:rPr lang="es-ES" b="1" dirty="0">
                <a:solidFill>
                  <a:srgbClr val="FF0000"/>
                </a:solidFill>
              </a:rPr>
              <a:t>”</a:t>
            </a:r>
          </a:p>
        </p:txBody>
      </p:sp>
      <p:cxnSp>
        <p:nvCxnSpPr>
          <p:cNvPr id="12" name="Conector recto de flecha 11"/>
          <p:cNvCxnSpPr>
            <a:stCxn id="8" idx="2"/>
          </p:cNvCxnSpPr>
          <p:nvPr/>
        </p:nvCxnSpPr>
        <p:spPr>
          <a:xfrm flipH="1">
            <a:off x="4121776" y="3429000"/>
            <a:ext cx="2339125" cy="1091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p:cNvCxnSpPr>
            <a:endCxn id="18" idx="3"/>
          </p:cNvCxnSpPr>
          <p:nvPr/>
        </p:nvCxnSpPr>
        <p:spPr>
          <a:xfrm flipH="1" flipV="1">
            <a:off x="4121776" y="2534692"/>
            <a:ext cx="3473268" cy="426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 name="Imagen 1"/>
          <p:cNvPicPr>
            <a:picLocks noChangeAspect="1"/>
          </p:cNvPicPr>
          <p:nvPr/>
        </p:nvPicPr>
        <p:blipFill>
          <a:blip r:embed="rId3"/>
          <a:stretch>
            <a:fillRect/>
          </a:stretch>
        </p:blipFill>
        <p:spPr>
          <a:xfrm>
            <a:off x="8967684" y="3135866"/>
            <a:ext cx="1745392" cy="97986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244826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57789" y="614586"/>
            <a:ext cx="7480300" cy="963613"/>
          </a:xfrm>
        </p:spPr>
        <p:txBody>
          <a:bodyPr/>
          <a:lstStyle/>
          <a:p>
            <a:pPr algn="ctr"/>
            <a:r>
              <a:rPr lang="es-ES" sz="3200" b="1" dirty="0"/>
              <a:t>CSS </a:t>
            </a:r>
            <a:r>
              <a:rPr lang="es-ES" sz="3200" b="1" dirty="0" err="1"/>
              <a:t>Properties</a:t>
            </a:r>
            <a:r>
              <a:rPr lang="es-ES" sz="3200" b="1" dirty="0"/>
              <a:t> Reference </a:t>
            </a:r>
            <a:r>
              <a:rPr lang="es-ES" sz="3200" b="1" dirty="0" err="1"/>
              <a:t>List</a:t>
            </a:r>
            <a:endParaRPr lang="es-ES" sz="3200" b="1" dirty="0"/>
          </a:p>
        </p:txBody>
      </p:sp>
      <p:sp>
        <p:nvSpPr>
          <p:cNvPr id="3" name="Marcador de contenido 2"/>
          <p:cNvSpPr>
            <a:spLocks noGrp="1"/>
          </p:cNvSpPr>
          <p:nvPr>
            <p:ph idx="1"/>
          </p:nvPr>
        </p:nvSpPr>
        <p:spPr>
          <a:xfrm>
            <a:off x="565814" y="5626368"/>
            <a:ext cx="11060372" cy="581250"/>
          </a:xfrm>
        </p:spPr>
        <p:txBody>
          <a:bodyPr/>
          <a:lstStyle/>
          <a:p>
            <a:pPr algn="ctr"/>
            <a:r>
              <a:rPr lang="es-ES" dirty="0"/>
              <a:t>http://www.stylinwithcss.com/resources_css_properties.php</a:t>
            </a:r>
          </a:p>
        </p:txBody>
      </p:sp>
      <p:pic>
        <p:nvPicPr>
          <p:cNvPr id="4" name="Imagen 3"/>
          <p:cNvPicPr>
            <a:picLocks noChangeAspect="1"/>
          </p:cNvPicPr>
          <p:nvPr/>
        </p:nvPicPr>
        <p:blipFill>
          <a:blip r:embed="rId2"/>
          <a:stretch>
            <a:fillRect/>
          </a:stretch>
        </p:blipFill>
        <p:spPr>
          <a:xfrm>
            <a:off x="0" y="1179960"/>
            <a:ext cx="5915025" cy="2286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n 4"/>
          <p:cNvPicPr>
            <a:picLocks noChangeAspect="1"/>
          </p:cNvPicPr>
          <p:nvPr/>
        </p:nvPicPr>
        <p:blipFill>
          <a:blip r:embed="rId3"/>
          <a:stretch>
            <a:fillRect/>
          </a:stretch>
        </p:blipFill>
        <p:spPr>
          <a:xfrm>
            <a:off x="6096000" y="2791317"/>
            <a:ext cx="5810250" cy="25622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30233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2949351" y="604043"/>
            <a:ext cx="7480300" cy="963613"/>
          </a:xfrm>
        </p:spPr>
        <p:txBody>
          <a:bodyPr/>
          <a:lstStyle/>
          <a:p>
            <a:r>
              <a:rPr lang="en-US" altLang="es-ES" sz="3600" dirty="0"/>
              <a:t>CSS Syntax: Selector Strings-1</a:t>
            </a:r>
          </a:p>
        </p:txBody>
      </p:sp>
      <p:sp>
        <p:nvSpPr>
          <p:cNvPr id="257027" name="Rectangle 3"/>
          <p:cNvSpPr>
            <a:spLocks noGrp="1" noChangeArrowheads="1"/>
          </p:cNvSpPr>
          <p:nvPr>
            <p:ph type="body" idx="1"/>
          </p:nvPr>
        </p:nvSpPr>
        <p:spPr>
          <a:xfrm>
            <a:off x="273036" y="1685433"/>
            <a:ext cx="7480300" cy="4197351"/>
          </a:xfrm>
        </p:spPr>
        <p:txBody>
          <a:bodyPr/>
          <a:lstStyle/>
          <a:p>
            <a:r>
              <a:rPr lang="en-US" altLang="es-ES" dirty="0"/>
              <a:t>Single element type:</a:t>
            </a:r>
          </a:p>
          <a:p>
            <a:endParaRPr lang="en-US" altLang="es-ES" dirty="0"/>
          </a:p>
          <a:p>
            <a:r>
              <a:rPr lang="en-US" altLang="es-ES" dirty="0"/>
              <a:t>Multiple element types:</a:t>
            </a:r>
          </a:p>
          <a:p>
            <a:endParaRPr lang="en-US" altLang="es-ES" dirty="0"/>
          </a:p>
          <a:p>
            <a:r>
              <a:rPr lang="en-US" altLang="es-ES" dirty="0"/>
              <a:t>All element types:</a:t>
            </a:r>
          </a:p>
          <a:p>
            <a:endParaRPr lang="en-US" altLang="es-ES" dirty="0"/>
          </a:p>
          <a:p>
            <a:r>
              <a:rPr lang="en-US" altLang="es-ES" dirty="0"/>
              <a:t>Specific elements by id:</a:t>
            </a:r>
          </a:p>
          <a:p>
            <a:endParaRPr lang="en-US" altLang="es-ES" dirty="0"/>
          </a:p>
          <a:p>
            <a:endParaRPr lang="en-US" altLang="es-ES" dirty="0"/>
          </a:p>
        </p:txBody>
      </p:sp>
      <p:pic>
        <p:nvPicPr>
          <p:cNvPr id="257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9552" y="3088785"/>
            <a:ext cx="5746750" cy="422275"/>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7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9552" y="2098185"/>
            <a:ext cx="5867400" cy="314325"/>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7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9552" y="4155585"/>
            <a:ext cx="2971800" cy="352425"/>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7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9552" y="5222384"/>
            <a:ext cx="4114800" cy="363538"/>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2947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2949351" y="604043"/>
            <a:ext cx="7480300" cy="963613"/>
          </a:xfrm>
        </p:spPr>
        <p:txBody>
          <a:bodyPr/>
          <a:lstStyle/>
          <a:p>
            <a:r>
              <a:rPr lang="en-US" altLang="es-ES" sz="3600" dirty="0"/>
              <a:t>CSS Syntax: Selector Strings</a:t>
            </a:r>
          </a:p>
        </p:txBody>
      </p:sp>
      <p:sp>
        <p:nvSpPr>
          <p:cNvPr id="257027" name="Rectangle 3"/>
          <p:cNvSpPr>
            <a:spLocks noGrp="1" noChangeArrowheads="1"/>
          </p:cNvSpPr>
          <p:nvPr>
            <p:ph type="body" idx="1"/>
          </p:nvPr>
        </p:nvSpPr>
        <p:spPr>
          <a:xfrm>
            <a:off x="273036" y="1685433"/>
            <a:ext cx="7480300" cy="4197351"/>
          </a:xfrm>
        </p:spPr>
        <p:txBody>
          <a:bodyPr/>
          <a:lstStyle/>
          <a:p>
            <a:r>
              <a:rPr lang="en-US" altLang="es-ES" dirty="0"/>
              <a:t>Single element type:</a:t>
            </a:r>
          </a:p>
          <a:p>
            <a:endParaRPr lang="en-US" altLang="es-ES" dirty="0"/>
          </a:p>
          <a:p>
            <a:r>
              <a:rPr lang="en-US" altLang="es-ES" dirty="0"/>
              <a:t>Multiple element types:</a:t>
            </a:r>
          </a:p>
          <a:p>
            <a:endParaRPr lang="en-US" altLang="es-ES" dirty="0"/>
          </a:p>
          <a:p>
            <a:r>
              <a:rPr lang="en-US" altLang="es-ES" dirty="0"/>
              <a:t>All element types:</a:t>
            </a:r>
          </a:p>
          <a:p>
            <a:endParaRPr lang="en-US" altLang="es-ES" dirty="0"/>
          </a:p>
          <a:p>
            <a:r>
              <a:rPr lang="en-US" altLang="es-ES" dirty="0"/>
              <a:t>Specific elements by id:</a:t>
            </a:r>
          </a:p>
          <a:p>
            <a:endParaRPr lang="en-US" altLang="es-ES" dirty="0"/>
          </a:p>
          <a:p>
            <a:endParaRPr lang="en-US" altLang="es-ES" dirty="0"/>
          </a:p>
        </p:txBody>
      </p:sp>
      <p:pic>
        <p:nvPicPr>
          <p:cNvPr id="257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9552" y="3088785"/>
            <a:ext cx="5746750" cy="422275"/>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7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9552" y="2098185"/>
            <a:ext cx="5867400" cy="314325"/>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7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9552" y="4155585"/>
            <a:ext cx="2971800" cy="352425"/>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7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9552" y="5222384"/>
            <a:ext cx="4114800" cy="363538"/>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8441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524000" y="457201"/>
            <a:ext cx="8229600" cy="990600"/>
          </a:xfrm>
        </p:spPr>
        <p:txBody>
          <a:bodyPr/>
          <a:lstStyle/>
          <a:p>
            <a:pPr algn="ctr"/>
            <a:r>
              <a:rPr lang="en-US" altLang="es-ES" sz="4000" b="1" dirty="0"/>
              <a:t>Classes and IDs</a:t>
            </a:r>
          </a:p>
        </p:txBody>
      </p:sp>
      <p:cxnSp>
        <p:nvCxnSpPr>
          <p:cNvPr id="5" name="Straight Connector 4"/>
          <p:cNvCxnSpPr>
            <a:cxnSpLocks noChangeShapeType="1"/>
          </p:cNvCxnSpPr>
          <p:nvPr/>
        </p:nvCxnSpPr>
        <p:spPr bwMode="auto">
          <a:xfrm>
            <a:off x="1524000" y="1371600"/>
            <a:ext cx="9144000" cy="0"/>
          </a:xfrm>
          <a:prstGeom prst="line">
            <a:avLst/>
          </a:prstGeom>
          <a:noFill/>
          <a:ln w="15875" algn="ctr">
            <a:solidFill>
              <a:schemeClr val="bg2"/>
            </a:solidFill>
            <a:round/>
            <a:headEnd/>
            <a:tailEnd/>
          </a:ln>
        </p:spPr>
      </p:cxnSp>
      <p:sp>
        <p:nvSpPr>
          <p:cNvPr id="54280" name="Text Box 8"/>
          <p:cNvSpPr txBox="1">
            <a:spLocks noChangeArrowheads="1"/>
          </p:cNvSpPr>
          <p:nvPr/>
        </p:nvSpPr>
        <p:spPr bwMode="auto">
          <a:xfrm>
            <a:off x="881130" y="1959367"/>
            <a:ext cx="9786870" cy="3247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s-ES" sz="2000" dirty="0"/>
              <a:t>At first glance, classes and IDs appear to function identically, but there are important differences between the two:</a:t>
            </a:r>
          </a:p>
          <a:p>
            <a:endParaRPr lang="en-US" altLang="es-ES" sz="2000" dirty="0"/>
          </a:p>
          <a:p>
            <a:pPr marL="342900" indent="-342900">
              <a:lnSpc>
                <a:spcPts val="3000"/>
              </a:lnSpc>
              <a:buFont typeface="Arial" panose="020B0604020202020204" pitchFamily="34" charset="0"/>
              <a:buChar char="•"/>
            </a:pPr>
            <a:r>
              <a:rPr lang="en-US" altLang="es-ES" sz="2000" dirty="0"/>
              <a:t>IDs can be applied to </a:t>
            </a:r>
            <a:r>
              <a:rPr lang="en-US" altLang="es-ES" sz="2000" u="sng" dirty="0"/>
              <a:t>one and only one</a:t>
            </a:r>
            <a:r>
              <a:rPr lang="en-US" altLang="es-ES" sz="2000" dirty="0"/>
              <a:t> element in a web document.</a:t>
            </a:r>
          </a:p>
          <a:p>
            <a:pPr marL="342900" indent="-342900">
              <a:lnSpc>
                <a:spcPts val="3000"/>
              </a:lnSpc>
              <a:buFont typeface="Arial" panose="020B0604020202020204" pitchFamily="34" charset="0"/>
              <a:buChar char="•"/>
            </a:pPr>
            <a:r>
              <a:rPr lang="en-US" altLang="es-ES" sz="2000" dirty="0"/>
              <a:t>Classes can be applied to an unlimited number of elements, even different types of elements on the same page.</a:t>
            </a:r>
          </a:p>
          <a:p>
            <a:pPr marL="342900" indent="-342900">
              <a:lnSpc>
                <a:spcPts val="3000"/>
              </a:lnSpc>
              <a:buFont typeface="Arial" panose="020B0604020202020204" pitchFamily="34" charset="0"/>
              <a:buChar char="•"/>
            </a:pPr>
            <a:r>
              <a:rPr lang="en-US" altLang="es-ES" sz="2000" dirty="0"/>
              <a:t>If conflicting styles from an ID and class are applied to the same element, the </a:t>
            </a:r>
            <a:r>
              <a:rPr lang="en-US" altLang="es-ES" sz="2000" u="sng" dirty="0"/>
              <a:t>ID will outrank the class</a:t>
            </a:r>
            <a:r>
              <a:rPr lang="en-US" altLang="es-ES" sz="2000" dirty="0"/>
              <a:t> in the cascade.</a:t>
            </a:r>
          </a:p>
          <a:p>
            <a:endParaRPr lang="en-US" altLang="es-ES" sz="2000" dirty="0"/>
          </a:p>
        </p:txBody>
      </p:sp>
      <p:pic>
        <p:nvPicPr>
          <p:cNvPr id="2050" name="Picture 2"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3228" y="4871559"/>
            <a:ext cx="4043589" cy="1347863"/>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4873494" y="6588860"/>
            <a:ext cx="7014961" cy="307777"/>
          </a:xfrm>
          <a:prstGeom prst="rect">
            <a:avLst/>
          </a:prstGeom>
        </p:spPr>
        <p:txBody>
          <a:bodyPr wrap="square">
            <a:spAutoFit/>
          </a:bodyPr>
          <a:lstStyle/>
          <a:p>
            <a:r>
              <a:rPr lang="en-US" sz="1400" b="1" i="1" dirty="0">
                <a:solidFill>
                  <a:schemeClr val="bg1"/>
                </a:solidFill>
              </a:rPr>
              <a:t>It based on: http://www.site.uottawa.ca/~gvj/Courses/CSI3140/lectures/CSS.ppt</a:t>
            </a:r>
            <a:endParaRPr lang="en-US" sz="1400" dirty="0">
              <a:solidFill>
                <a:schemeClr val="bg1"/>
              </a:solidFill>
            </a:endParaRPr>
          </a:p>
        </p:txBody>
      </p:sp>
    </p:spTree>
    <p:extLst>
      <p:ext uri="{BB962C8B-B14F-4D97-AF65-F5344CB8AC3E}">
        <p14:creationId xmlns:p14="http://schemas.microsoft.com/office/powerpoint/2010/main" val="3433801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524000" y="577851"/>
            <a:ext cx="8229600" cy="990600"/>
          </a:xfrm>
        </p:spPr>
        <p:txBody>
          <a:bodyPr/>
          <a:lstStyle/>
          <a:p>
            <a:pPr algn="ctr"/>
            <a:r>
              <a:rPr lang="en-US" altLang="es-ES" sz="3600" dirty="0"/>
              <a:t>The Need for Classes and IDs</a:t>
            </a:r>
          </a:p>
        </p:txBody>
      </p:sp>
      <p:cxnSp>
        <p:nvCxnSpPr>
          <p:cNvPr id="5" name="Straight Connector 4"/>
          <p:cNvCxnSpPr>
            <a:cxnSpLocks noChangeShapeType="1"/>
          </p:cNvCxnSpPr>
          <p:nvPr/>
        </p:nvCxnSpPr>
        <p:spPr bwMode="auto">
          <a:xfrm>
            <a:off x="1524000" y="1371600"/>
            <a:ext cx="9144000" cy="0"/>
          </a:xfrm>
          <a:prstGeom prst="line">
            <a:avLst/>
          </a:prstGeom>
          <a:noFill/>
          <a:ln w="15875" algn="ctr">
            <a:solidFill>
              <a:schemeClr val="bg2"/>
            </a:solidFill>
            <a:round/>
            <a:headEnd/>
            <a:tailEnd/>
          </a:ln>
        </p:spPr>
      </p:cxnSp>
      <p:sp>
        <p:nvSpPr>
          <p:cNvPr id="52230" name="Text Box 6"/>
          <p:cNvSpPr txBox="1">
            <a:spLocks noChangeArrowheads="1"/>
          </p:cNvSpPr>
          <p:nvPr/>
        </p:nvSpPr>
        <p:spPr bwMode="auto">
          <a:xfrm>
            <a:off x="1351207" y="1473782"/>
            <a:ext cx="9814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s-ES" sz="2000" dirty="0"/>
              <a:t>Recall our prior example of using CSS to style three paragraph elements differently:</a:t>
            </a:r>
          </a:p>
        </p:txBody>
      </p:sp>
      <p:sp>
        <p:nvSpPr>
          <p:cNvPr id="52231" name="Rectangle 3"/>
          <p:cNvSpPr>
            <a:spLocks noChangeArrowheads="1"/>
          </p:cNvSpPr>
          <p:nvPr/>
        </p:nvSpPr>
        <p:spPr bwMode="auto">
          <a:xfrm>
            <a:off x="1853485" y="2449222"/>
            <a:ext cx="8229600" cy="1143000"/>
          </a:xfrm>
          <a:prstGeom prst="rect">
            <a:avLst/>
          </a:prstGeom>
          <a:solidFill>
            <a:srgbClr val="FFFF00"/>
          </a:solidFill>
          <a:ln w="9525">
            <a:solidFill>
              <a:schemeClr val="tx1"/>
            </a:solidFill>
            <a:miter lim="800000"/>
            <a:headEnd/>
            <a:tailEnd/>
          </a:ln>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es-ES" sz="1400" b="1" dirty="0">
                <a:latin typeface="Courier New" panose="02070309020205020404" pitchFamily="49" charset="0"/>
              </a:rPr>
              <a:t>&lt;p&gt;Normal text&lt;/p&gt;</a:t>
            </a:r>
          </a:p>
          <a:p>
            <a:pPr>
              <a:buFont typeface="Wingdings" panose="05000000000000000000" pitchFamily="2" charset="2"/>
              <a:buNone/>
            </a:pPr>
            <a:r>
              <a:rPr lang="en-US" altLang="es-ES" sz="1400" b="1" dirty="0">
                <a:latin typeface="Courier New" panose="02070309020205020404" pitchFamily="49" charset="0"/>
              </a:rPr>
              <a:t>&lt;p </a:t>
            </a:r>
            <a:r>
              <a:rPr lang="en-US" altLang="es-ES" sz="1400" b="1" dirty="0">
                <a:solidFill>
                  <a:srgbClr val="FF0066"/>
                </a:solidFill>
                <a:latin typeface="Courier New" panose="02070309020205020404" pitchFamily="49" charset="0"/>
              </a:rPr>
              <a:t>style="</a:t>
            </a:r>
            <a:r>
              <a:rPr lang="en-US" altLang="es-ES" sz="1400" b="1" dirty="0" err="1">
                <a:solidFill>
                  <a:srgbClr val="FF0066"/>
                </a:solidFill>
                <a:latin typeface="Courier New" panose="02070309020205020404" pitchFamily="49" charset="0"/>
              </a:rPr>
              <a:t>font-weight:bold</a:t>
            </a:r>
            <a:r>
              <a:rPr lang="en-US" altLang="es-ES" sz="1400" b="1" dirty="0">
                <a:solidFill>
                  <a:srgbClr val="FF0066"/>
                </a:solidFill>
                <a:latin typeface="Courier New" panose="02070309020205020404" pitchFamily="49" charset="0"/>
              </a:rPr>
              <a:t>;"</a:t>
            </a:r>
            <a:r>
              <a:rPr lang="en-US" altLang="es-ES" sz="1400" b="1" dirty="0">
                <a:latin typeface="Courier New" panose="02070309020205020404" pitchFamily="49" charset="0"/>
              </a:rPr>
              <a:t>&gt;UFPS 1&lt;/p&gt;</a:t>
            </a:r>
          </a:p>
          <a:p>
            <a:pPr>
              <a:buFont typeface="Wingdings" panose="05000000000000000000" pitchFamily="2" charset="2"/>
              <a:buNone/>
            </a:pPr>
            <a:r>
              <a:rPr lang="en-US" altLang="es-ES" sz="1400" b="1" dirty="0">
                <a:latin typeface="Courier New" panose="02070309020205020404" pitchFamily="49" charset="0"/>
              </a:rPr>
              <a:t>&lt;p </a:t>
            </a:r>
            <a:r>
              <a:rPr lang="en-US" altLang="es-ES" sz="1400" b="1" dirty="0">
                <a:solidFill>
                  <a:srgbClr val="FF0066"/>
                </a:solidFill>
                <a:latin typeface="Courier New" panose="02070309020205020404" pitchFamily="49" charset="0"/>
              </a:rPr>
              <a:t>style="</a:t>
            </a:r>
            <a:r>
              <a:rPr lang="en-US" altLang="es-ES" sz="1400" b="1" dirty="0" err="1">
                <a:solidFill>
                  <a:srgbClr val="FF0066"/>
                </a:solidFill>
                <a:latin typeface="Courier New" panose="02070309020205020404" pitchFamily="49" charset="0"/>
              </a:rPr>
              <a:t>font-style:italic</a:t>
            </a:r>
            <a:r>
              <a:rPr lang="en-US" altLang="es-ES" sz="1400" b="1" dirty="0">
                <a:solidFill>
                  <a:srgbClr val="FF0066"/>
                </a:solidFill>
                <a:latin typeface="Courier New" panose="02070309020205020404" pitchFamily="49" charset="0"/>
              </a:rPr>
              <a:t>;"</a:t>
            </a:r>
            <a:r>
              <a:rPr lang="en-US" altLang="es-ES" sz="1400" b="1" dirty="0">
                <a:latin typeface="Courier New" panose="02070309020205020404" pitchFamily="49" charset="0"/>
              </a:rPr>
              <a:t>&gt;UFPS 2&lt;/p&gt;</a:t>
            </a:r>
          </a:p>
          <a:p>
            <a:pPr>
              <a:buFont typeface="Wingdings" panose="05000000000000000000" pitchFamily="2" charset="2"/>
              <a:buNone/>
            </a:pPr>
            <a:r>
              <a:rPr lang="en-US" altLang="es-ES" sz="1400" b="1" dirty="0">
                <a:latin typeface="Courier New" panose="02070309020205020404" pitchFamily="49" charset="0"/>
              </a:rPr>
              <a:t>&lt;p </a:t>
            </a:r>
            <a:r>
              <a:rPr lang="en-US" altLang="es-ES" sz="1400" b="1" dirty="0">
                <a:solidFill>
                  <a:srgbClr val="FF0066"/>
                </a:solidFill>
                <a:latin typeface="Courier New" panose="02070309020205020404" pitchFamily="49" charset="0"/>
              </a:rPr>
              <a:t>style="</a:t>
            </a:r>
            <a:r>
              <a:rPr lang="en-US" altLang="es-ES" sz="1400" b="1" dirty="0" err="1">
                <a:solidFill>
                  <a:srgbClr val="FF0066"/>
                </a:solidFill>
                <a:latin typeface="Courier New" panose="02070309020205020404" pitchFamily="49" charset="0"/>
              </a:rPr>
              <a:t>font-weight:bold;font-style:italic</a:t>
            </a:r>
            <a:r>
              <a:rPr lang="en-US" altLang="es-ES" sz="1400" b="1" dirty="0">
                <a:solidFill>
                  <a:srgbClr val="FF0066"/>
                </a:solidFill>
                <a:latin typeface="Courier New" panose="02070309020205020404" pitchFamily="49" charset="0"/>
              </a:rPr>
              <a:t>;"</a:t>
            </a:r>
            <a:r>
              <a:rPr lang="en-US" altLang="es-ES" sz="1400" b="1" dirty="0">
                <a:latin typeface="Courier New" panose="02070309020205020404" pitchFamily="49" charset="0"/>
              </a:rPr>
              <a:t>&gt;UFPS 3&lt;/p&gt;</a:t>
            </a:r>
          </a:p>
        </p:txBody>
      </p:sp>
      <p:sp>
        <p:nvSpPr>
          <p:cNvPr id="52232" name="Text Box 8"/>
          <p:cNvSpPr txBox="1">
            <a:spLocks noChangeArrowheads="1"/>
          </p:cNvSpPr>
          <p:nvPr/>
        </p:nvSpPr>
        <p:spPr bwMode="auto">
          <a:xfrm>
            <a:off x="850006" y="4167553"/>
            <a:ext cx="10315975" cy="120032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gn="just">
              <a:spcBef>
                <a:spcPts val="600"/>
              </a:spcBef>
              <a:spcAft>
                <a:spcPts val="600"/>
              </a:spcAft>
            </a:pPr>
            <a:r>
              <a:rPr lang="en-US" altLang="es-ES" sz="2400" b="1" dirty="0">
                <a:solidFill>
                  <a:srgbClr val="FF0000"/>
                </a:solidFill>
              </a:rPr>
              <a:t>We had to use the inline style for these paragraphs</a:t>
            </a:r>
            <a:r>
              <a:rPr lang="en-US" altLang="es-ES" sz="2400" dirty="0"/>
              <a:t>. If we had attempted to style the &lt;p&gt; element in an internal or external style sheet, the formatting rules would have applied to all the </a:t>
            </a:r>
            <a:r>
              <a:rPr lang="en-US" altLang="es-ES" sz="2400" b="1" dirty="0">
                <a:solidFill>
                  <a:srgbClr val="FF0000"/>
                </a:solidFill>
              </a:rPr>
              <a:t>&lt;p&gt; elements, not specific ones </a:t>
            </a:r>
            <a:r>
              <a:rPr lang="en-US" altLang="es-ES" sz="2400" b="1" dirty="0">
                <a:solidFill>
                  <a:srgbClr val="FF0000"/>
                </a:solidFill>
                <a:sym typeface="Wingdings" panose="05000000000000000000" pitchFamily="2" charset="2"/>
              </a:rPr>
              <a:t></a:t>
            </a:r>
            <a:r>
              <a:rPr lang="en-US" altLang="es-ES" sz="2400" dirty="0"/>
              <a:t>.</a:t>
            </a:r>
            <a:endParaRPr lang="en-IN" altLang="es-ES" sz="2400" dirty="0"/>
          </a:p>
        </p:txBody>
      </p:sp>
    </p:spTree>
    <p:extLst>
      <p:ext uri="{BB962C8B-B14F-4D97-AF65-F5344CB8AC3E}">
        <p14:creationId xmlns:p14="http://schemas.microsoft.com/office/powerpoint/2010/main" val="1610172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524000" y="577851"/>
            <a:ext cx="8229600" cy="990600"/>
          </a:xfrm>
        </p:spPr>
        <p:txBody>
          <a:bodyPr/>
          <a:lstStyle/>
          <a:p>
            <a:pPr algn="ctr"/>
            <a:r>
              <a:rPr lang="en-US" altLang="es-ES" sz="3600" dirty="0"/>
              <a:t>Example: Classes</a:t>
            </a:r>
          </a:p>
        </p:txBody>
      </p:sp>
      <p:pic>
        <p:nvPicPr>
          <p:cNvPr id="2" name="Imagen 1"/>
          <p:cNvPicPr>
            <a:picLocks noChangeAspect="1"/>
          </p:cNvPicPr>
          <p:nvPr/>
        </p:nvPicPr>
        <p:blipFill>
          <a:blip r:embed="rId3"/>
          <a:stretch>
            <a:fillRect/>
          </a:stretch>
        </p:blipFill>
        <p:spPr>
          <a:xfrm>
            <a:off x="1007302" y="1753674"/>
            <a:ext cx="9548382" cy="3848636"/>
          </a:xfrm>
          <a:prstGeom prst="rect">
            <a:avLst/>
          </a:prstGeom>
        </p:spPr>
      </p:pic>
      <p:cxnSp>
        <p:nvCxnSpPr>
          <p:cNvPr id="4" name="Conector recto de flecha 3"/>
          <p:cNvCxnSpPr/>
          <p:nvPr/>
        </p:nvCxnSpPr>
        <p:spPr>
          <a:xfrm flipV="1">
            <a:off x="6096000" y="2266682"/>
            <a:ext cx="3215425" cy="167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ector recto de flecha 6"/>
          <p:cNvCxnSpPr/>
          <p:nvPr/>
        </p:nvCxnSpPr>
        <p:spPr>
          <a:xfrm>
            <a:off x="6096000" y="2485623"/>
            <a:ext cx="3228304" cy="682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p:cNvCxnSpPr/>
          <p:nvPr/>
        </p:nvCxnSpPr>
        <p:spPr>
          <a:xfrm flipV="1">
            <a:off x="6903076" y="2826913"/>
            <a:ext cx="2408349" cy="1178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0363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857308" y="166687"/>
            <a:ext cx="5118292" cy="963613"/>
          </a:xfrm>
        </p:spPr>
        <p:txBody>
          <a:bodyPr/>
          <a:lstStyle/>
          <a:p>
            <a:pPr algn="ctr"/>
            <a:r>
              <a:rPr lang="es-CO" sz="3600" b="1" dirty="0" err="1"/>
              <a:t>Introducction</a:t>
            </a:r>
            <a:r>
              <a:rPr lang="es-CO" sz="3600" b="1" dirty="0"/>
              <a:t> (CSS)</a:t>
            </a:r>
          </a:p>
        </p:txBody>
      </p:sp>
      <p:sp>
        <p:nvSpPr>
          <p:cNvPr id="3" name="2 Marcador de contenido"/>
          <p:cNvSpPr>
            <a:spLocks noGrp="1"/>
          </p:cNvSpPr>
          <p:nvPr>
            <p:ph idx="1"/>
          </p:nvPr>
        </p:nvSpPr>
        <p:spPr>
          <a:xfrm>
            <a:off x="1015260" y="1262781"/>
            <a:ext cx="10102506" cy="3726865"/>
          </a:xfrm>
        </p:spPr>
        <p:txBody>
          <a:bodyPr/>
          <a:lstStyle/>
          <a:p>
            <a:pPr marL="0" indent="0" algn="just">
              <a:buNone/>
            </a:pPr>
            <a:r>
              <a:rPr lang="en-US" sz="2000" dirty="0"/>
              <a:t>A style sheet language, or style language, is a computer </a:t>
            </a:r>
            <a:r>
              <a:rPr lang="en-US" sz="2400" b="1" dirty="0">
                <a:solidFill>
                  <a:srgbClr val="FF0000"/>
                </a:solidFill>
              </a:rPr>
              <a:t>language</a:t>
            </a:r>
            <a:r>
              <a:rPr lang="en-US" sz="2000" dirty="0"/>
              <a:t> that expresses the presentation of structured documents. CSS is designed to enable the separation of presentation and content, including layout, colors, and fonts. This separation can improve content accessibility, </a:t>
            </a:r>
            <a:r>
              <a:rPr lang="en-US" sz="2000" b="1" dirty="0">
                <a:solidFill>
                  <a:srgbClr val="FF0000"/>
                </a:solidFill>
              </a:rPr>
              <a:t>provide more flexibility and control </a:t>
            </a:r>
            <a:r>
              <a:rPr lang="en-US" sz="2000" dirty="0"/>
              <a:t>in the specification of presentation characteristics, enable multiple web pages to share formatting by specifying the relevant CSS in a separate .</a:t>
            </a:r>
            <a:r>
              <a:rPr lang="en-US" sz="2000" dirty="0" err="1"/>
              <a:t>css</a:t>
            </a:r>
            <a:r>
              <a:rPr lang="en-US" sz="2000" dirty="0"/>
              <a:t> file, and reduce complexity and repetition in the structural content.</a:t>
            </a:r>
          </a:p>
          <a:p>
            <a:pPr marL="0" indent="0" algn="just">
              <a:buNone/>
            </a:pPr>
            <a:r>
              <a:rPr lang="en-US" sz="2000" dirty="0"/>
              <a:t>The name </a:t>
            </a:r>
            <a:r>
              <a:rPr lang="en-US" sz="2000" b="1" i="1" dirty="0">
                <a:solidFill>
                  <a:srgbClr val="FF0000"/>
                </a:solidFill>
              </a:rPr>
              <a:t>cascading</a:t>
            </a:r>
            <a:r>
              <a:rPr lang="en-US" sz="2000" b="1" dirty="0">
                <a:solidFill>
                  <a:srgbClr val="FF0000"/>
                </a:solidFill>
              </a:rPr>
              <a:t> </a:t>
            </a:r>
            <a:r>
              <a:rPr lang="en-US" sz="2000" dirty="0"/>
              <a:t>comes from the specified priority scheme to determine which style rule applies if more than one rule matches a particular element. This cascading priority scheme is predictable. </a:t>
            </a:r>
          </a:p>
          <a:p>
            <a:pPr marL="0" indent="0" algn="ctr">
              <a:buNone/>
            </a:pPr>
            <a:r>
              <a:rPr lang="en-US" sz="2000" i="1" dirty="0">
                <a:solidFill>
                  <a:srgbClr val="FF0000"/>
                </a:solidFill>
              </a:rPr>
              <a:t>CSS was first proposed by </a:t>
            </a:r>
            <a:r>
              <a:rPr lang="en-US" sz="2000" i="1" dirty="0" err="1">
                <a:solidFill>
                  <a:srgbClr val="FF0000"/>
                </a:solidFill>
              </a:rPr>
              <a:t>Håkon</a:t>
            </a:r>
            <a:r>
              <a:rPr lang="en-US" sz="2000" i="1" dirty="0">
                <a:solidFill>
                  <a:srgbClr val="FF0000"/>
                </a:solidFill>
              </a:rPr>
              <a:t> </a:t>
            </a:r>
            <a:r>
              <a:rPr lang="en-US" sz="2000" i="1" dirty="0" err="1">
                <a:solidFill>
                  <a:srgbClr val="FF0000"/>
                </a:solidFill>
              </a:rPr>
              <a:t>Wium</a:t>
            </a:r>
            <a:r>
              <a:rPr lang="en-US" sz="2000" i="1" dirty="0">
                <a:solidFill>
                  <a:srgbClr val="FF0000"/>
                </a:solidFill>
              </a:rPr>
              <a:t> Lie on October 10, 1994. At the time, Lie was working with Tim Berners-Lee at CERN.</a:t>
            </a:r>
          </a:p>
        </p:txBody>
      </p:sp>
      <p:pic>
        <p:nvPicPr>
          <p:cNvPr id="6" name="Picture 2" descr="Resultado de imagen para cs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66513" y="4850780"/>
            <a:ext cx="3048162" cy="14478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055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3"/>
          <a:stretch>
            <a:fillRect/>
          </a:stretch>
        </p:blipFill>
        <p:spPr>
          <a:xfrm>
            <a:off x="0" y="1835708"/>
            <a:ext cx="10225088" cy="4030727"/>
          </a:xfrm>
          <a:prstGeom prst="rect">
            <a:avLst/>
          </a:prstGeom>
        </p:spPr>
      </p:pic>
      <p:sp>
        <p:nvSpPr>
          <p:cNvPr id="52226" name="Rectangle 2"/>
          <p:cNvSpPr>
            <a:spLocks noGrp="1" noChangeArrowheads="1"/>
          </p:cNvSpPr>
          <p:nvPr>
            <p:ph type="title"/>
          </p:nvPr>
        </p:nvSpPr>
        <p:spPr>
          <a:xfrm>
            <a:off x="1524000" y="577851"/>
            <a:ext cx="8229600" cy="990600"/>
          </a:xfrm>
        </p:spPr>
        <p:txBody>
          <a:bodyPr/>
          <a:lstStyle/>
          <a:p>
            <a:pPr algn="ctr"/>
            <a:r>
              <a:rPr lang="en-US" altLang="es-ES" sz="3600" dirty="0"/>
              <a:t>Example: Multiple Classes</a:t>
            </a:r>
          </a:p>
        </p:txBody>
      </p:sp>
      <p:sp>
        <p:nvSpPr>
          <p:cNvPr id="10" name="Elipse 9"/>
          <p:cNvSpPr/>
          <p:nvPr/>
        </p:nvSpPr>
        <p:spPr>
          <a:xfrm>
            <a:off x="4468968" y="3876540"/>
            <a:ext cx="4417455" cy="1037037"/>
          </a:xfrm>
          <a:prstGeom prst="ellipse">
            <a:avLst/>
          </a:prstGeom>
          <a:noFill/>
          <a:ln w="38100">
            <a:prstDash val="lg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11" name="Elipse 10"/>
          <p:cNvSpPr/>
          <p:nvPr/>
        </p:nvSpPr>
        <p:spPr>
          <a:xfrm>
            <a:off x="8336556" y="3613324"/>
            <a:ext cx="2438400" cy="420162"/>
          </a:xfrm>
          <a:prstGeom prst="ellipse">
            <a:avLst/>
          </a:prstGeom>
          <a:noFill/>
          <a:ln w="38100">
            <a:solidFill>
              <a:srgbClr val="FF0000"/>
            </a:solidFill>
            <a:prstDash val="lg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8" name="CuadroTexto 7"/>
          <p:cNvSpPr txBox="1"/>
          <p:nvPr/>
        </p:nvSpPr>
        <p:spPr>
          <a:xfrm>
            <a:off x="1560065" y="4101243"/>
            <a:ext cx="487634" cy="523220"/>
          </a:xfrm>
          <a:prstGeom prst="rect">
            <a:avLst/>
          </a:prstGeom>
          <a:noFill/>
        </p:spPr>
        <p:txBody>
          <a:bodyPr wrap="none" rtlCol="0">
            <a:spAutoFit/>
          </a:bodyPr>
          <a:lstStyle/>
          <a:p>
            <a:r>
              <a:rPr lang="es-ES" sz="2800" b="1" dirty="0">
                <a:sym typeface="Wingdings" panose="05000000000000000000" pitchFamily="2" charset="2"/>
              </a:rPr>
              <a:t></a:t>
            </a:r>
            <a:endParaRPr lang="es-ES" sz="2800" b="1" dirty="0"/>
          </a:p>
        </p:txBody>
      </p:sp>
      <p:sp>
        <p:nvSpPr>
          <p:cNvPr id="13" name="CuadroTexto 12"/>
          <p:cNvSpPr txBox="1"/>
          <p:nvPr/>
        </p:nvSpPr>
        <p:spPr>
          <a:xfrm>
            <a:off x="2418712" y="4101243"/>
            <a:ext cx="487634" cy="523220"/>
          </a:xfrm>
          <a:prstGeom prst="rect">
            <a:avLst/>
          </a:prstGeom>
          <a:noFill/>
        </p:spPr>
        <p:txBody>
          <a:bodyPr wrap="none" rtlCol="0">
            <a:spAutoFit/>
          </a:bodyPr>
          <a:lstStyle/>
          <a:p>
            <a:r>
              <a:rPr lang="es-ES" sz="2800" b="1" dirty="0">
                <a:sym typeface="Wingdings" panose="05000000000000000000" pitchFamily="2" charset="2"/>
              </a:rPr>
              <a:t></a:t>
            </a:r>
            <a:endParaRPr lang="es-ES" sz="2800" b="1" dirty="0"/>
          </a:p>
        </p:txBody>
      </p:sp>
    </p:spTree>
    <p:extLst>
      <p:ext uri="{BB962C8B-B14F-4D97-AF65-F5344CB8AC3E}">
        <p14:creationId xmlns:p14="http://schemas.microsoft.com/office/powerpoint/2010/main" val="209761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724580" y="1564784"/>
            <a:ext cx="10722827" cy="3213278"/>
          </a:xfrm>
          <a:prstGeom prst="rect">
            <a:avLst/>
          </a:prstGeom>
        </p:spPr>
      </p:pic>
      <p:sp>
        <p:nvSpPr>
          <p:cNvPr id="5" name="Rectangle 2"/>
          <p:cNvSpPr>
            <a:spLocks noGrp="1" noChangeArrowheads="1"/>
          </p:cNvSpPr>
          <p:nvPr>
            <p:ph type="title"/>
          </p:nvPr>
        </p:nvSpPr>
        <p:spPr>
          <a:xfrm>
            <a:off x="1435994" y="574184"/>
            <a:ext cx="8229600" cy="990600"/>
          </a:xfrm>
        </p:spPr>
        <p:txBody>
          <a:bodyPr/>
          <a:lstStyle/>
          <a:p>
            <a:pPr algn="ctr"/>
            <a:r>
              <a:rPr lang="en-US" altLang="es-ES" sz="2800" b="1" dirty="0"/>
              <a:t>Example: Class and ID, Same Element</a:t>
            </a:r>
          </a:p>
        </p:txBody>
      </p:sp>
      <p:sp>
        <p:nvSpPr>
          <p:cNvPr id="6" name="Rectángulo 5"/>
          <p:cNvSpPr/>
          <p:nvPr/>
        </p:nvSpPr>
        <p:spPr>
          <a:xfrm>
            <a:off x="594202" y="4943806"/>
            <a:ext cx="5373009"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s-ES" b="1" dirty="0" err="1"/>
              <a:t>Remember</a:t>
            </a:r>
            <a:r>
              <a:rPr lang="es-ES" b="1" dirty="0"/>
              <a:t> </a:t>
            </a:r>
            <a:r>
              <a:rPr lang="es-ES" b="1" dirty="0" err="1"/>
              <a:t>that</a:t>
            </a:r>
            <a:r>
              <a:rPr lang="es-ES" b="1" dirty="0"/>
              <a:t> "id" can be </a:t>
            </a:r>
            <a:r>
              <a:rPr lang="es-ES" b="1" dirty="0" err="1"/>
              <a:t>used</a:t>
            </a:r>
            <a:r>
              <a:rPr lang="es-ES" b="1" dirty="0"/>
              <a:t> </a:t>
            </a:r>
            <a:r>
              <a:rPr lang="es-ES" b="1" dirty="0" err="1"/>
              <a:t>by</a:t>
            </a:r>
            <a:r>
              <a:rPr lang="es-ES" b="1" dirty="0"/>
              <a:t> </a:t>
            </a:r>
            <a:r>
              <a:rPr lang="es-ES" b="1" dirty="0" err="1"/>
              <a:t>only</a:t>
            </a:r>
            <a:r>
              <a:rPr lang="es-ES" b="1" dirty="0"/>
              <a:t> </a:t>
            </a:r>
            <a:r>
              <a:rPr lang="es-ES" b="1" dirty="0" err="1"/>
              <a:t>one</a:t>
            </a:r>
            <a:r>
              <a:rPr lang="es-ES" b="1" dirty="0"/>
              <a:t> </a:t>
            </a:r>
            <a:r>
              <a:rPr lang="es-ES" b="1" dirty="0" err="1"/>
              <a:t>element</a:t>
            </a:r>
            <a:r>
              <a:rPr lang="es-ES" b="1" dirty="0"/>
              <a:t>.</a:t>
            </a:r>
          </a:p>
        </p:txBody>
      </p:sp>
      <p:cxnSp>
        <p:nvCxnSpPr>
          <p:cNvPr id="8" name="Conector recto de flecha 7"/>
          <p:cNvCxnSpPr>
            <a:stCxn id="6" idx="0"/>
          </p:cNvCxnSpPr>
          <p:nvPr/>
        </p:nvCxnSpPr>
        <p:spPr>
          <a:xfrm flipV="1">
            <a:off x="3280707" y="3580327"/>
            <a:ext cx="106437" cy="1363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ctor angular 9"/>
          <p:cNvCxnSpPr/>
          <p:nvPr/>
        </p:nvCxnSpPr>
        <p:spPr>
          <a:xfrm rot="5400000" flipH="1" flipV="1">
            <a:off x="573543" y="3778702"/>
            <a:ext cx="1659692" cy="67051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0352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2771313" y="423852"/>
            <a:ext cx="8228013" cy="1433512"/>
          </a:xfrm>
        </p:spPr>
        <p:txBody>
          <a:bodyPr/>
          <a:lstStyle/>
          <a:p>
            <a:r>
              <a:rPr lang="es-MX" sz="2000" b="1" dirty="0">
                <a:solidFill>
                  <a:srgbClr val="FF0000"/>
                </a:solidFill>
                <a:effectLst>
                  <a:outerShdw blurRad="38100" dist="38100" dir="2700000" algn="tl">
                    <a:srgbClr val="000000">
                      <a:alpha val="43137"/>
                    </a:srgbClr>
                  </a:outerShdw>
                </a:effectLst>
              </a:rPr>
              <a:t>EXAMPLE- USING CSS  (UFPS FORMAT)</a:t>
            </a:r>
            <a:br>
              <a:rPr lang="es-MX" sz="2000" b="1" dirty="0">
                <a:solidFill>
                  <a:srgbClr val="FF0000"/>
                </a:solidFill>
                <a:effectLst>
                  <a:outerShdw blurRad="38100" dist="38100" dir="2700000" algn="tl">
                    <a:srgbClr val="000000">
                      <a:alpha val="43137"/>
                    </a:srgbClr>
                  </a:outerShdw>
                </a:effectLst>
              </a:rPr>
            </a:br>
            <a:endParaRPr lang="es-ES" sz="2000" b="1" dirty="0">
              <a:solidFill>
                <a:srgbClr val="FF0000"/>
              </a:solidFill>
              <a:effectLst>
                <a:outerShdw blurRad="38100" dist="38100" dir="2700000" algn="tl">
                  <a:srgbClr val="000000">
                    <a:alpha val="43137"/>
                  </a:srgbClr>
                </a:outerShdw>
              </a:effectLst>
            </a:endParaRPr>
          </a:p>
        </p:txBody>
      </p:sp>
      <p:sp>
        <p:nvSpPr>
          <p:cNvPr id="8" name="Text Box 4"/>
          <p:cNvSpPr txBox="1">
            <a:spLocks noChangeArrowheads="1"/>
          </p:cNvSpPr>
          <p:nvPr/>
        </p:nvSpPr>
        <p:spPr bwMode="auto">
          <a:xfrm>
            <a:off x="1952596" y="3793408"/>
            <a:ext cx="3000396" cy="1643074"/>
          </a:xfrm>
          <a:prstGeom prst="rect">
            <a:avLst/>
          </a:prstGeom>
          <a:solidFill>
            <a:srgbClr val="CCCCFF"/>
          </a:solidFill>
          <a:ln w="9525" algn="ctr">
            <a:noFill/>
            <a:miter lim="800000"/>
            <a:headEnd/>
            <a:tailEnd/>
          </a:ln>
          <a:effectLst>
            <a:outerShdw dist="107763" dir="2700000" algn="ctr" rotWithShape="0">
              <a:schemeClr val="bg2">
                <a:alpha val="50000"/>
              </a:schemeClr>
            </a:outerShdw>
          </a:effectLst>
        </p:spPr>
        <p:txBody>
          <a:bodyPr/>
          <a:lstStyle/>
          <a:p>
            <a:pPr marL="342900" indent="-342900" algn="ctr">
              <a:lnSpc>
                <a:spcPct val="110000"/>
              </a:lnSpc>
            </a:pPr>
            <a:r>
              <a:rPr lang="en-US" sz="1600" b="1" dirty="0" err="1"/>
              <a:t>Cuerpo</a:t>
            </a:r>
            <a:r>
              <a:rPr lang="en-US" sz="1600" b="1" dirty="0"/>
              <a:t> o </a:t>
            </a:r>
            <a:r>
              <a:rPr lang="en-US" sz="1600" b="1" dirty="0" err="1"/>
              <a:t>contenido</a:t>
            </a:r>
            <a:endParaRPr lang="en-US" sz="1600" b="1" dirty="0"/>
          </a:p>
          <a:p>
            <a:pPr marL="342900" indent="-342900" algn="ctr">
              <a:lnSpc>
                <a:spcPct val="110000"/>
              </a:lnSpc>
            </a:pPr>
            <a:r>
              <a:rPr lang="en-US" sz="1600" dirty="0" err="1"/>
              <a:t>Parrafos</a:t>
            </a:r>
            <a:endParaRPr lang="en-US" sz="1600" dirty="0"/>
          </a:p>
          <a:p>
            <a:pPr marL="342900" indent="-342900" algn="ctr">
              <a:lnSpc>
                <a:spcPct val="110000"/>
              </a:lnSpc>
            </a:pPr>
            <a:r>
              <a:rPr lang="en-US" sz="1600" dirty="0" err="1"/>
              <a:t>Listas</a:t>
            </a:r>
            <a:endParaRPr lang="en-US" sz="1600" dirty="0"/>
          </a:p>
          <a:p>
            <a:pPr marL="342900" indent="-342900" algn="ctr">
              <a:lnSpc>
                <a:spcPct val="110000"/>
              </a:lnSpc>
            </a:pPr>
            <a:r>
              <a:rPr lang="en-US" sz="1600" dirty="0"/>
              <a:t>Tablas</a:t>
            </a:r>
          </a:p>
          <a:p>
            <a:pPr marL="342900" indent="-342900" algn="ctr">
              <a:lnSpc>
                <a:spcPct val="110000"/>
              </a:lnSpc>
            </a:pPr>
            <a:r>
              <a:rPr lang="en-US" sz="1600" dirty="0" err="1"/>
              <a:t>Formularios</a:t>
            </a:r>
            <a:endParaRPr lang="en-US" sz="1600" dirty="0"/>
          </a:p>
          <a:p>
            <a:pPr marL="342900" indent="-342900" algn="ctr">
              <a:lnSpc>
                <a:spcPct val="110000"/>
              </a:lnSpc>
            </a:pPr>
            <a:r>
              <a:rPr lang="en-US" sz="1600" dirty="0"/>
              <a:t>Pie de </a:t>
            </a:r>
            <a:r>
              <a:rPr lang="en-US" sz="1600" dirty="0" err="1"/>
              <a:t>página</a:t>
            </a:r>
            <a:endParaRPr lang="en-US" sz="1600" dirty="0"/>
          </a:p>
        </p:txBody>
      </p:sp>
      <p:sp>
        <p:nvSpPr>
          <p:cNvPr id="5" name="Text Box 4"/>
          <p:cNvSpPr txBox="1">
            <a:spLocks noChangeArrowheads="1"/>
          </p:cNvSpPr>
          <p:nvPr/>
        </p:nvSpPr>
        <p:spPr bwMode="auto">
          <a:xfrm>
            <a:off x="1809720" y="2936152"/>
            <a:ext cx="3000396" cy="571504"/>
          </a:xfrm>
          <a:prstGeom prst="rect">
            <a:avLst/>
          </a:prstGeom>
          <a:solidFill>
            <a:srgbClr val="CCCCFF"/>
          </a:solidFill>
          <a:ln w="9525" algn="ctr">
            <a:noFill/>
            <a:miter lim="800000"/>
            <a:headEnd/>
            <a:tailEnd/>
          </a:ln>
          <a:effectLst>
            <a:outerShdw dist="107763" dir="2700000" algn="ctr" rotWithShape="0">
              <a:schemeClr val="bg2">
                <a:alpha val="50000"/>
              </a:schemeClr>
            </a:outerShdw>
          </a:effectLst>
        </p:spPr>
        <p:txBody>
          <a:bodyPr/>
          <a:lstStyle/>
          <a:p>
            <a:pPr marL="342900" indent="-342900" algn="ctr">
              <a:lnSpc>
                <a:spcPct val="110000"/>
              </a:lnSpc>
            </a:pPr>
            <a:r>
              <a:rPr lang="en-US" sz="1600" b="1" dirty="0" err="1"/>
              <a:t>Menús-submenús</a:t>
            </a:r>
            <a:endParaRPr lang="en-US" sz="1600" dirty="0"/>
          </a:p>
        </p:txBody>
      </p:sp>
      <p:sp>
        <p:nvSpPr>
          <p:cNvPr id="6" name="Text Box 4"/>
          <p:cNvSpPr txBox="1">
            <a:spLocks noChangeArrowheads="1"/>
          </p:cNvSpPr>
          <p:nvPr/>
        </p:nvSpPr>
        <p:spPr bwMode="auto">
          <a:xfrm>
            <a:off x="1809720" y="1221640"/>
            <a:ext cx="3000396" cy="571504"/>
          </a:xfrm>
          <a:prstGeom prst="rect">
            <a:avLst/>
          </a:prstGeom>
          <a:solidFill>
            <a:srgbClr val="CCCCFF"/>
          </a:solidFill>
          <a:ln w="9525" algn="ctr">
            <a:noFill/>
            <a:miter lim="800000"/>
            <a:headEnd/>
            <a:tailEnd/>
          </a:ln>
          <a:effectLst>
            <a:outerShdw dist="107763" dir="2700000" algn="ctr" rotWithShape="0">
              <a:schemeClr val="bg2">
                <a:alpha val="50000"/>
              </a:schemeClr>
            </a:outerShdw>
          </a:effectLst>
        </p:spPr>
        <p:txBody>
          <a:bodyPr/>
          <a:lstStyle/>
          <a:p>
            <a:pPr marL="342900" indent="-342900" algn="ctr">
              <a:lnSpc>
                <a:spcPct val="110000"/>
              </a:lnSpc>
            </a:pPr>
            <a:r>
              <a:rPr lang="en-US" sz="1600" b="1" dirty="0" err="1"/>
              <a:t>Encabezado-Llamado</a:t>
            </a:r>
            <a:r>
              <a:rPr lang="en-US" sz="1600" b="1" dirty="0"/>
              <a:t> del </a:t>
            </a:r>
            <a:r>
              <a:rPr lang="en-US" sz="1600" b="1" dirty="0" err="1"/>
              <a:t>css</a:t>
            </a:r>
            <a:endParaRPr lang="en-US" sz="1600" b="1" dirty="0"/>
          </a:p>
        </p:txBody>
      </p:sp>
      <p:sp>
        <p:nvSpPr>
          <p:cNvPr id="7" name="Text Box 4"/>
          <p:cNvSpPr txBox="1">
            <a:spLocks noChangeArrowheads="1"/>
          </p:cNvSpPr>
          <p:nvPr/>
        </p:nvSpPr>
        <p:spPr bwMode="auto">
          <a:xfrm>
            <a:off x="1881158" y="2078896"/>
            <a:ext cx="2928958" cy="571504"/>
          </a:xfrm>
          <a:prstGeom prst="rect">
            <a:avLst/>
          </a:prstGeom>
          <a:solidFill>
            <a:srgbClr val="CCCCFF"/>
          </a:solidFill>
          <a:ln w="9525" algn="ctr">
            <a:noFill/>
            <a:miter lim="800000"/>
            <a:headEnd/>
            <a:tailEnd/>
          </a:ln>
          <a:effectLst>
            <a:outerShdw dist="107763" dir="2700000" algn="ctr" rotWithShape="0">
              <a:schemeClr val="bg2">
                <a:alpha val="50000"/>
              </a:schemeClr>
            </a:outerShdw>
          </a:effectLst>
        </p:spPr>
        <p:txBody>
          <a:bodyPr/>
          <a:lstStyle/>
          <a:p>
            <a:pPr marL="342900" indent="-342900">
              <a:lnSpc>
                <a:spcPct val="110000"/>
              </a:lnSpc>
            </a:pPr>
            <a:r>
              <a:rPr lang="en-US" sz="1600" b="1" dirty="0"/>
              <a:t>Banner (</a:t>
            </a:r>
            <a:r>
              <a:rPr lang="en-US" sz="1600" b="1" dirty="0" err="1"/>
              <a:t>Títulos</a:t>
            </a:r>
            <a:r>
              <a:rPr lang="en-US" sz="1600" b="1" dirty="0"/>
              <a:t> y </a:t>
            </a:r>
            <a:r>
              <a:rPr lang="en-US" sz="1600" b="1" dirty="0" err="1"/>
              <a:t>subtítulos</a:t>
            </a:r>
            <a:r>
              <a:rPr lang="en-US" sz="1600" b="1" dirty="0"/>
              <a:t>)</a:t>
            </a:r>
          </a:p>
        </p:txBody>
      </p:sp>
      <p:pic>
        <p:nvPicPr>
          <p:cNvPr id="5122" name="Picture 2"/>
          <p:cNvPicPr>
            <a:picLocks noChangeAspect="1" noChangeArrowheads="1"/>
          </p:cNvPicPr>
          <p:nvPr/>
        </p:nvPicPr>
        <p:blipFill>
          <a:blip r:embed="rId3"/>
          <a:srcRect/>
          <a:stretch>
            <a:fillRect/>
          </a:stretch>
        </p:blipFill>
        <p:spPr bwMode="auto">
          <a:xfrm>
            <a:off x="5524496" y="1221640"/>
            <a:ext cx="4714908" cy="56798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0" name="9 Conector recto de flecha"/>
          <p:cNvCxnSpPr>
            <a:stCxn id="7" idx="3"/>
          </p:cNvCxnSpPr>
          <p:nvPr/>
        </p:nvCxnSpPr>
        <p:spPr bwMode="auto">
          <a:xfrm flipV="1">
            <a:off x="4810116" y="1507392"/>
            <a:ext cx="3929090" cy="857256"/>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1" name="10 Conector recto de flecha"/>
          <p:cNvCxnSpPr/>
          <p:nvPr/>
        </p:nvCxnSpPr>
        <p:spPr bwMode="auto">
          <a:xfrm flipV="1">
            <a:off x="4810116" y="2293210"/>
            <a:ext cx="1785950" cy="857256"/>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13" name="12 Abrir llave"/>
          <p:cNvSpPr/>
          <p:nvPr/>
        </p:nvSpPr>
        <p:spPr bwMode="auto">
          <a:xfrm>
            <a:off x="4952992" y="2650400"/>
            <a:ext cx="571504" cy="4143404"/>
          </a:xfrm>
          <a:prstGeom prst="leftBrace">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49263" fontAlgn="base">
              <a:spcBef>
                <a:spcPct val="0"/>
              </a:spcBef>
              <a:spcAft>
                <a:spcPct val="0"/>
              </a:spcAft>
              <a:buClr>
                <a:srgbClr val="000000"/>
              </a:buClr>
              <a:buSzPct val="100000"/>
            </a:pPr>
            <a:endParaRPr lang="es-CO">
              <a:solidFill>
                <a:schemeClr val="bg1"/>
              </a:solidFill>
              <a:latin typeface="Calibri" pitchFamily="32"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4"/>
          <p:cNvSpPr txBox="1">
            <a:spLocks noChangeArrowheads="1"/>
          </p:cNvSpPr>
          <p:nvPr/>
        </p:nvSpPr>
        <p:spPr bwMode="auto">
          <a:xfrm>
            <a:off x="2024034" y="1285860"/>
            <a:ext cx="2786082" cy="571504"/>
          </a:xfrm>
          <a:prstGeom prst="rect">
            <a:avLst/>
          </a:prstGeom>
          <a:solidFill>
            <a:srgbClr val="CCCCFF"/>
          </a:solidFill>
          <a:ln w="9525" algn="ctr">
            <a:noFill/>
            <a:miter lim="800000"/>
            <a:headEnd/>
            <a:tailEnd/>
          </a:ln>
          <a:effectLst>
            <a:outerShdw dist="107763" dir="2700000" algn="ctr" rotWithShape="0">
              <a:schemeClr val="bg2">
                <a:alpha val="50000"/>
              </a:schemeClr>
            </a:outerShdw>
          </a:effectLst>
        </p:spPr>
        <p:txBody>
          <a:bodyPr/>
          <a:lstStyle/>
          <a:p>
            <a:pPr marL="342900" indent="-342900">
              <a:lnSpc>
                <a:spcPct val="110000"/>
              </a:lnSpc>
            </a:pPr>
            <a:r>
              <a:rPr lang="en-US" sz="1600" dirty="0" err="1"/>
              <a:t>Encabezado-Llamado</a:t>
            </a:r>
            <a:r>
              <a:rPr lang="en-US" sz="1600" dirty="0"/>
              <a:t> del </a:t>
            </a:r>
            <a:r>
              <a:rPr lang="en-US" sz="1600" dirty="0" err="1"/>
              <a:t>css</a:t>
            </a:r>
            <a:endParaRPr lang="en-US" sz="1600" dirty="0"/>
          </a:p>
        </p:txBody>
      </p:sp>
      <p:pic>
        <p:nvPicPr>
          <p:cNvPr id="1026" name="Picture 2"/>
          <p:cNvPicPr>
            <a:picLocks noChangeAspect="1" noChangeArrowheads="1"/>
          </p:cNvPicPr>
          <p:nvPr/>
        </p:nvPicPr>
        <p:blipFill>
          <a:blip r:embed="rId3"/>
          <a:srcRect/>
          <a:stretch>
            <a:fillRect/>
          </a:stretch>
        </p:blipFill>
        <p:spPr bwMode="auto">
          <a:xfrm>
            <a:off x="4952992" y="1571612"/>
            <a:ext cx="5357850" cy="15430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 Box 4"/>
          <p:cNvSpPr txBox="1">
            <a:spLocks noChangeArrowheads="1"/>
          </p:cNvSpPr>
          <p:nvPr/>
        </p:nvSpPr>
        <p:spPr bwMode="auto">
          <a:xfrm>
            <a:off x="1952596" y="3786190"/>
            <a:ext cx="2786082" cy="571504"/>
          </a:xfrm>
          <a:prstGeom prst="rect">
            <a:avLst/>
          </a:prstGeom>
          <a:solidFill>
            <a:srgbClr val="CCCCFF"/>
          </a:solidFill>
          <a:ln w="9525" algn="ctr">
            <a:noFill/>
            <a:miter lim="800000"/>
            <a:headEnd/>
            <a:tailEnd/>
          </a:ln>
          <a:effectLst>
            <a:outerShdw dist="107763" dir="2700000" algn="ctr" rotWithShape="0">
              <a:schemeClr val="bg2">
                <a:alpha val="50000"/>
              </a:schemeClr>
            </a:outerShdw>
          </a:effectLst>
        </p:spPr>
        <p:txBody>
          <a:bodyPr/>
          <a:lstStyle/>
          <a:p>
            <a:pPr marL="342900" indent="-342900">
              <a:lnSpc>
                <a:spcPct val="110000"/>
              </a:lnSpc>
            </a:pPr>
            <a:r>
              <a:rPr lang="en-US" sz="1600" dirty="0"/>
              <a:t>Banner (</a:t>
            </a:r>
            <a:r>
              <a:rPr lang="en-US" sz="1600" dirty="0" err="1"/>
              <a:t>Títulos</a:t>
            </a:r>
            <a:r>
              <a:rPr lang="en-US" sz="1600" dirty="0"/>
              <a:t> y </a:t>
            </a:r>
            <a:r>
              <a:rPr lang="en-US" sz="1600" dirty="0" err="1"/>
              <a:t>subtítulos</a:t>
            </a:r>
            <a:r>
              <a:rPr lang="en-US" sz="1600" dirty="0"/>
              <a:t>)</a:t>
            </a:r>
          </a:p>
        </p:txBody>
      </p:sp>
      <p:pic>
        <p:nvPicPr>
          <p:cNvPr id="1027" name="Picture 3"/>
          <p:cNvPicPr>
            <a:picLocks noChangeAspect="1" noChangeArrowheads="1"/>
          </p:cNvPicPr>
          <p:nvPr/>
        </p:nvPicPr>
        <p:blipFill>
          <a:blip r:embed="rId4"/>
          <a:srcRect/>
          <a:stretch>
            <a:fillRect/>
          </a:stretch>
        </p:blipFill>
        <p:spPr bwMode="auto">
          <a:xfrm>
            <a:off x="5095868" y="4429132"/>
            <a:ext cx="4214842" cy="1143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2">
            <a:extLst>
              <a:ext uri="{FF2B5EF4-FFF2-40B4-BE49-F238E27FC236}">
                <a16:creationId xmlns:a16="http://schemas.microsoft.com/office/drawing/2014/main" id="{926279C6-A317-40B4-859C-5855236BCE70}"/>
              </a:ext>
            </a:extLst>
          </p:cNvPr>
          <p:cNvSpPr>
            <a:spLocks noGrp="1" noChangeArrowheads="1"/>
          </p:cNvSpPr>
          <p:nvPr>
            <p:ph type="title"/>
          </p:nvPr>
        </p:nvSpPr>
        <p:spPr>
          <a:xfrm>
            <a:off x="2771313" y="423852"/>
            <a:ext cx="8228013" cy="1433512"/>
          </a:xfrm>
        </p:spPr>
        <p:txBody>
          <a:bodyPr/>
          <a:lstStyle/>
          <a:p>
            <a:r>
              <a:rPr lang="es-MX" sz="2000" b="1" dirty="0">
                <a:solidFill>
                  <a:srgbClr val="FF0000"/>
                </a:solidFill>
                <a:effectLst>
                  <a:outerShdw blurRad="38100" dist="38100" dir="2700000" algn="tl">
                    <a:srgbClr val="000000">
                      <a:alpha val="43137"/>
                    </a:srgbClr>
                  </a:outerShdw>
                </a:effectLst>
              </a:rPr>
              <a:t>EXAMPLE- USING CSS  (UFPS FORMAT)</a:t>
            </a:r>
            <a:br>
              <a:rPr lang="es-MX" sz="2000" b="1" dirty="0">
                <a:solidFill>
                  <a:srgbClr val="FF0000"/>
                </a:solidFill>
                <a:effectLst>
                  <a:outerShdw blurRad="38100" dist="38100" dir="2700000" algn="tl">
                    <a:srgbClr val="000000">
                      <a:alpha val="43137"/>
                    </a:srgbClr>
                  </a:outerShdw>
                </a:effectLst>
              </a:rPr>
            </a:br>
            <a:endParaRPr lang="es-ES" sz="2000" b="1" dirty="0">
              <a:solidFill>
                <a:srgbClr val="FF0000"/>
              </a:solidFill>
              <a:effectLst>
                <a:outerShdw blurRad="38100" dist="38100" dir="2700000" algn="tl">
                  <a:srgbClr val="000000">
                    <a:alpha val="43137"/>
                  </a:srgbClr>
                </a:outerShdw>
              </a:effectLs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4"/>
          <p:cNvSpPr txBox="1">
            <a:spLocks noChangeArrowheads="1"/>
          </p:cNvSpPr>
          <p:nvPr/>
        </p:nvSpPr>
        <p:spPr bwMode="auto">
          <a:xfrm>
            <a:off x="1881158" y="1071546"/>
            <a:ext cx="2214578" cy="428628"/>
          </a:xfrm>
          <a:prstGeom prst="rect">
            <a:avLst/>
          </a:prstGeom>
          <a:solidFill>
            <a:srgbClr val="CCCCFF"/>
          </a:solidFill>
          <a:ln w="9525" algn="ctr">
            <a:noFill/>
            <a:miter lim="800000"/>
            <a:headEnd/>
            <a:tailEnd/>
          </a:ln>
          <a:effectLst>
            <a:outerShdw dist="107763" dir="2700000" algn="ctr" rotWithShape="0">
              <a:schemeClr val="bg2">
                <a:alpha val="50000"/>
              </a:schemeClr>
            </a:outerShdw>
          </a:effectLst>
        </p:spPr>
        <p:txBody>
          <a:bodyPr/>
          <a:lstStyle/>
          <a:p>
            <a:pPr marL="342900" indent="-342900">
              <a:lnSpc>
                <a:spcPct val="110000"/>
              </a:lnSpc>
            </a:pPr>
            <a:r>
              <a:rPr lang="en-US" sz="1600" dirty="0" err="1"/>
              <a:t>Menús</a:t>
            </a:r>
            <a:r>
              <a:rPr lang="en-US" sz="1600" dirty="0"/>
              <a:t> y </a:t>
            </a:r>
            <a:r>
              <a:rPr lang="en-US" sz="1600" dirty="0" err="1"/>
              <a:t>Submenús</a:t>
            </a:r>
            <a:endParaRPr lang="en-US" sz="1600" dirty="0"/>
          </a:p>
        </p:txBody>
      </p:sp>
      <p:pic>
        <p:nvPicPr>
          <p:cNvPr id="2050" name="Picture 2"/>
          <p:cNvPicPr>
            <a:picLocks noChangeAspect="1" noChangeArrowheads="1"/>
          </p:cNvPicPr>
          <p:nvPr/>
        </p:nvPicPr>
        <p:blipFill>
          <a:blip r:embed="rId3"/>
          <a:srcRect/>
          <a:stretch>
            <a:fillRect/>
          </a:stretch>
        </p:blipFill>
        <p:spPr bwMode="auto">
          <a:xfrm>
            <a:off x="4381488" y="1071546"/>
            <a:ext cx="5586082" cy="5500726"/>
          </a:xfrm>
          <a:prstGeom prst="rect">
            <a:avLst/>
          </a:prstGeom>
          <a:noFill/>
          <a:ln w="9525">
            <a:noFill/>
            <a:miter lim="800000"/>
            <a:headEnd/>
            <a:tailEnd/>
          </a:ln>
          <a:effectLst/>
        </p:spPr>
      </p:pic>
      <p:sp>
        <p:nvSpPr>
          <p:cNvPr id="7" name="Rectangle 2">
            <a:extLst>
              <a:ext uri="{FF2B5EF4-FFF2-40B4-BE49-F238E27FC236}">
                <a16:creationId xmlns:a16="http://schemas.microsoft.com/office/drawing/2014/main" id="{1B774596-A456-4ACB-BA1A-8FE5490C5DC8}"/>
              </a:ext>
            </a:extLst>
          </p:cNvPr>
          <p:cNvSpPr txBox="1">
            <a:spLocks noChangeArrowheads="1"/>
          </p:cNvSpPr>
          <p:nvPr/>
        </p:nvSpPr>
        <p:spPr>
          <a:xfrm>
            <a:off x="2771313" y="423852"/>
            <a:ext cx="8228013" cy="143351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2000" b="1">
                <a:solidFill>
                  <a:srgbClr val="FF0000"/>
                </a:solidFill>
                <a:effectLst>
                  <a:outerShdw blurRad="38100" dist="38100" dir="2700000" algn="tl">
                    <a:srgbClr val="000000">
                      <a:alpha val="43137"/>
                    </a:srgbClr>
                  </a:outerShdw>
                </a:effectLst>
              </a:rPr>
              <a:t>EXAMPLE- USING CSS  (UFPS FORMAT)</a:t>
            </a:r>
            <a:br>
              <a:rPr lang="es-MX" sz="2000" b="1">
                <a:solidFill>
                  <a:srgbClr val="FF0000"/>
                </a:solidFill>
                <a:effectLst>
                  <a:outerShdw blurRad="38100" dist="38100" dir="2700000" algn="tl">
                    <a:srgbClr val="000000">
                      <a:alpha val="43137"/>
                    </a:srgbClr>
                  </a:outerShdw>
                </a:effectLst>
              </a:rPr>
            </a:br>
            <a:endParaRPr lang="es-ES" sz="2000" b="1" dirty="0">
              <a:solidFill>
                <a:srgbClr val="FF0000"/>
              </a:solidFill>
              <a:effectLst>
                <a:outerShdw blurRad="38100" dist="38100" dir="2700000" algn="tl">
                  <a:srgbClr val="000000">
                    <a:alpha val="43137"/>
                  </a:srgbClr>
                </a:outerShdw>
              </a:effectLs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981201" y="-214338"/>
            <a:ext cx="8228013" cy="1433512"/>
          </a:xfrm>
        </p:spPr>
        <p:txBody>
          <a:bodyPr/>
          <a:lstStyle/>
          <a:p>
            <a:endParaRPr lang="es-ES" sz="2000" b="1" dirty="0">
              <a:solidFill>
                <a:srgbClr val="FF0000"/>
              </a:solidFill>
              <a:effectLst>
                <a:outerShdw blurRad="38100" dist="38100" dir="2700000" algn="tl">
                  <a:srgbClr val="000000">
                    <a:alpha val="43137"/>
                  </a:srgbClr>
                </a:outerShdw>
              </a:effectLst>
            </a:endParaRPr>
          </a:p>
        </p:txBody>
      </p:sp>
      <p:sp>
        <p:nvSpPr>
          <p:cNvPr id="8" name="Text Box 4"/>
          <p:cNvSpPr txBox="1">
            <a:spLocks noChangeArrowheads="1"/>
          </p:cNvSpPr>
          <p:nvPr/>
        </p:nvSpPr>
        <p:spPr bwMode="auto">
          <a:xfrm>
            <a:off x="1881158" y="928670"/>
            <a:ext cx="2857520" cy="642942"/>
          </a:xfrm>
          <a:prstGeom prst="rect">
            <a:avLst/>
          </a:prstGeom>
          <a:solidFill>
            <a:srgbClr val="CCCCFF"/>
          </a:solidFill>
          <a:ln w="9525" algn="ctr">
            <a:noFill/>
            <a:miter lim="800000"/>
            <a:headEnd/>
            <a:tailEnd/>
          </a:ln>
          <a:effectLst>
            <a:outerShdw dist="107763" dir="2700000" algn="ctr" rotWithShape="0">
              <a:schemeClr val="bg2">
                <a:alpha val="50000"/>
              </a:schemeClr>
            </a:outerShdw>
          </a:effectLst>
        </p:spPr>
        <p:txBody>
          <a:bodyPr/>
          <a:lstStyle/>
          <a:p>
            <a:pPr marL="342900" indent="-342900" algn="ctr">
              <a:lnSpc>
                <a:spcPct val="110000"/>
              </a:lnSpc>
            </a:pPr>
            <a:r>
              <a:rPr lang="en-US" sz="1600" b="1" dirty="0" err="1"/>
              <a:t>Cuerpo</a:t>
            </a:r>
            <a:r>
              <a:rPr lang="en-US" sz="1600" b="1" dirty="0"/>
              <a:t> o </a:t>
            </a:r>
            <a:r>
              <a:rPr lang="en-US" sz="1600" b="1" dirty="0" err="1"/>
              <a:t>contenido</a:t>
            </a:r>
            <a:endParaRPr lang="en-US" sz="1600" b="1" dirty="0"/>
          </a:p>
          <a:p>
            <a:pPr marL="342900" indent="-342900" algn="ctr">
              <a:lnSpc>
                <a:spcPct val="110000"/>
              </a:lnSpc>
            </a:pPr>
            <a:r>
              <a:rPr lang="en-US" sz="1600" b="1" dirty="0"/>
              <a:t>&lt;body&gt;</a:t>
            </a:r>
          </a:p>
        </p:txBody>
      </p:sp>
      <p:pic>
        <p:nvPicPr>
          <p:cNvPr id="3074" name="Picture 2"/>
          <p:cNvPicPr>
            <a:picLocks noChangeAspect="1" noChangeArrowheads="1"/>
          </p:cNvPicPr>
          <p:nvPr/>
        </p:nvPicPr>
        <p:blipFill>
          <a:blip r:embed="rId3"/>
          <a:srcRect/>
          <a:stretch>
            <a:fillRect/>
          </a:stretch>
        </p:blipFill>
        <p:spPr bwMode="auto">
          <a:xfrm>
            <a:off x="1881158" y="1857364"/>
            <a:ext cx="2800350" cy="4191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075" name="Picture 3"/>
          <p:cNvPicPr>
            <a:picLocks noChangeAspect="1" noChangeArrowheads="1"/>
          </p:cNvPicPr>
          <p:nvPr/>
        </p:nvPicPr>
        <p:blipFill>
          <a:blip r:embed="rId4"/>
          <a:srcRect/>
          <a:stretch>
            <a:fillRect/>
          </a:stretch>
        </p:blipFill>
        <p:spPr bwMode="auto">
          <a:xfrm>
            <a:off x="5310183" y="1285860"/>
            <a:ext cx="4786345" cy="50720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 Box 4"/>
          <p:cNvSpPr txBox="1">
            <a:spLocks noChangeArrowheads="1"/>
          </p:cNvSpPr>
          <p:nvPr/>
        </p:nvSpPr>
        <p:spPr bwMode="auto">
          <a:xfrm>
            <a:off x="1952596" y="6215058"/>
            <a:ext cx="2571768" cy="285776"/>
          </a:xfrm>
          <a:prstGeom prst="rect">
            <a:avLst/>
          </a:prstGeom>
          <a:solidFill>
            <a:srgbClr val="CCCCFF"/>
          </a:solidFill>
          <a:ln w="9525" algn="ctr">
            <a:noFill/>
            <a:miter lim="800000"/>
            <a:headEnd/>
            <a:tailEnd/>
          </a:ln>
          <a:effectLst>
            <a:outerShdw dist="107763" dir="2700000" algn="ctr" rotWithShape="0">
              <a:schemeClr val="bg2">
                <a:alpha val="50000"/>
              </a:schemeClr>
            </a:outerShdw>
          </a:effectLst>
        </p:spPr>
        <p:txBody>
          <a:bodyPr/>
          <a:lstStyle/>
          <a:p>
            <a:pPr marL="342900" indent="-342900" algn="ctr">
              <a:lnSpc>
                <a:spcPct val="110000"/>
              </a:lnSpc>
            </a:pPr>
            <a:r>
              <a:rPr lang="en-US" sz="1200" b="1" dirty="0" err="1"/>
              <a:t>Uso</a:t>
            </a:r>
            <a:r>
              <a:rPr lang="en-US" sz="1200" b="1" dirty="0"/>
              <a:t> de </a:t>
            </a:r>
            <a:r>
              <a:rPr lang="en-US" sz="1200" b="1" dirty="0" err="1"/>
              <a:t>tablas</a:t>
            </a:r>
            <a:endParaRPr lang="en-US" sz="1200" b="1" dirty="0"/>
          </a:p>
        </p:txBody>
      </p:sp>
      <p:sp>
        <p:nvSpPr>
          <p:cNvPr id="9" name="Text Box 4"/>
          <p:cNvSpPr txBox="1">
            <a:spLocks noChangeArrowheads="1"/>
          </p:cNvSpPr>
          <p:nvPr/>
        </p:nvSpPr>
        <p:spPr bwMode="auto">
          <a:xfrm>
            <a:off x="6310314" y="6429396"/>
            <a:ext cx="2571768" cy="285776"/>
          </a:xfrm>
          <a:prstGeom prst="rect">
            <a:avLst/>
          </a:prstGeom>
          <a:solidFill>
            <a:srgbClr val="CCCCFF"/>
          </a:solidFill>
          <a:ln w="9525" algn="ctr">
            <a:noFill/>
            <a:miter lim="800000"/>
            <a:headEnd/>
            <a:tailEnd/>
          </a:ln>
          <a:effectLst>
            <a:outerShdw dist="107763" dir="2700000" algn="ctr" rotWithShape="0">
              <a:schemeClr val="bg2">
                <a:alpha val="50000"/>
              </a:schemeClr>
            </a:outerShdw>
          </a:effectLst>
        </p:spPr>
        <p:txBody>
          <a:bodyPr/>
          <a:lstStyle/>
          <a:p>
            <a:pPr marL="342900" indent="-342900" algn="ctr">
              <a:lnSpc>
                <a:spcPct val="110000"/>
              </a:lnSpc>
            </a:pPr>
            <a:r>
              <a:rPr lang="en-US" sz="1200" b="1" dirty="0" err="1"/>
              <a:t>Uso</a:t>
            </a:r>
            <a:r>
              <a:rPr lang="en-US" sz="1200" b="1" dirty="0"/>
              <a:t> de </a:t>
            </a:r>
            <a:r>
              <a:rPr lang="en-US" sz="1200" b="1" dirty="0" err="1"/>
              <a:t>formularios</a:t>
            </a:r>
            <a:endParaRPr lang="en-US" sz="1200" b="1" dirty="0"/>
          </a:p>
        </p:txBody>
      </p:sp>
      <p:sp>
        <p:nvSpPr>
          <p:cNvPr id="10" name="Rectangle 2">
            <a:extLst>
              <a:ext uri="{FF2B5EF4-FFF2-40B4-BE49-F238E27FC236}">
                <a16:creationId xmlns:a16="http://schemas.microsoft.com/office/drawing/2014/main" id="{66E45577-E43B-445F-99B2-18264951E39A}"/>
              </a:ext>
            </a:extLst>
          </p:cNvPr>
          <p:cNvSpPr txBox="1">
            <a:spLocks noChangeArrowheads="1"/>
          </p:cNvSpPr>
          <p:nvPr/>
        </p:nvSpPr>
        <p:spPr>
          <a:xfrm>
            <a:off x="2771313" y="423852"/>
            <a:ext cx="8228013" cy="143351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2000" b="1">
                <a:solidFill>
                  <a:srgbClr val="FF0000"/>
                </a:solidFill>
                <a:effectLst>
                  <a:outerShdw blurRad="38100" dist="38100" dir="2700000" algn="tl">
                    <a:srgbClr val="000000">
                      <a:alpha val="43137"/>
                    </a:srgbClr>
                  </a:outerShdw>
                </a:effectLst>
              </a:rPr>
              <a:t>EXAMPLE- USING CSS  (UFPS FORMAT)</a:t>
            </a:r>
            <a:br>
              <a:rPr lang="es-MX" sz="2000" b="1">
                <a:solidFill>
                  <a:srgbClr val="FF0000"/>
                </a:solidFill>
                <a:effectLst>
                  <a:outerShdw blurRad="38100" dist="38100" dir="2700000" algn="tl">
                    <a:srgbClr val="000000">
                      <a:alpha val="43137"/>
                    </a:srgbClr>
                  </a:outerShdw>
                </a:effectLst>
              </a:rPr>
            </a:br>
            <a:endParaRPr lang="es-ES" sz="2000" b="1" dirty="0">
              <a:solidFill>
                <a:srgbClr val="FF0000"/>
              </a:solidFill>
              <a:effectLst>
                <a:outerShdw blurRad="38100" dist="38100" dir="2700000" algn="tl">
                  <a:srgbClr val="000000">
                    <a:alpha val="43137"/>
                  </a:srgbClr>
                </a:outerShdw>
              </a:effectLs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981201" y="-214338"/>
            <a:ext cx="8228013" cy="1433512"/>
          </a:xfrm>
        </p:spPr>
        <p:txBody>
          <a:bodyPr/>
          <a:lstStyle/>
          <a:p>
            <a:endParaRPr lang="es-ES" sz="2000" b="1" dirty="0">
              <a:solidFill>
                <a:srgbClr val="FF0000"/>
              </a:solidFill>
              <a:effectLst>
                <a:outerShdw blurRad="38100" dist="38100" dir="2700000" algn="tl">
                  <a:srgbClr val="000000">
                    <a:alpha val="43137"/>
                  </a:srgbClr>
                </a:outerShdw>
              </a:effectLst>
            </a:endParaRPr>
          </a:p>
        </p:txBody>
      </p:sp>
      <p:sp>
        <p:nvSpPr>
          <p:cNvPr id="8" name="Text Box 4"/>
          <p:cNvSpPr txBox="1">
            <a:spLocks noChangeArrowheads="1"/>
          </p:cNvSpPr>
          <p:nvPr/>
        </p:nvSpPr>
        <p:spPr bwMode="auto">
          <a:xfrm>
            <a:off x="1881158" y="1071546"/>
            <a:ext cx="2214578" cy="642942"/>
          </a:xfrm>
          <a:prstGeom prst="rect">
            <a:avLst/>
          </a:prstGeom>
          <a:solidFill>
            <a:srgbClr val="CCCCFF"/>
          </a:solidFill>
          <a:ln w="9525" algn="ctr">
            <a:noFill/>
            <a:miter lim="800000"/>
            <a:headEnd/>
            <a:tailEnd/>
          </a:ln>
          <a:effectLst>
            <a:outerShdw dist="107763" dir="2700000" algn="ctr" rotWithShape="0">
              <a:schemeClr val="bg2">
                <a:alpha val="50000"/>
              </a:schemeClr>
            </a:outerShdw>
          </a:effectLst>
        </p:spPr>
        <p:txBody>
          <a:bodyPr/>
          <a:lstStyle/>
          <a:p>
            <a:pPr marL="342900" indent="-342900">
              <a:lnSpc>
                <a:spcPct val="110000"/>
              </a:lnSpc>
            </a:pPr>
            <a:r>
              <a:rPr lang="en-US" sz="1600" dirty="0" err="1"/>
              <a:t>Cuerpo</a:t>
            </a:r>
            <a:r>
              <a:rPr lang="en-US" sz="1600" dirty="0"/>
              <a:t> o </a:t>
            </a:r>
            <a:r>
              <a:rPr lang="en-US" sz="1600" dirty="0" err="1"/>
              <a:t>contenido</a:t>
            </a:r>
            <a:endParaRPr lang="en-US" sz="1600" dirty="0"/>
          </a:p>
          <a:p>
            <a:pPr marL="342900" indent="-342900">
              <a:lnSpc>
                <a:spcPct val="110000"/>
              </a:lnSpc>
            </a:pPr>
            <a:r>
              <a:rPr lang="en-US" sz="1600" dirty="0"/>
              <a:t>Pie de </a:t>
            </a:r>
            <a:r>
              <a:rPr lang="en-US" sz="1600" dirty="0" err="1"/>
              <a:t>página</a:t>
            </a:r>
            <a:endParaRPr lang="en-US" sz="1600" dirty="0"/>
          </a:p>
        </p:txBody>
      </p:sp>
      <p:pic>
        <p:nvPicPr>
          <p:cNvPr id="4098" name="Picture 2"/>
          <p:cNvPicPr>
            <a:picLocks noChangeAspect="1" noChangeArrowheads="1"/>
          </p:cNvPicPr>
          <p:nvPr/>
        </p:nvPicPr>
        <p:blipFill>
          <a:blip r:embed="rId3"/>
          <a:srcRect/>
          <a:stretch>
            <a:fillRect/>
          </a:stretch>
        </p:blipFill>
        <p:spPr bwMode="auto">
          <a:xfrm>
            <a:off x="2238349" y="2428868"/>
            <a:ext cx="7968489" cy="26432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2">
            <a:extLst>
              <a:ext uri="{FF2B5EF4-FFF2-40B4-BE49-F238E27FC236}">
                <a16:creationId xmlns:a16="http://schemas.microsoft.com/office/drawing/2014/main" id="{03DA8682-99C8-4536-8C9D-2DA268CA25D3}"/>
              </a:ext>
            </a:extLst>
          </p:cNvPr>
          <p:cNvSpPr txBox="1">
            <a:spLocks noChangeArrowheads="1"/>
          </p:cNvSpPr>
          <p:nvPr/>
        </p:nvSpPr>
        <p:spPr>
          <a:xfrm>
            <a:off x="2771313" y="423852"/>
            <a:ext cx="8228013" cy="143351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2000" b="1">
                <a:solidFill>
                  <a:srgbClr val="FF0000"/>
                </a:solidFill>
                <a:effectLst>
                  <a:outerShdw blurRad="38100" dist="38100" dir="2700000" algn="tl">
                    <a:srgbClr val="000000">
                      <a:alpha val="43137"/>
                    </a:srgbClr>
                  </a:outerShdw>
                </a:effectLst>
              </a:rPr>
              <a:t>EXAMPLE- USING CSS  (UFPS FORMAT)</a:t>
            </a:r>
            <a:br>
              <a:rPr lang="es-MX" sz="2000" b="1">
                <a:solidFill>
                  <a:srgbClr val="FF0000"/>
                </a:solidFill>
                <a:effectLst>
                  <a:outerShdw blurRad="38100" dist="38100" dir="2700000" algn="tl">
                    <a:srgbClr val="000000">
                      <a:alpha val="43137"/>
                    </a:srgbClr>
                  </a:outerShdw>
                </a:effectLst>
              </a:rPr>
            </a:br>
            <a:endParaRPr lang="es-ES" sz="2000" b="1" dirty="0">
              <a:solidFill>
                <a:srgbClr val="FF0000"/>
              </a:solidFill>
              <a:effectLst>
                <a:outerShdw blurRad="38100" dist="38100" dir="2700000" algn="tl">
                  <a:srgbClr val="000000">
                    <a:alpha val="43137"/>
                  </a:srgbClr>
                </a:outerShdw>
              </a:effectLs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224378" y="1958910"/>
            <a:ext cx="7462130" cy="4087047"/>
          </a:xfrm>
          <a:prstGeom prst="rect">
            <a:avLst/>
          </a:prstGeom>
          <a:noFill/>
          <a:ln w="19050">
            <a:solidFill>
              <a:schemeClr val="accent3">
                <a:lumMod val="40000"/>
                <a:lumOff val="60000"/>
              </a:schemeClr>
            </a:solidFill>
            <a:miter/>
          </a:ln>
        </p:spPr>
        <p:txBody>
          <a:bodyPr lIns="90000" tIns="45000" rIns="90000" bIns="45000" anchor="ctr" anchorCtr="0"/>
          <a:lstStyle/>
          <a:p>
            <a:pPr marL="285750" lvl="0" indent="-285750">
              <a:buFont typeface="Arial" panose="020B0604020202020204" pitchFamily="34" charset="0"/>
              <a:buChar char="•"/>
            </a:pPr>
            <a:r>
              <a:rPr lang="es-CO" dirty="0"/>
              <a:t>Email: madarme@ufps.edu.co</a:t>
            </a:r>
          </a:p>
          <a:p>
            <a:pPr marL="285750" lvl="0" indent="-285750">
              <a:buFont typeface="Arial" panose="020B0604020202020204" pitchFamily="34" charset="0"/>
              <a:buChar char="•"/>
            </a:pPr>
            <a:r>
              <a:rPr lang="es-CO" dirty="0" err="1"/>
              <a:t>Consulting</a:t>
            </a:r>
            <a:r>
              <a:rPr lang="es-CO" dirty="0"/>
              <a:t> Schedule: </a:t>
            </a:r>
            <a:r>
              <a:rPr lang="es-CO" dirty="0" err="1"/>
              <a:t>Mon</a:t>
            </a:r>
            <a:r>
              <a:rPr lang="es-CO" dirty="0"/>
              <a:t> &amp; </a:t>
            </a:r>
            <a:r>
              <a:rPr lang="es-CO" dirty="0" err="1"/>
              <a:t>Wed</a:t>
            </a:r>
            <a:r>
              <a:rPr lang="es-CO" dirty="0"/>
              <a:t> 3-5pm.</a:t>
            </a:r>
          </a:p>
        </p:txBody>
      </p:sp>
      <p:sp>
        <p:nvSpPr>
          <p:cNvPr id="2" name="CuadroTexto 1"/>
          <p:cNvSpPr txBox="1"/>
          <p:nvPr/>
        </p:nvSpPr>
        <p:spPr>
          <a:xfrm>
            <a:off x="224378" y="1558801"/>
            <a:ext cx="7462130" cy="400110"/>
          </a:xfrm>
          <a:prstGeom prst="rect">
            <a:avLst/>
          </a:prstGeom>
          <a:noFill/>
        </p:spPr>
        <p:txBody>
          <a:bodyPr wrap="square" rtlCol="0">
            <a:spAutoFit/>
          </a:bodyPr>
          <a:lstStyle/>
          <a:p>
            <a:r>
              <a:rPr lang="es-CO" sz="2000" b="1" dirty="0" err="1">
                <a:latin typeface="Trebuchet MS" panose="020B0603020202020204" pitchFamily="34" charset="0"/>
              </a:rPr>
              <a:t>Thanks</a:t>
            </a:r>
            <a:endParaRPr lang="es-CO" sz="2000" b="1" dirty="0">
              <a:latin typeface="Trebuchet MS" panose="020B0603020202020204" pitchFamily="34" charset="0"/>
            </a:endParaRPr>
          </a:p>
        </p:txBody>
      </p:sp>
    </p:spTree>
    <p:extLst>
      <p:ext uri="{BB962C8B-B14F-4D97-AF65-F5344CB8AC3E}">
        <p14:creationId xmlns:p14="http://schemas.microsoft.com/office/powerpoint/2010/main" val="2212240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857308" y="166687"/>
            <a:ext cx="5118292" cy="963613"/>
          </a:xfrm>
        </p:spPr>
        <p:txBody>
          <a:bodyPr/>
          <a:lstStyle/>
          <a:p>
            <a:pPr algn="ctr"/>
            <a:r>
              <a:rPr lang="es-CO" sz="3600" b="1" dirty="0" err="1"/>
              <a:t>Introducction</a:t>
            </a:r>
            <a:r>
              <a:rPr lang="es-CO" sz="3600" b="1" dirty="0"/>
              <a:t> (CSS)</a:t>
            </a:r>
          </a:p>
        </p:txBody>
      </p:sp>
      <p:sp>
        <p:nvSpPr>
          <p:cNvPr id="3" name="2 Marcador de contenido"/>
          <p:cNvSpPr>
            <a:spLocks noGrp="1"/>
          </p:cNvSpPr>
          <p:nvPr>
            <p:ph idx="1"/>
          </p:nvPr>
        </p:nvSpPr>
        <p:spPr>
          <a:xfrm>
            <a:off x="2264197" y="1519260"/>
            <a:ext cx="7214340" cy="699832"/>
          </a:xfrm>
        </p:spPr>
        <p:style>
          <a:lnRef idx="2">
            <a:schemeClr val="accent2">
              <a:shade val="50000"/>
            </a:schemeClr>
          </a:lnRef>
          <a:fillRef idx="1">
            <a:schemeClr val="accent2"/>
          </a:fillRef>
          <a:effectRef idx="0">
            <a:schemeClr val="accent2"/>
          </a:effectRef>
          <a:fontRef idx="minor">
            <a:schemeClr val="lt1"/>
          </a:fontRef>
        </p:style>
        <p:txBody>
          <a:bodyPr/>
          <a:lstStyle/>
          <a:p>
            <a:pPr marL="0" indent="0" algn="ctr">
              <a:buNone/>
            </a:pPr>
            <a:r>
              <a:rPr lang="en-US" sz="2400" b="1" dirty="0"/>
              <a:t>CSS enables to change the appearance and presentation only by editing a file</a:t>
            </a:r>
            <a:endParaRPr lang="en-US" sz="2400" b="1" i="1" dirty="0">
              <a:solidFill>
                <a:srgbClr val="FF0000"/>
              </a:solidFill>
            </a:endParaRPr>
          </a:p>
        </p:txBody>
      </p:sp>
      <p:sp>
        <p:nvSpPr>
          <p:cNvPr id="4" name="Rectángulo 3"/>
          <p:cNvSpPr/>
          <p:nvPr/>
        </p:nvSpPr>
        <p:spPr>
          <a:xfrm>
            <a:off x="4774830" y="3753678"/>
            <a:ext cx="6096000" cy="7571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lstStyle/>
          <a:p>
            <a:pPr algn="ctr">
              <a:lnSpc>
                <a:spcPct val="90000"/>
              </a:lnSpc>
              <a:spcBef>
                <a:spcPts val="1000"/>
              </a:spcBef>
              <a:buFont typeface="Arial" panose="020B0604020202020204" pitchFamily="34" charset="0"/>
              <a:buNone/>
            </a:pPr>
            <a:r>
              <a:rPr lang="en-US" sz="2400" b="1" dirty="0">
                <a:solidFill>
                  <a:schemeClr val="lt1"/>
                </a:solidFill>
              </a:rPr>
              <a:t>External style files from information and a lot of work is saved</a:t>
            </a:r>
          </a:p>
        </p:txBody>
      </p:sp>
      <p:sp>
        <p:nvSpPr>
          <p:cNvPr id="5" name="Rectángulo 4"/>
          <p:cNvSpPr/>
          <p:nvPr/>
        </p:nvSpPr>
        <p:spPr>
          <a:xfrm>
            <a:off x="605883" y="2685624"/>
            <a:ext cx="6096000" cy="7571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lstStyle/>
          <a:p>
            <a:pPr algn="ctr">
              <a:lnSpc>
                <a:spcPct val="90000"/>
              </a:lnSpc>
              <a:spcBef>
                <a:spcPts val="1000"/>
              </a:spcBef>
              <a:buFont typeface="Arial" panose="020B0604020202020204" pitchFamily="34" charset="0"/>
              <a:buNone/>
            </a:pPr>
            <a:r>
              <a:rPr lang="en-US" altLang="en-US" sz="2400" b="1" dirty="0">
                <a:solidFill>
                  <a:schemeClr val="lt1"/>
                </a:solidFill>
              </a:rPr>
              <a:t>CSS enables us to make all pages of our website look similar and consistent.</a:t>
            </a:r>
          </a:p>
        </p:txBody>
      </p:sp>
      <p:pic>
        <p:nvPicPr>
          <p:cNvPr id="8" name="Imagen 7"/>
          <p:cNvPicPr>
            <a:picLocks noChangeAspect="1"/>
          </p:cNvPicPr>
          <p:nvPr/>
        </p:nvPicPr>
        <p:blipFill rotWithShape="1">
          <a:blip r:embed="rId2">
            <a:clrChange>
              <a:clrFrom>
                <a:srgbClr val="CECECE"/>
              </a:clrFrom>
              <a:clrTo>
                <a:srgbClr val="CECECE">
                  <a:alpha val="0"/>
                </a:srgbClr>
              </a:clrTo>
            </a:clrChange>
            <a:extLst>
              <a:ext uri="{28A0092B-C50C-407E-A947-70E740481C1C}">
                <a14:useLocalDpi xmlns:a14="http://schemas.microsoft.com/office/drawing/2010/main" val="0"/>
              </a:ext>
            </a:extLst>
          </a:blip>
          <a:srcRect l="43019" t="52688" r="8590" b="19735"/>
          <a:stretch/>
        </p:blipFill>
        <p:spPr>
          <a:xfrm>
            <a:off x="4077629" y="4977340"/>
            <a:ext cx="3494049" cy="14934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50796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pie de página 4"/>
          <p:cNvSpPr>
            <a:spLocks noGrp="1"/>
          </p:cNvSpPr>
          <p:nvPr>
            <p:ph type="ftr" sz="quarter" idx="4294967295"/>
          </p:nvPr>
        </p:nvSpPr>
        <p:spPr/>
        <p:txBody>
          <a:bodyPr/>
          <a:lstStyle/>
          <a:p>
            <a:endParaRPr lang="en-CA" altLang="en-US" dirty="0"/>
          </a:p>
        </p:txBody>
      </p:sp>
      <p:sp>
        <p:nvSpPr>
          <p:cNvPr id="253954" name="Rectangle 2"/>
          <p:cNvSpPr>
            <a:spLocks noGrp="1" noChangeArrowheads="1"/>
          </p:cNvSpPr>
          <p:nvPr>
            <p:ph type="title"/>
          </p:nvPr>
        </p:nvSpPr>
        <p:spPr>
          <a:xfrm>
            <a:off x="1158358" y="224921"/>
            <a:ext cx="7480300" cy="963613"/>
          </a:xfrm>
        </p:spPr>
        <p:txBody>
          <a:bodyPr/>
          <a:lstStyle/>
          <a:p>
            <a:pPr algn="ctr"/>
            <a:r>
              <a:rPr lang="en-US" altLang="en-US" dirty="0"/>
              <a:t>CSS </a:t>
            </a:r>
            <a:r>
              <a:rPr lang="en-US" altLang="en-US" sz="3600" dirty="0"/>
              <a:t>Syntax</a:t>
            </a:r>
            <a:endParaRPr lang="en-US" altLang="en-US" dirty="0"/>
          </a:p>
        </p:txBody>
      </p:sp>
      <p:sp>
        <p:nvSpPr>
          <p:cNvPr id="253957" name="Rectangle 5"/>
          <p:cNvSpPr>
            <a:spLocks noGrp="1" noChangeArrowheads="1"/>
          </p:cNvSpPr>
          <p:nvPr>
            <p:ph type="body" idx="1"/>
          </p:nvPr>
        </p:nvSpPr>
        <p:spPr>
          <a:xfrm>
            <a:off x="1030376" y="1546225"/>
            <a:ext cx="7480300" cy="4197351"/>
          </a:xfrm>
        </p:spPr>
        <p:txBody>
          <a:bodyPr/>
          <a:lstStyle/>
          <a:p>
            <a:r>
              <a:rPr lang="en-US" altLang="en-US" dirty="0"/>
              <a:t>Parts of a </a:t>
            </a:r>
            <a:r>
              <a:rPr lang="en-US" altLang="en-US" dirty="0">
                <a:solidFill>
                  <a:schemeClr val="hlink"/>
                </a:solidFill>
              </a:rPr>
              <a:t>style rule</a:t>
            </a:r>
            <a:r>
              <a:rPr lang="en-US" altLang="en-US" dirty="0"/>
              <a:t> (or </a:t>
            </a:r>
            <a:r>
              <a:rPr lang="en-US" altLang="en-US" dirty="0">
                <a:solidFill>
                  <a:schemeClr val="hlink"/>
                </a:solidFill>
              </a:rPr>
              <a:t>statement</a:t>
            </a:r>
            <a:r>
              <a:rPr lang="en-US" altLang="en-US" dirty="0"/>
              <a:t>)</a:t>
            </a:r>
          </a:p>
        </p:txBody>
      </p:sp>
      <p:pic>
        <p:nvPicPr>
          <p:cNvPr id="253956" name="Picture 4" descr="StyleRu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1876" y="2466279"/>
            <a:ext cx="5638800" cy="2619375"/>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a:off x="4873494" y="6588860"/>
            <a:ext cx="7014961" cy="307777"/>
          </a:xfrm>
          <a:prstGeom prst="rect">
            <a:avLst/>
          </a:prstGeom>
        </p:spPr>
        <p:txBody>
          <a:bodyPr wrap="square">
            <a:spAutoFit/>
          </a:bodyPr>
          <a:lstStyle/>
          <a:p>
            <a:r>
              <a:rPr lang="en-US" sz="1400" b="1" i="1" dirty="0">
                <a:solidFill>
                  <a:schemeClr val="bg1"/>
                </a:solidFill>
              </a:rPr>
              <a:t>It based on: http://www.site.uottawa.ca/~gvj/Courses/CSI3140/lectures/CSS.ppt</a:t>
            </a:r>
            <a:endParaRPr lang="en-US" sz="1400" dirty="0">
              <a:solidFill>
                <a:schemeClr val="bg1"/>
              </a:solidFill>
            </a:endParaRPr>
          </a:p>
        </p:txBody>
      </p:sp>
    </p:spTree>
    <p:extLst>
      <p:ext uri="{BB962C8B-B14F-4D97-AF65-F5344CB8AC3E}">
        <p14:creationId xmlns:p14="http://schemas.microsoft.com/office/powerpoint/2010/main" val="4079751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412488" y="381000"/>
            <a:ext cx="8229600" cy="990600"/>
          </a:xfrm>
        </p:spPr>
        <p:txBody>
          <a:bodyPr/>
          <a:lstStyle/>
          <a:p>
            <a:pPr algn="ctr"/>
            <a:r>
              <a:rPr lang="en-US" altLang="en-US" sz="4000" b="1"/>
              <a:t>Three Ways to Use CSS</a:t>
            </a:r>
          </a:p>
        </p:txBody>
      </p:sp>
      <p:sp>
        <p:nvSpPr>
          <p:cNvPr id="62467" name="Rectangle 3"/>
          <p:cNvSpPr>
            <a:spLocks noGrp="1" noChangeArrowheads="1"/>
          </p:cNvSpPr>
          <p:nvPr>
            <p:ph type="body" idx="1"/>
          </p:nvPr>
        </p:nvSpPr>
        <p:spPr>
          <a:xfrm>
            <a:off x="1981200" y="2514600"/>
            <a:ext cx="8305800" cy="2667000"/>
          </a:xfrm>
        </p:spPr>
        <p:txBody>
          <a:bodyPr/>
          <a:lstStyle/>
          <a:p>
            <a:pPr marL="457200" indent="-457200">
              <a:lnSpc>
                <a:spcPts val="3000"/>
              </a:lnSpc>
              <a:buFont typeface="Wingdings" panose="05000000000000000000" pitchFamily="2" charset="2"/>
              <a:buAutoNum type="arabicPeriod"/>
            </a:pPr>
            <a:r>
              <a:rPr lang="en-US" altLang="en-US" sz="2000" b="1" dirty="0">
                <a:solidFill>
                  <a:srgbClr val="FF0000"/>
                </a:solidFill>
              </a:rPr>
              <a:t>Inline Style - </a:t>
            </a:r>
            <a:r>
              <a:rPr lang="en-US" altLang="en-US" sz="2000" dirty="0"/>
              <a:t>CSS code is placed directly into an XHTML element within the &lt;body&gt; section of a web page.</a:t>
            </a:r>
          </a:p>
          <a:p>
            <a:pPr marL="457200" indent="-457200">
              <a:lnSpc>
                <a:spcPts val="3000"/>
              </a:lnSpc>
              <a:buFont typeface="Wingdings" panose="05000000000000000000" pitchFamily="2" charset="2"/>
              <a:buAutoNum type="arabicPeriod"/>
            </a:pPr>
            <a:r>
              <a:rPr lang="en-US" altLang="en-US" sz="2000" b="1" dirty="0">
                <a:solidFill>
                  <a:srgbClr val="FF0000"/>
                </a:solidFill>
              </a:rPr>
              <a:t>Internal Style Sheet </a:t>
            </a:r>
            <a:r>
              <a:rPr lang="en-US" altLang="en-US" sz="2000" dirty="0"/>
              <a:t>- CSS code is placed into a separate, dedicated area within the &lt;head&gt; section of a web page.</a:t>
            </a:r>
          </a:p>
          <a:p>
            <a:pPr marL="457200" indent="-457200">
              <a:lnSpc>
                <a:spcPts val="3000"/>
              </a:lnSpc>
              <a:buFont typeface="Wingdings" panose="05000000000000000000" pitchFamily="2" charset="2"/>
              <a:buAutoNum type="arabicPeriod"/>
            </a:pPr>
            <a:r>
              <a:rPr lang="en-US" altLang="en-US" sz="2000" b="1" dirty="0">
                <a:solidFill>
                  <a:srgbClr val="FF0000"/>
                </a:solidFill>
              </a:rPr>
              <a:t>External Style Sheet </a:t>
            </a:r>
            <a:r>
              <a:rPr lang="en-US" altLang="en-US" sz="2000" dirty="0"/>
              <a:t>- CSS code is placed into a separate computer file and then linked to a web page.</a:t>
            </a:r>
          </a:p>
        </p:txBody>
      </p:sp>
      <p:cxnSp>
        <p:nvCxnSpPr>
          <p:cNvPr id="5" name="Straight Connector 4"/>
          <p:cNvCxnSpPr>
            <a:cxnSpLocks noChangeShapeType="1"/>
          </p:cNvCxnSpPr>
          <p:nvPr/>
        </p:nvCxnSpPr>
        <p:spPr bwMode="auto">
          <a:xfrm>
            <a:off x="1524000" y="1371600"/>
            <a:ext cx="9144000" cy="0"/>
          </a:xfrm>
          <a:prstGeom prst="line">
            <a:avLst/>
          </a:prstGeom>
          <a:noFill/>
          <a:ln w="15875" algn="ctr">
            <a:solidFill>
              <a:schemeClr val="bg2"/>
            </a:solidFill>
            <a:round/>
            <a:headEnd/>
            <a:tailEnd/>
          </a:ln>
        </p:spPr>
      </p:cxnSp>
      <p:sp>
        <p:nvSpPr>
          <p:cNvPr id="62469" name="Text Box 5"/>
          <p:cNvSpPr txBox="1">
            <a:spLocks noChangeArrowheads="1"/>
          </p:cNvSpPr>
          <p:nvPr/>
        </p:nvSpPr>
        <p:spPr bwMode="auto">
          <a:xfrm>
            <a:off x="1905000" y="1617664"/>
            <a:ext cx="8305800" cy="820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400"/>
              <a:t>We can add CSS code in any combination of three different ways:</a:t>
            </a:r>
          </a:p>
        </p:txBody>
      </p:sp>
      <p:sp>
        <p:nvSpPr>
          <p:cNvPr id="4" name="Rectángulo 3"/>
          <p:cNvSpPr/>
          <p:nvPr/>
        </p:nvSpPr>
        <p:spPr>
          <a:xfrm>
            <a:off x="4628796" y="6324599"/>
            <a:ext cx="7014961" cy="307777"/>
          </a:xfrm>
          <a:prstGeom prst="rect">
            <a:avLst/>
          </a:prstGeom>
        </p:spPr>
        <p:txBody>
          <a:bodyPr wrap="square">
            <a:spAutoFit/>
          </a:bodyPr>
          <a:lstStyle/>
          <a:p>
            <a:r>
              <a:rPr lang="en-US" sz="1400" b="1" i="1" dirty="0"/>
              <a:t>It based on: </a:t>
            </a:r>
            <a:r>
              <a:rPr lang="en-US" sz="1400" i="1" dirty="0"/>
              <a:t>georgejenkinshs.com/</a:t>
            </a:r>
            <a:r>
              <a:rPr lang="en-US" sz="1400" i="1" dirty="0" err="1"/>
              <a:t>wp</a:t>
            </a:r>
            <a:r>
              <a:rPr lang="en-US" sz="1400" i="1" dirty="0"/>
              <a:t>-content/.../6.-Introduction-to-CSS.ppt</a:t>
            </a:r>
            <a:endParaRPr lang="en-US" sz="1400" dirty="0"/>
          </a:p>
        </p:txBody>
      </p:sp>
    </p:spTree>
    <p:extLst>
      <p:ext uri="{BB962C8B-B14F-4D97-AF65-F5344CB8AC3E}">
        <p14:creationId xmlns:p14="http://schemas.microsoft.com/office/powerpoint/2010/main" val="4026224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981200" y="381000"/>
            <a:ext cx="8229600" cy="990600"/>
          </a:xfrm>
        </p:spPr>
        <p:txBody>
          <a:bodyPr/>
          <a:lstStyle/>
          <a:p>
            <a:pPr algn="ctr"/>
            <a:r>
              <a:rPr lang="en-US" altLang="es-ES" sz="4000" b="1" dirty="0"/>
              <a:t>Inline Style</a:t>
            </a:r>
          </a:p>
        </p:txBody>
      </p:sp>
      <p:cxnSp>
        <p:nvCxnSpPr>
          <p:cNvPr id="5" name="Straight Connector 4"/>
          <p:cNvCxnSpPr>
            <a:cxnSpLocks noChangeShapeType="1"/>
          </p:cNvCxnSpPr>
          <p:nvPr/>
        </p:nvCxnSpPr>
        <p:spPr bwMode="auto">
          <a:xfrm>
            <a:off x="1524000" y="1371600"/>
            <a:ext cx="9144000" cy="0"/>
          </a:xfrm>
          <a:prstGeom prst="line">
            <a:avLst/>
          </a:prstGeom>
          <a:noFill/>
          <a:ln w="15875" algn="ctr">
            <a:solidFill>
              <a:schemeClr val="bg2"/>
            </a:solidFill>
            <a:round/>
            <a:headEnd/>
            <a:tailEnd/>
          </a:ln>
        </p:spPr>
      </p:cxnSp>
      <p:sp>
        <p:nvSpPr>
          <p:cNvPr id="64517" name="Text Box 5"/>
          <p:cNvSpPr txBox="1">
            <a:spLocks noChangeArrowheads="1"/>
          </p:cNvSpPr>
          <p:nvPr/>
        </p:nvSpPr>
        <p:spPr bwMode="auto">
          <a:xfrm>
            <a:off x="1905000" y="1447800"/>
            <a:ext cx="8305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s-ES" sz="2000"/>
              <a:t>To define an inline CSS style, we simply add the </a:t>
            </a:r>
            <a:r>
              <a:rPr lang="en-US" altLang="es-ES" sz="2000" b="1"/>
              <a:t>style</a:t>
            </a:r>
            <a:r>
              <a:rPr lang="en-US" altLang="es-ES" sz="2000"/>
              <a:t> attribute to an XHTML element with the CSS declaration as the attribute value:</a:t>
            </a:r>
          </a:p>
        </p:txBody>
      </p:sp>
      <p:sp>
        <p:nvSpPr>
          <p:cNvPr id="64524" name="Line 12"/>
          <p:cNvSpPr>
            <a:spLocks noChangeShapeType="1"/>
          </p:cNvSpPr>
          <p:nvPr/>
        </p:nvSpPr>
        <p:spPr bwMode="auto">
          <a:xfrm>
            <a:off x="3429000" y="2924175"/>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pic>
        <p:nvPicPr>
          <p:cNvPr id="2" name="Imagen 1"/>
          <p:cNvPicPr>
            <a:picLocks noChangeAspect="1"/>
          </p:cNvPicPr>
          <p:nvPr/>
        </p:nvPicPr>
        <p:blipFill>
          <a:blip r:embed="rId3"/>
          <a:stretch>
            <a:fillRect/>
          </a:stretch>
        </p:blipFill>
        <p:spPr>
          <a:xfrm>
            <a:off x="1981200" y="2459953"/>
            <a:ext cx="9473418" cy="1690443"/>
          </a:xfrm>
          <a:prstGeom prst="rect">
            <a:avLst/>
          </a:prstGeom>
        </p:spPr>
        <p:style>
          <a:lnRef idx="2">
            <a:schemeClr val="dk1"/>
          </a:lnRef>
          <a:fillRef idx="1">
            <a:schemeClr val="lt1"/>
          </a:fillRef>
          <a:effectRef idx="0">
            <a:schemeClr val="dk1"/>
          </a:effectRef>
          <a:fontRef idx="minor">
            <a:schemeClr val="dk1"/>
          </a:fontRef>
        </p:style>
      </p:pic>
      <p:sp>
        <p:nvSpPr>
          <p:cNvPr id="64518" name="Text Box 6"/>
          <p:cNvSpPr txBox="1">
            <a:spLocks noChangeArrowheads="1"/>
          </p:cNvSpPr>
          <p:nvPr/>
        </p:nvSpPr>
        <p:spPr bwMode="auto">
          <a:xfrm>
            <a:off x="4081529" y="4314423"/>
            <a:ext cx="3657600" cy="1765300"/>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s-ES"/>
              <a:t>An inline style declaration is highly specific and formats just one element on the page.  No other elements, including other &lt;h2&gt; elements on the page, will be affected by this CSS style.</a:t>
            </a:r>
          </a:p>
        </p:txBody>
      </p:sp>
      <p:sp>
        <p:nvSpPr>
          <p:cNvPr id="3" name="Elipse 2"/>
          <p:cNvSpPr/>
          <p:nvPr/>
        </p:nvSpPr>
        <p:spPr>
          <a:xfrm>
            <a:off x="2292439" y="2924175"/>
            <a:ext cx="3803562" cy="99100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313338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981200" y="381000"/>
            <a:ext cx="8229600" cy="990600"/>
          </a:xfrm>
        </p:spPr>
        <p:txBody>
          <a:bodyPr/>
          <a:lstStyle/>
          <a:p>
            <a:pPr algn="ctr"/>
            <a:r>
              <a:rPr lang="en-US" altLang="es-ES" sz="4000"/>
              <a:t>Internal Style Sheet</a:t>
            </a:r>
          </a:p>
        </p:txBody>
      </p:sp>
      <p:cxnSp>
        <p:nvCxnSpPr>
          <p:cNvPr id="5" name="Straight Connector 4"/>
          <p:cNvCxnSpPr>
            <a:cxnSpLocks noChangeShapeType="1"/>
          </p:cNvCxnSpPr>
          <p:nvPr/>
        </p:nvCxnSpPr>
        <p:spPr bwMode="auto">
          <a:xfrm>
            <a:off x="1524000" y="1371600"/>
            <a:ext cx="9144000" cy="0"/>
          </a:xfrm>
          <a:prstGeom prst="line">
            <a:avLst/>
          </a:prstGeom>
          <a:noFill/>
          <a:ln w="15875" algn="ctr">
            <a:solidFill>
              <a:schemeClr val="bg2"/>
            </a:solidFill>
            <a:round/>
            <a:headEnd/>
            <a:tailEnd/>
          </a:ln>
        </p:spPr>
      </p:cxnSp>
      <p:sp>
        <p:nvSpPr>
          <p:cNvPr id="66564" name="Text Box 4"/>
          <p:cNvSpPr txBox="1">
            <a:spLocks noChangeArrowheads="1"/>
          </p:cNvSpPr>
          <p:nvPr/>
        </p:nvSpPr>
        <p:spPr bwMode="auto">
          <a:xfrm>
            <a:off x="681507" y="1250863"/>
            <a:ext cx="11154178"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es-ES" sz="2000" dirty="0"/>
              <a:t>To use an internal CSS style sheet, we add a &lt;style&gt; section within the &lt;head&gt; of the page.  All our CSS declarations go within this section:</a:t>
            </a:r>
          </a:p>
        </p:txBody>
      </p:sp>
      <p:sp>
        <p:nvSpPr>
          <p:cNvPr id="66565" name="Text Box 5"/>
          <p:cNvSpPr txBox="1">
            <a:spLocks noChangeArrowheads="1"/>
          </p:cNvSpPr>
          <p:nvPr/>
        </p:nvSpPr>
        <p:spPr bwMode="auto">
          <a:xfrm>
            <a:off x="1287887" y="5226784"/>
            <a:ext cx="10135674" cy="1323439"/>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spcBef>
                <a:spcPts val="600"/>
              </a:spcBef>
              <a:spcAft>
                <a:spcPts val="600"/>
              </a:spcAft>
            </a:pPr>
            <a:r>
              <a:rPr lang="en-US" altLang="es-ES" sz="2000" dirty="0"/>
              <a:t>Styles declared in the internal style sheet affect all matching elements on the page.  In this example, all &lt;h2&gt; page elements are displayed in the color red. Since formatting declarations are entirely in the &lt;head&gt; section, away from the actual page content, internal CSS style sheets do a much better job than inline styles at separating content from presentation.</a:t>
            </a:r>
          </a:p>
        </p:txBody>
      </p:sp>
      <p:pic>
        <p:nvPicPr>
          <p:cNvPr id="2" name="Imagen 1"/>
          <p:cNvPicPr>
            <a:picLocks noChangeAspect="1"/>
          </p:cNvPicPr>
          <p:nvPr/>
        </p:nvPicPr>
        <p:blipFill>
          <a:blip r:embed="rId3"/>
          <a:stretch>
            <a:fillRect/>
          </a:stretch>
        </p:blipFill>
        <p:spPr>
          <a:xfrm>
            <a:off x="1397559" y="1997838"/>
            <a:ext cx="8813241" cy="3085213"/>
          </a:xfrm>
          <a:prstGeom prst="rect">
            <a:avLst/>
          </a:prstGeom>
          <a:ln w="88900" cap="sq" cmpd="thickThin">
            <a:solidFill>
              <a:srgbClr val="000000"/>
            </a:solidFill>
            <a:prstDash val="solid"/>
            <a:miter lim="800000"/>
          </a:ln>
          <a:effectLst>
            <a:innerShdw blurRad="76200">
              <a:srgbClr val="000000"/>
            </a:innerShdw>
          </a:effectLst>
        </p:spPr>
      </p:pic>
      <p:sp>
        <p:nvSpPr>
          <p:cNvPr id="3" name="Elipse 2"/>
          <p:cNvSpPr/>
          <p:nvPr/>
        </p:nvSpPr>
        <p:spPr>
          <a:xfrm>
            <a:off x="965915" y="2356834"/>
            <a:ext cx="5280340" cy="2125014"/>
          </a:xfrm>
          <a:prstGeom prst="ellipse">
            <a:avLst/>
          </a:prstGeom>
          <a:noFill/>
          <a:ln w="38100">
            <a:prstDash val="lg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8" name="Rectángulo 7"/>
          <p:cNvSpPr/>
          <p:nvPr/>
        </p:nvSpPr>
        <p:spPr>
          <a:xfrm>
            <a:off x="4873494" y="6588860"/>
            <a:ext cx="7014961" cy="307777"/>
          </a:xfrm>
          <a:prstGeom prst="rect">
            <a:avLst/>
          </a:prstGeom>
        </p:spPr>
        <p:txBody>
          <a:bodyPr wrap="square">
            <a:spAutoFit/>
          </a:bodyPr>
          <a:lstStyle/>
          <a:p>
            <a:r>
              <a:rPr lang="en-US" sz="1400" b="1" i="1" dirty="0">
                <a:solidFill>
                  <a:schemeClr val="bg1"/>
                </a:solidFill>
              </a:rPr>
              <a:t>It based on: http://www.site.uottawa.ca/~gvj/Courses/CSI3140/lectures/CSS.ppt</a:t>
            </a:r>
            <a:endParaRPr lang="en-US" sz="1400" dirty="0">
              <a:solidFill>
                <a:schemeClr val="bg1"/>
              </a:solidFill>
            </a:endParaRPr>
          </a:p>
        </p:txBody>
      </p:sp>
    </p:spTree>
    <p:extLst>
      <p:ext uri="{BB962C8B-B14F-4D97-AF65-F5344CB8AC3E}">
        <p14:creationId xmlns:p14="http://schemas.microsoft.com/office/powerpoint/2010/main" val="3150543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524000" y="425450"/>
            <a:ext cx="8229600" cy="990600"/>
          </a:xfrm>
        </p:spPr>
        <p:txBody>
          <a:bodyPr/>
          <a:lstStyle/>
          <a:p>
            <a:pPr algn="ctr"/>
            <a:r>
              <a:rPr lang="en-US" altLang="es-ES" sz="4000" b="1" dirty="0"/>
              <a:t>External Style Sheet</a:t>
            </a:r>
          </a:p>
        </p:txBody>
      </p:sp>
      <p:cxnSp>
        <p:nvCxnSpPr>
          <p:cNvPr id="5" name="Straight Connector 4"/>
          <p:cNvCxnSpPr>
            <a:cxnSpLocks noChangeShapeType="1"/>
          </p:cNvCxnSpPr>
          <p:nvPr/>
        </p:nvCxnSpPr>
        <p:spPr bwMode="auto">
          <a:xfrm>
            <a:off x="1524000" y="1371600"/>
            <a:ext cx="9144000" cy="0"/>
          </a:xfrm>
          <a:prstGeom prst="line">
            <a:avLst/>
          </a:prstGeom>
          <a:noFill/>
          <a:ln w="15875" algn="ctr">
            <a:solidFill>
              <a:schemeClr val="bg2"/>
            </a:solidFill>
            <a:round/>
            <a:headEnd/>
            <a:tailEnd/>
          </a:ln>
        </p:spPr>
      </p:cxnSp>
      <p:sp>
        <p:nvSpPr>
          <p:cNvPr id="68612" name="Text Box 4"/>
          <p:cNvSpPr txBox="1">
            <a:spLocks noChangeArrowheads="1"/>
          </p:cNvSpPr>
          <p:nvPr/>
        </p:nvSpPr>
        <p:spPr bwMode="auto">
          <a:xfrm>
            <a:off x="412123" y="1371600"/>
            <a:ext cx="1146219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es-ES" sz="2400" dirty="0"/>
              <a:t>To use an external CSS style sheet, we create a new file (with a .</a:t>
            </a:r>
            <a:r>
              <a:rPr lang="en-US" altLang="es-ES" sz="2400" dirty="0" err="1"/>
              <a:t>css</a:t>
            </a:r>
            <a:r>
              <a:rPr lang="en-US" altLang="es-ES" sz="2400" dirty="0"/>
              <a:t> extension) and write our style declarations into this file. We then add a &lt;link&gt; element into our HTML file, right after the opening &lt;head&gt; tag:</a:t>
            </a:r>
          </a:p>
        </p:txBody>
      </p:sp>
      <p:sp>
        <p:nvSpPr>
          <p:cNvPr id="68620" name="Text Box 12"/>
          <p:cNvSpPr txBox="1">
            <a:spLocks noChangeArrowheads="1"/>
          </p:cNvSpPr>
          <p:nvPr/>
        </p:nvSpPr>
        <p:spPr bwMode="auto">
          <a:xfrm>
            <a:off x="5535769" y="2749494"/>
            <a:ext cx="2539285" cy="336550"/>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algn="ctr">
              <a:spcBef>
                <a:spcPct val="50000"/>
              </a:spcBef>
            </a:pPr>
            <a:r>
              <a:rPr lang="en-US" altLang="es-ES" sz="1600" b="1" dirty="0"/>
              <a:t>style.css (separate file):</a:t>
            </a:r>
          </a:p>
        </p:txBody>
      </p:sp>
      <p:sp>
        <p:nvSpPr>
          <p:cNvPr id="68622" name="Text Box 14"/>
          <p:cNvSpPr txBox="1">
            <a:spLocks noChangeArrowheads="1"/>
          </p:cNvSpPr>
          <p:nvPr/>
        </p:nvSpPr>
        <p:spPr bwMode="auto">
          <a:xfrm>
            <a:off x="1815920" y="2810042"/>
            <a:ext cx="1735429" cy="336550"/>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defPPr>
              <a:defRPr lang="es-CO"/>
            </a:defPPr>
            <a:lvl1pPr algn="ctr">
              <a:spcBef>
                <a:spcPct val="50000"/>
              </a:spcBef>
              <a:defRPr sz="1600" b="1">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es-ES" dirty="0"/>
              <a:t>index.html file:</a:t>
            </a:r>
          </a:p>
        </p:txBody>
      </p:sp>
      <p:sp>
        <p:nvSpPr>
          <p:cNvPr id="68624" name="Text Box 16"/>
          <p:cNvSpPr txBox="1">
            <a:spLocks noChangeArrowheads="1"/>
          </p:cNvSpPr>
          <p:nvPr/>
        </p:nvSpPr>
        <p:spPr bwMode="auto">
          <a:xfrm>
            <a:off x="1865289" y="5818287"/>
            <a:ext cx="8077200" cy="666750"/>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s-ES"/>
              <a:t>The &lt;link&gt; element instructs the browser to load the external file specified by the href attribute and to apply the CSS style declarations contained there.</a:t>
            </a:r>
          </a:p>
        </p:txBody>
      </p:sp>
      <p:pic>
        <p:nvPicPr>
          <p:cNvPr id="3" name="Imagen 2"/>
          <p:cNvPicPr>
            <a:picLocks noChangeAspect="1"/>
          </p:cNvPicPr>
          <p:nvPr/>
        </p:nvPicPr>
        <p:blipFill>
          <a:blip r:embed="rId3"/>
          <a:stretch>
            <a:fillRect/>
          </a:stretch>
        </p:blipFill>
        <p:spPr>
          <a:xfrm>
            <a:off x="208206" y="3146592"/>
            <a:ext cx="11870030" cy="2442839"/>
          </a:xfrm>
          <a:prstGeom prst="rect">
            <a:avLst/>
          </a:prstGeom>
        </p:spPr>
      </p:pic>
      <p:sp>
        <p:nvSpPr>
          <p:cNvPr id="14" name="Elipse 13"/>
          <p:cNvSpPr/>
          <p:nvPr/>
        </p:nvSpPr>
        <p:spPr>
          <a:xfrm>
            <a:off x="-128789" y="3825025"/>
            <a:ext cx="5280340" cy="566672"/>
          </a:xfrm>
          <a:prstGeom prst="ellipse">
            <a:avLst/>
          </a:prstGeom>
          <a:noFill/>
          <a:ln w="38100">
            <a:prstDash val="lg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cxnSp>
        <p:nvCxnSpPr>
          <p:cNvPr id="6" name="Conector recto de flecha 5"/>
          <p:cNvCxnSpPr/>
          <p:nvPr/>
        </p:nvCxnSpPr>
        <p:spPr>
          <a:xfrm flipV="1">
            <a:off x="4675031" y="3483142"/>
            <a:ext cx="1056068" cy="524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68707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5" name="Text Box 9"/>
          <p:cNvSpPr txBox="1">
            <a:spLocks noChangeArrowheads="1"/>
          </p:cNvSpPr>
          <p:nvPr/>
        </p:nvSpPr>
        <p:spPr bwMode="auto">
          <a:xfrm>
            <a:off x="4191000" y="3171825"/>
            <a:ext cx="1219200" cy="3492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s-ES" sz="1600"/>
              <a:t>page1.html</a:t>
            </a:r>
          </a:p>
        </p:txBody>
      </p:sp>
      <p:sp>
        <p:nvSpPr>
          <p:cNvPr id="70658" name="Rectangle 2"/>
          <p:cNvSpPr>
            <a:spLocks noGrp="1" noChangeArrowheads="1"/>
          </p:cNvSpPr>
          <p:nvPr>
            <p:ph type="title"/>
          </p:nvPr>
        </p:nvSpPr>
        <p:spPr>
          <a:xfrm>
            <a:off x="1524000" y="381000"/>
            <a:ext cx="8229600" cy="990600"/>
          </a:xfrm>
        </p:spPr>
        <p:txBody>
          <a:bodyPr/>
          <a:lstStyle/>
          <a:p>
            <a:pPr algn="ctr"/>
            <a:r>
              <a:rPr lang="en-US" altLang="es-ES" sz="3200" b="1" dirty="0"/>
              <a:t>Benefit of External Style Sheet</a:t>
            </a:r>
          </a:p>
        </p:txBody>
      </p:sp>
      <p:cxnSp>
        <p:nvCxnSpPr>
          <p:cNvPr id="5" name="Straight Connector 4"/>
          <p:cNvCxnSpPr>
            <a:cxnSpLocks noChangeShapeType="1"/>
          </p:cNvCxnSpPr>
          <p:nvPr/>
        </p:nvCxnSpPr>
        <p:spPr bwMode="auto">
          <a:xfrm>
            <a:off x="1524000" y="1371600"/>
            <a:ext cx="9144000" cy="0"/>
          </a:xfrm>
          <a:prstGeom prst="line">
            <a:avLst/>
          </a:prstGeom>
          <a:noFill/>
          <a:ln w="15875" algn="ctr">
            <a:solidFill>
              <a:schemeClr val="bg2"/>
            </a:solidFill>
            <a:round/>
            <a:headEnd/>
            <a:tailEnd/>
          </a:ln>
        </p:spPr>
      </p:cxnSp>
      <p:sp>
        <p:nvSpPr>
          <p:cNvPr id="70660" name="Text Box 4"/>
          <p:cNvSpPr txBox="1">
            <a:spLocks noChangeArrowheads="1"/>
          </p:cNvSpPr>
          <p:nvPr/>
        </p:nvSpPr>
        <p:spPr bwMode="auto">
          <a:xfrm>
            <a:off x="991673" y="1371600"/>
            <a:ext cx="9219127"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s-ES" sz="2000" dirty="0"/>
              <a:t>The real power of using an external style sheet is that multiple web pages on our site can link to the same style sheet:</a:t>
            </a:r>
          </a:p>
        </p:txBody>
      </p:sp>
      <p:sp>
        <p:nvSpPr>
          <p:cNvPr id="70663" name="Text Box 7"/>
          <p:cNvSpPr txBox="1">
            <a:spLocks noChangeArrowheads="1"/>
          </p:cNvSpPr>
          <p:nvPr/>
        </p:nvSpPr>
        <p:spPr bwMode="auto">
          <a:xfrm>
            <a:off x="5550794" y="2357369"/>
            <a:ext cx="3657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s-ES" sz="1600" dirty="0"/>
              <a:t>style.css</a:t>
            </a:r>
          </a:p>
        </p:txBody>
      </p:sp>
      <p:sp>
        <p:nvSpPr>
          <p:cNvPr id="70667" name="Text Box 11"/>
          <p:cNvSpPr txBox="1">
            <a:spLocks noChangeArrowheads="1"/>
          </p:cNvSpPr>
          <p:nvPr/>
        </p:nvSpPr>
        <p:spPr bwMode="auto">
          <a:xfrm>
            <a:off x="2286000" y="5169138"/>
            <a:ext cx="8077200" cy="132343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lgn="ctr">
              <a:spcBef>
                <a:spcPts val="600"/>
              </a:spcBef>
              <a:spcAft>
                <a:spcPts val="600"/>
              </a:spcAft>
            </a:pPr>
            <a:r>
              <a:rPr lang="en-US" altLang="es-ES" sz="2000" b="1" dirty="0"/>
              <a:t>Styles declared in an external style sheet will affect all matching elements on </a:t>
            </a:r>
            <a:r>
              <a:rPr lang="en-US" altLang="es-ES" sz="2000" b="1" u="sng" dirty="0"/>
              <a:t>all web pages that link to the style sheet</a:t>
            </a:r>
            <a:r>
              <a:rPr lang="en-US" altLang="es-ES" sz="2000" b="1" dirty="0"/>
              <a:t>.  By editing the external style sheet, we can make site-wide changes (even to hundreds of pages) instantly.</a:t>
            </a:r>
          </a:p>
        </p:txBody>
      </p:sp>
      <p:sp>
        <p:nvSpPr>
          <p:cNvPr id="70668" name="Text Box 12"/>
          <p:cNvSpPr txBox="1">
            <a:spLocks noChangeArrowheads="1"/>
          </p:cNvSpPr>
          <p:nvPr/>
        </p:nvSpPr>
        <p:spPr bwMode="auto">
          <a:xfrm>
            <a:off x="5638800" y="3171825"/>
            <a:ext cx="1219200" cy="3492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s-ES" sz="1600"/>
              <a:t>page2.html</a:t>
            </a:r>
          </a:p>
        </p:txBody>
      </p:sp>
      <p:sp>
        <p:nvSpPr>
          <p:cNvPr id="70670" name="Rectangle 14"/>
          <p:cNvSpPr>
            <a:spLocks noChangeArrowheads="1"/>
          </p:cNvSpPr>
          <p:nvPr/>
        </p:nvSpPr>
        <p:spPr bwMode="auto">
          <a:xfrm>
            <a:off x="4038600" y="2133600"/>
            <a:ext cx="4572000" cy="762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70671" name="Line 15"/>
          <p:cNvSpPr>
            <a:spLocks noChangeShapeType="1"/>
          </p:cNvSpPr>
          <p:nvPr/>
        </p:nvSpPr>
        <p:spPr bwMode="auto">
          <a:xfrm flipV="1">
            <a:off x="6248400" y="2895601"/>
            <a:ext cx="0" cy="276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70669" name="Text Box 13"/>
          <p:cNvSpPr txBox="1">
            <a:spLocks noChangeArrowheads="1"/>
          </p:cNvSpPr>
          <p:nvPr/>
        </p:nvSpPr>
        <p:spPr bwMode="auto">
          <a:xfrm>
            <a:off x="7086600" y="3171825"/>
            <a:ext cx="1219200" cy="3492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s-ES" sz="1600"/>
              <a:t>page3.html</a:t>
            </a:r>
          </a:p>
        </p:txBody>
      </p:sp>
      <p:sp>
        <p:nvSpPr>
          <p:cNvPr id="70676" name="Line 20"/>
          <p:cNvSpPr>
            <a:spLocks noChangeShapeType="1"/>
          </p:cNvSpPr>
          <p:nvPr/>
        </p:nvSpPr>
        <p:spPr bwMode="auto">
          <a:xfrm flipH="1">
            <a:off x="3657600" y="3505200"/>
            <a:ext cx="533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70677" name="Line 21"/>
          <p:cNvSpPr>
            <a:spLocks noChangeShapeType="1"/>
          </p:cNvSpPr>
          <p:nvPr/>
        </p:nvSpPr>
        <p:spPr bwMode="auto">
          <a:xfrm>
            <a:off x="8305800" y="3505200"/>
            <a:ext cx="457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70678" name="Line 22"/>
          <p:cNvSpPr>
            <a:spLocks noChangeShapeType="1"/>
          </p:cNvSpPr>
          <p:nvPr/>
        </p:nvSpPr>
        <p:spPr bwMode="auto">
          <a:xfrm>
            <a:off x="6248400" y="3514725"/>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70679" name="Line 23"/>
          <p:cNvSpPr>
            <a:spLocks noChangeShapeType="1"/>
          </p:cNvSpPr>
          <p:nvPr/>
        </p:nvSpPr>
        <p:spPr bwMode="auto">
          <a:xfrm flipV="1">
            <a:off x="7696200" y="2895601"/>
            <a:ext cx="0" cy="276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70680" name="Line 24"/>
          <p:cNvSpPr>
            <a:spLocks noChangeShapeType="1"/>
          </p:cNvSpPr>
          <p:nvPr/>
        </p:nvSpPr>
        <p:spPr bwMode="auto">
          <a:xfrm flipV="1">
            <a:off x="4800600" y="2895601"/>
            <a:ext cx="0" cy="276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pic>
        <p:nvPicPr>
          <p:cNvPr id="2" name="Imagen 1"/>
          <p:cNvPicPr>
            <a:picLocks noChangeAspect="1"/>
          </p:cNvPicPr>
          <p:nvPr/>
        </p:nvPicPr>
        <p:blipFill>
          <a:blip r:embed="rId3"/>
          <a:stretch>
            <a:fillRect/>
          </a:stretch>
        </p:blipFill>
        <p:spPr>
          <a:xfrm>
            <a:off x="2513392" y="3917291"/>
            <a:ext cx="2276475" cy="952500"/>
          </a:xfrm>
          <a:prstGeom prst="rect">
            <a:avLst/>
          </a:prstGeom>
        </p:spPr>
      </p:pic>
      <p:pic>
        <p:nvPicPr>
          <p:cNvPr id="3" name="Imagen 2"/>
          <p:cNvPicPr>
            <a:picLocks noChangeAspect="1"/>
          </p:cNvPicPr>
          <p:nvPr/>
        </p:nvPicPr>
        <p:blipFill>
          <a:blip r:embed="rId4"/>
          <a:stretch>
            <a:fillRect/>
          </a:stretch>
        </p:blipFill>
        <p:spPr>
          <a:xfrm>
            <a:off x="4934554" y="3927040"/>
            <a:ext cx="3095625" cy="998974"/>
          </a:xfrm>
          <a:prstGeom prst="rect">
            <a:avLst/>
          </a:prstGeom>
        </p:spPr>
      </p:pic>
      <p:pic>
        <p:nvPicPr>
          <p:cNvPr id="4" name="Imagen 3"/>
          <p:cNvPicPr>
            <a:picLocks noChangeAspect="1"/>
          </p:cNvPicPr>
          <p:nvPr/>
        </p:nvPicPr>
        <p:blipFill>
          <a:blip r:embed="rId5"/>
          <a:stretch>
            <a:fillRect/>
          </a:stretch>
        </p:blipFill>
        <p:spPr>
          <a:xfrm>
            <a:off x="8174865" y="3990183"/>
            <a:ext cx="3248695" cy="935832"/>
          </a:xfrm>
          <a:prstGeom prst="rect">
            <a:avLst/>
          </a:prstGeom>
        </p:spPr>
      </p:pic>
    </p:spTree>
    <p:extLst>
      <p:ext uri="{BB962C8B-B14F-4D97-AF65-F5344CB8AC3E}">
        <p14:creationId xmlns:p14="http://schemas.microsoft.com/office/powerpoint/2010/main" val="25797450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5446</TotalTime>
  <Words>1517</Words>
  <Application>Microsoft Office PowerPoint</Application>
  <PresentationFormat>Panorámica</PresentationFormat>
  <Paragraphs>164</Paragraphs>
  <Slides>27</Slides>
  <Notes>18</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27</vt:i4>
      </vt:variant>
    </vt:vector>
  </HeadingPairs>
  <TitlesOfParts>
    <vt:vector size="38" baseType="lpstr">
      <vt:lpstr>Arial</vt:lpstr>
      <vt:lpstr>Calibri</vt:lpstr>
      <vt:lpstr>Calibri Light</vt:lpstr>
      <vt:lpstr>Century Gothic</vt:lpstr>
      <vt:lpstr>Consolas</vt:lpstr>
      <vt:lpstr>Courier New</vt:lpstr>
      <vt:lpstr>inherit</vt:lpstr>
      <vt:lpstr>Trebuchet MS</vt:lpstr>
      <vt:lpstr>Tw Cen MT</vt:lpstr>
      <vt:lpstr>Wingdings</vt:lpstr>
      <vt:lpstr>Tema de Office</vt:lpstr>
      <vt:lpstr>CSS  (Cascading Style Sheets)</vt:lpstr>
      <vt:lpstr>Introducction (CSS)</vt:lpstr>
      <vt:lpstr>Introducction (CSS)</vt:lpstr>
      <vt:lpstr>CSS Syntax</vt:lpstr>
      <vt:lpstr>Three Ways to Use CSS</vt:lpstr>
      <vt:lpstr>Inline Style</vt:lpstr>
      <vt:lpstr>Internal Style Sheet</vt:lpstr>
      <vt:lpstr>External Style Sheet</vt:lpstr>
      <vt:lpstr>Benefit of External Style Sheet</vt:lpstr>
      <vt:lpstr>Internal vs. External Style Sheets</vt:lpstr>
      <vt:lpstr>What Does "Cascading" Mean?-1</vt:lpstr>
      <vt:lpstr>What Does "Cascading" Mean?-2</vt:lpstr>
      <vt:lpstr>What Does "Cascading" Mean?-3</vt:lpstr>
      <vt:lpstr>CSS Properties Reference List</vt:lpstr>
      <vt:lpstr>CSS Syntax: Selector Strings-1</vt:lpstr>
      <vt:lpstr>CSS Syntax: Selector Strings</vt:lpstr>
      <vt:lpstr>Classes and IDs</vt:lpstr>
      <vt:lpstr>The Need for Classes and IDs</vt:lpstr>
      <vt:lpstr>Example: Classes</vt:lpstr>
      <vt:lpstr>Example: Multiple Classes</vt:lpstr>
      <vt:lpstr>Example: Class and ID, Same Element</vt:lpstr>
      <vt:lpstr>EXAMPLE- USING CSS  (UFPS FORMAT) </vt:lpstr>
      <vt:lpstr>EXAMPLE- USING CSS  (UFPS FORMAT) </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matias</dc:creator>
  <cp:lastModifiedBy>Marco Adarme J</cp:lastModifiedBy>
  <cp:revision>189</cp:revision>
  <dcterms:created xsi:type="dcterms:W3CDTF">2015-11-06T00:16:29Z</dcterms:created>
  <dcterms:modified xsi:type="dcterms:W3CDTF">2019-08-29T12:57:16Z</dcterms:modified>
</cp:coreProperties>
</file>