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336" r:id="rId5"/>
    <p:sldId id="269" r:id="rId6"/>
    <p:sldId id="257" r:id="rId7"/>
    <p:sldId id="337" r:id="rId8"/>
    <p:sldId id="338" r:id="rId9"/>
    <p:sldId id="339" r:id="rId10"/>
    <p:sldId id="348" r:id="rId11"/>
    <p:sldId id="349" r:id="rId12"/>
    <p:sldId id="350" r:id="rId13"/>
    <p:sldId id="351" r:id="rId14"/>
    <p:sldId id="317" r:id="rId15"/>
    <p:sldId id="318" r:id="rId16"/>
    <p:sldId id="352" r:id="rId17"/>
    <p:sldId id="340" r:id="rId18"/>
    <p:sldId id="341" r:id="rId19"/>
    <p:sldId id="342" r:id="rId20"/>
    <p:sldId id="353" r:id="rId21"/>
    <p:sldId id="354" r:id="rId22"/>
    <p:sldId id="343" r:id="rId23"/>
    <p:sldId id="362" r:id="rId24"/>
    <p:sldId id="355" r:id="rId25"/>
    <p:sldId id="364" r:id="rId26"/>
    <p:sldId id="365" r:id="rId27"/>
    <p:sldId id="366" r:id="rId28"/>
    <p:sldId id="363" r:id="rId29"/>
    <p:sldId id="367" r:id="rId30"/>
    <p:sldId id="327" r:id="rId31"/>
    <p:sldId id="328" r:id="rId32"/>
    <p:sldId id="356" r:id="rId33"/>
    <p:sldId id="368" r:id="rId34"/>
    <p:sldId id="357" r:id="rId35"/>
    <p:sldId id="369" r:id="rId36"/>
    <p:sldId id="358" r:id="rId37"/>
    <p:sldId id="370" r:id="rId38"/>
    <p:sldId id="372" r:id="rId39"/>
    <p:sldId id="371" r:id="rId40"/>
    <p:sldId id="375" r:id="rId41"/>
    <p:sldId id="376" r:id="rId42"/>
    <p:sldId id="377" r:id="rId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Garguilo, Maria" initials="GM" lastIdx="59" clrIdx="1">
    <p:extLst>
      <p:ext uri="{19B8F6BF-5375-455C-9EA6-DF929625EA0E}">
        <p15:presenceInfo xmlns:p15="http://schemas.microsoft.com/office/powerpoint/2012/main" userId="S::maria.garguilo@cengage.com::f492c7e0-8838-4738-aa5f-1173468a535a" providerId="AD"/>
      </p:ext>
    </p:extLst>
  </p:cmAuthor>
  <p:cmAuthor id="3" name="Your Name" initials="YN" lastIdx="19" clrIdx="2">
    <p:extLst>
      <p:ext uri="{19B8F6BF-5375-455C-9EA6-DF929625EA0E}">
        <p15:presenceInfo xmlns:p15="http://schemas.microsoft.com/office/powerpoint/2012/main" userId="9252b8fd17e114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6298"/>
    <a:srgbClr val="000000"/>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D6FF0-12B3-4220-87FF-7305E4079D15}" v="14" dt="2022-01-04T15:49:33.9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80091" autoAdjust="0"/>
  </p:normalViewPr>
  <p:slideViewPr>
    <p:cSldViewPr snapToGrid="0" snapToObjects="1">
      <p:cViewPr varScale="1">
        <p:scale>
          <a:sx n="66" d="100"/>
          <a:sy n="66" d="100"/>
        </p:scale>
        <p:origin x="1157" y="4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5/13/2024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Briefly review with students the major concepts you will be covering during this class. There is one objective for every major A-Head section of the chapter.</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567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Knowledge Check questions to periodically pose a question to students during class to gauge how well they can recall the material that was presented.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130570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Knowledge Check questions to periodically pose a question to students during class to gauge how well they can recall the material that was presented.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3597137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Discussion activity to encourage group conversation about a related topic of interest.</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3428973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Discussion activity to encourage group conversation about a related topic of interest.</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11052379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dirty="0"/>
          </a:p>
        </p:txBody>
      </p:sp>
    </p:spTree>
    <p:extLst>
      <p:ext uri="{BB962C8B-B14F-4D97-AF65-F5344CB8AC3E}">
        <p14:creationId xmlns:p14="http://schemas.microsoft.com/office/powerpoint/2010/main" val="2285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Firs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46E9E33-E057-4A6F-9659-AD275C64899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3" y="-7874"/>
            <a:ext cx="12191807" cy="6865874"/>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1">
                <a:solidFill>
                  <a:schemeClr val="bg1"/>
                </a:solidFill>
              </a:defRPr>
            </a:lvl1pPr>
          </a:lstStyle>
          <a:p>
            <a:r>
              <a:rPr lang="en-US" dirty="0"/>
              <a:t>Add Image Here</a:t>
            </a:r>
          </a:p>
        </p:txBody>
      </p:sp>
      <p:pic>
        <p:nvPicPr>
          <p:cNvPr id="14" name="Picture 7">
            <a:extLst>
              <a:ext uri="{FF2B5EF4-FFF2-40B4-BE49-F238E27FC236}">
                <a16:creationId xmlns:a16="http://schemas.microsoft.com/office/drawing/2014/main" id="{367956C9-0A63-4A7F-B986-4D823905D53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24860" y="6444486"/>
            <a:ext cx="1261872" cy="2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
    </p:custDataLst>
    <p:extLst>
      <p:ext uri="{BB962C8B-B14F-4D97-AF65-F5344CB8AC3E}">
        <p14:creationId xmlns:p14="http://schemas.microsoft.com/office/powerpoint/2010/main" val="30520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6298"/>
                </a:solidFill>
              </a:rPr>
              <a:t>Joyce Farrell, Java Programming, 10</a:t>
            </a:r>
            <a:r>
              <a:rPr lang="en-US" sz="1400" baseline="30000" dirty="0">
                <a:solidFill>
                  <a:srgbClr val="006298"/>
                </a:solidFill>
              </a:rPr>
              <a:t>th</a:t>
            </a:r>
            <a:r>
              <a:rPr lang="en-US" sz="1400" dirty="0">
                <a:solidFill>
                  <a:srgbClr val="006298"/>
                </a:solidFill>
              </a:rPr>
              <a:t> Edition. © 2023 Cengage. All Rights Reserved. May not be scanned, copied or duplicated, or posted to a publicly accessible website, in whole or in part.</a:t>
            </a:r>
            <a:endParaRPr kumimoji="0" lang="en-US" sz="1400" b="0" i="0" u="none" strike="noStrike" kern="1200" cap="none" spc="0" normalizeH="0" baseline="0" noProof="0" dirty="0">
              <a:ln>
                <a:noFill/>
              </a:ln>
              <a:solidFill>
                <a:srgbClr val="006298"/>
              </a:solidFill>
              <a:effectLst/>
              <a:uLnTx/>
              <a:uFillTx/>
              <a:latin typeface="arial" charset="0"/>
              <a:ea typeface="+mn-ea"/>
              <a:cs typeface="+mn-cs"/>
            </a:endParaRP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Joyce Farrell, Java Programming, 10</a:t>
            </a:r>
            <a:r>
              <a:rPr lang="en-US" baseline="30000" dirty="0"/>
              <a:t>th</a:t>
            </a:r>
            <a:r>
              <a:rPr lang="en-US" dirty="0"/>
              <a:t> Edition. © 2023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5" r:id="rId10"/>
    <p:sldLayoutId id="2147483723" r:id="rId11"/>
    <p:sldLayoutId id="2147483724" r:id="rId12"/>
    <p:sldLayoutId id="2147483713" r:id="rId13"/>
    <p:sldLayoutId id="2147483717" r:id="rId14"/>
    <p:sldLayoutId id="2147483726"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8DF-AE7F-4188-B6A6-1ED5AEEDCCEB}"/>
              </a:ext>
            </a:extLst>
          </p:cNvPr>
          <p:cNvSpPr>
            <a:spLocks noGrp="1"/>
          </p:cNvSpPr>
          <p:nvPr>
            <p:ph type="ctrTitle"/>
          </p:nvPr>
        </p:nvSpPr>
        <p:spPr/>
        <p:txBody>
          <a:bodyPr/>
          <a:lstStyle/>
          <a:p>
            <a:r>
              <a:rPr lang="en-US" dirty="0"/>
              <a:t>Java Programming, 10e</a:t>
            </a:r>
          </a:p>
        </p:txBody>
      </p:sp>
      <p:sp>
        <p:nvSpPr>
          <p:cNvPr id="6" name="Subtitle 5">
            <a:extLst>
              <a:ext uri="{FF2B5EF4-FFF2-40B4-BE49-F238E27FC236}">
                <a16:creationId xmlns:a16="http://schemas.microsoft.com/office/drawing/2014/main" id="{FBF534DD-7D92-4D2F-90B8-4B872CAEFDCA}"/>
              </a:ext>
            </a:extLst>
          </p:cNvPr>
          <p:cNvSpPr>
            <a:spLocks noGrp="1"/>
          </p:cNvSpPr>
          <p:nvPr>
            <p:ph type="subTitle" idx="1"/>
          </p:nvPr>
        </p:nvSpPr>
        <p:spPr/>
        <p:txBody>
          <a:bodyPr/>
          <a:lstStyle/>
          <a:p>
            <a:r>
              <a:rPr lang="en-US" dirty="0"/>
              <a:t>Chapter 02: Using Data</a:t>
            </a:r>
          </a:p>
        </p:txBody>
      </p:sp>
      <p:pic>
        <p:nvPicPr>
          <p:cNvPr id="11" name="Picture Placeholder 10">
            <a:extLst>
              <a:ext uri="{FF2B5EF4-FFF2-40B4-BE49-F238E27FC236}">
                <a16:creationId xmlns:a16="http://schemas.microsoft.com/office/drawing/2014/main" id="{A253DBDA-4849-468C-885A-D94D0EB6FCF5}"/>
              </a:ext>
              <a:ext uri="{C183D7F6-B498-43B3-948B-1728B52AA6E4}">
                <adec:decorative xmlns:adec="http://schemas.microsoft.com/office/drawing/2017/decorative" val="1"/>
              </a:ext>
            </a:extLst>
          </p:cNvPr>
          <p:cNvPicPr>
            <a:picLocks noGrp="1" noChangeAspect="1"/>
          </p:cNvPicPr>
          <p:nvPr>
            <p:ph type="pic" sz="quarter" idx="11"/>
          </p:nvPr>
        </p:nvPicPr>
        <p:blipFill>
          <a:blip r:embed="rId4"/>
          <a:stretch>
            <a:fillRect/>
          </a:stretch>
        </p:blipFill>
        <p:spPr>
          <a:xfrm>
            <a:off x="475249" y="546356"/>
            <a:ext cx="4086359" cy="5224207"/>
          </a:xfrm>
        </p:spPr>
      </p:pic>
      <p:sp>
        <p:nvSpPr>
          <p:cNvPr id="7" name="Copyright">
            <a:extLst>
              <a:ext uri="{FF2B5EF4-FFF2-40B4-BE49-F238E27FC236}">
                <a16:creationId xmlns:a16="http://schemas.microsoft.com/office/drawing/2014/main" id="{0A8A6823-BD2C-40AC-B713-7E200B128239}"/>
              </a:ext>
              <a:ext uri="{C183D7F6-B498-43B3-948B-1728B52AA6E4}">
                <adec:decorative xmlns:adec="http://schemas.microsoft.com/office/drawing/2017/decorative" val="1"/>
              </a:ext>
            </a:extLst>
          </p:cNvPr>
          <p:cNvSpPr txBox="1"/>
          <p:nvPr/>
        </p:nvSpPr>
        <p:spPr>
          <a:xfrm>
            <a:off x="2103120" y="6355080"/>
            <a:ext cx="8961120"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F948-10D2-456B-9528-FCB6AF9458B0}"/>
              </a:ext>
            </a:extLst>
          </p:cNvPr>
          <p:cNvSpPr>
            <a:spLocks noGrp="1"/>
          </p:cNvSpPr>
          <p:nvPr>
            <p:ph type="title"/>
          </p:nvPr>
        </p:nvSpPr>
        <p:spPr>
          <a:xfrm>
            <a:off x="838200" y="365125"/>
            <a:ext cx="10862388" cy="672105"/>
          </a:xfrm>
        </p:spPr>
        <p:txBody>
          <a:bodyPr/>
          <a:lstStyle/>
          <a:p>
            <a:r>
              <a:rPr lang="en-US" dirty="0"/>
              <a:t>2.1 Declaring and Using Constants and Variables (8 of 8)</a:t>
            </a:r>
          </a:p>
        </p:txBody>
      </p:sp>
      <p:sp>
        <p:nvSpPr>
          <p:cNvPr id="3" name="Text Placeholder 2">
            <a:extLst>
              <a:ext uri="{FF2B5EF4-FFF2-40B4-BE49-F238E27FC236}">
                <a16:creationId xmlns:a16="http://schemas.microsoft.com/office/drawing/2014/main" id="{EF5839A6-036D-4B98-B375-C7A02F2009AF}"/>
              </a:ext>
            </a:extLst>
          </p:cNvPr>
          <p:cNvSpPr>
            <a:spLocks noGrp="1"/>
          </p:cNvSpPr>
          <p:nvPr>
            <p:ph type="body" sz="quarter" idx="15"/>
          </p:nvPr>
        </p:nvSpPr>
        <p:spPr/>
        <p:txBody>
          <a:bodyPr/>
          <a:lstStyle/>
          <a:p>
            <a:r>
              <a:rPr lang="en-US" b="1" dirty="0">
                <a:solidFill>
                  <a:srgbClr val="006298"/>
                </a:solidFill>
              </a:rPr>
              <a:t>Concatenated</a:t>
            </a:r>
          </a:p>
          <a:p>
            <a:pPr marL="342900" indent="-342900">
              <a:buFont typeface="Arial" panose="020B0604020202020204" pitchFamily="34" charset="0"/>
              <a:buChar char="•"/>
            </a:pPr>
            <a:r>
              <a:rPr lang="en-US" dirty="0"/>
              <a:t>A numeric variable is concatenated to a String using the plus sign </a:t>
            </a:r>
          </a:p>
          <a:p>
            <a:pPr marL="342900" indent="-342900">
              <a:buFont typeface="Arial" panose="020B0604020202020204" pitchFamily="34" charset="0"/>
              <a:buChar char="•"/>
            </a:pPr>
            <a:r>
              <a:rPr lang="en-US" dirty="0"/>
              <a:t>The entire expression becomes a String</a:t>
            </a:r>
          </a:p>
          <a:p>
            <a:pPr marL="342900" indent="-342900">
              <a:buFont typeface="Arial" panose="020B0604020202020204" pitchFamily="34" charset="0"/>
              <a:buChar char="•"/>
            </a:pPr>
            <a:r>
              <a:rPr lang="en-US" dirty="0"/>
              <a:t>Use a dialog box to display values</a:t>
            </a:r>
          </a:p>
          <a:p>
            <a:endParaRPr lang="en-US" dirty="0"/>
          </a:p>
          <a:p>
            <a:endParaRPr lang="en-US" dirty="0"/>
          </a:p>
        </p:txBody>
      </p:sp>
    </p:spTree>
    <p:extLst>
      <p:ext uri="{BB962C8B-B14F-4D97-AF65-F5344CB8AC3E}">
        <p14:creationId xmlns:p14="http://schemas.microsoft.com/office/powerpoint/2010/main" val="348420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Activity 2.1: Knowledge Check</a:t>
            </a:r>
          </a:p>
        </p:txBody>
      </p:sp>
      <p:sp>
        <p:nvSpPr>
          <p:cNvPr id="2" name="Text Placeholder 1"/>
          <p:cNvSpPr>
            <a:spLocks noGrp="1"/>
          </p:cNvSpPr>
          <p:nvPr>
            <p:ph type="body" sz="quarter" idx="15"/>
          </p:nvPr>
        </p:nvSpPr>
        <p:spPr/>
        <p:txBody>
          <a:bodyPr/>
          <a:lstStyle/>
          <a:p>
            <a:r>
              <a:rPr lang="en-US" dirty="0"/>
              <a:t>An assignment made when you declare a value is a(n) ________.</a:t>
            </a:r>
          </a:p>
          <a:p>
            <a:pPr marL="457200" indent="-457200">
              <a:buAutoNum type="alphaLcPeriod"/>
            </a:pPr>
            <a:r>
              <a:rPr lang="en-US" dirty="0"/>
              <a:t>introduction</a:t>
            </a:r>
          </a:p>
          <a:p>
            <a:pPr marL="457200" indent="-457200">
              <a:buAutoNum type="alphaLcPeriod"/>
            </a:pPr>
            <a:r>
              <a:rPr lang="en-US" dirty="0"/>
              <a:t>initialization</a:t>
            </a:r>
          </a:p>
          <a:p>
            <a:pPr marL="457200" indent="-457200">
              <a:buAutoNum type="alphaLcPeriod"/>
            </a:pPr>
            <a:r>
              <a:rPr lang="en-US" dirty="0"/>
              <a:t>base command</a:t>
            </a:r>
          </a:p>
          <a:p>
            <a:pPr marL="457200" indent="-457200">
              <a:buAutoNum type="alphaLcPeriod"/>
            </a:pPr>
            <a:r>
              <a:rPr lang="en-US" dirty="0"/>
              <a:t>association</a:t>
            </a:r>
          </a:p>
        </p:txBody>
      </p:sp>
    </p:spTree>
    <p:extLst>
      <p:ext uri="{BB962C8B-B14F-4D97-AF65-F5344CB8AC3E}">
        <p14:creationId xmlns:p14="http://schemas.microsoft.com/office/powerpoint/2010/main" val="2438829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Activity 2.1: Knowledge Check Answer</a:t>
            </a:r>
          </a:p>
        </p:txBody>
      </p:sp>
      <p:sp>
        <p:nvSpPr>
          <p:cNvPr id="2" name="Text Placeholder 1"/>
          <p:cNvSpPr>
            <a:spLocks noGrp="1"/>
          </p:cNvSpPr>
          <p:nvPr>
            <p:ph type="body" sz="quarter" idx="15"/>
          </p:nvPr>
        </p:nvSpPr>
        <p:spPr/>
        <p:txBody>
          <a:bodyPr/>
          <a:lstStyle/>
          <a:p>
            <a:r>
              <a:rPr lang="en-US" dirty="0"/>
              <a:t>An assignment made when you declare a value is a(n) ________.</a:t>
            </a:r>
          </a:p>
          <a:p>
            <a:pPr>
              <a:spcBef>
                <a:spcPts val="600"/>
              </a:spcBef>
              <a:spcAft>
                <a:spcPts val="600"/>
              </a:spcAft>
            </a:pPr>
            <a:endParaRPr lang="en-US" b="1" dirty="0"/>
          </a:p>
          <a:p>
            <a:pPr>
              <a:spcBef>
                <a:spcPts val="600"/>
              </a:spcBef>
              <a:spcAft>
                <a:spcPts val="600"/>
              </a:spcAft>
            </a:pPr>
            <a:r>
              <a:rPr lang="en-US" b="1" dirty="0"/>
              <a:t>Answer: b. initialization</a:t>
            </a:r>
          </a:p>
          <a:p>
            <a:pPr>
              <a:spcBef>
                <a:spcPts val="600"/>
              </a:spcBef>
              <a:spcAft>
                <a:spcPts val="600"/>
              </a:spcAft>
            </a:pPr>
            <a:r>
              <a:rPr lang="en-US" dirty="0"/>
              <a:t>An assignment made when you declare a variable is an initialization; an assignment made later is simply an assignment. Thus, the first statement that follows is an initialization, and the second is an assignment.</a:t>
            </a:r>
          </a:p>
        </p:txBody>
      </p:sp>
    </p:spTree>
    <p:extLst>
      <p:ext uri="{BB962C8B-B14F-4D97-AF65-F5344CB8AC3E}">
        <p14:creationId xmlns:p14="http://schemas.microsoft.com/office/powerpoint/2010/main" val="268640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739D-746B-4CEE-B061-61A923CF9B97}"/>
              </a:ext>
            </a:extLst>
          </p:cNvPr>
          <p:cNvSpPr>
            <a:spLocks noGrp="1"/>
          </p:cNvSpPr>
          <p:nvPr>
            <p:ph type="title"/>
          </p:nvPr>
        </p:nvSpPr>
        <p:spPr/>
        <p:txBody>
          <a:bodyPr/>
          <a:lstStyle/>
          <a:p>
            <a:r>
              <a:rPr lang="en-US" dirty="0"/>
              <a:t>2.2 Learning About Integer Data Types (1 of 1)</a:t>
            </a:r>
          </a:p>
        </p:txBody>
      </p:sp>
      <p:sp>
        <p:nvSpPr>
          <p:cNvPr id="3" name="Text Placeholder 2">
            <a:extLst>
              <a:ext uri="{FF2B5EF4-FFF2-40B4-BE49-F238E27FC236}">
                <a16:creationId xmlns:a16="http://schemas.microsoft.com/office/drawing/2014/main" id="{8D54B6F5-DD36-4842-8E63-FB83DA14ABFC}"/>
              </a:ext>
            </a:extLst>
          </p:cNvPr>
          <p:cNvSpPr>
            <a:spLocks noGrp="1"/>
          </p:cNvSpPr>
          <p:nvPr>
            <p:ph type="body" sz="quarter" idx="15"/>
          </p:nvPr>
        </p:nvSpPr>
        <p:spPr/>
        <p:txBody>
          <a:bodyPr/>
          <a:lstStyle/>
          <a:p>
            <a:r>
              <a:rPr lang="en-US" b="1" dirty="0">
                <a:solidFill>
                  <a:srgbClr val="006298"/>
                </a:solidFill>
              </a:rPr>
              <a:t>Integer</a:t>
            </a:r>
            <a:endParaRPr lang="en-US" dirty="0"/>
          </a:p>
          <a:p>
            <a:pPr marL="342900" indent="-342900">
              <a:buFont typeface="Arial" panose="020B0604020202020204" pitchFamily="34" charset="0"/>
              <a:buChar char="•"/>
            </a:pPr>
            <a:r>
              <a:rPr lang="en-US" dirty="0"/>
              <a:t>Whole number without decimal places</a:t>
            </a:r>
          </a:p>
          <a:p>
            <a:pPr marL="342900" indent="-342900">
              <a:buFont typeface="Arial" panose="020B0604020202020204" pitchFamily="34" charset="0"/>
              <a:buChar char="•"/>
            </a:pPr>
            <a:r>
              <a:rPr lang="en-US" dirty="0"/>
              <a:t>int, byte, short and long</a:t>
            </a:r>
          </a:p>
          <a:p>
            <a:pPr marL="342900" indent="-342900">
              <a:buFont typeface="Arial" panose="020B0604020202020204" pitchFamily="34" charset="0"/>
              <a:buChar char="•"/>
            </a:pPr>
            <a:r>
              <a:rPr lang="en-US" dirty="0"/>
              <a:t>If you attempt to assign a value too large for the data type of variable, the compiler issues an error message</a:t>
            </a:r>
          </a:p>
          <a:p>
            <a:pPr marL="342900" indent="-342900">
              <a:buFont typeface="Arial" panose="020B0604020202020204" pitchFamily="34" charset="0"/>
              <a:buChar char="•"/>
            </a:pPr>
            <a:r>
              <a:rPr lang="en-US" dirty="0"/>
              <a:t>If you choose a data type larger than you need, you waste memory.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609372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7497-12BC-4C3E-85D2-E069837755DC}"/>
              </a:ext>
            </a:extLst>
          </p:cNvPr>
          <p:cNvSpPr>
            <a:spLocks noGrp="1"/>
          </p:cNvSpPr>
          <p:nvPr>
            <p:ph type="title"/>
          </p:nvPr>
        </p:nvSpPr>
        <p:spPr/>
        <p:txBody>
          <a:bodyPr/>
          <a:lstStyle/>
          <a:p>
            <a:r>
              <a:rPr lang="en-US" dirty="0"/>
              <a:t>2.3 Using the </a:t>
            </a:r>
            <a:r>
              <a:rPr lang="en-US" dirty="0">
                <a:latin typeface="Courier New" panose="02070309020205020404" pitchFamily="49" charset="0"/>
                <a:cs typeface="Courier New" panose="02070309020205020404" pitchFamily="49" charset="0"/>
              </a:rPr>
              <a:t>boolean</a:t>
            </a:r>
            <a:r>
              <a:rPr lang="en-US" dirty="0"/>
              <a:t> Data Type (1 of 1)</a:t>
            </a:r>
          </a:p>
        </p:txBody>
      </p:sp>
      <p:sp>
        <p:nvSpPr>
          <p:cNvPr id="3" name="Text Placeholder 2">
            <a:extLst>
              <a:ext uri="{FF2B5EF4-FFF2-40B4-BE49-F238E27FC236}">
                <a16:creationId xmlns:a16="http://schemas.microsoft.com/office/drawing/2014/main" id="{76E9F55B-CB70-43D4-B2CE-2C6911A360DF}"/>
              </a:ext>
            </a:extLst>
          </p:cNvPr>
          <p:cNvSpPr>
            <a:spLocks noGrp="1"/>
          </p:cNvSpPr>
          <p:nvPr>
            <p:ph type="body" sz="quarter" idx="15"/>
          </p:nvPr>
        </p:nvSpPr>
        <p:spPr/>
        <p:txBody>
          <a:bodyPr/>
          <a:lstStyle/>
          <a:p>
            <a:r>
              <a:rPr lang="en-US" b="1" dirty="0">
                <a:solidFill>
                  <a:srgbClr val="006298"/>
                </a:solidFill>
              </a:rPr>
              <a:t>Boolean logic </a:t>
            </a:r>
          </a:p>
          <a:p>
            <a:pPr marL="342900" indent="-342900">
              <a:buFont typeface="Arial" panose="020B0604020202020204" pitchFamily="34" charset="0"/>
              <a:buChar char="•"/>
            </a:pPr>
            <a:r>
              <a:rPr lang="en-US" dirty="0"/>
              <a:t>Can hold only one of two values: </a:t>
            </a:r>
            <a:r>
              <a:rPr lang="en-US" dirty="0">
                <a:latin typeface="Courier New" panose="02070309020205020404" pitchFamily="49" charset="0"/>
                <a:cs typeface="Courier New" panose="02070309020205020404" pitchFamily="49" charset="0"/>
              </a:rPr>
              <a:t>true</a:t>
            </a:r>
            <a:r>
              <a:rPr lang="en-US" dirty="0"/>
              <a:t> or </a:t>
            </a:r>
            <a:r>
              <a:rPr lang="en-US" dirty="0">
                <a:latin typeface="Courier New" panose="02070309020205020404" pitchFamily="49" charset="0"/>
                <a:cs typeface="Courier New" panose="02070309020205020404" pitchFamily="49" charset="0"/>
              </a:rPr>
              <a:t>false</a:t>
            </a:r>
          </a:p>
          <a:p>
            <a:pPr marL="342900" indent="-342900">
              <a:buFont typeface="Arial" panose="020B0604020202020204" pitchFamily="34" charset="0"/>
              <a:buChar char="•"/>
            </a:pPr>
            <a:r>
              <a:rPr lang="en-US" dirty="0"/>
              <a:t>Relational operator (comparison operator) compares two items</a:t>
            </a:r>
          </a:p>
          <a:p>
            <a:pPr marL="342900" indent="-342900">
              <a:buFont typeface="Arial" panose="020B0604020202020204" pitchFamily="34" charset="0"/>
              <a:buChar char="•"/>
            </a:pPr>
            <a:r>
              <a:rPr lang="en-US" dirty="0"/>
              <a:t>Operators with two symbols cannot have whitespace</a:t>
            </a:r>
          </a:p>
          <a:p>
            <a:pPr marL="342900" indent="-342900">
              <a:buFont typeface="Arial" panose="020B0604020202020204" pitchFamily="34" charset="0"/>
              <a:buChar char="•"/>
            </a:pPr>
            <a:r>
              <a:rPr lang="en-US" dirty="0"/>
              <a:t>More meaningful when a variable is used for one of both of the operands in a comparison</a:t>
            </a:r>
          </a:p>
          <a:p>
            <a:endParaRPr lang="en-US" dirty="0"/>
          </a:p>
        </p:txBody>
      </p:sp>
    </p:spTree>
    <p:extLst>
      <p:ext uri="{BB962C8B-B14F-4D97-AF65-F5344CB8AC3E}">
        <p14:creationId xmlns:p14="http://schemas.microsoft.com/office/powerpoint/2010/main" val="241236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BFF8-9EFF-4E2F-BA7F-060CCCE5DCF0}"/>
              </a:ext>
            </a:extLst>
          </p:cNvPr>
          <p:cNvSpPr>
            <a:spLocks noGrp="1"/>
          </p:cNvSpPr>
          <p:nvPr>
            <p:ph type="title"/>
          </p:nvPr>
        </p:nvSpPr>
        <p:spPr/>
        <p:txBody>
          <a:bodyPr/>
          <a:lstStyle/>
          <a:p>
            <a:r>
              <a:rPr lang="en-US" dirty="0"/>
              <a:t>2.4 Learning About Floating-Point Data Types (1 of 1)</a:t>
            </a:r>
          </a:p>
        </p:txBody>
      </p:sp>
      <p:sp>
        <p:nvSpPr>
          <p:cNvPr id="3" name="Text Placeholder 2">
            <a:extLst>
              <a:ext uri="{FF2B5EF4-FFF2-40B4-BE49-F238E27FC236}">
                <a16:creationId xmlns:a16="http://schemas.microsoft.com/office/drawing/2014/main" id="{5498FCA4-C99D-47AE-A4A2-D2DB02003E70}"/>
              </a:ext>
            </a:extLst>
          </p:cNvPr>
          <p:cNvSpPr>
            <a:spLocks noGrp="1"/>
          </p:cNvSpPr>
          <p:nvPr>
            <p:ph type="body" sz="quarter" idx="15"/>
          </p:nvPr>
        </p:nvSpPr>
        <p:spPr>
          <a:xfrm>
            <a:off x="733416" y="1289684"/>
            <a:ext cx="10711543" cy="3732692"/>
          </a:xfrm>
        </p:spPr>
        <p:txBody>
          <a:bodyPr/>
          <a:lstStyle/>
          <a:p>
            <a:r>
              <a:rPr lang="en-US" b="1" dirty="0">
                <a:solidFill>
                  <a:srgbClr val="006298"/>
                </a:solidFill>
              </a:rPr>
              <a:t>Floating-point number </a:t>
            </a:r>
          </a:p>
          <a:p>
            <a:pPr marL="342900" indent="-342900">
              <a:buFont typeface="Arial" panose="020B0604020202020204" pitchFamily="34" charset="0"/>
              <a:buChar char="•"/>
            </a:pPr>
            <a:r>
              <a:rPr lang="en-US" dirty="0"/>
              <a:t>Contains decimal positions</a:t>
            </a:r>
          </a:p>
          <a:p>
            <a:pPr marL="342900" indent="-342900">
              <a:buFont typeface="Arial" panose="020B0604020202020204" pitchFamily="34" charset="0"/>
              <a:buChar char="•"/>
            </a:pPr>
            <a:r>
              <a:rPr lang="en-US" dirty="0"/>
              <a:t>Floating-point data types</a:t>
            </a:r>
          </a:p>
          <a:p>
            <a:pPr marL="10287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float</a:t>
            </a:r>
            <a:r>
              <a:rPr lang="en-US" dirty="0">
                <a:latin typeface="Arial" charset="0"/>
                <a:cs typeface="Arial" charset="0"/>
              </a:rPr>
              <a:t> (single-precision floating-point number)</a:t>
            </a:r>
            <a:endParaRPr lang="en-US" dirty="0">
              <a:latin typeface="Courier New" panose="02070309020205020404" pitchFamily="49" charset="0"/>
              <a:cs typeface="Courier New" panose="02070309020205020404" pitchFamily="49" charset="0"/>
            </a:endParaRPr>
          </a:p>
          <a:p>
            <a:pPr marL="10287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double </a:t>
            </a:r>
            <a:r>
              <a:rPr lang="en-US" dirty="0">
                <a:latin typeface="Arial" charset="0"/>
                <a:cs typeface="Arial" charset="0"/>
              </a:rPr>
              <a:t>(double-precision floating-point number)</a:t>
            </a:r>
          </a:p>
          <a:p>
            <a:r>
              <a:rPr lang="en-US" b="1" dirty="0">
                <a:solidFill>
                  <a:srgbClr val="006298"/>
                </a:solidFill>
                <a:latin typeface="Arial" charset="0"/>
                <a:cs typeface="Arial" charset="0"/>
              </a:rPr>
              <a:t>Significant digits </a:t>
            </a:r>
          </a:p>
          <a:p>
            <a:pPr marL="342900" indent="-342900">
              <a:buFont typeface="Arial" panose="020B0604020202020204" pitchFamily="34" charset="0"/>
              <a:buChar char="•"/>
            </a:pPr>
            <a:r>
              <a:rPr lang="en-US" dirty="0"/>
              <a:t>Refers to mathematical accuracy</a:t>
            </a:r>
          </a:p>
          <a:p>
            <a:endParaRPr lang="en-US" dirty="0"/>
          </a:p>
        </p:txBody>
      </p:sp>
    </p:spTree>
    <p:extLst>
      <p:ext uri="{BB962C8B-B14F-4D97-AF65-F5344CB8AC3E}">
        <p14:creationId xmlns:p14="http://schemas.microsoft.com/office/powerpoint/2010/main" val="395812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76E5-F605-41A4-97E8-50EA6686BC90}"/>
              </a:ext>
            </a:extLst>
          </p:cNvPr>
          <p:cNvSpPr>
            <a:spLocks noGrp="1"/>
          </p:cNvSpPr>
          <p:nvPr>
            <p:ph type="title"/>
          </p:nvPr>
        </p:nvSpPr>
        <p:spPr/>
        <p:txBody>
          <a:bodyPr/>
          <a:lstStyle/>
          <a:p>
            <a:r>
              <a:rPr lang="en-US" dirty="0"/>
              <a:t>2.5 Using the </a:t>
            </a:r>
            <a:r>
              <a:rPr lang="en-US" dirty="0">
                <a:latin typeface="Courier New" panose="02070309020205020404" pitchFamily="49" charset="0"/>
                <a:cs typeface="Courier New" panose="02070309020205020404" pitchFamily="49" charset="0"/>
              </a:rPr>
              <a:t>char</a:t>
            </a:r>
            <a:r>
              <a:rPr lang="en-US" dirty="0"/>
              <a:t> Data Type (1 of 3)</a:t>
            </a:r>
          </a:p>
        </p:txBody>
      </p:sp>
      <p:sp>
        <p:nvSpPr>
          <p:cNvPr id="3" name="Text Placeholder 2">
            <a:extLst>
              <a:ext uri="{FF2B5EF4-FFF2-40B4-BE49-F238E27FC236}">
                <a16:creationId xmlns:a16="http://schemas.microsoft.com/office/drawing/2014/main" id="{15927EAF-593C-4777-AF0C-ABE1A3657787}"/>
              </a:ext>
            </a:extLst>
          </p:cNvPr>
          <p:cNvSpPr>
            <a:spLocks noGrp="1"/>
          </p:cNvSpPr>
          <p:nvPr>
            <p:ph type="body" sz="quarter" idx="15"/>
          </p:nvPr>
        </p:nvSpPr>
        <p:spPr/>
        <p:txBody>
          <a:bodyPr/>
          <a:lstStyle/>
          <a:p>
            <a:r>
              <a:rPr lang="en-US" b="1" dirty="0">
                <a:solidFill>
                  <a:srgbClr val="006298"/>
                </a:solidFill>
                <a:latin typeface="Courier New" panose="02070309020205020404" pitchFamily="49" charset="0"/>
                <a:cs typeface="Courier New" panose="02070309020205020404" pitchFamily="49" charset="0"/>
              </a:rPr>
              <a:t>char</a:t>
            </a:r>
            <a:r>
              <a:rPr lang="en-US" b="1" dirty="0">
                <a:solidFill>
                  <a:srgbClr val="006298"/>
                </a:solidFill>
              </a:rPr>
              <a:t> data type </a:t>
            </a:r>
          </a:p>
          <a:p>
            <a:pPr marL="342900" indent="-342900">
              <a:buFont typeface="Arial" panose="020B0604020202020204" pitchFamily="34" charset="0"/>
              <a:buChar char="•"/>
            </a:pPr>
            <a:r>
              <a:rPr lang="en-US" dirty="0"/>
              <a:t>Holds any single character</a:t>
            </a:r>
          </a:p>
          <a:p>
            <a:pPr marL="342900" indent="-342900">
              <a:buFont typeface="Arial" panose="020B0604020202020204" pitchFamily="34" charset="0"/>
              <a:buChar char="•"/>
            </a:pPr>
            <a:r>
              <a:rPr lang="en-US" dirty="0"/>
              <a:t>Place constant character values within single quotation mark</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char myMiddleInitial = 'M’;</a:t>
            </a:r>
          </a:p>
          <a:p>
            <a:pPr marL="342900" indent="-342900">
              <a:buFont typeface="Arial" panose="020B0604020202020204" pitchFamily="34" charset="0"/>
              <a:buChar char="•"/>
            </a:pPr>
            <a:r>
              <a:rPr lang="en-US" dirty="0"/>
              <a:t>Can be any letter (upper or lowercase), punctuation mark, or digit	</a:t>
            </a:r>
          </a:p>
        </p:txBody>
      </p:sp>
    </p:spTree>
    <p:extLst>
      <p:ext uri="{BB962C8B-B14F-4D97-AF65-F5344CB8AC3E}">
        <p14:creationId xmlns:p14="http://schemas.microsoft.com/office/powerpoint/2010/main" val="385596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76E5-F605-41A4-97E8-50EA6686BC90}"/>
              </a:ext>
            </a:extLst>
          </p:cNvPr>
          <p:cNvSpPr>
            <a:spLocks noGrp="1"/>
          </p:cNvSpPr>
          <p:nvPr>
            <p:ph type="title"/>
          </p:nvPr>
        </p:nvSpPr>
        <p:spPr/>
        <p:txBody>
          <a:bodyPr/>
          <a:lstStyle/>
          <a:p>
            <a:r>
              <a:rPr lang="en-US" dirty="0"/>
              <a:t>2.5 Using the </a:t>
            </a:r>
            <a:r>
              <a:rPr lang="en-US" dirty="0">
                <a:latin typeface="Courier New" panose="02070309020205020404" pitchFamily="49" charset="0"/>
                <a:cs typeface="Courier New" panose="02070309020205020404" pitchFamily="49" charset="0"/>
              </a:rPr>
              <a:t>char</a:t>
            </a:r>
            <a:r>
              <a:rPr lang="en-US" dirty="0"/>
              <a:t> Data Type (2 of 3)</a:t>
            </a:r>
          </a:p>
        </p:txBody>
      </p:sp>
      <p:sp>
        <p:nvSpPr>
          <p:cNvPr id="3" name="Text Placeholder 2">
            <a:extLst>
              <a:ext uri="{FF2B5EF4-FFF2-40B4-BE49-F238E27FC236}">
                <a16:creationId xmlns:a16="http://schemas.microsoft.com/office/drawing/2014/main" id="{15927EAF-593C-4777-AF0C-ABE1A3657787}"/>
              </a:ext>
            </a:extLst>
          </p:cNvPr>
          <p:cNvSpPr>
            <a:spLocks noGrp="1"/>
          </p:cNvSpPr>
          <p:nvPr>
            <p:ph type="body" sz="quarter" idx="15"/>
          </p:nvPr>
        </p:nvSpPr>
        <p:spPr/>
        <p:txBody>
          <a:bodyPr/>
          <a:lstStyle/>
          <a:p>
            <a:r>
              <a:rPr lang="en-US" b="1" dirty="0">
                <a:solidFill>
                  <a:srgbClr val="006298"/>
                </a:solidFill>
              </a:rPr>
              <a:t>String </a:t>
            </a:r>
          </a:p>
          <a:p>
            <a:pPr marL="342900" indent="-342900">
              <a:buFont typeface="Arial" panose="020B0604020202020204" pitchFamily="34" charset="0"/>
              <a:buChar char="•"/>
            </a:pPr>
            <a:r>
              <a:rPr lang="en-US" dirty="0"/>
              <a:t>A built-in class </a:t>
            </a:r>
          </a:p>
          <a:p>
            <a:pPr marL="342900" indent="-342900">
              <a:buFont typeface="Arial" panose="020B0604020202020204" pitchFamily="34" charset="0"/>
              <a:buChar char="•"/>
            </a:pPr>
            <a:r>
              <a:rPr lang="en-US" dirty="0"/>
              <a:t>Stores and manipulates character strings</a:t>
            </a:r>
          </a:p>
          <a:p>
            <a:pPr marL="342900" indent="-342900">
              <a:buFont typeface="Arial" panose="020B0604020202020204" pitchFamily="34" charset="0"/>
              <a:buChar char="•"/>
            </a:pPr>
            <a:r>
              <a:rPr lang="en-US" dirty="0"/>
              <a:t>String constants are written between double quotation marks</a:t>
            </a:r>
          </a:p>
          <a:p>
            <a:r>
              <a:rPr lang="en-US" b="1" dirty="0">
                <a:solidFill>
                  <a:srgbClr val="006298"/>
                </a:solidFill>
              </a:rPr>
              <a:t>Escape sequence</a:t>
            </a:r>
          </a:p>
          <a:p>
            <a:pPr marL="342900" indent="-342900">
              <a:buFont typeface="Arial" panose="020B0604020202020204" pitchFamily="34" charset="0"/>
              <a:buChar char="•"/>
            </a:pPr>
            <a:r>
              <a:rPr lang="en-US" dirty="0"/>
              <a:t>Begins with a backslash followed by a character</a:t>
            </a:r>
          </a:p>
          <a:p>
            <a:pPr marL="342900" indent="-342900">
              <a:buFont typeface="Arial" panose="020B0604020202020204" pitchFamily="34" charset="0"/>
              <a:buChar char="•"/>
            </a:pPr>
            <a:r>
              <a:rPr lang="en-US" dirty="0"/>
              <a:t>Represents a single nonprinting character</a:t>
            </a:r>
          </a:p>
          <a:p>
            <a:endParaRPr lang="en-US" dirty="0"/>
          </a:p>
          <a:p>
            <a:endParaRPr lang="en-US" dirty="0"/>
          </a:p>
        </p:txBody>
      </p:sp>
    </p:spTree>
    <p:extLst>
      <p:ext uri="{BB962C8B-B14F-4D97-AF65-F5344CB8AC3E}">
        <p14:creationId xmlns:p14="http://schemas.microsoft.com/office/powerpoint/2010/main" val="690325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76E5-F605-41A4-97E8-50EA6686BC90}"/>
              </a:ext>
            </a:extLst>
          </p:cNvPr>
          <p:cNvSpPr>
            <a:spLocks noGrp="1"/>
          </p:cNvSpPr>
          <p:nvPr>
            <p:ph type="title"/>
          </p:nvPr>
        </p:nvSpPr>
        <p:spPr/>
        <p:txBody>
          <a:bodyPr/>
          <a:lstStyle/>
          <a:p>
            <a:r>
              <a:rPr lang="en-US" dirty="0"/>
              <a:t>2.5 Using the </a:t>
            </a:r>
            <a:r>
              <a:rPr lang="en-US" dirty="0">
                <a:latin typeface="Courier New" panose="02070309020205020404" pitchFamily="49" charset="0"/>
                <a:cs typeface="Courier New" panose="02070309020205020404" pitchFamily="49" charset="0"/>
              </a:rPr>
              <a:t>char</a:t>
            </a:r>
            <a:r>
              <a:rPr lang="en-US" dirty="0"/>
              <a:t> Data Type (3 of 3)</a:t>
            </a:r>
          </a:p>
        </p:txBody>
      </p:sp>
      <p:sp>
        <p:nvSpPr>
          <p:cNvPr id="3" name="Text Placeholder 2">
            <a:extLst>
              <a:ext uri="{FF2B5EF4-FFF2-40B4-BE49-F238E27FC236}">
                <a16:creationId xmlns:a16="http://schemas.microsoft.com/office/drawing/2014/main" id="{15927EAF-593C-4777-AF0C-ABE1A3657787}"/>
              </a:ext>
            </a:extLst>
          </p:cNvPr>
          <p:cNvSpPr>
            <a:spLocks noGrp="1"/>
          </p:cNvSpPr>
          <p:nvPr>
            <p:ph type="body" sz="quarter" idx="15"/>
          </p:nvPr>
        </p:nvSpPr>
        <p:spPr/>
        <p:txBody>
          <a:bodyPr/>
          <a:lstStyle/>
          <a:p>
            <a:r>
              <a:rPr lang="en-US" b="1" dirty="0">
                <a:solidFill>
                  <a:srgbClr val="006298"/>
                </a:solidFill>
              </a:rPr>
              <a:t>To produce console output on multiple lines in the command window:</a:t>
            </a:r>
          </a:p>
          <a:p>
            <a:pPr marL="342900" indent="-342900">
              <a:buFont typeface="Arial" panose="020B0604020202020204" pitchFamily="34" charset="0"/>
              <a:buChar char="•"/>
            </a:pPr>
            <a:r>
              <a:rPr lang="en-US" dirty="0"/>
              <a:t>Use the newline escape sequence within a single println() call</a:t>
            </a:r>
          </a:p>
          <a:p>
            <a:pPr marL="342900" indent="-342900">
              <a:buFont typeface="Arial" panose="020B0604020202020204" pitchFamily="34" charset="0"/>
              <a:buChar char="•"/>
            </a:pPr>
            <a:r>
              <a:rPr lang="en-US" dirty="0"/>
              <a:t>Use the println() method multiple times</a:t>
            </a:r>
          </a:p>
          <a:p>
            <a:pPr marL="342900" indent="-342900">
              <a:buFont typeface="Arial" panose="020B0604020202020204" pitchFamily="34" charset="0"/>
              <a:buChar char="•"/>
            </a:pPr>
            <a:r>
              <a:rPr lang="en-US" dirty="0"/>
              <a:t>Use text blocks</a:t>
            </a:r>
          </a:p>
          <a:p>
            <a:r>
              <a:rPr lang="en-US" b="1" dirty="0">
                <a:solidFill>
                  <a:srgbClr val="006298"/>
                </a:solidFill>
              </a:rPr>
              <a:t>Text block</a:t>
            </a:r>
          </a:p>
          <a:p>
            <a:pPr marL="342900" indent="-342900">
              <a:buFont typeface="Arial" panose="020B0604020202020204" pitchFamily="34" charset="0"/>
              <a:buChar char="•"/>
            </a:pPr>
            <a:r>
              <a:rPr lang="en-US" dirty="0"/>
              <a:t>Multiline string literal</a:t>
            </a:r>
          </a:p>
          <a:p>
            <a:pPr marL="342900" indent="-342900">
              <a:buFont typeface="Arial" panose="020B0604020202020204" pitchFamily="34" charset="0"/>
              <a:buChar char="•"/>
            </a:pPr>
            <a:r>
              <a:rPr lang="en-US" dirty="0"/>
              <a:t>Avoids need for escape sequence to display output on multiple lines</a:t>
            </a:r>
          </a:p>
        </p:txBody>
      </p:sp>
    </p:spTree>
    <p:extLst>
      <p:ext uri="{BB962C8B-B14F-4D97-AF65-F5344CB8AC3E}">
        <p14:creationId xmlns:p14="http://schemas.microsoft.com/office/powerpoint/2010/main" val="1900354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3B99-C5B2-428C-9913-03D080CBE956}"/>
              </a:ext>
            </a:extLst>
          </p:cNvPr>
          <p:cNvSpPr>
            <a:spLocks noGrp="1"/>
          </p:cNvSpPr>
          <p:nvPr>
            <p:ph type="title"/>
          </p:nvPr>
        </p:nvSpPr>
        <p:spPr/>
        <p:txBody>
          <a:bodyPr/>
          <a:lstStyle/>
          <a:p>
            <a:r>
              <a:rPr lang="en-US" dirty="0"/>
              <a:t>2.6 Using the </a:t>
            </a:r>
            <a:r>
              <a:rPr lang="en-US" dirty="0">
                <a:latin typeface="Courier New" panose="02070309020205020404" pitchFamily="49" charset="0"/>
                <a:cs typeface="Courier New" panose="02070309020205020404" pitchFamily="49" charset="0"/>
              </a:rPr>
              <a:t>Scanner</a:t>
            </a:r>
            <a:r>
              <a:rPr lang="en-US" dirty="0"/>
              <a:t> Class to Accept Keyboard Input (1 of 2)</a:t>
            </a:r>
          </a:p>
        </p:txBody>
      </p:sp>
      <p:sp>
        <p:nvSpPr>
          <p:cNvPr id="3" name="Text Placeholder 2">
            <a:extLst>
              <a:ext uri="{FF2B5EF4-FFF2-40B4-BE49-F238E27FC236}">
                <a16:creationId xmlns:a16="http://schemas.microsoft.com/office/drawing/2014/main" id="{9CE30C08-04A8-4E77-BEAC-EB05CB701CE6}"/>
              </a:ext>
            </a:extLst>
          </p:cNvPr>
          <p:cNvSpPr>
            <a:spLocks noGrp="1"/>
          </p:cNvSpPr>
          <p:nvPr>
            <p:ph type="body" sz="quarter" idx="15"/>
          </p:nvPr>
        </p:nvSpPr>
        <p:spPr/>
        <p:txBody>
          <a:bodyPr/>
          <a:lstStyle/>
          <a:p>
            <a:r>
              <a:rPr lang="en-US" b="1" dirty="0">
                <a:solidFill>
                  <a:srgbClr val="006298"/>
                </a:solidFill>
                <a:latin typeface="Courier New" panose="02070309020205020404" pitchFamily="49" charset="0"/>
                <a:cs typeface="Courier New" panose="02070309020205020404" pitchFamily="49" charset="0"/>
              </a:rPr>
              <a:t>System.in </a:t>
            </a:r>
            <a:r>
              <a:rPr lang="en-US" b="1" dirty="0">
                <a:solidFill>
                  <a:srgbClr val="006298"/>
                </a:solidFill>
              </a:rPr>
              <a:t>object</a:t>
            </a:r>
          </a:p>
          <a:p>
            <a:pPr marL="342900" indent="-342900">
              <a:buFont typeface="Arial" panose="020B0604020202020204" pitchFamily="34" charset="0"/>
              <a:buChar char="•"/>
            </a:pPr>
            <a:r>
              <a:rPr lang="en-US" dirty="0"/>
              <a:t>Standard input device</a:t>
            </a:r>
          </a:p>
          <a:p>
            <a:pPr marL="342900" indent="-342900">
              <a:buFont typeface="Arial" panose="020B0604020202020204" pitchFamily="34" charset="0"/>
              <a:buChar char="•"/>
            </a:pPr>
            <a:r>
              <a:rPr lang="en-US" dirty="0"/>
              <a:t>Normally the keyboard</a:t>
            </a:r>
          </a:p>
          <a:p>
            <a:pPr marL="342900" indent="-342900">
              <a:buFont typeface="Arial" panose="020B0604020202020204" pitchFamily="34" charset="0"/>
              <a:buChar char="•"/>
            </a:pPr>
            <a:r>
              <a:rPr lang="en-US" dirty="0"/>
              <a:t>Access using the </a:t>
            </a:r>
            <a:r>
              <a:rPr lang="en-US" dirty="0">
                <a:latin typeface="Courier New" panose="02070309020205020404" pitchFamily="49" charset="0"/>
                <a:cs typeface="Courier New" panose="02070309020205020404" pitchFamily="49" charset="0"/>
              </a:rPr>
              <a:t>Scanner</a:t>
            </a:r>
            <a:r>
              <a:rPr lang="en-US" dirty="0"/>
              <a:t> class</a:t>
            </a:r>
          </a:p>
          <a:p>
            <a:r>
              <a:rPr lang="en-US" b="1" dirty="0">
                <a:solidFill>
                  <a:srgbClr val="006298"/>
                </a:solidFill>
                <a:latin typeface="Courier New" panose="02070309020205020404" pitchFamily="49" charset="0"/>
                <a:cs typeface="Courier New" panose="02070309020205020404" pitchFamily="49" charset="0"/>
              </a:rPr>
              <a:t>Scanner</a:t>
            </a:r>
            <a:r>
              <a:rPr lang="en-US" b="1" dirty="0">
                <a:solidFill>
                  <a:srgbClr val="006298"/>
                </a:solidFill>
              </a:rPr>
              <a:t> object</a:t>
            </a:r>
          </a:p>
          <a:p>
            <a:pPr marL="342900" indent="-342900">
              <a:buFont typeface="Arial" panose="020B0604020202020204" pitchFamily="34" charset="0"/>
              <a:buChar char="•"/>
            </a:pPr>
            <a:r>
              <a:rPr lang="en-US" dirty="0"/>
              <a:t>Contains methods that break input into units called tokens</a:t>
            </a:r>
          </a:p>
          <a:p>
            <a:pPr marL="342900" indent="-342900">
              <a:buFont typeface="Arial" panose="020B0604020202020204" pitchFamily="34" charset="0"/>
              <a:buChar char="•"/>
            </a:pPr>
            <a:r>
              <a:rPr lang="en-US" dirty="0"/>
              <a:t>A token is a set of characters that is separated from the next sett by whitespace</a:t>
            </a:r>
          </a:p>
          <a:p>
            <a:endParaRPr lang="en-US" dirty="0"/>
          </a:p>
        </p:txBody>
      </p:sp>
    </p:spTree>
    <p:extLst>
      <p:ext uri="{BB962C8B-B14F-4D97-AF65-F5344CB8AC3E}">
        <p14:creationId xmlns:p14="http://schemas.microsoft.com/office/powerpoint/2010/main" val="264808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Objectives</a:t>
            </a:r>
          </a:p>
        </p:txBody>
      </p:sp>
      <p:sp>
        <p:nvSpPr>
          <p:cNvPr id="2" name="Text Placeholder 1"/>
          <p:cNvSpPr>
            <a:spLocks noGrp="1"/>
          </p:cNvSpPr>
          <p:nvPr>
            <p:ph type="body" sz="quarter" idx="15"/>
          </p:nvPr>
        </p:nvSpPr>
        <p:spPr/>
        <p:txBody>
          <a:bodyPr/>
          <a:lstStyle/>
          <a:p>
            <a:pPr marL="571500" marR="0" indent="-571500">
              <a:spcBef>
                <a:spcPts val="0"/>
              </a:spcBef>
              <a:spcAft>
                <a:spcPts val="1200"/>
              </a:spcAft>
              <a:tabLst>
                <a:tab pos="571500" algn="l"/>
              </a:tabLst>
            </a:pPr>
            <a:r>
              <a:rPr lang="en-US" dirty="0"/>
              <a:t>By the end of this chapter, you should be able to:</a:t>
            </a:r>
          </a:p>
          <a:p>
            <a:pPr marL="0" marR="0">
              <a:lnSpc>
                <a:spcPct val="107000"/>
              </a:lnSpc>
              <a:spcBef>
                <a:spcPts val="0"/>
              </a:spcBef>
              <a:spcAft>
                <a:spcPts val="0"/>
              </a:spcAft>
            </a:pPr>
            <a:r>
              <a:rPr lang="en-US" dirty="0"/>
              <a:t>02.01 Declare and use constants and variables</a:t>
            </a:r>
          </a:p>
          <a:p>
            <a:pPr marL="0" marR="0">
              <a:lnSpc>
                <a:spcPct val="107000"/>
              </a:lnSpc>
              <a:spcBef>
                <a:spcPts val="0"/>
              </a:spcBef>
              <a:spcAft>
                <a:spcPts val="0"/>
              </a:spcAft>
            </a:pPr>
            <a:r>
              <a:rPr lang="en-US" dirty="0"/>
              <a:t>02.02 Use integer data types</a:t>
            </a:r>
          </a:p>
          <a:p>
            <a:pPr marL="0" marR="0">
              <a:lnSpc>
                <a:spcPct val="107000"/>
              </a:lnSpc>
              <a:spcBef>
                <a:spcPts val="0"/>
              </a:spcBef>
              <a:spcAft>
                <a:spcPts val="0"/>
              </a:spcAft>
            </a:pPr>
            <a:r>
              <a:rPr lang="en-US" dirty="0"/>
              <a:t>02.03 Use the </a:t>
            </a:r>
            <a:r>
              <a:rPr lang="en-US" dirty="0">
                <a:latin typeface="Courier New" panose="02070309020205020404" pitchFamily="49" charset="0"/>
                <a:cs typeface="Courier New" panose="02070309020205020404" pitchFamily="49" charset="0"/>
              </a:rPr>
              <a:t>boolean</a:t>
            </a:r>
            <a:r>
              <a:rPr lang="en-US" dirty="0"/>
              <a:t> data type</a:t>
            </a:r>
          </a:p>
          <a:p>
            <a:pPr marL="0" marR="0">
              <a:lnSpc>
                <a:spcPct val="107000"/>
              </a:lnSpc>
              <a:spcBef>
                <a:spcPts val="0"/>
              </a:spcBef>
              <a:spcAft>
                <a:spcPts val="0"/>
              </a:spcAft>
            </a:pPr>
            <a:r>
              <a:rPr lang="en-US" dirty="0"/>
              <a:t>02.04 Use floating-point data types</a:t>
            </a:r>
          </a:p>
          <a:p>
            <a:pPr marL="0" marR="0">
              <a:lnSpc>
                <a:spcPct val="107000"/>
              </a:lnSpc>
              <a:spcBef>
                <a:spcPts val="0"/>
              </a:spcBef>
              <a:spcAft>
                <a:spcPts val="0"/>
              </a:spcAft>
            </a:pPr>
            <a:r>
              <a:rPr lang="en-US" dirty="0"/>
              <a:t>02.05 Use the </a:t>
            </a:r>
            <a:r>
              <a:rPr lang="en-US" dirty="0">
                <a:latin typeface="Courier New" panose="02070309020205020404" pitchFamily="49" charset="0"/>
                <a:cs typeface="Courier New" panose="02070309020205020404" pitchFamily="49" charset="0"/>
              </a:rPr>
              <a:t>char</a:t>
            </a:r>
            <a:r>
              <a:rPr lang="en-US" dirty="0"/>
              <a:t> data type</a:t>
            </a:r>
          </a:p>
          <a:p>
            <a:pPr marL="0" marR="0">
              <a:lnSpc>
                <a:spcPct val="107000"/>
              </a:lnSpc>
              <a:spcBef>
                <a:spcPts val="0"/>
              </a:spcBef>
              <a:spcAft>
                <a:spcPts val="0"/>
              </a:spcAft>
            </a:pPr>
            <a:r>
              <a:rPr lang="en-US" dirty="0"/>
              <a:t>02.06 Use the </a:t>
            </a:r>
            <a:r>
              <a:rPr lang="en-US" dirty="0">
                <a:latin typeface="Courier New" panose="02070309020205020404" pitchFamily="49" charset="0"/>
                <a:cs typeface="Courier New" panose="02070309020205020404" pitchFamily="49" charset="0"/>
              </a:rPr>
              <a:t>Scanner</a:t>
            </a:r>
            <a:r>
              <a:rPr lang="en-US" dirty="0"/>
              <a:t> class to accept keyboard input</a:t>
            </a:r>
          </a:p>
          <a:p>
            <a:pPr marL="0" marR="0">
              <a:lnSpc>
                <a:spcPct val="107000"/>
              </a:lnSpc>
              <a:spcBef>
                <a:spcPts val="0"/>
              </a:spcBef>
              <a:spcAft>
                <a:spcPts val="0"/>
              </a:spcAft>
            </a:pPr>
            <a:r>
              <a:rPr lang="en-US" dirty="0"/>
              <a:t>02.07 Use the </a:t>
            </a:r>
            <a:r>
              <a:rPr lang="en-US" dirty="0">
                <a:latin typeface="Courier New" panose="02070309020205020404" pitchFamily="49" charset="0"/>
                <a:cs typeface="Courier New" panose="02070309020205020404" pitchFamily="49" charset="0"/>
              </a:rPr>
              <a:t>JOptionPane</a:t>
            </a:r>
            <a:r>
              <a:rPr lang="en-US" dirty="0"/>
              <a:t> class to accept GUI input</a:t>
            </a:r>
          </a:p>
          <a:p>
            <a:pPr marL="0" marR="0">
              <a:lnSpc>
                <a:spcPct val="107000"/>
              </a:lnSpc>
              <a:spcBef>
                <a:spcPts val="0"/>
              </a:spcBef>
              <a:spcAft>
                <a:spcPts val="0"/>
              </a:spcAft>
            </a:pPr>
            <a:r>
              <a:rPr lang="en-US" dirty="0"/>
              <a:t>02.08 Perform arithmetic using variables and constants</a:t>
            </a:r>
          </a:p>
          <a:p>
            <a:pPr marL="0" marR="0">
              <a:lnSpc>
                <a:spcPct val="107000"/>
              </a:lnSpc>
              <a:spcBef>
                <a:spcPts val="0"/>
              </a:spcBef>
              <a:spcAft>
                <a:spcPts val="800"/>
              </a:spcAft>
            </a:pPr>
            <a:r>
              <a:rPr lang="en-US" dirty="0"/>
              <a:t>02.09 Describe type conversion</a:t>
            </a:r>
          </a:p>
        </p:txBody>
      </p:sp>
    </p:spTree>
    <p:extLst>
      <p:ext uri="{BB962C8B-B14F-4D97-AF65-F5344CB8AC3E}">
        <p14:creationId xmlns:p14="http://schemas.microsoft.com/office/powerpoint/2010/main" val="825804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3B99-C5B2-428C-9913-03D080CBE956}"/>
              </a:ext>
            </a:extLst>
          </p:cNvPr>
          <p:cNvSpPr>
            <a:spLocks noGrp="1"/>
          </p:cNvSpPr>
          <p:nvPr>
            <p:ph type="title"/>
          </p:nvPr>
        </p:nvSpPr>
        <p:spPr/>
        <p:txBody>
          <a:bodyPr/>
          <a:lstStyle/>
          <a:p>
            <a:r>
              <a:rPr lang="en-US" dirty="0"/>
              <a:t>2.6 Using the </a:t>
            </a:r>
            <a:r>
              <a:rPr lang="en-US" dirty="0">
                <a:latin typeface="Courier New" panose="02070309020205020404" pitchFamily="49" charset="0"/>
                <a:cs typeface="Courier New" panose="02070309020205020404" pitchFamily="49" charset="0"/>
              </a:rPr>
              <a:t>Scanner</a:t>
            </a:r>
            <a:r>
              <a:rPr lang="en-US" dirty="0"/>
              <a:t> Class to Accept Keyboard Input (2 of 2)</a:t>
            </a:r>
          </a:p>
        </p:txBody>
      </p:sp>
      <p:sp>
        <p:nvSpPr>
          <p:cNvPr id="3" name="Text Placeholder 2">
            <a:extLst>
              <a:ext uri="{FF2B5EF4-FFF2-40B4-BE49-F238E27FC236}">
                <a16:creationId xmlns:a16="http://schemas.microsoft.com/office/drawing/2014/main" id="{9CE30C08-04A8-4E77-BEAC-EB05CB701CE6}"/>
              </a:ext>
            </a:extLst>
          </p:cNvPr>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Pitfall: using </a:t>
            </a:r>
            <a:r>
              <a:rPr lang="en-US" b="1" dirty="0">
                <a:solidFill>
                  <a:srgbClr val="006298"/>
                </a:solidFill>
                <a:latin typeface="Courier New" panose="02070309020205020404" pitchFamily="49" charset="0"/>
                <a:cs typeface="Courier New" panose="02070309020205020404" pitchFamily="49" charset="0"/>
              </a:rPr>
              <a:t>nextLine()</a:t>
            </a:r>
            <a:r>
              <a:rPr lang="en-US" b="1" dirty="0">
                <a:solidFill>
                  <a:srgbClr val="006298"/>
                </a:solidFill>
              </a:rPr>
              <a:t>following one of the other scanner input methods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a:t>There is a problem when using one numeric </a:t>
            </a:r>
            <a:r>
              <a:rPr lang="en-US" dirty="0">
                <a:latin typeface="Courier New" panose="02070309020205020404" pitchFamily="49" charset="0"/>
                <a:cs typeface="Courier New" panose="02070309020205020404" pitchFamily="49" charset="0"/>
              </a:rPr>
              <a:t>Scanner</a:t>
            </a:r>
            <a:r>
              <a:rPr lang="en-US" dirty="0"/>
              <a:t> class retrieval method or </a:t>
            </a:r>
            <a:r>
              <a:rPr lang="en-US" dirty="0">
                <a:latin typeface="Courier New" panose="02070309020205020404" pitchFamily="49" charset="0"/>
                <a:cs typeface="Courier New" panose="02070309020205020404" pitchFamily="49" charset="0"/>
              </a:rPr>
              <a:t>next()</a:t>
            </a:r>
            <a:r>
              <a:rPr lang="en-US" dirty="0"/>
              <a:t>method before using the </a:t>
            </a:r>
            <a:r>
              <a:rPr lang="en-US" dirty="0">
                <a:latin typeface="Courier New" panose="02070309020205020404" pitchFamily="49" charset="0"/>
                <a:cs typeface="Courier New" panose="02070309020205020404" pitchFamily="49" charset="0"/>
              </a:rPr>
              <a:t>nextLine()</a:t>
            </a:r>
            <a:r>
              <a:rPr lang="en-US" dirty="0"/>
              <a:t>method</a:t>
            </a:r>
          </a:p>
          <a:p>
            <a:pPr marR="0" lvl="0">
              <a:lnSpc>
                <a:spcPct val="107000"/>
              </a:lnSpc>
              <a:spcBef>
                <a:spcPts val="0"/>
              </a:spcBef>
              <a:spcAft>
                <a:spcPts val="800"/>
              </a:spcAft>
              <a:tabLst>
                <a:tab pos="457200" algn="l"/>
              </a:tabLst>
            </a:pPr>
            <a:r>
              <a:rPr lang="en-US" b="1" dirty="0">
                <a:solidFill>
                  <a:srgbClr val="006298"/>
                </a:solidFill>
              </a:rPr>
              <a:t>Keyboard buffer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a:t>Location in memory that stores all keystrokes, including Enter</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a:t>To avoid issues, add an extra </a:t>
            </a:r>
            <a:r>
              <a:rPr lang="en-US" dirty="0">
                <a:latin typeface="Courier New" panose="02070309020205020404" pitchFamily="49" charset="0"/>
                <a:cs typeface="Courier New" panose="02070309020205020404" pitchFamily="49" charset="0"/>
              </a:rPr>
              <a:t>nextLine()</a:t>
            </a:r>
            <a:r>
              <a:rPr lang="en-US" dirty="0"/>
              <a:t>method call to retrieve the abandoned Enter key character after numeric or </a:t>
            </a:r>
            <a:r>
              <a:rPr lang="en-US" dirty="0">
                <a:latin typeface="Courier New" panose="02070309020205020404" pitchFamily="49" charset="0"/>
                <a:cs typeface="Courier New" panose="02070309020205020404" pitchFamily="49" charset="0"/>
              </a:rPr>
              <a:t>next() </a:t>
            </a:r>
            <a:r>
              <a:rPr lang="en-US" dirty="0"/>
              <a:t>inputs</a:t>
            </a:r>
          </a:p>
        </p:txBody>
      </p:sp>
    </p:spTree>
    <p:extLst>
      <p:ext uri="{BB962C8B-B14F-4D97-AF65-F5344CB8AC3E}">
        <p14:creationId xmlns:p14="http://schemas.microsoft.com/office/powerpoint/2010/main" val="3829513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Lst>
          </p:cNvPr>
          <p:cNvSpPr>
            <a:spLocks noGrp="1"/>
          </p:cNvSpPr>
          <p:nvPr>
            <p:ph type="title"/>
          </p:nvPr>
        </p:nvSpPr>
        <p:spPr/>
        <p:txBody>
          <a:bodyPr/>
          <a:lstStyle/>
          <a:p>
            <a:r>
              <a:rPr lang="en-US" dirty="0"/>
              <a:t>2.7 Using the </a:t>
            </a:r>
            <a:r>
              <a:rPr lang="en-US" dirty="0">
                <a:latin typeface="Courier New" panose="02070309020205020404" pitchFamily="49" charset="0"/>
                <a:cs typeface="Courier New" panose="02070309020205020404" pitchFamily="49" charset="0"/>
              </a:rPr>
              <a:t>JOptionPane</a:t>
            </a:r>
            <a:r>
              <a:rPr lang="en-US" dirty="0"/>
              <a:t> Class to Accept GUI Input (1 of 6)</a:t>
            </a:r>
          </a:p>
        </p:txBody>
      </p:sp>
      <p:sp>
        <p:nvSpPr>
          <p:cNvPr id="3" name="Text Placeholder 2">
            <a:extLst>
              <a:ext uri="{FF2B5EF4-FFF2-40B4-BE49-F238E27FC236}">
                <a16:creationId xmlns:a16="http://schemas.microsoft.com/office/drawing/2014/main" id="{603D1EBA-7465-4D01-8B04-F5BA4BD1D5F2}"/>
              </a:ext>
            </a:extLst>
          </p:cNvPr>
          <p:cNvSpPr>
            <a:spLocks noGrp="1"/>
          </p:cNvSpPr>
          <p:nvPr>
            <p:ph type="body" sz="quarter" idx="15"/>
          </p:nvPr>
        </p:nvSpPr>
        <p:spPr/>
        <p:txBody>
          <a:bodyPr/>
          <a:lstStyle/>
          <a:p>
            <a:r>
              <a:rPr lang="en-US" b="1" dirty="0">
                <a:solidFill>
                  <a:srgbClr val="006298"/>
                </a:solidFill>
              </a:rPr>
              <a:t>Input dialog box</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InputDialog</a:t>
            </a:r>
          </a:p>
          <a:p>
            <a:pPr marL="342900" indent="-342900">
              <a:buFont typeface="Arial" panose="020B0604020202020204" pitchFamily="34" charset="0"/>
              <a:buChar char="•"/>
            </a:pPr>
            <a:r>
              <a:rPr lang="en-US" dirty="0"/>
              <a:t>Asks a question </a:t>
            </a:r>
          </a:p>
          <a:p>
            <a:pPr marL="342900" indent="-342900">
              <a:buFont typeface="Arial" panose="020B0604020202020204" pitchFamily="34" charset="0"/>
              <a:buChar char="•"/>
            </a:pPr>
            <a:r>
              <a:rPr lang="en-US" dirty="0"/>
              <a:t>Provides a text field in which the user can enter a response</a:t>
            </a:r>
          </a:p>
          <a:p>
            <a:endParaRPr lang="en-US" dirty="0"/>
          </a:p>
          <a:p>
            <a:endParaRPr lang="en-US" dirty="0"/>
          </a:p>
        </p:txBody>
      </p:sp>
      <p:pic>
        <p:nvPicPr>
          <p:cNvPr id="5" name="Picture 4" descr="Program code. In the code, the words in the variable names are merged. Line 1. Import, java x, dot, swing, dot, j option pane, semicolon. Line 2. Public class, hello name dialog. Line 3. Left brace. Line 4, indented once. Public static void, main, left parenthesis, string, left bracket, right bracket, space, a r g s, right parenthesis. Line 5, indented once. Left brace. Line 6, indented twice. String, space, result, semicolon. Line 7, indented twice. Result, space = space, j option pane, dot, show input dialog, left parenthesis, null, comma, space, open quotes, what, space, is, space, your, space, name, question mark, close quotes, right parenthesis, semicolon. Line 8, indented twice. J option pane, dot, show message dialog, left parenthesis, null, comma, space, open quotes, hello, comma, space, close quotes, space + space, result, space + space, open quotes, exclamation point, close quotes, right parenthesis, semicolon. Line 9, indented once. Right brace. Line 10. Right brace.">
            <a:extLst>
              <a:ext uri="{FF2B5EF4-FFF2-40B4-BE49-F238E27FC236}">
                <a16:creationId xmlns:a16="http://schemas.microsoft.com/office/drawing/2014/main" id="{E47F3B5D-E594-4E80-BB56-A37F1B1791B4}"/>
              </a:ext>
            </a:extLst>
          </p:cNvPr>
          <p:cNvPicPr>
            <a:picLocks noChangeAspect="1"/>
          </p:cNvPicPr>
          <p:nvPr/>
        </p:nvPicPr>
        <p:blipFill>
          <a:blip r:embed="rId2"/>
          <a:srcRect l="2376" r="2376"/>
          <a:stretch/>
        </p:blipFill>
        <p:spPr>
          <a:xfrm>
            <a:off x="2542259" y="3079636"/>
            <a:ext cx="7564682" cy="2167206"/>
          </a:xfrm>
          <a:prstGeom prst="rect">
            <a:avLst/>
          </a:prstGeom>
          <a:ln w="12700">
            <a:solidFill>
              <a:schemeClr val="tx1"/>
            </a:solidFill>
          </a:ln>
        </p:spPr>
      </p:pic>
      <p:sp>
        <p:nvSpPr>
          <p:cNvPr id="6" name="TextBox 5">
            <a:extLst>
              <a:ext uri="{FF2B5EF4-FFF2-40B4-BE49-F238E27FC236}">
                <a16:creationId xmlns:a16="http://schemas.microsoft.com/office/drawing/2014/main" id="{0553E33F-3B2F-4833-8B8D-D863C0710371}"/>
              </a:ext>
            </a:extLst>
          </p:cNvPr>
          <p:cNvSpPr txBox="1"/>
          <p:nvPr/>
        </p:nvSpPr>
        <p:spPr>
          <a:xfrm>
            <a:off x="2930769" y="5425537"/>
            <a:ext cx="5767754" cy="35394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2-27: The </a:t>
            </a:r>
            <a:r>
              <a:rPr lang="en-US" sz="2000" dirty="0" err="1">
                <a:solidFill>
                  <a:srgbClr val="004A78"/>
                </a:solidFill>
                <a:latin typeface="Courier New" panose="02070309020205020404" pitchFamily="49" charset="0"/>
                <a:ea typeface="Open Sans" panose="020B0606030504020204" pitchFamily="34" charset="0"/>
                <a:cs typeface="Courier New" panose="02070309020205020404" pitchFamily="49" charset="0"/>
              </a:rPr>
              <a:t>HelloNameDialog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class</a:t>
            </a:r>
          </a:p>
        </p:txBody>
      </p:sp>
    </p:spTree>
    <p:extLst>
      <p:ext uri="{BB962C8B-B14F-4D97-AF65-F5344CB8AC3E}">
        <p14:creationId xmlns:p14="http://schemas.microsoft.com/office/powerpoint/2010/main" val="318827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 uri="{C183D7F6-B498-43B3-948B-1728B52AA6E4}">
                <adec:decorative xmlns:adec="http://schemas.microsoft.com/office/drawing/2017/decorative" val="0"/>
              </a:ext>
            </a:extLst>
          </p:cNvPr>
          <p:cNvSpPr>
            <a:spLocks noGrp="1"/>
          </p:cNvSpPr>
          <p:nvPr>
            <p:ph type="title"/>
          </p:nvPr>
        </p:nvSpPr>
        <p:spPr/>
        <p:txBody>
          <a:bodyPr/>
          <a:lstStyle/>
          <a:p>
            <a:r>
              <a:rPr lang="en-US" dirty="0"/>
              <a:t>2.7 Using the </a:t>
            </a:r>
            <a:r>
              <a:rPr lang="en-US" dirty="0">
                <a:latin typeface="Courier New" panose="02070309020205020404" pitchFamily="49" charset="0"/>
                <a:cs typeface="Courier New" panose="02070309020205020404" pitchFamily="49" charset="0"/>
              </a:rPr>
              <a:t>JOptionPane</a:t>
            </a:r>
            <a:r>
              <a:rPr lang="en-US" dirty="0"/>
              <a:t> Class to Accept GUI Input</a:t>
            </a:r>
            <a:br>
              <a:rPr lang="en-US" dirty="0"/>
            </a:br>
            <a:r>
              <a:rPr lang="en-US" dirty="0"/>
              <a:t>(2 of 6)</a:t>
            </a:r>
          </a:p>
        </p:txBody>
      </p:sp>
      <p:pic>
        <p:nvPicPr>
          <p:cNvPr id="4" name="Picture 3" descr="Screenshot of the input dialog box of the hello name dialog application. Input is written on the menu bar of the dialog box. In the content area is the following question beside a question mark icon: what is your name. Below the question is a text box in which William is typed in. Below the text box is two buttons to click ok and cancel.">
            <a:extLst>
              <a:ext uri="{FF2B5EF4-FFF2-40B4-BE49-F238E27FC236}">
                <a16:creationId xmlns:a16="http://schemas.microsoft.com/office/drawing/2014/main" id="{F5DE6E32-4A54-4CE6-82EA-04D67516D55E}"/>
              </a:ext>
            </a:extLst>
          </p:cNvPr>
          <p:cNvPicPr>
            <a:picLocks noChangeAspect="1"/>
          </p:cNvPicPr>
          <p:nvPr/>
        </p:nvPicPr>
        <p:blipFill>
          <a:blip r:embed="rId2"/>
          <a:stretch>
            <a:fillRect/>
          </a:stretch>
        </p:blipFill>
        <p:spPr>
          <a:xfrm>
            <a:off x="2099309" y="2338128"/>
            <a:ext cx="3267695" cy="1583661"/>
          </a:xfrm>
          <a:prstGeom prst="rect">
            <a:avLst/>
          </a:prstGeom>
        </p:spPr>
      </p:pic>
      <p:sp>
        <p:nvSpPr>
          <p:cNvPr id="8" name="TextBox 7">
            <a:extLst>
              <a:ext uri="{FF2B5EF4-FFF2-40B4-BE49-F238E27FC236}">
                <a16:creationId xmlns:a16="http://schemas.microsoft.com/office/drawing/2014/main" id="{6D9A2651-454E-4DE3-8023-A517730DA93B}"/>
              </a:ext>
            </a:extLst>
          </p:cNvPr>
          <p:cNvSpPr txBox="1"/>
          <p:nvPr/>
        </p:nvSpPr>
        <p:spPr>
          <a:xfrm>
            <a:off x="2286000" y="4277586"/>
            <a:ext cx="3235569" cy="127727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2-28: Input dialog box of the </a:t>
            </a:r>
            <a:r>
              <a:rPr lang="en-US" sz="2000" dirty="0" err="1">
                <a:solidFill>
                  <a:srgbClr val="004A78"/>
                </a:solidFill>
                <a:latin typeface="Courier New" panose="02070309020205020404" pitchFamily="49" charset="0"/>
                <a:ea typeface="Open Sans" panose="020B0606030504020204" pitchFamily="34" charset="0"/>
                <a:cs typeface="Courier New" panose="02070309020205020404" pitchFamily="49" charset="0"/>
              </a:rPr>
              <a:t>HelloNameDialog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application</a:t>
            </a:r>
          </a:p>
        </p:txBody>
      </p:sp>
      <p:pic>
        <p:nvPicPr>
          <p:cNvPr id="9" name="Picture 8" descr="Screenshot of the output of the hello name dialog application. Message is written on the menu bar of the dialog box. In the content area is the following text beside an information icon: hello, William. Below the text is a button to click ok.">
            <a:extLst>
              <a:ext uri="{FF2B5EF4-FFF2-40B4-BE49-F238E27FC236}">
                <a16:creationId xmlns:a16="http://schemas.microsoft.com/office/drawing/2014/main" id="{FC2D820B-220A-432D-997F-228F6C74E8B5}"/>
              </a:ext>
            </a:extLst>
          </p:cNvPr>
          <p:cNvPicPr>
            <a:picLocks noChangeAspect="1"/>
          </p:cNvPicPr>
          <p:nvPr/>
        </p:nvPicPr>
        <p:blipFill>
          <a:blip r:embed="rId3"/>
          <a:stretch>
            <a:fillRect/>
          </a:stretch>
        </p:blipFill>
        <p:spPr>
          <a:xfrm>
            <a:off x="6293200" y="2371585"/>
            <a:ext cx="3167323" cy="1516746"/>
          </a:xfrm>
          <a:prstGeom prst="rect">
            <a:avLst/>
          </a:prstGeom>
        </p:spPr>
      </p:pic>
      <p:sp>
        <p:nvSpPr>
          <p:cNvPr id="7" name="TextBox 6">
            <a:extLst>
              <a:ext uri="{FF2B5EF4-FFF2-40B4-BE49-F238E27FC236}">
                <a16:creationId xmlns:a16="http://schemas.microsoft.com/office/drawing/2014/main" id="{BD6858F2-5FD4-47A2-A54A-53E1DDDA57A3}"/>
              </a:ext>
            </a:extLst>
          </p:cNvPr>
          <p:cNvSpPr txBox="1"/>
          <p:nvPr/>
        </p:nvSpPr>
        <p:spPr>
          <a:xfrm>
            <a:off x="6506307" y="4235554"/>
            <a:ext cx="2954216" cy="969496"/>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2-29: Output of the </a:t>
            </a:r>
            <a:r>
              <a:rPr lang="en-US" sz="2000" dirty="0" err="1">
                <a:solidFill>
                  <a:srgbClr val="004A78"/>
                </a:solidFill>
                <a:latin typeface="Courier New" panose="02070309020205020404" pitchFamily="49" charset="0"/>
                <a:ea typeface="Open Sans" panose="020B0606030504020204" pitchFamily="34" charset="0"/>
                <a:cs typeface="Courier New" panose="02070309020205020404" pitchFamily="49" charset="0"/>
              </a:rPr>
              <a:t>HelloNameDialog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application</a:t>
            </a:r>
          </a:p>
        </p:txBody>
      </p:sp>
    </p:spTree>
    <p:extLst>
      <p:ext uri="{BB962C8B-B14F-4D97-AF65-F5344CB8AC3E}">
        <p14:creationId xmlns:p14="http://schemas.microsoft.com/office/powerpoint/2010/main" val="484172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Lst>
          </p:cNvPr>
          <p:cNvSpPr>
            <a:spLocks noGrp="1"/>
          </p:cNvSpPr>
          <p:nvPr>
            <p:ph type="title"/>
          </p:nvPr>
        </p:nvSpPr>
        <p:spPr/>
        <p:txBody>
          <a:bodyPr/>
          <a:lstStyle/>
          <a:p>
            <a:r>
              <a:rPr lang="en-US" dirty="0"/>
              <a:t>2.7 Using the </a:t>
            </a:r>
            <a:r>
              <a:rPr lang="en-US" dirty="0">
                <a:latin typeface="Courier New" panose="02070309020205020404" pitchFamily="49" charset="0"/>
                <a:cs typeface="Courier New" panose="02070309020205020404" pitchFamily="49" charset="0"/>
              </a:rPr>
              <a:t>JOptionPane</a:t>
            </a:r>
            <a:r>
              <a:rPr lang="en-US" dirty="0"/>
              <a:t> Class to Accept GUI Input</a:t>
            </a:r>
            <a:br>
              <a:rPr lang="en-US" dirty="0"/>
            </a:br>
            <a:r>
              <a:rPr lang="en-US" dirty="0"/>
              <a:t>(3 of 6)</a:t>
            </a:r>
          </a:p>
        </p:txBody>
      </p:sp>
      <p:sp>
        <p:nvSpPr>
          <p:cNvPr id="3" name="Text Placeholder 2">
            <a:extLst>
              <a:ext uri="{FF2B5EF4-FFF2-40B4-BE49-F238E27FC236}">
                <a16:creationId xmlns:a16="http://schemas.microsoft.com/office/drawing/2014/main" id="{57E745E2-0FCB-4B9F-9F19-DCA7421F230F}"/>
              </a:ext>
            </a:extLst>
          </p:cNvPr>
          <p:cNvSpPr>
            <a:spLocks noGrp="1"/>
          </p:cNvSpPr>
          <p:nvPr>
            <p:ph type="body" sz="quarter" idx="15"/>
          </p:nvPr>
        </p:nvSpPr>
        <p:spPr/>
        <p:txBody>
          <a:bodyPr/>
          <a:lstStyle/>
          <a:p>
            <a:r>
              <a:rPr lang="en-US" b="1" dirty="0">
                <a:solidFill>
                  <a:srgbClr val="006298"/>
                </a:solidFill>
                <a:latin typeface="Courier New" panose="02070309020205020404" pitchFamily="49" charset="0"/>
                <a:cs typeface="Courier New" panose="02070309020205020404" pitchFamily="49" charset="0"/>
              </a:rPr>
              <a:t>showInputDialog() </a:t>
            </a:r>
          </a:p>
          <a:p>
            <a:pPr marL="342900" indent="-342900">
              <a:buFont typeface="Arial" panose="020B0604020202020204" pitchFamily="34" charset="0"/>
              <a:buChar char="•"/>
            </a:pPr>
            <a:r>
              <a:rPr lang="en-US" dirty="0"/>
              <a:t>One version requires four arguments:</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Parent component</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Message</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Title</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Type of dialog box</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384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Lst>
          </p:cNvPr>
          <p:cNvSpPr>
            <a:spLocks noGrp="1"/>
          </p:cNvSpPr>
          <p:nvPr>
            <p:ph type="title"/>
          </p:nvPr>
        </p:nvSpPr>
        <p:spPr/>
        <p:txBody>
          <a:bodyPr/>
          <a:lstStyle/>
          <a:p>
            <a:r>
              <a:rPr lang="en-US" dirty="0"/>
              <a:t>2.7 Using the </a:t>
            </a:r>
            <a:r>
              <a:rPr lang="en-US" dirty="0">
                <a:latin typeface="Courier New" panose="02070309020205020404" pitchFamily="49" charset="0"/>
                <a:cs typeface="Courier New" panose="02070309020205020404" pitchFamily="49" charset="0"/>
              </a:rPr>
              <a:t>JOptionPane</a:t>
            </a:r>
            <a:r>
              <a:rPr lang="en-US" dirty="0"/>
              <a:t> Class to Accept GUI Input</a:t>
            </a:r>
            <a:br>
              <a:rPr lang="en-US" dirty="0"/>
            </a:br>
            <a:r>
              <a:rPr lang="en-US" dirty="0"/>
              <a:t>(4 of 6)</a:t>
            </a:r>
          </a:p>
        </p:txBody>
      </p:sp>
      <p:sp>
        <p:nvSpPr>
          <p:cNvPr id="3" name="Text Placeholder 2">
            <a:extLst>
              <a:ext uri="{FF2B5EF4-FFF2-40B4-BE49-F238E27FC236}">
                <a16:creationId xmlns:a16="http://schemas.microsoft.com/office/drawing/2014/main" id="{57E745E2-0FCB-4B9F-9F19-DCA7421F230F}"/>
              </a:ext>
            </a:extLst>
          </p:cNvPr>
          <p:cNvSpPr>
            <a:spLocks noGrp="1"/>
          </p:cNvSpPr>
          <p:nvPr>
            <p:ph type="body" sz="quarter" idx="15"/>
          </p:nvPr>
        </p:nvSpPr>
        <p:spPr/>
        <p:txBody>
          <a:bodyPr/>
          <a:lstStyle/>
          <a:p>
            <a:r>
              <a:rPr lang="en-US" b="1" dirty="0">
                <a:solidFill>
                  <a:srgbClr val="006298"/>
                </a:solidFill>
              </a:rPr>
              <a:t>Type-wrapper classes</a:t>
            </a:r>
          </a:p>
          <a:p>
            <a:pPr marL="342900" indent="-342900">
              <a:buFont typeface="Arial" panose="020B0604020202020204" pitchFamily="34" charset="0"/>
              <a:buChar char="•"/>
            </a:pPr>
            <a:r>
              <a:rPr lang="en-US" dirty="0"/>
              <a:t>Each primitive type has a corresponding class contained in the java.lang package</a:t>
            </a:r>
          </a:p>
          <a:p>
            <a:pPr marL="342900" indent="-342900">
              <a:buFont typeface="Arial" panose="020B0604020202020204" pitchFamily="34" charset="0"/>
              <a:buChar char="•"/>
            </a:pPr>
            <a:r>
              <a:rPr lang="en-US" dirty="0"/>
              <a:t>Include methods to process primitive type values</a:t>
            </a:r>
          </a:p>
          <a:p>
            <a:endParaRPr lang="en-US" dirty="0"/>
          </a:p>
        </p:txBody>
      </p:sp>
    </p:spTree>
    <p:extLst>
      <p:ext uri="{BB962C8B-B14F-4D97-AF65-F5344CB8AC3E}">
        <p14:creationId xmlns:p14="http://schemas.microsoft.com/office/powerpoint/2010/main" val="96561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Lst>
          </p:cNvPr>
          <p:cNvSpPr>
            <a:spLocks noGrp="1"/>
          </p:cNvSpPr>
          <p:nvPr>
            <p:ph type="title"/>
          </p:nvPr>
        </p:nvSpPr>
        <p:spPr/>
        <p:txBody>
          <a:bodyPr/>
          <a:lstStyle/>
          <a:p>
            <a:r>
              <a:rPr lang="en-US" dirty="0"/>
              <a:t>2.7 Using the </a:t>
            </a:r>
            <a:r>
              <a:rPr lang="en-US" dirty="0">
                <a:latin typeface="Courier New" panose="02070309020205020404" pitchFamily="49" charset="0"/>
                <a:cs typeface="Courier New" panose="02070309020205020404" pitchFamily="49" charset="0"/>
              </a:rPr>
              <a:t>JOptionPane</a:t>
            </a:r>
            <a:r>
              <a:rPr lang="en-US" dirty="0"/>
              <a:t> Class to Accept GUI Input</a:t>
            </a:r>
            <a:br>
              <a:rPr lang="en-US" dirty="0"/>
            </a:br>
            <a:r>
              <a:rPr lang="en-US" dirty="0"/>
              <a:t>(5 of 6)</a:t>
            </a:r>
          </a:p>
        </p:txBody>
      </p:sp>
      <p:sp>
        <p:nvSpPr>
          <p:cNvPr id="3" name="Text Placeholder 2">
            <a:extLst>
              <a:ext uri="{FF2B5EF4-FFF2-40B4-BE49-F238E27FC236}">
                <a16:creationId xmlns:a16="http://schemas.microsoft.com/office/drawing/2014/main" id="{603D1EBA-7465-4D01-8B04-F5BA4BD1D5F2}"/>
              </a:ext>
            </a:extLst>
          </p:cNvPr>
          <p:cNvSpPr>
            <a:spLocks noGrp="1"/>
          </p:cNvSpPr>
          <p:nvPr>
            <p:ph type="body" sz="quarter" idx="15"/>
          </p:nvPr>
        </p:nvSpPr>
        <p:spPr/>
        <p:txBody>
          <a:bodyPr/>
          <a:lstStyle/>
          <a:p>
            <a:r>
              <a:rPr lang="en-US" b="1" dirty="0">
                <a:solidFill>
                  <a:srgbClr val="006298"/>
                </a:solidFill>
              </a:rPr>
              <a:t>Confirm dialog box</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ConfirmDialog</a:t>
            </a:r>
          </a:p>
          <a:p>
            <a:pPr marL="342900" indent="-342900">
              <a:buFont typeface="Arial" panose="020B0604020202020204" pitchFamily="34" charset="0"/>
              <a:buChar char="•"/>
            </a:pPr>
            <a:r>
              <a:rPr lang="en-US" dirty="0"/>
              <a:t>Asks a question</a:t>
            </a:r>
          </a:p>
          <a:p>
            <a:pPr marL="342900" indent="-342900">
              <a:buFont typeface="Arial" panose="020B0604020202020204" pitchFamily="34" charset="0"/>
              <a:buChar char="•"/>
            </a:pPr>
            <a:r>
              <a:rPr lang="en-US" dirty="0"/>
              <a:t>Yes, No, Cancel</a:t>
            </a:r>
          </a:p>
          <a:p>
            <a:pPr marL="342900" indent="-342900">
              <a:buFont typeface="Arial" panose="020B0604020202020204" pitchFamily="34" charset="0"/>
              <a:buChar char="•"/>
            </a:pPr>
            <a:endParaRPr lang="en-US" dirty="0"/>
          </a:p>
        </p:txBody>
      </p:sp>
      <p:pic>
        <p:nvPicPr>
          <p:cNvPr id="5" name="Picture 4" descr="Screenshot of the confirm dialog box. Data input error is written on the menu bar of the dialog box. In the content area is the following text beside an error icon: a data input error has occurred, continue. Below the text is two buttons to click yes and no.">
            <a:extLst>
              <a:ext uri="{FF2B5EF4-FFF2-40B4-BE49-F238E27FC236}">
                <a16:creationId xmlns:a16="http://schemas.microsoft.com/office/drawing/2014/main" id="{494422C4-4352-4E7A-8007-F6594A76A6A4}"/>
              </a:ext>
            </a:extLst>
          </p:cNvPr>
          <p:cNvPicPr>
            <a:picLocks noChangeAspect="1"/>
          </p:cNvPicPr>
          <p:nvPr/>
        </p:nvPicPr>
        <p:blipFill>
          <a:blip r:embed="rId2"/>
          <a:srcRect t="1791" b="1791"/>
          <a:stretch/>
        </p:blipFill>
        <p:spPr>
          <a:xfrm>
            <a:off x="3781100" y="3068530"/>
            <a:ext cx="4934600" cy="1953846"/>
          </a:xfrm>
          <a:prstGeom prst="rect">
            <a:avLst/>
          </a:prstGeom>
        </p:spPr>
      </p:pic>
      <p:sp>
        <p:nvSpPr>
          <p:cNvPr id="6" name="TextBox 5">
            <a:extLst>
              <a:ext uri="{FF2B5EF4-FFF2-40B4-BE49-F238E27FC236}">
                <a16:creationId xmlns:a16="http://schemas.microsoft.com/office/drawing/2014/main" id="{352CC652-41BC-4676-93B5-292872473AD8}"/>
              </a:ext>
            </a:extLst>
          </p:cNvPr>
          <p:cNvSpPr txBox="1"/>
          <p:nvPr/>
        </p:nvSpPr>
        <p:spPr>
          <a:xfrm>
            <a:off x="3851438" y="5048701"/>
            <a:ext cx="4741577" cy="661720"/>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2-35: Confirm dialog box with title, Yes and No buttons, and error icon</a:t>
            </a:r>
          </a:p>
        </p:txBody>
      </p:sp>
    </p:spTree>
    <p:extLst>
      <p:ext uri="{BB962C8B-B14F-4D97-AF65-F5344CB8AC3E}">
        <p14:creationId xmlns:p14="http://schemas.microsoft.com/office/powerpoint/2010/main" val="1157253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Lst>
          </p:cNvPr>
          <p:cNvSpPr>
            <a:spLocks noGrp="1"/>
          </p:cNvSpPr>
          <p:nvPr>
            <p:ph type="title"/>
          </p:nvPr>
        </p:nvSpPr>
        <p:spPr/>
        <p:txBody>
          <a:bodyPr/>
          <a:lstStyle/>
          <a:p>
            <a:r>
              <a:rPr lang="en-US" dirty="0"/>
              <a:t>2.7 Using the </a:t>
            </a:r>
            <a:r>
              <a:rPr lang="en-US" dirty="0">
                <a:latin typeface="Courier New" panose="02070309020205020404" pitchFamily="49" charset="0"/>
                <a:cs typeface="Courier New" panose="02070309020205020404" pitchFamily="49" charset="0"/>
              </a:rPr>
              <a:t>JOptionPane</a:t>
            </a:r>
            <a:r>
              <a:rPr lang="en-US" dirty="0"/>
              <a:t> Class to Accept GUI Input</a:t>
            </a:r>
            <a:br>
              <a:rPr lang="en-US" dirty="0"/>
            </a:br>
            <a:r>
              <a:rPr lang="en-US" dirty="0"/>
              <a:t>(6 of 6)</a:t>
            </a:r>
          </a:p>
        </p:txBody>
      </p:sp>
      <p:sp>
        <p:nvSpPr>
          <p:cNvPr id="3" name="Text Placeholder 2">
            <a:extLst>
              <a:ext uri="{FF2B5EF4-FFF2-40B4-BE49-F238E27FC236}">
                <a16:creationId xmlns:a16="http://schemas.microsoft.com/office/drawing/2014/main" id="{603D1EBA-7465-4D01-8B04-F5BA4BD1D5F2}"/>
              </a:ext>
            </a:extLst>
          </p:cNvPr>
          <p:cNvSpPr>
            <a:spLocks noGrp="1"/>
          </p:cNvSpPr>
          <p:nvPr>
            <p:ph type="body" sz="quarter" idx="15"/>
          </p:nvPr>
        </p:nvSpPr>
        <p:spPr>
          <a:xfrm>
            <a:off x="740228" y="1941194"/>
            <a:ext cx="10711543" cy="3732692"/>
          </a:xfrm>
        </p:spPr>
        <p:txBody>
          <a:bodyPr/>
          <a:lstStyle/>
          <a:p>
            <a:r>
              <a:rPr lang="en-US" b="1" dirty="0">
                <a:solidFill>
                  <a:srgbClr val="006298"/>
                </a:solidFill>
              </a:rPr>
              <a:t>Confirm dialog box has five arguments</a:t>
            </a:r>
          </a:p>
          <a:p>
            <a:pPr marL="342900" indent="-342900">
              <a:buFont typeface="Arial" panose="020B0604020202020204" pitchFamily="34" charset="0"/>
              <a:buChar char="•"/>
            </a:pPr>
            <a:r>
              <a:rPr lang="en-US" dirty="0"/>
              <a:t>Parent component</a:t>
            </a:r>
          </a:p>
          <a:p>
            <a:pPr marL="342900" indent="-342900">
              <a:buFont typeface="Arial" panose="020B0604020202020204" pitchFamily="34" charset="0"/>
              <a:buChar char="•"/>
            </a:pPr>
            <a:r>
              <a:rPr lang="en-US" dirty="0"/>
              <a:t>Prompt message</a:t>
            </a:r>
          </a:p>
          <a:p>
            <a:pPr marL="342900" indent="-342900">
              <a:buFont typeface="Arial" panose="020B0604020202020204" pitchFamily="34" charset="0"/>
              <a:buChar char="•"/>
            </a:pPr>
            <a:r>
              <a:rPr lang="en-US" dirty="0"/>
              <a:t>Title</a:t>
            </a:r>
          </a:p>
          <a:p>
            <a:pPr marL="342900" indent="-342900">
              <a:buFont typeface="Arial" panose="020B0604020202020204" pitchFamily="34" charset="0"/>
              <a:buChar char="•"/>
            </a:pPr>
            <a:r>
              <a:rPr lang="en-US" dirty="0"/>
              <a:t>Integer that indicates which option button to show</a:t>
            </a:r>
          </a:p>
          <a:p>
            <a:pPr marL="342900" indent="-342900">
              <a:buFont typeface="Arial" panose="020B0604020202020204" pitchFamily="34" charset="0"/>
              <a:buChar char="•"/>
            </a:pPr>
            <a:r>
              <a:rPr lang="en-US" dirty="0"/>
              <a:t>Integer that describes the kind of dialog box</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181326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F437-C020-4A90-9B39-3DD5C9C693A8}"/>
              </a:ext>
            </a:extLst>
          </p:cNvPr>
          <p:cNvSpPr>
            <a:spLocks noGrp="1"/>
          </p:cNvSpPr>
          <p:nvPr>
            <p:ph type="title"/>
          </p:nvPr>
        </p:nvSpPr>
        <p:spPr/>
        <p:txBody>
          <a:bodyPr/>
          <a:lstStyle/>
          <a:p>
            <a:r>
              <a:rPr lang="en-US" dirty="0"/>
              <a:t>Activity 2.2: Discussion</a:t>
            </a:r>
          </a:p>
        </p:txBody>
      </p:sp>
      <p:sp>
        <p:nvSpPr>
          <p:cNvPr id="3" name="Text Placeholder 2">
            <a:extLst>
              <a:ext uri="{FF2B5EF4-FFF2-40B4-BE49-F238E27FC236}">
                <a16:creationId xmlns:a16="http://schemas.microsoft.com/office/drawing/2014/main" id="{2B9908DC-1AF4-4493-AA47-783B8BF0EF71}"/>
              </a:ext>
            </a:extLst>
          </p:cNvPr>
          <p:cNvSpPr>
            <a:spLocks noGrp="1"/>
          </p:cNvSpPr>
          <p:nvPr>
            <p:ph type="body" sz="quarter" idx="17"/>
          </p:nvPr>
        </p:nvSpPr>
        <p:spPr/>
        <p:txBody>
          <a:bodyPr>
            <a:normAutofit/>
          </a:bodyPr>
          <a:lstStyle/>
          <a:p>
            <a:r>
              <a:rPr lang="en-US" sz="2400" dirty="0"/>
              <a:t>Differentiate between integer data types, the </a:t>
            </a:r>
            <a:r>
              <a:rPr lang="en-US" sz="2400" dirty="0">
                <a:latin typeface="Courier New" panose="02070309020205020404" pitchFamily="49" charset="0"/>
                <a:cs typeface="Courier New" panose="02070309020205020404" pitchFamily="49" charset="0"/>
              </a:rPr>
              <a:t>boolean</a:t>
            </a:r>
            <a:r>
              <a:rPr lang="en-US" sz="2400" dirty="0"/>
              <a:t> data type, floating-point data types, and the </a:t>
            </a:r>
            <a:r>
              <a:rPr lang="en-US" sz="2400" dirty="0">
                <a:latin typeface="Courier New" panose="02070309020205020404" pitchFamily="49" charset="0"/>
                <a:cs typeface="Courier New" panose="02070309020205020404" pitchFamily="49" charset="0"/>
              </a:rPr>
              <a:t>char</a:t>
            </a:r>
            <a:r>
              <a:rPr lang="en-US" sz="2400" dirty="0"/>
              <a:t> data type. What is each used for?</a:t>
            </a:r>
          </a:p>
          <a:p>
            <a:endParaRPr lang="en-US" sz="2400" dirty="0"/>
          </a:p>
          <a:p>
            <a:r>
              <a:rPr lang="en-US" sz="2400" dirty="0"/>
              <a:t>Compare the uses of input and confirm dialog boxes. What scenarios would each be used for? </a:t>
            </a:r>
          </a:p>
          <a:p>
            <a:endParaRPr lang="en-US" sz="2400" dirty="0"/>
          </a:p>
          <a:p>
            <a:endParaRPr lang="en-US" sz="2400" dirty="0"/>
          </a:p>
          <a:p>
            <a:endParaRPr lang="en-US" sz="2400" dirty="0">
              <a:solidFill>
                <a:srgbClr val="000000"/>
              </a:solidFill>
            </a:endParaRPr>
          </a:p>
        </p:txBody>
      </p:sp>
    </p:spTree>
    <p:extLst>
      <p:ext uri="{BB962C8B-B14F-4D97-AF65-F5344CB8AC3E}">
        <p14:creationId xmlns:p14="http://schemas.microsoft.com/office/powerpoint/2010/main" val="4059523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F437-C020-4A90-9B39-3DD5C9C693A8}"/>
              </a:ext>
            </a:extLst>
          </p:cNvPr>
          <p:cNvSpPr>
            <a:spLocks noGrp="1"/>
          </p:cNvSpPr>
          <p:nvPr>
            <p:ph type="title"/>
          </p:nvPr>
        </p:nvSpPr>
        <p:spPr/>
        <p:txBody>
          <a:bodyPr/>
          <a:lstStyle/>
          <a:p>
            <a:r>
              <a:rPr lang="en-US" dirty="0"/>
              <a:t>Activity 2.2: Discussion Debrief</a:t>
            </a:r>
          </a:p>
        </p:txBody>
      </p:sp>
      <p:sp>
        <p:nvSpPr>
          <p:cNvPr id="3" name="Text Placeholder 2">
            <a:extLst>
              <a:ext uri="{FF2B5EF4-FFF2-40B4-BE49-F238E27FC236}">
                <a16:creationId xmlns:a16="http://schemas.microsoft.com/office/drawing/2014/main" id="{2B9908DC-1AF4-4493-AA47-783B8BF0EF71}"/>
              </a:ext>
            </a:extLst>
          </p:cNvPr>
          <p:cNvSpPr>
            <a:spLocks noGrp="1"/>
          </p:cNvSpPr>
          <p:nvPr>
            <p:ph type="body" sz="quarter" idx="17"/>
          </p:nvPr>
        </p:nvSpPr>
        <p:spPr>
          <a:xfrm>
            <a:off x="743576" y="1243584"/>
            <a:ext cx="10711543" cy="4788916"/>
          </a:xfrm>
        </p:spPr>
        <p:txBody>
          <a:bodyPr>
            <a:normAutofit/>
          </a:bodyPr>
          <a:lstStyle/>
          <a:p>
            <a:r>
              <a:rPr lang="en-US" sz="2400" dirty="0">
                <a:solidFill>
                  <a:srgbClr val="000000"/>
                </a:solidFill>
              </a:rPr>
              <a:t>Integer is a whole number without decimal places, used for values that are whole numbers. A </a:t>
            </a:r>
            <a:r>
              <a:rPr lang="en-US" sz="2400" dirty="0">
                <a:solidFill>
                  <a:srgbClr val="000000"/>
                </a:solidFill>
                <a:latin typeface="Courier New" panose="02070309020205020404" pitchFamily="49" charset="0"/>
                <a:cs typeface="Courier New" panose="02070309020205020404" pitchFamily="49" charset="0"/>
              </a:rPr>
              <a:t>boolean</a:t>
            </a:r>
            <a:r>
              <a:rPr lang="en-US" sz="2400" dirty="0">
                <a:solidFill>
                  <a:srgbClr val="000000"/>
                </a:solidFill>
              </a:rPr>
              <a:t> data type can only be true or false, and is used for questions with only two options. A floating-point number contains decimal places, used for accuracy of numeric values. The </a:t>
            </a:r>
            <a:r>
              <a:rPr lang="en-US" sz="2400" dirty="0">
                <a:solidFill>
                  <a:srgbClr val="000000"/>
                </a:solidFill>
                <a:latin typeface="Courier New" panose="02070309020205020404" pitchFamily="49" charset="0"/>
                <a:cs typeface="Courier New" panose="02070309020205020404" pitchFamily="49" charset="0"/>
              </a:rPr>
              <a:t>char</a:t>
            </a:r>
            <a:r>
              <a:rPr lang="en-US" sz="2400" dirty="0">
                <a:solidFill>
                  <a:srgbClr val="000000"/>
                </a:solidFill>
              </a:rPr>
              <a:t> data type holds a single character, used for any letter (upper or lower), punctuation mark, or digit.</a:t>
            </a:r>
          </a:p>
          <a:p>
            <a:endParaRPr lang="en-US" sz="2400" dirty="0"/>
          </a:p>
          <a:p>
            <a:r>
              <a:rPr lang="en-US" sz="2400" dirty="0">
                <a:solidFill>
                  <a:srgbClr val="000000"/>
                </a:solidFill>
              </a:rPr>
              <a:t>An input dialog box is used to prompt the user to provide a response to a question, such as to enter their name. Confirm dialog boxes are used when the information required from the user doesn’t need to be typed, but can be represented by buttons such as Yes, No, and Cancel.</a:t>
            </a:r>
          </a:p>
          <a:p>
            <a:endParaRPr lang="en-US" sz="2400" dirty="0">
              <a:solidFill>
                <a:srgbClr val="000000"/>
              </a:solidFill>
            </a:endParaRPr>
          </a:p>
        </p:txBody>
      </p:sp>
    </p:spTree>
    <p:extLst>
      <p:ext uri="{BB962C8B-B14F-4D97-AF65-F5344CB8AC3E}">
        <p14:creationId xmlns:p14="http://schemas.microsoft.com/office/powerpoint/2010/main" val="159837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5BE5-165F-49ED-A3A1-F6308C9F307E}"/>
              </a:ext>
            </a:extLst>
          </p:cNvPr>
          <p:cNvSpPr>
            <a:spLocks noGrp="1"/>
          </p:cNvSpPr>
          <p:nvPr>
            <p:ph type="title"/>
          </p:nvPr>
        </p:nvSpPr>
        <p:spPr/>
        <p:txBody>
          <a:bodyPr/>
          <a:lstStyle/>
          <a:p>
            <a:r>
              <a:rPr lang="en-US" dirty="0"/>
              <a:t>2.8 Performing Arithmetic Using Variables and Constants (1 of 4)</a:t>
            </a:r>
          </a:p>
        </p:txBody>
      </p:sp>
      <p:sp>
        <p:nvSpPr>
          <p:cNvPr id="3" name="Text Placeholder 2">
            <a:extLst>
              <a:ext uri="{FF2B5EF4-FFF2-40B4-BE49-F238E27FC236}">
                <a16:creationId xmlns:a16="http://schemas.microsoft.com/office/drawing/2014/main" id="{1759FBEF-65C1-41DE-A996-1A1D08922E4B}"/>
              </a:ext>
            </a:extLst>
          </p:cNvPr>
          <p:cNvSpPr>
            <a:spLocks noGrp="1"/>
          </p:cNvSpPr>
          <p:nvPr>
            <p:ph type="body" sz="quarter" idx="15"/>
          </p:nvPr>
        </p:nvSpPr>
        <p:spPr/>
        <p:txBody>
          <a:bodyPr/>
          <a:lstStyle/>
          <a:p>
            <a:r>
              <a:rPr lang="en-US" b="1" dirty="0">
                <a:solidFill>
                  <a:srgbClr val="006298"/>
                </a:solidFill>
              </a:rPr>
              <a:t>Standard arithmetic operators</a:t>
            </a:r>
          </a:p>
          <a:p>
            <a:pPr marL="342900" indent="-342900">
              <a:buFont typeface="Arial" panose="020B0604020202020204" pitchFamily="34" charset="0"/>
              <a:buChar char="•"/>
            </a:pPr>
            <a:r>
              <a:rPr lang="en-US" dirty="0"/>
              <a:t>Perform calculations with values in programs</a:t>
            </a:r>
          </a:p>
          <a:p>
            <a:pPr marL="342900" indent="-342900">
              <a:buFont typeface="Arial" panose="020B0604020202020204" pitchFamily="34" charset="0"/>
              <a:buChar char="•"/>
            </a:pPr>
            <a:r>
              <a:rPr lang="en-US" dirty="0"/>
              <a:t>Binary operators</a:t>
            </a:r>
          </a:p>
          <a:p>
            <a:pPr marL="342900" indent="-342900">
              <a:buFont typeface="Arial" panose="020B0604020202020204" pitchFamily="34" charset="0"/>
              <a:buChar char="•"/>
            </a:pPr>
            <a:r>
              <a:rPr lang="en-US" dirty="0"/>
              <a:t>+, -, *, /, %</a:t>
            </a:r>
          </a:p>
          <a:p>
            <a:r>
              <a:rPr lang="en-US" b="1" dirty="0">
                <a:solidFill>
                  <a:srgbClr val="006298"/>
                </a:solidFill>
              </a:rPr>
              <a:t>Operand</a:t>
            </a:r>
          </a:p>
          <a:p>
            <a:pPr marL="342900" indent="-342900">
              <a:buFont typeface="Arial" panose="020B0604020202020204" pitchFamily="34" charset="0"/>
              <a:buChar char="•"/>
            </a:pPr>
            <a:r>
              <a:rPr lang="en-US" dirty="0"/>
              <a:t>A value used on either side of an operator</a:t>
            </a:r>
          </a:p>
        </p:txBody>
      </p:sp>
    </p:spTree>
    <p:extLst>
      <p:ext uri="{BB962C8B-B14F-4D97-AF65-F5344CB8AC3E}">
        <p14:creationId xmlns:p14="http://schemas.microsoft.com/office/powerpoint/2010/main" val="261584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2.1 Declaring and Using Constants and Variables (1 of 8)</a:t>
            </a:r>
          </a:p>
        </p:txBody>
      </p:sp>
      <p:sp>
        <p:nvSpPr>
          <p:cNvPr id="2" name="Text Placeholder 1"/>
          <p:cNvSpPr>
            <a:spLocks noGrp="1"/>
          </p:cNvSpPr>
          <p:nvPr>
            <p:ph type="body" sz="quarter" idx="15"/>
          </p:nvPr>
        </p:nvSpPr>
        <p:spPr/>
        <p:txBody>
          <a:bodyPr/>
          <a:lstStyle/>
          <a:p>
            <a:pPr marR="0" lvl="0">
              <a:tabLst>
                <a:tab pos="457200" algn="l"/>
              </a:tabLst>
            </a:pPr>
            <a:r>
              <a:rPr lang="en-US" b="1" dirty="0">
                <a:solidFill>
                  <a:srgbClr val="006298"/>
                </a:solidFill>
              </a:rPr>
              <a:t>Constant </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Cannot be changed while program is running</a:t>
            </a:r>
          </a:p>
          <a:p>
            <a:pPr marR="0" lvl="0">
              <a:tabLst>
                <a:tab pos="457200" algn="l"/>
              </a:tabLst>
            </a:pPr>
            <a:r>
              <a:rPr lang="en-US" b="1" dirty="0">
                <a:solidFill>
                  <a:srgbClr val="006298"/>
                </a:solidFill>
              </a:rPr>
              <a:t>Literal constant</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Value taken literally at each use</a:t>
            </a:r>
          </a:p>
          <a:p>
            <a:pPr marR="0" lvl="0">
              <a:tabLst>
                <a:tab pos="457200" algn="l"/>
              </a:tabLst>
            </a:pPr>
            <a:r>
              <a:rPr lang="en-US" b="1" dirty="0">
                <a:solidFill>
                  <a:srgbClr val="006298"/>
                </a:solidFill>
              </a:rPr>
              <a:t>Numeric constant</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As opposed to a literal constant</a:t>
            </a:r>
          </a:p>
          <a:p>
            <a:pPr marR="0" lvl="0">
              <a:tabLst>
                <a:tab pos="457200" algn="l"/>
              </a:tabLst>
            </a:pPr>
            <a:r>
              <a:rPr lang="en-US" b="1" dirty="0">
                <a:solidFill>
                  <a:srgbClr val="006298"/>
                </a:solidFill>
              </a:rPr>
              <a:t>Unnamed constant</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No identifier is associated with it</a:t>
            </a:r>
          </a:p>
          <a:p>
            <a:endParaRPr lang="en-US" dirty="0"/>
          </a:p>
        </p:txBody>
      </p:sp>
    </p:spTree>
    <p:extLst>
      <p:ext uri="{BB962C8B-B14F-4D97-AF65-F5344CB8AC3E}">
        <p14:creationId xmlns:p14="http://schemas.microsoft.com/office/powerpoint/2010/main" val="130637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5BE5-165F-49ED-A3A1-F6308C9F307E}"/>
              </a:ext>
            </a:extLst>
          </p:cNvPr>
          <p:cNvSpPr>
            <a:spLocks noGrp="1"/>
          </p:cNvSpPr>
          <p:nvPr>
            <p:ph type="title"/>
          </p:nvPr>
        </p:nvSpPr>
        <p:spPr/>
        <p:txBody>
          <a:bodyPr/>
          <a:lstStyle/>
          <a:p>
            <a:r>
              <a:rPr lang="en-US" dirty="0"/>
              <a:t>2.8 Performing Arithmetic Using Variables and Constants (2 of 4)</a:t>
            </a:r>
          </a:p>
        </p:txBody>
      </p:sp>
      <p:sp>
        <p:nvSpPr>
          <p:cNvPr id="3" name="Text Placeholder 2">
            <a:extLst>
              <a:ext uri="{FF2B5EF4-FFF2-40B4-BE49-F238E27FC236}">
                <a16:creationId xmlns:a16="http://schemas.microsoft.com/office/drawing/2014/main" id="{1759FBEF-65C1-41DE-A996-1A1D08922E4B}"/>
              </a:ext>
            </a:extLst>
          </p:cNvPr>
          <p:cNvSpPr>
            <a:spLocks noGrp="1"/>
          </p:cNvSpPr>
          <p:nvPr>
            <p:ph type="body" sz="quarter" idx="15"/>
          </p:nvPr>
        </p:nvSpPr>
        <p:spPr/>
        <p:txBody>
          <a:bodyPr/>
          <a:lstStyle/>
          <a:p>
            <a:r>
              <a:rPr lang="en-US" b="1" dirty="0">
                <a:solidFill>
                  <a:srgbClr val="006298"/>
                </a:solidFill>
              </a:rPr>
              <a:t>Floating-point division</a:t>
            </a:r>
          </a:p>
          <a:p>
            <a:pPr marL="342900" indent="-342900">
              <a:buFont typeface="Arial" panose="020B0604020202020204" pitchFamily="34" charset="0"/>
              <a:buChar char="•"/>
            </a:pPr>
            <a:r>
              <a:rPr lang="en-US" dirty="0"/>
              <a:t>When both operands are floating-point values</a:t>
            </a:r>
          </a:p>
          <a:p>
            <a:pPr marL="342900" indent="-342900">
              <a:buFont typeface="Arial" panose="020B0604020202020204" pitchFamily="34" charset="0"/>
              <a:buChar char="•"/>
            </a:pPr>
            <a:r>
              <a:rPr lang="en-US" dirty="0"/>
              <a:t>45.0 / 2 = 22.5</a:t>
            </a:r>
          </a:p>
          <a:p>
            <a:r>
              <a:rPr lang="en-US" b="1" dirty="0">
                <a:solidFill>
                  <a:srgbClr val="006298"/>
                </a:solidFill>
              </a:rPr>
              <a:t>Integer division</a:t>
            </a:r>
          </a:p>
          <a:p>
            <a:pPr marL="342900" indent="-342900">
              <a:buFont typeface="Arial" panose="020B0604020202020204" pitchFamily="34" charset="0"/>
              <a:buChar char="•"/>
            </a:pPr>
            <a:r>
              <a:rPr lang="en-US" dirty="0"/>
              <a:t>Involves integer constants or integer variables </a:t>
            </a:r>
          </a:p>
          <a:p>
            <a:pPr marL="342900" indent="-342900">
              <a:buFont typeface="Arial" panose="020B0604020202020204" pitchFamily="34" charset="0"/>
              <a:buChar char="•"/>
            </a:pPr>
            <a:r>
              <a:rPr lang="en-US" dirty="0"/>
              <a:t>The result is an integer</a:t>
            </a:r>
          </a:p>
          <a:p>
            <a:pPr marL="342900" indent="-342900">
              <a:buFont typeface="Arial" panose="020B0604020202020204" pitchFamily="34" charset="0"/>
              <a:buChar char="•"/>
            </a:pPr>
            <a:r>
              <a:rPr lang="en-US" dirty="0"/>
              <a:t>Any fractional part of the result is lost</a:t>
            </a:r>
          </a:p>
          <a:p>
            <a:r>
              <a:rPr lang="en-US" b="1" dirty="0">
                <a:solidFill>
                  <a:srgbClr val="006298"/>
                </a:solidFill>
              </a:rPr>
              <a:t>Remainder operator</a:t>
            </a:r>
          </a:p>
          <a:p>
            <a:pPr marL="342900" indent="-342900">
              <a:buFont typeface="Arial" panose="020B0604020202020204" pitchFamily="34" charset="0"/>
              <a:buChar char="•"/>
            </a:pPr>
            <a:r>
              <a:rPr lang="en-US" dirty="0"/>
              <a:t>Percent sign (%)</a:t>
            </a:r>
          </a:p>
          <a:p>
            <a:pPr marL="342900" indent="-342900">
              <a:buFont typeface="Arial" panose="020B0604020202020204" pitchFamily="34" charset="0"/>
              <a:buChar char="•"/>
            </a:pPr>
            <a:r>
              <a:rPr lang="en-US" dirty="0"/>
              <a:t>Value of the remainder after division</a:t>
            </a:r>
          </a:p>
          <a:p>
            <a:endParaRPr lang="en-US" dirty="0"/>
          </a:p>
        </p:txBody>
      </p:sp>
    </p:spTree>
    <p:extLst>
      <p:ext uri="{BB962C8B-B14F-4D97-AF65-F5344CB8AC3E}">
        <p14:creationId xmlns:p14="http://schemas.microsoft.com/office/powerpoint/2010/main" val="2658563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BDBD-C2D8-4EA7-88E7-A95F69273744}"/>
              </a:ext>
            </a:extLst>
          </p:cNvPr>
          <p:cNvSpPr>
            <a:spLocks noGrp="1"/>
          </p:cNvSpPr>
          <p:nvPr>
            <p:ph type="title"/>
          </p:nvPr>
        </p:nvSpPr>
        <p:spPr/>
        <p:txBody>
          <a:bodyPr/>
          <a:lstStyle/>
          <a:p>
            <a:r>
              <a:rPr lang="en-US" dirty="0"/>
              <a:t>2.8 Performing Arithmetic Using Variables and Constants (3 of 4)</a:t>
            </a:r>
          </a:p>
        </p:txBody>
      </p:sp>
      <p:sp>
        <p:nvSpPr>
          <p:cNvPr id="3" name="Text Placeholder 2">
            <a:extLst>
              <a:ext uri="{FF2B5EF4-FFF2-40B4-BE49-F238E27FC236}">
                <a16:creationId xmlns:a16="http://schemas.microsoft.com/office/drawing/2014/main" id="{C0CC9B3C-8F23-4AAC-B552-A180743596ED}"/>
              </a:ext>
            </a:extLst>
          </p:cNvPr>
          <p:cNvSpPr>
            <a:spLocks noGrp="1"/>
          </p:cNvSpPr>
          <p:nvPr>
            <p:ph type="body" sz="quarter" idx="15"/>
          </p:nvPr>
        </p:nvSpPr>
        <p:spPr/>
        <p:txBody>
          <a:bodyPr/>
          <a:lstStyle/>
          <a:p>
            <a:r>
              <a:rPr lang="en-US" b="1" dirty="0">
                <a:solidFill>
                  <a:srgbClr val="006298"/>
                </a:solidFill>
              </a:rPr>
              <a:t>Operator precedence</a:t>
            </a:r>
          </a:p>
          <a:p>
            <a:pPr marL="342900" indent="-342900">
              <a:buFont typeface="Arial" panose="020B0604020202020204" pitchFamily="34" charset="0"/>
              <a:buChar char="•"/>
            </a:pPr>
            <a:r>
              <a:rPr lang="en-US" dirty="0"/>
              <a:t>The rules for the order in which parts of mathematical expressions are evaluated</a:t>
            </a:r>
          </a:p>
          <a:p>
            <a:pPr marL="342900" indent="-342900">
              <a:buFont typeface="Arial" panose="020B0604020202020204" pitchFamily="34" charset="0"/>
              <a:buChar char="•"/>
            </a:pPr>
            <a:r>
              <a:rPr lang="en-US" dirty="0"/>
              <a:t>First multiplication, division, and remainder (modulus), then addition or subtraction</a:t>
            </a:r>
          </a:p>
          <a:p>
            <a:r>
              <a:rPr lang="en-US" b="1" dirty="0">
                <a:solidFill>
                  <a:srgbClr val="006298"/>
                </a:solidFill>
              </a:rPr>
              <a:t>Writing arithmetic statements efficiently</a:t>
            </a:r>
          </a:p>
          <a:p>
            <a:pPr marL="342900" indent="-342900">
              <a:buFont typeface="Arial" panose="020B0604020202020204" pitchFamily="34" charset="0"/>
              <a:buChar char="•"/>
            </a:pPr>
            <a:r>
              <a:rPr lang="en-US" dirty="0"/>
              <a:t>Avoid unnecessary repetition of arithmetic statements</a:t>
            </a:r>
          </a:p>
          <a:p>
            <a:endParaRPr lang="en-US" dirty="0"/>
          </a:p>
        </p:txBody>
      </p:sp>
    </p:spTree>
    <p:extLst>
      <p:ext uri="{BB962C8B-B14F-4D97-AF65-F5344CB8AC3E}">
        <p14:creationId xmlns:p14="http://schemas.microsoft.com/office/powerpoint/2010/main" val="816773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BDBD-C2D8-4EA7-88E7-A95F69273744}"/>
              </a:ext>
            </a:extLst>
          </p:cNvPr>
          <p:cNvSpPr>
            <a:spLocks noGrp="1"/>
          </p:cNvSpPr>
          <p:nvPr>
            <p:ph type="title"/>
          </p:nvPr>
        </p:nvSpPr>
        <p:spPr/>
        <p:txBody>
          <a:bodyPr/>
          <a:lstStyle/>
          <a:p>
            <a:r>
              <a:rPr lang="en-US" dirty="0"/>
              <a:t>2.8 Performing Arithmetic Using Variables and Constants (4 of 4)</a:t>
            </a:r>
          </a:p>
        </p:txBody>
      </p:sp>
      <p:sp>
        <p:nvSpPr>
          <p:cNvPr id="3" name="Text Placeholder 2">
            <a:extLst>
              <a:ext uri="{FF2B5EF4-FFF2-40B4-BE49-F238E27FC236}">
                <a16:creationId xmlns:a16="http://schemas.microsoft.com/office/drawing/2014/main" id="{C0CC9B3C-8F23-4AAC-B552-A180743596ED}"/>
              </a:ext>
            </a:extLst>
          </p:cNvPr>
          <p:cNvSpPr>
            <a:spLocks noGrp="1"/>
          </p:cNvSpPr>
          <p:nvPr>
            <p:ph type="body" sz="quarter" idx="15"/>
          </p:nvPr>
        </p:nvSpPr>
        <p:spPr/>
        <p:txBody>
          <a:bodyPr/>
          <a:lstStyle/>
          <a:p>
            <a:r>
              <a:rPr lang="en-US" b="1" dirty="0">
                <a:solidFill>
                  <a:srgbClr val="006298"/>
                </a:solidFill>
              </a:rPr>
              <a:t>Pitfall: not understanding imprecision in floating-point numbers</a:t>
            </a:r>
          </a:p>
          <a:p>
            <a:pPr marL="342900" indent="-342900">
              <a:buFont typeface="Arial" panose="020B0604020202020204" pitchFamily="34" charset="0"/>
              <a:buChar char="•"/>
            </a:pPr>
            <a:r>
              <a:rPr lang="en-US" dirty="0"/>
              <a:t>Integer values are exact</a:t>
            </a:r>
          </a:p>
          <a:p>
            <a:pPr marL="342900" indent="-342900">
              <a:buFont typeface="Arial" panose="020B0604020202020204" pitchFamily="34" charset="0"/>
              <a:buChar char="•"/>
            </a:pPr>
            <a:r>
              <a:rPr lang="en-US" dirty="0"/>
              <a:t>But floating-point numbers frequently are only approximations</a:t>
            </a:r>
          </a:p>
          <a:p>
            <a:pPr marL="342900" indent="-342900">
              <a:buFont typeface="Arial" panose="020B0604020202020204" pitchFamily="34" charset="0"/>
              <a:buChar char="•"/>
            </a:pPr>
            <a:r>
              <a:rPr lang="en-US" dirty="0"/>
              <a:t>Imprecision leads to several problems</a:t>
            </a:r>
          </a:p>
          <a:p>
            <a:pPr marL="342900" indent="-342900">
              <a:buFont typeface="Arial" panose="020B0604020202020204" pitchFamily="34" charset="0"/>
              <a:buChar char="•"/>
            </a:pPr>
            <a:r>
              <a:rPr lang="en-US" dirty="0"/>
              <a:t>Floating-point output might not look like what you expect or want</a:t>
            </a:r>
          </a:p>
          <a:p>
            <a:pPr marL="342900" indent="-342900">
              <a:buFont typeface="Arial" panose="020B0604020202020204" pitchFamily="34" charset="0"/>
              <a:buChar char="•"/>
            </a:pPr>
            <a:r>
              <a:rPr lang="en-US" dirty="0"/>
              <a:t>Comparisons with floating-point numbers might not be what you expect or want</a:t>
            </a:r>
          </a:p>
        </p:txBody>
      </p:sp>
    </p:spTree>
    <p:extLst>
      <p:ext uri="{BB962C8B-B14F-4D97-AF65-F5344CB8AC3E}">
        <p14:creationId xmlns:p14="http://schemas.microsoft.com/office/powerpoint/2010/main" val="1945623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6EC9-A34A-4F08-9423-F4E06CD47827}"/>
              </a:ext>
            </a:extLst>
          </p:cNvPr>
          <p:cNvSpPr>
            <a:spLocks noGrp="1"/>
          </p:cNvSpPr>
          <p:nvPr>
            <p:ph type="title"/>
          </p:nvPr>
        </p:nvSpPr>
        <p:spPr/>
        <p:txBody>
          <a:bodyPr/>
          <a:lstStyle/>
          <a:p>
            <a:r>
              <a:rPr lang="en-US" dirty="0"/>
              <a:t>2.9 Understanding Type Conversion (1 of 4)</a:t>
            </a:r>
          </a:p>
        </p:txBody>
      </p:sp>
      <p:sp>
        <p:nvSpPr>
          <p:cNvPr id="3" name="Text Placeholder 2">
            <a:extLst>
              <a:ext uri="{FF2B5EF4-FFF2-40B4-BE49-F238E27FC236}">
                <a16:creationId xmlns:a16="http://schemas.microsoft.com/office/drawing/2014/main" id="{B06572C5-2E74-4721-A946-F2FB936C3E11}"/>
              </a:ext>
            </a:extLst>
          </p:cNvPr>
          <p:cNvSpPr>
            <a:spLocks noGrp="1"/>
          </p:cNvSpPr>
          <p:nvPr>
            <p:ph type="body" sz="quarter" idx="15"/>
          </p:nvPr>
        </p:nvSpPr>
        <p:spPr/>
        <p:txBody>
          <a:bodyPr/>
          <a:lstStyle/>
          <a:p>
            <a:r>
              <a:rPr lang="en-US" b="1" dirty="0">
                <a:solidFill>
                  <a:srgbClr val="006298"/>
                </a:solidFill>
              </a:rPr>
              <a:t>Type conversion</a:t>
            </a:r>
          </a:p>
          <a:p>
            <a:r>
              <a:rPr lang="en-US" dirty="0"/>
              <a:t>•	Arithmetic with variables or constants of the same type</a:t>
            </a:r>
          </a:p>
          <a:p>
            <a:r>
              <a:rPr lang="en-US" dirty="0"/>
              <a:t>•	The result of arithmetic retains the same type</a:t>
            </a:r>
          </a:p>
          <a:p>
            <a:r>
              <a:rPr lang="en-US" dirty="0"/>
              <a:t>•	Arithmetic operations with operands of unlike types</a:t>
            </a:r>
          </a:p>
          <a:p>
            <a:r>
              <a:rPr lang="en-US" dirty="0"/>
              <a:t>•	Java chooses the unifying type for the result</a:t>
            </a:r>
          </a:p>
          <a:p>
            <a:endParaRPr lang="en-US" dirty="0"/>
          </a:p>
        </p:txBody>
      </p:sp>
    </p:spTree>
    <p:extLst>
      <p:ext uri="{BB962C8B-B14F-4D97-AF65-F5344CB8AC3E}">
        <p14:creationId xmlns:p14="http://schemas.microsoft.com/office/powerpoint/2010/main" val="2859499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6EC9-A34A-4F08-9423-F4E06CD47827}"/>
              </a:ext>
            </a:extLst>
          </p:cNvPr>
          <p:cNvSpPr>
            <a:spLocks noGrp="1"/>
          </p:cNvSpPr>
          <p:nvPr>
            <p:ph type="title"/>
          </p:nvPr>
        </p:nvSpPr>
        <p:spPr/>
        <p:txBody>
          <a:bodyPr/>
          <a:lstStyle/>
          <a:p>
            <a:r>
              <a:rPr lang="en-US" dirty="0"/>
              <a:t>2.9 Understanding Type Conversion (2 of 4)</a:t>
            </a:r>
          </a:p>
        </p:txBody>
      </p:sp>
      <p:sp>
        <p:nvSpPr>
          <p:cNvPr id="3" name="Text Placeholder 2">
            <a:extLst>
              <a:ext uri="{FF2B5EF4-FFF2-40B4-BE49-F238E27FC236}">
                <a16:creationId xmlns:a16="http://schemas.microsoft.com/office/drawing/2014/main" id="{B06572C5-2E74-4721-A946-F2FB936C3E11}"/>
              </a:ext>
            </a:extLst>
          </p:cNvPr>
          <p:cNvSpPr>
            <a:spLocks noGrp="1"/>
          </p:cNvSpPr>
          <p:nvPr>
            <p:ph type="body" sz="quarter" idx="15"/>
          </p:nvPr>
        </p:nvSpPr>
        <p:spPr/>
        <p:txBody>
          <a:bodyPr/>
          <a:lstStyle/>
          <a:p>
            <a:r>
              <a:rPr lang="en-US" b="1" dirty="0">
                <a:solidFill>
                  <a:srgbClr val="006298"/>
                </a:solidFill>
              </a:rPr>
              <a:t>Unifying type </a:t>
            </a:r>
          </a:p>
          <a:p>
            <a:pPr marL="342900" indent="-342900">
              <a:buFont typeface="Arial" panose="020B0604020202020204" pitchFamily="34" charset="0"/>
              <a:buChar char="•"/>
            </a:pPr>
            <a:r>
              <a:rPr lang="en-US" dirty="0"/>
              <a:t>The type to which all operands in an expression are converted for compatibility</a:t>
            </a:r>
          </a:p>
          <a:p>
            <a:r>
              <a:rPr lang="en-US" b="1" dirty="0">
                <a:solidFill>
                  <a:srgbClr val="006298"/>
                </a:solidFill>
              </a:rPr>
              <a:t>Automatic type conversion</a:t>
            </a:r>
          </a:p>
          <a:p>
            <a:pPr marL="342900" indent="-342900">
              <a:buFont typeface="Arial" panose="020B0604020202020204" pitchFamily="34" charset="0"/>
              <a:buChar char="•"/>
            </a:pPr>
            <a:r>
              <a:rPr lang="en-US" dirty="0"/>
              <a:t>Automatically converts nonconforming operands to the unifying type</a:t>
            </a:r>
          </a:p>
          <a:p>
            <a:pPr marL="342900" indent="-342900">
              <a:buFont typeface="Arial" panose="020B0604020202020204" pitchFamily="34" charset="0"/>
              <a:buChar char="•"/>
            </a:pPr>
            <a:r>
              <a:rPr lang="en-US" dirty="0"/>
              <a:t>Implicit conversion or promotion</a:t>
            </a:r>
          </a:p>
          <a:p>
            <a:endParaRPr lang="en-US" dirty="0"/>
          </a:p>
        </p:txBody>
      </p:sp>
    </p:spTree>
    <p:extLst>
      <p:ext uri="{BB962C8B-B14F-4D97-AF65-F5344CB8AC3E}">
        <p14:creationId xmlns:p14="http://schemas.microsoft.com/office/powerpoint/2010/main" val="2892924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6EC9-A34A-4F08-9423-F4E06CD47827}"/>
              </a:ext>
            </a:extLst>
          </p:cNvPr>
          <p:cNvSpPr>
            <a:spLocks noGrp="1"/>
          </p:cNvSpPr>
          <p:nvPr>
            <p:ph type="title"/>
          </p:nvPr>
        </p:nvSpPr>
        <p:spPr/>
        <p:txBody>
          <a:bodyPr/>
          <a:lstStyle/>
          <a:p>
            <a:r>
              <a:rPr lang="en-US" dirty="0"/>
              <a:t>2.9 Understanding Type Conversion (3 of 4)</a:t>
            </a:r>
          </a:p>
        </p:txBody>
      </p:sp>
      <p:pic>
        <p:nvPicPr>
          <p:cNvPr id="5" name="Picture 4" descr="Order for establishing data types from lowest to highest is as follows: i n t, long, float, double. Short and byte are automatically converted to i n t when used in expressions.">
            <a:extLst>
              <a:ext uri="{FF2B5EF4-FFF2-40B4-BE49-F238E27FC236}">
                <a16:creationId xmlns:a16="http://schemas.microsoft.com/office/drawing/2014/main" id="{E9AAF931-1FE7-4F7A-85B7-38F8AFE6A517}"/>
              </a:ext>
            </a:extLst>
          </p:cNvPr>
          <p:cNvPicPr>
            <a:picLocks noChangeAspect="1"/>
          </p:cNvPicPr>
          <p:nvPr/>
        </p:nvPicPr>
        <p:blipFill>
          <a:blip r:embed="rId2"/>
          <a:srcRect l="1177" r="1177"/>
          <a:stretch/>
        </p:blipFill>
        <p:spPr>
          <a:xfrm>
            <a:off x="3752247" y="1957754"/>
            <a:ext cx="4851630" cy="2094606"/>
          </a:xfrm>
          <a:prstGeom prst="rect">
            <a:avLst/>
          </a:prstGeom>
          <a:ln w="12700">
            <a:solidFill>
              <a:schemeClr val="tx1"/>
            </a:solidFill>
          </a:ln>
        </p:spPr>
      </p:pic>
      <p:sp>
        <p:nvSpPr>
          <p:cNvPr id="4" name="TextBox 3">
            <a:extLst>
              <a:ext uri="{FF2B5EF4-FFF2-40B4-BE49-F238E27FC236}">
                <a16:creationId xmlns:a16="http://schemas.microsoft.com/office/drawing/2014/main" id="{1F9A11D0-3358-45A9-A4C8-594D7832194F}"/>
              </a:ext>
            </a:extLst>
          </p:cNvPr>
          <p:cNvSpPr txBox="1"/>
          <p:nvPr/>
        </p:nvSpPr>
        <p:spPr>
          <a:xfrm>
            <a:off x="3938954" y="4052360"/>
            <a:ext cx="4396154" cy="661720"/>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2-41: Order for establishing unifying data types</a:t>
            </a:r>
          </a:p>
        </p:txBody>
      </p:sp>
    </p:spTree>
    <p:extLst>
      <p:ext uri="{BB962C8B-B14F-4D97-AF65-F5344CB8AC3E}">
        <p14:creationId xmlns:p14="http://schemas.microsoft.com/office/powerpoint/2010/main" val="2235798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6EC9-A34A-4F08-9423-F4E06CD47827}"/>
              </a:ext>
            </a:extLst>
          </p:cNvPr>
          <p:cNvSpPr>
            <a:spLocks noGrp="1"/>
          </p:cNvSpPr>
          <p:nvPr>
            <p:ph type="title"/>
          </p:nvPr>
        </p:nvSpPr>
        <p:spPr/>
        <p:txBody>
          <a:bodyPr/>
          <a:lstStyle/>
          <a:p>
            <a:r>
              <a:rPr lang="en-US" dirty="0"/>
              <a:t>2.9 Understanding Type Conversion (4 of 4)</a:t>
            </a:r>
          </a:p>
        </p:txBody>
      </p:sp>
      <p:sp>
        <p:nvSpPr>
          <p:cNvPr id="3" name="Text Placeholder 2">
            <a:extLst>
              <a:ext uri="{FF2B5EF4-FFF2-40B4-BE49-F238E27FC236}">
                <a16:creationId xmlns:a16="http://schemas.microsoft.com/office/drawing/2014/main" id="{B06572C5-2E74-4721-A946-F2FB936C3E11}"/>
              </a:ext>
            </a:extLst>
          </p:cNvPr>
          <p:cNvSpPr>
            <a:spLocks noGrp="1"/>
          </p:cNvSpPr>
          <p:nvPr>
            <p:ph type="body" sz="quarter" idx="15"/>
          </p:nvPr>
        </p:nvSpPr>
        <p:spPr/>
        <p:txBody>
          <a:bodyPr/>
          <a:lstStyle/>
          <a:p>
            <a:r>
              <a:rPr lang="en-US" b="1" dirty="0">
                <a:solidFill>
                  <a:srgbClr val="006298"/>
                </a:solidFill>
              </a:rPr>
              <a:t>Explicit type conversions</a:t>
            </a:r>
          </a:p>
          <a:p>
            <a:pPr marL="342900" indent="-342900">
              <a:buFont typeface="Arial" panose="020B0604020202020204" pitchFamily="34" charset="0"/>
              <a:buChar char="•"/>
            </a:pPr>
            <a:r>
              <a:rPr lang="en-US" dirty="0"/>
              <a:t>Type casting</a:t>
            </a:r>
          </a:p>
          <a:p>
            <a:pPr marL="342900" indent="-342900">
              <a:buFont typeface="Arial" panose="020B0604020202020204" pitchFamily="34" charset="0"/>
              <a:buChar char="•"/>
            </a:pPr>
            <a:r>
              <a:rPr lang="en-US" dirty="0"/>
              <a:t>Forces a value of one data type to be used as a value of another data type</a:t>
            </a:r>
          </a:p>
          <a:p>
            <a:pPr marL="342900" indent="-342900">
              <a:buFont typeface="Arial" panose="020B0604020202020204" pitchFamily="34" charset="0"/>
              <a:buChar char="•"/>
            </a:pPr>
            <a:r>
              <a:rPr lang="en-US" dirty="0"/>
              <a:t>Explicit conversion</a:t>
            </a:r>
          </a:p>
          <a:p>
            <a:r>
              <a:rPr lang="en-US" b="1" dirty="0">
                <a:solidFill>
                  <a:srgbClr val="006298"/>
                </a:solidFill>
              </a:rPr>
              <a:t>Cast operator</a:t>
            </a:r>
            <a:r>
              <a:rPr lang="en-US" dirty="0"/>
              <a:t>	</a:t>
            </a:r>
          </a:p>
          <a:p>
            <a:pPr marL="342900" indent="-342900">
              <a:buFont typeface="Arial" panose="020B0604020202020204" pitchFamily="34" charset="0"/>
              <a:buChar char="•"/>
            </a:pPr>
            <a:r>
              <a:rPr lang="en-US" dirty="0"/>
              <a:t>Place desired result type in parentheses</a:t>
            </a:r>
          </a:p>
          <a:p>
            <a:pPr marL="342900" indent="-342900">
              <a:buFont typeface="Arial" panose="020B0604020202020204" pitchFamily="34" charset="0"/>
              <a:buChar char="•"/>
            </a:pPr>
            <a:r>
              <a:rPr lang="en-US" dirty="0"/>
              <a:t>Using a cast operator is an explicit conversion</a:t>
            </a:r>
          </a:p>
          <a:p>
            <a:pPr marL="342900" indent="-342900">
              <a:buFont typeface="Arial" panose="020B0604020202020204" pitchFamily="34" charset="0"/>
              <a:buChar char="•"/>
            </a:pPr>
            <a:r>
              <a:rPr lang="en-US" dirty="0"/>
              <a:t>You do not need to perform a cast when assigning a value to a higher unifying type</a:t>
            </a:r>
          </a:p>
          <a:p>
            <a:endParaRPr lang="en-US" dirty="0"/>
          </a:p>
        </p:txBody>
      </p:sp>
    </p:spTree>
    <p:extLst>
      <p:ext uri="{BB962C8B-B14F-4D97-AF65-F5344CB8AC3E}">
        <p14:creationId xmlns:p14="http://schemas.microsoft.com/office/powerpoint/2010/main" val="4104451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C698-6A38-406E-B5FB-EB514B6D51A2}"/>
              </a:ext>
            </a:extLst>
          </p:cNvPr>
          <p:cNvSpPr>
            <a:spLocks noGrp="1"/>
          </p:cNvSpPr>
          <p:nvPr>
            <p:ph type="title"/>
          </p:nvPr>
        </p:nvSpPr>
        <p:spPr/>
        <p:txBody>
          <a:bodyPr/>
          <a:lstStyle/>
          <a:p>
            <a:r>
              <a:rPr lang="en-US" dirty="0"/>
              <a:t>Don’t Do It (1 of 3)</a:t>
            </a:r>
          </a:p>
        </p:txBody>
      </p:sp>
      <p:sp>
        <p:nvSpPr>
          <p:cNvPr id="3" name="Text Placeholder 2">
            <a:extLst>
              <a:ext uri="{FF2B5EF4-FFF2-40B4-BE49-F238E27FC236}">
                <a16:creationId xmlns:a16="http://schemas.microsoft.com/office/drawing/2014/main" id="{1E981BB2-4904-4776-BE1F-28BDE9C77945}"/>
              </a:ext>
            </a:extLst>
          </p:cNvPr>
          <p:cNvSpPr>
            <a:spLocks noGrp="1"/>
          </p:cNvSpPr>
          <p:nvPr>
            <p:ph type="body" sz="quarter" idx="15"/>
          </p:nvPr>
        </p:nvSpPr>
        <p:spPr/>
        <p:txBody>
          <a:bodyPr/>
          <a:lstStyle/>
          <a:p>
            <a:pPr marL="342900" indent="-342900">
              <a:buFont typeface="Arial" panose="020B0604020202020204" pitchFamily="34" charset="0"/>
              <a:buChar char="•"/>
            </a:pPr>
            <a:r>
              <a:rPr lang="en-US" dirty="0"/>
              <a:t>Don’t mispronounce integer</a:t>
            </a:r>
          </a:p>
          <a:p>
            <a:pPr marL="342900" indent="-342900">
              <a:buFont typeface="Arial" panose="020B0604020202020204" pitchFamily="34" charset="0"/>
              <a:buChar char="•"/>
            </a:pPr>
            <a:r>
              <a:rPr lang="en-US" dirty="0"/>
              <a:t>Don’t attempt to assign a literal constant floating-point number</a:t>
            </a:r>
          </a:p>
          <a:p>
            <a:pPr marL="342900" indent="-342900">
              <a:buFont typeface="Arial" panose="020B0604020202020204" pitchFamily="34" charset="0"/>
              <a:buChar char="•"/>
            </a:pPr>
            <a:r>
              <a:rPr lang="en-US" dirty="0"/>
              <a:t>Don’t try to use a Java keyword as an identifier for a variable or constant.</a:t>
            </a:r>
          </a:p>
          <a:p>
            <a:pPr marL="342900" indent="-342900">
              <a:buFont typeface="Arial" panose="020B0604020202020204" pitchFamily="34" charset="0"/>
              <a:buChar char="•"/>
            </a:pPr>
            <a:r>
              <a:rPr lang="en-US" dirty="0"/>
              <a:t>Don’t attempt to assign a constant value less than 22,147,483,648 or greater than 12,147,483,647 to a long variable </a:t>
            </a:r>
          </a:p>
          <a:p>
            <a:pPr marL="342900" indent="-342900">
              <a:buFont typeface="Arial" panose="020B0604020202020204" pitchFamily="34" charset="0"/>
              <a:buChar char="•"/>
            </a:pPr>
            <a:r>
              <a:rPr lang="en-US" dirty="0"/>
              <a:t>Don’t assume that you must divide numbers as a step to determining a remainder</a:t>
            </a:r>
          </a:p>
          <a:p>
            <a:pPr marL="342900" indent="-342900">
              <a:buFont typeface="Arial" panose="020B0604020202020204" pitchFamily="34" charset="0"/>
              <a:buChar char="•"/>
            </a:pPr>
            <a:r>
              <a:rPr lang="en-US" dirty="0"/>
              <a:t>Don’t try to use a variable or named constant that has not yet been assigned a value.</a:t>
            </a:r>
          </a:p>
          <a:p>
            <a:endParaRPr lang="en-US" dirty="0"/>
          </a:p>
        </p:txBody>
      </p:sp>
    </p:spTree>
    <p:extLst>
      <p:ext uri="{BB962C8B-B14F-4D97-AF65-F5344CB8AC3E}">
        <p14:creationId xmlns:p14="http://schemas.microsoft.com/office/powerpoint/2010/main" val="2861103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C698-6A38-406E-B5FB-EB514B6D51A2}"/>
              </a:ext>
            </a:extLst>
          </p:cNvPr>
          <p:cNvSpPr>
            <a:spLocks noGrp="1"/>
          </p:cNvSpPr>
          <p:nvPr>
            <p:ph type="title"/>
          </p:nvPr>
        </p:nvSpPr>
        <p:spPr/>
        <p:txBody>
          <a:bodyPr/>
          <a:lstStyle/>
          <a:p>
            <a:r>
              <a:rPr lang="en-US" dirty="0"/>
              <a:t>Don’t Do It (2 of 3)</a:t>
            </a:r>
          </a:p>
        </p:txBody>
      </p:sp>
      <p:sp>
        <p:nvSpPr>
          <p:cNvPr id="3" name="Text Placeholder 2">
            <a:extLst>
              <a:ext uri="{FF2B5EF4-FFF2-40B4-BE49-F238E27FC236}">
                <a16:creationId xmlns:a16="http://schemas.microsoft.com/office/drawing/2014/main" id="{1E981BB2-4904-4776-BE1F-28BDE9C77945}"/>
              </a:ext>
            </a:extLst>
          </p:cNvPr>
          <p:cNvSpPr>
            <a:spLocks noGrp="1"/>
          </p:cNvSpPr>
          <p:nvPr>
            <p:ph type="body" sz="quarter" idx="15"/>
          </p:nvPr>
        </p:nvSpPr>
        <p:spPr/>
        <p:txBody>
          <a:bodyPr/>
          <a:lstStyle/>
          <a:p>
            <a:pPr marL="342900" indent="-342900">
              <a:buFont typeface="Arial" panose="020B0604020202020204" pitchFamily="34" charset="0"/>
              <a:buChar char="•"/>
            </a:pPr>
            <a:r>
              <a:rPr lang="en-US" dirty="0"/>
              <a:t>Don’t forget to consume the Enter key after numeric input using the </a:t>
            </a:r>
            <a:r>
              <a:rPr lang="en-US" dirty="0">
                <a:latin typeface="Courier New" panose="02070309020205020404" pitchFamily="49" charset="0"/>
                <a:cs typeface="Courier New" panose="02070309020205020404" pitchFamily="49" charset="0"/>
              </a:rPr>
              <a:t>Scanner</a:t>
            </a:r>
            <a:r>
              <a:rPr lang="en-US" dirty="0"/>
              <a:t> class when a </a:t>
            </a:r>
            <a:r>
              <a:rPr lang="en-US" dirty="0">
                <a:latin typeface="Courier New" panose="02070309020205020404" pitchFamily="49" charset="0"/>
                <a:cs typeface="Courier New" panose="02070309020205020404" pitchFamily="49" charset="0"/>
              </a:rPr>
              <a:t>nextLine()</a:t>
            </a:r>
            <a:r>
              <a:rPr lang="en-US" dirty="0"/>
              <a:t> method call follows.</a:t>
            </a:r>
          </a:p>
          <a:p>
            <a:pPr marL="342900" indent="-342900">
              <a:buFont typeface="Arial" panose="020B0604020202020204" pitchFamily="34" charset="0"/>
              <a:buChar char="•"/>
            </a:pPr>
            <a:r>
              <a:rPr lang="en-US" dirty="0"/>
              <a:t>Don’t forget to use the appropriate </a:t>
            </a:r>
            <a:r>
              <a:rPr lang="en-US" dirty="0">
                <a:latin typeface="Courier New" panose="02070309020205020404" pitchFamily="49" charset="0"/>
                <a:cs typeface="Courier New" panose="02070309020205020404" pitchFamily="49" charset="0"/>
              </a:rPr>
              <a:t>import</a:t>
            </a:r>
            <a:r>
              <a:rPr lang="en-US" dirty="0"/>
              <a:t> statement when using the </a:t>
            </a:r>
            <a:r>
              <a:rPr lang="en-US" dirty="0">
                <a:latin typeface="Courier New" panose="02070309020205020404" pitchFamily="49" charset="0"/>
                <a:cs typeface="Courier New" panose="02070309020205020404" pitchFamily="49" charset="0"/>
              </a:rPr>
              <a:t>Scanner</a:t>
            </a:r>
            <a:r>
              <a:rPr lang="en-US" dirty="0"/>
              <a:t> or </a:t>
            </a:r>
            <a:r>
              <a:rPr lang="en-US" dirty="0">
                <a:latin typeface="Courier New" panose="02070309020205020404" pitchFamily="49" charset="0"/>
                <a:cs typeface="Courier New" panose="02070309020205020404" pitchFamily="49" charset="0"/>
              </a:rPr>
              <a:t>JOptionPane</a:t>
            </a:r>
            <a:r>
              <a:rPr lang="en-US" dirty="0"/>
              <a:t> class</a:t>
            </a:r>
          </a:p>
          <a:p>
            <a:pPr marL="342900" indent="-342900">
              <a:buFont typeface="Arial" panose="020B0604020202020204" pitchFamily="34" charset="0"/>
              <a:buChar char="•"/>
            </a:pPr>
            <a:r>
              <a:rPr lang="en-US" dirty="0"/>
              <a:t>Don’t forget precedence rules</a:t>
            </a:r>
          </a:p>
          <a:p>
            <a:pPr marL="342900" indent="-342900">
              <a:buFont typeface="Arial" panose="020B0604020202020204" pitchFamily="34" charset="0"/>
              <a:buChar char="•"/>
            </a:pPr>
            <a:r>
              <a:rPr lang="en-US" dirty="0"/>
              <a:t>Don’t forget that integer division results in an integer</a:t>
            </a:r>
          </a:p>
          <a:p>
            <a:pPr marL="342900" indent="-342900">
              <a:buFont typeface="Arial" panose="020B0604020202020204" pitchFamily="34" charset="0"/>
              <a:buChar char="•"/>
            </a:pPr>
            <a:r>
              <a:rPr lang="en-US" dirty="0"/>
              <a:t>Don’t forget that floating-point numbers are imprecise</a:t>
            </a:r>
          </a:p>
          <a:p>
            <a:pPr marL="342900" indent="-342900">
              <a:buFont typeface="Arial" panose="020B0604020202020204" pitchFamily="34" charset="0"/>
              <a:buChar char="•"/>
            </a:pPr>
            <a:r>
              <a:rPr lang="en-US" dirty="0"/>
              <a:t>Don’t use a single equal sign in a Boolean for comparison for equality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702013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C698-6A38-406E-B5FB-EB514B6D51A2}"/>
              </a:ext>
            </a:extLst>
          </p:cNvPr>
          <p:cNvSpPr>
            <a:spLocks noGrp="1"/>
          </p:cNvSpPr>
          <p:nvPr>
            <p:ph type="title"/>
          </p:nvPr>
        </p:nvSpPr>
        <p:spPr/>
        <p:txBody>
          <a:bodyPr/>
          <a:lstStyle/>
          <a:p>
            <a:r>
              <a:rPr lang="en-US" dirty="0"/>
              <a:t>Don’t Do It (3 of 3)</a:t>
            </a:r>
          </a:p>
        </p:txBody>
      </p:sp>
      <p:sp>
        <p:nvSpPr>
          <p:cNvPr id="3" name="Text Placeholder 2">
            <a:extLst>
              <a:ext uri="{FF2B5EF4-FFF2-40B4-BE49-F238E27FC236}">
                <a16:creationId xmlns:a16="http://schemas.microsoft.com/office/drawing/2014/main" id="{1E981BB2-4904-4776-BE1F-28BDE9C77945}"/>
              </a:ext>
            </a:extLst>
          </p:cNvPr>
          <p:cNvSpPr>
            <a:spLocks noGrp="1"/>
          </p:cNvSpPr>
          <p:nvPr>
            <p:ph type="body" sz="quarter" idx="15"/>
          </p:nvPr>
        </p:nvSpPr>
        <p:spPr/>
        <p:txBody>
          <a:bodyPr/>
          <a:lstStyle/>
          <a:p>
            <a:pPr marL="342900" indent="-342900">
              <a:buFont typeface="Arial" panose="020B0604020202020204" pitchFamily="34" charset="0"/>
              <a:buChar char="•"/>
            </a:pPr>
            <a:r>
              <a:rPr lang="en-US" dirty="0"/>
              <a:t>Don’t attempt to assign a constant decimal value to an integer using a leading 0. </a:t>
            </a:r>
          </a:p>
          <a:p>
            <a:pPr marL="342900" indent="-342900">
              <a:buFont typeface="Arial" panose="020B0604020202020204" pitchFamily="34" charset="0"/>
              <a:buChar char="•"/>
            </a:pPr>
            <a:r>
              <a:rPr lang="en-US" dirty="0"/>
              <a:t>Don’t use a single equal sign in a Boolean comparison for equality. The operator used for equivalency is composed of two equal signs.</a:t>
            </a:r>
          </a:p>
          <a:p>
            <a:pPr marL="342900" indent="-342900">
              <a:buFont typeface="Arial" panose="020B0604020202020204" pitchFamily="34" charset="0"/>
              <a:buChar char="•"/>
            </a:pPr>
            <a:r>
              <a:rPr lang="en-US" dirty="0"/>
              <a:t>Don’t try to store a string of characters, such as a name, in a char variable. </a:t>
            </a:r>
          </a:p>
          <a:p>
            <a:pPr marL="342900" indent="-342900">
              <a:buFont typeface="Arial" panose="020B0604020202020204" pitchFamily="34" charset="0"/>
              <a:buChar char="•"/>
            </a:pPr>
            <a:r>
              <a:rPr lang="en-US" dirty="0"/>
              <a:t>Don’t forget that when a String and a numeric value are concatenated, the resulting expression is a string.</a:t>
            </a:r>
          </a:p>
        </p:txBody>
      </p:sp>
    </p:spTree>
    <p:extLst>
      <p:ext uri="{BB962C8B-B14F-4D97-AF65-F5344CB8AC3E}">
        <p14:creationId xmlns:p14="http://schemas.microsoft.com/office/powerpoint/2010/main" val="259836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0623-A63C-4744-BF53-1AEF6D1A056D}"/>
              </a:ext>
            </a:extLst>
          </p:cNvPr>
          <p:cNvSpPr>
            <a:spLocks noGrp="1"/>
          </p:cNvSpPr>
          <p:nvPr>
            <p:ph type="title"/>
          </p:nvPr>
        </p:nvSpPr>
        <p:spPr>
          <a:xfrm>
            <a:off x="838200" y="365125"/>
            <a:ext cx="10983686" cy="672105"/>
          </a:xfrm>
        </p:spPr>
        <p:txBody>
          <a:bodyPr/>
          <a:lstStyle/>
          <a:p>
            <a:r>
              <a:rPr lang="en-US" dirty="0"/>
              <a:t>2.1 Declaring and Using Constants and Variables (2 of 8)</a:t>
            </a:r>
          </a:p>
        </p:txBody>
      </p:sp>
      <p:sp>
        <p:nvSpPr>
          <p:cNvPr id="3" name="Text Placeholder 2">
            <a:extLst>
              <a:ext uri="{FF2B5EF4-FFF2-40B4-BE49-F238E27FC236}">
                <a16:creationId xmlns:a16="http://schemas.microsoft.com/office/drawing/2014/main" id="{0D4A555C-C683-47FA-BEFA-C103D73B5B10}"/>
              </a:ext>
            </a:extLst>
          </p:cNvPr>
          <p:cNvSpPr>
            <a:spLocks noGrp="1"/>
          </p:cNvSpPr>
          <p:nvPr>
            <p:ph type="body" sz="quarter" idx="15"/>
          </p:nvPr>
        </p:nvSpPr>
        <p:spPr/>
        <p:txBody>
          <a:bodyPr/>
          <a:lstStyle/>
          <a:p>
            <a:pPr lvl="0">
              <a:lnSpc>
                <a:spcPct val="107000"/>
              </a:lnSpc>
              <a:spcBef>
                <a:spcPts val="0"/>
              </a:spcBef>
              <a:spcAft>
                <a:spcPts val="800"/>
              </a:spcAft>
              <a:tabLst>
                <a:tab pos="457200" algn="l"/>
              </a:tabLst>
            </a:pPr>
            <a:r>
              <a:rPr lang="en-US" b="1" dirty="0">
                <a:solidFill>
                  <a:srgbClr val="006298"/>
                </a:solidFill>
              </a:rPr>
              <a:t>Variable</a:t>
            </a:r>
            <a:r>
              <a:rPr lang="en-US" dirty="0"/>
              <a:t> </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A named memory location </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Used to store a value</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Can hold only one value at a time</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Its value can change</a:t>
            </a:r>
          </a:p>
          <a:p>
            <a:pPr lvl="0">
              <a:tabLst>
                <a:tab pos="457200" algn="l"/>
              </a:tabLst>
            </a:pPr>
            <a:r>
              <a:rPr lang="en-US" b="1" dirty="0">
                <a:solidFill>
                  <a:srgbClr val="006298"/>
                </a:solidFill>
              </a:rPr>
              <a:t>Data type </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A type of data that can be stored</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How much memory an item occupies</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What types of operations can be performed on data</a:t>
            </a:r>
          </a:p>
          <a:p>
            <a:endParaRPr lang="en-US" dirty="0"/>
          </a:p>
        </p:txBody>
      </p:sp>
    </p:spTree>
    <p:extLst>
      <p:ext uri="{BB962C8B-B14F-4D97-AF65-F5344CB8AC3E}">
        <p14:creationId xmlns:p14="http://schemas.microsoft.com/office/powerpoint/2010/main" val="117708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0D0B-FBE4-41D2-9FDF-B66DA0092763}"/>
              </a:ext>
            </a:extLst>
          </p:cNvPr>
          <p:cNvSpPr>
            <a:spLocks noGrp="1"/>
          </p:cNvSpPr>
          <p:nvPr>
            <p:ph type="title"/>
          </p:nvPr>
        </p:nvSpPr>
        <p:spPr>
          <a:xfrm>
            <a:off x="838200" y="365125"/>
            <a:ext cx="10899710" cy="672105"/>
          </a:xfrm>
        </p:spPr>
        <p:txBody>
          <a:bodyPr/>
          <a:lstStyle/>
          <a:p>
            <a:r>
              <a:rPr lang="en-US" dirty="0"/>
              <a:t>2.1 Declaring and Using Constants and Variables (3 of 8)</a:t>
            </a:r>
          </a:p>
        </p:txBody>
      </p:sp>
      <p:sp>
        <p:nvSpPr>
          <p:cNvPr id="3" name="Text Placeholder 2">
            <a:extLst>
              <a:ext uri="{FF2B5EF4-FFF2-40B4-BE49-F238E27FC236}">
                <a16:creationId xmlns:a16="http://schemas.microsoft.com/office/drawing/2014/main" id="{FAC8047D-EDD9-4FAD-83A6-3276BB33E07F}"/>
              </a:ext>
            </a:extLst>
          </p:cNvPr>
          <p:cNvSpPr>
            <a:spLocks noGrp="1"/>
          </p:cNvSpPr>
          <p:nvPr>
            <p:ph type="body" sz="quarter" idx="15"/>
          </p:nvPr>
        </p:nvSpPr>
        <p:spPr/>
        <p:txBody>
          <a:bodyPr/>
          <a:lstStyle/>
          <a:p>
            <a:pPr lvl="0">
              <a:tabLst>
                <a:tab pos="457200" algn="l"/>
              </a:tabLst>
            </a:pPr>
            <a:r>
              <a:rPr lang="en-US" b="1" dirty="0">
                <a:solidFill>
                  <a:srgbClr val="006298"/>
                </a:solidFill>
              </a:rPr>
              <a:t>Primitive type </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A simple data type</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Examples: </a:t>
            </a:r>
            <a:r>
              <a:rPr lang="en-US" dirty="0">
                <a:latin typeface="Courier New" panose="02070309020205020404" pitchFamily="49" charset="0"/>
                <a:cs typeface="Courier New" panose="02070309020205020404" pitchFamily="49" charset="0"/>
              </a:rPr>
              <a:t>byte</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short</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int</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long</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float</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double</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char</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boolean</a:t>
            </a:r>
          </a:p>
          <a:p>
            <a:pPr lvl="0">
              <a:tabLst>
                <a:tab pos="457200" algn="l"/>
              </a:tabLst>
            </a:pPr>
            <a:r>
              <a:rPr lang="en-US" b="1" dirty="0">
                <a:solidFill>
                  <a:srgbClr val="006298"/>
                </a:solidFill>
              </a:rPr>
              <a:t>Reference types</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More complex data types</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Examples: </a:t>
            </a:r>
            <a:r>
              <a:rPr lang="en-US" dirty="0">
                <a:latin typeface="Courier New" panose="02070309020205020404" pitchFamily="49" charset="0"/>
                <a:cs typeface="Courier New" panose="02070309020205020404" pitchFamily="49" charset="0"/>
              </a:rPr>
              <a:t>System</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Scanner</a:t>
            </a:r>
          </a:p>
          <a:p>
            <a:endParaRPr lang="en-US" dirty="0"/>
          </a:p>
        </p:txBody>
      </p:sp>
    </p:spTree>
    <p:extLst>
      <p:ext uri="{BB962C8B-B14F-4D97-AF65-F5344CB8AC3E}">
        <p14:creationId xmlns:p14="http://schemas.microsoft.com/office/powerpoint/2010/main" val="128206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6DD3-B9AD-476B-A880-23D718E8C124}"/>
              </a:ext>
            </a:extLst>
          </p:cNvPr>
          <p:cNvSpPr>
            <a:spLocks noGrp="1"/>
          </p:cNvSpPr>
          <p:nvPr>
            <p:ph type="title"/>
          </p:nvPr>
        </p:nvSpPr>
        <p:spPr>
          <a:xfrm>
            <a:off x="838199" y="365125"/>
            <a:ext cx="10937033" cy="672105"/>
          </a:xfrm>
        </p:spPr>
        <p:txBody>
          <a:bodyPr/>
          <a:lstStyle/>
          <a:p>
            <a:r>
              <a:rPr lang="en-US" dirty="0"/>
              <a:t>2.1 Declaring and Using Constants and Variables (4 of 8)</a:t>
            </a:r>
          </a:p>
        </p:txBody>
      </p:sp>
      <p:sp>
        <p:nvSpPr>
          <p:cNvPr id="3" name="Text Placeholder 2">
            <a:extLst>
              <a:ext uri="{FF2B5EF4-FFF2-40B4-BE49-F238E27FC236}">
                <a16:creationId xmlns:a16="http://schemas.microsoft.com/office/drawing/2014/main" id="{54AB3235-7B86-4DD2-B028-E8B35DD42336}"/>
              </a:ext>
            </a:extLst>
          </p:cNvPr>
          <p:cNvSpPr>
            <a:spLocks noGrp="1"/>
          </p:cNvSpPr>
          <p:nvPr>
            <p:ph type="body" sz="quarter" idx="15"/>
          </p:nvPr>
        </p:nvSpPr>
        <p:spPr/>
        <p:txBody>
          <a:bodyPr/>
          <a:lstStyle/>
          <a:p>
            <a:pPr>
              <a:tabLst>
                <a:tab pos="457200" algn="l"/>
              </a:tabLst>
            </a:pPr>
            <a:r>
              <a:rPr lang="en-US" b="1" dirty="0">
                <a:solidFill>
                  <a:srgbClr val="006298"/>
                </a:solidFill>
              </a:rPr>
              <a:t>Variable declaration</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Statement that reserves a memory location</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Includes:</a:t>
            </a:r>
          </a:p>
          <a:p>
            <a:pPr marL="10287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Data type of variable</a:t>
            </a:r>
          </a:p>
          <a:p>
            <a:pPr marL="10287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Identifier (variable’s name)</a:t>
            </a:r>
          </a:p>
          <a:p>
            <a:pPr marL="10287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Optional assignment operator and value</a:t>
            </a:r>
          </a:p>
          <a:p>
            <a:pPr marL="10287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Ending semicolon</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Java is a strongly typed language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Camel casing example:</a:t>
            </a:r>
            <a:r>
              <a:rPr lang="en-US" dirty="0"/>
              <a:t> </a:t>
            </a:r>
            <a:r>
              <a:rPr lang="en-US" dirty="0">
                <a:latin typeface="Courier New" panose="02070309020205020404" pitchFamily="49" charset="0"/>
                <a:cs typeface="Courier New" panose="02070309020205020404" pitchFamily="49" charset="0"/>
              </a:rPr>
              <a:t>lastName</a:t>
            </a:r>
          </a:p>
        </p:txBody>
      </p:sp>
    </p:spTree>
    <p:extLst>
      <p:ext uri="{BB962C8B-B14F-4D97-AF65-F5344CB8AC3E}">
        <p14:creationId xmlns:p14="http://schemas.microsoft.com/office/powerpoint/2010/main" val="185909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1858-FC40-4812-AE39-1949124C414F}"/>
              </a:ext>
            </a:extLst>
          </p:cNvPr>
          <p:cNvSpPr>
            <a:spLocks noGrp="1"/>
          </p:cNvSpPr>
          <p:nvPr>
            <p:ph type="title"/>
          </p:nvPr>
        </p:nvSpPr>
        <p:spPr>
          <a:xfrm>
            <a:off x="838200" y="365125"/>
            <a:ext cx="10871718" cy="672105"/>
          </a:xfrm>
        </p:spPr>
        <p:txBody>
          <a:bodyPr/>
          <a:lstStyle/>
          <a:p>
            <a:r>
              <a:rPr lang="en-US" dirty="0"/>
              <a:t>2.1 Declaring and Using Constants and Variables (5 of 8)</a:t>
            </a:r>
          </a:p>
        </p:txBody>
      </p:sp>
      <p:sp>
        <p:nvSpPr>
          <p:cNvPr id="3" name="Text Placeholder 2">
            <a:extLst>
              <a:ext uri="{FF2B5EF4-FFF2-40B4-BE49-F238E27FC236}">
                <a16:creationId xmlns:a16="http://schemas.microsoft.com/office/drawing/2014/main" id="{F0733EF9-77EC-4CD7-9DF4-B4BB98CA0762}"/>
              </a:ext>
            </a:extLst>
          </p:cNvPr>
          <p:cNvSpPr>
            <a:spLocks noGrp="1"/>
          </p:cNvSpPr>
          <p:nvPr>
            <p:ph type="body" sz="quarter" idx="15"/>
          </p:nvPr>
        </p:nvSpPr>
        <p:spPr/>
        <p:txBody>
          <a:bodyPr/>
          <a:lstStyle/>
          <a:p>
            <a:pPr lvl="0">
              <a:lnSpc>
                <a:spcPct val="107000"/>
              </a:lnSpc>
              <a:spcBef>
                <a:spcPts val="0"/>
              </a:spcBef>
              <a:spcAft>
                <a:spcPts val="800"/>
              </a:spcAft>
              <a:tabLst>
                <a:tab pos="457200" algn="l"/>
              </a:tabLst>
            </a:pPr>
            <a:r>
              <a:rPr lang="en-US" b="1" dirty="0">
                <a:solidFill>
                  <a:srgbClr val="006298"/>
                </a:solidFill>
              </a:rPr>
              <a:t>Assignment operator</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The equal sign (=)</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The value to the right is assigned to the variable on the left</a:t>
            </a:r>
          </a:p>
          <a:p>
            <a:pPr lvl="0">
              <a:lnSpc>
                <a:spcPct val="107000"/>
              </a:lnSpc>
              <a:spcBef>
                <a:spcPts val="0"/>
              </a:spcBef>
              <a:spcAft>
                <a:spcPts val="800"/>
              </a:spcAft>
              <a:tabLst>
                <a:tab pos="457200" algn="l"/>
              </a:tabLst>
            </a:pPr>
            <a:r>
              <a:rPr lang="en-US" b="1" dirty="0">
                <a:solidFill>
                  <a:srgbClr val="006298"/>
                </a:solidFill>
              </a:rPr>
              <a:t>Initialization</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An assignment made when declaring a variable</a:t>
            </a:r>
          </a:p>
          <a:p>
            <a:pPr lvl="0">
              <a:lnSpc>
                <a:spcPct val="107000"/>
              </a:lnSpc>
              <a:spcBef>
                <a:spcPts val="0"/>
              </a:spcBef>
              <a:spcAft>
                <a:spcPts val="800"/>
              </a:spcAft>
              <a:tabLst>
                <a:tab pos="457200" algn="l"/>
              </a:tabLst>
            </a:pPr>
            <a:r>
              <a:rPr lang="en-US" b="1" dirty="0">
                <a:solidFill>
                  <a:srgbClr val="006298"/>
                </a:solidFill>
              </a:rPr>
              <a:t>Assignment</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An assignment made after a variable is declared</a:t>
            </a:r>
          </a:p>
          <a:p>
            <a:pPr lvl="0">
              <a:lnSpc>
                <a:spcPct val="107000"/>
              </a:lnSpc>
              <a:spcBef>
                <a:spcPts val="0"/>
              </a:spcBef>
              <a:spcAft>
                <a:spcPts val="800"/>
              </a:spcAft>
              <a:tabLst>
                <a:tab pos="457200" algn="l"/>
              </a:tabLst>
            </a:pPr>
            <a:r>
              <a:rPr lang="en-US" b="1" dirty="0">
                <a:solidFill>
                  <a:srgbClr val="006298"/>
                </a:solidFill>
              </a:rPr>
              <a:t>Associativity</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The order in which operands are used with operators</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lvalue (left) and rvalue (right)</a:t>
            </a:r>
          </a:p>
          <a:p>
            <a:endParaRPr lang="en-US" dirty="0"/>
          </a:p>
        </p:txBody>
      </p:sp>
    </p:spTree>
    <p:extLst>
      <p:ext uri="{BB962C8B-B14F-4D97-AF65-F5344CB8AC3E}">
        <p14:creationId xmlns:p14="http://schemas.microsoft.com/office/powerpoint/2010/main" val="211637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5757-F9C6-448E-B92F-1896376F3267}"/>
              </a:ext>
            </a:extLst>
          </p:cNvPr>
          <p:cNvSpPr>
            <a:spLocks noGrp="1"/>
          </p:cNvSpPr>
          <p:nvPr>
            <p:ph type="title"/>
          </p:nvPr>
        </p:nvSpPr>
        <p:spPr>
          <a:xfrm>
            <a:off x="838200" y="365125"/>
            <a:ext cx="10890380" cy="672105"/>
          </a:xfrm>
        </p:spPr>
        <p:txBody>
          <a:bodyPr/>
          <a:lstStyle/>
          <a:p>
            <a:r>
              <a:rPr lang="en-US" dirty="0"/>
              <a:t>2.1 Declaring and Using Constants and Variables (6 of 8)</a:t>
            </a:r>
          </a:p>
        </p:txBody>
      </p:sp>
      <p:sp>
        <p:nvSpPr>
          <p:cNvPr id="3" name="Text Placeholder 2">
            <a:extLst>
              <a:ext uri="{FF2B5EF4-FFF2-40B4-BE49-F238E27FC236}">
                <a16:creationId xmlns:a16="http://schemas.microsoft.com/office/drawing/2014/main" id="{4A0784C5-C75B-425E-963A-04F2E9B6A4E6}"/>
              </a:ext>
            </a:extLst>
          </p:cNvPr>
          <p:cNvSpPr>
            <a:spLocks noGrp="1"/>
          </p:cNvSpPr>
          <p:nvPr>
            <p:ph type="body" sz="quarter" idx="15"/>
          </p:nvPr>
        </p:nvSpPr>
        <p:spPr/>
        <p:txBody>
          <a:bodyPr/>
          <a:lstStyle/>
          <a:p>
            <a:r>
              <a:rPr lang="en-US" b="1" dirty="0">
                <a:solidFill>
                  <a:srgbClr val="006298"/>
                </a:solidFill>
              </a:rPr>
              <a:t>Uninitialized variable</a:t>
            </a:r>
          </a:p>
          <a:p>
            <a:pPr marL="342900" indent="-342900">
              <a:buFont typeface="Arial" panose="020B0604020202020204" pitchFamily="34" charset="0"/>
              <a:buChar char="•"/>
            </a:pPr>
            <a:r>
              <a:rPr lang="en-US" dirty="0"/>
              <a:t>Declared within a method but no value assigned</a:t>
            </a:r>
          </a:p>
          <a:p>
            <a:pPr marL="342900" indent="-342900">
              <a:buFont typeface="Arial" panose="020B0604020202020204" pitchFamily="34" charset="0"/>
              <a:buChar char="•"/>
            </a:pPr>
            <a:r>
              <a:rPr lang="en-US" dirty="0"/>
              <a:t>Garbage value is unknown value</a:t>
            </a:r>
          </a:p>
          <a:p>
            <a:r>
              <a:rPr lang="en-US" b="1" dirty="0">
                <a:solidFill>
                  <a:srgbClr val="006298"/>
                </a:solidFill>
              </a:rPr>
              <a:t>Named constant</a:t>
            </a:r>
          </a:p>
          <a:p>
            <a:pPr marL="342900" indent="-342900">
              <a:buFont typeface="Arial" panose="020B0604020202020204" pitchFamily="34" charset="0"/>
              <a:buChar char="•"/>
            </a:pPr>
            <a:r>
              <a:rPr lang="en-US" dirty="0"/>
              <a:t>Also known as symbolic constant</a:t>
            </a:r>
          </a:p>
          <a:p>
            <a:pPr marL="342900" indent="-342900">
              <a:buFont typeface="Arial" panose="020B0604020202020204" pitchFamily="34" charset="0"/>
              <a:buChar char="•"/>
            </a:pPr>
            <a:r>
              <a:rPr lang="en-US" dirty="0"/>
              <a:t>Has data type, name value</a:t>
            </a:r>
          </a:p>
          <a:p>
            <a:pPr marL="342900" indent="-342900">
              <a:buFont typeface="Arial" panose="020B0604020202020204" pitchFamily="34" charset="0"/>
              <a:buChar char="•"/>
            </a:pPr>
            <a:r>
              <a:rPr lang="en-US" dirty="0"/>
              <a:t>Preceded by keyword final</a:t>
            </a:r>
          </a:p>
          <a:p>
            <a:pPr marL="342900" indent="-342900">
              <a:buFont typeface="Arial" panose="020B0604020202020204" pitchFamily="34" charset="0"/>
              <a:buChar char="•"/>
            </a:pPr>
            <a:r>
              <a:rPr lang="en-US" dirty="0"/>
              <a:t>Can only be assigned a value once</a:t>
            </a:r>
          </a:p>
          <a:p>
            <a:pPr marL="342900" indent="-342900">
              <a:buFont typeface="Arial" panose="020B0604020202020204" pitchFamily="34" charset="0"/>
              <a:buChar char="•"/>
            </a:pPr>
            <a:r>
              <a:rPr lang="en-US" dirty="0"/>
              <a:t>Identifiers are uppercase and use underscores</a:t>
            </a:r>
          </a:p>
          <a:p>
            <a:endParaRPr lang="en-US" dirty="0"/>
          </a:p>
        </p:txBody>
      </p:sp>
    </p:spTree>
    <p:extLst>
      <p:ext uri="{BB962C8B-B14F-4D97-AF65-F5344CB8AC3E}">
        <p14:creationId xmlns:p14="http://schemas.microsoft.com/office/powerpoint/2010/main" val="100304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96EF-3485-4BA8-85B3-F6D14ADE5864}"/>
              </a:ext>
            </a:extLst>
          </p:cNvPr>
          <p:cNvSpPr>
            <a:spLocks noGrp="1"/>
          </p:cNvSpPr>
          <p:nvPr>
            <p:ph type="title"/>
          </p:nvPr>
        </p:nvSpPr>
        <p:spPr>
          <a:xfrm>
            <a:off x="838200" y="365125"/>
            <a:ext cx="10890380" cy="672105"/>
          </a:xfrm>
        </p:spPr>
        <p:txBody>
          <a:bodyPr/>
          <a:lstStyle/>
          <a:p>
            <a:r>
              <a:rPr lang="en-US" dirty="0"/>
              <a:t>2.1 Declaring and Using Constants and Variables (7 of 8)</a:t>
            </a:r>
          </a:p>
        </p:txBody>
      </p:sp>
      <p:sp>
        <p:nvSpPr>
          <p:cNvPr id="3" name="Text Placeholder 2">
            <a:extLst>
              <a:ext uri="{FF2B5EF4-FFF2-40B4-BE49-F238E27FC236}">
                <a16:creationId xmlns:a16="http://schemas.microsoft.com/office/drawing/2014/main" id="{729B1CF3-0AA7-4C9F-991C-A68908C92C6D}"/>
              </a:ext>
            </a:extLst>
          </p:cNvPr>
          <p:cNvSpPr>
            <a:spLocks noGrp="1"/>
          </p:cNvSpPr>
          <p:nvPr>
            <p:ph type="body" sz="quarter" idx="15"/>
          </p:nvPr>
        </p:nvSpPr>
        <p:spPr/>
        <p:txBody>
          <a:bodyPr/>
          <a:lstStyle/>
          <a:p>
            <a:r>
              <a:rPr lang="en-US" b="1" dirty="0">
                <a:solidFill>
                  <a:srgbClr val="006298"/>
                </a:solidFill>
              </a:rPr>
              <a:t>Scope</a:t>
            </a:r>
          </a:p>
          <a:p>
            <a:pPr marL="342900" indent="-342900">
              <a:buFont typeface="Arial" panose="020B0604020202020204" pitchFamily="34" charset="0"/>
              <a:buChar char="•"/>
            </a:pPr>
            <a:r>
              <a:rPr lang="en-US" dirty="0"/>
              <a:t>The area in which a data item is visible to a program, and in which you can refer to it using its simple identifier</a:t>
            </a:r>
          </a:p>
          <a:p>
            <a:pPr marL="342900" indent="-342900">
              <a:buFont typeface="Arial" panose="020B0604020202020204" pitchFamily="34" charset="0"/>
              <a:buChar char="•"/>
            </a:pPr>
            <a:r>
              <a:rPr lang="en-US" dirty="0"/>
              <a:t>A variable or constant is in scope from the point it is declared</a:t>
            </a:r>
          </a:p>
          <a:p>
            <a:pPr marL="342900" indent="-342900">
              <a:buFont typeface="Arial" panose="020B0604020202020204" pitchFamily="34" charset="0"/>
              <a:buChar char="•"/>
            </a:pPr>
            <a:r>
              <a:rPr lang="en-US" dirty="0"/>
              <a:t>Until the end of the block of code where the declaration lies</a:t>
            </a:r>
          </a:p>
          <a:p>
            <a:endParaRPr lang="en-US" dirty="0"/>
          </a:p>
        </p:txBody>
      </p:sp>
    </p:spTree>
    <p:extLst>
      <p:ext uri="{BB962C8B-B14F-4D97-AF65-F5344CB8AC3E}">
        <p14:creationId xmlns:p14="http://schemas.microsoft.com/office/powerpoint/2010/main" val="19541306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Props1.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BA9BA192-EF86-48DF-982C-2C526A268392}">
  <ds:schemaRefs>
    <ds:schemaRef ds:uri="http://purl.org/dc/terms/"/>
    <ds:schemaRef ds:uri="0f302c04-584d-4df5-8948-8b6dd1f3c1a5"/>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48fa25a7-52b6-4e1f-81c8-80356bf0725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5</TotalTime>
  <Words>2253</Words>
  <Application>Microsoft Office PowerPoint</Application>
  <PresentationFormat>Widescreen</PresentationFormat>
  <Paragraphs>279</Paragraphs>
  <Slides>39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vt:lpstr>
      <vt:lpstr>Calibri</vt:lpstr>
      <vt:lpstr>Courier New</vt:lpstr>
      <vt:lpstr>Helvetica</vt:lpstr>
      <vt:lpstr>Open Sans</vt:lpstr>
      <vt:lpstr>Summer Font</vt:lpstr>
      <vt:lpstr>Office Theme</vt:lpstr>
      <vt:lpstr>Java Programming, 10e</vt:lpstr>
      <vt:lpstr>Chapter Objectives</vt:lpstr>
      <vt:lpstr>2.1 Declaring and Using Constants and Variables (1 of 8)</vt:lpstr>
      <vt:lpstr>2.1 Declaring and Using Constants and Variables (2 of 8)</vt:lpstr>
      <vt:lpstr>2.1 Declaring and Using Constants and Variables (3 of 8)</vt:lpstr>
      <vt:lpstr>2.1 Declaring and Using Constants and Variables (4 of 8)</vt:lpstr>
      <vt:lpstr>2.1 Declaring and Using Constants and Variables (5 of 8)</vt:lpstr>
      <vt:lpstr>2.1 Declaring and Using Constants and Variables (6 of 8)</vt:lpstr>
      <vt:lpstr>2.1 Declaring and Using Constants and Variables (7 of 8)</vt:lpstr>
      <vt:lpstr>2.1 Declaring and Using Constants and Variables (8 of 8)</vt:lpstr>
      <vt:lpstr>Activity 2.1: Knowledge Check</vt:lpstr>
      <vt:lpstr>Activity 2.1: Knowledge Check Answer</vt:lpstr>
      <vt:lpstr>2.2 Learning About Integer Data Types (1 of 1)</vt:lpstr>
      <vt:lpstr>2.3 Using the boolean Data Type (1 of 1)</vt:lpstr>
      <vt:lpstr>2.4 Learning About Floating-Point Data Types (1 of 1)</vt:lpstr>
      <vt:lpstr>2.5 Using the char Data Type (1 of 3)</vt:lpstr>
      <vt:lpstr>2.5 Using the char Data Type (2 of 3)</vt:lpstr>
      <vt:lpstr>2.5 Using the char Data Type (3 of 3)</vt:lpstr>
      <vt:lpstr>2.6 Using the Scanner Class to Accept Keyboard Input (1 of 2)</vt:lpstr>
      <vt:lpstr>2.6 Using the Scanner Class to Accept Keyboard Input (2 of 2)</vt:lpstr>
      <vt:lpstr>2.7 Using the JOptionPane Class to Accept GUI Input (1 of 6)</vt:lpstr>
      <vt:lpstr>2.7 Using the JOptionPane Class to Accept GUI Input (2 of 6)</vt:lpstr>
      <vt:lpstr>2.7 Using the JOptionPane Class to Accept GUI Input (3 of 6)</vt:lpstr>
      <vt:lpstr>2.7 Using the JOptionPane Class to Accept GUI Input (4 of 6)</vt:lpstr>
      <vt:lpstr>2.7 Using the JOptionPane Class to Accept GUI Input (5 of 6)</vt:lpstr>
      <vt:lpstr>2.7 Using the JOptionPane Class to Accept GUI Input (6 of 6)</vt:lpstr>
      <vt:lpstr>Activity 2.2: Discussion</vt:lpstr>
      <vt:lpstr>Activity 2.2: Discussion Debrief</vt:lpstr>
      <vt:lpstr>2.8 Performing Arithmetic Using Variables and Constants (1 of 4)</vt:lpstr>
      <vt:lpstr>2.8 Performing Arithmetic Using Variables and Constants (2 of 4)</vt:lpstr>
      <vt:lpstr>2.8 Performing Arithmetic Using Variables and Constants (3 of 4)</vt:lpstr>
      <vt:lpstr>2.8 Performing Arithmetic Using Variables and Constants (4 of 4)</vt:lpstr>
      <vt:lpstr>2.9 Understanding Type Conversion (1 of 4)</vt:lpstr>
      <vt:lpstr>2.9 Understanding Type Conversion (2 of 4)</vt:lpstr>
      <vt:lpstr>2.9 Understanding Type Conversion (3 of 4)</vt:lpstr>
      <vt:lpstr>2.9 Understanding Type Conversion (4 of 4)</vt:lpstr>
      <vt:lpstr>Don’t Do It (1 of 3)</vt:lpstr>
      <vt:lpstr>Don’t Do It (2 of 3)</vt:lpstr>
      <vt:lpstr>Don’t Do It (3 of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Jaspreet Sahiwal</cp:lastModifiedBy>
  <cp:revision>14</cp:revision>
  <cp:lastPrinted>2016-10-03T15:29:39Z</cp:lastPrinted>
  <dcterms:created xsi:type="dcterms:W3CDTF">2019-11-14T21:20:16Z</dcterms:created>
  <dcterms:modified xsi:type="dcterms:W3CDTF">2024-05-13T15:36:10Z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