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1" r:id="rId5"/>
    <p:sldId id="261" r:id="rId6"/>
    <p:sldId id="268" r:id="rId7"/>
    <p:sldId id="269" r:id="rId8"/>
    <p:sldId id="270" r:id="rId9"/>
    <p:sldId id="262" r:id="rId10"/>
    <p:sldId id="273" r:id="rId11"/>
    <p:sldId id="264" r:id="rId12"/>
    <p:sldId id="266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5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B58B6D85-6F87-46AF-AEA9-FBD5CDE40F21}" type="datetimeFigureOut">
              <a:rPr lang="en-ZA" smtClean="0"/>
              <a:t>2021/01/23</a:t>
            </a:fld>
            <a:endParaRPr lang="en-ZA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D27E33E7-AE20-4AF7-9F7C-3359FB83C8D6}" type="slidenum">
              <a:rPr lang="en-ZA" smtClean="0"/>
              <a:t>‹#›</a:t>
            </a:fld>
            <a:endParaRPr lang="en-Z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6D85-6F87-46AF-AEA9-FBD5CDE40F21}" type="datetimeFigureOut">
              <a:rPr lang="en-ZA" smtClean="0"/>
              <a:t>2021/01/23</a:t>
            </a:fld>
            <a:endParaRPr lang="en-Z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‹#›</a:t>
            </a:fld>
            <a:endParaRPr lang="en-ZA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6D85-6F87-46AF-AEA9-FBD5CDE40F21}" type="datetimeFigureOut">
              <a:rPr lang="en-ZA" smtClean="0"/>
              <a:t>2021/01/23</a:t>
            </a:fld>
            <a:endParaRPr lang="en-Z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‹#›</a:t>
            </a:fld>
            <a:endParaRPr lang="en-ZA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6D85-6F87-46AF-AEA9-FBD5CDE40F21}" type="datetimeFigureOut">
              <a:rPr lang="en-ZA" smtClean="0"/>
              <a:t>2021/01/23</a:t>
            </a:fld>
            <a:endParaRPr lang="en-Z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‹#›</a:t>
            </a:fld>
            <a:endParaRPr lang="en-ZA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B58B6D85-6F87-46AF-AEA9-FBD5CDE40F21}" type="datetimeFigureOut">
              <a:rPr lang="en-ZA" smtClean="0"/>
              <a:t>2021/01/23</a:t>
            </a:fld>
            <a:endParaRPr lang="en-ZA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D27E33E7-AE20-4AF7-9F7C-3359FB83C8D6}" type="slidenum">
              <a:rPr lang="en-ZA" smtClean="0"/>
              <a:t>‹#›</a:t>
            </a:fld>
            <a:endParaRPr lang="en-ZA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en-ZA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58B6D85-6F87-46AF-AEA9-FBD5CDE40F21}" type="datetimeFigureOut">
              <a:rPr lang="en-ZA" smtClean="0"/>
              <a:t>2021/01/23</a:t>
            </a:fld>
            <a:endParaRPr lang="en-ZA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‹#›</a:t>
            </a:fld>
            <a:endParaRPr lang="en-Z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58B6D85-6F87-46AF-AEA9-FBD5CDE40F21}" type="datetimeFigureOut">
              <a:rPr lang="en-ZA" smtClean="0"/>
              <a:t>2021/01/23</a:t>
            </a:fld>
            <a:endParaRPr lang="en-ZA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‹#›</a:t>
            </a:fld>
            <a:endParaRPr lang="en-ZA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6D85-6F87-46AF-AEA9-FBD5CDE40F21}" type="datetimeFigureOut">
              <a:rPr lang="en-ZA" smtClean="0"/>
              <a:t>2021/01/23</a:t>
            </a:fld>
            <a:endParaRPr lang="en-ZA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‹#›</a:t>
            </a:fld>
            <a:endParaRPr lang="en-ZA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6D85-6F87-46AF-AEA9-FBD5CDE40F21}" type="datetimeFigureOut">
              <a:rPr lang="en-ZA" smtClean="0"/>
              <a:t>2021/01/23</a:t>
            </a:fld>
            <a:endParaRPr lang="en-Z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‹#›</a:t>
            </a:fld>
            <a:endParaRPr lang="en-Z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58B6D85-6F87-46AF-AEA9-FBD5CDE40F21}" type="datetimeFigureOut">
              <a:rPr lang="en-ZA" smtClean="0"/>
              <a:t>2021/01/23</a:t>
            </a:fld>
            <a:endParaRPr lang="en-ZA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‹#›</a:t>
            </a:fld>
            <a:endParaRPr lang="en-Z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6D85-6F87-46AF-AEA9-FBD5CDE40F21}" type="datetimeFigureOut">
              <a:rPr lang="en-ZA" smtClean="0"/>
              <a:t>2021/01/23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‹#›</a:t>
            </a:fld>
            <a:endParaRPr lang="en-ZA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58B6D85-6F87-46AF-AEA9-FBD5CDE40F21}" type="datetimeFigureOut">
              <a:rPr lang="en-ZA" smtClean="0"/>
              <a:t>2021/01/23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D27E33E7-AE20-4AF7-9F7C-3359FB83C8D6}" type="slidenum">
              <a:rPr lang="en-ZA" smtClean="0"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IMAGE SEGMENTATION </a:t>
            </a:r>
            <a:br>
              <a:rPr lang="en-ZA" dirty="0" smtClean="0"/>
            </a:br>
            <a:r>
              <a:rPr lang="en-ZA" dirty="0" smtClean="0"/>
              <a:t>DEEP LEARNING 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918592"/>
          </a:xfrm>
        </p:spPr>
        <p:txBody>
          <a:bodyPr>
            <a:normAutofit/>
          </a:bodyPr>
          <a:lstStyle/>
          <a:p>
            <a:r>
              <a:rPr lang="en-ZA" dirty="0" smtClean="0"/>
              <a:t>SEGMENTING THE CARVANA IMAGE DATASET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67544" y="3144978"/>
            <a:ext cx="6781800" cy="2146884"/>
          </a:xfrm>
          <a:prstGeom prst="rect">
            <a:avLst/>
          </a:prstGeom>
        </p:spPr>
        <p:txBody>
          <a:bodyPr vert="horz" lIns="0" tIns="0" rIns="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 smtClean="0"/>
              <a:t>BY </a:t>
            </a:r>
          </a:p>
          <a:p>
            <a:r>
              <a:rPr lang="en-ZA" dirty="0" smtClean="0"/>
              <a:t>ERWIN SMITH</a:t>
            </a:r>
          </a:p>
          <a:p>
            <a:r>
              <a:rPr lang="en-ZA" dirty="0" smtClean="0"/>
              <a:t>SEBASTIAN KOCH</a:t>
            </a:r>
          </a:p>
          <a:p>
            <a:r>
              <a:rPr lang="en-ZA" dirty="0" smtClean="0"/>
              <a:t>YI-JIE YANG</a:t>
            </a:r>
          </a:p>
          <a:p>
            <a:r>
              <a:rPr lang="en-ZA" dirty="0" smtClean="0"/>
              <a:t>SUMAN?</a:t>
            </a:r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endParaRPr lang="en-ZA" dirty="0" smtClean="0"/>
          </a:p>
          <a:p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14372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</a:t>
            </a:r>
            <a:endParaRPr lang="en-Z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90" y="1988840"/>
            <a:ext cx="8219074" cy="419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07704" y="1988840"/>
            <a:ext cx="6840760" cy="42484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0914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IS MISSING?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were unable to successfully define a loss function with some losses being represented as  “</a:t>
            </a:r>
            <a:r>
              <a:rPr lang="en-ZA" dirty="0" err="1" smtClean="0"/>
              <a:t>NaN</a:t>
            </a:r>
            <a:r>
              <a:rPr lang="en-ZA" dirty="0" smtClean="0"/>
              <a:t>”. </a:t>
            </a:r>
          </a:p>
          <a:p>
            <a:r>
              <a:rPr lang="en-ZA" dirty="0" smtClean="0"/>
              <a:t>We had some difficulties in representing the loss functions graphically as well.</a:t>
            </a:r>
          </a:p>
          <a:p>
            <a:r>
              <a:rPr lang="en-ZA" dirty="0" smtClean="0"/>
              <a:t>We also had some difficulties in creating and testing some of our test data sets.</a:t>
            </a:r>
          </a:p>
          <a:p>
            <a:endParaRPr lang="en-ZA" dirty="0" smtClean="0"/>
          </a:p>
          <a:p>
            <a:pPr marL="0" indent="0">
              <a:buNone/>
            </a:pP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3483840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FUTURE WORK: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hope to find a way of training our model successfully.</a:t>
            </a:r>
          </a:p>
          <a:p>
            <a:r>
              <a:rPr lang="en-ZA" dirty="0" smtClean="0"/>
              <a:t>If we have a bit more time, perhaps we can do that.</a:t>
            </a:r>
          </a:p>
          <a:p>
            <a:pPr marL="0" indent="0">
              <a:buNone/>
            </a:pPr>
            <a:r>
              <a:rPr lang="en-ZA" dirty="0"/>
              <a:t> </a:t>
            </a:r>
            <a:r>
              <a:rPr lang="en-ZA" dirty="0" smtClean="0"/>
              <a:t>     (student and working life </a:t>
            </a:r>
            <a:r>
              <a:rPr lang="en-ZA" dirty="0" smtClean="0">
                <a:sym typeface="Wingdings" panose="05000000000000000000" pitchFamily="2" charset="2"/>
              </a:rPr>
              <a:t>)</a:t>
            </a:r>
            <a:endParaRPr lang="en-ZA" dirty="0" smtClean="0"/>
          </a:p>
          <a:p>
            <a:r>
              <a:rPr lang="en-ZA" dirty="0" smtClean="0"/>
              <a:t>Using image segmentation for estimating cloud cover – which may be a great application in many fields such as rain and related weather prediction!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84975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ZA" sz="8800" dirty="0" smtClean="0"/>
              <a:t>THANK YOU!</a:t>
            </a:r>
            <a:endParaRPr lang="en-ZA" sz="8800" dirty="0"/>
          </a:p>
        </p:txBody>
      </p:sp>
    </p:spTree>
    <p:extLst>
      <p:ext uri="{BB962C8B-B14F-4D97-AF65-F5344CB8AC3E}">
        <p14:creationId xmlns:p14="http://schemas.microsoft.com/office/powerpoint/2010/main" val="87292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PROJECT SUMMARY: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ZA" dirty="0" smtClean="0"/>
              <a:t>For this project, we attempted the task </a:t>
            </a:r>
            <a:r>
              <a:rPr lang="en-ZA" dirty="0"/>
              <a:t>of image segmentation </a:t>
            </a:r>
            <a:r>
              <a:rPr lang="en-ZA" dirty="0" smtClean="0"/>
              <a:t>through using a dataset from </a:t>
            </a:r>
            <a:r>
              <a:rPr lang="en-ZA" dirty="0" err="1" smtClean="0"/>
              <a:t>Kaggle</a:t>
            </a:r>
            <a:r>
              <a:rPr lang="en-ZA" dirty="0" smtClean="0"/>
              <a:t>; specifically the</a:t>
            </a:r>
            <a:r>
              <a:rPr lang="en-ZA" dirty="0"/>
              <a:t> </a:t>
            </a:r>
            <a:r>
              <a:rPr lang="en-ZA" dirty="0" err="1" smtClean="0"/>
              <a:t>Carvana</a:t>
            </a:r>
            <a:r>
              <a:rPr lang="en-ZA" dirty="0" smtClean="0"/>
              <a:t> Masking Challenge. </a:t>
            </a:r>
          </a:p>
          <a:p>
            <a:pPr algn="just"/>
            <a:r>
              <a:rPr lang="en-ZA" dirty="0" smtClean="0"/>
              <a:t>The </a:t>
            </a:r>
            <a:r>
              <a:rPr lang="en-ZA" dirty="0"/>
              <a:t>idea comes from the interests of knowing how to segment the object from the image. The datasets from the </a:t>
            </a:r>
            <a:r>
              <a:rPr lang="en-ZA" dirty="0" err="1"/>
              <a:t>Carvana</a:t>
            </a:r>
            <a:r>
              <a:rPr lang="en-ZA" dirty="0"/>
              <a:t> Image Masking Challenge </a:t>
            </a:r>
            <a:r>
              <a:rPr lang="en-ZA" dirty="0" smtClean="0"/>
              <a:t>is based </a:t>
            </a:r>
            <a:r>
              <a:rPr lang="en-ZA" dirty="0"/>
              <a:t>on high quality car photos and the backgrounds of the images usually c</a:t>
            </a:r>
            <a:r>
              <a:rPr lang="en-ZA" dirty="0" smtClean="0"/>
              <a:t>ontain </a:t>
            </a:r>
            <a:r>
              <a:rPr lang="en-ZA" dirty="0"/>
              <a:t>similar </a:t>
            </a:r>
            <a:r>
              <a:rPr lang="en-ZA" dirty="0" err="1"/>
              <a:t>colors</a:t>
            </a:r>
            <a:r>
              <a:rPr lang="en-ZA" dirty="0"/>
              <a:t> as cars.</a:t>
            </a:r>
          </a:p>
        </p:txBody>
      </p:sp>
      <p:pic>
        <p:nvPicPr>
          <p:cNvPr id="1026" name="Picture 2" descr="https://storage.googleapis.com/kaggle-competitions/kaggle/3333/media/carvana_graphi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93095"/>
            <a:ext cx="8280920" cy="181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05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WHY THIS DATASET: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first wanted to gain some basic understanding of image segmentation.</a:t>
            </a:r>
          </a:p>
          <a:p>
            <a:r>
              <a:rPr lang="en-ZA" dirty="0" smtClean="0"/>
              <a:t>Car more easily separated from background – i.e. we have a somewhat more neutral background.</a:t>
            </a:r>
          </a:p>
          <a:p>
            <a:r>
              <a:rPr lang="en-ZA" dirty="0" smtClean="0"/>
              <a:t>Once we have gained this basic understanding: </a:t>
            </a:r>
          </a:p>
          <a:p>
            <a:pPr marL="0" indent="0">
              <a:buNone/>
            </a:pPr>
            <a:r>
              <a:rPr lang="en-ZA" dirty="0" smtClean="0"/>
              <a:t>      Perhaps then move on to more complex tasks like cloud segmentation.</a:t>
            </a:r>
          </a:p>
          <a:p>
            <a:pPr marL="0" indent="0">
              <a:buNone/>
            </a:pPr>
            <a:r>
              <a:rPr lang="en-ZA" dirty="0"/>
              <a:t> </a:t>
            </a:r>
            <a:r>
              <a:rPr lang="en-ZA" dirty="0" smtClean="0"/>
              <a:t>     This is a more complex task as there are more background features/colours.</a:t>
            </a:r>
          </a:p>
        </p:txBody>
      </p:sp>
      <p:pic>
        <p:nvPicPr>
          <p:cNvPr id="5" name="Picture 2" descr="38-Cloud: Cloud Segmentation in Satellite Images | Kagg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53136"/>
            <a:ext cx="7992888" cy="168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27584" y="4653136"/>
            <a:ext cx="3475112" cy="267472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4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ZA" dirty="0" smtClean="0"/>
              <a:t>A bit too complex for now – but someday!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5809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MORE ABOUT THE DATASET: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</a:t>
            </a:r>
            <a:r>
              <a:rPr lang="en-ZA" dirty="0"/>
              <a:t>dataset contains a large number of car images (as .jpg files). Each car has exactly 16 images, each one taken at different angles.</a:t>
            </a:r>
          </a:p>
          <a:p>
            <a:r>
              <a:rPr lang="en-ZA" dirty="0"/>
              <a:t>The dataset provided by the challenge was separated into different folders and files as the following table (information from the </a:t>
            </a:r>
            <a:r>
              <a:rPr lang="en-ZA" dirty="0" err="1"/>
              <a:t>K</a:t>
            </a:r>
            <a:r>
              <a:rPr lang="en-ZA" dirty="0" err="1" smtClean="0"/>
              <a:t>aggle</a:t>
            </a:r>
            <a:r>
              <a:rPr lang="en-ZA" dirty="0" smtClean="0"/>
              <a:t> </a:t>
            </a:r>
            <a:r>
              <a:rPr lang="en-ZA" dirty="0"/>
              <a:t>challenge website)</a:t>
            </a:r>
          </a:p>
          <a:p>
            <a:endParaRPr lang="en-Z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05064"/>
            <a:ext cx="65627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341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TOOLS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err="1" smtClean="0"/>
              <a:t>Jupyter</a:t>
            </a:r>
            <a:r>
              <a:rPr lang="en-ZA" dirty="0" smtClean="0"/>
              <a:t> Notebook</a:t>
            </a:r>
          </a:p>
          <a:p>
            <a:r>
              <a:rPr lang="en-ZA" dirty="0" smtClean="0"/>
              <a:t>GitHub</a:t>
            </a:r>
          </a:p>
          <a:p>
            <a:r>
              <a:rPr lang="en-ZA" dirty="0" smtClean="0"/>
              <a:t>Google </a:t>
            </a:r>
            <a:r>
              <a:rPr lang="en-ZA" dirty="0" err="1" smtClean="0"/>
              <a:t>Colab</a:t>
            </a:r>
            <a:endParaRPr lang="en-ZA" dirty="0" smtClean="0"/>
          </a:p>
          <a:p>
            <a:r>
              <a:rPr lang="en-ZA" dirty="0" err="1" smtClean="0"/>
              <a:t>Carvana</a:t>
            </a:r>
            <a:r>
              <a:rPr lang="en-ZA" dirty="0" smtClean="0"/>
              <a:t> Masking Challenge Dataset from </a:t>
            </a:r>
            <a:r>
              <a:rPr lang="en-ZA" dirty="0" err="1" smtClean="0"/>
              <a:t>Kaggle</a:t>
            </a:r>
            <a:r>
              <a:rPr lang="en-ZA" dirty="0" smtClean="0"/>
              <a:t>.</a:t>
            </a: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3074" name="Picture 2" descr="Project Jupyter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89039"/>
            <a:ext cx="2328255" cy="269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 Deep Dive Into GitHub Actions. Learn about the architecture of… | by  Deborah Digges | Better Programming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042937"/>
            <a:ext cx="3968155" cy="219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About · GitHu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793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ARCHITECTURE: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first started with uploading the dataset and some image pre-processing and augmentation to generate a few more training examples.</a:t>
            </a:r>
          </a:p>
          <a:p>
            <a:r>
              <a:rPr lang="en-ZA" dirty="0" smtClean="0"/>
              <a:t>We had to do this as the original dataset was a bit too large. </a:t>
            </a:r>
          </a:p>
          <a:p>
            <a:r>
              <a:rPr lang="en-ZA" dirty="0" smtClean="0"/>
              <a:t>Therefore, we only used some of the training dataset and split this into a training and test set.</a:t>
            </a:r>
          </a:p>
          <a:p>
            <a:r>
              <a:rPr lang="en-ZA" dirty="0"/>
              <a:t>We then attempted to train our model using UNET (developed by </a:t>
            </a:r>
            <a:r>
              <a:rPr lang="en-ZA" dirty="0" err="1"/>
              <a:t>Ronneberger</a:t>
            </a:r>
            <a:r>
              <a:rPr lang="en-ZA" dirty="0"/>
              <a:t> et al.) 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92939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ARCHITECTURE (cont.):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This is a end-to-end fully convolutional network: it has no dense later = so as to accept images of any size.</a:t>
            </a:r>
          </a:p>
          <a:p>
            <a:r>
              <a:rPr lang="en-ZA" dirty="0" smtClean="0"/>
              <a:t>This is especially useful for image segmentation tasks.</a:t>
            </a:r>
          </a:p>
          <a:p>
            <a:r>
              <a:rPr lang="en-ZA" dirty="0" smtClean="0"/>
              <a:t>It works through repeated applications of convolutions, each followed by a rectified linear unit (</a:t>
            </a:r>
            <a:r>
              <a:rPr lang="en-ZA" dirty="0" err="1" smtClean="0"/>
              <a:t>ReLU</a:t>
            </a:r>
            <a:r>
              <a:rPr lang="en-ZA" dirty="0" smtClean="0"/>
              <a:t>) and max pooling (up-sampling). </a:t>
            </a:r>
            <a:endParaRPr lang="en-ZA" dirty="0"/>
          </a:p>
        </p:txBody>
      </p:sp>
      <p:pic>
        <p:nvPicPr>
          <p:cNvPr id="5122" name="Picture 2" descr="Convolutional neural network (CNN) architecture, based on UNET... | 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05064"/>
            <a:ext cx="386091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68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ARCHITECTURE (cont.):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then compiled our model by using the following standard elements: </a:t>
            </a:r>
          </a:p>
          <a:p>
            <a:pPr marL="0" indent="0">
              <a:buNone/>
            </a:pPr>
            <a:endParaRPr lang="en-ZA" dirty="0" smtClean="0"/>
          </a:p>
          <a:p>
            <a:endParaRPr lang="en-ZA" dirty="0" smtClean="0"/>
          </a:p>
          <a:p>
            <a:r>
              <a:rPr lang="en-ZA" dirty="0" smtClean="0"/>
              <a:t>Our loss function (as suggested by literature): a Sigmoid Activation + Cross-Entropy Loss  (Why? =) the loss is computed for every CNN output vector component, independent of the other components.</a:t>
            </a:r>
          </a:p>
          <a:p>
            <a:r>
              <a:rPr lang="en-ZA" dirty="0" smtClean="0"/>
              <a:t>This is how we attempted to measure our performance.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47430"/>
            <a:ext cx="4392488" cy="77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3276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STORY: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initially wanted to do image segmentation on a cloud dataset.</a:t>
            </a:r>
          </a:p>
          <a:p>
            <a:r>
              <a:rPr lang="en-ZA" dirty="0" smtClean="0"/>
              <a:t>This may have been useful in many applications such as in agriculture.</a:t>
            </a:r>
          </a:p>
          <a:p>
            <a:r>
              <a:rPr lang="en-ZA" dirty="0" smtClean="0"/>
              <a:t>We found this a bit too challenging as beginners.</a:t>
            </a:r>
          </a:p>
          <a:p>
            <a:r>
              <a:rPr lang="en-ZA" dirty="0" smtClean="0"/>
              <a:t>We decided to first try something a bit simpler as practice.</a:t>
            </a:r>
          </a:p>
          <a:p>
            <a:r>
              <a:rPr lang="en-ZA" dirty="0" smtClean="0"/>
              <a:t>This led us to the </a:t>
            </a:r>
            <a:r>
              <a:rPr lang="en-ZA" dirty="0" err="1" smtClean="0"/>
              <a:t>Carvana</a:t>
            </a:r>
            <a:r>
              <a:rPr lang="en-ZA" dirty="0" smtClean="0"/>
              <a:t> Image Segmentation Challenge.</a:t>
            </a:r>
          </a:p>
          <a:p>
            <a:r>
              <a:rPr lang="en-ZA" dirty="0" smtClean="0"/>
              <a:t>We experienced quite some difficulty in training our model with some average accuracy.</a:t>
            </a:r>
          </a:p>
          <a:p>
            <a:r>
              <a:rPr lang="en-ZA" dirty="0" smtClean="0"/>
              <a:t>We had some problems with your loss function.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15285250"/>
      </p:ext>
    </p:extLst>
  </p:cSld>
  <p:clrMapOvr>
    <a:masterClrMapping/>
  </p:clrMapOvr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TM01859866[[fn=Macro]]</Template>
  <TotalTime>2039</TotalTime>
  <Words>586</Words>
  <Application>Microsoft Office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Macro</vt:lpstr>
      <vt:lpstr>IMAGE SEGMENTATION  DEEP LEARNING </vt:lpstr>
      <vt:lpstr>PROJECT SUMMARY:</vt:lpstr>
      <vt:lpstr>WHY THIS DATASET:</vt:lpstr>
      <vt:lpstr>MORE ABOUT THE DATASET:</vt:lpstr>
      <vt:lpstr>TOOLS</vt:lpstr>
      <vt:lpstr>ARCHITECTURE:</vt:lpstr>
      <vt:lpstr>ARCHITECTURE (cont.):</vt:lpstr>
      <vt:lpstr>ARCHITECTURE (cont.):</vt:lpstr>
      <vt:lpstr>STORY:</vt:lpstr>
      <vt:lpstr>RESULTS:</vt:lpstr>
      <vt:lpstr>WHAT IS MISSING?</vt:lpstr>
      <vt:lpstr>FUTURE WORK: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SEGMENTATION  DEEP LEARNING</dc:title>
  <dc:creator>Smith</dc:creator>
  <cp:lastModifiedBy>Smith</cp:lastModifiedBy>
  <cp:revision>26</cp:revision>
  <dcterms:created xsi:type="dcterms:W3CDTF">2021-01-21T13:22:37Z</dcterms:created>
  <dcterms:modified xsi:type="dcterms:W3CDTF">2021-01-23T15:09:11Z</dcterms:modified>
</cp:coreProperties>
</file>