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9" r:id="rId4"/>
    <p:sldId id="262" r:id="rId5"/>
    <p:sldId id="271" r:id="rId6"/>
    <p:sldId id="261" r:id="rId7"/>
    <p:sldId id="284" r:id="rId8"/>
    <p:sldId id="268" r:id="rId9"/>
    <p:sldId id="275" r:id="rId10"/>
    <p:sldId id="269" r:id="rId11"/>
    <p:sldId id="280" r:id="rId12"/>
    <p:sldId id="281" r:id="rId13"/>
    <p:sldId id="282" r:id="rId14"/>
    <p:sldId id="283" r:id="rId15"/>
    <p:sldId id="266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80"/>
    <a:srgbClr val="0A8484"/>
    <a:srgbClr val="B3B3B3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1714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9AFA3-066E-426F-9A23-03FBAB8834A4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2FA89-5C40-43E3-96EB-3554E1C73D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514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7C830B46-A2EC-427A-8D8F-84E100DD4E10}" type="datetime1">
              <a:rPr lang="en-ZA" smtClean="0"/>
              <a:t>2021/01/24</a:t>
            </a:fld>
            <a:endParaRPr lang="en-ZA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D27E33E7-AE20-4AF7-9F7C-3359FB83C8D6}" type="slidenum">
              <a:rPr lang="en-ZA" smtClean="0"/>
              <a:t>‹#›</a:t>
            </a:fld>
            <a:endParaRPr lang="en-Z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A2A9-DE62-4E7E-AEE6-80C6A6D9707D}" type="datetime1">
              <a:rPr lang="en-ZA" smtClean="0"/>
              <a:t>2021/01/24</a:t>
            </a:fld>
            <a:endParaRPr lang="en-Z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7E33E7-AE20-4AF7-9F7C-3359FB83C8D6}" type="slidenum">
              <a:rPr lang="en-ZA" smtClean="0"/>
              <a:t>‹#›</a:t>
            </a:fld>
            <a:endParaRPr lang="en-ZA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CBDA8-46E5-4F14-8ED4-C4D70764873D}" type="datetime1">
              <a:rPr lang="en-ZA" smtClean="0"/>
              <a:t>2021/01/24</a:t>
            </a:fld>
            <a:endParaRPr lang="en-Z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7E33E7-AE20-4AF7-9F7C-3359FB83C8D6}" type="slidenum">
              <a:rPr lang="en-ZA" smtClean="0"/>
              <a:t>‹#›</a:t>
            </a:fld>
            <a:endParaRPr lang="en-ZA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8BEE-FE19-4A3F-832F-20365A76ECDA}" type="datetime1">
              <a:rPr lang="en-ZA" smtClean="0"/>
              <a:t>2021/01/24</a:t>
            </a:fld>
            <a:endParaRPr lang="en-Z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7E33E7-AE20-4AF7-9F7C-3359FB83C8D6}" type="slidenum">
              <a:rPr lang="en-ZA" smtClean="0"/>
              <a:t>‹#›</a:t>
            </a:fld>
            <a:endParaRPr lang="en-ZA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fld id="{6C7A8444-4954-46F4-B2FA-0551C5A13827}" type="datetime1">
              <a:rPr lang="en-ZA" smtClean="0"/>
              <a:t>2021/01/24</a:t>
            </a:fld>
            <a:endParaRPr lang="en-ZA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D27E33E7-AE20-4AF7-9F7C-3359FB83C8D6}" type="slidenum">
              <a:rPr lang="en-ZA" smtClean="0"/>
              <a:t>‹#›</a:t>
            </a:fld>
            <a:endParaRPr lang="en-ZA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endParaRPr lang="en-ZA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30602B-60D8-4ABC-8D5D-1F522C9BC656}" type="datetime1">
              <a:rPr lang="en-ZA" smtClean="0"/>
              <a:t>2021/01/24</a:t>
            </a:fld>
            <a:endParaRPr lang="en-ZA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27E33E7-AE20-4AF7-9F7C-3359FB83C8D6}" type="slidenum">
              <a:rPr lang="en-ZA" smtClean="0"/>
              <a:t>‹#›</a:t>
            </a:fld>
            <a:endParaRPr lang="en-Z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043D78C-35BC-4D63-B1E6-62C1B78EC277}" type="datetime1">
              <a:rPr lang="en-ZA" smtClean="0"/>
              <a:t>2021/01/24</a:t>
            </a:fld>
            <a:endParaRPr lang="en-ZA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27E33E7-AE20-4AF7-9F7C-3359FB83C8D6}" type="slidenum">
              <a:rPr lang="en-ZA" smtClean="0"/>
              <a:t>‹#›</a:t>
            </a:fld>
            <a:endParaRPr lang="en-ZA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2425-8363-4373-8C26-9E2A99C7E8DB}" type="datetime1">
              <a:rPr lang="en-ZA" smtClean="0"/>
              <a:t>2021/01/24</a:t>
            </a:fld>
            <a:endParaRPr lang="en-ZA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7E33E7-AE20-4AF7-9F7C-3359FB83C8D6}" type="slidenum">
              <a:rPr lang="en-ZA" smtClean="0"/>
              <a:t>‹#›</a:t>
            </a:fld>
            <a:endParaRPr lang="en-ZA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1348-A818-4749-A7C1-DE49C4024F71}" type="datetime1">
              <a:rPr lang="en-ZA" smtClean="0"/>
              <a:t>2021/01/24</a:t>
            </a:fld>
            <a:endParaRPr lang="en-ZA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7E33E7-AE20-4AF7-9F7C-3359FB83C8D6}" type="slidenum">
              <a:rPr lang="en-ZA" smtClean="0"/>
              <a:t>‹#›</a:t>
            </a:fld>
            <a:endParaRPr lang="en-Z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A4BD097-EC90-4BB1-A0E1-1D91A9F26359}" type="datetime1">
              <a:rPr lang="en-ZA" smtClean="0"/>
              <a:t>2021/01/24</a:t>
            </a:fld>
            <a:endParaRPr lang="en-ZA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27E33E7-AE20-4AF7-9F7C-3359FB83C8D6}" type="slidenum">
              <a:rPr lang="en-ZA" smtClean="0"/>
              <a:t>‹#›</a:t>
            </a:fld>
            <a:endParaRPr lang="en-Z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D4A2-1917-4A6B-9695-912788A3FED3}" type="datetime1">
              <a:rPr lang="en-ZA" smtClean="0"/>
              <a:t>2021/01/24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33E7-AE20-4AF7-9F7C-3359FB83C8D6}" type="slidenum">
              <a:rPr lang="en-ZA" smtClean="0"/>
              <a:t>‹#›</a:t>
            </a:fld>
            <a:endParaRPr lang="en-ZA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66C507BD-2102-4C6C-AE53-1C9B877C518E}" type="datetime1">
              <a:rPr lang="en-ZA" smtClean="0"/>
              <a:t>2021/01/24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D27E33E7-AE20-4AF7-9F7C-3359FB83C8D6}" type="slidenum">
              <a:rPr lang="en-ZA" smtClean="0"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505.04597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505.04597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cedes-benz.de/" TargetMode="External"/><Relationship Id="rId2" Type="http://schemas.openxmlformats.org/officeDocument/2006/relationships/hyperlink" Target="https://arxiv.org/abs/1505.0459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IMAGE SEGMENTATION </a:t>
            </a:r>
            <a:br>
              <a:rPr lang="en-ZA" dirty="0"/>
            </a:br>
            <a:r>
              <a:rPr lang="en-ZA" dirty="0"/>
              <a:t>DEEP LEARNING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918592"/>
          </a:xfrm>
        </p:spPr>
        <p:txBody>
          <a:bodyPr>
            <a:normAutofit/>
          </a:bodyPr>
          <a:lstStyle/>
          <a:p>
            <a:r>
              <a:rPr lang="en-ZA" dirty="0"/>
              <a:t>SEGMENTING THE CARVANA IMAGE DATASET</a:t>
            </a:r>
          </a:p>
          <a:p>
            <a:endParaRPr lang="en-ZA" dirty="0"/>
          </a:p>
          <a:p>
            <a:endParaRPr lang="en-ZA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67544" y="3144978"/>
            <a:ext cx="6781800" cy="2146884"/>
          </a:xfrm>
          <a:prstGeom prst="rect">
            <a:avLst/>
          </a:prstGeom>
        </p:spPr>
        <p:txBody>
          <a:bodyPr vert="horz" lIns="0" tIns="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  <a:p>
            <a:r>
              <a:rPr lang="en-ZA" dirty="0"/>
              <a:t>ERWIN SMITH</a:t>
            </a:r>
          </a:p>
          <a:p>
            <a:r>
              <a:rPr lang="en-ZA" dirty="0"/>
              <a:t>SEBASTIAN KOCH</a:t>
            </a:r>
          </a:p>
          <a:p>
            <a:r>
              <a:rPr lang="en-ZA" dirty="0"/>
              <a:t>YI-JIE YANG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466DFA-5A29-41C1-9995-6585B070E9A8}"/>
              </a:ext>
            </a:extLst>
          </p:cNvPr>
          <p:cNvSpPr txBox="1"/>
          <p:nvPr/>
        </p:nvSpPr>
        <p:spPr>
          <a:xfrm>
            <a:off x="2267744" y="6165304"/>
            <a:ext cx="5362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Check GitHub repository: yej117/</a:t>
            </a:r>
            <a:r>
              <a:rPr lang="en-US" sz="1400" dirty="0" err="1"/>
              <a:t>Image_Segmentation_Deep_Learning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4372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NETWORK ARCHITECTURE: U-</a:t>
            </a:r>
            <a:r>
              <a:rPr lang="de-DE" dirty="0" err="1"/>
              <a:t>net</a:t>
            </a:r>
            <a:r>
              <a:rPr lang="de-DE" dirty="0"/>
              <a:t> </a:t>
            </a:r>
            <a:r>
              <a:rPr lang="en-ZA" sz="1400" dirty="0"/>
              <a:t>(</a:t>
            </a:r>
            <a:r>
              <a:rPr lang="en-ZA" sz="14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Ronneberger</a:t>
            </a:r>
            <a:r>
              <a:rPr lang="en-ZA" sz="1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et al., 2015</a:t>
            </a:r>
            <a:r>
              <a:rPr lang="en-ZA" sz="1400" dirty="0"/>
              <a:t>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ZA" dirty="0"/>
              <a:t>An end-to-end fully convolutional network with no dense layer</a:t>
            </a:r>
          </a:p>
          <a:p>
            <a:pPr>
              <a:lnSpc>
                <a:spcPct val="150000"/>
              </a:lnSpc>
            </a:pPr>
            <a:r>
              <a:rPr lang="en-US" dirty="0"/>
              <a:t>Accept image of any size</a:t>
            </a:r>
            <a:endParaRPr lang="en-ZA" dirty="0"/>
          </a:p>
          <a:p>
            <a:pPr>
              <a:lnSpc>
                <a:spcPct val="150000"/>
              </a:lnSpc>
            </a:pPr>
            <a:r>
              <a:rPr lang="en-ZA" dirty="0"/>
              <a:t>Especially useful for image segmentation tasks</a:t>
            </a:r>
          </a:p>
          <a:p>
            <a:pPr>
              <a:lnSpc>
                <a:spcPct val="150000"/>
              </a:lnSpc>
            </a:pPr>
            <a:r>
              <a:rPr lang="en-ZA" dirty="0"/>
              <a:t>Works through repeated applications of convolutions, each followed by a rectified linear unit (</a:t>
            </a:r>
            <a:r>
              <a:rPr lang="en-ZA" dirty="0" err="1"/>
              <a:t>ReLU</a:t>
            </a:r>
            <a:r>
              <a:rPr lang="en-ZA" dirty="0"/>
              <a:t>) and max pooling (up-sampling)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3D43E-2042-4BFD-9BFC-1ED48590F5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7E33E7-AE20-4AF7-9F7C-3359FB83C8D6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04688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587B039-A364-421F-B030-16C608863690}"/>
              </a:ext>
            </a:extLst>
          </p:cNvPr>
          <p:cNvSpPr/>
          <p:nvPr/>
        </p:nvSpPr>
        <p:spPr>
          <a:xfrm>
            <a:off x="0" y="1844824"/>
            <a:ext cx="9144000" cy="47525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B173BA2-E86F-4D05-A270-4804FE634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412" y="1981200"/>
            <a:ext cx="6465175" cy="4144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99D1D4-0363-4CEF-8349-C8213E81A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NETWORK ARCHITECTURE: U-</a:t>
            </a:r>
            <a:r>
              <a:rPr lang="de-DE" dirty="0" err="1"/>
              <a:t>net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E6A239-C99E-43A5-98FA-00E0EEC70D66}"/>
              </a:ext>
            </a:extLst>
          </p:cNvPr>
          <p:cNvSpPr txBox="1"/>
          <p:nvPr/>
        </p:nvSpPr>
        <p:spPr>
          <a:xfrm>
            <a:off x="72208" y="4090719"/>
            <a:ext cx="22044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000080"/>
                </a:solidFill>
                <a:latin typeface="Consolas" panose="020B0609020204030204" pitchFamily="49" charset="0"/>
              </a:rPr>
              <a:t>Conv2D (3,3)</a:t>
            </a:r>
          </a:p>
          <a:p>
            <a:r>
              <a:rPr lang="de-DE" sz="1600" dirty="0">
                <a:solidFill>
                  <a:srgbClr val="000080"/>
                </a:solidFill>
                <a:latin typeface="Consolas" panose="020B0609020204030204" pitchFamily="49" charset="0"/>
              </a:rPr>
              <a:t>Conv2D (3,3)</a:t>
            </a:r>
          </a:p>
          <a:p>
            <a:r>
              <a:rPr lang="de-DE" sz="1600" dirty="0">
                <a:solidFill>
                  <a:srgbClr val="800000"/>
                </a:solidFill>
                <a:latin typeface="Consolas" panose="020B0609020204030204" pitchFamily="49" charset="0"/>
              </a:rPr>
              <a:t>MaxPooling2D (2,2)</a:t>
            </a:r>
          </a:p>
          <a:p>
            <a:r>
              <a:rPr lang="de-DE" sz="1600" dirty="0">
                <a:solidFill>
                  <a:srgbClr val="000080"/>
                </a:solidFill>
              </a:rPr>
              <a:t>⁞</a:t>
            </a:r>
            <a:endParaRPr lang="de-DE" sz="1600" dirty="0">
              <a:solidFill>
                <a:srgbClr val="00008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F7BA4C-85AC-40DC-9483-299F4E4EC5FA}"/>
              </a:ext>
            </a:extLst>
          </p:cNvPr>
          <p:cNvSpPr txBox="1"/>
          <p:nvPr/>
        </p:nvSpPr>
        <p:spPr>
          <a:xfrm>
            <a:off x="3491880" y="6027221"/>
            <a:ext cx="1531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000080"/>
                </a:solidFill>
                <a:latin typeface="Consolas" panose="020B0609020204030204" pitchFamily="49" charset="0"/>
              </a:rPr>
              <a:t>Conv2D (3,3)</a:t>
            </a:r>
          </a:p>
          <a:p>
            <a:r>
              <a:rPr lang="de-DE" sz="1600" dirty="0">
                <a:solidFill>
                  <a:srgbClr val="000080"/>
                </a:solidFill>
                <a:latin typeface="Consolas" panose="020B0609020204030204" pitchFamily="49" charset="0"/>
              </a:rPr>
              <a:t>Conv2D (3,3)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9E0D73-574F-4624-B056-692EE49ADFE0}"/>
              </a:ext>
            </a:extLst>
          </p:cNvPr>
          <p:cNvSpPr txBox="1"/>
          <p:nvPr/>
        </p:nvSpPr>
        <p:spPr>
          <a:xfrm>
            <a:off x="6578578" y="6109103"/>
            <a:ext cx="2385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/>
              <a:t>(ref: </a:t>
            </a:r>
            <a:r>
              <a:rPr lang="en-ZA" sz="1400" dirty="0" err="1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Ronneberger</a:t>
            </a:r>
            <a:r>
              <a:rPr lang="en-ZA" sz="1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et al., 2015</a:t>
            </a:r>
            <a:r>
              <a:rPr lang="en-ZA" sz="1400" dirty="0"/>
              <a:t>)</a:t>
            </a:r>
            <a:endParaRPr lang="de-DE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904480-9A71-4613-B556-979F4630B60E}"/>
              </a:ext>
            </a:extLst>
          </p:cNvPr>
          <p:cNvSpPr txBox="1"/>
          <p:nvPr/>
        </p:nvSpPr>
        <p:spPr>
          <a:xfrm>
            <a:off x="6516216" y="3284984"/>
            <a:ext cx="25410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600" dirty="0">
                <a:solidFill>
                  <a:srgbClr val="008000"/>
                </a:solidFill>
              </a:rPr>
              <a:t>⁞</a:t>
            </a:r>
            <a:endParaRPr lang="de-DE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algn="r"/>
            <a:r>
              <a:rPr lang="de-DE" sz="1600" dirty="0">
                <a:solidFill>
                  <a:srgbClr val="000080"/>
                </a:solidFill>
                <a:latin typeface="Consolas" panose="020B0609020204030204" pitchFamily="49" charset="0"/>
              </a:rPr>
              <a:t>Conv2D (3,3)</a:t>
            </a:r>
          </a:p>
          <a:p>
            <a:pPr algn="r"/>
            <a:r>
              <a:rPr lang="de-DE" sz="1600" dirty="0">
                <a:solidFill>
                  <a:srgbClr val="000080"/>
                </a:solidFill>
                <a:latin typeface="Consolas" panose="020B0609020204030204" pitchFamily="49" charset="0"/>
              </a:rPr>
              <a:t>Conv2D (3,3)</a:t>
            </a:r>
          </a:p>
          <a:p>
            <a:pPr algn="r"/>
            <a:r>
              <a:rPr lang="de-DE" sz="1600" dirty="0" err="1">
                <a:solidFill>
                  <a:srgbClr val="B3B3B3"/>
                </a:solidFill>
                <a:latin typeface="Consolas" panose="020B0609020204030204" pitchFamily="49" charset="0"/>
              </a:rPr>
              <a:t>concatenate</a:t>
            </a:r>
            <a:endParaRPr lang="de-DE" sz="1600" dirty="0">
              <a:solidFill>
                <a:srgbClr val="B3B3B3"/>
              </a:solidFill>
              <a:latin typeface="Consolas" panose="020B0609020204030204" pitchFamily="49" charset="0"/>
            </a:endParaRPr>
          </a:p>
          <a:p>
            <a:pPr algn="r"/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Conv2DTranspose (2,2)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252171-636D-4E7A-BF20-52096AB4DCEC}"/>
              </a:ext>
            </a:extLst>
          </p:cNvPr>
          <p:cNvSpPr txBox="1"/>
          <p:nvPr/>
        </p:nvSpPr>
        <p:spPr>
          <a:xfrm>
            <a:off x="7452320" y="2155793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0A8484"/>
                </a:solidFill>
                <a:latin typeface="Consolas" panose="020B0609020204030204" pitchFamily="49" charset="0"/>
              </a:rPr>
              <a:t>Output </a:t>
            </a:r>
            <a:r>
              <a:rPr lang="de-DE" sz="1600" dirty="0" err="1">
                <a:solidFill>
                  <a:srgbClr val="0A8484"/>
                </a:solidFill>
                <a:latin typeface="Consolas" panose="020B0609020204030204" pitchFamily="49" charset="0"/>
              </a:rPr>
              <a:t>layer</a:t>
            </a:r>
            <a:r>
              <a:rPr lang="de-DE" sz="1600" dirty="0">
                <a:solidFill>
                  <a:srgbClr val="0A848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sz="1600" dirty="0">
                <a:solidFill>
                  <a:srgbClr val="0A8484"/>
                </a:solidFill>
                <a:latin typeface="Consolas" panose="020B0609020204030204" pitchFamily="49" charset="0"/>
              </a:rPr>
              <a:t>Conv2D (2,2)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E99F05-98E9-4E25-9DD4-2A20171CE57C}"/>
              </a:ext>
            </a:extLst>
          </p:cNvPr>
          <p:cNvSpPr txBox="1"/>
          <p:nvPr/>
        </p:nvSpPr>
        <p:spPr>
          <a:xfrm>
            <a:off x="179512" y="2155794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Consolas" panose="020B0609020204030204" pitchFamily="49" charset="0"/>
              </a:rPr>
              <a:t>Input:</a:t>
            </a:r>
          </a:p>
          <a:p>
            <a:r>
              <a:rPr lang="de-DE" sz="1600" dirty="0">
                <a:latin typeface="Consolas" panose="020B0609020204030204" pitchFamily="49" charset="0"/>
              </a:rPr>
              <a:t>(256, 256, 3)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406CB5C-C9B7-4741-BE5B-510B78F9F3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7E33E7-AE20-4AF7-9F7C-3359FB83C8D6}" type="slidenum">
              <a:rPr lang="en-ZA" smtClean="0"/>
              <a:t>11</a:t>
            </a:fld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D9AAE5-DC02-4796-8B30-B633137BA932}"/>
              </a:ext>
            </a:extLst>
          </p:cNvPr>
          <p:cNvSpPr/>
          <p:nvPr/>
        </p:nvSpPr>
        <p:spPr>
          <a:xfrm>
            <a:off x="6372201" y="4941168"/>
            <a:ext cx="1368151" cy="1086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D885614-21B8-4CA0-839F-3F9ED3CF8FBD}"/>
              </a:ext>
            </a:extLst>
          </p:cNvPr>
          <p:cNvGrpSpPr/>
          <p:nvPr/>
        </p:nvGrpSpPr>
        <p:grpSpPr>
          <a:xfrm>
            <a:off x="7452320" y="4958635"/>
            <a:ext cx="1368152" cy="1118057"/>
            <a:chOff x="7455342" y="4958635"/>
            <a:chExt cx="1368152" cy="1118057"/>
          </a:xfrm>
        </p:grpSpPr>
        <p:pic>
          <p:nvPicPr>
            <p:cNvPr id="19" name="Content Placeholder 8">
              <a:extLst>
                <a:ext uri="{FF2B5EF4-FFF2-40B4-BE49-F238E27FC236}">
                  <a16:creationId xmlns:a16="http://schemas.microsoft.com/office/drawing/2014/main" id="{35CACCBC-FF8A-40CA-90EE-9183766D5D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7957" t="72281" r="882" b="1517"/>
            <a:stretch/>
          </p:blipFill>
          <p:spPr>
            <a:xfrm>
              <a:off x="7455342" y="4990639"/>
              <a:ext cx="1368151" cy="1086053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F9BE63B-D36B-4ECA-A94D-FD305E3CEEEB}"/>
                </a:ext>
              </a:extLst>
            </p:cNvPr>
            <p:cNvSpPr/>
            <p:nvPr/>
          </p:nvSpPr>
          <p:spPr>
            <a:xfrm>
              <a:off x="7455343" y="4958635"/>
              <a:ext cx="1368151" cy="108605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045018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3F38-8001-4C21-A7F5-F235D2D9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E27C1-2F2F-4D57-9940-D896697B9B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7E33E7-AE20-4AF7-9F7C-3359FB83C8D6}" type="slidenum">
              <a:rPr lang="en-ZA" smtClean="0"/>
              <a:t>12</a:t>
            </a:fld>
            <a:endParaRPr lang="en-Z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91329-63FE-4302-9431-F68C0EC016A3}"/>
              </a:ext>
            </a:extLst>
          </p:cNvPr>
          <p:cNvSpPr txBox="1"/>
          <p:nvPr/>
        </p:nvSpPr>
        <p:spPr>
          <a:xfrm>
            <a:off x="457200" y="5085184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>
                <a:latin typeface="Consolas" panose="020B0609020204030204" pitchFamily="49" charset="0"/>
              </a:rPr>
              <a:t>Test </a:t>
            </a:r>
            <a:r>
              <a:rPr lang="de-DE" u="sng" dirty="0" err="1">
                <a:latin typeface="Consolas" panose="020B0609020204030204" pitchFamily="49" charset="0"/>
              </a:rPr>
              <a:t>dataset</a:t>
            </a:r>
            <a:endParaRPr lang="de-DE" u="sng" dirty="0">
              <a:latin typeface="Consolas" panose="020B0609020204030204" pitchFamily="49" charset="0"/>
            </a:endParaRPr>
          </a:p>
          <a:p>
            <a:r>
              <a:rPr lang="de-DE" dirty="0" err="1">
                <a:latin typeface="Consolas" panose="020B0609020204030204" pitchFamily="49" charset="0"/>
              </a:rPr>
              <a:t>loss</a:t>
            </a:r>
            <a:r>
              <a:rPr lang="de-DE" dirty="0">
                <a:latin typeface="Consolas" panose="020B0609020204030204" pitchFamily="49" charset="0"/>
              </a:rPr>
              <a:t>: 0.2288 </a:t>
            </a:r>
          </a:p>
          <a:p>
            <a:r>
              <a:rPr lang="de-DE" dirty="0" err="1">
                <a:latin typeface="Consolas" panose="020B0609020204030204" pitchFamily="49" charset="0"/>
              </a:rPr>
              <a:t>accuracy</a:t>
            </a:r>
            <a:r>
              <a:rPr lang="de-DE" dirty="0">
                <a:latin typeface="Consolas" panose="020B0609020204030204" pitchFamily="49" charset="0"/>
              </a:rPr>
              <a:t>: 0.9013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86614E-12CB-4479-B649-7A3EAAA89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2060848"/>
            <a:ext cx="4055079" cy="280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64599D-A302-4B81-8F45-FF92BAB32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60848"/>
            <a:ext cx="4003409" cy="28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72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3FD52-9957-4818-B7BB-11636269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EXAMPLES (1/2)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967728-00C0-48FC-911F-CDC2FB2B1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116" y="1981200"/>
            <a:ext cx="5775768" cy="41449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230D4-7733-47EA-90B9-AFCE970C1D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7E33E7-AE20-4AF7-9F7C-3359FB83C8D6}" type="slidenum">
              <a:rPr lang="en-ZA" smtClean="0"/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15191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7ED6-BEC5-46E2-A5FF-FAC5D02E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EXAMPLES (2/2)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73B824-66E0-4062-AE76-5796FBB71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696" y="1981200"/>
            <a:ext cx="5580607" cy="41449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06616-D74F-41F0-8543-0395F8B4BE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7E33E7-AE20-4AF7-9F7C-3359FB83C8D6}" type="slidenum">
              <a:rPr lang="en-ZA" smtClean="0"/>
              <a:t>14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7374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FUTURE WORK: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ZA" dirty="0"/>
              <a:t>Using image segmentation for estimating cloud cover – which may be a great application in many fields such as rain and related weather prediction!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C870B-544D-4FE6-B83B-5E730D04F0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7E33E7-AE20-4AF7-9F7C-3359FB83C8D6}" type="slidenum">
              <a:rPr lang="en-ZA" smtClean="0"/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84975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ZA" sz="8800" dirty="0"/>
              <a:t>THANK YOU!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1D7CA7-F923-4EC6-B326-D389304179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7E33E7-AE20-4AF7-9F7C-3359FB83C8D6}" type="slidenum">
              <a:rPr lang="en-ZA" smtClean="0"/>
              <a:t>16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7292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PROJECT SUMMARY: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ZA" dirty="0"/>
              <a:t>For this project, we attempted the task of image segmentation through using a dataset from </a:t>
            </a:r>
            <a:r>
              <a:rPr lang="en-ZA" dirty="0" err="1"/>
              <a:t>Kaggle</a:t>
            </a:r>
            <a:r>
              <a:rPr lang="en-ZA" dirty="0"/>
              <a:t>; specifically the </a:t>
            </a:r>
            <a:r>
              <a:rPr lang="en-ZA" dirty="0" err="1"/>
              <a:t>Carvana</a:t>
            </a:r>
            <a:r>
              <a:rPr lang="en-ZA" dirty="0"/>
              <a:t> Masking Challenge. </a:t>
            </a:r>
          </a:p>
          <a:p>
            <a:pPr algn="just"/>
            <a:r>
              <a:rPr lang="en-ZA" dirty="0"/>
              <a:t>The idea comes from the interests of knowing how to segment the object from the image. The datasets from the </a:t>
            </a:r>
            <a:r>
              <a:rPr lang="en-ZA" dirty="0" err="1"/>
              <a:t>Carvana</a:t>
            </a:r>
            <a:r>
              <a:rPr lang="en-ZA" dirty="0"/>
              <a:t> Image Masking Challenge is based on high quality car photos and the backgrounds of the images usually contain similar </a:t>
            </a:r>
            <a:r>
              <a:rPr lang="en-ZA" dirty="0" err="1"/>
              <a:t>colors</a:t>
            </a:r>
            <a:r>
              <a:rPr lang="en-ZA" dirty="0"/>
              <a:t> as cars.</a:t>
            </a:r>
          </a:p>
        </p:txBody>
      </p:sp>
      <p:pic>
        <p:nvPicPr>
          <p:cNvPr id="1026" name="Picture 2" descr="https://storage.googleapis.com/kaggle-competitions/kaggle/3333/media/carvana_graphic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93095"/>
            <a:ext cx="8280920" cy="181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FDED6-1873-4B42-8090-388DF7FB6B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7E33E7-AE20-4AF7-9F7C-3359FB83C8D6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1505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WHY THIS DATASET: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We first wanted to gain some basic understanding of image segmentation.</a:t>
            </a:r>
          </a:p>
          <a:p>
            <a:r>
              <a:rPr lang="en-ZA" dirty="0"/>
              <a:t>Car more easily separated from background – i.e. we have a somewhat more neutral background.</a:t>
            </a:r>
          </a:p>
          <a:p>
            <a:r>
              <a:rPr lang="en-ZA" dirty="0"/>
              <a:t>Once we have gained this basic understanding: </a:t>
            </a:r>
          </a:p>
          <a:p>
            <a:pPr marL="0" indent="0">
              <a:buNone/>
            </a:pPr>
            <a:r>
              <a:rPr lang="en-ZA" dirty="0"/>
              <a:t>      Perhaps then move on to more complex tasks like cloud segmentation.</a:t>
            </a:r>
          </a:p>
          <a:p>
            <a:pPr marL="0" indent="0">
              <a:buNone/>
            </a:pPr>
            <a:r>
              <a:rPr lang="en-ZA" dirty="0"/>
              <a:t>      This is a more complex task as there are more background features/colours.</a:t>
            </a:r>
          </a:p>
        </p:txBody>
      </p:sp>
      <p:pic>
        <p:nvPicPr>
          <p:cNvPr id="5" name="Picture 2" descr="38-Cloud: Cloud Segmentation in Satellite Images | Kagg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53136"/>
            <a:ext cx="7992888" cy="168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27584" y="4653136"/>
            <a:ext cx="3475112" cy="267472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4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ZA" dirty="0"/>
              <a:t>A bit too complex for now – but someday!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8DAE7-C019-4E1C-83DC-38844E24EC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7E33E7-AE20-4AF7-9F7C-3359FB83C8D6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58099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STORY: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We initially wanted to do image segmentation on a cloud dataset.</a:t>
            </a:r>
          </a:p>
          <a:p>
            <a:r>
              <a:rPr lang="en-ZA" dirty="0"/>
              <a:t>This may have been useful in many applications such as in agriculture.</a:t>
            </a:r>
          </a:p>
          <a:p>
            <a:r>
              <a:rPr lang="en-ZA" dirty="0"/>
              <a:t>We found this a bit too challenging as beginners.</a:t>
            </a:r>
          </a:p>
          <a:p>
            <a:r>
              <a:rPr lang="en-ZA" dirty="0"/>
              <a:t>We decided to first try something a bit simpler as practice.</a:t>
            </a:r>
          </a:p>
          <a:p>
            <a:r>
              <a:rPr lang="en-ZA" dirty="0"/>
              <a:t>This led us to the Carvana Image Segmentation Challenge.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9688E-14BF-42D6-BB03-9054CA20DC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7E33E7-AE20-4AF7-9F7C-3359FB83C8D6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5285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MORE ABOUT THE DATASET: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The dataset contains a large number of car images (as .jpg files). Each car has exactly 16 images, each one taken at different angles.</a:t>
            </a:r>
          </a:p>
          <a:p>
            <a:r>
              <a:rPr lang="en-ZA" dirty="0"/>
              <a:t>The dataset provided by the challenge was separated into different folders and files as the following table (information from the </a:t>
            </a:r>
            <a:r>
              <a:rPr lang="en-ZA" dirty="0" err="1"/>
              <a:t>Kaggle</a:t>
            </a:r>
            <a:r>
              <a:rPr lang="en-ZA" dirty="0"/>
              <a:t> challenge website)</a:t>
            </a:r>
          </a:p>
          <a:p>
            <a:endParaRPr lang="en-Z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05064"/>
            <a:ext cx="656272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74E2C-FF1B-40D6-A56D-2B45BED5EC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7E33E7-AE20-4AF7-9F7C-3359FB83C8D6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44341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err="1"/>
              <a:t>Jupyter</a:t>
            </a:r>
            <a:r>
              <a:rPr lang="en-ZA" dirty="0"/>
              <a:t> Notebook</a:t>
            </a:r>
          </a:p>
          <a:p>
            <a:r>
              <a:rPr lang="en-ZA" dirty="0"/>
              <a:t>Google </a:t>
            </a:r>
            <a:r>
              <a:rPr lang="en-ZA" dirty="0" err="1"/>
              <a:t>Colab</a:t>
            </a:r>
            <a:endParaRPr lang="en-ZA" dirty="0"/>
          </a:p>
          <a:p>
            <a:r>
              <a:rPr lang="en-ZA" dirty="0"/>
              <a:t>GitHub</a:t>
            </a:r>
          </a:p>
          <a:p>
            <a:r>
              <a:rPr lang="en-ZA" dirty="0"/>
              <a:t>Google Drive</a:t>
            </a:r>
          </a:p>
          <a:p>
            <a:r>
              <a:rPr lang="en-ZA" dirty="0" err="1"/>
              <a:t>Carvana</a:t>
            </a:r>
            <a:r>
              <a:rPr lang="en-ZA" dirty="0"/>
              <a:t> Masking Challenge Dataset from </a:t>
            </a:r>
            <a:r>
              <a:rPr lang="en-ZA" dirty="0" err="1"/>
              <a:t>Kaggle</a:t>
            </a:r>
            <a:r>
              <a:rPr lang="en-ZA" dirty="0"/>
              <a:t>.</a:t>
            </a:r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3074" name="Picture 2" descr="Project Jupyter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68" y="4452152"/>
            <a:ext cx="1541899" cy="178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 Deep Dive Into GitHub Actions. Learn about the architecture of… | by  Deborah Digges | Better Programming | Medium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141" y="4452152"/>
            <a:ext cx="3227029" cy="178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About · GitHu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6B7453-81DF-4131-85D3-98F19821B2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593" y="4452152"/>
            <a:ext cx="1584176" cy="9856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FBE151-CECD-4639-A144-2C1DBE44F7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5061789"/>
            <a:ext cx="1758279" cy="11721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51BB688-379E-40FB-ADED-C96120CC746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788" y="5044338"/>
            <a:ext cx="2045198" cy="786870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C21D3CC-5845-45B0-BE1C-22ED5855E9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7E33E7-AE20-4AF7-9F7C-3359FB83C8D6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07938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B4CD-6CD0-4E3A-9F75-5C45BFDD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42B8B-1604-4437-884D-B60D0E423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Preparation</a:t>
            </a:r>
            <a:endParaRPr lang="de-DE" dirty="0"/>
          </a:p>
          <a:p>
            <a:r>
              <a:rPr lang="de-DE" dirty="0"/>
              <a:t>Network Architecture U-Net: </a:t>
            </a:r>
            <a:r>
              <a:rPr lang="en-ZA" dirty="0"/>
              <a:t>developed by </a:t>
            </a:r>
            <a:r>
              <a:rPr lang="en-ZA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Ronneberger</a:t>
            </a:r>
            <a:r>
              <a:rPr lang="en-ZA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et al., 2015</a:t>
            </a:r>
            <a:endParaRPr lang="de-DE" dirty="0"/>
          </a:p>
          <a:p>
            <a:r>
              <a:rPr lang="de-DE" dirty="0" err="1"/>
              <a:t>Results</a:t>
            </a:r>
            <a:r>
              <a:rPr lang="de-DE" dirty="0"/>
              <a:t>: Model </a:t>
            </a:r>
            <a:r>
              <a:rPr lang="de-DE" dirty="0" err="1"/>
              <a:t>preformance</a:t>
            </a:r>
            <a:endParaRPr lang="de-DE" dirty="0"/>
          </a:p>
          <a:p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Mercedes-Benz </a:t>
            </a:r>
            <a:r>
              <a:rPr lang="de-DE" dirty="0" err="1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</a:t>
            </a:r>
            <a:endParaRPr lang="de-DE" dirty="0">
              <a:solidFill>
                <a:srgbClr val="0070C0"/>
              </a:solidFill>
            </a:endParaRPr>
          </a:p>
          <a:p>
            <a:r>
              <a:rPr lang="de-DE" dirty="0"/>
              <a:t>Story Behind</a:t>
            </a:r>
          </a:p>
          <a:p>
            <a:r>
              <a:rPr lang="de-DE" dirty="0"/>
              <a:t>Future Work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70D01-4805-4DBD-AB87-D3C281C988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7E33E7-AE20-4AF7-9F7C-3359FB83C8D6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3334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DATA PREPARATION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ZA" dirty="0"/>
              <a:t>Upload the dataset to a shared google drive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/>
              <a:t>A glimpse of the dataset</a:t>
            </a:r>
          </a:p>
          <a:p>
            <a:pPr marL="457200" indent="-457200">
              <a:buFont typeface="+mj-lt"/>
              <a:buAutoNum type="arabicPeriod"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9C7177-3FC3-4070-A9F8-897063056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932" y="2924944"/>
            <a:ext cx="5796136" cy="3318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79591-7B2A-4438-847F-D5A90B527D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7E33E7-AE20-4AF7-9F7C-3359FB83C8D6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92939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DATA PREPARATION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63272" cy="4144963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ZA" dirty="0"/>
              <a:t>Resize the image into (256, 256)</a:t>
            </a:r>
          </a:p>
          <a:p>
            <a:pPr marL="457200" indent="-457200">
              <a:buFont typeface="+mj-lt"/>
              <a:buAutoNum type="arabicPeriod" startAt="3"/>
            </a:pPr>
            <a:endParaRPr lang="en-ZA" dirty="0"/>
          </a:p>
          <a:p>
            <a:pPr marL="457200" indent="-457200">
              <a:buFont typeface="+mj-lt"/>
              <a:buAutoNum type="arabicPeriod" startAt="3"/>
            </a:pPr>
            <a:endParaRPr lang="en-ZA" dirty="0"/>
          </a:p>
          <a:p>
            <a:pPr marL="457200" indent="-457200">
              <a:buFont typeface="+mj-lt"/>
              <a:buAutoNum type="arabicPeriod" startAt="3"/>
            </a:pPr>
            <a:endParaRPr lang="en-ZA" dirty="0"/>
          </a:p>
          <a:p>
            <a:pPr marL="457200" indent="-457200">
              <a:buFont typeface="+mj-lt"/>
              <a:buAutoNum type="arabicPeriod" startAt="3"/>
            </a:pPr>
            <a:r>
              <a:rPr lang="en-ZA" dirty="0"/>
              <a:t>Data augmentation with </a:t>
            </a:r>
            <a:r>
              <a:rPr lang="en-ZA" dirty="0" err="1">
                <a:latin typeface="Consolas" panose="020B0609020204030204" pitchFamily="49" charset="0"/>
                <a:ea typeface="Verdana" panose="020B0604030504040204" pitchFamily="34" charset="0"/>
              </a:rPr>
              <a:t>ImageDataGenerator</a:t>
            </a:r>
            <a:r>
              <a:rPr lang="en-ZA" dirty="0">
                <a:latin typeface="Consolas" panose="020B0609020204030204" pitchFamily="49" charset="0"/>
                <a:ea typeface="Verdana" panose="020B0604030504040204" pitchFamily="34" charset="0"/>
              </a:rPr>
              <a:t> </a:t>
            </a:r>
            <a:r>
              <a:rPr lang="en-ZA" dirty="0"/>
              <a:t>the following parameters</a:t>
            </a:r>
          </a:p>
          <a:p>
            <a:pPr marL="0" indent="0">
              <a:buNone/>
            </a:pPr>
            <a:br>
              <a:rPr lang="en-ZA" dirty="0"/>
            </a:br>
            <a:endParaRPr lang="en-ZA" dirty="0"/>
          </a:p>
          <a:p>
            <a:pPr marL="457200" indent="-457200">
              <a:buFont typeface="+mj-lt"/>
              <a:buAutoNum type="arabicPeriod" startAt="3"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335D-77CD-4DA5-8C0D-2836BD9C85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4" t="17806" r="3643" b="17441"/>
          <a:stretch/>
        </p:blipFill>
        <p:spPr>
          <a:xfrm>
            <a:off x="4716016" y="1912842"/>
            <a:ext cx="3759785" cy="1792560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BAF5383-1072-48AC-95AC-1E418DDDA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813889"/>
              </p:ext>
            </p:extLst>
          </p:nvPr>
        </p:nvGraphicFramePr>
        <p:xfrm>
          <a:off x="2411760" y="4246174"/>
          <a:ext cx="4232920" cy="2135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6460">
                  <a:extLst>
                    <a:ext uri="{9D8B030D-6E8A-4147-A177-3AD203B41FA5}">
                      <a16:colId xmlns:a16="http://schemas.microsoft.com/office/drawing/2014/main" val="663947692"/>
                    </a:ext>
                  </a:extLst>
                </a:gridCol>
                <a:gridCol w="2116460">
                  <a:extLst>
                    <a:ext uri="{9D8B030D-6E8A-4147-A177-3AD203B41FA5}">
                      <a16:colId xmlns:a16="http://schemas.microsoft.com/office/drawing/2014/main" val="1114816683"/>
                    </a:ext>
                  </a:extLst>
                </a:gridCol>
              </a:tblGrid>
              <a:tr h="305022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rotation_range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 </a:t>
                      </a:r>
                      <a:endParaRPr lang="de-DE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90</a:t>
                      </a:r>
                      <a:endParaRPr lang="de-DE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214795"/>
                  </a:ext>
                </a:extLst>
              </a:tr>
              <a:tr h="305022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width_shift_range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 </a:t>
                      </a:r>
                      <a:endParaRPr lang="de-DE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Consolas" panose="020B0609020204030204" pitchFamily="49" charset="0"/>
                        </a:rPr>
                        <a:t>0.2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4894620"/>
                  </a:ext>
                </a:extLst>
              </a:tr>
              <a:tr h="305022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height_shift_range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 </a:t>
                      </a:r>
                      <a:endParaRPr lang="de-DE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Consolas" panose="020B0609020204030204" pitchFamily="49" charset="0"/>
                        </a:rPr>
                        <a:t>0.2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534293"/>
                  </a:ext>
                </a:extLst>
              </a:tr>
              <a:tr h="305022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shear_range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 </a:t>
                      </a:r>
                      <a:endParaRPr lang="de-DE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Consolas" panose="020B0609020204030204" pitchFamily="49" charset="0"/>
                        </a:rPr>
                        <a:t>0.2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218015"/>
                  </a:ext>
                </a:extLst>
              </a:tr>
              <a:tr h="305022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zoom_range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 </a:t>
                      </a:r>
                      <a:endParaRPr lang="de-DE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Consolas" panose="020B0609020204030204" pitchFamily="49" charset="0"/>
                        </a:rPr>
                        <a:t>0.2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393228"/>
                  </a:ext>
                </a:extLst>
              </a:tr>
              <a:tr h="305022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horizontal_flip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 </a:t>
                      </a:r>
                      <a:endParaRPr lang="de-DE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True</a:t>
                      </a:r>
                      <a:endParaRPr lang="de-DE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016859"/>
                  </a:ext>
                </a:extLst>
              </a:tr>
              <a:tr h="305022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fill_mode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 </a:t>
                      </a:r>
                      <a:endParaRPr lang="de-DE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'nearest'</a:t>
                      </a:r>
                      <a:endParaRPr lang="de-DE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1941777"/>
                  </a:ext>
                </a:extLst>
              </a:tr>
            </a:tbl>
          </a:graphicData>
        </a:graphic>
      </p:graphicFrame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A3E0091-E815-44BD-A5F8-C25D262C1F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7E33E7-AE20-4AF7-9F7C-3359FB83C8D6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52935750"/>
      </p:ext>
    </p:extLst>
  </p:cSld>
  <p:clrMapOvr>
    <a:masterClrMapping/>
  </p:clrMapOvr>
</p:sld>
</file>

<file path=ppt/theme/theme1.xml><?xml version="1.0" encoding="utf-8"?>
<a:theme xmlns:a="http://schemas.openxmlformats.org/drawingml/2006/main" name="Macro">
  <a:themeElements>
    <a:clrScheme name="Macro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TM01859866[[fn=Macro]]</Template>
  <TotalTime>0</TotalTime>
  <Words>598</Words>
  <Application>Microsoft Office PowerPoint</Application>
  <PresentationFormat>On-screen Show (4:3)</PresentationFormat>
  <Paragraphs>113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Verdana</vt:lpstr>
      <vt:lpstr>Wingdings</vt:lpstr>
      <vt:lpstr>Macro</vt:lpstr>
      <vt:lpstr>IMAGE SEGMENTATION  DEEP LEARNING </vt:lpstr>
      <vt:lpstr>PROJECT SUMMARY:</vt:lpstr>
      <vt:lpstr>WHY THIS DATASET:</vt:lpstr>
      <vt:lpstr>STORY:</vt:lpstr>
      <vt:lpstr>MORE ABOUT THE DATASET:</vt:lpstr>
      <vt:lpstr>TOOLS</vt:lpstr>
      <vt:lpstr>OUTLINE</vt:lpstr>
      <vt:lpstr>DATA PREPARATION (1/2)</vt:lpstr>
      <vt:lpstr>DATA PREPARATION (2/2)</vt:lpstr>
      <vt:lpstr>NETWORK ARCHITECTURE: U-net (Ronneberger et al., 2015)</vt:lpstr>
      <vt:lpstr>NETWORK ARCHITECTURE: U-net</vt:lpstr>
      <vt:lpstr>RESULTS</vt:lpstr>
      <vt:lpstr>EXAMPLES (1/2)</vt:lpstr>
      <vt:lpstr>EXAMPLES (2/2)</vt:lpstr>
      <vt:lpstr>FUTURE WORK: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SEGMENTATION  DEEP LEARNING</dc:title>
  <dc:creator>Smith</dc:creator>
  <cp:lastModifiedBy>Yang, Yi-Jie</cp:lastModifiedBy>
  <cp:revision>46</cp:revision>
  <dcterms:created xsi:type="dcterms:W3CDTF">2021-01-21T13:22:37Z</dcterms:created>
  <dcterms:modified xsi:type="dcterms:W3CDTF">2021-01-24T14:22:13Z</dcterms:modified>
</cp:coreProperties>
</file>