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embeddedFontLst>
    <p:embeddedFont>
      <p:font typeface="Helvetica Neue"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g+fBqfL+7i19kRPCOzwrblKoA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176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s-E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67" name="Google Shape;6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3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8: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9: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40: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41: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4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4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4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72" name="Google Shape;72;p2: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s-ES"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47: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4429df53d5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4429df53d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g34429df53d5_0_12: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s-E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4429df53d5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g34429df53d5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4429df53d5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6" name="Google Shape;366;g34429df53d5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4429df53d5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g34429df53d5_0_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4429df53d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5" name="Google Shape;405;g34429df53d5_0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4429df53d5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6" name="Google Shape;416;g34429df53d5_0_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34429df53d5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3" name="Google Shape;423;g34429df53d5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4429df53d5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g34429df53d5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34429df53d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g34429df53d5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429df53d5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4429df53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 name="Google Shape;80;g34429df53d5_0_0: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s-E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34429df53d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g34429df53d5_0_1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4429df53d5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g34429df53d5_0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18: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200" b="0" i="0" u="none" strike="noStrike" cap="none">
              <a:solidFill>
                <a:schemeClr val="dk1"/>
              </a:solidFill>
              <a:latin typeface="Calibri"/>
              <a:ea typeface="Calibri"/>
              <a:cs typeface="Calibri"/>
              <a:sym typeface="Calibri"/>
            </a:endParaRPr>
          </a:p>
        </p:txBody>
      </p:sp>
      <p:sp>
        <p:nvSpPr>
          <p:cNvPr id="475" name="Google Shape;475;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2: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4: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4429df53d5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4429df53d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34429df53d5_0_6:notes"/>
          <p:cNvSpPr txBox="1">
            <a:spLocks noGrp="1"/>
          </p:cNvSpPr>
          <p:nvPr>
            <p:ph type="sldNum" idx="12"/>
          </p:nvPr>
        </p:nvSpPr>
        <p:spPr>
          <a:xfrm>
            <a:off x="3884612"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Calibri"/>
              <a:buNone/>
            </a:pPr>
            <a:fld id="{00000000-1234-1234-1234-123412341234}" type="slidenum">
              <a:rPr lang="es-E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35: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6: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628650" y="365126"/>
            <a:ext cx="7886700" cy="745217"/>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7" name="Google Shape;17;p2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2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9" name="Google Shape;19;p2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0"/>
        <p:cNvGrpSpPr/>
        <p:nvPr/>
      </p:nvGrpSpPr>
      <p:grpSpPr>
        <a:xfrm>
          <a:off x="0" y="0"/>
          <a:ext cx="0" cy="0"/>
          <a:chOff x="0" y="0"/>
          <a:chExt cx="0" cy="0"/>
        </a:xfrm>
      </p:grpSpPr>
      <p:sp>
        <p:nvSpPr>
          <p:cNvPr id="21" name="Google Shape;21;p21"/>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2" name="Google Shape;22;p2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3" name="Google Shape;23;p2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4" name="Google Shape;24;p2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5" name="Google Shape;25;p2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6"/>
        <p:cNvGrpSpPr/>
        <p:nvPr/>
      </p:nvGrpSpPr>
      <p:grpSpPr>
        <a:xfrm>
          <a:off x="0" y="0"/>
          <a:ext cx="0" cy="0"/>
          <a:chOff x="0" y="0"/>
          <a:chExt cx="0" cy="0"/>
        </a:xfrm>
      </p:grpSpPr>
      <p:sp>
        <p:nvSpPr>
          <p:cNvPr id="27" name="Google Shape;27;p48"/>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8"/>
          <p:cNvSpPr txBox="1">
            <a:spLocks noGrp="1"/>
          </p:cNvSpPr>
          <p:nvPr>
            <p:ph type="body" idx="1"/>
          </p:nvPr>
        </p:nvSpPr>
        <p:spPr>
          <a:xfrm>
            <a:off x="628650" y="1306286"/>
            <a:ext cx="7886700" cy="4323805"/>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29" name="Google Shape;29;p4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a:lvl1pPr>
            <a:lvl2pPr marL="0" marR="0" lvl="1" indent="0" algn="r">
              <a:lnSpc>
                <a:spcPct val="100000"/>
              </a:lnSpc>
              <a:spcBef>
                <a:spcPts val="0"/>
              </a:spcBef>
              <a:spcAft>
                <a:spcPts val="0"/>
              </a:spcAft>
              <a:buClr>
                <a:srgbClr val="000000"/>
              </a:buClr>
              <a:buSzPts val="1200"/>
              <a:buFont typeface="Arial"/>
              <a:buNone/>
              <a:defRPr/>
            </a:lvl2pPr>
            <a:lvl3pPr marL="0" marR="0" lvl="2" indent="0" algn="r">
              <a:lnSpc>
                <a:spcPct val="100000"/>
              </a:lnSpc>
              <a:spcBef>
                <a:spcPts val="0"/>
              </a:spcBef>
              <a:spcAft>
                <a:spcPts val="0"/>
              </a:spcAft>
              <a:buClr>
                <a:srgbClr val="000000"/>
              </a:buClr>
              <a:buSzPts val="1200"/>
              <a:buFont typeface="Arial"/>
              <a:buNone/>
              <a:defRPr/>
            </a:lvl3pPr>
            <a:lvl4pPr marL="0" marR="0" lvl="3" indent="0" algn="r">
              <a:lnSpc>
                <a:spcPct val="100000"/>
              </a:lnSpc>
              <a:spcBef>
                <a:spcPts val="0"/>
              </a:spcBef>
              <a:spcAft>
                <a:spcPts val="0"/>
              </a:spcAft>
              <a:buClr>
                <a:srgbClr val="000000"/>
              </a:buClr>
              <a:buSzPts val="1200"/>
              <a:buFont typeface="Arial"/>
              <a:buNone/>
              <a:defRPr/>
            </a:lvl4pPr>
            <a:lvl5pPr marL="0" marR="0" lvl="4" indent="0" algn="r">
              <a:lnSpc>
                <a:spcPct val="100000"/>
              </a:lnSpc>
              <a:spcBef>
                <a:spcPts val="0"/>
              </a:spcBef>
              <a:spcAft>
                <a:spcPts val="0"/>
              </a:spcAft>
              <a:buClr>
                <a:srgbClr val="000000"/>
              </a:buClr>
              <a:buSzPts val="1200"/>
              <a:buFont typeface="Arial"/>
              <a:buNone/>
              <a:defRPr/>
            </a:lvl5pPr>
            <a:lvl6pPr marL="0" marR="0" lvl="5" indent="0" algn="r">
              <a:lnSpc>
                <a:spcPct val="100000"/>
              </a:lnSpc>
              <a:spcBef>
                <a:spcPts val="0"/>
              </a:spcBef>
              <a:spcAft>
                <a:spcPts val="0"/>
              </a:spcAft>
              <a:buClr>
                <a:srgbClr val="000000"/>
              </a:buClr>
              <a:buSzPts val="1200"/>
              <a:buFont typeface="Arial"/>
              <a:buNone/>
              <a:defRPr/>
            </a:lvl6pPr>
            <a:lvl7pPr marL="0" marR="0" lvl="6" indent="0" algn="r">
              <a:lnSpc>
                <a:spcPct val="100000"/>
              </a:lnSpc>
              <a:spcBef>
                <a:spcPts val="0"/>
              </a:spcBef>
              <a:spcAft>
                <a:spcPts val="0"/>
              </a:spcAft>
              <a:buClr>
                <a:srgbClr val="000000"/>
              </a:buClr>
              <a:buSzPts val="1200"/>
              <a:buFont typeface="Arial"/>
              <a:buNone/>
              <a:defRPr/>
            </a:lvl7pPr>
            <a:lvl8pPr marL="0" marR="0" lvl="7" indent="0" algn="r">
              <a:lnSpc>
                <a:spcPct val="100000"/>
              </a:lnSpc>
              <a:spcBef>
                <a:spcPts val="0"/>
              </a:spcBef>
              <a:spcAft>
                <a:spcPts val="0"/>
              </a:spcAft>
              <a:buClr>
                <a:srgbClr val="000000"/>
              </a:buClr>
              <a:buSzPts val="1200"/>
              <a:buFont typeface="Arial"/>
              <a:buNone/>
              <a:defRPr/>
            </a:lvl8pPr>
            <a:lvl9pPr marL="0" marR="0" lvl="8" indent="0" algn="r">
              <a:lnSpc>
                <a:spcPct val="100000"/>
              </a:lnSpc>
              <a:spcBef>
                <a:spcPts val="0"/>
              </a:spcBef>
              <a:spcAft>
                <a:spcPts val="0"/>
              </a:spcAft>
              <a:buClr>
                <a:srgbClr val="000000"/>
              </a:buClr>
              <a:buSzPts val="1200"/>
              <a:buFont typeface="Arial"/>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34" name="Google Shape;34;p28"/>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 name="Google Shape;35;p28"/>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36" name="Google Shape;36;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7" name="Google Shape;37;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8" name="Google Shape;38;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1" name="Google Shape;41;p29"/>
          <p:cNvSpPr>
            <a:spLocks noGrp="1"/>
          </p:cNvSpPr>
          <p:nvPr>
            <p:ph type="pic" idx="2"/>
          </p:nvPr>
        </p:nvSpPr>
        <p:spPr>
          <a:xfrm>
            <a:off x="3887391" y="987426"/>
            <a:ext cx="4629150" cy="4873625"/>
          </a:xfrm>
          <a:prstGeom prst="rect">
            <a:avLst/>
          </a:prstGeom>
          <a:noFill/>
          <a:ln>
            <a:noFill/>
          </a:ln>
        </p:spPr>
      </p:sp>
      <p:sp>
        <p:nvSpPr>
          <p:cNvPr id="42" name="Google Shape;42;p29"/>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43" name="Google Shape;43;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4" name="Google Shape;44;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45" name="Google Shape;45;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46"/>
        <p:cNvGrpSpPr/>
        <p:nvPr/>
      </p:nvGrpSpPr>
      <p:grpSpPr>
        <a:xfrm>
          <a:off x="0" y="0"/>
          <a:ext cx="0" cy="0"/>
          <a:chOff x="0" y="0"/>
          <a:chExt cx="0" cy="0"/>
        </a:xfrm>
      </p:grpSpPr>
      <p:sp>
        <p:nvSpPr>
          <p:cNvPr id="47" name="Google Shape;47;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48" name="Google Shape;48;p30"/>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0" name="Google Shape;50;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1" name="Google Shape;51;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52"/>
        <p:cNvGrpSpPr/>
        <p:nvPr/>
      </p:nvGrpSpPr>
      <p:grpSpPr>
        <a:xfrm>
          <a:off x="0" y="0"/>
          <a:ext cx="0" cy="0"/>
          <a:chOff x="0" y="0"/>
          <a:chExt cx="0" cy="0"/>
        </a:xfrm>
      </p:grpSpPr>
      <p:sp>
        <p:nvSpPr>
          <p:cNvPr id="53" name="Google Shape;53;p31"/>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54" name="Google Shape;54;p31"/>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5" name="Google Shape;55;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6" name="Google Shape;56;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57" name="Google Shape;57;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8"/>
        <p:cNvGrpSpPr/>
        <p:nvPr/>
      </p:nvGrpSpPr>
      <p:grpSpPr>
        <a:xfrm>
          <a:off x="0" y="0"/>
          <a:ext cx="0" cy="0"/>
          <a:chOff x="0" y="0"/>
          <a:chExt cx="0" cy="0"/>
        </a:xfrm>
      </p:grpSpPr>
      <p:sp>
        <p:nvSpPr>
          <p:cNvPr id="59" name="Google Shape;59;p49"/>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9"/>
          <p:cNvSpPr txBox="1">
            <a:spLocks noGrp="1"/>
          </p:cNvSpPr>
          <p:nvPr>
            <p:ph type="body" idx="1"/>
          </p:nvPr>
        </p:nvSpPr>
        <p:spPr>
          <a:xfrm>
            <a:off x="628650" y="1316168"/>
            <a:ext cx="386715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 name="Google Shape;61;p49"/>
          <p:cNvSpPr txBox="1">
            <a:spLocks noGrp="1"/>
          </p:cNvSpPr>
          <p:nvPr>
            <p:ph type="body" idx="2"/>
          </p:nvPr>
        </p:nvSpPr>
        <p:spPr>
          <a:xfrm>
            <a:off x="4648200" y="1316168"/>
            <a:ext cx="386715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2" name="Google Shape;62;p4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a:lvl1pPr>
            <a:lvl2pPr marL="0" marR="0" lvl="1" indent="0" algn="r">
              <a:lnSpc>
                <a:spcPct val="100000"/>
              </a:lnSpc>
              <a:spcBef>
                <a:spcPts val="0"/>
              </a:spcBef>
              <a:spcAft>
                <a:spcPts val="0"/>
              </a:spcAft>
              <a:buClr>
                <a:srgbClr val="000000"/>
              </a:buClr>
              <a:buSzPts val="1200"/>
              <a:buFont typeface="Arial"/>
              <a:buNone/>
              <a:defRPr/>
            </a:lvl2pPr>
            <a:lvl3pPr marL="0" marR="0" lvl="2" indent="0" algn="r">
              <a:lnSpc>
                <a:spcPct val="100000"/>
              </a:lnSpc>
              <a:spcBef>
                <a:spcPts val="0"/>
              </a:spcBef>
              <a:spcAft>
                <a:spcPts val="0"/>
              </a:spcAft>
              <a:buClr>
                <a:srgbClr val="000000"/>
              </a:buClr>
              <a:buSzPts val="1200"/>
              <a:buFont typeface="Arial"/>
              <a:buNone/>
              <a:defRPr/>
            </a:lvl3pPr>
            <a:lvl4pPr marL="0" marR="0" lvl="3" indent="0" algn="r">
              <a:lnSpc>
                <a:spcPct val="100000"/>
              </a:lnSpc>
              <a:spcBef>
                <a:spcPts val="0"/>
              </a:spcBef>
              <a:spcAft>
                <a:spcPts val="0"/>
              </a:spcAft>
              <a:buClr>
                <a:srgbClr val="000000"/>
              </a:buClr>
              <a:buSzPts val="1200"/>
              <a:buFont typeface="Arial"/>
              <a:buNone/>
              <a:defRPr/>
            </a:lvl4pPr>
            <a:lvl5pPr marL="0" marR="0" lvl="4" indent="0" algn="r">
              <a:lnSpc>
                <a:spcPct val="100000"/>
              </a:lnSpc>
              <a:spcBef>
                <a:spcPts val="0"/>
              </a:spcBef>
              <a:spcAft>
                <a:spcPts val="0"/>
              </a:spcAft>
              <a:buClr>
                <a:srgbClr val="000000"/>
              </a:buClr>
              <a:buSzPts val="1200"/>
              <a:buFont typeface="Arial"/>
              <a:buNone/>
              <a:defRPr/>
            </a:lvl5pPr>
            <a:lvl6pPr marL="0" marR="0" lvl="5" indent="0" algn="r">
              <a:lnSpc>
                <a:spcPct val="100000"/>
              </a:lnSpc>
              <a:spcBef>
                <a:spcPts val="0"/>
              </a:spcBef>
              <a:spcAft>
                <a:spcPts val="0"/>
              </a:spcAft>
              <a:buClr>
                <a:srgbClr val="000000"/>
              </a:buClr>
              <a:buSzPts val="1200"/>
              <a:buFont typeface="Arial"/>
              <a:buNone/>
              <a:defRPr/>
            </a:lvl6pPr>
            <a:lvl7pPr marL="0" marR="0" lvl="6" indent="0" algn="r">
              <a:lnSpc>
                <a:spcPct val="100000"/>
              </a:lnSpc>
              <a:spcBef>
                <a:spcPts val="0"/>
              </a:spcBef>
              <a:spcAft>
                <a:spcPts val="0"/>
              </a:spcAft>
              <a:buClr>
                <a:srgbClr val="000000"/>
              </a:buClr>
              <a:buSzPts val="1200"/>
              <a:buFont typeface="Arial"/>
              <a:buNone/>
              <a:defRPr/>
            </a:lvl7pPr>
            <a:lvl8pPr marL="0" marR="0" lvl="7" indent="0" algn="r">
              <a:lnSpc>
                <a:spcPct val="100000"/>
              </a:lnSpc>
              <a:spcBef>
                <a:spcPts val="0"/>
              </a:spcBef>
              <a:spcAft>
                <a:spcPts val="0"/>
              </a:spcAft>
              <a:buClr>
                <a:srgbClr val="000000"/>
              </a:buClr>
              <a:buSzPts val="1200"/>
              <a:buFont typeface="Arial"/>
              <a:buNone/>
              <a:defRPr/>
            </a:lvl8pPr>
            <a:lvl9pPr marL="0" marR="0" lvl="8" indent="0" algn="r">
              <a:lnSpc>
                <a:spcPct val="100000"/>
              </a:lnSpc>
              <a:spcBef>
                <a:spcPts val="0"/>
              </a:spcBef>
              <a:spcAft>
                <a:spcPts val="0"/>
              </a:spcAft>
              <a:buClr>
                <a:srgbClr val="000000"/>
              </a:buClr>
              <a:buSzPts val="1200"/>
              <a:buFont typeface="Arial"/>
              <a:buNone/>
              <a:defRPr/>
            </a:lvl9pPr>
          </a:lstStyle>
          <a:p>
            <a:pPr marL="0" lvl="0" indent="0" algn="r" rtl="0">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SzPts val="1400"/>
              <a:buNone/>
              <a:defRPr sz="3200" b="1" i="0" u="none" strike="noStrike" cap="none">
                <a:solidFill>
                  <a:srgbClr val="000066"/>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 name="Google Shape;11;p19"/>
          <p:cNvSpPr txBox="1">
            <a:spLocks noGrp="1"/>
          </p:cNvSpPr>
          <p:nvPr>
            <p:ph type="body" idx="1"/>
          </p:nvPr>
        </p:nvSpPr>
        <p:spPr>
          <a:xfrm>
            <a:off x="628650" y="1306286"/>
            <a:ext cx="7886700" cy="4323805"/>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 name="Google Shape;13;p1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1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hyperlink" Target="https://www.luisllamas.es/esquema-de-patillaje-de-arduino-pinout/" TargetMode="External"/><Relationship Id="rId4" Type="http://schemas.openxmlformats.org/officeDocument/2006/relationships/hyperlink" Target="https://www.luisllamas.es/reloj-y-calendario-en-arduino-con-los-rtc-ds1307-y-ds3231/"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www.luisllamas.es/arduino-i2c/"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luisllamas.es/esquema-de-patillaje-de-arduino-pinout/" TargetMode="External"/><Relationship Id="rId5" Type="http://schemas.openxmlformats.org/officeDocument/2006/relationships/hyperlink" Target="https://www.luisllamas.es/tarjeta-micro-sd-arduino/" TargetMode="Externa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Guardar datos</a:t>
            </a:r>
            <a:endParaRPr/>
          </a:p>
        </p:txBody>
      </p:sp>
      <p:grpSp>
        <p:nvGrpSpPr>
          <p:cNvPr id="207" name="Google Shape;207;p37"/>
          <p:cNvGrpSpPr/>
          <p:nvPr/>
        </p:nvGrpSpPr>
        <p:grpSpPr>
          <a:xfrm>
            <a:off x="628650" y="1402688"/>
            <a:ext cx="7886700" cy="4131000"/>
            <a:chOff x="0" y="96402"/>
            <a:chExt cx="7886700" cy="4131000"/>
          </a:xfrm>
        </p:grpSpPr>
        <p:sp>
          <p:nvSpPr>
            <p:cNvPr id="208" name="Google Shape;208;p37"/>
            <p:cNvSpPr/>
            <p:nvPr/>
          </p:nvSpPr>
          <p:spPr>
            <a:xfrm>
              <a:off x="0" y="96402"/>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7"/>
            <p:cNvSpPr txBox="1"/>
            <p:nvPr/>
          </p:nvSpPr>
          <p:spPr>
            <a:xfrm>
              <a:off x="32041" y="128443"/>
              <a:ext cx="7822618" cy="592288"/>
            </a:xfrm>
            <a:prstGeom prst="rect">
              <a:avLst/>
            </a:prstGeom>
            <a:no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Una vez abierto el archivo en uno de los modos de escritura o anexar, puede empezar a escribir en el objeto de archivo mediante este método.	</a:t>
              </a:r>
              <a:endParaRPr sz="1700" b="0" i="0" u="none" strike="noStrike" cap="none">
                <a:solidFill>
                  <a:schemeClr val="dk1"/>
                </a:solidFill>
                <a:latin typeface="Arial"/>
                <a:ea typeface="Arial"/>
                <a:cs typeface="Arial"/>
                <a:sym typeface="Arial"/>
              </a:endParaRPr>
            </a:p>
          </p:txBody>
        </p:sp>
        <p:sp>
          <p:nvSpPr>
            <p:cNvPr id="210" name="Google Shape;210;p37"/>
            <p:cNvSpPr/>
            <p:nvPr/>
          </p:nvSpPr>
          <p:spPr>
            <a:xfrm>
              <a:off x="0" y="801732"/>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7"/>
            <p:cNvSpPr txBox="1"/>
            <p:nvPr/>
          </p:nvSpPr>
          <p:spPr>
            <a:xfrm>
              <a:off x="32041" y="833773"/>
              <a:ext cx="7822618" cy="592288"/>
            </a:xfrm>
            <a:prstGeom prst="rect">
              <a:avLst/>
            </a:prstGeom>
            <a:no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El método write() solo toma una cadena como argumento de entrada.	</a:t>
              </a:r>
              <a:endParaRPr sz="1700" b="0" i="0" u="none" strike="noStrike" cap="none">
                <a:solidFill>
                  <a:schemeClr val="dk1"/>
                </a:solidFill>
                <a:latin typeface="Arial"/>
                <a:ea typeface="Arial"/>
                <a:cs typeface="Arial"/>
                <a:sym typeface="Arial"/>
              </a:endParaRPr>
            </a:p>
          </p:txBody>
        </p:sp>
        <p:sp>
          <p:nvSpPr>
            <p:cNvPr id="212" name="Google Shape;212;p37"/>
            <p:cNvSpPr/>
            <p:nvPr/>
          </p:nvSpPr>
          <p:spPr>
            <a:xfrm>
              <a:off x="0" y="1507062"/>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7"/>
            <p:cNvSpPr txBox="1"/>
            <p:nvPr/>
          </p:nvSpPr>
          <p:spPr>
            <a:xfrm>
              <a:off x="32041" y="1539103"/>
              <a:ext cx="7822618" cy="592288"/>
            </a:xfrm>
            <a:prstGeom prst="rect">
              <a:avLst/>
            </a:prstGeom>
            <a:no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Cualquier otro formato de datos debe convertirse en una cadena antes de que se escriba: </a:t>
              </a:r>
              <a:endParaRPr sz="1700" b="0" i="0" u="none" strike="noStrike" cap="none">
                <a:solidFill>
                  <a:schemeClr val="dk1"/>
                </a:solidFill>
                <a:latin typeface="Arial"/>
                <a:ea typeface="Arial"/>
                <a:cs typeface="Arial"/>
                <a:sym typeface="Arial"/>
              </a:endParaRPr>
            </a:p>
          </p:txBody>
        </p:sp>
        <p:sp>
          <p:nvSpPr>
            <p:cNvPr id="214" name="Google Shape;214;p37"/>
            <p:cNvSpPr/>
            <p:nvPr/>
          </p:nvSpPr>
          <p:spPr>
            <a:xfrm>
              <a:off x="0" y="2163432"/>
              <a:ext cx="7886700" cy="68620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7"/>
            <p:cNvSpPr txBox="1"/>
            <p:nvPr/>
          </p:nvSpPr>
          <p:spPr>
            <a:xfrm>
              <a:off x="0" y="2163432"/>
              <a:ext cx="7886700" cy="686204"/>
            </a:xfrm>
            <a:prstGeom prst="rect">
              <a:avLst/>
            </a:prstGeom>
            <a:noFill/>
            <a:ln>
              <a:noFill/>
            </a:ln>
          </p:spPr>
          <p:txBody>
            <a:bodyPr spcFirstLastPara="1" wrap="square" lIns="250400" tIns="20300" rIns="113775" bIns="20300" anchor="t" anchorCtr="0">
              <a:noAutofit/>
            </a:bodyPr>
            <a:lstStyle/>
            <a:p>
              <a:pPr marL="114300" marR="0" lvl="1" indent="-31750" algn="l" rtl="0">
                <a:lnSpc>
                  <a:spcPct val="9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a:p>
              <a:pPr marL="171450" marR="0" lvl="1" indent="-171450" algn="ctr" rtl="0">
                <a:lnSpc>
                  <a:spcPct val="90000"/>
                </a:lnSpc>
                <a:spcBef>
                  <a:spcPts val="260"/>
                </a:spcBef>
                <a:spcAft>
                  <a:spcPts val="0"/>
                </a:spcAft>
                <a:buClr>
                  <a:srgbClr val="000000"/>
                </a:buClr>
                <a:buSzPts val="1600"/>
                <a:buFont typeface="Arial"/>
                <a:buNone/>
              </a:pPr>
              <a:r>
                <a:rPr lang="es-ES" sz="1600" b="1" i="1" u="none" strike="noStrike" cap="none">
                  <a:solidFill>
                    <a:srgbClr val="000000"/>
                  </a:solidFill>
                  <a:highlight>
                    <a:srgbClr val="C0C0C0"/>
                  </a:highlight>
                  <a:latin typeface="Arial"/>
                  <a:ea typeface="Arial"/>
                  <a:cs typeface="Arial"/>
                  <a:sym typeface="Arial"/>
                </a:rPr>
                <a:t>&gt;&gt;&gt; f.write(“EAFIT – Pensamiento Computacional II\n")</a:t>
              </a:r>
              <a:r>
                <a:rPr lang="es-ES" sz="1600" b="1" i="1" u="none" strike="noStrike" cap="none">
                  <a:solidFill>
                    <a:srgbClr val="000000"/>
                  </a:solidFill>
                  <a:latin typeface="Arial"/>
                  <a:ea typeface="Arial"/>
                  <a:cs typeface="Arial"/>
                  <a:sym typeface="Arial"/>
                </a:rPr>
                <a:t> </a:t>
              </a:r>
              <a:endParaRPr sz="1600" b="1" i="1" u="none" strike="noStrike" cap="none">
                <a:solidFill>
                  <a:srgbClr val="000000"/>
                </a:solidFill>
                <a:latin typeface="Arial"/>
                <a:ea typeface="Arial"/>
                <a:cs typeface="Arial"/>
                <a:sym typeface="Arial"/>
              </a:endParaRPr>
            </a:p>
            <a:p>
              <a:pPr marL="114300" marR="0" lvl="1" indent="-31750" algn="l" rtl="0">
                <a:lnSpc>
                  <a:spcPct val="90000"/>
                </a:lnSpc>
                <a:spcBef>
                  <a:spcPts val="32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p:txBody>
        </p:sp>
        <p:sp>
          <p:nvSpPr>
            <p:cNvPr id="216" name="Google Shape;216;p37"/>
            <p:cNvSpPr/>
            <p:nvPr/>
          </p:nvSpPr>
          <p:spPr>
            <a:xfrm>
              <a:off x="0" y="2849637"/>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7"/>
            <p:cNvSpPr txBox="1"/>
            <p:nvPr/>
          </p:nvSpPr>
          <p:spPr>
            <a:xfrm>
              <a:off x="32041" y="2881678"/>
              <a:ext cx="7822618" cy="592288"/>
            </a:xfrm>
            <a:prstGeom prst="rect">
              <a:avLst/>
            </a:prstGeom>
            <a:noFill/>
            <a:ln>
              <a:noFill/>
            </a:ln>
          </p:spPr>
          <p:txBody>
            <a:bodyPr spcFirstLastPara="1" wrap="square" lIns="64750" tIns="64750" rIns="64750" bIns="64750" anchor="ctr" anchorCtr="0">
              <a:noAutofit/>
            </a:bodyPr>
            <a:lstStyle/>
            <a:p>
              <a:pPr marL="0" marR="0" lvl="0" indent="0" algn="l"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También puede utilizar el método writelines() si desea escribir una secuencia de cadenas en el archivo</a:t>
              </a:r>
              <a:endParaRPr sz="1700" b="0" i="0" u="none" strike="noStrike" cap="none">
                <a:solidFill>
                  <a:schemeClr val="dk1"/>
                </a:solidFill>
                <a:latin typeface="Arial"/>
                <a:ea typeface="Arial"/>
                <a:cs typeface="Arial"/>
                <a:sym typeface="Arial"/>
              </a:endParaRPr>
            </a:p>
          </p:txBody>
        </p:sp>
        <p:sp>
          <p:nvSpPr>
            <p:cNvPr id="218" name="Google Shape;218;p37"/>
            <p:cNvSpPr/>
            <p:nvPr/>
          </p:nvSpPr>
          <p:spPr>
            <a:xfrm>
              <a:off x="0" y="3506007"/>
              <a:ext cx="7886700" cy="7213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7"/>
            <p:cNvSpPr txBox="1"/>
            <p:nvPr/>
          </p:nvSpPr>
          <p:spPr>
            <a:xfrm>
              <a:off x="0" y="3506007"/>
              <a:ext cx="7886700" cy="721395"/>
            </a:xfrm>
            <a:prstGeom prst="rect">
              <a:avLst/>
            </a:prstGeom>
            <a:noFill/>
            <a:ln>
              <a:noFill/>
            </a:ln>
          </p:spPr>
          <p:txBody>
            <a:bodyPr spcFirstLastPara="1" wrap="square" lIns="250400" tIns="20300" rIns="113775" bIns="20300" anchor="t" anchorCtr="0">
              <a:noAutofit/>
            </a:bodyPr>
            <a:lstStyle/>
            <a:p>
              <a:pPr marL="114300" marR="0" lvl="1" indent="-31750" algn="l" rtl="0">
                <a:lnSpc>
                  <a:spcPct val="90000"/>
                </a:lnSpc>
                <a:spcBef>
                  <a:spcPts val="0"/>
                </a:spcBef>
                <a:spcAft>
                  <a:spcPts val="0"/>
                </a:spcAft>
                <a:buClr>
                  <a:srgbClr val="000000"/>
                </a:buClr>
                <a:buSzPts val="1300"/>
                <a:buFont typeface="Arial"/>
                <a:buNone/>
              </a:pPr>
              <a:endParaRPr sz="1300" b="0" i="0" u="none" strike="noStrike" cap="none">
                <a:solidFill>
                  <a:srgbClr val="000000"/>
                </a:solidFill>
                <a:latin typeface="Arial"/>
                <a:ea typeface="Arial"/>
                <a:cs typeface="Arial"/>
                <a:sym typeface="Arial"/>
              </a:endParaRPr>
            </a:p>
            <a:p>
              <a:pPr marL="342900" marR="0" lvl="2" indent="-171450" algn="l" rtl="0">
                <a:lnSpc>
                  <a:spcPct val="90000"/>
                </a:lnSpc>
                <a:spcBef>
                  <a:spcPts val="260"/>
                </a:spcBef>
                <a:spcAft>
                  <a:spcPts val="0"/>
                </a:spcAft>
                <a:buClr>
                  <a:srgbClr val="000000"/>
                </a:buClr>
                <a:buSzPts val="1600"/>
                <a:buFont typeface="Arial"/>
                <a:buNone/>
              </a:pPr>
              <a:r>
                <a:rPr lang="es-ES" sz="1600" b="1" i="1" u="none" strike="noStrike" cap="none">
                  <a:solidFill>
                    <a:srgbClr val="000000"/>
                  </a:solidFill>
                  <a:highlight>
                    <a:srgbClr val="C0C0C0"/>
                  </a:highlight>
                  <a:latin typeface="Arial"/>
                  <a:ea typeface="Arial"/>
                  <a:cs typeface="Arial"/>
                  <a:sym typeface="Arial"/>
                </a:rPr>
                <a:t>  		&gt;&gt;&gt;	sq = [“Programación en Python - PCII\n",	“EAFIT\n"] </a:t>
              </a:r>
              <a:endParaRPr/>
            </a:p>
            <a:p>
              <a:pPr marL="342900" marR="0" lvl="2" indent="-171450" algn="l" rtl="0">
                <a:lnSpc>
                  <a:spcPct val="90000"/>
                </a:lnSpc>
                <a:spcBef>
                  <a:spcPts val="320"/>
                </a:spcBef>
                <a:spcAft>
                  <a:spcPts val="0"/>
                </a:spcAft>
                <a:buClr>
                  <a:srgbClr val="000000"/>
                </a:buClr>
                <a:buSzPts val="1600"/>
                <a:buFont typeface="Arial"/>
                <a:buNone/>
              </a:pPr>
              <a:r>
                <a:rPr lang="es-ES" sz="1600" b="1" i="1" u="none" strike="noStrike" cap="none">
                  <a:solidFill>
                    <a:srgbClr val="000000"/>
                  </a:solidFill>
                  <a:highlight>
                    <a:srgbClr val="C0C0C0"/>
                  </a:highlight>
                  <a:latin typeface="Arial"/>
                  <a:ea typeface="Arial"/>
                  <a:cs typeface="Arial"/>
                  <a:sym typeface="Arial"/>
                </a:rPr>
                <a:t>		&gt;&gt;&gt;	f.writelines(sq)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8"/>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Cerrar un archivo</a:t>
            </a:r>
            <a:endParaRPr/>
          </a:p>
        </p:txBody>
      </p:sp>
      <p:grpSp>
        <p:nvGrpSpPr>
          <p:cNvPr id="225" name="Google Shape;225;p38"/>
          <p:cNvGrpSpPr/>
          <p:nvPr/>
        </p:nvGrpSpPr>
        <p:grpSpPr>
          <a:xfrm>
            <a:off x="628650" y="1403678"/>
            <a:ext cx="7886700" cy="4129020"/>
            <a:chOff x="0" y="97392"/>
            <a:chExt cx="7886700" cy="4129020"/>
          </a:xfrm>
        </p:grpSpPr>
        <p:sp>
          <p:nvSpPr>
            <p:cNvPr id="226" name="Google Shape;226;p38"/>
            <p:cNvSpPr/>
            <p:nvPr/>
          </p:nvSpPr>
          <p:spPr>
            <a:xfrm>
              <a:off x="0" y="97392"/>
              <a:ext cx="7886700" cy="108108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8"/>
            <p:cNvSpPr txBox="1"/>
            <p:nvPr/>
          </p:nvSpPr>
          <p:spPr>
            <a:xfrm>
              <a:off x="52774" y="150166"/>
              <a:ext cx="7781152" cy="97553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s-ES" sz="2800" b="0" i="0" u="none" strike="noStrike" cap="none">
                  <a:solidFill>
                    <a:schemeClr val="dk1"/>
                  </a:solidFill>
                  <a:latin typeface="Arial"/>
                  <a:ea typeface="Arial"/>
                  <a:cs typeface="Arial"/>
                  <a:sym typeface="Arial"/>
                </a:rPr>
                <a:t>El método close() cierra el archivo y libera los recursos del sistema ocupados por el archivo. </a:t>
              </a:r>
              <a:endParaRPr sz="2800" b="0" i="0" u="none" strike="noStrike" cap="none">
                <a:solidFill>
                  <a:schemeClr val="dk1"/>
                </a:solidFill>
                <a:latin typeface="Arial"/>
                <a:ea typeface="Arial"/>
                <a:cs typeface="Arial"/>
                <a:sym typeface="Arial"/>
              </a:endParaRPr>
            </a:p>
          </p:txBody>
        </p:sp>
        <p:sp>
          <p:nvSpPr>
            <p:cNvPr id="228" name="Google Shape;228;p38"/>
            <p:cNvSpPr/>
            <p:nvPr/>
          </p:nvSpPr>
          <p:spPr>
            <a:xfrm>
              <a:off x="0" y="1259112"/>
              <a:ext cx="7886700" cy="108108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8"/>
            <p:cNvSpPr txBox="1"/>
            <p:nvPr/>
          </p:nvSpPr>
          <p:spPr>
            <a:xfrm>
              <a:off x="52774" y="1311886"/>
              <a:ext cx="7781152" cy="97553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s-ES" sz="2800" b="0" i="0" u="none" strike="noStrike" cap="none">
                  <a:solidFill>
                    <a:schemeClr val="dk1"/>
                  </a:solidFill>
                  <a:latin typeface="Arial"/>
                  <a:ea typeface="Arial"/>
                  <a:cs typeface="Arial"/>
                  <a:sym typeface="Arial"/>
                </a:rPr>
                <a:t>Una vez cerrados, no puede usar el objeto de archivo, ya que ya se ha vaciado.	</a:t>
              </a:r>
              <a:endParaRPr sz="2800" b="0" i="0" u="none" strike="noStrike" cap="none">
                <a:solidFill>
                  <a:schemeClr val="dk1"/>
                </a:solidFill>
                <a:latin typeface="Arial"/>
                <a:ea typeface="Arial"/>
                <a:cs typeface="Arial"/>
                <a:sym typeface="Arial"/>
              </a:endParaRPr>
            </a:p>
          </p:txBody>
        </p:sp>
        <p:sp>
          <p:nvSpPr>
            <p:cNvPr id="230" name="Google Shape;230;p38"/>
            <p:cNvSpPr/>
            <p:nvPr/>
          </p:nvSpPr>
          <p:spPr>
            <a:xfrm>
              <a:off x="0" y="2420832"/>
              <a:ext cx="7886700" cy="108108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8"/>
            <p:cNvSpPr txBox="1"/>
            <p:nvPr/>
          </p:nvSpPr>
          <p:spPr>
            <a:xfrm>
              <a:off x="52774" y="2473606"/>
              <a:ext cx="7781152" cy="975532"/>
            </a:xfrm>
            <a:prstGeom prst="rect">
              <a:avLst/>
            </a:prstGeom>
            <a:noFill/>
            <a:ln>
              <a:noFill/>
            </a:ln>
          </p:spPr>
          <p:txBody>
            <a:bodyPr spcFirstLastPara="1" wrap="square" lIns="106675" tIns="106675" rIns="106675" bIns="106675" anchor="ctr" anchorCtr="0">
              <a:noAutofit/>
            </a:bodyPr>
            <a:lstStyle/>
            <a:p>
              <a:pPr marL="0" marR="0" lvl="0" indent="0" algn="l" rtl="0">
                <a:lnSpc>
                  <a:spcPct val="90000"/>
                </a:lnSpc>
                <a:spcBef>
                  <a:spcPts val="0"/>
                </a:spcBef>
                <a:spcAft>
                  <a:spcPts val="0"/>
                </a:spcAft>
                <a:buClr>
                  <a:srgbClr val="000000"/>
                </a:buClr>
                <a:buSzPts val="2800"/>
                <a:buFont typeface="Arial"/>
                <a:buNone/>
              </a:pPr>
              <a:r>
                <a:rPr lang="es-ES" sz="2800" b="0" i="0" u="none" strike="noStrike" cap="none">
                  <a:solidFill>
                    <a:schemeClr val="dk1"/>
                  </a:solidFill>
                  <a:latin typeface="Arial"/>
                  <a:ea typeface="Arial"/>
                  <a:cs typeface="Arial"/>
                  <a:sym typeface="Arial"/>
                </a:rPr>
                <a:t>Es una buena práctica cerrar el archivo una vez que haya terminado de trabajar con un archivo:</a:t>
              </a:r>
              <a:endParaRPr sz="2800" b="0" i="0" u="none" strike="noStrike" cap="none">
                <a:solidFill>
                  <a:schemeClr val="dk1"/>
                </a:solidFill>
                <a:latin typeface="Arial"/>
                <a:ea typeface="Arial"/>
                <a:cs typeface="Arial"/>
                <a:sym typeface="Arial"/>
              </a:endParaRPr>
            </a:p>
          </p:txBody>
        </p:sp>
        <p:sp>
          <p:nvSpPr>
            <p:cNvPr id="232" name="Google Shape;232;p38"/>
            <p:cNvSpPr/>
            <p:nvPr/>
          </p:nvSpPr>
          <p:spPr>
            <a:xfrm>
              <a:off x="0" y="3501912"/>
              <a:ext cx="7886700" cy="724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8"/>
            <p:cNvSpPr txBox="1"/>
            <p:nvPr/>
          </p:nvSpPr>
          <p:spPr>
            <a:xfrm>
              <a:off x="0" y="3501912"/>
              <a:ext cx="7886700" cy="724500"/>
            </a:xfrm>
            <a:prstGeom prst="rect">
              <a:avLst/>
            </a:prstGeom>
            <a:noFill/>
            <a:ln>
              <a:noFill/>
            </a:ln>
          </p:spPr>
          <p:txBody>
            <a:bodyPr spcFirstLastPara="1" wrap="square" lIns="250400" tIns="35550" rIns="199125" bIns="35550" anchor="t" anchorCtr="0">
              <a:noAutofit/>
            </a:bodyPr>
            <a:lstStyle/>
            <a:p>
              <a:pPr marL="228600" marR="0" lvl="1" indent="-88900" algn="l" rtl="0">
                <a:lnSpc>
                  <a:spcPct val="90000"/>
                </a:lnSpc>
                <a:spcBef>
                  <a:spcPts val="0"/>
                </a:spcBef>
                <a:spcAft>
                  <a:spcPts val="0"/>
                </a:spcAft>
                <a:buClr>
                  <a:srgbClr val="000000"/>
                </a:buClr>
                <a:buSzPts val="2200"/>
                <a:buFont typeface="Arial"/>
                <a:buNone/>
              </a:pPr>
              <a:endParaRPr sz="2200" b="0" i="0" u="none" strike="noStrike" cap="none">
                <a:solidFill>
                  <a:srgbClr val="000000"/>
                </a:solidFill>
                <a:latin typeface="Arial"/>
                <a:ea typeface="Arial"/>
                <a:cs typeface="Arial"/>
                <a:sym typeface="Arial"/>
              </a:endParaRPr>
            </a:p>
            <a:p>
              <a:pPr marL="228600" marR="0" lvl="1" indent="-228600" algn="ctr" rtl="0">
                <a:lnSpc>
                  <a:spcPct val="90000"/>
                </a:lnSpc>
                <a:spcBef>
                  <a:spcPts val="440"/>
                </a:spcBef>
                <a:spcAft>
                  <a:spcPts val="0"/>
                </a:spcAft>
                <a:buClr>
                  <a:srgbClr val="000000"/>
                </a:buClr>
                <a:buSzPts val="2200"/>
                <a:buFont typeface="Arial"/>
                <a:buNone/>
              </a:pPr>
              <a:r>
                <a:rPr lang="es-ES" sz="2200" b="1" i="1" u="none" strike="noStrike" cap="none">
                  <a:solidFill>
                    <a:srgbClr val="000000"/>
                  </a:solidFill>
                  <a:highlight>
                    <a:srgbClr val="C0C0C0"/>
                  </a:highlight>
                  <a:latin typeface="Arial"/>
                  <a:ea typeface="Arial"/>
                  <a:cs typeface="Arial"/>
                  <a:sym typeface="Arial"/>
                </a:rPr>
                <a:t>&gt;&gt;&gt; f.close()</a:t>
              </a:r>
              <a:endParaRPr sz="2200" b="1" i="1" u="none" strike="noStrike" cap="none">
                <a:solidFill>
                  <a:srgbClr val="000000"/>
                </a:solidFill>
                <a:highlight>
                  <a:srgbClr val="C0C0C0"/>
                </a:highlight>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Leer Datos</a:t>
            </a:r>
            <a:endParaRPr/>
          </a:p>
        </p:txBody>
      </p:sp>
      <p:grpSp>
        <p:nvGrpSpPr>
          <p:cNvPr id="239" name="Google Shape;239;p39"/>
          <p:cNvGrpSpPr/>
          <p:nvPr/>
        </p:nvGrpSpPr>
        <p:grpSpPr>
          <a:xfrm>
            <a:off x="628650" y="1309188"/>
            <a:ext cx="7886700" cy="4318000"/>
            <a:chOff x="0" y="2902"/>
            <a:chExt cx="7886700" cy="4318000"/>
          </a:xfrm>
        </p:grpSpPr>
        <p:sp>
          <p:nvSpPr>
            <p:cNvPr id="240" name="Google Shape;240;p39"/>
            <p:cNvSpPr/>
            <p:nvPr/>
          </p:nvSpPr>
          <p:spPr>
            <a:xfrm>
              <a:off x="0" y="2902"/>
              <a:ext cx="7886700" cy="604151"/>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9"/>
            <p:cNvSpPr txBox="1"/>
            <p:nvPr/>
          </p:nvSpPr>
          <p:spPr>
            <a:xfrm>
              <a:off x="29492" y="32394"/>
              <a:ext cx="7827716" cy="545167"/>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Este método read() lee el contenido de un archivo abierto desde el principio hasta el final.	</a:t>
              </a:r>
              <a:endParaRPr sz="1200" b="0" i="0" u="none" strike="noStrike" cap="none">
                <a:solidFill>
                  <a:schemeClr val="dk1"/>
                </a:solidFill>
                <a:latin typeface="Arial"/>
                <a:ea typeface="Arial"/>
                <a:cs typeface="Arial"/>
                <a:sym typeface="Arial"/>
              </a:endParaRPr>
            </a:p>
          </p:txBody>
        </p:sp>
        <p:sp>
          <p:nvSpPr>
            <p:cNvPr id="242" name="Google Shape;242;p39"/>
            <p:cNvSpPr/>
            <p:nvPr/>
          </p:nvSpPr>
          <p:spPr>
            <a:xfrm>
              <a:off x="0" y="620920"/>
              <a:ext cx="7886700" cy="604151"/>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9"/>
            <p:cNvSpPr txBox="1"/>
            <p:nvPr/>
          </p:nvSpPr>
          <p:spPr>
            <a:xfrm>
              <a:off x="29492" y="650412"/>
              <a:ext cx="7827716" cy="545167"/>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Para utilizar este método, debe abrir el archivo con uno de los modos compatibles con la lectura como w+, r, r+, o a+: </a:t>
              </a:r>
              <a:endParaRPr sz="1200" b="0" i="0" u="none" strike="noStrike" cap="none">
                <a:solidFill>
                  <a:schemeClr val="dk1"/>
                </a:solidFill>
                <a:latin typeface="Arial"/>
                <a:ea typeface="Arial"/>
                <a:cs typeface="Arial"/>
                <a:sym typeface="Arial"/>
              </a:endParaRPr>
            </a:p>
          </p:txBody>
        </p:sp>
        <p:sp>
          <p:nvSpPr>
            <p:cNvPr id="244" name="Google Shape;244;p39"/>
            <p:cNvSpPr/>
            <p:nvPr/>
          </p:nvSpPr>
          <p:spPr>
            <a:xfrm>
              <a:off x="0" y="1225071"/>
              <a:ext cx="7886700" cy="9368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9"/>
            <p:cNvSpPr txBox="1"/>
            <p:nvPr/>
          </p:nvSpPr>
          <p:spPr>
            <a:xfrm>
              <a:off x="0" y="1225071"/>
              <a:ext cx="7886700" cy="936830"/>
            </a:xfrm>
            <a:prstGeom prst="rect">
              <a:avLst/>
            </a:prstGeom>
            <a:noFill/>
            <a:ln>
              <a:noFill/>
            </a:ln>
          </p:spPr>
          <p:txBody>
            <a:bodyPr spcFirstLastPara="1" wrap="square" lIns="250400" tIns="15225" rIns="85325" bIns="15225" anchor="t" anchorCtr="0">
              <a:noAutofit/>
            </a:bodyPr>
            <a:lstStyle/>
            <a:p>
              <a:pPr marL="114300" marR="0" lvl="1" indent="-38100" algn="l" rtl="0">
                <a:lnSpc>
                  <a:spcPct val="9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228600" marR="0" lvl="2" indent="-114300" algn="l" rtl="0">
                <a:lnSpc>
                  <a:spcPct val="90000"/>
                </a:lnSpc>
                <a:spcBef>
                  <a:spcPts val="240"/>
                </a:spcBef>
                <a:spcAft>
                  <a:spcPts val="0"/>
                </a:spcAft>
                <a:buClr>
                  <a:srgbClr val="000000"/>
                </a:buClr>
                <a:buSzPts val="1200"/>
                <a:buFont typeface="Arial"/>
                <a:buNone/>
              </a:pPr>
              <a:r>
                <a:rPr lang="es-ES" sz="1200" b="0" i="0" u="none" strike="noStrike" cap="none">
                  <a:solidFill>
                    <a:srgbClr val="000000"/>
                  </a:solidFill>
                  <a:highlight>
                    <a:srgbClr val="C0C0C0"/>
                  </a:highlight>
                  <a:latin typeface="Arial"/>
                  <a:ea typeface="Arial"/>
                  <a:cs typeface="Arial"/>
                  <a:sym typeface="Arial"/>
                </a:rPr>
                <a:t>&gt;&gt;&gt; f = open('test.txt', 'r’) </a:t>
              </a:r>
              <a:endParaRPr sz="1200" b="0" i="0" u="none" strike="noStrike" cap="none">
                <a:solidFill>
                  <a:srgbClr val="000000"/>
                </a:solidFill>
                <a:highlight>
                  <a:srgbClr val="C0C0C0"/>
                </a:highlight>
                <a:latin typeface="Arial"/>
                <a:ea typeface="Arial"/>
                <a:cs typeface="Arial"/>
                <a:sym typeface="Arial"/>
              </a:endParaRPr>
            </a:p>
            <a:p>
              <a:pPr marL="228600" marR="0" lvl="2" indent="-114300" algn="l" rtl="0">
                <a:lnSpc>
                  <a:spcPct val="90000"/>
                </a:lnSpc>
                <a:spcBef>
                  <a:spcPts val="240"/>
                </a:spcBef>
                <a:spcAft>
                  <a:spcPts val="0"/>
                </a:spcAft>
                <a:buClr>
                  <a:srgbClr val="000000"/>
                </a:buClr>
                <a:buSzPts val="1200"/>
                <a:buFont typeface="Arial"/>
                <a:buNone/>
              </a:pPr>
              <a:r>
                <a:rPr lang="es-ES" sz="1200" b="0" i="0" u="none" strike="noStrike" cap="none">
                  <a:solidFill>
                    <a:srgbClr val="000000"/>
                  </a:solidFill>
                  <a:highlight>
                    <a:srgbClr val="C0C0C0"/>
                  </a:highlight>
                  <a:latin typeface="Arial"/>
                  <a:ea typeface="Arial"/>
                  <a:cs typeface="Arial"/>
                  <a:sym typeface="Arial"/>
                </a:rPr>
                <a:t>&gt;&gt;&gt; f.read() </a:t>
              </a:r>
              <a:endParaRPr sz="1200" b="0" i="0" u="none" strike="noStrike" cap="none">
                <a:solidFill>
                  <a:srgbClr val="000000"/>
                </a:solidFill>
                <a:highlight>
                  <a:srgbClr val="C0C0C0"/>
                </a:highlight>
                <a:latin typeface="Arial"/>
                <a:ea typeface="Arial"/>
                <a:cs typeface="Arial"/>
                <a:sym typeface="Arial"/>
              </a:endParaRPr>
            </a:p>
            <a:p>
              <a:pPr marL="228600" marR="0" lvl="2" indent="-114300" algn="l" rtl="0">
                <a:lnSpc>
                  <a:spcPct val="90000"/>
                </a:lnSpc>
                <a:spcBef>
                  <a:spcPts val="240"/>
                </a:spcBef>
                <a:spcAft>
                  <a:spcPts val="0"/>
                </a:spcAft>
                <a:buClr>
                  <a:srgbClr val="000000"/>
                </a:buClr>
                <a:buSzPts val="1200"/>
                <a:buFont typeface="Arial"/>
                <a:buNone/>
              </a:pPr>
              <a:r>
                <a:rPr lang="es-ES" sz="1200" b="0" i="0" u="none" strike="noStrike" cap="none">
                  <a:solidFill>
                    <a:srgbClr val="000000"/>
                  </a:solidFill>
                  <a:highlight>
                    <a:srgbClr val="C0C0C0"/>
                  </a:highlight>
                  <a:latin typeface="Arial"/>
                  <a:ea typeface="Arial"/>
                  <a:cs typeface="Arial"/>
                  <a:sym typeface="Arial"/>
                </a:rPr>
                <a:t>&gt;&gt;&gt; f.close() </a:t>
              </a:r>
              <a:endParaRPr sz="1200" b="0" i="0" u="none" strike="noStrike" cap="none">
                <a:solidFill>
                  <a:srgbClr val="000000"/>
                </a:solidFill>
                <a:highlight>
                  <a:srgbClr val="C0C0C0"/>
                </a:highlight>
                <a:latin typeface="Arial"/>
                <a:ea typeface="Arial"/>
                <a:cs typeface="Arial"/>
                <a:sym typeface="Arial"/>
              </a:endParaRPr>
            </a:p>
            <a:p>
              <a:pPr marL="114300" marR="0" lvl="1" indent="-38100" algn="l" rtl="0">
                <a:lnSpc>
                  <a:spcPct val="90000"/>
                </a:lnSpc>
                <a:spcBef>
                  <a:spcPts val="24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46" name="Google Shape;246;p39"/>
            <p:cNvSpPr/>
            <p:nvPr/>
          </p:nvSpPr>
          <p:spPr>
            <a:xfrm>
              <a:off x="0" y="2161902"/>
              <a:ext cx="7886700" cy="604151"/>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9"/>
            <p:cNvSpPr txBox="1"/>
            <p:nvPr/>
          </p:nvSpPr>
          <p:spPr>
            <a:xfrm>
              <a:off x="29492" y="2191394"/>
              <a:ext cx="7827716" cy="545167"/>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A medida que el método read() captura todo el contenido del archivo en la memoria, puede usarlo con el parámetro de tamaño opcional para evitar cualquier congestión de memoria mientras trabaja con archivos grandes.	</a:t>
              </a:r>
              <a:endParaRPr sz="1200" b="0" i="0" u="none" strike="noStrike" cap="none">
                <a:solidFill>
                  <a:schemeClr val="dk1"/>
                </a:solidFill>
                <a:latin typeface="Arial"/>
                <a:ea typeface="Arial"/>
                <a:cs typeface="Arial"/>
                <a:sym typeface="Arial"/>
              </a:endParaRPr>
            </a:p>
          </p:txBody>
        </p:sp>
        <p:sp>
          <p:nvSpPr>
            <p:cNvPr id="248" name="Google Shape;248;p39"/>
            <p:cNvSpPr/>
            <p:nvPr/>
          </p:nvSpPr>
          <p:spPr>
            <a:xfrm>
              <a:off x="0" y="2779920"/>
              <a:ext cx="7886700" cy="604151"/>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9"/>
            <p:cNvSpPr txBox="1"/>
            <p:nvPr/>
          </p:nvSpPr>
          <p:spPr>
            <a:xfrm>
              <a:off x="29492" y="2809412"/>
              <a:ext cx="7827716" cy="545167"/>
            </a:xfrm>
            <a:prstGeom prst="rect">
              <a:avLst/>
            </a:prstGeom>
            <a:no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Como método alternativo, puede utilizar el método readlines() para leer el contenido de un archivo abierto línea por línea: </a:t>
              </a:r>
              <a:endParaRPr sz="1200" b="0" i="0" u="none" strike="noStrike" cap="none">
                <a:solidFill>
                  <a:schemeClr val="dk1"/>
                </a:solidFill>
                <a:latin typeface="Arial"/>
                <a:ea typeface="Arial"/>
                <a:cs typeface="Arial"/>
                <a:sym typeface="Arial"/>
              </a:endParaRPr>
            </a:p>
          </p:txBody>
        </p:sp>
        <p:sp>
          <p:nvSpPr>
            <p:cNvPr id="250" name="Google Shape;250;p39"/>
            <p:cNvSpPr/>
            <p:nvPr/>
          </p:nvSpPr>
          <p:spPr>
            <a:xfrm>
              <a:off x="0" y="3384072"/>
              <a:ext cx="7886700" cy="93683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9"/>
            <p:cNvSpPr txBox="1"/>
            <p:nvPr/>
          </p:nvSpPr>
          <p:spPr>
            <a:xfrm>
              <a:off x="0" y="3384072"/>
              <a:ext cx="7886700" cy="936830"/>
            </a:xfrm>
            <a:prstGeom prst="rect">
              <a:avLst/>
            </a:prstGeom>
            <a:noFill/>
            <a:ln>
              <a:noFill/>
            </a:ln>
          </p:spPr>
          <p:txBody>
            <a:bodyPr spcFirstLastPara="1" wrap="square" lIns="250400" tIns="15225" rIns="85325" bIns="15225" anchor="t" anchorCtr="0">
              <a:noAutofit/>
            </a:bodyPr>
            <a:lstStyle/>
            <a:p>
              <a:pPr marL="114300" marR="0" lvl="1" indent="-38100" algn="l" rtl="0">
                <a:lnSpc>
                  <a:spcPct val="9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114300" marR="0" lvl="1" indent="-114300" algn="l" rtl="0">
                <a:lnSpc>
                  <a:spcPct val="90000"/>
                </a:lnSpc>
                <a:spcBef>
                  <a:spcPts val="240"/>
                </a:spcBef>
                <a:spcAft>
                  <a:spcPts val="0"/>
                </a:spcAft>
                <a:buClr>
                  <a:srgbClr val="000000"/>
                </a:buClr>
                <a:buSzPts val="1200"/>
                <a:buFont typeface="Arial"/>
                <a:buNone/>
              </a:pPr>
              <a:r>
                <a:rPr lang="es-ES" sz="1200" b="1" i="1" u="none" strike="noStrike" cap="none">
                  <a:solidFill>
                    <a:srgbClr val="000000"/>
                  </a:solidFill>
                  <a:highlight>
                    <a:srgbClr val="C0C0C0"/>
                  </a:highlight>
                  <a:latin typeface="Arial"/>
                  <a:ea typeface="Arial"/>
                  <a:cs typeface="Arial"/>
                  <a:sym typeface="Arial"/>
                </a:rPr>
                <a:t>&gt;&gt;&gt; f = open('test.txt', 'r’)</a:t>
              </a:r>
              <a:endParaRPr sz="1200" b="1" i="1" u="none" strike="noStrike" cap="none">
                <a:solidFill>
                  <a:srgbClr val="000000"/>
                </a:solidFill>
                <a:highlight>
                  <a:srgbClr val="C0C0C0"/>
                </a:highlight>
                <a:latin typeface="Arial"/>
                <a:ea typeface="Arial"/>
                <a:cs typeface="Arial"/>
                <a:sym typeface="Arial"/>
              </a:endParaRPr>
            </a:p>
            <a:p>
              <a:pPr marL="114300" marR="0" lvl="1" indent="-114300" algn="l" rtl="0">
                <a:lnSpc>
                  <a:spcPct val="90000"/>
                </a:lnSpc>
                <a:spcBef>
                  <a:spcPts val="240"/>
                </a:spcBef>
                <a:spcAft>
                  <a:spcPts val="0"/>
                </a:spcAft>
                <a:buClr>
                  <a:srgbClr val="000000"/>
                </a:buClr>
                <a:buSzPts val="1200"/>
                <a:buFont typeface="Arial"/>
                <a:buNone/>
              </a:pPr>
              <a:r>
                <a:rPr lang="es-ES" sz="1200" b="1" i="1" u="none" strike="noStrike" cap="none">
                  <a:solidFill>
                    <a:srgbClr val="000000"/>
                  </a:solidFill>
                  <a:highlight>
                    <a:srgbClr val="C0C0C0"/>
                  </a:highlight>
                  <a:latin typeface="Arial"/>
                  <a:ea typeface="Arial"/>
                  <a:cs typeface="Arial"/>
                  <a:sym typeface="Arial"/>
                </a:rPr>
                <a:t>&gt;&gt;&gt; l = f.readlines() </a:t>
              </a:r>
              <a:endParaRPr sz="1200" b="1" i="1" u="none" strike="noStrike" cap="none">
                <a:solidFill>
                  <a:srgbClr val="000000"/>
                </a:solidFill>
                <a:highlight>
                  <a:srgbClr val="C0C0C0"/>
                </a:highlight>
                <a:latin typeface="Arial"/>
                <a:ea typeface="Arial"/>
                <a:cs typeface="Arial"/>
                <a:sym typeface="Arial"/>
              </a:endParaRPr>
            </a:p>
            <a:p>
              <a:pPr marL="114300" marR="0" lvl="1" indent="-114300" algn="l" rtl="0">
                <a:lnSpc>
                  <a:spcPct val="90000"/>
                </a:lnSpc>
                <a:spcBef>
                  <a:spcPts val="240"/>
                </a:spcBef>
                <a:spcAft>
                  <a:spcPts val="0"/>
                </a:spcAft>
                <a:buClr>
                  <a:srgbClr val="000000"/>
                </a:buClr>
                <a:buSzPts val="1200"/>
                <a:buFont typeface="Arial"/>
                <a:buNone/>
              </a:pPr>
              <a:r>
                <a:rPr lang="es-ES" sz="1200" b="1" i="1" u="none" strike="noStrike" cap="none">
                  <a:solidFill>
                    <a:srgbClr val="000000"/>
                  </a:solidFill>
                  <a:highlight>
                    <a:srgbClr val="C0C0C0"/>
                  </a:highlight>
                  <a:latin typeface="Arial"/>
                  <a:ea typeface="Arial"/>
                  <a:cs typeface="Arial"/>
                  <a:sym typeface="Arial"/>
                </a:rPr>
                <a:t>&gt;&gt;&gt; print l</a:t>
              </a:r>
              <a:endParaRPr sz="1200" b="1" i="1" u="none" strike="noStrike" cap="none">
                <a:solidFill>
                  <a:srgbClr val="000000"/>
                </a:solidFill>
                <a:highlight>
                  <a:srgbClr val="C0C0C0"/>
                </a:highlight>
                <a:latin typeface="Arial"/>
                <a:ea typeface="Arial"/>
                <a:cs typeface="Arial"/>
                <a:sym typeface="Arial"/>
              </a:endParaRPr>
            </a:p>
            <a:p>
              <a:pPr marL="114300" marR="0" lvl="1" indent="-114300" algn="l" rtl="0">
                <a:lnSpc>
                  <a:spcPct val="90000"/>
                </a:lnSpc>
                <a:spcBef>
                  <a:spcPts val="240"/>
                </a:spcBef>
                <a:spcAft>
                  <a:spcPts val="0"/>
                </a:spcAft>
                <a:buClr>
                  <a:srgbClr val="000000"/>
                </a:buClr>
                <a:buSzPts val="1200"/>
                <a:buFont typeface="Arial"/>
                <a:buNone/>
              </a:pPr>
              <a:r>
                <a:rPr lang="es-ES" sz="1200" b="1" i="1" u="none" strike="noStrike" cap="none">
                  <a:solidFill>
                    <a:srgbClr val="000000"/>
                  </a:solidFill>
                  <a:highlight>
                    <a:srgbClr val="C0C0C0"/>
                  </a:highlight>
                  <a:latin typeface="Arial"/>
                  <a:ea typeface="Arial"/>
                  <a:cs typeface="Arial"/>
                  <a:sym typeface="Arial"/>
                </a:rPr>
                <a:t>&gt;&gt;&gt; f.close(</a:t>
              </a:r>
              <a:r>
                <a:rPr lang="es-ES" sz="1200" b="0" i="0" u="none" strike="noStrike" cap="none">
                  <a:solidFill>
                    <a:srgbClr val="000000"/>
                  </a:solidFill>
                  <a:latin typeface="Arial"/>
                  <a:ea typeface="Arial"/>
                  <a:cs typeface="Arial"/>
                  <a:sym typeface="Arial"/>
                </a:rPr>
                <a:t>) </a:t>
              </a:r>
              <a:endParaRPr sz="12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Instrucción with</a:t>
            </a:r>
            <a:endParaRPr/>
          </a:p>
        </p:txBody>
      </p:sp>
      <p:grpSp>
        <p:nvGrpSpPr>
          <p:cNvPr id="257" name="Google Shape;257;p40"/>
          <p:cNvGrpSpPr/>
          <p:nvPr/>
        </p:nvGrpSpPr>
        <p:grpSpPr>
          <a:xfrm>
            <a:off x="628650" y="1432640"/>
            <a:ext cx="7886700" cy="2379960"/>
            <a:chOff x="0" y="126353"/>
            <a:chExt cx="7886700" cy="2379960"/>
          </a:xfrm>
        </p:grpSpPr>
        <p:sp>
          <p:nvSpPr>
            <p:cNvPr id="258" name="Google Shape;258;p40"/>
            <p:cNvSpPr/>
            <p:nvPr/>
          </p:nvSpPr>
          <p:spPr>
            <a:xfrm>
              <a:off x="0" y="126353"/>
              <a:ext cx="7886700" cy="115830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0"/>
            <p:cNvSpPr txBox="1"/>
            <p:nvPr/>
          </p:nvSpPr>
          <p:spPr>
            <a:xfrm>
              <a:off x="56544" y="182897"/>
              <a:ext cx="7773612" cy="1045212"/>
            </a:xfrm>
            <a:prstGeom prst="rect">
              <a:avLst/>
            </a:prstGeom>
            <a:noFill/>
            <a:ln>
              <a:noFill/>
            </a:ln>
          </p:spPr>
          <p:txBody>
            <a:bodyPr spcFirstLastPara="1" wrap="square" lIns="83800" tIns="83800" rIns="83800" bIns="83800" anchor="ctr" anchorCtr="0">
              <a:noAutofit/>
            </a:bodyPr>
            <a:lstStyle/>
            <a:p>
              <a:pPr marL="0" marR="0" lvl="0" indent="0" algn="just" rtl="0">
                <a:lnSpc>
                  <a:spcPct val="90000"/>
                </a:lnSpc>
                <a:spcBef>
                  <a:spcPts val="0"/>
                </a:spcBef>
                <a:spcAft>
                  <a:spcPts val="0"/>
                </a:spcAft>
                <a:buClr>
                  <a:srgbClr val="000000"/>
                </a:buClr>
                <a:buSzPts val="2200"/>
                <a:buFont typeface="Arial"/>
                <a:buNone/>
              </a:pPr>
              <a:r>
                <a:rPr lang="es-ES" sz="2200" b="0" i="0" u="none" strike="noStrike" cap="none">
                  <a:solidFill>
                    <a:schemeClr val="dk1"/>
                  </a:solidFill>
                  <a:latin typeface="Arial"/>
                  <a:ea typeface="Arial"/>
                  <a:cs typeface="Arial"/>
                  <a:sym typeface="Arial"/>
                </a:rPr>
                <a:t>La instrucción </a:t>
              </a:r>
              <a:r>
                <a:rPr lang="es-ES" sz="2200" b="1" i="0" u="none" strike="noStrike" cap="none">
                  <a:solidFill>
                    <a:schemeClr val="dk1"/>
                  </a:solidFill>
                  <a:latin typeface="Arial"/>
                  <a:ea typeface="Arial"/>
                  <a:cs typeface="Arial"/>
                  <a:sym typeface="Arial"/>
                </a:rPr>
                <a:t>with</a:t>
              </a:r>
              <a:r>
                <a:rPr lang="es-ES" sz="2200" b="0" i="0" u="none" strike="noStrike" cap="none">
                  <a:solidFill>
                    <a:schemeClr val="dk1"/>
                  </a:solidFill>
                  <a:latin typeface="Arial"/>
                  <a:ea typeface="Arial"/>
                  <a:cs typeface="Arial"/>
                  <a:sym typeface="Arial"/>
                </a:rPr>
                <a:t> se puede utilizar para cubrir la ejecución de un bloque de código en un contexto determinado, también se utiliza ampliamente en Python para tratar archivos.	</a:t>
              </a:r>
              <a:endParaRPr sz="2200" b="0" i="0" u="none" strike="noStrike" cap="none">
                <a:solidFill>
                  <a:schemeClr val="dk1"/>
                </a:solidFill>
                <a:latin typeface="Arial"/>
                <a:ea typeface="Arial"/>
                <a:cs typeface="Arial"/>
                <a:sym typeface="Arial"/>
              </a:endParaRPr>
            </a:p>
          </p:txBody>
        </p:sp>
        <p:sp>
          <p:nvSpPr>
            <p:cNvPr id="260" name="Google Shape;260;p40"/>
            <p:cNvSpPr/>
            <p:nvPr/>
          </p:nvSpPr>
          <p:spPr>
            <a:xfrm>
              <a:off x="0" y="1348013"/>
              <a:ext cx="7886700" cy="115830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0"/>
            <p:cNvSpPr txBox="1"/>
            <p:nvPr/>
          </p:nvSpPr>
          <p:spPr>
            <a:xfrm>
              <a:off x="56544" y="1404557"/>
              <a:ext cx="7773612" cy="1045212"/>
            </a:xfrm>
            <a:prstGeom prst="rect">
              <a:avLst/>
            </a:prstGeom>
            <a:noFill/>
            <a:ln>
              <a:noFill/>
            </a:ln>
          </p:spPr>
          <p:txBody>
            <a:bodyPr spcFirstLastPara="1" wrap="square" lIns="83800" tIns="83800" rIns="83800" bIns="83800" anchor="ctr" anchorCtr="0">
              <a:noAutofit/>
            </a:bodyPr>
            <a:lstStyle/>
            <a:p>
              <a:pPr marL="0" marR="0" lvl="0" indent="0" algn="just" rtl="0">
                <a:lnSpc>
                  <a:spcPct val="90000"/>
                </a:lnSpc>
                <a:spcBef>
                  <a:spcPts val="0"/>
                </a:spcBef>
                <a:spcAft>
                  <a:spcPts val="0"/>
                </a:spcAft>
                <a:buClr>
                  <a:srgbClr val="000000"/>
                </a:buClr>
                <a:buSzPts val="2200"/>
                <a:buFont typeface="Arial"/>
                <a:buNone/>
              </a:pPr>
              <a:r>
                <a:rPr lang="es-ES" sz="2200" b="0" i="0" u="none" strike="noStrike" cap="none">
                  <a:solidFill>
                    <a:schemeClr val="dk1"/>
                  </a:solidFill>
                  <a:latin typeface="Arial"/>
                  <a:ea typeface="Arial"/>
                  <a:cs typeface="Arial"/>
                  <a:sym typeface="Arial"/>
                </a:rPr>
                <a:t>Partiendo que ya se tiene un archivo creado por ejemplo datos.txt se puede realizar lo siguiente: </a:t>
              </a:r>
              <a:endParaRPr sz="2200" b="0" i="0" u="none" strike="noStrike" cap="none">
                <a:solidFill>
                  <a:schemeClr val="dk1"/>
                </a:solidFill>
                <a:latin typeface="Arial"/>
                <a:ea typeface="Arial"/>
                <a:cs typeface="Arial"/>
                <a:sym typeface="Arial"/>
              </a:endParaRPr>
            </a:p>
          </p:txBody>
        </p:sp>
      </p:grpSp>
      <p:sp>
        <p:nvSpPr>
          <p:cNvPr id="262" name="Google Shape;262;p40"/>
          <p:cNvSpPr txBox="1"/>
          <p:nvPr/>
        </p:nvSpPr>
        <p:spPr>
          <a:xfrm>
            <a:off x="3207433" y="4228274"/>
            <a:ext cx="3784211" cy="1323439"/>
          </a:xfrm>
          <a:prstGeom prst="rect">
            <a:avLst/>
          </a:prstGeom>
          <a:gradFill>
            <a:gsLst>
              <a:gs pos="0">
                <a:srgbClr val="D8D8D8"/>
              </a:gs>
              <a:gs pos="35000">
                <a:srgbClr val="E3E3E3"/>
              </a:gs>
              <a:gs pos="100000">
                <a:srgbClr val="F4F4F4"/>
              </a:gs>
            </a:gsLst>
            <a:lin ang="16200000" scaled="0"/>
          </a:gradFill>
          <a:ln w="9525" cap="flat" cmpd="sng">
            <a:solidFill>
              <a:srgbClr val="A1A1A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5" indent="0" algn="l" rtl="0">
              <a:lnSpc>
                <a:spcPct val="100000"/>
              </a:lnSpc>
              <a:spcBef>
                <a:spcPts val="0"/>
              </a:spcBef>
              <a:spcAft>
                <a:spcPts val="0"/>
              </a:spcAft>
              <a:buNone/>
            </a:pPr>
            <a:r>
              <a:rPr lang="es-ES" sz="1600" b="1" i="1" u="none" strike="noStrike" cap="none">
                <a:solidFill>
                  <a:schemeClr val="dk1"/>
                </a:solidFill>
                <a:latin typeface="Arial"/>
                <a:ea typeface="Arial"/>
                <a:cs typeface="Arial"/>
                <a:sym typeface="Arial"/>
              </a:rPr>
              <a:t>with open('datos.txt','r') as f:</a:t>
            </a:r>
            <a:endParaRPr/>
          </a:p>
          <a:p>
            <a:pPr marL="0" marR="0" lvl="3" indent="0" algn="l" rtl="0">
              <a:lnSpc>
                <a:spcPct val="100000"/>
              </a:lnSpc>
              <a:spcBef>
                <a:spcPts val="0"/>
              </a:spcBef>
              <a:spcAft>
                <a:spcPts val="0"/>
              </a:spcAft>
              <a:buNone/>
            </a:pPr>
            <a:r>
              <a:rPr lang="es-ES" sz="1600" b="1" i="1" u="none" strike="noStrike" cap="none">
                <a:solidFill>
                  <a:schemeClr val="dk1"/>
                </a:solidFill>
                <a:latin typeface="Arial"/>
                <a:ea typeface="Arial"/>
                <a:cs typeface="Arial"/>
                <a:sym typeface="Arial"/>
              </a:rPr>
              <a:t>	datos = f.readlines()</a:t>
            </a:r>
            <a:endParaRPr/>
          </a:p>
          <a:p>
            <a:pPr marL="0" marR="0" lvl="3" indent="0" algn="l" rtl="0">
              <a:lnSpc>
                <a:spcPct val="100000"/>
              </a:lnSpc>
              <a:spcBef>
                <a:spcPts val="0"/>
              </a:spcBef>
              <a:spcAft>
                <a:spcPts val="0"/>
              </a:spcAft>
              <a:buNone/>
            </a:pPr>
            <a:r>
              <a:rPr lang="es-ES" sz="1600" b="1" i="1" u="none" strike="noStrike" cap="none">
                <a:solidFill>
                  <a:schemeClr val="dk1"/>
                </a:solidFill>
                <a:latin typeface="Arial"/>
                <a:ea typeface="Arial"/>
                <a:cs typeface="Arial"/>
                <a:sym typeface="Arial"/>
              </a:rPr>
              <a:t>	for registro in datos:</a:t>
            </a:r>
            <a:endParaRPr/>
          </a:p>
          <a:p>
            <a:pPr marL="0" marR="0" lvl="4" indent="0" algn="l" rtl="0">
              <a:lnSpc>
                <a:spcPct val="100000"/>
              </a:lnSpc>
              <a:spcBef>
                <a:spcPts val="0"/>
              </a:spcBef>
              <a:spcAft>
                <a:spcPts val="0"/>
              </a:spcAft>
              <a:buNone/>
            </a:pPr>
            <a:r>
              <a:rPr lang="es-ES" sz="1600" b="1" i="1" u="none" strike="noStrike" cap="none">
                <a:solidFill>
                  <a:schemeClr val="dk1"/>
                </a:solidFill>
                <a:latin typeface="Arial"/>
                <a:ea typeface="Arial"/>
                <a:cs typeface="Arial"/>
                <a:sym typeface="Arial"/>
              </a:rPr>
              <a:t>		print(registro)</a:t>
            </a:r>
            <a:endParaRPr/>
          </a:p>
          <a:p>
            <a:pPr marL="0" marR="0" lvl="0" indent="0" algn="l" rtl="0">
              <a:lnSpc>
                <a:spcPct val="100000"/>
              </a:lnSpc>
              <a:spcBef>
                <a:spcPts val="0"/>
              </a:spcBef>
              <a:spcAft>
                <a:spcPts val="0"/>
              </a:spcAft>
              <a:buNone/>
            </a:pPr>
            <a:endParaRPr sz="1600" b="1" i="1" u="none" strike="noStrike" cap="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Archivos CSV</a:t>
            </a:r>
            <a:endParaRPr/>
          </a:p>
        </p:txBody>
      </p:sp>
      <p:grpSp>
        <p:nvGrpSpPr>
          <p:cNvPr id="268" name="Google Shape;268;p41"/>
          <p:cNvGrpSpPr/>
          <p:nvPr/>
        </p:nvGrpSpPr>
        <p:grpSpPr>
          <a:xfrm>
            <a:off x="628650" y="1918928"/>
            <a:ext cx="7886700" cy="3098520"/>
            <a:chOff x="0" y="612642"/>
            <a:chExt cx="7886700" cy="3098520"/>
          </a:xfrm>
        </p:grpSpPr>
        <p:sp>
          <p:nvSpPr>
            <p:cNvPr id="269" name="Google Shape;269;p41"/>
            <p:cNvSpPr/>
            <p:nvPr/>
          </p:nvSpPr>
          <p:spPr>
            <a:xfrm>
              <a:off x="0" y="612642"/>
              <a:ext cx="7886700" cy="73359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1"/>
            <p:cNvSpPr txBox="1"/>
            <p:nvPr/>
          </p:nvSpPr>
          <p:spPr>
            <a:xfrm>
              <a:off x="35811" y="648453"/>
              <a:ext cx="7815078" cy="661968"/>
            </a:xfrm>
            <a:prstGeom prst="rect">
              <a:avLst/>
            </a:prstGeom>
            <a:noFill/>
            <a:ln>
              <a:noFill/>
            </a:ln>
          </p:spPr>
          <p:txBody>
            <a:bodyPr spcFirstLastPara="1" wrap="square" lIns="72375" tIns="72375" rIns="72375" bIns="72375" anchor="ctr" anchorCtr="0">
              <a:noAutofit/>
            </a:bodyPr>
            <a:lstStyle/>
            <a:p>
              <a:pPr marL="0" marR="0" lvl="0" indent="0" algn="just" rtl="0">
                <a:lnSpc>
                  <a:spcPct val="90000"/>
                </a:lnSpc>
                <a:spcBef>
                  <a:spcPts val="0"/>
                </a:spcBef>
                <a:spcAft>
                  <a:spcPts val="0"/>
                </a:spcAft>
                <a:buClr>
                  <a:srgbClr val="000000"/>
                </a:buClr>
                <a:buSzPts val="1900"/>
                <a:buFont typeface="Arial"/>
                <a:buNone/>
              </a:pPr>
              <a:r>
                <a:rPr lang="es-ES" sz="1900" b="0" i="0" u="none" strike="noStrike" cap="none">
                  <a:solidFill>
                    <a:schemeClr val="dk1"/>
                  </a:solidFill>
                  <a:latin typeface="Arial"/>
                  <a:ea typeface="Arial"/>
                  <a:cs typeface="Arial"/>
                  <a:sym typeface="Arial"/>
                </a:rPr>
                <a:t>Son archivos que se pueden abrir desde Excel y utilizar sus datos para hacer análisis por ejemplo</a:t>
              </a:r>
              <a:endParaRPr sz="1900" b="0" i="0" u="none" strike="noStrike" cap="none">
                <a:solidFill>
                  <a:schemeClr val="dk1"/>
                </a:solidFill>
                <a:latin typeface="Arial"/>
                <a:ea typeface="Arial"/>
                <a:cs typeface="Arial"/>
                <a:sym typeface="Arial"/>
              </a:endParaRPr>
            </a:p>
          </p:txBody>
        </p:sp>
        <p:sp>
          <p:nvSpPr>
            <p:cNvPr id="271" name="Google Shape;271;p41"/>
            <p:cNvSpPr/>
            <p:nvPr/>
          </p:nvSpPr>
          <p:spPr>
            <a:xfrm>
              <a:off x="0" y="1400952"/>
              <a:ext cx="7886700" cy="73359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1"/>
            <p:cNvSpPr txBox="1"/>
            <p:nvPr/>
          </p:nvSpPr>
          <p:spPr>
            <a:xfrm>
              <a:off x="35811" y="1436763"/>
              <a:ext cx="7815078" cy="661968"/>
            </a:xfrm>
            <a:prstGeom prst="rect">
              <a:avLst/>
            </a:prstGeom>
            <a:noFill/>
            <a:ln>
              <a:noFill/>
            </a:ln>
          </p:spPr>
          <p:txBody>
            <a:bodyPr spcFirstLastPara="1" wrap="square" lIns="72375" tIns="72375" rIns="72375" bIns="72375" anchor="ctr" anchorCtr="0">
              <a:noAutofit/>
            </a:bodyPr>
            <a:lstStyle/>
            <a:p>
              <a:pPr marL="0" marR="0" lvl="0" indent="0" algn="just" rtl="0">
                <a:lnSpc>
                  <a:spcPct val="90000"/>
                </a:lnSpc>
                <a:spcBef>
                  <a:spcPts val="0"/>
                </a:spcBef>
                <a:spcAft>
                  <a:spcPts val="0"/>
                </a:spcAft>
                <a:buClr>
                  <a:srgbClr val="000000"/>
                </a:buClr>
                <a:buSzPts val="1900"/>
                <a:buFont typeface="Arial"/>
                <a:buNone/>
              </a:pPr>
              <a:r>
                <a:rPr lang="es-ES" sz="1900" b="0" i="0" u="none" strike="noStrike" cap="none">
                  <a:solidFill>
                    <a:schemeClr val="dk1"/>
                  </a:solidFill>
                  <a:latin typeface="Arial"/>
                  <a:ea typeface="Arial"/>
                  <a:cs typeface="Arial"/>
                  <a:sym typeface="Arial"/>
                </a:rPr>
                <a:t>El formato de archivo de valores separados por comas (CSV) es uno de los formatos de archivo más utilizados que no son el texto.	</a:t>
              </a:r>
              <a:endParaRPr sz="1900" b="0" i="0" u="none" strike="noStrike" cap="none">
                <a:solidFill>
                  <a:schemeClr val="dk1"/>
                </a:solidFill>
                <a:latin typeface="Arial"/>
                <a:ea typeface="Arial"/>
                <a:cs typeface="Arial"/>
                <a:sym typeface="Arial"/>
              </a:endParaRPr>
            </a:p>
          </p:txBody>
        </p:sp>
        <p:sp>
          <p:nvSpPr>
            <p:cNvPr id="273" name="Google Shape;273;p41"/>
            <p:cNvSpPr/>
            <p:nvPr/>
          </p:nvSpPr>
          <p:spPr>
            <a:xfrm>
              <a:off x="0" y="2189262"/>
              <a:ext cx="7886700" cy="73359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1"/>
            <p:cNvSpPr txBox="1"/>
            <p:nvPr/>
          </p:nvSpPr>
          <p:spPr>
            <a:xfrm>
              <a:off x="35811" y="2225073"/>
              <a:ext cx="7815078" cy="661968"/>
            </a:xfrm>
            <a:prstGeom prst="rect">
              <a:avLst/>
            </a:prstGeom>
            <a:noFill/>
            <a:ln>
              <a:noFill/>
            </a:ln>
          </p:spPr>
          <p:txBody>
            <a:bodyPr spcFirstLastPara="1" wrap="square" lIns="72375" tIns="72375" rIns="72375" bIns="72375" anchor="ctr" anchorCtr="0">
              <a:noAutofit/>
            </a:bodyPr>
            <a:lstStyle/>
            <a:p>
              <a:pPr marL="0" marR="0" lvl="0" indent="0" algn="just" rtl="0">
                <a:lnSpc>
                  <a:spcPct val="90000"/>
                </a:lnSpc>
                <a:spcBef>
                  <a:spcPts val="0"/>
                </a:spcBef>
                <a:spcAft>
                  <a:spcPts val="0"/>
                </a:spcAft>
                <a:buClr>
                  <a:srgbClr val="000000"/>
                </a:buClr>
                <a:buSzPts val="1900"/>
                <a:buFont typeface="Arial"/>
                <a:buNone/>
              </a:pPr>
              <a:r>
                <a:rPr lang="es-ES" sz="1900" b="0" i="0" u="none" strike="noStrike" cap="none">
                  <a:solidFill>
                    <a:schemeClr val="dk1"/>
                  </a:solidFill>
                  <a:latin typeface="Arial"/>
                  <a:ea typeface="Arial"/>
                  <a:cs typeface="Arial"/>
                  <a:sym typeface="Arial"/>
                </a:rPr>
                <a:t>Como indica el nombre, los valores se separan y almacenan con comas u otros delimitadores, como un espacio o un punto y coma.	</a:t>
              </a:r>
              <a:endParaRPr sz="1900" b="0" i="0" u="none" strike="noStrike" cap="none">
                <a:solidFill>
                  <a:schemeClr val="dk1"/>
                </a:solidFill>
                <a:latin typeface="Arial"/>
                <a:ea typeface="Arial"/>
                <a:cs typeface="Arial"/>
                <a:sym typeface="Arial"/>
              </a:endParaRPr>
            </a:p>
          </p:txBody>
        </p:sp>
        <p:sp>
          <p:nvSpPr>
            <p:cNvPr id="275" name="Google Shape;275;p41"/>
            <p:cNvSpPr/>
            <p:nvPr/>
          </p:nvSpPr>
          <p:spPr>
            <a:xfrm>
              <a:off x="0" y="2977572"/>
              <a:ext cx="7886700" cy="73359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1"/>
            <p:cNvSpPr txBox="1"/>
            <p:nvPr/>
          </p:nvSpPr>
          <p:spPr>
            <a:xfrm>
              <a:off x="35811" y="3013383"/>
              <a:ext cx="7815078" cy="661968"/>
            </a:xfrm>
            <a:prstGeom prst="rect">
              <a:avLst/>
            </a:prstGeom>
            <a:noFill/>
            <a:ln>
              <a:noFill/>
            </a:ln>
          </p:spPr>
          <p:txBody>
            <a:bodyPr spcFirstLastPara="1" wrap="square" lIns="72375" tIns="72375" rIns="72375" bIns="72375" anchor="ctr" anchorCtr="0">
              <a:noAutofit/>
            </a:bodyPr>
            <a:lstStyle/>
            <a:p>
              <a:pPr marL="0" marR="0" lvl="0" indent="0" algn="just" rtl="0">
                <a:lnSpc>
                  <a:spcPct val="90000"/>
                </a:lnSpc>
                <a:spcBef>
                  <a:spcPts val="0"/>
                </a:spcBef>
                <a:spcAft>
                  <a:spcPts val="0"/>
                </a:spcAft>
                <a:buClr>
                  <a:srgbClr val="000000"/>
                </a:buClr>
                <a:buSzPts val="1900"/>
                <a:buFont typeface="Arial"/>
                <a:buNone/>
              </a:pPr>
              <a:r>
                <a:rPr lang="es-ES" sz="1900" b="0" i="0" u="none" strike="noStrike" cap="none">
                  <a:solidFill>
                    <a:schemeClr val="dk1"/>
                  </a:solidFill>
                  <a:latin typeface="Arial"/>
                  <a:ea typeface="Arial"/>
                  <a:cs typeface="Arial"/>
                  <a:sym typeface="Arial"/>
                </a:rPr>
                <a:t>Python tiene un módulo integrado para tratar archivos CSV. </a:t>
              </a:r>
              <a:endParaRPr sz="1900" b="0" i="0" u="none" strike="noStrike" cap="none">
                <a:solidFill>
                  <a:schemeClr val="dk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2"/>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Ejemplo CSV</a:t>
            </a:r>
            <a:endParaRPr/>
          </a:p>
        </p:txBody>
      </p:sp>
      <p:sp>
        <p:nvSpPr>
          <p:cNvPr id="282" name="Google Shape;282;p42"/>
          <p:cNvSpPr txBox="1">
            <a:spLocks noGrp="1"/>
          </p:cNvSpPr>
          <p:nvPr>
            <p:ph type="body" idx="1"/>
          </p:nvPr>
        </p:nvSpPr>
        <p:spPr>
          <a:xfrm>
            <a:off x="628650" y="1306286"/>
            <a:ext cx="7886700" cy="4323805"/>
          </a:xfrm>
          <a:prstGeom prst="rect">
            <a:avLst/>
          </a:prstGeom>
          <a:noFill/>
          <a:ln>
            <a:noFill/>
          </a:ln>
        </p:spPr>
        <p:txBody>
          <a:bodyPr spcFirstLastPara="1" wrap="square" lIns="91425" tIns="45700" rIns="91425" bIns="45700" anchor="t" anchorCtr="0">
            <a:normAutofit/>
          </a:bodyPr>
          <a:lstStyle/>
          <a:p>
            <a:pPr marL="50800" lvl="0" indent="0" algn="l" rtl="0">
              <a:lnSpc>
                <a:spcPct val="90000"/>
              </a:lnSpc>
              <a:spcBef>
                <a:spcPts val="1000"/>
              </a:spcBef>
              <a:spcAft>
                <a:spcPts val="0"/>
              </a:spcAft>
              <a:buSzPts val="2800"/>
              <a:buNone/>
            </a:pPr>
            <a:r>
              <a:rPr lang="es-ES" sz="2000"/>
              <a:t>Import csv</a:t>
            </a:r>
            <a:endParaRPr sz="2000"/>
          </a:p>
          <a:p>
            <a:pPr marL="50800" lvl="0" indent="0" algn="l" rtl="0">
              <a:lnSpc>
                <a:spcPct val="90000"/>
              </a:lnSpc>
              <a:spcBef>
                <a:spcPts val="1000"/>
              </a:spcBef>
              <a:spcAft>
                <a:spcPts val="0"/>
              </a:spcAft>
              <a:buSzPts val="2800"/>
              <a:buNone/>
            </a:pPr>
            <a:r>
              <a:rPr lang="es-ES" sz="2000"/>
              <a:t>…</a:t>
            </a:r>
            <a:endParaRPr/>
          </a:p>
          <a:p>
            <a:pPr marL="50800" lvl="0" indent="0" algn="l" rtl="0">
              <a:lnSpc>
                <a:spcPct val="90000"/>
              </a:lnSpc>
              <a:spcBef>
                <a:spcPts val="1000"/>
              </a:spcBef>
              <a:spcAft>
                <a:spcPts val="0"/>
              </a:spcAft>
              <a:buSzPts val="2800"/>
              <a:buNone/>
            </a:pPr>
            <a:endParaRPr sz="2000"/>
          </a:p>
          <a:p>
            <a:pPr marL="50800" lvl="0" indent="0" algn="l" rtl="0">
              <a:lnSpc>
                <a:spcPct val="90000"/>
              </a:lnSpc>
              <a:spcBef>
                <a:spcPts val="1000"/>
              </a:spcBef>
              <a:spcAft>
                <a:spcPts val="0"/>
              </a:spcAft>
              <a:buSzPts val="2800"/>
              <a:buNone/>
            </a:pPr>
            <a:r>
              <a:rPr lang="es-ES" sz="2000"/>
              <a:t>def archivo_csv():</a:t>
            </a:r>
            <a:endParaRPr/>
          </a:p>
          <a:p>
            <a:pPr marL="50800" lvl="0" indent="0" algn="l" rtl="0">
              <a:lnSpc>
                <a:spcPct val="90000"/>
              </a:lnSpc>
              <a:spcBef>
                <a:spcPts val="1000"/>
              </a:spcBef>
              <a:spcAft>
                <a:spcPts val="0"/>
              </a:spcAft>
              <a:buSzPts val="2800"/>
              <a:buNone/>
            </a:pPr>
            <a:r>
              <a:rPr lang="es-ES" sz="2000"/>
              <a:t>	data=[[1,2,3],['a','b','c'],[‘Grupo’,’PCII’,’EAFIT']]</a:t>
            </a:r>
            <a:endParaRPr/>
          </a:p>
          <a:p>
            <a:pPr marL="50800" lvl="0" indent="0" algn="l" rtl="0">
              <a:lnSpc>
                <a:spcPct val="90000"/>
              </a:lnSpc>
              <a:spcBef>
                <a:spcPts val="1000"/>
              </a:spcBef>
              <a:spcAft>
                <a:spcPts val="0"/>
              </a:spcAft>
              <a:buSzPts val="2800"/>
              <a:buNone/>
            </a:pPr>
            <a:r>
              <a:rPr lang="es-ES" sz="2000"/>
              <a:t>    	with open('ejemplo_csv.csv','w') as f:</a:t>
            </a:r>
            <a:endParaRPr/>
          </a:p>
          <a:p>
            <a:pPr marL="50800" lvl="0" indent="0" algn="l" rtl="0">
              <a:lnSpc>
                <a:spcPct val="90000"/>
              </a:lnSpc>
              <a:spcBef>
                <a:spcPts val="1000"/>
              </a:spcBef>
              <a:spcAft>
                <a:spcPts val="0"/>
              </a:spcAft>
              <a:buSzPts val="2800"/>
              <a:buNone/>
            </a:pPr>
            <a:r>
              <a:rPr lang="es-ES" sz="2000"/>
              <a:t>       		 w = csv.writer(f)</a:t>
            </a:r>
            <a:endParaRPr/>
          </a:p>
          <a:p>
            <a:pPr marL="50800" lvl="0" indent="0" algn="l" rtl="0">
              <a:lnSpc>
                <a:spcPct val="90000"/>
              </a:lnSpc>
              <a:spcBef>
                <a:spcPts val="1000"/>
              </a:spcBef>
              <a:spcAft>
                <a:spcPts val="0"/>
              </a:spcAft>
              <a:buSzPts val="2800"/>
              <a:buNone/>
            </a:pPr>
            <a:r>
              <a:rPr lang="es-ES" sz="2000"/>
              <a:t>        		for row in data:</a:t>
            </a:r>
            <a:endParaRPr/>
          </a:p>
          <a:p>
            <a:pPr marL="50800" lvl="0" indent="0" algn="l" rtl="0">
              <a:lnSpc>
                <a:spcPct val="90000"/>
              </a:lnSpc>
              <a:spcBef>
                <a:spcPts val="1000"/>
              </a:spcBef>
              <a:spcAft>
                <a:spcPts val="0"/>
              </a:spcAft>
              <a:buSzPts val="2800"/>
              <a:buNone/>
            </a:pPr>
            <a:r>
              <a:rPr lang="es-ES" sz="2000"/>
              <a:t>            			w.writerow(row)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3"/>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Otra forma CSV</a:t>
            </a:r>
            <a:endParaRPr/>
          </a:p>
        </p:txBody>
      </p:sp>
      <p:grpSp>
        <p:nvGrpSpPr>
          <p:cNvPr id="288" name="Google Shape;288;p43"/>
          <p:cNvGrpSpPr/>
          <p:nvPr/>
        </p:nvGrpSpPr>
        <p:grpSpPr>
          <a:xfrm>
            <a:off x="628650" y="1826723"/>
            <a:ext cx="7886700" cy="3282930"/>
            <a:chOff x="0" y="520437"/>
            <a:chExt cx="7886700" cy="3282930"/>
          </a:xfrm>
        </p:grpSpPr>
        <p:sp>
          <p:nvSpPr>
            <p:cNvPr id="289" name="Google Shape;289;p43"/>
            <p:cNvSpPr/>
            <p:nvPr/>
          </p:nvSpPr>
          <p:spPr>
            <a:xfrm>
              <a:off x="0" y="520437"/>
              <a:ext cx="7886700" cy="10424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3"/>
            <p:cNvSpPr txBox="1"/>
            <p:nvPr/>
          </p:nvSpPr>
          <p:spPr>
            <a:xfrm>
              <a:off x="50889" y="571326"/>
              <a:ext cx="7784922" cy="940692"/>
            </a:xfrm>
            <a:prstGeom prst="rect">
              <a:avLst/>
            </a:prstGeom>
            <a:noFill/>
            <a:ln>
              <a:noFill/>
            </a:ln>
          </p:spPr>
          <p:txBody>
            <a:bodyPr spcFirstLastPara="1" wrap="square" lIns="102850" tIns="102850" rIns="102850" bIns="102850" anchor="ctr" anchorCtr="0">
              <a:noAutofit/>
            </a:bodyPr>
            <a:lstStyle/>
            <a:p>
              <a:pPr marL="0" marR="0" lvl="0" indent="0" algn="just" rtl="0">
                <a:lnSpc>
                  <a:spcPct val="90000"/>
                </a:lnSpc>
                <a:spcBef>
                  <a:spcPts val="0"/>
                </a:spcBef>
                <a:spcAft>
                  <a:spcPts val="0"/>
                </a:spcAft>
                <a:buClr>
                  <a:srgbClr val="000000"/>
                </a:buClr>
                <a:buSzPts val="2700"/>
                <a:buFont typeface="Arial"/>
                <a:buNone/>
              </a:pPr>
              <a:r>
                <a:rPr lang="es-ES" sz="2700" b="0" i="0" u="none" strike="noStrike" cap="none">
                  <a:solidFill>
                    <a:schemeClr val="dk1"/>
                  </a:solidFill>
                  <a:latin typeface="Arial"/>
                  <a:ea typeface="Arial"/>
                  <a:cs typeface="Arial"/>
                  <a:sym typeface="Arial"/>
                </a:rPr>
                <a:t>Los archivos CSV se caracterizan por estar separados por un carácter las columnas.</a:t>
              </a:r>
              <a:endParaRPr sz="2700" b="0" i="0" u="none" strike="noStrike" cap="none">
                <a:solidFill>
                  <a:schemeClr val="dk1"/>
                </a:solidFill>
                <a:latin typeface="Arial"/>
                <a:ea typeface="Arial"/>
                <a:cs typeface="Arial"/>
                <a:sym typeface="Arial"/>
              </a:endParaRPr>
            </a:p>
          </p:txBody>
        </p:sp>
        <p:sp>
          <p:nvSpPr>
            <p:cNvPr id="291" name="Google Shape;291;p43"/>
            <p:cNvSpPr/>
            <p:nvPr/>
          </p:nvSpPr>
          <p:spPr>
            <a:xfrm>
              <a:off x="0" y="1640667"/>
              <a:ext cx="7886700" cy="10424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3"/>
            <p:cNvSpPr txBox="1"/>
            <p:nvPr/>
          </p:nvSpPr>
          <p:spPr>
            <a:xfrm>
              <a:off x="50889" y="1691556"/>
              <a:ext cx="7784922" cy="940692"/>
            </a:xfrm>
            <a:prstGeom prst="rect">
              <a:avLst/>
            </a:prstGeom>
            <a:noFill/>
            <a:ln>
              <a:noFill/>
            </a:ln>
          </p:spPr>
          <p:txBody>
            <a:bodyPr spcFirstLastPara="1" wrap="square" lIns="102850" tIns="102850" rIns="102850" bIns="102850" anchor="ctr" anchorCtr="0">
              <a:noAutofit/>
            </a:bodyPr>
            <a:lstStyle/>
            <a:p>
              <a:pPr marL="0" marR="0" lvl="0" indent="0" algn="just" rtl="0">
                <a:lnSpc>
                  <a:spcPct val="90000"/>
                </a:lnSpc>
                <a:spcBef>
                  <a:spcPts val="0"/>
                </a:spcBef>
                <a:spcAft>
                  <a:spcPts val="0"/>
                </a:spcAft>
                <a:buClr>
                  <a:srgbClr val="000000"/>
                </a:buClr>
                <a:buSzPts val="2700"/>
                <a:buFont typeface="Arial"/>
                <a:buNone/>
              </a:pPr>
              <a:r>
                <a:rPr lang="es-ES" sz="2700" b="0" i="0" u="none" strike="noStrike" cap="none">
                  <a:solidFill>
                    <a:schemeClr val="dk1"/>
                  </a:solidFill>
                  <a:latin typeface="Arial"/>
                  <a:ea typeface="Arial"/>
                  <a:cs typeface="Arial"/>
                  <a:sym typeface="Arial"/>
                </a:rPr>
                <a:t>No siempre la coma es adecuado, el punto y coma (;) puede ser mas conveniente.</a:t>
              </a:r>
              <a:endParaRPr sz="2700" b="0" i="0" u="none" strike="noStrike" cap="none">
                <a:solidFill>
                  <a:schemeClr val="dk1"/>
                </a:solidFill>
                <a:latin typeface="Arial"/>
                <a:ea typeface="Arial"/>
                <a:cs typeface="Arial"/>
                <a:sym typeface="Arial"/>
              </a:endParaRPr>
            </a:p>
          </p:txBody>
        </p:sp>
        <p:sp>
          <p:nvSpPr>
            <p:cNvPr id="293" name="Google Shape;293;p43"/>
            <p:cNvSpPr/>
            <p:nvPr/>
          </p:nvSpPr>
          <p:spPr>
            <a:xfrm>
              <a:off x="0" y="2760897"/>
              <a:ext cx="7886700" cy="10424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3"/>
            <p:cNvSpPr txBox="1"/>
            <p:nvPr/>
          </p:nvSpPr>
          <p:spPr>
            <a:xfrm>
              <a:off x="50889" y="2811786"/>
              <a:ext cx="7784922" cy="940692"/>
            </a:xfrm>
            <a:prstGeom prst="rect">
              <a:avLst/>
            </a:prstGeom>
            <a:noFill/>
            <a:ln>
              <a:noFill/>
            </a:ln>
          </p:spPr>
          <p:txBody>
            <a:bodyPr spcFirstLastPara="1" wrap="square" lIns="102850" tIns="102850" rIns="102850" bIns="102850" anchor="ctr" anchorCtr="0">
              <a:noAutofit/>
            </a:bodyPr>
            <a:lstStyle/>
            <a:p>
              <a:pPr marL="0" marR="0" lvl="0" indent="0" algn="just" rtl="0">
                <a:lnSpc>
                  <a:spcPct val="90000"/>
                </a:lnSpc>
                <a:spcBef>
                  <a:spcPts val="0"/>
                </a:spcBef>
                <a:spcAft>
                  <a:spcPts val="0"/>
                </a:spcAft>
                <a:buClr>
                  <a:srgbClr val="000000"/>
                </a:buClr>
                <a:buSzPts val="2700"/>
                <a:buFont typeface="Arial"/>
                <a:buNone/>
              </a:pPr>
              <a:r>
                <a:rPr lang="es-ES" sz="2700" b="0" i="0" u="none" strike="noStrike" cap="none">
                  <a:solidFill>
                    <a:schemeClr val="dk1"/>
                  </a:solidFill>
                  <a:latin typeface="Arial"/>
                  <a:ea typeface="Arial"/>
                  <a:cs typeface="Arial"/>
                  <a:sym typeface="Arial"/>
                </a:rPr>
                <a:t>Para esto es armar la fila como los datos separados por (;) y escribirlos en un archivo .csv </a:t>
              </a:r>
              <a:endParaRPr sz="2700" b="0" i="0" u="none" strike="noStrike" cap="none">
                <a:solidFill>
                  <a:schemeClr val="dk1"/>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Ejemplo de CSV forma 2</a:t>
            </a:r>
            <a:endParaRPr/>
          </a:p>
        </p:txBody>
      </p:sp>
      <p:sp>
        <p:nvSpPr>
          <p:cNvPr id="300" name="Google Shape;300;p44"/>
          <p:cNvSpPr txBox="1">
            <a:spLocks noGrp="1"/>
          </p:cNvSpPr>
          <p:nvPr>
            <p:ph type="body" idx="1"/>
          </p:nvPr>
        </p:nvSpPr>
        <p:spPr>
          <a:xfrm>
            <a:off x="628650" y="1267099"/>
            <a:ext cx="7886700" cy="4323900"/>
          </a:xfrm>
          <a:prstGeom prst="rect">
            <a:avLst/>
          </a:prstGeom>
          <a:noFill/>
          <a:ln>
            <a:noFill/>
          </a:ln>
        </p:spPr>
        <p:txBody>
          <a:bodyPr spcFirstLastPara="1" wrap="square" lIns="91425" tIns="45700" rIns="91425" bIns="45700" anchor="t" anchorCtr="0">
            <a:normAutofit/>
          </a:bodyPr>
          <a:lstStyle/>
          <a:p>
            <a:pPr marL="50800" lvl="0" indent="0" algn="l" rtl="0">
              <a:lnSpc>
                <a:spcPct val="90000"/>
              </a:lnSpc>
              <a:spcBef>
                <a:spcPts val="1000"/>
              </a:spcBef>
              <a:spcAft>
                <a:spcPts val="0"/>
              </a:spcAft>
              <a:buSzPts val="2800"/>
              <a:buNone/>
            </a:pPr>
            <a:r>
              <a:rPr lang="es-ES" sz="1600"/>
              <a:t>def guardar_datos_csv(list_in_floats):</a:t>
            </a:r>
            <a:endParaRPr sz="2600"/>
          </a:p>
          <a:p>
            <a:pPr marL="50800" lvl="0" indent="0" algn="l" rtl="0">
              <a:lnSpc>
                <a:spcPct val="90000"/>
              </a:lnSpc>
              <a:spcBef>
                <a:spcPts val="1000"/>
              </a:spcBef>
              <a:spcAft>
                <a:spcPts val="0"/>
              </a:spcAft>
              <a:buSzPts val="2800"/>
              <a:buNone/>
            </a:pPr>
            <a:r>
              <a:rPr lang="es-ES" sz="1600"/>
              <a:t>    f = open('datos.csv', 'a+')</a:t>
            </a:r>
            <a:endParaRPr sz="2600"/>
          </a:p>
          <a:p>
            <a:pPr marL="50800" lvl="0" indent="0" algn="l" rtl="0">
              <a:lnSpc>
                <a:spcPct val="90000"/>
              </a:lnSpc>
              <a:spcBef>
                <a:spcPts val="1000"/>
              </a:spcBef>
              <a:spcAft>
                <a:spcPts val="0"/>
              </a:spcAft>
              <a:buSzPts val="2800"/>
              <a:buNone/>
            </a:pPr>
            <a:r>
              <a:rPr lang="es-ES" sz="1600"/>
              <a:t>    tiempoActual = str(datetime.now()).format('YYYY-MM-DD-HH-MM.SS.SSS')</a:t>
            </a:r>
            <a:endParaRPr sz="2600"/>
          </a:p>
          <a:p>
            <a:pPr marL="50800" lvl="0" indent="0" algn="l" rtl="0">
              <a:lnSpc>
                <a:spcPct val="90000"/>
              </a:lnSpc>
              <a:spcBef>
                <a:spcPts val="1000"/>
              </a:spcBef>
              <a:spcAft>
                <a:spcPts val="0"/>
              </a:spcAft>
              <a:buSzPts val="2800"/>
              <a:buNone/>
            </a:pPr>
            <a:r>
              <a:rPr lang="es-ES" sz="1600"/>
              <a:t>    datos_csv = 	tiempoActual+';'+str(list_in_floats[0])+';'+str(list_in_floats[1])+';'+str(list_	in_floats[2]) + ';'+ str(list_in_floats[3])+';'+str(list_in_floats[4])</a:t>
            </a:r>
            <a:endParaRPr sz="2600"/>
          </a:p>
          <a:p>
            <a:pPr marL="50800" lvl="0" indent="0" algn="l" rtl="0">
              <a:lnSpc>
                <a:spcPct val="90000"/>
              </a:lnSpc>
              <a:spcBef>
                <a:spcPts val="1000"/>
              </a:spcBef>
              <a:spcAft>
                <a:spcPts val="0"/>
              </a:spcAft>
              <a:buSzPts val="2800"/>
              <a:buNone/>
            </a:pPr>
            <a:r>
              <a:rPr lang="es-ES" sz="1600"/>
              <a:t>    f.writelines(datos_csv+'\n')</a:t>
            </a:r>
            <a:endParaRPr sz="2600"/>
          </a:p>
          <a:p>
            <a:pPr marL="50800" lvl="0" indent="0" algn="l" rtl="0">
              <a:lnSpc>
                <a:spcPct val="90000"/>
              </a:lnSpc>
              <a:spcBef>
                <a:spcPts val="1000"/>
              </a:spcBef>
              <a:spcAft>
                <a:spcPts val="0"/>
              </a:spcAft>
              <a:buSzPts val="2800"/>
              <a:buNone/>
            </a:pPr>
            <a:r>
              <a:rPr lang="es-ES" sz="1600"/>
              <a:t>    f.close() </a:t>
            </a:r>
            <a:endParaRPr sz="2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5"/>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Lectura de datos de un archivo</a:t>
            </a:r>
            <a:endParaRPr/>
          </a:p>
        </p:txBody>
      </p:sp>
      <p:grpSp>
        <p:nvGrpSpPr>
          <p:cNvPr id="306" name="Google Shape;306;p45"/>
          <p:cNvGrpSpPr/>
          <p:nvPr/>
        </p:nvGrpSpPr>
        <p:grpSpPr>
          <a:xfrm>
            <a:off x="628650" y="1322847"/>
            <a:ext cx="7886700" cy="4290682"/>
            <a:chOff x="0" y="16561"/>
            <a:chExt cx="7886700" cy="4290682"/>
          </a:xfrm>
        </p:grpSpPr>
        <p:sp>
          <p:nvSpPr>
            <p:cNvPr id="307" name="Google Shape;307;p45"/>
            <p:cNvSpPr/>
            <p:nvPr/>
          </p:nvSpPr>
          <p:spPr>
            <a:xfrm>
              <a:off x="0" y="16561"/>
              <a:ext cx="7886700" cy="1380307"/>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5"/>
            <p:cNvSpPr txBox="1"/>
            <p:nvPr/>
          </p:nvSpPr>
          <p:spPr>
            <a:xfrm>
              <a:off x="67381" y="83942"/>
              <a:ext cx="7751938" cy="1245545"/>
            </a:xfrm>
            <a:prstGeom prst="rect">
              <a:avLst/>
            </a:prstGeom>
            <a:noFill/>
            <a:ln>
              <a:noFill/>
            </a:ln>
          </p:spPr>
          <p:txBody>
            <a:bodyPr spcFirstLastPara="1" wrap="square" lIns="99050" tIns="99050" rIns="99050" bIns="99050" anchor="ctr" anchorCtr="0">
              <a:noAutofit/>
            </a:bodyPr>
            <a:lstStyle/>
            <a:p>
              <a:pPr marL="0" marR="0" lvl="0" indent="0" algn="just" rtl="0">
                <a:lnSpc>
                  <a:spcPct val="90000"/>
                </a:lnSpc>
                <a:spcBef>
                  <a:spcPts val="0"/>
                </a:spcBef>
                <a:spcAft>
                  <a:spcPts val="0"/>
                </a:spcAft>
                <a:buClr>
                  <a:srgbClr val="000000"/>
                </a:buClr>
                <a:buSzPts val="2600"/>
                <a:buFont typeface="Arial"/>
                <a:buNone/>
              </a:pPr>
              <a:r>
                <a:rPr lang="es-ES" sz="2600" b="0" i="0" u="none" strike="noStrike" cap="none">
                  <a:solidFill>
                    <a:schemeClr val="dk1"/>
                  </a:solidFill>
                  <a:latin typeface="Arial"/>
                  <a:ea typeface="Arial"/>
                  <a:cs typeface="Arial"/>
                  <a:sym typeface="Arial"/>
                </a:rPr>
                <a:t>Los datos guardados en un archivo, los puedo utilizar para procesarlos en Python.</a:t>
              </a:r>
              <a:endParaRPr sz="2600" b="0" i="0" u="none" strike="noStrike" cap="none">
                <a:solidFill>
                  <a:schemeClr val="dk1"/>
                </a:solidFill>
                <a:latin typeface="Arial"/>
                <a:ea typeface="Arial"/>
                <a:cs typeface="Arial"/>
                <a:sym typeface="Arial"/>
              </a:endParaRPr>
            </a:p>
          </p:txBody>
        </p:sp>
        <p:sp>
          <p:nvSpPr>
            <p:cNvPr id="309" name="Google Shape;309;p45"/>
            <p:cNvSpPr/>
            <p:nvPr/>
          </p:nvSpPr>
          <p:spPr>
            <a:xfrm>
              <a:off x="0" y="1471748"/>
              <a:ext cx="7886700" cy="1380307"/>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p:cNvSpPr txBox="1"/>
            <p:nvPr/>
          </p:nvSpPr>
          <p:spPr>
            <a:xfrm>
              <a:off x="67381" y="1539129"/>
              <a:ext cx="7751938" cy="1245545"/>
            </a:xfrm>
            <a:prstGeom prst="rect">
              <a:avLst/>
            </a:prstGeom>
            <a:noFill/>
            <a:ln>
              <a:noFill/>
            </a:ln>
          </p:spPr>
          <p:txBody>
            <a:bodyPr spcFirstLastPara="1" wrap="square" lIns="99050" tIns="99050" rIns="99050" bIns="99050" anchor="ctr" anchorCtr="0">
              <a:noAutofit/>
            </a:bodyPr>
            <a:lstStyle/>
            <a:p>
              <a:pPr marL="0" marR="0" lvl="0" indent="0" algn="just" rtl="0">
                <a:lnSpc>
                  <a:spcPct val="90000"/>
                </a:lnSpc>
                <a:spcBef>
                  <a:spcPts val="0"/>
                </a:spcBef>
                <a:spcAft>
                  <a:spcPts val="0"/>
                </a:spcAft>
                <a:buClr>
                  <a:srgbClr val="000000"/>
                </a:buClr>
                <a:buSzPts val="2600"/>
                <a:buFont typeface="Arial"/>
                <a:buNone/>
              </a:pPr>
              <a:r>
                <a:rPr lang="es-ES" sz="2600" b="0" i="0" u="none" strike="noStrike" cap="none">
                  <a:solidFill>
                    <a:schemeClr val="dk1"/>
                  </a:solidFill>
                  <a:latin typeface="Arial"/>
                  <a:ea typeface="Arial"/>
                  <a:cs typeface="Arial"/>
                  <a:sym typeface="Arial"/>
                </a:rPr>
                <a:t>Los datos que he dejado persistiendo me debe servir en la mayoría de los casos para realizar otras transacciones o para realizar análisis</a:t>
              </a:r>
              <a:endParaRPr sz="2600" b="0" i="0" u="none" strike="noStrike" cap="none">
                <a:solidFill>
                  <a:schemeClr val="dk1"/>
                </a:solidFill>
                <a:latin typeface="Arial"/>
                <a:ea typeface="Arial"/>
                <a:cs typeface="Arial"/>
                <a:sym typeface="Arial"/>
              </a:endParaRPr>
            </a:p>
          </p:txBody>
        </p:sp>
        <p:sp>
          <p:nvSpPr>
            <p:cNvPr id="311" name="Google Shape;311;p45"/>
            <p:cNvSpPr/>
            <p:nvPr/>
          </p:nvSpPr>
          <p:spPr>
            <a:xfrm>
              <a:off x="0" y="2926936"/>
              <a:ext cx="7886700" cy="1380307"/>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5"/>
            <p:cNvSpPr txBox="1"/>
            <p:nvPr/>
          </p:nvSpPr>
          <p:spPr>
            <a:xfrm>
              <a:off x="67381" y="2994317"/>
              <a:ext cx="7751938" cy="1245545"/>
            </a:xfrm>
            <a:prstGeom prst="rect">
              <a:avLst/>
            </a:prstGeom>
            <a:noFill/>
            <a:ln>
              <a:noFill/>
            </a:ln>
          </p:spPr>
          <p:txBody>
            <a:bodyPr spcFirstLastPara="1" wrap="square" lIns="99050" tIns="99050" rIns="99050" bIns="99050" anchor="ctr" anchorCtr="0">
              <a:noAutofit/>
            </a:bodyPr>
            <a:lstStyle/>
            <a:p>
              <a:pPr marL="0" marR="0" lvl="0" indent="0" algn="just" rtl="0">
                <a:lnSpc>
                  <a:spcPct val="90000"/>
                </a:lnSpc>
                <a:spcBef>
                  <a:spcPts val="0"/>
                </a:spcBef>
                <a:spcAft>
                  <a:spcPts val="0"/>
                </a:spcAft>
                <a:buClr>
                  <a:srgbClr val="000000"/>
                </a:buClr>
                <a:buSzPts val="2600"/>
                <a:buFont typeface="Arial"/>
                <a:buNone/>
              </a:pPr>
              <a:r>
                <a:rPr lang="es-ES" sz="2600" b="0" i="0" u="none" strike="noStrike" cap="none">
                  <a:solidFill>
                    <a:schemeClr val="dk1"/>
                  </a:solidFill>
                  <a:latin typeface="Arial"/>
                  <a:ea typeface="Arial"/>
                  <a:cs typeface="Arial"/>
                  <a:sym typeface="Arial"/>
                </a:rPr>
                <a:t>Se utiliza una combinación de la instrucción </a:t>
              </a:r>
              <a:r>
                <a:rPr lang="es-ES" sz="2600" b="1" i="1" u="none" strike="noStrike" cap="none">
                  <a:solidFill>
                    <a:schemeClr val="dk1"/>
                  </a:solidFill>
                  <a:latin typeface="Arial"/>
                  <a:ea typeface="Arial"/>
                  <a:cs typeface="Arial"/>
                  <a:sym typeface="Arial"/>
                </a:rPr>
                <a:t>with</a:t>
              </a:r>
              <a:r>
                <a:rPr lang="es-ES" sz="2600" b="0" i="0" u="none" strike="noStrike" cap="none">
                  <a:solidFill>
                    <a:schemeClr val="dk1"/>
                  </a:solidFill>
                  <a:latin typeface="Arial"/>
                  <a:ea typeface="Arial"/>
                  <a:cs typeface="Arial"/>
                  <a:sym typeface="Arial"/>
                </a:rPr>
                <a:t> y </a:t>
              </a:r>
              <a:r>
                <a:rPr lang="es-ES" sz="2600" b="1" i="1" u="none" strike="noStrike" cap="none">
                  <a:solidFill>
                    <a:schemeClr val="dk1"/>
                  </a:solidFill>
                  <a:latin typeface="Arial"/>
                  <a:ea typeface="Arial"/>
                  <a:cs typeface="Arial"/>
                  <a:sym typeface="Arial"/>
                </a:rPr>
                <a:t>readlines</a:t>
              </a:r>
              <a:endParaRPr sz="2600" b="0" i="0" u="none" strike="noStrike" cap="none">
                <a:solidFill>
                  <a:schemeClr val="dk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6"/>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Ejemplo de lectura de datos</a:t>
            </a:r>
            <a:endParaRPr/>
          </a:p>
        </p:txBody>
      </p:sp>
      <p:sp>
        <p:nvSpPr>
          <p:cNvPr id="318" name="Google Shape;318;p46"/>
          <p:cNvSpPr txBox="1">
            <a:spLocks noGrp="1"/>
          </p:cNvSpPr>
          <p:nvPr>
            <p:ph type="body" idx="1"/>
          </p:nvPr>
        </p:nvSpPr>
        <p:spPr>
          <a:xfrm>
            <a:off x="628650" y="1306286"/>
            <a:ext cx="7886700" cy="4323805"/>
          </a:xfrm>
          <a:prstGeom prst="rect">
            <a:avLst/>
          </a:prstGeom>
          <a:noFill/>
          <a:ln>
            <a:noFill/>
          </a:ln>
        </p:spPr>
        <p:txBody>
          <a:bodyPr spcFirstLastPara="1" wrap="square" lIns="91425" tIns="45700" rIns="91425" bIns="45700" anchor="t" anchorCtr="0">
            <a:normAutofit/>
          </a:bodyPr>
          <a:lstStyle/>
          <a:p>
            <a:pPr marL="50800" lvl="0" indent="0" algn="l" rtl="0">
              <a:lnSpc>
                <a:spcPct val="90000"/>
              </a:lnSpc>
              <a:spcBef>
                <a:spcPts val="1000"/>
              </a:spcBef>
              <a:spcAft>
                <a:spcPts val="0"/>
              </a:spcAft>
              <a:buSzPts val="2800"/>
              <a:buNone/>
            </a:pPr>
            <a:r>
              <a:rPr lang="es-ES"/>
              <a:t>def traer_datos_txt():</a:t>
            </a:r>
            <a:endParaRPr/>
          </a:p>
          <a:p>
            <a:pPr marL="50800" lvl="0" indent="0" algn="l" rtl="0">
              <a:lnSpc>
                <a:spcPct val="90000"/>
              </a:lnSpc>
              <a:spcBef>
                <a:spcPts val="1000"/>
              </a:spcBef>
              <a:spcAft>
                <a:spcPts val="0"/>
              </a:spcAft>
              <a:buSzPts val="2800"/>
              <a:buNone/>
            </a:pPr>
            <a:r>
              <a:rPr lang="es-ES"/>
              <a:t>    with open('datos.txt','r') as f:</a:t>
            </a:r>
            <a:endParaRPr/>
          </a:p>
          <a:p>
            <a:pPr marL="50800" lvl="0" indent="0" algn="l" rtl="0">
              <a:lnSpc>
                <a:spcPct val="90000"/>
              </a:lnSpc>
              <a:spcBef>
                <a:spcPts val="1000"/>
              </a:spcBef>
              <a:spcAft>
                <a:spcPts val="0"/>
              </a:spcAft>
              <a:buSzPts val="2800"/>
              <a:buNone/>
            </a:pPr>
            <a:r>
              <a:rPr lang="es-ES"/>
              <a:t>        datos = f.readlines()</a:t>
            </a:r>
            <a:endParaRPr/>
          </a:p>
          <a:p>
            <a:pPr marL="50800" lvl="0" indent="0" algn="l" rtl="0">
              <a:lnSpc>
                <a:spcPct val="90000"/>
              </a:lnSpc>
              <a:spcBef>
                <a:spcPts val="1000"/>
              </a:spcBef>
              <a:spcAft>
                <a:spcPts val="0"/>
              </a:spcAft>
              <a:buSzPts val="2800"/>
              <a:buNone/>
            </a:pPr>
            <a:r>
              <a:rPr lang="es-ES"/>
              <a:t>        for registro in datos:</a:t>
            </a:r>
            <a:endParaRPr/>
          </a:p>
          <a:p>
            <a:pPr marL="50800" lvl="0" indent="0" algn="l" rtl="0">
              <a:lnSpc>
                <a:spcPct val="90000"/>
              </a:lnSpc>
              <a:spcBef>
                <a:spcPts val="1000"/>
              </a:spcBef>
              <a:spcAft>
                <a:spcPts val="0"/>
              </a:spcAft>
              <a:buSzPts val="2800"/>
              <a:buNone/>
            </a:pPr>
            <a:r>
              <a:rPr lang="es-ES"/>
              <a:t>            print(registro)</a:t>
            </a:r>
            <a:endParaRPr/>
          </a:p>
          <a:p>
            <a:pPr marL="50800" lvl="0" indent="0" algn="l" rtl="0">
              <a:lnSpc>
                <a:spcPct val="90000"/>
              </a:lnSpc>
              <a:spcBef>
                <a:spcPts val="1000"/>
              </a:spcBef>
              <a:spcAft>
                <a:spcPts val="0"/>
              </a:spcAft>
              <a:buSzPts val="2800"/>
              <a:buNone/>
            </a:pPr>
            <a:r>
              <a:rPr lang="es-ES"/>
              <a:t>    f.close()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2790"/>
              <a:buNone/>
            </a:pPr>
            <a:r>
              <a:rPr lang="es-ES" sz="2790" b="1" i="0" u="none" strike="noStrike" cap="none">
                <a:solidFill>
                  <a:schemeClr val="dk1"/>
                </a:solidFill>
                <a:latin typeface="Calibri"/>
                <a:ea typeface="Calibri"/>
                <a:cs typeface="Calibri"/>
                <a:sym typeface="Calibri"/>
              </a:rPr>
              <a:t>ESCUELA DE CIENCIAS APLICADAS E INGENIERÍA</a:t>
            </a:r>
            <a:br>
              <a:rPr lang="es-ES" sz="2790" b="1" i="0" u="none" strike="noStrike" cap="none">
                <a:solidFill>
                  <a:schemeClr val="dk1"/>
                </a:solidFill>
                <a:latin typeface="Calibri"/>
                <a:ea typeface="Calibri"/>
                <a:cs typeface="Calibri"/>
                <a:sym typeface="Calibri"/>
              </a:rPr>
            </a:br>
            <a:r>
              <a:rPr lang="es-ES" sz="2790" b="1"/>
              <a:t>INGENIERÍA AGRONÓMICA</a:t>
            </a:r>
            <a:br>
              <a:rPr lang="es-ES" sz="2790" b="1" i="0" u="none" strike="noStrike" cap="none">
                <a:solidFill>
                  <a:schemeClr val="dk1"/>
                </a:solidFill>
                <a:latin typeface="Calibri"/>
                <a:ea typeface="Calibri"/>
                <a:cs typeface="Calibri"/>
                <a:sym typeface="Calibri"/>
              </a:rPr>
            </a:br>
            <a:br>
              <a:rPr lang="es-ES" sz="2790" b="1" i="0" u="none" strike="noStrike" cap="none">
                <a:solidFill>
                  <a:schemeClr val="dk1"/>
                </a:solidFill>
                <a:latin typeface="Calibri"/>
                <a:ea typeface="Calibri"/>
                <a:cs typeface="Calibri"/>
                <a:sym typeface="Calibri"/>
              </a:rPr>
            </a:br>
            <a:r>
              <a:rPr lang="es-ES" sz="2790" b="1" i="0" u="none" strike="noStrike" cap="none">
                <a:solidFill>
                  <a:schemeClr val="dk1"/>
                </a:solidFill>
                <a:latin typeface="Calibri"/>
                <a:ea typeface="Calibri"/>
                <a:cs typeface="Calibri"/>
                <a:sym typeface="Calibri"/>
              </a:rPr>
              <a:t>ST0299 </a:t>
            </a:r>
            <a:r>
              <a:rPr lang="es-ES" sz="2790" b="1"/>
              <a:t>PENSAMIENTO COMPUTACIONAL II</a:t>
            </a:r>
            <a:br>
              <a:rPr lang="es-ES" sz="2790" b="1" i="0" u="none" strike="noStrike" cap="none">
                <a:solidFill>
                  <a:schemeClr val="dk1"/>
                </a:solidFill>
                <a:latin typeface="Calibri"/>
                <a:ea typeface="Calibri"/>
                <a:cs typeface="Calibri"/>
                <a:sym typeface="Calibri"/>
              </a:rPr>
            </a:br>
            <a:r>
              <a:rPr lang="es-ES" sz="2790" b="1"/>
              <a:t>Persistencia y Presentación de Datos</a:t>
            </a:r>
            <a:endParaRPr sz="6000" b="0" i="0" u="none" strike="noStrike" cap="none">
              <a:solidFill>
                <a:schemeClr val="dk1"/>
              </a:solidFill>
              <a:latin typeface="Calibri"/>
              <a:ea typeface="Calibri"/>
              <a:cs typeface="Calibri"/>
              <a:sym typeface="Calibri"/>
            </a:endParaRPr>
          </a:p>
        </p:txBody>
      </p:sp>
      <p:sp>
        <p:nvSpPr>
          <p:cNvPr id="75" name="Google Shape;75;p2"/>
          <p:cNvSpPr txBox="1"/>
          <p:nvPr/>
        </p:nvSpPr>
        <p:spPr>
          <a:xfrm>
            <a:off x="685801" y="4533237"/>
            <a:ext cx="7594072" cy="1202400"/>
          </a:xfrm>
          <a:prstGeom prst="rect">
            <a:avLst/>
          </a:prstGeom>
          <a:noFill/>
          <a:ln>
            <a:noFill/>
          </a:ln>
        </p:spPr>
        <p:txBody>
          <a:bodyPr spcFirstLastPara="1" wrap="square" lIns="91425" tIns="45700" rIns="91425" bIns="45700" anchor="t" anchorCtr="0">
            <a:noAutofit/>
          </a:bodyPr>
          <a:lstStyle/>
          <a:p>
            <a:pPr marL="0" marR="0" lvl="0" indent="0" algn="ctr" rtl="0">
              <a:lnSpc>
                <a:spcPct val="115000"/>
              </a:lnSpc>
              <a:spcBef>
                <a:spcPts val="0"/>
              </a:spcBef>
              <a:spcAft>
                <a:spcPts val="0"/>
              </a:spcAft>
              <a:buClr>
                <a:schemeClr val="dk1"/>
              </a:buClr>
              <a:buSzPts val="1100"/>
              <a:buFont typeface="Arial"/>
              <a:buNone/>
            </a:pPr>
            <a:r>
              <a:rPr lang="en-US" sz="1800" b="1" i="0" u="none" strike="noStrike" cap="none" dirty="0">
                <a:solidFill>
                  <a:schemeClr val="dk1"/>
                </a:solidFill>
                <a:latin typeface="Calibri"/>
                <a:ea typeface="Calibri"/>
                <a:cs typeface="Calibri"/>
                <a:sym typeface="Calibri"/>
              </a:rPr>
              <a:t>Yomin Jaramillo M</a:t>
            </a:r>
            <a:endParaRPr sz="1800" b="1" i="0" u="none" strike="noStrike" cap="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100"/>
              <a:buFont typeface="Arial"/>
              <a:buNone/>
            </a:pPr>
            <a:r>
              <a:rPr lang="es-ES" sz="1400" b="0" i="0" u="none" strike="noStrike" cap="none" dirty="0">
                <a:solidFill>
                  <a:schemeClr val="dk1"/>
                </a:solidFill>
                <a:latin typeface="Calibri"/>
                <a:ea typeface="Calibri"/>
                <a:cs typeface="Calibri"/>
                <a:sym typeface="Calibri"/>
              </a:rPr>
              <a:t>Docente | Escuela de Ciencias Aplicadas e Ingeniería | Ingeniería Agronómica</a:t>
            </a:r>
            <a:endParaRPr sz="1400" b="0" i="0" u="none" strike="noStrike" cap="none" dirty="0">
              <a:solidFill>
                <a:schemeClr val="dk1"/>
              </a:solidFill>
              <a:latin typeface="Calibri"/>
              <a:ea typeface="Calibri"/>
              <a:cs typeface="Calibri"/>
              <a:sym typeface="Calibri"/>
            </a:endParaRPr>
          </a:p>
          <a:p>
            <a:pPr marL="0" marR="0" lvl="0" indent="0" algn="ctr" rtl="0">
              <a:lnSpc>
                <a:spcPct val="115000"/>
              </a:lnSpc>
              <a:spcBef>
                <a:spcPts val="0"/>
              </a:spcBef>
              <a:spcAft>
                <a:spcPts val="0"/>
              </a:spcAft>
              <a:buClr>
                <a:schemeClr val="dk1"/>
              </a:buClr>
              <a:buSzPts val="1100"/>
              <a:buFont typeface="Arial"/>
              <a:buNone/>
            </a:pPr>
            <a:r>
              <a:rPr lang="es-ES" sz="1400" b="0" i="0" u="none" strike="noStrike" cap="none" dirty="0">
                <a:solidFill>
                  <a:schemeClr val="dk1"/>
                </a:solidFill>
                <a:latin typeface="Calibri"/>
                <a:ea typeface="Calibri"/>
                <a:cs typeface="Calibri"/>
                <a:sym typeface="Calibri"/>
              </a:rPr>
              <a:t>Correo: yejaramilm@eafit.edu.co  </a:t>
            </a:r>
            <a:endParaRPr sz="1800" b="0" i="0" u="none" strike="noStrike" cap="none" dirty="0">
              <a:solidFill>
                <a:srgbClr val="000000"/>
              </a:solidFill>
              <a:latin typeface="Calibri"/>
              <a:ea typeface="Calibri"/>
              <a:cs typeface="Calibri"/>
              <a:sym typeface="Calibri"/>
            </a:endParaRPr>
          </a:p>
        </p:txBody>
      </p:sp>
      <p:sp>
        <p:nvSpPr>
          <p:cNvPr id="76" name="Google Shape;76;p2"/>
          <p:cNvSpPr txBox="1"/>
          <p:nvPr/>
        </p:nvSpPr>
        <p:spPr>
          <a:xfrm>
            <a:off x="864128" y="3517071"/>
            <a:ext cx="7415744"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s-ES" sz="3200" b="1" i="0" u="none" strike="noStrike" cap="none">
                <a:solidFill>
                  <a:srgbClr val="000000"/>
                </a:solidFill>
                <a:latin typeface="Arial"/>
                <a:ea typeface="Arial"/>
                <a:cs typeface="Arial"/>
                <a:sym typeface="Arial"/>
              </a:rPr>
              <a:t>Persistencia de Datos</a:t>
            </a:r>
            <a:endParaRPr sz="32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Consulta</a:t>
            </a:r>
            <a:endParaRPr/>
          </a:p>
        </p:txBody>
      </p:sp>
      <p:sp>
        <p:nvSpPr>
          <p:cNvPr id="324" name="Google Shape;324;p47"/>
          <p:cNvSpPr txBox="1">
            <a:spLocks noGrp="1"/>
          </p:cNvSpPr>
          <p:nvPr>
            <p:ph type="body" idx="1"/>
          </p:nvPr>
        </p:nvSpPr>
        <p:spPr>
          <a:xfrm>
            <a:off x="628650" y="1306286"/>
            <a:ext cx="7886700" cy="4323805"/>
          </a:xfrm>
          <a:prstGeom prst="rect">
            <a:avLst/>
          </a:prstGeom>
          <a:noFill/>
          <a:ln>
            <a:noFill/>
          </a:ln>
        </p:spPr>
        <p:txBody>
          <a:bodyPr spcFirstLastPara="1" wrap="square" lIns="91425" tIns="45700" rIns="91425" bIns="45700" anchor="t" anchorCtr="0">
            <a:normAutofit/>
          </a:bodyPr>
          <a:lstStyle/>
          <a:p>
            <a:pPr marL="457200" lvl="0" indent="-406400" algn="just" rtl="0">
              <a:lnSpc>
                <a:spcPct val="90000"/>
              </a:lnSpc>
              <a:spcBef>
                <a:spcPts val="1000"/>
              </a:spcBef>
              <a:spcAft>
                <a:spcPts val="0"/>
              </a:spcAft>
              <a:buSzPts val="2800"/>
              <a:buChar char="•"/>
            </a:pPr>
            <a:r>
              <a:rPr lang="es-ES"/>
              <a:t>Consultar como funcionan las Micro-SD con Arduino.</a:t>
            </a:r>
            <a:endParaRPr/>
          </a:p>
          <a:p>
            <a:pPr marL="457200" lvl="0" indent="-406400" algn="just" rtl="0">
              <a:lnSpc>
                <a:spcPct val="90000"/>
              </a:lnSpc>
              <a:spcBef>
                <a:spcPts val="1000"/>
              </a:spcBef>
              <a:spcAft>
                <a:spcPts val="0"/>
              </a:spcAft>
              <a:buSzPts val="2800"/>
              <a:buChar char="•"/>
            </a:pPr>
            <a:r>
              <a:rPr lang="es-ES"/>
              <a:t>Para que se pueden utilizar</a:t>
            </a:r>
            <a:endParaRPr/>
          </a:p>
          <a:p>
            <a:pPr marL="457200" lvl="0" indent="-406400" algn="just" rtl="0">
              <a:lnSpc>
                <a:spcPct val="90000"/>
              </a:lnSpc>
              <a:spcBef>
                <a:spcPts val="1000"/>
              </a:spcBef>
              <a:spcAft>
                <a:spcPts val="0"/>
              </a:spcAft>
              <a:buSzPts val="2800"/>
              <a:buChar char="•"/>
            </a:pPr>
            <a:r>
              <a:rPr lang="es-ES"/>
              <a:t>Que ventajas tiene tener un Micro-SD</a:t>
            </a:r>
            <a:endParaRPr/>
          </a:p>
          <a:p>
            <a:pPr marL="457200" lvl="0" indent="-406400" algn="just" rtl="0">
              <a:lnSpc>
                <a:spcPct val="90000"/>
              </a:lnSpc>
              <a:spcBef>
                <a:spcPts val="1000"/>
              </a:spcBef>
              <a:spcAft>
                <a:spcPts val="0"/>
              </a:spcAft>
              <a:buSzPts val="2800"/>
              <a:buChar char="•"/>
            </a:pPr>
            <a:r>
              <a:rPr lang="es-ES"/>
              <a:t>Que se debe implementar para utilizarla</a:t>
            </a:r>
            <a:endParaRPr/>
          </a:p>
          <a:p>
            <a:pPr marL="457200" lvl="0" indent="-406400" algn="just" rtl="0">
              <a:lnSpc>
                <a:spcPct val="90000"/>
              </a:lnSpc>
              <a:spcBef>
                <a:spcPts val="1000"/>
              </a:spcBef>
              <a:spcAft>
                <a:spcPts val="0"/>
              </a:spcAft>
              <a:buSzPts val="2800"/>
              <a:buChar char="•"/>
            </a:pPr>
            <a:r>
              <a:rPr lang="es-ES"/>
              <a:t>Buscar como integrarla a su plaqueta</a:t>
            </a:r>
            <a:endParaRPr/>
          </a:p>
          <a:p>
            <a:pPr marL="457200" lvl="0" indent="-406400" algn="just" rtl="0">
              <a:lnSpc>
                <a:spcPct val="90000"/>
              </a:lnSpc>
              <a:spcBef>
                <a:spcPts val="1000"/>
              </a:spcBef>
              <a:spcAft>
                <a:spcPts val="0"/>
              </a:spcAft>
              <a:buSzPts val="2800"/>
              <a:buChar char="•"/>
            </a:pPr>
            <a:r>
              <a:rPr lang="es-ES"/>
              <a:t>Como funciona la librería panda en Python</a:t>
            </a:r>
            <a:endParaRPr/>
          </a:p>
          <a:p>
            <a:pPr marL="457200" lvl="0" indent="-406400" algn="just" rtl="0">
              <a:lnSpc>
                <a:spcPct val="90000"/>
              </a:lnSpc>
              <a:spcBef>
                <a:spcPts val="1000"/>
              </a:spcBef>
              <a:spcAft>
                <a:spcPts val="0"/>
              </a:spcAft>
              <a:buSzPts val="2800"/>
              <a:buChar char="•"/>
            </a:pPr>
            <a:r>
              <a:rPr lang="es-ES"/>
              <a:t>Que es un reloj RTC y para que se utiliza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34429df53d5_0_12"/>
          <p:cNvSpPr txBox="1">
            <a:spLocks noGrp="1"/>
          </p:cNvSpPr>
          <p:nvPr>
            <p:ph type="ctrTitle"/>
          </p:nvPr>
        </p:nvSpPr>
        <p:spPr>
          <a:xfrm>
            <a:off x="685800" y="1122363"/>
            <a:ext cx="77724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ES"/>
              <a:t>Persistencia Local</a:t>
            </a:r>
            <a:endParaRPr/>
          </a:p>
        </p:txBody>
      </p:sp>
      <p:sp>
        <p:nvSpPr>
          <p:cNvPr id="331" name="Google Shape;331;g34429df53d5_0_12"/>
          <p:cNvSpPr txBox="1">
            <a:spLocks noGrp="1"/>
          </p:cNvSpPr>
          <p:nvPr>
            <p:ph type="subTitle" idx="1"/>
          </p:nvPr>
        </p:nvSpPr>
        <p:spPr>
          <a:xfrm>
            <a:off x="1143000" y="3602038"/>
            <a:ext cx="6858000" cy="16557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6" name="Google Shape;336;g34429df53d5_0_18"/>
          <p:cNvPicPr preferRelativeResize="0"/>
          <p:nvPr/>
        </p:nvPicPr>
        <p:blipFill rotWithShape="1">
          <a:blip r:embed="rId3">
            <a:alphaModFix/>
          </a:blip>
          <a:srcRect/>
          <a:stretch/>
        </p:blipFill>
        <p:spPr>
          <a:xfrm>
            <a:off x="1470862" y="1055404"/>
            <a:ext cx="1646765" cy="1044155"/>
          </a:xfrm>
          <a:prstGeom prst="rect">
            <a:avLst/>
          </a:prstGeom>
          <a:noFill/>
          <a:ln>
            <a:noFill/>
          </a:ln>
        </p:spPr>
      </p:pic>
      <p:pic>
        <p:nvPicPr>
          <p:cNvPr id="337" name="Google Shape;337;g34429df53d5_0_18"/>
          <p:cNvPicPr preferRelativeResize="0"/>
          <p:nvPr/>
        </p:nvPicPr>
        <p:blipFill rotWithShape="1">
          <a:blip r:embed="rId4">
            <a:alphaModFix/>
          </a:blip>
          <a:srcRect/>
          <a:stretch/>
        </p:blipFill>
        <p:spPr>
          <a:xfrm>
            <a:off x="3397333" y="2497877"/>
            <a:ext cx="2125428" cy="2125428"/>
          </a:xfrm>
          <a:prstGeom prst="rect">
            <a:avLst/>
          </a:prstGeom>
          <a:noFill/>
          <a:ln>
            <a:noFill/>
          </a:ln>
        </p:spPr>
      </p:pic>
      <p:sp>
        <p:nvSpPr>
          <p:cNvPr id="338" name="Google Shape;338;g34429df53d5_0_18"/>
          <p:cNvSpPr/>
          <p:nvPr/>
        </p:nvSpPr>
        <p:spPr>
          <a:xfrm>
            <a:off x="310193" y="2386512"/>
            <a:ext cx="3576900" cy="3212100"/>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Sistema Local</a:t>
            </a:r>
            <a:endParaRPr sz="1400" b="0" i="0" u="none" strike="noStrike" cap="none">
              <a:solidFill>
                <a:schemeClr val="dk1"/>
              </a:solidFill>
              <a:latin typeface="Arial"/>
              <a:ea typeface="Arial"/>
              <a:cs typeface="Arial"/>
              <a:sym typeface="Arial"/>
            </a:endParaRPr>
          </a:p>
        </p:txBody>
      </p:sp>
      <p:grpSp>
        <p:nvGrpSpPr>
          <p:cNvPr id="339" name="Google Shape;339;g34429df53d5_0_18"/>
          <p:cNvGrpSpPr/>
          <p:nvPr/>
        </p:nvGrpSpPr>
        <p:grpSpPr>
          <a:xfrm>
            <a:off x="961912" y="2706496"/>
            <a:ext cx="2675637" cy="1780683"/>
            <a:chOff x="1074772" y="2255084"/>
            <a:chExt cx="2675637" cy="1780683"/>
          </a:xfrm>
        </p:grpSpPr>
        <p:pic>
          <p:nvPicPr>
            <p:cNvPr id="340" name="Google Shape;340;g34429df53d5_0_18"/>
            <p:cNvPicPr preferRelativeResize="0"/>
            <p:nvPr/>
          </p:nvPicPr>
          <p:blipFill rotWithShape="1">
            <a:blip r:embed="rId5">
              <a:alphaModFix/>
            </a:blip>
            <a:srcRect/>
            <a:stretch/>
          </p:blipFill>
          <p:spPr>
            <a:xfrm>
              <a:off x="1074772" y="2255084"/>
              <a:ext cx="2675637" cy="1780683"/>
            </a:xfrm>
            <a:prstGeom prst="rect">
              <a:avLst/>
            </a:prstGeom>
            <a:noFill/>
            <a:ln>
              <a:noFill/>
            </a:ln>
          </p:spPr>
        </p:pic>
        <p:sp>
          <p:nvSpPr>
            <p:cNvPr id="341" name="Google Shape;341;g34429df53d5_0_18"/>
            <p:cNvSpPr txBox="1"/>
            <p:nvPr/>
          </p:nvSpPr>
          <p:spPr>
            <a:xfrm>
              <a:off x="1689099" y="3076480"/>
              <a:ext cx="1051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00" b="0" i="0" u="none" strike="noStrike" cap="none">
                  <a:solidFill>
                    <a:srgbClr val="000000"/>
                  </a:solidFill>
                  <a:latin typeface="Arial"/>
                  <a:ea typeface="Arial"/>
                  <a:cs typeface="Arial"/>
                  <a:sym typeface="Arial"/>
                </a:rPr>
                <a:t>MiPrograma.py</a:t>
              </a:r>
              <a:endParaRPr sz="1000" b="0" i="0" u="none" strike="noStrike" cap="none">
                <a:solidFill>
                  <a:srgbClr val="000000"/>
                </a:solidFill>
                <a:latin typeface="Arial"/>
                <a:ea typeface="Arial"/>
                <a:cs typeface="Arial"/>
                <a:sym typeface="Arial"/>
              </a:endParaRPr>
            </a:p>
          </p:txBody>
        </p:sp>
      </p:grpSp>
      <p:sp>
        <p:nvSpPr>
          <p:cNvPr id="342" name="Google Shape;342;g34429df53d5_0_18"/>
          <p:cNvSpPr txBox="1">
            <a:spLocks noGrp="1"/>
          </p:cNvSpPr>
          <p:nvPr>
            <p:ph type="title"/>
          </p:nvPr>
        </p:nvSpPr>
        <p:spPr>
          <a:xfrm>
            <a:off x="628650" y="365126"/>
            <a:ext cx="7886700" cy="745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ES"/>
              <a:t>Como es nuestro sistema</a:t>
            </a:r>
            <a:endParaRPr/>
          </a:p>
        </p:txBody>
      </p:sp>
      <p:pic>
        <p:nvPicPr>
          <p:cNvPr id="343" name="Google Shape;343;g34429df53d5_0_18" descr="Vista previa de imagen"/>
          <p:cNvPicPr preferRelativeResize="0"/>
          <p:nvPr/>
        </p:nvPicPr>
        <p:blipFill rotWithShape="1">
          <a:blip r:embed="rId6">
            <a:alphaModFix/>
          </a:blip>
          <a:srcRect t="9247" r="20063"/>
          <a:stretch/>
        </p:blipFill>
        <p:spPr>
          <a:xfrm>
            <a:off x="5454833" y="1363487"/>
            <a:ext cx="3545057" cy="4024867"/>
          </a:xfrm>
          <a:prstGeom prst="rect">
            <a:avLst/>
          </a:prstGeom>
          <a:noFill/>
          <a:ln>
            <a:noFill/>
          </a:ln>
        </p:spPr>
      </p:pic>
      <p:sp>
        <p:nvSpPr>
          <p:cNvPr id="344" name="Google Shape;344;g34429df53d5_0_18"/>
          <p:cNvSpPr/>
          <p:nvPr/>
        </p:nvSpPr>
        <p:spPr>
          <a:xfrm>
            <a:off x="3887107" y="2386512"/>
            <a:ext cx="1572300" cy="414000"/>
          </a:xfrm>
          <a:prstGeom prst="leftRightArrow">
            <a:avLst>
              <a:gd name="adj1" fmla="val 50000"/>
              <a:gd name="adj2" fmla="val 50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USB</a:t>
            </a:r>
            <a:endParaRPr sz="1400" b="0" i="0" u="none" strike="noStrike" cap="none">
              <a:solidFill>
                <a:schemeClr val="dk1"/>
              </a:solidFill>
              <a:latin typeface="Arial"/>
              <a:ea typeface="Arial"/>
              <a:cs typeface="Arial"/>
              <a:sym typeface="Arial"/>
            </a:endParaRPr>
          </a:p>
        </p:txBody>
      </p:sp>
      <p:sp>
        <p:nvSpPr>
          <p:cNvPr id="345" name="Google Shape;345;g34429df53d5_0_18"/>
          <p:cNvSpPr/>
          <p:nvPr/>
        </p:nvSpPr>
        <p:spPr>
          <a:xfrm>
            <a:off x="704920" y="4513719"/>
            <a:ext cx="695100" cy="606900"/>
          </a:xfrm>
          <a:prstGeom prst="can">
            <a:avLst>
              <a:gd name="adj" fmla="val 25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00" b="0" i="0" u="none" strike="noStrike" cap="none">
                <a:solidFill>
                  <a:schemeClr val="dk1"/>
                </a:solidFill>
                <a:latin typeface="Arial"/>
                <a:ea typeface="Arial"/>
                <a:cs typeface="Arial"/>
                <a:sym typeface="Arial"/>
              </a:rPr>
              <a:t>Base de Datos</a:t>
            </a:r>
            <a:endParaRPr sz="1000" b="0" i="0" u="none" strike="noStrike" cap="none">
              <a:solidFill>
                <a:schemeClr val="dk1"/>
              </a:solidFill>
              <a:latin typeface="Arial"/>
              <a:ea typeface="Arial"/>
              <a:cs typeface="Arial"/>
              <a:sym typeface="Arial"/>
            </a:endParaRPr>
          </a:p>
        </p:txBody>
      </p:sp>
      <p:sp>
        <p:nvSpPr>
          <p:cNvPr id="346" name="Google Shape;346;g34429df53d5_0_18"/>
          <p:cNvSpPr/>
          <p:nvPr/>
        </p:nvSpPr>
        <p:spPr>
          <a:xfrm>
            <a:off x="1912612" y="4615987"/>
            <a:ext cx="641520" cy="543402"/>
          </a:xfrm>
          <a:prstGeom prst="flowChartMultidocumen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.txt</a:t>
            </a:r>
            <a:endParaRPr sz="1100" b="0" i="0" u="none" strike="noStrike" cap="none">
              <a:solidFill>
                <a:schemeClr val="dk1"/>
              </a:solidFill>
              <a:latin typeface="Arial"/>
              <a:ea typeface="Arial"/>
              <a:cs typeface="Arial"/>
              <a:sym typeface="Arial"/>
            </a:endParaRPr>
          </a:p>
        </p:txBody>
      </p:sp>
      <p:sp>
        <p:nvSpPr>
          <p:cNvPr id="347" name="Google Shape;347;g34429df53d5_0_18"/>
          <p:cNvSpPr/>
          <p:nvPr/>
        </p:nvSpPr>
        <p:spPr>
          <a:xfrm>
            <a:off x="2888996" y="4536694"/>
            <a:ext cx="533196" cy="543402"/>
          </a:xfrm>
          <a:prstGeom prst="flowChartMultidocumen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.cvs</a:t>
            </a:r>
            <a:endParaRPr sz="1100" b="0" i="0" u="none" strike="noStrike" cap="none">
              <a:solidFill>
                <a:schemeClr val="dk1"/>
              </a:solidFill>
              <a:latin typeface="Arial"/>
              <a:ea typeface="Arial"/>
              <a:cs typeface="Arial"/>
              <a:sym typeface="Arial"/>
            </a:endParaRPr>
          </a:p>
        </p:txBody>
      </p:sp>
      <p:cxnSp>
        <p:nvCxnSpPr>
          <p:cNvPr id="348" name="Google Shape;348;g34429df53d5_0_18"/>
          <p:cNvCxnSpPr/>
          <p:nvPr/>
        </p:nvCxnSpPr>
        <p:spPr>
          <a:xfrm flipH="1">
            <a:off x="2232781" y="4159024"/>
            <a:ext cx="600" cy="462600"/>
          </a:xfrm>
          <a:prstGeom prst="straightConnector1">
            <a:avLst/>
          </a:prstGeom>
          <a:noFill/>
          <a:ln w="9525" cap="flat" cmpd="sng">
            <a:solidFill>
              <a:schemeClr val="dk1"/>
            </a:solidFill>
            <a:prstDash val="solid"/>
            <a:round/>
            <a:headEnd type="triangle" w="med" len="med"/>
            <a:tailEnd type="triangle" w="med" len="med"/>
          </a:ln>
        </p:spPr>
      </p:cxnSp>
      <p:cxnSp>
        <p:nvCxnSpPr>
          <p:cNvPr id="349" name="Google Shape;349;g34429df53d5_0_18"/>
          <p:cNvCxnSpPr>
            <a:endCxn id="347" idx="0"/>
          </p:cNvCxnSpPr>
          <p:nvPr/>
        </p:nvCxnSpPr>
        <p:spPr>
          <a:xfrm>
            <a:off x="3007176" y="4158994"/>
            <a:ext cx="185100" cy="377700"/>
          </a:xfrm>
          <a:prstGeom prst="straightConnector1">
            <a:avLst/>
          </a:prstGeom>
          <a:noFill/>
          <a:ln w="9525" cap="flat" cmpd="sng">
            <a:solidFill>
              <a:schemeClr val="dk1"/>
            </a:solidFill>
            <a:prstDash val="solid"/>
            <a:round/>
            <a:headEnd type="triangle" w="med" len="med"/>
            <a:tailEnd type="triangle" w="med" len="med"/>
          </a:ln>
        </p:spPr>
      </p:cxnSp>
      <p:cxnSp>
        <p:nvCxnSpPr>
          <p:cNvPr id="350" name="Google Shape;350;g34429df53d5_0_18"/>
          <p:cNvCxnSpPr>
            <a:endCxn id="345" idx="1"/>
          </p:cNvCxnSpPr>
          <p:nvPr/>
        </p:nvCxnSpPr>
        <p:spPr>
          <a:xfrm flipH="1">
            <a:off x="1052470" y="4009419"/>
            <a:ext cx="522900" cy="504300"/>
          </a:xfrm>
          <a:prstGeom prst="straightConnector1">
            <a:avLst/>
          </a:prstGeom>
          <a:noFill/>
          <a:ln w="9525" cap="flat" cmpd="sng">
            <a:solidFill>
              <a:schemeClr val="dk1"/>
            </a:solidFill>
            <a:prstDash val="solid"/>
            <a:round/>
            <a:headEnd type="triangle" w="med" len="med"/>
            <a:tailEnd type="triangle" w="med" len="med"/>
          </a:ln>
        </p:spPr>
      </p:cxnSp>
      <p:sp>
        <p:nvSpPr>
          <p:cNvPr id="351" name="Google Shape;351;g34429df53d5_0_18"/>
          <p:cNvSpPr/>
          <p:nvPr/>
        </p:nvSpPr>
        <p:spPr>
          <a:xfrm>
            <a:off x="7446272" y="893216"/>
            <a:ext cx="1069078" cy="612648"/>
          </a:xfrm>
          <a:prstGeom prst="flowChartInternalStorag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Código Arduino</a:t>
            </a:r>
            <a:endParaRPr sz="1400" b="0" i="0" u="none" strike="noStrike" cap="none">
              <a:solidFill>
                <a:schemeClr val="dk1"/>
              </a:solidFill>
              <a:latin typeface="Arial"/>
              <a:ea typeface="Arial"/>
              <a:cs typeface="Arial"/>
              <a:sym typeface="Arial"/>
            </a:endParaRPr>
          </a:p>
        </p:txBody>
      </p:sp>
      <p:cxnSp>
        <p:nvCxnSpPr>
          <p:cNvPr id="352" name="Google Shape;352;g34429df53d5_0_18"/>
          <p:cNvCxnSpPr>
            <a:stCxn id="351" idx="2"/>
          </p:cNvCxnSpPr>
          <p:nvPr/>
        </p:nvCxnSpPr>
        <p:spPr>
          <a:xfrm flipH="1">
            <a:off x="7287211" y="1505864"/>
            <a:ext cx="693600" cy="749100"/>
          </a:xfrm>
          <a:prstGeom prst="straightConnector1">
            <a:avLst/>
          </a:prstGeom>
          <a:noFill/>
          <a:ln w="9525" cap="flat" cmpd="sng">
            <a:solidFill>
              <a:schemeClr val="dk1"/>
            </a:solidFill>
            <a:prstDash val="solid"/>
            <a:round/>
            <a:headEnd type="none" w="sm" len="sm"/>
            <a:tailEnd type="triangle" w="med" len="med"/>
          </a:ln>
        </p:spPr>
      </p:cxnSp>
      <p:pic>
        <p:nvPicPr>
          <p:cNvPr id="353" name="Google Shape;353;g34429df53d5_0_18"/>
          <p:cNvPicPr preferRelativeResize="0"/>
          <p:nvPr/>
        </p:nvPicPr>
        <p:blipFill rotWithShape="1">
          <a:blip r:embed="rId7">
            <a:alphaModFix/>
          </a:blip>
          <a:srcRect/>
          <a:stretch/>
        </p:blipFill>
        <p:spPr>
          <a:xfrm>
            <a:off x="3939607" y="4238273"/>
            <a:ext cx="1306639" cy="1306639"/>
          </a:xfrm>
          <a:prstGeom prst="rect">
            <a:avLst/>
          </a:prstGeom>
          <a:noFill/>
          <a:ln>
            <a:noFill/>
          </a:ln>
        </p:spPr>
      </p:pic>
      <p:cxnSp>
        <p:nvCxnSpPr>
          <p:cNvPr id="354" name="Google Shape;354;g34429df53d5_0_18"/>
          <p:cNvCxnSpPr/>
          <p:nvPr/>
        </p:nvCxnSpPr>
        <p:spPr>
          <a:xfrm rot="10800000" flipH="1">
            <a:off x="4739308" y="3316802"/>
            <a:ext cx="902100" cy="112200"/>
          </a:xfrm>
          <a:prstGeom prst="straightConnector1">
            <a:avLst/>
          </a:prstGeom>
          <a:noFill/>
          <a:ln w="38100"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cxnSp>
      <p:cxnSp>
        <p:nvCxnSpPr>
          <p:cNvPr id="355" name="Google Shape;355;g34429df53d5_0_18"/>
          <p:cNvCxnSpPr/>
          <p:nvPr/>
        </p:nvCxnSpPr>
        <p:spPr>
          <a:xfrm rot="10800000" flipH="1">
            <a:off x="4501434" y="3349656"/>
            <a:ext cx="1140000" cy="1393500"/>
          </a:xfrm>
          <a:prstGeom prst="straightConnector1">
            <a:avLst/>
          </a:prstGeom>
          <a:noFill/>
          <a:ln w="38100" cap="flat" cmpd="sng">
            <a:solidFill>
              <a:schemeClr val="accent3"/>
            </a:solidFill>
            <a:prstDash val="solid"/>
            <a:round/>
            <a:headEnd type="none" w="sm" len="sm"/>
            <a:tailEnd type="none" w="sm" len="sm"/>
          </a:ln>
          <a:effectLst>
            <a:outerShdw blurRad="40000" dist="23000" dir="5400000" rotWithShape="0">
              <a:srgbClr val="000000">
                <a:alpha val="34900"/>
              </a:srgbClr>
            </a:outerShdw>
          </a:effectLst>
        </p:spPr>
      </p:cxnSp>
      <p:sp>
        <p:nvSpPr>
          <p:cNvPr id="356" name="Google Shape;356;g34429df53d5_0_18"/>
          <p:cNvSpPr txBox="1"/>
          <p:nvPr/>
        </p:nvSpPr>
        <p:spPr>
          <a:xfrm>
            <a:off x="4066092" y="5172408"/>
            <a:ext cx="1011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Reloj RTC</a:t>
            </a:r>
            <a:endParaRPr/>
          </a:p>
        </p:txBody>
      </p:sp>
      <p:sp>
        <p:nvSpPr>
          <p:cNvPr id="357" name="Google Shape;357;g34429df53d5_0_18"/>
          <p:cNvSpPr txBox="1"/>
          <p:nvPr/>
        </p:nvSpPr>
        <p:spPr>
          <a:xfrm>
            <a:off x="7819392" y="4899711"/>
            <a:ext cx="11688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Data Logger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Micro SD</a:t>
            </a:r>
            <a:endParaRPr/>
          </a:p>
        </p:txBody>
      </p:sp>
      <p:sp>
        <p:nvSpPr>
          <p:cNvPr id="358" name="Google Shape;358;g34429df53d5_0_18"/>
          <p:cNvSpPr/>
          <p:nvPr/>
        </p:nvSpPr>
        <p:spPr>
          <a:xfrm>
            <a:off x="2067924" y="1936934"/>
            <a:ext cx="426300" cy="606900"/>
          </a:xfrm>
          <a:prstGeom prst="upDownArrow">
            <a:avLst>
              <a:gd name="adj1" fmla="val 50000"/>
              <a:gd name="adj2" fmla="val 50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59" name="Google Shape;359;g34429df53d5_0_18"/>
          <p:cNvSpPr/>
          <p:nvPr/>
        </p:nvSpPr>
        <p:spPr>
          <a:xfrm>
            <a:off x="3580261" y="1260367"/>
            <a:ext cx="914400" cy="574500"/>
          </a:xfrm>
          <a:prstGeom prst="can">
            <a:avLst>
              <a:gd name="adj" fmla="val 25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0" i="0" u="none" strike="noStrike" cap="none">
                <a:solidFill>
                  <a:schemeClr val="dk1"/>
                </a:solidFill>
                <a:latin typeface="Arial"/>
                <a:ea typeface="Arial"/>
                <a:cs typeface="Arial"/>
                <a:sym typeface="Arial"/>
              </a:rPr>
              <a:t>Data Cloud</a:t>
            </a:r>
            <a:endParaRPr/>
          </a:p>
        </p:txBody>
      </p:sp>
      <p:sp>
        <p:nvSpPr>
          <p:cNvPr id="360" name="Google Shape;360;g34429df53d5_0_18"/>
          <p:cNvSpPr/>
          <p:nvPr/>
        </p:nvSpPr>
        <p:spPr>
          <a:xfrm rot="5400000">
            <a:off x="3123333" y="1339016"/>
            <a:ext cx="390900" cy="546000"/>
          </a:xfrm>
          <a:prstGeom prst="upDownArrow">
            <a:avLst>
              <a:gd name="adj1" fmla="val 50000"/>
              <a:gd name="adj2" fmla="val 50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61" name="Google Shape;361;g34429df53d5_0_18"/>
          <p:cNvSpPr/>
          <p:nvPr/>
        </p:nvSpPr>
        <p:spPr>
          <a:xfrm rot="5400000">
            <a:off x="1107699" y="1420421"/>
            <a:ext cx="390900" cy="546000"/>
          </a:xfrm>
          <a:prstGeom prst="upDownArrow">
            <a:avLst>
              <a:gd name="adj1" fmla="val 50000"/>
              <a:gd name="adj2" fmla="val 50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362" name="Google Shape;362;g34429df53d5_0_18"/>
          <p:cNvPicPr preferRelativeResize="0"/>
          <p:nvPr/>
        </p:nvPicPr>
        <p:blipFill rotWithShape="1">
          <a:blip r:embed="rId8">
            <a:alphaModFix/>
          </a:blip>
          <a:srcRect/>
          <a:stretch/>
        </p:blipFill>
        <p:spPr>
          <a:xfrm>
            <a:off x="94111" y="1222703"/>
            <a:ext cx="908900" cy="960576"/>
          </a:xfrm>
          <a:prstGeom prst="rect">
            <a:avLst/>
          </a:prstGeom>
          <a:noFill/>
          <a:ln>
            <a:noFill/>
          </a:ln>
        </p:spPr>
      </p:pic>
      <p:sp>
        <p:nvSpPr>
          <p:cNvPr id="363" name="Google Shape;363;g34429df53d5_0_18"/>
          <p:cNvSpPr/>
          <p:nvPr/>
        </p:nvSpPr>
        <p:spPr>
          <a:xfrm>
            <a:off x="3737374" y="2767464"/>
            <a:ext cx="1570800" cy="2905800"/>
          </a:xfrm>
          <a:prstGeom prst="ellipse">
            <a:avLst/>
          </a:prstGeom>
          <a:solidFill>
            <a:srgbClr val="548135">
              <a:alpha val="24710"/>
            </a:srgbClr>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34429df53d5_0_49"/>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Generalidades reloj (RTC)</a:t>
            </a:r>
            <a:endParaRPr/>
          </a:p>
        </p:txBody>
      </p:sp>
      <p:grpSp>
        <p:nvGrpSpPr>
          <p:cNvPr id="369" name="Google Shape;369;g34429df53d5_0_49"/>
          <p:cNvGrpSpPr/>
          <p:nvPr/>
        </p:nvGrpSpPr>
        <p:grpSpPr>
          <a:xfrm>
            <a:off x="628650" y="1421718"/>
            <a:ext cx="7886700" cy="4179302"/>
            <a:chOff x="0" y="154621"/>
            <a:chExt cx="7886700" cy="4179302"/>
          </a:xfrm>
        </p:grpSpPr>
        <p:sp>
          <p:nvSpPr>
            <p:cNvPr id="370" name="Google Shape;370;g34429df53d5_0_49"/>
            <p:cNvSpPr/>
            <p:nvPr/>
          </p:nvSpPr>
          <p:spPr>
            <a:xfrm>
              <a:off x="0" y="154621"/>
              <a:ext cx="7886700" cy="494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1" name="Google Shape;371;g34429df53d5_0_49"/>
            <p:cNvSpPr txBox="1"/>
            <p:nvPr/>
          </p:nvSpPr>
          <p:spPr>
            <a:xfrm>
              <a:off x="24131" y="178752"/>
              <a:ext cx="7838400" cy="446100"/>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RTC viene de las palabras en inglés Real Time Clock (Reloj en Tiempo Real). </a:t>
              </a:r>
              <a:endParaRPr sz="1300" b="0" i="0" u="none" strike="noStrike" cap="none">
                <a:solidFill>
                  <a:schemeClr val="dk1"/>
                </a:solidFill>
                <a:latin typeface="Arial"/>
                <a:ea typeface="Arial"/>
                <a:cs typeface="Arial"/>
                <a:sym typeface="Arial"/>
              </a:endParaRPr>
            </a:p>
          </p:txBody>
        </p:sp>
        <p:sp>
          <p:nvSpPr>
            <p:cNvPr id="372" name="Google Shape;372;g34429df53d5_0_49"/>
            <p:cNvSpPr/>
            <p:nvPr/>
          </p:nvSpPr>
          <p:spPr>
            <a:xfrm>
              <a:off x="0" y="686386"/>
              <a:ext cx="7886700" cy="494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3" name="Google Shape;373;g34429df53d5_0_49"/>
            <p:cNvSpPr txBox="1"/>
            <p:nvPr/>
          </p:nvSpPr>
          <p:spPr>
            <a:xfrm>
              <a:off x="24131" y="710517"/>
              <a:ext cx="7838400" cy="446100"/>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Como su nombre indica, sirve para tener un reloj en tiempo real, que no pierda la hora como ocurre con la librería Time.h.</a:t>
              </a:r>
              <a:endParaRPr sz="1300" b="0" i="0" u="none" strike="noStrike" cap="none">
                <a:solidFill>
                  <a:schemeClr val="dk1"/>
                </a:solidFill>
                <a:latin typeface="Arial"/>
                <a:ea typeface="Arial"/>
                <a:cs typeface="Arial"/>
                <a:sym typeface="Arial"/>
              </a:endParaRPr>
            </a:p>
          </p:txBody>
        </p:sp>
        <p:sp>
          <p:nvSpPr>
            <p:cNvPr id="374" name="Google Shape;374;g34429df53d5_0_49"/>
            <p:cNvSpPr/>
            <p:nvPr/>
          </p:nvSpPr>
          <p:spPr>
            <a:xfrm>
              <a:off x="0" y="1218151"/>
              <a:ext cx="7886700" cy="494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5" name="Google Shape;375;g34429df53d5_0_49"/>
            <p:cNvSpPr txBox="1"/>
            <p:nvPr/>
          </p:nvSpPr>
          <p:spPr>
            <a:xfrm>
              <a:off x="24131" y="1242282"/>
              <a:ext cx="7838400" cy="446100"/>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La mayoría de los RTC utilizan un oscilador de cristal, aunque algunos utilizan la frecuencia de la red. </a:t>
              </a:r>
              <a:endParaRPr sz="1300" b="0" i="0" u="none" strike="noStrike" cap="none">
                <a:solidFill>
                  <a:schemeClr val="dk1"/>
                </a:solidFill>
                <a:latin typeface="Arial"/>
                <a:ea typeface="Arial"/>
                <a:cs typeface="Arial"/>
                <a:sym typeface="Arial"/>
              </a:endParaRPr>
            </a:p>
          </p:txBody>
        </p:sp>
        <p:sp>
          <p:nvSpPr>
            <p:cNvPr id="376" name="Google Shape;376;g34429df53d5_0_49"/>
            <p:cNvSpPr/>
            <p:nvPr/>
          </p:nvSpPr>
          <p:spPr>
            <a:xfrm>
              <a:off x="0" y="1749916"/>
              <a:ext cx="7886700" cy="494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7" name="Google Shape;377;g34429df53d5_0_49"/>
            <p:cNvSpPr txBox="1"/>
            <p:nvPr/>
          </p:nvSpPr>
          <p:spPr>
            <a:xfrm>
              <a:off x="24131" y="1774047"/>
              <a:ext cx="7838400" cy="446100"/>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La frecuencia más común con la que funcionan estos dispositivos es de 32,768 kHz que, precisamente, es la misma que utilizan los relojes de cuarzo y otro tipos de relojes.</a:t>
              </a:r>
              <a:endParaRPr sz="1300" b="0" i="0" u="none" strike="noStrike" cap="none">
                <a:solidFill>
                  <a:schemeClr val="dk1"/>
                </a:solidFill>
                <a:latin typeface="Arial"/>
                <a:ea typeface="Arial"/>
                <a:cs typeface="Arial"/>
                <a:sym typeface="Arial"/>
              </a:endParaRPr>
            </a:p>
          </p:txBody>
        </p:sp>
        <p:sp>
          <p:nvSpPr>
            <p:cNvPr id="378" name="Google Shape;378;g34429df53d5_0_49"/>
            <p:cNvSpPr/>
            <p:nvPr/>
          </p:nvSpPr>
          <p:spPr>
            <a:xfrm>
              <a:off x="0" y="2281681"/>
              <a:ext cx="7886700" cy="494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9" name="Google Shape;379;g34429df53d5_0_49"/>
            <p:cNvSpPr txBox="1"/>
            <p:nvPr/>
          </p:nvSpPr>
          <p:spPr>
            <a:xfrm>
              <a:off x="24131" y="2305812"/>
              <a:ext cx="7838400" cy="446100"/>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Normalmente, los RTC tienen una fuente de alimentación alternativa para mantener el facha y la hora. </a:t>
              </a:r>
              <a:endParaRPr sz="1300" b="0" i="0" u="none" strike="noStrike" cap="none">
                <a:solidFill>
                  <a:schemeClr val="dk1"/>
                </a:solidFill>
                <a:latin typeface="Arial"/>
                <a:ea typeface="Arial"/>
                <a:cs typeface="Arial"/>
                <a:sym typeface="Arial"/>
              </a:endParaRPr>
            </a:p>
          </p:txBody>
        </p:sp>
        <p:sp>
          <p:nvSpPr>
            <p:cNvPr id="380" name="Google Shape;380;g34429df53d5_0_49"/>
            <p:cNvSpPr/>
            <p:nvPr/>
          </p:nvSpPr>
          <p:spPr>
            <a:xfrm>
              <a:off x="0" y="2813446"/>
              <a:ext cx="7886700" cy="494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1" name="Google Shape;381;g34429df53d5_0_49"/>
            <p:cNvSpPr txBox="1"/>
            <p:nvPr/>
          </p:nvSpPr>
          <p:spPr>
            <a:xfrm>
              <a:off x="24131" y="2837577"/>
              <a:ext cx="7838400" cy="446100"/>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Esta fuente es la utilizada cuando la alimentación principal está apagada.</a:t>
              </a:r>
              <a:endParaRPr sz="1300" b="0" i="0" u="none" strike="noStrike" cap="none">
                <a:solidFill>
                  <a:schemeClr val="dk1"/>
                </a:solidFill>
                <a:latin typeface="Arial"/>
                <a:ea typeface="Arial"/>
                <a:cs typeface="Arial"/>
                <a:sym typeface="Arial"/>
              </a:endParaRPr>
            </a:p>
          </p:txBody>
        </p:sp>
        <p:sp>
          <p:nvSpPr>
            <p:cNvPr id="382" name="Google Shape;382;g34429df53d5_0_49"/>
            <p:cNvSpPr/>
            <p:nvPr/>
          </p:nvSpPr>
          <p:spPr>
            <a:xfrm>
              <a:off x="0" y="3345211"/>
              <a:ext cx="7886700" cy="494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3" name="Google Shape;383;g34429df53d5_0_49"/>
            <p:cNvSpPr txBox="1"/>
            <p:nvPr/>
          </p:nvSpPr>
          <p:spPr>
            <a:xfrm>
              <a:off x="24131" y="3369342"/>
              <a:ext cx="7838400" cy="446100"/>
            </a:xfrm>
            <a:prstGeom prst="rect">
              <a:avLst/>
            </a:prstGeom>
            <a:noFill/>
            <a:ln>
              <a:noFill/>
            </a:ln>
          </p:spPr>
          <p:txBody>
            <a:bodyPr spcFirstLastPara="1" wrap="square" lIns="49525" tIns="49525" rIns="49525" bIns="49525" anchor="ctr" anchorCtr="0">
              <a:noAutofit/>
            </a:bodyPr>
            <a:lstStyle/>
            <a:p>
              <a:pPr marL="0" marR="0" lvl="0" indent="0" algn="l"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Hay dos alternativas a la hora de alimentar los RTC. </a:t>
              </a:r>
              <a:endParaRPr sz="1300" b="0" i="0" u="none" strike="noStrike" cap="none">
                <a:solidFill>
                  <a:schemeClr val="dk1"/>
                </a:solidFill>
                <a:latin typeface="Arial"/>
                <a:ea typeface="Arial"/>
                <a:cs typeface="Arial"/>
                <a:sym typeface="Arial"/>
              </a:endParaRPr>
            </a:p>
          </p:txBody>
        </p:sp>
        <p:sp>
          <p:nvSpPr>
            <p:cNvPr id="384" name="Google Shape;384;g34429df53d5_0_49"/>
            <p:cNvSpPr/>
            <p:nvPr/>
          </p:nvSpPr>
          <p:spPr>
            <a:xfrm>
              <a:off x="0" y="3839536"/>
              <a:ext cx="7886700" cy="329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5" name="Google Shape;385;g34429df53d5_0_49"/>
            <p:cNvSpPr txBox="1"/>
            <p:nvPr/>
          </p:nvSpPr>
          <p:spPr>
            <a:xfrm>
              <a:off x="0" y="3839523"/>
              <a:ext cx="7886700" cy="494400"/>
            </a:xfrm>
            <a:prstGeom prst="rect">
              <a:avLst/>
            </a:prstGeom>
            <a:noFill/>
            <a:ln>
              <a:noFill/>
            </a:ln>
          </p:spPr>
          <p:txBody>
            <a:bodyPr spcFirstLastPara="1" wrap="square" lIns="250400" tIns="16500" rIns="92450" bIns="16500" anchor="t" anchorCtr="0">
              <a:noAutofit/>
            </a:bodyPr>
            <a:lstStyle/>
            <a:p>
              <a:pPr marL="57150" marR="0" lvl="1" indent="-63500" algn="l" rtl="0">
                <a:lnSpc>
                  <a:spcPct val="90000"/>
                </a:lnSpc>
                <a:spcBef>
                  <a:spcPts val="0"/>
                </a:spcBef>
                <a:spcAft>
                  <a:spcPts val="0"/>
                </a:spcAft>
                <a:buClr>
                  <a:schemeClr val="dk1"/>
                </a:buClr>
                <a:buSzPts val="1000"/>
                <a:buFont typeface="Arial"/>
                <a:buChar char="•"/>
              </a:pPr>
              <a:r>
                <a:rPr lang="es-ES" sz="1000" b="0" i="0" u="none" strike="noStrike" cap="none">
                  <a:solidFill>
                    <a:schemeClr val="dk1"/>
                  </a:solidFill>
                  <a:latin typeface="Arial"/>
                  <a:ea typeface="Arial"/>
                  <a:cs typeface="Arial"/>
                  <a:sym typeface="Arial"/>
                </a:rPr>
                <a:t>La tradicional, con baterías de litio </a:t>
              </a:r>
              <a:endParaRPr sz="1000" b="0" i="0" u="none" strike="noStrike" cap="none">
                <a:solidFill>
                  <a:schemeClr val="dk1"/>
                </a:solidFill>
                <a:latin typeface="Arial"/>
                <a:ea typeface="Arial"/>
                <a:cs typeface="Arial"/>
                <a:sym typeface="Arial"/>
              </a:endParaRPr>
            </a:p>
            <a:p>
              <a:pPr marL="57150" marR="0" lvl="1" indent="-63500" algn="l" rtl="0">
                <a:lnSpc>
                  <a:spcPct val="90000"/>
                </a:lnSpc>
                <a:spcBef>
                  <a:spcPts val="200"/>
                </a:spcBef>
                <a:spcAft>
                  <a:spcPts val="0"/>
                </a:spcAft>
                <a:buClr>
                  <a:schemeClr val="dk1"/>
                </a:buClr>
                <a:buSzPts val="1000"/>
                <a:buFont typeface="Arial"/>
                <a:buChar char="•"/>
              </a:pPr>
              <a:r>
                <a:rPr lang="es-ES" sz="1000" b="0" i="0" u="none" strike="noStrike" cap="none">
                  <a:solidFill>
                    <a:schemeClr val="dk1"/>
                  </a:solidFill>
                  <a:latin typeface="Arial"/>
                  <a:ea typeface="Arial"/>
                  <a:cs typeface="Arial"/>
                  <a:sym typeface="Arial"/>
                </a:rPr>
                <a:t>y la más novedosa, con supercondensadores</a:t>
              </a:r>
              <a:endParaRPr sz="1000" b="0" i="0" u="none" strike="noStrike" cap="none">
                <a:solidFill>
                  <a:schemeClr val="dk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34429df53d5_0_70"/>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Opciones de relojes</a:t>
            </a:r>
            <a:endParaRPr/>
          </a:p>
        </p:txBody>
      </p:sp>
      <p:grpSp>
        <p:nvGrpSpPr>
          <p:cNvPr id="391" name="Google Shape;391;g34429df53d5_0_70"/>
          <p:cNvGrpSpPr/>
          <p:nvPr/>
        </p:nvGrpSpPr>
        <p:grpSpPr>
          <a:xfrm>
            <a:off x="4648200" y="1747791"/>
            <a:ext cx="3867300" cy="3488213"/>
            <a:chOff x="0" y="431623"/>
            <a:chExt cx="3867300" cy="3488213"/>
          </a:xfrm>
        </p:grpSpPr>
        <p:sp>
          <p:nvSpPr>
            <p:cNvPr id="392" name="Google Shape;392;g34429df53d5_0_70"/>
            <p:cNvSpPr/>
            <p:nvPr/>
          </p:nvSpPr>
          <p:spPr>
            <a:xfrm>
              <a:off x="0" y="431623"/>
              <a:ext cx="3867300" cy="6747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g34429df53d5_0_70"/>
            <p:cNvSpPr txBox="1"/>
            <p:nvPr/>
          </p:nvSpPr>
          <p:spPr>
            <a:xfrm>
              <a:off x="32930" y="464553"/>
              <a:ext cx="3801300" cy="608700"/>
            </a:xfrm>
            <a:prstGeom prst="rect">
              <a:avLst/>
            </a:prstGeom>
            <a:noFill/>
            <a:ln>
              <a:noFill/>
            </a:ln>
          </p:spPr>
          <p:txBody>
            <a:bodyPr spcFirstLastPara="1" wrap="square" lIns="38100" tIns="38100" rIns="38100" bIns="38100" anchor="ctr" anchorCtr="0">
              <a:noAutofit/>
            </a:bodyPr>
            <a:lstStyle/>
            <a:p>
              <a:pPr marL="0" marR="0" lvl="0" indent="0" algn="l" rtl="0">
                <a:lnSpc>
                  <a:spcPct val="90000"/>
                </a:lnSpc>
                <a:spcBef>
                  <a:spcPts val="0"/>
                </a:spcBef>
                <a:spcAft>
                  <a:spcPts val="0"/>
                </a:spcAft>
                <a:buClr>
                  <a:srgbClr val="000000"/>
                </a:buClr>
                <a:buSzPts val="1000"/>
                <a:buFont typeface="Arial"/>
                <a:buNone/>
              </a:pPr>
              <a:r>
                <a:rPr lang="es-ES" sz="1000" b="0" i="0" u="none" strike="noStrike" cap="none">
                  <a:solidFill>
                    <a:schemeClr val="dk1"/>
                  </a:solidFill>
                  <a:latin typeface="Arial"/>
                  <a:ea typeface="Arial"/>
                  <a:cs typeface="Arial"/>
                  <a:sym typeface="Arial"/>
                </a:rPr>
                <a:t>Dentro de la amplia gama de RTC que hay para utilizar con Arduino, caben destacar estos dos componentes, el DS1307 y el DS3231. </a:t>
              </a:r>
              <a:endParaRPr sz="1000" b="0" i="0" u="none" strike="noStrike" cap="none">
                <a:solidFill>
                  <a:schemeClr val="dk1"/>
                </a:solidFill>
                <a:latin typeface="Arial"/>
                <a:ea typeface="Arial"/>
                <a:cs typeface="Arial"/>
                <a:sym typeface="Arial"/>
              </a:endParaRPr>
            </a:p>
          </p:txBody>
        </p:sp>
        <p:sp>
          <p:nvSpPr>
            <p:cNvPr id="394" name="Google Shape;394;g34429df53d5_0_70"/>
            <p:cNvSpPr/>
            <p:nvPr/>
          </p:nvSpPr>
          <p:spPr>
            <a:xfrm>
              <a:off x="0" y="1135001"/>
              <a:ext cx="3867300" cy="6747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g34429df53d5_0_70"/>
            <p:cNvSpPr txBox="1"/>
            <p:nvPr/>
          </p:nvSpPr>
          <p:spPr>
            <a:xfrm>
              <a:off x="32930" y="1167931"/>
              <a:ext cx="3801300" cy="608700"/>
            </a:xfrm>
            <a:prstGeom prst="rect">
              <a:avLst/>
            </a:prstGeom>
            <a:noFill/>
            <a:ln>
              <a:noFill/>
            </a:ln>
          </p:spPr>
          <p:txBody>
            <a:bodyPr spcFirstLastPara="1" wrap="square" lIns="38100" tIns="38100" rIns="38100" bIns="38100" anchor="ctr" anchorCtr="0">
              <a:noAutofit/>
            </a:bodyPr>
            <a:lstStyle/>
            <a:p>
              <a:pPr marL="0" marR="0" lvl="0" indent="0" algn="l" rtl="0">
                <a:lnSpc>
                  <a:spcPct val="90000"/>
                </a:lnSpc>
                <a:spcBef>
                  <a:spcPts val="0"/>
                </a:spcBef>
                <a:spcAft>
                  <a:spcPts val="0"/>
                </a:spcAft>
                <a:buClr>
                  <a:srgbClr val="000000"/>
                </a:buClr>
                <a:buSzPts val="1000"/>
                <a:buFont typeface="Arial"/>
                <a:buNone/>
              </a:pPr>
              <a:r>
                <a:rPr lang="es-ES" sz="1000" b="0" i="0" u="none" strike="noStrike" cap="none">
                  <a:solidFill>
                    <a:schemeClr val="dk1"/>
                  </a:solidFill>
                  <a:latin typeface="Arial"/>
                  <a:ea typeface="Arial"/>
                  <a:cs typeface="Arial"/>
                  <a:sym typeface="Arial"/>
                </a:rPr>
                <a:t>En el mercado los encontramos dentro de circuitos integrados. </a:t>
              </a:r>
              <a:endParaRPr sz="1000" b="0" i="0" u="none" strike="noStrike" cap="none">
                <a:solidFill>
                  <a:schemeClr val="dk1"/>
                </a:solidFill>
                <a:latin typeface="Arial"/>
                <a:ea typeface="Arial"/>
                <a:cs typeface="Arial"/>
                <a:sym typeface="Arial"/>
              </a:endParaRPr>
            </a:p>
          </p:txBody>
        </p:sp>
        <p:sp>
          <p:nvSpPr>
            <p:cNvPr id="396" name="Google Shape;396;g34429df53d5_0_70"/>
            <p:cNvSpPr/>
            <p:nvPr/>
          </p:nvSpPr>
          <p:spPr>
            <a:xfrm>
              <a:off x="0" y="1838379"/>
              <a:ext cx="3867300" cy="6747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g34429df53d5_0_70"/>
            <p:cNvSpPr txBox="1"/>
            <p:nvPr/>
          </p:nvSpPr>
          <p:spPr>
            <a:xfrm>
              <a:off x="32930" y="1871309"/>
              <a:ext cx="3801300" cy="608700"/>
            </a:xfrm>
            <a:prstGeom prst="rect">
              <a:avLst/>
            </a:prstGeom>
            <a:noFill/>
            <a:ln>
              <a:noFill/>
            </a:ln>
          </p:spPr>
          <p:txBody>
            <a:bodyPr spcFirstLastPara="1" wrap="square" lIns="38100" tIns="38100" rIns="38100" bIns="38100" anchor="ctr" anchorCtr="0">
              <a:noAutofit/>
            </a:bodyPr>
            <a:lstStyle/>
            <a:p>
              <a:pPr marL="0" marR="0" lvl="0" indent="0" algn="l" rtl="0">
                <a:lnSpc>
                  <a:spcPct val="90000"/>
                </a:lnSpc>
                <a:spcBef>
                  <a:spcPts val="0"/>
                </a:spcBef>
                <a:spcAft>
                  <a:spcPts val="0"/>
                </a:spcAft>
                <a:buClr>
                  <a:srgbClr val="000000"/>
                </a:buClr>
                <a:buSzPts val="1000"/>
                <a:buFont typeface="Arial"/>
                <a:buNone/>
              </a:pPr>
              <a:r>
                <a:rPr lang="es-ES" sz="1000" b="0" i="0" u="none" strike="noStrike" cap="none">
                  <a:solidFill>
                    <a:schemeClr val="dk1"/>
                  </a:solidFill>
                  <a:latin typeface="Arial"/>
                  <a:ea typeface="Arial"/>
                  <a:cs typeface="Arial"/>
                  <a:sym typeface="Arial"/>
                </a:rPr>
                <a:t>A todo el conjunto se le llama Tiny RTC si utiliza el DS1307 y ZS-042 si utiliza el DS3231.</a:t>
              </a:r>
              <a:endParaRPr sz="1000" b="0" i="0" u="none" strike="noStrike" cap="none">
                <a:solidFill>
                  <a:schemeClr val="dk1"/>
                </a:solidFill>
                <a:latin typeface="Arial"/>
                <a:ea typeface="Arial"/>
                <a:cs typeface="Arial"/>
                <a:sym typeface="Arial"/>
              </a:endParaRPr>
            </a:p>
          </p:txBody>
        </p:sp>
        <p:sp>
          <p:nvSpPr>
            <p:cNvPr id="398" name="Google Shape;398;g34429df53d5_0_70"/>
            <p:cNvSpPr/>
            <p:nvPr/>
          </p:nvSpPr>
          <p:spPr>
            <a:xfrm>
              <a:off x="0" y="2541758"/>
              <a:ext cx="3867300" cy="6747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g34429df53d5_0_70"/>
            <p:cNvSpPr txBox="1"/>
            <p:nvPr/>
          </p:nvSpPr>
          <p:spPr>
            <a:xfrm>
              <a:off x="32930" y="2574688"/>
              <a:ext cx="3801300" cy="608700"/>
            </a:xfrm>
            <a:prstGeom prst="rect">
              <a:avLst/>
            </a:prstGeom>
            <a:noFill/>
            <a:ln>
              <a:noFill/>
            </a:ln>
          </p:spPr>
          <p:txBody>
            <a:bodyPr spcFirstLastPara="1" wrap="square" lIns="38100" tIns="38100" rIns="38100" bIns="38100" anchor="ctr" anchorCtr="0">
              <a:noAutofit/>
            </a:bodyPr>
            <a:lstStyle/>
            <a:p>
              <a:pPr marL="0" marR="0" lvl="0" indent="0" algn="l" rtl="0">
                <a:lnSpc>
                  <a:spcPct val="90000"/>
                </a:lnSpc>
                <a:spcBef>
                  <a:spcPts val="0"/>
                </a:spcBef>
                <a:spcAft>
                  <a:spcPts val="0"/>
                </a:spcAft>
                <a:buClr>
                  <a:srgbClr val="000000"/>
                </a:buClr>
                <a:buSzPts val="1000"/>
                <a:buFont typeface="Arial"/>
                <a:buNone/>
              </a:pPr>
              <a:r>
                <a:rPr lang="es-ES" sz="1000" b="0" i="0" u="none" strike="noStrike" cap="none">
                  <a:solidFill>
                    <a:schemeClr val="dk1"/>
                  </a:solidFill>
                  <a:latin typeface="Arial"/>
                  <a:ea typeface="Arial"/>
                  <a:cs typeface="Arial"/>
                  <a:sym typeface="Arial"/>
                </a:rPr>
                <a:t>La gran diferencia entre estos dos componentes es la precisión. El DS1307 funciona bastante bien, el problema es que las temperaturas extremas afectan a su precisión. Estamos hablando que puede desfasarse 5 minutos al mes.</a:t>
              </a:r>
              <a:endParaRPr sz="1000" b="0" i="0" u="none" strike="noStrike" cap="none">
                <a:solidFill>
                  <a:schemeClr val="dk1"/>
                </a:solidFill>
                <a:latin typeface="Arial"/>
                <a:ea typeface="Arial"/>
                <a:cs typeface="Arial"/>
                <a:sym typeface="Arial"/>
              </a:endParaRPr>
            </a:p>
          </p:txBody>
        </p:sp>
        <p:sp>
          <p:nvSpPr>
            <p:cNvPr id="400" name="Google Shape;400;g34429df53d5_0_70"/>
            <p:cNvSpPr/>
            <p:nvPr/>
          </p:nvSpPr>
          <p:spPr>
            <a:xfrm>
              <a:off x="0" y="3245136"/>
              <a:ext cx="3867300" cy="6747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g34429df53d5_0_70"/>
            <p:cNvSpPr txBox="1"/>
            <p:nvPr/>
          </p:nvSpPr>
          <p:spPr>
            <a:xfrm>
              <a:off x="32930" y="3278066"/>
              <a:ext cx="3801300" cy="608700"/>
            </a:xfrm>
            <a:prstGeom prst="rect">
              <a:avLst/>
            </a:prstGeom>
            <a:noFill/>
            <a:ln>
              <a:noFill/>
            </a:ln>
          </p:spPr>
          <p:txBody>
            <a:bodyPr spcFirstLastPara="1" wrap="square" lIns="38100" tIns="38100" rIns="38100" bIns="38100" anchor="ctr" anchorCtr="0">
              <a:noAutofit/>
            </a:bodyPr>
            <a:lstStyle/>
            <a:p>
              <a:pPr marL="0" marR="0" lvl="0" indent="0" algn="l" rtl="0">
                <a:lnSpc>
                  <a:spcPct val="90000"/>
                </a:lnSpc>
                <a:spcBef>
                  <a:spcPts val="0"/>
                </a:spcBef>
                <a:spcAft>
                  <a:spcPts val="0"/>
                </a:spcAft>
                <a:buClr>
                  <a:srgbClr val="000000"/>
                </a:buClr>
                <a:buSzPts val="1000"/>
                <a:buFont typeface="Arial"/>
                <a:buNone/>
              </a:pPr>
              <a:r>
                <a:rPr lang="es-ES" sz="1000" b="0" i="0" u="none" strike="noStrike" cap="none">
                  <a:solidFill>
                    <a:schemeClr val="dk1"/>
                  </a:solidFill>
                  <a:latin typeface="Arial"/>
                  <a:ea typeface="Arial"/>
                  <a:cs typeface="Arial"/>
                  <a:sym typeface="Arial"/>
                </a:rPr>
                <a:t>Por el contrario, el DS3231 es mucho más preciso, ya que tiene un oscilador interno al que no le afectan tanto los cambios de temperatura. Puede llegar a tener un desfase de unos minutos al año.</a:t>
              </a:r>
              <a:endParaRPr sz="1000" b="0" i="0" u="none" strike="noStrike" cap="none">
                <a:solidFill>
                  <a:schemeClr val="dk1"/>
                </a:solidFill>
                <a:latin typeface="Arial"/>
                <a:ea typeface="Arial"/>
                <a:cs typeface="Arial"/>
                <a:sym typeface="Arial"/>
              </a:endParaRPr>
            </a:p>
          </p:txBody>
        </p:sp>
      </p:grpSp>
      <p:pic>
        <p:nvPicPr>
          <p:cNvPr id="402" name="Google Shape;402;g34429df53d5_0_70" descr="DS1307 DS3231"/>
          <p:cNvPicPr preferRelativeResize="0">
            <a:picLocks noGrp="1"/>
          </p:cNvPicPr>
          <p:nvPr>
            <p:ph type="body" idx="1"/>
          </p:nvPr>
        </p:nvPicPr>
        <p:blipFill rotWithShape="1">
          <a:blip r:embed="rId3">
            <a:alphaModFix/>
          </a:blip>
          <a:srcRect/>
          <a:stretch/>
        </p:blipFill>
        <p:spPr>
          <a:xfrm>
            <a:off x="628650" y="1393778"/>
            <a:ext cx="3867300" cy="4195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34429df53d5_0_86"/>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Esquema conexión reloj</a:t>
            </a:r>
            <a:endParaRPr/>
          </a:p>
        </p:txBody>
      </p:sp>
      <p:pic>
        <p:nvPicPr>
          <p:cNvPr id="408" name="Google Shape;408;g34429df53d5_0_86" descr="arduino-rtc-ds1307-esquema"/>
          <p:cNvPicPr preferRelativeResize="0">
            <a:picLocks noGrp="1"/>
          </p:cNvPicPr>
          <p:nvPr>
            <p:ph type="body" idx="1"/>
          </p:nvPr>
        </p:nvPicPr>
        <p:blipFill rotWithShape="1">
          <a:blip r:embed="rId3">
            <a:alphaModFix/>
          </a:blip>
          <a:srcRect/>
          <a:stretch/>
        </p:blipFill>
        <p:spPr>
          <a:xfrm>
            <a:off x="756872" y="1792091"/>
            <a:ext cx="3533700" cy="1638300"/>
          </a:xfrm>
          <a:prstGeom prst="rect">
            <a:avLst/>
          </a:prstGeom>
          <a:noFill/>
          <a:ln>
            <a:noFill/>
          </a:ln>
        </p:spPr>
      </p:pic>
      <p:sp>
        <p:nvSpPr>
          <p:cNvPr id="409" name="Google Shape;409;g34429df53d5_0_86"/>
          <p:cNvSpPr txBox="1"/>
          <p:nvPr/>
        </p:nvSpPr>
        <p:spPr>
          <a:xfrm>
            <a:off x="492369" y="5186289"/>
            <a:ext cx="79932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Fuente:	</a:t>
            </a:r>
            <a:r>
              <a:rPr lang="es-ES"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https://www.luisllamas.es/reloj-y-calendario-en-arduino-con-los-rtc-ds1307-y-ds3231/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https://www.luisllamas.es/esquema-de-patillaje-de-arduino-pinout/</a:t>
            </a:r>
            <a:endParaRPr sz="1400" b="0" i="0" u="none" strike="noStrike" cap="none">
              <a:solidFill>
                <a:srgbClr val="000000"/>
              </a:solidFill>
              <a:latin typeface="Arial"/>
              <a:ea typeface="Arial"/>
              <a:cs typeface="Arial"/>
              <a:sym typeface="Arial"/>
            </a:endParaRPr>
          </a:p>
        </p:txBody>
      </p:sp>
      <p:pic>
        <p:nvPicPr>
          <p:cNvPr id="410" name="Google Shape;410;g34429df53d5_0_86" descr="arduino-rtc-ds1307-ds3231-conexion"/>
          <p:cNvPicPr preferRelativeResize="0"/>
          <p:nvPr/>
        </p:nvPicPr>
        <p:blipFill rotWithShape="1">
          <a:blip r:embed="rId6">
            <a:alphaModFix/>
          </a:blip>
          <a:srcRect/>
          <a:stretch/>
        </p:blipFill>
        <p:spPr>
          <a:xfrm>
            <a:off x="5511751" y="1083520"/>
            <a:ext cx="3632249" cy="4086281"/>
          </a:xfrm>
          <a:prstGeom prst="rect">
            <a:avLst/>
          </a:prstGeom>
          <a:noFill/>
          <a:ln>
            <a:noFill/>
          </a:ln>
        </p:spPr>
      </p:pic>
      <p:grpSp>
        <p:nvGrpSpPr>
          <p:cNvPr id="411" name="Google Shape;411;g34429df53d5_0_86"/>
          <p:cNvGrpSpPr/>
          <p:nvPr/>
        </p:nvGrpSpPr>
        <p:grpSpPr>
          <a:xfrm>
            <a:off x="628650" y="3802481"/>
            <a:ext cx="5120100" cy="1156200"/>
            <a:chOff x="0" y="23028"/>
            <a:chExt cx="5120100" cy="1156200"/>
          </a:xfrm>
        </p:grpSpPr>
        <p:sp>
          <p:nvSpPr>
            <p:cNvPr id="412" name="Google Shape;412;g34429df53d5_0_86"/>
            <p:cNvSpPr/>
            <p:nvPr/>
          </p:nvSpPr>
          <p:spPr>
            <a:xfrm>
              <a:off x="0" y="23028"/>
              <a:ext cx="5120100" cy="11562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g34429df53d5_0_86"/>
            <p:cNvSpPr txBox="1"/>
            <p:nvPr/>
          </p:nvSpPr>
          <p:spPr>
            <a:xfrm>
              <a:off x="56434" y="79462"/>
              <a:ext cx="5007300" cy="1043100"/>
            </a:xfrm>
            <a:prstGeom prst="rect">
              <a:avLst/>
            </a:prstGeom>
            <a:noFill/>
            <a:ln>
              <a:noFill/>
            </a:ln>
          </p:spPr>
          <p:txBody>
            <a:bodyPr spcFirstLastPara="1" wrap="square" lIns="64750" tIns="64750" rIns="64750" bIns="64750" anchor="ctr" anchorCtr="0">
              <a:noAutofit/>
            </a:bodyPr>
            <a:lstStyle/>
            <a:p>
              <a:pPr marL="0" marR="0" lvl="0" indent="0" algn="just" rtl="0">
                <a:lnSpc>
                  <a:spcPct val="90000"/>
                </a:lnSpc>
                <a:spcBef>
                  <a:spcPts val="0"/>
                </a:spcBef>
                <a:spcAft>
                  <a:spcPts val="0"/>
                </a:spcAft>
                <a:buClr>
                  <a:srgbClr val="000000"/>
                </a:buClr>
                <a:buSzPts val="1700"/>
                <a:buFont typeface="Arial"/>
                <a:buNone/>
              </a:pPr>
              <a:r>
                <a:rPr lang="es-ES" sz="1700" b="1" i="0" u="none" strike="noStrike" cap="none">
                  <a:solidFill>
                    <a:schemeClr val="dk1"/>
                  </a:solidFill>
                  <a:latin typeface="Arial"/>
                  <a:ea typeface="Arial"/>
                  <a:cs typeface="Arial"/>
                  <a:sym typeface="Arial"/>
                </a:rPr>
                <a:t>Nota</a:t>
              </a:r>
              <a:r>
                <a:rPr lang="es-ES" sz="1700" b="0" i="0" u="none" strike="noStrike" cap="none">
                  <a:solidFill>
                    <a:schemeClr val="dk1"/>
                  </a:solidFill>
                  <a:latin typeface="Arial"/>
                  <a:ea typeface="Arial"/>
                  <a:cs typeface="Arial"/>
                  <a:sym typeface="Arial"/>
                </a:rPr>
                <a:t>: En Arduino Uno, Nano y Mini Pro, SDA es el pin A4 y el SCK el pin A5. Para otros modelos de Arduino consultar el esquema pines correspondiente.</a:t>
              </a:r>
              <a:endParaRPr sz="1700" b="0" i="0" u="none" strike="noStrike" cap="none">
                <a:solidFill>
                  <a:schemeClr val="dk1"/>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34429df53d5_0_96"/>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Bus 12C pines SDA y SCK</a:t>
            </a:r>
            <a:endParaRPr/>
          </a:p>
        </p:txBody>
      </p:sp>
      <p:pic>
        <p:nvPicPr>
          <p:cNvPr id="419" name="Google Shape;419;g34429df53d5_0_96"/>
          <p:cNvPicPr preferRelativeResize="0">
            <a:picLocks noGrp="1"/>
          </p:cNvPicPr>
          <p:nvPr>
            <p:ph type="body" idx="1"/>
          </p:nvPr>
        </p:nvPicPr>
        <p:blipFill rotWithShape="1">
          <a:blip r:embed="rId3">
            <a:alphaModFix/>
          </a:blip>
          <a:srcRect/>
          <a:stretch/>
        </p:blipFill>
        <p:spPr>
          <a:xfrm>
            <a:off x="628650" y="1847855"/>
            <a:ext cx="8325600" cy="2771400"/>
          </a:xfrm>
          <a:prstGeom prst="rect">
            <a:avLst/>
          </a:prstGeom>
          <a:noFill/>
          <a:ln>
            <a:noFill/>
          </a:ln>
        </p:spPr>
      </p:pic>
      <p:sp>
        <p:nvSpPr>
          <p:cNvPr id="420" name="Google Shape;420;g34429df53d5_0_96"/>
          <p:cNvSpPr txBox="1"/>
          <p:nvPr/>
        </p:nvSpPr>
        <p:spPr>
          <a:xfrm>
            <a:off x="2679895" y="5213791"/>
            <a:ext cx="39039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Fuente: </a:t>
            </a:r>
            <a:r>
              <a:rPr lang="es-ES" sz="14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https://www.luisllamas.es/arduino-i2c/</a:t>
            </a:r>
            <a:r>
              <a:rPr lang="es-ES" sz="1400" b="0" i="0" u="none" strike="noStrike" cap="none">
                <a:solidFill>
                  <a:srgbClr val="000000"/>
                </a:solidFill>
                <a:latin typeface="Arial"/>
                <a:ea typeface="Arial"/>
                <a:cs typeface="Arial"/>
                <a:sym typeface="Arial"/>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34429df53d5_0_102"/>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Generalidades MicroSD</a:t>
            </a:r>
            <a:endParaRPr/>
          </a:p>
        </p:txBody>
      </p:sp>
      <p:grpSp>
        <p:nvGrpSpPr>
          <p:cNvPr id="426" name="Google Shape;426;g34429df53d5_0_102"/>
          <p:cNvGrpSpPr/>
          <p:nvPr/>
        </p:nvGrpSpPr>
        <p:grpSpPr>
          <a:xfrm>
            <a:off x="628650" y="1714268"/>
            <a:ext cx="7886700" cy="3507840"/>
            <a:chOff x="0" y="407982"/>
            <a:chExt cx="7886700" cy="3507840"/>
          </a:xfrm>
        </p:grpSpPr>
        <p:sp>
          <p:nvSpPr>
            <p:cNvPr id="427" name="Google Shape;427;g34429df53d5_0_102"/>
            <p:cNvSpPr/>
            <p:nvPr/>
          </p:nvSpPr>
          <p:spPr>
            <a:xfrm>
              <a:off x="0" y="407982"/>
              <a:ext cx="7886700" cy="842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g34429df53d5_0_102"/>
            <p:cNvSpPr txBox="1"/>
            <p:nvPr/>
          </p:nvSpPr>
          <p:spPr>
            <a:xfrm>
              <a:off x="41123" y="449105"/>
              <a:ext cx="7804500" cy="760200"/>
            </a:xfrm>
            <a:prstGeom prst="rect">
              <a:avLst/>
            </a:prstGeom>
            <a:noFill/>
            <a:ln>
              <a:noFill/>
            </a:ln>
          </p:spPr>
          <p:txBody>
            <a:bodyPr spcFirstLastPara="1" wrap="square" lIns="60950" tIns="60950" rIns="60950" bIns="60950" anchor="ctr" anchorCtr="0">
              <a:noAutofit/>
            </a:bodyPr>
            <a:lstStyle/>
            <a:p>
              <a:pPr marL="0" marR="0" lvl="0" indent="0" algn="just" rtl="0">
                <a:lnSpc>
                  <a:spcPct val="90000"/>
                </a:lnSpc>
                <a:spcBef>
                  <a:spcPts val="0"/>
                </a:spcBef>
                <a:spcAft>
                  <a:spcPts val="0"/>
                </a:spcAft>
                <a:buClr>
                  <a:srgbClr val="000000"/>
                </a:buClr>
                <a:buSzPts val="1600"/>
                <a:buFont typeface="Arial"/>
                <a:buNone/>
              </a:pPr>
              <a:r>
                <a:rPr lang="es-ES" sz="1600" b="0" i="0" u="none" strike="noStrike" cap="none">
                  <a:solidFill>
                    <a:schemeClr val="dk1"/>
                  </a:solidFill>
                  <a:latin typeface="Arial"/>
                  <a:ea typeface="Arial"/>
                  <a:cs typeface="Arial"/>
                  <a:sym typeface="Arial"/>
                </a:rPr>
                <a:t>Las memorias SD son las más usadas por dispositivos portátiles, por su gran capacidad y su reducido tamaño, debido a su gran demanda son fáciles de conseguir en diferentes capacidades y precios. </a:t>
              </a:r>
              <a:endParaRPr sz="1600" b="0" i="0" u="none" strike="noStrike" cap="none">
                <a:solidFill>
                  <a:schemeClr val="dk1"/>
                </a:solidFill>
                <a:latin typeface="Arial"/>
                <a:ea typeface="Arial"/>
                <a:cs typeface="Arial"/>
                <a:sym typeface="Arial"/>
              </a:endParaRPr>
            </a:p>
          </p:txBody>
        </p:sp>
        <p:sp>
          <p:nvSpPr>
            <p:cNvPr id="429" name="Google Shape;429;g34429df53d5_0_102"/>
            <p:cNvSpPr/>
            <p:nvPr/>
          </p:nvSpPr>
          <p:spPr>
            <a:xfrm>
              <a:off x="0" y="1296462"/>
              <a:ext cx="7886700" cy="842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g34429df53d5_0_102"/>
            <p:cNvSpPr txBox="1"/>
            <p:nvPr/>
          </p:nvSpPr>
          <p:spPr>
            <a:xfrm>
              <a:off x="41123" y="1337585"/>
              <a:ext cx="7804500" cy="760200"/>
            </a:xfrm>
            <a:prstGeom prst="rect">
              <a:avLst/>
            </a:prstGeom>
            <a:noFill/>
            <a:ln>
              <a:noFill/>
            </a:ln>
          </p:spPr>
          <p:txBody>
            <a:bodyPr spcFirstLastPara="1" wrap="square" lIns="60950" tIns="60950" rIns="60950" bIns="60950" anchor="ctr" anchorCtr="0">
              <a:noAutofit/>
            </a:bodyPr>
            <a:lstStyle/>
            <a:p>
              <a:pPr marL="0" marR="0" lvl="0" indent="0" algn="just" rtl="0">
                <a:lnSpc>
                  <a:spcPct val="90000"/>
                </a:lnSpc>
                <a:spcBef>
                  <a:spcPts val="0"/>
                </a:spcBef>
                <a:spcAft>
                  <a:spcPts val="0"/>
                </a:spcAft>
                <a:buClr>
                  <a:srgbClr val="000000"/>
                </a:buClr>
                <a:buSzPts val="1600"/>
                <a:buFont typeface="Arial"/>
                <a:buNone/>
              </a:pPr>
              <a:r>
                <a:rPr lang="es-ES" sz="1600" b="0" i="0" u="none" strike="noStrike" cap="none">
                  <a:solidFill>
                    <a:schemeClr val="dk1"/>
                  </a:solidFill>
                  <a:latin typeface="Arial"/>
                  <a:ea typeface="Arial"/>
                  <a:cs typeface="Arial"/>
                  <a:sym typeface="Arial"/>
                </a:rPr>
                <a:t>Estas características nos dan una buena alternativa de almacenamiento para usarlo en Arduino, sobre todo cuando necesitamos guarda gran cantidad de información.</a:t>
              </a:r>
              <a:endParaRPr sz="1600" b="0" i="0" u="none" strike="noStrike" cap="none">
                <a:solidFill>
                  <a:schemeClr val="dk1"/>
                </a:solidFill>
                <a:latin typeface="Arial"/>
                <a:ea typeface="Arial"/>
                <a:cs typeface="Arial"/>
                <a:sym typeface="Arial"/>
              </a:endParaRPr>
            </a:p>
          </p:txBody>
        </p:sp>
        <p:sp>
          <p:nvSpPr>
            <p:cNvPr id="431" name="Google Shape;431;g34429df53d5_0_102"/>
            <p:cNvSpPr/>
            <p:nvPr/>
          </p:nvSpPr>
          <p:spPr>
            <a:xfrm>
              <a:off x="0" y="2184942"/>
              <a:ext cx="7886700" cy="842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g34429df53d5_0_102"/>
            <p:cNvSpPr txBox="1"/>
            <p:nvPr/>
          </p:nvSpPr>
          <p:spPr>
            <a:xfrm>
              <a:off x="41123" y="2226065"/>
              <a:ext cx="7804500" cy="760200"/>
            </a:xfrm>
            <a:prstGeom prst="rect">
              <a:avLst/>
            </a:prstGeom>
            <a:noFill/>
            <a:ln>
              <a:noFill/>
            </a:ln>
          </p:spPr>
          <p:txBody>
            <a:bodyPr spcFirstLastPara="1" wrap="square" lIns="60950" tIns="60950" rIns="60950" bIns="60950" anchor="ctr" anchorCtr="0">
              <a:noAutofit/>
            </a:bodyPr>
            <a:lstStyle/>
            <a:p>
              <a:pPr marL="0" marR="0" lvl="0" indent="0" algn="just" rtl="0">
                <a:lnSpc>
                  <a:spcPct val="90000"/>
                </a:lnSpc>
                <a:spcBef>
                  <a:spcPts val="0"/>
                </a:spcBef>
                <a:spcAft>
                  <a:spcPts val="0"/>
                </a:spcAft>
                <a:buClr>
                  <a:srgbClr val="000000"/>
                </a:buClr>
                <a:buSzPts val="1600"/>
                <a:buFont typeface="Arial"/>
                <a:buNone/>
              </a:pPr>
              <a:r>
                <a:rPr lang="es-ES" sz="1600" b="0" i="0" u="none" strike="noStrike" cap="none">
                  <a:solidFill>
                    <a:schemeClr val="dk1"/>
                  </a:solidFill>
                  <a:latin typeface="Arial"/>
                  <a:ea typeface="Arial"/>
                  <a:cs typeface="Arial"/>
                  <a:sym typeface="Arial"/>
                </a:rPr>
                <a:t>Estas memorias vienen en tres tamaños, SD estándar, Mini SD y Micro SD, siendo este último el tamaño más común, funcionalmente son iguales, pudiéndose usar adaptadores para utilizarlos en sockets de diferente tamaño.</a:t>
              </a:r>
              <a:endParaRPr sz="1600" b="0" i="0" u="none" strike="noStrike" cap="none">
                <a:solidFill>
                  <a:schemeClr val="dk1"/>
                </a:solidFill>
                <a:latin typeface="Arial"/>
                <a:ea typeface="Arial"/>
                <a:cs typeface="Arial"/>
                <a:sym typeface="Arial"/>
              </a:endParaRPr>
            </a:p>
          </p:txBody>
        </p:sp>
        <p:sp>
          <p:nvSpPr>
            <p:cNvPr id="433" name="Google Shape;433;g34429df53d5_0_102"/>
            <p:cNvSpPr/>
            <p:nvPr/>
          </p:nvSpPr>
          <p:spPr>
            <a:xfrm>
              <a:off x="0" y="3073422"/>
              <a:ext cx="7886700" cy="8424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g34429df53d5_0_102"/>
            <p:cNvSpPr txBox="1"/>
            <p:nvPr/>
          </p:nvSpPr>
          <p:spPr>
            <a:xfrm>
              <a:off x="41123" y="3114545"/>
              <a:ext cx="7804500" cy="760200"/>
            </a:xfrm>
            <a:prstGeom prst="rect">
              <a:avLst/>
            </a:prstGeom>
            <a:noFill/>
            <a:ln>
              <a:noFill/>
            </a:ln>
          </p:spPr>
          <p:txBody>
            <a:bodyPr spcFirstLastPara="1" wrap="square" lIns="60950" tIns="60950" rIns="60950" bIns="60950" anchor="ctr" anchorCtr="0">
              <a:noAutofit/>
            </a:bodyPr>
            <a:lstStyle/>
            <a:p>
              <a:pPr marL="0" marR="0" lvl="0" indent="0" algn="just" rtl="0">
                <a:lnSpc>
                  <a:spcPct val="90000"/>
                </a:lnSpc>
                <a:spcBef>
                  <a:spcPts val="0"/>
                </a:spcBef>
                <a:spcAft>
                  <a:spcPts val="0"/>
                </a:spcAft>
                <a:buClr>
                  <a:srgbClr val="000000"/>
                </a:buClr>
                <a:buSzPts val="1600"/>
                <a:buFont typeface="Arial"/>
                <a:buNone/>
              </a:pPr>
              <a:r>
                <a:rPr lang="es-ES" sz="1600" b="0" i="0" u="none" strike="noStrike" cap="none">
                  <a:solidFill>
                    <a:schemeClr val="dk1"/>
                  </a:solidFill>
                  <a:latin typeface="Arial"/>
                  <a:ea typeface="Arial"/>
                  <a:cs typeface="Arial"/>
                  <a:sym typeface="Arial"/>
                </a:rPr>
                <a:t>Con respecto al formato podemos encontrar 4 tipos, las tarjetas SD o SDSC (Standard Capacity), SDHC (High Capacity), SDXC (Extended Capacity) y las SDIO (Input/Output), permitiéndonos Arduino trabajar con los dos primeros tipos.</a:t>
              </a:r>
              <a:endParaRPr sz="1600" b="0" i="0" u="none" strike="noStrike" cap="none">
                <a:solidFill>
                  <a:schemeClr val="dk1"/>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34429df53d5_0_115"/>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Esquema de conexión MicroSD</a:t>
            </a:r>
            <a:endParaRPr/>
          </a:p>
        </p:txBody>
      </p:sp>
      <p:pic>
        <p:nvPicPr>
          <p:cNvPr id="440" name="Google Shape;440;g34429df53d5_0_115" descr="arduino-micro-sd-esquema"/>
          <p:cNvPicPr preferRelativeResize="0">
            <a:picLocks noGrp="1"/>
          </p:cNvPicPr>
          <p:nvPr>
            <p:ph type="body" idx="1"/>
          </p:nvPr>
        </p:nvPicPr>
        <p:blipFill rotWithShape="1">
          <a:blip r:embed="rId3">
            <a:alphaModFix/>
          </a:blip>
          <a:srcRect/>
          <a:stretch/>
        </p:blipFill>
        <p:spPr>
          <a:xfrm>
            <a:off x="4232890" y="2378631"/>
            <a:ext cx="4229100" cy="1362000"/>
          </a:xfrm>
          <a:prstGeom prst="rect">
            <a:avLst/>
          </a:prstGeom>
          <a:noFill/>
          <a:ln>
            <a:noFill/>
          </a:ln>
        </p:spPr>
      </p:pic>
      <p:pic>
        <p:nvPicPr>
          <p:cNvPr id="441" name="Google Shape;441;g34429df53d5_0_115"/>
          <p:cNvPicPr preferRelativeResize="0"/>
          <p:nvPr/>
        </p:nvPicPr>
        <p:blipFill rotWithShape="1">
          <a:blip r:embed="rId4">
            <a:alphaModFix/>
          </a:blip>
          <a:srcRect/>
          <a:stretch/>
        </p:blipFill>
        <p:spPr>
          <a:xfrm>
            <a:off x="0" y="916544"/>
            <a:ext cx="3810000" cy="4286250"/>
          </a:xfrm>
          <a:prstGeom prst="rect">
            <a:avLst/>
          </a:prstGeom>
          <a:noFill/>
          <a:ln>
            <a:noFill/>
          </a:ln>
        </p:spPr>
      </p:pic>
      <p:sp>
        <p:nvSpPr>
          <p:cNvPr id="442" name="Google Shape;442;g34429df53d5_0_115"/>
          <p:cNvSpPr txBox="1"/>
          <p:nvPr/>
        </p:nvSpPr>
        <p:spPr>
          <a:xfrm>
            <a:off x="628650" y="5202794"/>
            <a:ext cx="8332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Fuente:</a:t>
            </a:r>
            <a:r>
              <a:rPr lang="es-ES"/>
              <a:t> </a:t>
            </a:r>
            <a:r>
              <a:rPr lang="es-ES" sz="11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https://www.luisllamas.es/tarjeta-micro-sd-arduino/</a:t>
            </a:r>
            <a:r>
              <a:rPr lang="es-ES" sz="1100" b="0" i="0" u="sng" strike="noStrike" cap="none">
                <a:solidFill>
                  <a:srgbClr val="000000"/>
                </a:solidFill>
                <a:latin typeface="Arial"/>
                <a:ea typeface="Arial"/>
                <a:cs typeface="Arial"/>
                <a:sym typeface="Arial"/>
                <a:hlinkClick r:id="rId6">
                  <a:extLst>
                    <a:ext uri="{A12FA001-AC4F-418D-AE19-62706E023703}">
                      <ahyp:hlinkClr xmlns:ahyp="http://schemas.microsoft.com/office/drawing/2018/hyperlinkcolor" val="tx"/>
                    </a:ext>
                  </a:extLst>
                </a:hlinkClick>
              </a:rPr>
              <a:t>https://www.luisllamas.es/esquema-de-patillaje-de-arduino-pinout/</a:t>
            </a:r>
            <a:r>
              <a:rPr lang="es-ES" sz="1100" b="0" i="0" u="none" strike="noStrike" cap="none">
                <a:solidFill>
                  <a:srgbClr val="000000"/>
                </a:solidFill>
                <a:latin typeface="Arial"/>
                <a:ea typeface="Arial"/>
                <a:cs typeface="Arial"/>
                <a:sym typeface="Arial"/>
              </a:rPr>
              <a:t> </a:t>
            </a:r>
            <a:endParaRPr sz="1100"/>
          </a:p>
        </p:txBody>
      </p:sp>
      <p:grpSp>
        <p:nvGrpSpPr>
          <p:cNvPr id="443" name="Google Shape;443;g34429df53d5_0_115"/>
          <p:cNvGrpSpPr/>
          <p:nvPr/>
        </p:nvGrpSpPr>
        <p:grpSpPr>
          <a:xfrm>
            <a:off x="3365974" y="3900680"/>
            <a:ext cx="5357100" cy="1085700"/>
            <a:chOff x="0" y="33530"/>
            <a:chExt cx="5357100" cy="1085700"/>
          </a:xfrm>
        </p:grpSpPr>
        <p:sp>
          <p:nvSpPr>
            <p:cNvPr id="444" name="Google Shape;444;g34429df53d5_0_115"/>
            <p:cNvSpPr/>
            <p:nvPr/>
          </p:nvSpPr>
          <p:spPr>
            <a:xfrm>
              <a:off x="0" y="33530"/>
              <a:ext cx="5357100" cy="10857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g34429df53d5_0_115"/>
            <p:cNvSpPr txBox="1"/>
            <p:nvPr/>
          </p:nvSpPr>
          <p:spPr>
            <a:xfrm>
              <a:off x="53002" y="86532"/>
              <a:ext cx="5251200" cy="979800"/>
            </a:xfrm>
            <a:prstGeom prst="rect">
              <a:avLst/>
            </a:prstGeom>
            <a:noFill/>
            <a:ln>
              <a:noFill/>
            </a:ln>
          </p:spPr>
          <p:txBody>
            <a:bodyPr spcFirstLastPara="1" wrap="square" lIns="60950" tIns="60950" rIns="60950" bIns="60950" anchor="ctr" anchorCtr="0">
              <a:noAutofit/>
            </a:bodyPr>
            <a:lstStyle/>
            <a:p>
              <a:pPr marL="0" marR="0" lvl="0" indent="0" algn="just" rtl="0">
                <a:lnSpc>
                  <a:spcPct val="90000"/>
                </a:lnSpc>
                <a:spcBef>
                  <a:spcPts val="0"/>
                </a:spcBef>
                <a:spcAft>
                  <a:spcPts val="0"/>
                </a:spcAft>
                <a:buClr>
                  <a:srgbClr val="000000"/>
                </a:buClr>
                <a:buSzPts val="1600"/>
                <a:buFont typeface="Arial"/>
                <a:buNone/>
              </a:pPr>
              <a:r>
                <a:rPr lang="es-ES" sz="1600" b="1" i="0" u="none" strike="noStrike" cap="none">
                  <a:solidFill>
                    <a:schemeClr val="dk1"/>
                  </a:solidFill>
                  <a:latin typeface="Arial"/>
                  <a:ea typeface="Arial"/>
                  <a:cs typeface="Arial"/>
                  <a:sym typeface="Arial"/>
                </a:rPr>
                <a:t>Nota</a:t>
              </a:r>
              <a:r>
                <a:rPr lang="es-ES" sz="1600" b="0" i="0" u="none" strike="noStrike" cap="none">
                  <a:solidFill>
                    <a:schemeClr val="dk1"/>
                  </a:solidFill>
                  <a:latin typeface="Arial"/>
                  <a:ea typeface="Arial"/>
                  <a:cs typeface="Arial"/>
                  <a:sym typeface="Arial"/>
                </a:rPr>
                <a:t>: Los pines SPI indicados son válidos para los modelos de Arduino Uno, Nano y Mini Pro. Para otros modelos de Arduino consultar el esquema patillaje correspondiente.</a:t>
              </a:r>
              <a:endParaRPr sz="1600" b="0" i="0" u="none" strike="noStrike" cap="none">
                <a:solidFill>
                  <a:schemeClr val="dk1"/>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g34429df53d5_0_125"/>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Pines SPI (Serial Peripheral Interface)</a:t>
            </a:r>
            <a:endParaRPr/>
          </a:p>
        </p:txBody>
      </p:sp>
      <p:pic>
        <p:nvPicPr>
          <p:cNvPr id="451" name="Google Shape;451;g34429df53d5_0_125"/>
          <p:cNvPicPr preferRelativeResize="0">
            <a:picLocks noGrp="1"/>
          </p:cNvPicPr>
          <p:nvPr>
            <p:ph type="body" idx="1"/>
          </p:nvPr>
        </p:nvPicPr>
        <p:blipFill rotWithShape="1">
          <a:blip r:embed="rId3">
            <a:alphaModFix/>
          </a:blip>
          <a:srcRect/>
          <a:stretch/>
        </p:blipFill>
        <p:spPr>
          <a:xfrm>
            <a:off x="750660" y="2138589"/>
            <a:ext cx="7977000" cy="2580900"/>
          </a:xfrm>
          <a:prstGeom prst="rect">
            <a:avLst/>
          </a:prstGeom>
          <a:noFill/>
          <a:ln>
            <a:noFill/>
          </a:ln>
        </p:spPr>
      </p:pic>
      <p:sp>
        <p:nvSpPr>
          <p:cNvPr id="452" name="Google Shape;452;g34429df53d5_0_125"/>
          <p:cNvSpPr txBox="1"/>
          <p:nvPr/>
        </p:nvSpPr>
        <p:spPr>
          <a:xfrm>
            <a:off x="2825856" y="4847771"/>
            <a:ext cx="3826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Fuente: https://www.luisllamas.es/arduino-spi/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34429df53d5_0_0"/>
          <p:cNvSpPr txBox="1">
            <a:spLocks noGrp="1"/>
          </p:cNvSpPr>
          <p:nvPr>
            <p:ph type="ctrTitle"/>
          </p:nvPr>
        </p:nvSpPr>
        <p:spPr>
          <a:xfrm>
            <a:off x="685800" y="1122363"/>
            <a:ext cx="77724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ES"/>
              <a:t>Introducción</a:t>
            </a:r>
            <a:endParaRPr/>
          </a:p>
        </p:txBody>
      </p:sp>
      <p:sp>
        <p:nvSpPr>
          <p:cNvPr id="83" name="Google Shape;83;g34429df53d5_0_0"/>
          <p:cNvSpPr txBox="1">
            <a:spLocks noGrp="1"/>
          </p:cNvSpPr>
          <p:nvPr>
            <p:ph type="subTitle" idx="1"/>
          </p:nvPr>
        </p:nvSpPr>
        <p:spPr>
          <a:xfrm>
            <a:off x="1143000" y="3602038"/>
            <a:ext cx="6858000" cy="16557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34429df53d5_0_131"/>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Programación Plaqueta - RTC</a:t>
            </a:r>
            <a:endParaRPr/>
          </a:p>
        </p:txBody>
      </p:sp>
      <p:grpSp>
        <p:nvGrpSpPr>
          <p:cNvPr id="458" name="Google Shape;458;g34429df53d5_0_131"/>
          <p:cNvGrpSpPr/>
          <p:nvPr/>
        </p:nvGrpSpPr>
        <p:grpSpPr>
          <a:xfrm>
            <a:off x="628650" y="1495028"/>
            <a:ext cx="7886700" cy="3946305"/>
            <a:chOff x="0" y="188742"/>
            <a:chExt cx="7886700" cy="3946305"/>
          </a:xfrm>
        </p:grpSpPr>
        <p:sp>
          <p:nvSpPr>
            <p:cNvPr id="459" name="Google Shape;459;g34429df53d5_0_131"/>
            <p:cNvSpPr/>
            <p:nvPr/>
          </p:nvSpPr>
          <p:spPr>
            <a:xfrm>
              <a:off x="0" y="188742"/>
              <a:ext cx="7886700" cy="6318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g34429df53d5_0_131"/>
            <p:cNvSpPr txBox="1"/>
            <p:nvPr/>
          </p:nvSpPr>
          <p:spPr>
            <a:xfrm>
              <a:off x="30842" y="219584"/>
              <a:ext cx="7824900" cy="570000"/>
            </a:xfrm>
            <a:prstGeom prst="rect">
              <a:avLst/>
            </a:prstGeom>
            <a:noFill/>
            <a:ln>
              <a:noFill/>
            </a:ln>
          </p:spPr>
          <p:txBody>
            <a:bodyPr spcFirstLastPara="1" wrap="square" lIns="102850" tIns="102850" rIns="102850" bIns="102850" anchor="ctr" anchorCtr="0">
              <a:noAutofit/>
            </a:bodyPr>
            <a:lstStyle/>
            <a:p>
              <a:pPr marL="0" marR="0" lvl="0" indent="0" algn="just" rtl="0">
                <a:lnSpc>
                  <a:spcPct val="90000"/>
                </a:lnSpc>
                <a:spcBef>
                  <a:spcPts val="0"/>
                </a:spcBef>
                <a:spcAft>
                  <a:spcPts val="0"/>
                </a:spcAft>
                <a:buClr>
                  <a:srgbClr val="000000"/>
                </a:buClr>
                <a:buSzPts val="2700"/>
                <a:buFont typeface="Arial"/>
                <a:buNone/>
              </a:pPr>
              <a:r>
                <a:rPr lang="es-ES" sz="2700">
                  <a:solidFill>
                    <a:schemeClr val="dk1"/>
                  </a:solidFill>
                </a:rPr>
                <a:t>Analizar </a:t>
              </a:r>
              <a:r>
                <a:rPr lang="es-ES" sz="2700" b="0" i="0" u="none" strike="noStrike" cap="none">
                  <a:solidFill>
                    <a:schemeClr val="dk1"/>
                  </a:solidFill>
                  <a:latin typeface="Arial"/>
                  <a:ea typeface="Arial"/>
                  <a:cs typeface="Arial"/>
                  <a:sym typeface="Arial"/>
                </a:rPr>
                <a:t>el siguientes ejemplo 1:</a:t>
              </a:r>
              <a:endParaRPr sz="2700" b="0" i="0" u="none" strike="noStrike" cap="none">
                <a:solidFill>
                  <a:schemeClr val="dk1"/>
                </a:solidFill>
                <a:latin typeface="Arial"/>
                <a:ea typeface="Arial"/>
                <a:cs typeface="Arial"/>
                <a:sym typeface="Arial"/>
              </a:endParaRPr>
            </a:p>
          </p:txBody>
        </p:sp>
        <p:sp>
          <p:nvSpPr>
            <p:cNvPr id="461" name="Google Shape;461;g34429df53d5_0_131"/>
            <p:cNvSpPr/>
            <p:nvPr/>
          </p:nvSpPr>
          <p:spPr>
            <a:xfrm>
              <a:off x="0" y="820542"/>
              <a:ext cx="7886700" cy="1369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g34429df53d5_0_131"/>
            <p:cNvSpPr txBox="1"/>
            <p:nvPr/>
          </p:nvSpPr>
          <p:spPr>
            <a:xfrm>
              <a:off x="0" y="820542"/>
              <a:ext cx="7886700" cy="1369200"/>
            </a:xfrm>
            <a:prstGeom prst="rect">
              <a:avLst/>
            </a:prstGeom>
            <a:noFill/>
            <a:ln>
              <a:noFill/>
            </a:ln>
          </p:spPr>
          <p:txBody>
            <a:bodyPr spcFirstLastPara="1" wrap="square" lIns="250400" tIns="34275" rIns="192000" bIns="34275" anchor="t" anchorCtr="0">
              <a:noAutofit/>
            </a:bodyPr>
            <a:lstStyle/>
            <a:p>
              <a:pPr marL="228600" marR="0" lvl="1" indent="-95250" algn="just" rtl="0">
                <a:lnSpc>
                  <a:spcPct val="90000"/>
                </a:lnSpc>
                <a:spcBef>
                  <a:spcPts val="0"/>
                </a:spcBef>
                <a:spcAft>
                  <a:spcPts val="0"/>
                </a:spcAft>
                <a:buClr>
                  <a:srgbClr val="000000"/>
                </a:buClr>
                <a:buSzPts val="2100"/>
                <a:buFont typeface="Arial"/>
                <a:buNone/>
              </a:pPr>
              <a:endParaRPr sz="2100" b="0" i="0" u="none" strike="noStrike" cap="none">
                <a:solidFill>
                  <a:schemeClr val="dk1"/>
                </a:solidFill>
                <a:latin typeface="Arial"/>
                <a:ea typeface="Arial"/>
                <a:cs typeface="Arial"/>
                <a:sym typeface="Arial"/>
              </a:endParaRPr>
            </a:p>
            <a:p>
              <a:pPr marL="228600" marR="0" lvl="1" indent="-228600" algn="just" rtl="0">
                <a:lnSpc>
                  <a:spcPct val="90000"/>
                </a:lnSpc>
                <a:spcBef>
                  <a:spcPts val="420"/>
                </a:spcBef>
                <a:spcAft>
                  <a:spcPts val="0"/>
                </a:spcAft>
                <a:buClr>
                  <a:schemeClr val="dk1"/>
                </a:buClr>
                <a:buSzPts val="2100"/>
                <a:buFont typeface="Arial"/>
                <a:buChar char="•"/>
              </a:pPr>
              <a:r>
                <a:rPr lang="es-ES" sz="2100" b="0" i="0" u="none" strike="noStrike" cap="none">
                  <a:solidFill>
                    <a:schemeClr val="dk1"/>
                  </a:solidFill>
                  <a:latin typeface="Arial"/>
                  <a:ea typeface="Arial"/>
                  <a:cs typeface="Arial"/>
                  <a:sym typeface="Arial"/>
                </a:rPr>
                <a:t>03.EstacionBasicaAdquirirMSD.ino</a:t>
              </a:r>
              <a:endParaRPr sz="2100" b="0" i="0" u="none" strike="noStrike" cap="none">
                <a:solidFill>
                  <a:schemeClr val="dk1"/>
                </a:solidFill>
                <a:latin typeface="Arial"/>
                <a:ea typeface="Arial"/>
                <a:cs typeface="Arial"/>
                <a:sym typeface="Arial"/>
              </a:endParaRPr>
            </a:p>
            <a:p>
              <a:pPr marL="228600" marR="0" lvl="1" indent="-228600" algn="just" rtl="0">
                <a:lnSpc>
                  <a:spcPct val="90000"/>
                </a:lnSpc>
                <a:spcBef>
                  <a:spcPts val="420"/>
                </a:spcBef>
                <a:spcAft>
                  <a:spcPts val="0"/>
                </a:spcAft>
                <a:buClr>
                  <a:schemeClr val="dk1"/>
                </a:buClr>
                <a:buSzPts val="2100"/>
                <a:buFont typeface="Arial"/>
                <a:buChar char="•"/>
              </a:pPr>
              <a:r>
                <a:rPr lang="es-ES" sz="2100" b="0" i="0" u="none" strike="noStrike" cap="none">
                  <a:solidFill>
                    <a:schemeClr val="dk1"/>
                  </a:solidFill>
                  <a:latin typeface="Arial"/>
                  <a:ea typeface="Arial"/>
                  <a:cs typeface="Arial"/>
                  <a:sym typeface="Arial"/>
                </a:rPr>
                <a:t>Este ejemplo </a:t>
              </a:r>
              <a:r>
                <a:rPr lang="es-ES" sz="2100">
                  <a:solidFill>
                    <a:schemeClr val="dk1"/>
                  </a:solidFill>
                </a:rPr>
                <a:t>sólo</a:t>
              </a:r>
              <a:r>
                <a:rPr lang="es-ES" sz="2100" b="0" i="0" u="none" strike="noStrike" cap="none">
                  <a:solidFill>
                    <a:schemeClr val="dk1"/>
                  </a:solidFill>
                  <a:latin typeface="Arial"/>
                  <a:ea typeface="Arial"/>
                  <a:cs typeface="Arial"/>
                  <a:sym typeface="Arial"/>
                </a:rPr>
                <a:t> permite guardar los datos en la MicroSD.</a:t>
              </a:r>
              <a:endParaRPr sz="2100" b="0" i="0" u="none" strike="noStrike" cap="none">
                <a:solidFill>
                  <a:schemeClr val="dk1"/>
                </a:solidFill>
                <a:latin typeface="Arial"/>
                <a:ea typeface="Arial"/>
                <a:cs typeface="Arial"/>
                <a:sym typeface="Arial"/>
              </a:endParaRPr>
            </a:p>
            <a:p>
              <a:pPr marL="228600" marR="0" lvl="1" indent="-95250" algn="just" rtl="0">
                <a:lnSpc>
                  <a:spcPct val="90000"/>
                </a:lnSpc>
                <a:spcBef>
                  <a:spcPts val="420"/>
                </a:spcBef>
                <a:spcAft>
                  <a:spcPts val="0"/>
                </a:spcAft>
                <a:buClr>
                  <a:srgbClr val="000000"/>
                </a:buClr>
                <a:buSzPts val="2100"/>
                <a:buFont typeface="Arial"/>
                <a:buNone/>
              </a:pPr>
              <a:endParaRPr sz="2100" b="0" i="0" u="none" strike="noStrike" cap="none">
                <a:solidFill>
                  <a:schemeClr val="dk1"/>
                </a:solidFill>
                <a:latin typeface="Arial"/>
                <a:ea typeface="Arial"/>
                <a:cs typeface="Arial"/>
                <a:sym typeface="Arial"/>
              </a:endParaRPr>
            </a:p>
          </p:txBody>
        </p:sp>
        <p:sp>
          <p:nvSpPr>
            <p:cNvPr id="463" name="Google Shape;463;g34429df53d5_0_131"/>
            <p:cNvSpPr/>
            <p:nvPr/>
          </p:nvSpPr>
          <p:spPr>
            <a:xfrm>
              <a:off x="0" y="2189847"/>
              <a:ext cx="7886700" cy="631800"/>
            </a:xfrm>
            <a:prstGeom prst="roundRect">
              <a:avLst>
                <a:gd name="adj" fmla="val 16667"/>
              </a:avLst>
            </a:prstGeom>
            <a:solidFill>
              <a:schemeClr val="lt1"/>
            </a:solidFill>
            <a:ln w="25400" cap="flat" cmpd="sng">
              <a:solidFill>
                <a:srgbClr val="9595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g34429df53d5_0_131"/>
            <p:cNvSpPr txBox="1"/>
            <p:nvPr/>
          </p:nvSpPr>
          <p:spPr>
            <a:xfrm>
              <a:off x="30842" y="2220689"/>
              <a:ext cx="7824900" cy="570000"/>
            </a:xfrm>
            <a:prstGeom prst="rect">
              <a:avLst/>
            </a:prstGeom>
            <a:noFill/>
            <a:ln>
              <a:noFill/>
            </a:ln>
          </p:spPr>
          <p:txBody>
            <a:bodyPr spcFirstLastPara="1" wrap="square" lIns="102850" tIns="102850" rIns="102850" bIns="102850" anchor="ctr" anchorCtr="0">
              <a:noAutofit/>
            </a:bodyPr>
            <a:lstStyle/>
            <a:p>
              <a:pPr marL="0" marR="0" lvl="0" indent="0" algn="just" rtl="0">
                <a:lnSpc>
                  <a:spcPct val="90000"/>
                </a:lnSpc>
                <a:spcBef>
                  <a:spcPts val="0"/>
                </a:spcBef>
                <a:spcAft>
                  <a:spcPts val="0"/>
                </a:spcAft>
                <a:buClr>
                  <a:srgbClr val="000000"/>
                </a:buClr>
                <a:buSzPts val="2700"/>
                <a:buFont typeface="Arial"/>
                <a:buNone/>
              </a:pPr>
              <a:r>
                <a:rPr lang="es-ES" sz="2700">
                  <a:solidFill>
                    <a:schemeClr val="dk1"/>
                  </a:solidFill>
                </a:rPr>
                <a:t>Analizar </a:t>
              </a:r>
              <a:r>
                <a:rPr lang="es-ES" sz="2700" b="0" i="0" u="none" strike="noStrike" cap="none">
                  <a:solidFill>
                    <a:schemeClr val="dk1"/>
                  </a:solidFill>
                  <a:latin typeface="Arial"/>
                  <a:ea typeface="Arial"/>
                  <a:cs typeface="Arial"/>
                  <a:sym typeface="Arial"/>
                </a:rPr>
                <a:t>el siguientes ejemplo 2 :</a:t>
              </a:r>
              <a:endParaRPr sz="2700" b="0" i="0" u="none" strike="noStrike" cap="none">
                <a:solidFill>
                  <a:schemeClr val="dk1"/>
                </a:solidFill>
                <a:latin typeface="Arial"/>
                <a:ea typeface="Arial"/>
                <a:cs typeface="Arial"/>
                <a:sym typeface="Arial"/>
              </a:endParaRPr>
            </a:p>
          </p:txBody>
        </p:sp>
        <p:sp>
          <p:nvSpPr>
            <p:cNvPr id="465" name="Google Shape;465;g34429df53d5_0_131"/>
            <p:cNvSpPr/>
            <p:nvPr/>
          </p:nvSpPr>
          <p:spPr>
            <a:xfrm>
              <a:off x="0" y="2821647"/>
              <a:ext cx="7886700" cy="131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g34429df53d5_0_131"/>
            <p:cNvSpPr txBox="1"/>
            <p:nvPr/>
          </p:nvSpPr>
          <p:spPr>
            <a:xfrm>
              <a:off x="0" y="2821647"/>
              <a:ext cx="7886700" cy="1313400"/>
            </a:xfrm>
            <a:prstGeom prst="rect">
              <a:avLst/>
            </a:prstGeom>
            <a:noFill/>
            <a:ln>
              <a:noFill/>
            </a:ln>
          </p:spPr>
          <p:txBody>
            <a:bodyPr spcFirstLastPara="1" wrap="square" lIns="250400" tIns="34275" rIns="192000" bIns="34275" anchor="t" anchorCtr="0">
              <a:noAutofit/>
            </a:bodyPr>
            <a:lstStyle/>
            <a:p>
              <a:pPr marL="228600" marR="0" lvl="1" indent="-95250" algn="just" rtl="0">
                <a:lnSpc>
                  <a:spcPct val="90000"/>
                </a:lnSpc>
                <a:spcBef>
                  <a:spcPts val="0"/>
                </a:spcBef>
                <a:spcAft>
                  <a:spcPts val="0"/>
                </a:spcAft>
                <a:buClr>
                  <a:srgbClr val="000000"/>
                </a:buClr>
                <a:buSzPts val="2100"/>
                <a:buFont typeface="Arial"/>
                <a:buNone/>
              </a:pPr>
              <a:endParaRPr sz="2100" b="0" i="0" u="none" strike="noStrike" cap="none">
                <a:solidFill>
                  <a:srgbClr val="000000"/>
                </a:solidFill>
                <a:latin typeface="Arial"/>
                <a:ea typeface="Arial"/>
                <a:cs typeface="Arial"/>
                <a:sym typeface="Arial"/>
              </a:endParaRPr>
            </a:p>
            <a:p>
              <a:pPr marL="228600" marR="0" lvl="1" indent="-228600" algn="just" rtl="0">
                <a:lnSpc>
                  <a:spcPct val="90000"/>
                </a:lnSpc>
                <a:spcBef>
                  <a:spcPts val="420"/>
                </a:spcBef>
                <a:spcAft>
                  <a:spcPts val="0"/>
                </a:spcAft>
                <a:buClr>
                  <a:srgbClr val="000000"/>
                </a:buClr>
                <a:buSzPts val="2100"/>
                <a:buFont typeface="Arial"/>
                <a:buChar char="•"/>
              </a:pPr>
              <a:r>
                <a:rPr lang="es-ES" sz="2100" b="0" i="0" u="none" strike="noStrike" cap="none">
                  <a:solidFill>
                    <a:srgbClr val="000000"/>
                  </a:solidFill>
                  <a:latin typeface="Arial"/>
                  <a:ea typeface="Arial"/>
                  <a:cs typeface="Arial"/>
                  <a:sym typeface="Arial"/>
                </a:rPr>
                <a:t>04.EstacionBasicaAdquirirMSD-RTC.ino</a:t>
              </a:r>
              <a:endParaRPr sz="2100" b="0" i="0" u="none" strike="noStrike" cap="none">
                <a:solidFill>
                  <a:srgbClr val="000000"/>
                </a:solidFill>
                <a:latin typeface="Arial"/>
                <a:ea typeface="Arial"/>
                <a:cs typeface="Arial"/>
                <a:sym typeface="Arial"/>
              </a:endParaRPr>
            </a:p>
            <a:p>
              <a:pPr marL="228600" marR="0" lvl="1" indent="-228600" algn="just" rtl="0">
                <a:lnSpc>
                  <a:spcPct val="90000"/>
                </a:lnSpc>
                <a:spcBef>
                  <a:spcPts val="420"/>
                </a:spcBef>
                <a:spcAft>
                  <a:spcPts val="0"/>
                </a:spcAft>
                <a:buClr>
                  <a:srgbClr val="000000"/>
                </a:buClr>
                <a:buSzPts val="2100"/>
                <a:buFont typeface="Arial"/>
                <a:buChar char="•"/>
              </a:pPr>
              <a:r>
                <a:rPr lang="es-ES" sz="2100" b="0" i="0" u="none" strike="noStrike" cap="none">
                  <a:solidFill>
                    <a:srgbClr val="000000"/>
                  </a:solidFill>
                  <a:latin typeface="Arial"/>
                  <a:ea typeface="Arial"/>
                  <a:cs typeface="Arial"/>
                  <a:sym typeface="Arial"/>
                </a:rPr>
                <a:t>Este ejemplo tiene el código para guardar datos con una fecha en tiempo real</a:t>
              </a:r>
              <a:endParaRPr sz="2100" b="0" i="0" u="none" strike="noStrike" cap="none">
                <a:solidFill>
                  <a:srgbClr val="000000"/>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g34429df53d5_0_144"/>
          <p:cNvSpPr txBox="1">
            <a:spLocks noGrp="1"/>
          </p:cNvSpPr>
          <p:nvPr>
            <p:ph type="title"/>
          </p:nvPr>
        </p:nvSpPr>
        <p:spPr>
          <a:xfrm>
            <a:off x="628650" y="365126"/>
            <a:ext cx="7886700" cy="734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Actividades</a:t>
            </a:r>
            <a:endParaRPr/>
          </a:p>
        </p:txBody>
      </p:sp>
      <p:sp>
        <p:nvSpPr>
          <p:cNvPr id="472" name="Google Shape;472;g34429df53d5_0_144"/>
          <p:cNvSpPr txBox="1">
            <a:spLocks noGrp="1"/>
          </p:cNvSpPr>
          <p:nvPr>
            <p:ph type="body" idx="1"/>
          </p:nvPr>
        </p:nvSpPr>
        <p:spPr>
          <a:xfrm>
            <a:off x="628650" y="1306286"/>
            <a:ext cx="7886700" cy="4323900"/>
          </a:xfrm>
          <a:prstGeom prst="rect">
            <a:avLst/>
          </a:prstGeom>
          <a:noFill/>
          <a:ln>
            <a:noFill/>
          </a:ln>
        </p:spPr>
        <p:txBody>
          <a:bodyPr spcFirstLastPara="1" wrap="square" lIns="91425" tIns="45700" rIns="91425" bIns="45700" anchor="t" anchorCtr="0">
            <a:normAutofit/>
          </a:bodyPr>
          <a:lstStyle/>
          <a:p>
            <a:pPr marL="457200" lvl="0" indent="-444500" algn="just" rtl="0">
              <a:lnSpc>
                <a:spcPct val="90000"/>
              </a:lnSpc>
              <a:spcBef>
                <a:spcPts val="1000"/>
              </a:spcBef>
              <a:spcAft>
                <a:spcPts val="0"/>
              </a:spcAft>
              <a:buSzPts val="3400"/>
              <a:buChar char="•"/>
            </a:pPr>
            <a:r>
              <a:rPr lang="es-ES" sz="3400" dirty="0"/>
              <a:t>Realice las conexiones de la MicroSD y el reloj como se indica en los esquemas</a:t>
            </a:r>
            <a:endParaRPr sz="3400" dirty="0"/>
          </a:p>
          <a:p>
            <a:pPr marL="457200" lvl="0" indent="-444500" algn="just" rtl="0">
              <a:lnSpc>
                <a:spcPct val="90000"/>
              </a:lnSpc>
              <a:spcBef>
                <a:spcPts val="1000"/>
              </a:spcBef>
              <a:spcAft>
                <a:spcPts val="0"/>
              </a:spcAft>
              <a:buSzPts val="3400"/>
              <a:buChar char="•"/>
            </a:pPr>
            <a:r>
              <a:rPr lang="es-ES" sz="3400" dirty="0"/>
              <a:t>Saque los datos de la MicroSD y compárelos con los datos que guarda de forma local</a:t>
            </a:r>
            <a:endParaRPr sz="3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18"/>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chemeClr val="dk1"/>
              </a:buClr>
              <a:buSzPts val="6000"/>
              <a:buFont typeface="Calibri"/>
              <a:buNone/>
            </a:pPr>
            <a:r>
              <a:rPr lang="es-ES" sz="6000" b="0" i="0" u="none" strike="noStrike" cap="none">
                <a:solidFill>
                  <a:schemeClr val="dk1"/>
                </a:solidFill>
                <a:latin typeface="Calibri"/>
                <a:ea typeface="Calibri"/>
                <a:cs typeface="Calibri"/>
                <a:sym typeface="Calibri"/>
              </a:rPr>
              <a:t>FIN DE TEMA</a:t>
            </a:r>
            <a:endParaRPr sz="6000" b="0" i="0" u="none" strike="noStrike" cap="none">
              <a:solidFill>
                <a:schemeClr val="dk1"/>
              </a:solidFill>
              <a:latin typeface="Calibri"/>
              <a:ea typeface="Calibri"/>
              <a:cs typeface="Calibri"/>
              <a:sym typeface="Calibri"/>
            </a:endParaRPr>
          </a:p>
        </p:txBody>
      </p:sp>
      <p:sp>
        <p:nvSpPr>
          <p:cNvPr id="478" name="Google Shape;478;p18"/>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457200" lvl="0" indent="-406400" algn="ctr" rtl="0">
              <a:lnSpc>
                <a:spcPct val="90000"/>
              </a:lnSpc>
              <a:spcBef>
                <a:spcPts val="1000"/>
              </a:spcBef>
              <a:spcAft>
                <a:spcPts val="0"/>
              </a:spcAft>
              <a:buSzPts val="2400"/>
              <a:buNone/>
            </a:pPr>
            <a:r>
              <a:rPr lang="es-ES" sz="2400" b="1"/>
              <a:t>Persistencia de Datos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32"/>
          <p:cNvPicPr preferRelativeResize="0"/>
          <p:nvPr/>
        </p:nvPicPr>
        <p:blipFill rotWithShape="1">
          <a:blip r:embed="rId3">
            <a:alphaModFix/>
          </a:blip>
          <a:srcRect/>
          <a:stretch/>
        </p:blipFill>
        <p:spPr>
          <a:xfrm>
            <a:off x="1470862" y="1055404"/>
            <a:ext cx="1646765" cy="1044156"/>
          </a:xfrm>
          <a:prstGeom prst="rect">
            <a:avLst/>
          </a:prstGeom>
          <a:noFill/>
          <a:ln>
            <a:noFill/>
          </a:ln>
        </p:spPr>
      </p:pic>
      <p:pic>
        <p:nvPicPr>
          <p:cNvPr id="89" name="Google Shape;89;p32"/>
          <p:cNvPicPr preferRelativeResize="0"/>
          <p:nvPr/>
        </p:nvPicPr>
        <p:blipFill rotWithShape="1">
          <a:blip r:embed="rId4">
            <a:alphaModFix/>
          </a:blip>
          <a:srcRect/>
          <a:stretch/>
        </p:blipFill>
        <p:spPr>
          <a:xfrm>
            <a:off x="3588938" y="3429000"/>
            <a:ext cx="2125427" cy="2125427"/>
          </a:xfrm>
          <a:prstGeom prst="rect">
            <a:avLst/>
          </a:prstGeom>
          <a:noFill/>
          <a:ln>
            <a:noFill/>
          </a:ln>
        </p:spPr>
      </p:pic>
      <p:sp>
        <p:nvSpPr>
          <p:cNvPr id="90" name="Google Shape;90;p32"/>
          <p:cNvSpPr/>
          <p:nvPr/>
        </p:nvSpPr>
        <p:spPr>
          <a:xfrm>
            <a:off x="310193" y="2386512"/>
            <a:ext cx="3576914" cy="3212177"/>
          </a:xfrm>
          <a:prstGeom prst="rec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Sistema Local</a:t>
            </a:r>
            <a:endParaRPr sz="1400" b="0" i="0" u="none" strike="noStrike" cap="none">
              <a:solidFill>
                <a:schemeClr val="dk1"/>
              </a:solidFill>
              <a:latin typeface="Arial"/>
              <a:ea typeface="Arial"/>
              <a:cs typeface="Arial"/>
              <a:sym typeface="Arial"/>
            </a:endParaRPr>
          </a:p>
        </p:txBody>
      </p:sp>
      <p:grpSp>
        <p:nvGrpSpPr>
          <p:cNvPr id="91" name="Google Shape;91;p32"/>
          <p:cNvGrpSpPr/>
          <p:nvPr/>
        </p:nvGrpSpPr>
        <p:grpSpPr>
          <a:xfrm>
            <a:off x="961912" y="2706496"/>
            <a:ext cx="2675637" cy="1780683"/>
            <a:chOff x="1074772" y="2255084"/>
            <a:chExt cx="2675637" cy="1780683"/>
          </a:xfrm>
        </p:grpSpPr>
        <p:pic>
          <p:nvPicPr>
            <p:cNvPr id="92" name="Google Shape;92;p32"/>
            <p:cNvPicPr preferRelativeResize="0"/>
            <p:nvPr/>
          </p:nvPicPr>
          <p:blipFill rotWithShape="1">
            <a:blip r:embed="rId5">
              <a:alphaModFix/>
            </a:blip>
            <a:srcRect/>
            <a:stretch/>
          </p:blipFill>
          <p:spPr>
            <a:xfrm>
              <a:off x="1074772" y="2255084"/>
              <a:ext cx="2675637" cy="1780683"/>
            </a:xfrm>
            <a:prstGeom prst="rect">
              <a:avLst/>
            </a:prstGeom>
            <a:noFill/>
            <a:ln>
              <a:noFill/>
            </a:ln>
          </p:spPr>
        </p:pic>
        <p:sp>
          <p:nvSpPr>
            <p:cNvPr id="93" name="Google Shape;93;p32"/>
            <p:cNvSpPr txBox="1"/>
            <p:nvPr/>
          </p:nvSpPr>
          <p:spPr>
            <a:xfrm>
              <a:off x="1689099" y="3076480"/>
              <a:ext cx="1051891"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00" b="0" i="0" u="none" strike="noStrike" cap="none">
                  <a:solidFill>
                    <a:srgbClr val="000000"/>
                  </a:solidFill>
                  <a:latin typeface="Arial"/>
                  <a:ea typeface="Arial"/>
                  <a:cs typeface="Arial"/>
                  <a:sym typeface="Arial"/>
                </a:rPr>
                <a:t>MiPrograma.py</a:t>
              </a:r>
              <a:endParaRPr sz="1000" b="0" i="0" u="none" strike="noStrike" cap="none">
                <a:solidFill>
                  <a:srgbClr val="000000"/>
                </a:solidFill>
                <a:latin typeface="Arial"/>
                <a:ea typeface="Arial"/>
                <a:cs typeface="Arial"/>
                <a:sym typeface="Arial"/>
              </a:endParaRPr>
            </a:p>
          </p:txBody>
        </p:sp>
      </p:grpSp>
      <p:sp>
        <p:nvSpPr>
          <p:cNvPr id="94" name="Google Shape;94;p32"/>
          <p:cNvSpPr txBox="1">
            <a:spLocks noGrp="1"/>
          </p:cNvSpPr>
          <p:nvPr>
            <p:ph type="title"/>
          </p:nvPr>
        </p:nvSpPr>
        <p:spPr>
          <a:xfrm>
            <a:off x="628650" y="365126"/>
            <a:ext cx="7886700" cy="74521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400"/>
              <a:buFont typeface="Calibri"/>
              <a:buNone/>
            </a:pPr>
            <a:r>
              <a:rPr lang="es-ES"/>
              <a:t>Como es nuestro sistema</a:t>
            </a:r>
            <a:endParaRPr/>
          </a:p>
        </p:txBody>
      </p:sp>
      <p:pic>
        <p:nvPicPr>
          <p:cNvPr id="95" name="Google Shape;95;p32" descr="Vista previa de imagen"/>
          <p:cNvPicPr preferRelativeResize="0"/>
          <p:nvPr/>
        </p:nvPicPr>
        <p:blipFill rotWithShape="1">
          <a:blip r:embed="rId6">
            <a:alphaModFix/>
          </a:blip>
          <a:srcRect t="9244" r="20063"/>
          <a:stretch/>
        </p:blipFill>
        <p:spPr>
          <a:xfrm>
            <a:off x="5331656" y="1416566"/>
            <a:ext cx="3545058" cy="4024868"/>
          </a:xfrm>
          <a:prstGeom prst="rect">
            <a:avLst/>
          </a:prstGeom>
          <a:noFill/>
          <a:ln>
            <a:noFill/>
          </a:ln>
        </p:spPr>
      </p:pic>
      <p:sp>
        <p:nvSpPr>
          <p:cNvPr id="96" name="Google Shape;96;p32"/>
          <p:cNvSpPr/>
          <p:nvPr/>
        </p:nvSpPr>
        <p:spPr>
          <a:xfrm>
            <a:off x="3887107" y="2386512"/>
            <a:ext cx="1572388" cy="413981"/>
          </a:xfrm>
          <a:prstGeom prst="leftRightArrow">
            <a:avLst>
              <a:gd name="adj1" fmla="val 50000"/>
              <a:gd name="adj2" fmla="val 50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USB</a:t>
            </a:r>
            <a:endParaRPr sz="1400" b="0" i="0" u="none" strike="noStrike" cap="none">
              <a:solidFill>
                <a:schemeClr val="dk1"/>
              </a:solidFill>
              <a:latin typeface="Arial"/>
              <a:ea typeface="Arial"/>
              <a:cs typeface="Arial"/>
              <a:sym typeface="Arial"/>
            </a:endParaRPr>
          </a:p>
        </p:txBody>
      </p:sp>
      <p:sp>
        <p:nvSpPr>
          <p:cNvPr id="97" name="Google Shape;97;p32"/>
          <p:cNvSpPr/>
          <p:nvPr/>
        </p:nvSpPr>
        <p:spPr>
          <a:xfrm>
            <a:off x="704920" y="4513719"/>
            <a:ext cx="695248" cy="606936"/>
          </a:xfrm>
          <a:prstGeom prst="can">
            <a:avLst>
              <a:gd name="adj" fmla="val 25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00" b="0" i="0" u="none" strike="noStrike" cap="none">
                <a:solidFill>
                  <a:schemeClr val="dk1"/>
                </a:solidFill>
                <a:latin typeface="Arial"/>
                <a:ea typeface="Arial"/>
                <a:cs typeface="Arial"/>
                <a:sym typeface="Arial"/>
              </a:rPr>
              <a:t>Base de Datos</a:t>
            </a:r>
            <a:endParaRPr sz="1000" b="0" i="0" u="none" strike="noStrike" cap="none">
              <a:solidFill>
                <a:schemeClr val="dk1"/>
              </a:solidFill>
              <a:latin typeface="Arial"/>
              <a:ea typeface="Arial"/>
              <a:cs typeface="Arial"/>
              <a:sym typeface="Arial"/>
            </a:endParaRPr>
          </a:p>
        </p:txBody>
      </p:sp>
      <p:sp>
        <p:nvSpPr>
          <p:cNvPr id="98" name="Google Shape;98;p32"/>
          <p:cNvSpPr/>
          <p:nvPr/>
        </p:nvSpPr>
        <p:spPr>
          <a:xfrm>
            <a:off x="1912612" y="4615987"/>
            <a:ext cx="641538" cy="543391"/>
          </a:xfrm>
          <a:prstGeom prst="flowChartMultidocumen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.txt</a:t>
            </a:r>
            <a:endParaRPr sz="1100" b="0" i="0" u="none" strike="noStrike" cap="none">
              <a:solidFill>
                <a:schemeClr val="dk1"/>
              </a:solidFill>
              <a:latin typeface="Arial"/>
              <a:ea typeface="Arial"/>
              <a:cs typeface="Arial"/>
              <a:sym typeface="Arial"/>
            </a:endParaRPr>
          </a:p>
        </p:txBody>
      </p:sp>
      <p:sp>
        <p:nvSpPr>
          <p:cNvPr id="99" name="Google Shape;99;p32"/>
          <p:cNvSpPr/>
          <p:nvPr/>
        </p:nvSpPr>
        <p:spPr>
          <a:xfrm>
            <a:off x="2888996" y="4536694"/>
            <a:ext cx="533188" cy="543392"/>
          </a:xfrm>
          <a:prstGeom prst="flowChartMultidocument">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dk1"/>
                </a:solidFill>
                <a:latin typeface="Arial"/>
                <a:ea typeface="Arial"/>
                <a:cs typeface="Arial"/>
                <a:sym typeface="Arial"/>
              </a:rPr>
              <a:t>.cvs</a:t>
            </a:r>
            <a:endParaRPr sz="1100" b="0" i="0" u="none" strike="noStrike" cap="none">
              <a:solidFill>
                <a:schemeClr val="dk1"/>
              </a:solidFill>
              <a:latin typeface="Arial"/>
              <a:ea typeface="Arial"/>
              <a:cs typeface="Arial"/>
              <a:sym typeface="Arial"/>
            </a:endParaRPr>
          </a:p>
        </p:txBody>
      </p:sp>
      <p:cxnSp>
        <p:nvCxnSpPr>
          <p:cNvPr id="100" name="Google Shape;100;p32"/>
          <p:cNvCxnSpPr/>
          <p:nvPr/>
        </p:nvCxnSpPr>
        <p:spPr>
          <a:xfrm flipH="1">
            <a:off x="2232884" y="4159024"/>
            <a:ext cx="497" cy="462655"/>
          </a:xfrm>
          <a:prstGeom prst="straightConnector1">
            <a:avLst/>
          </a:prstGeom>
          <a:noFill/>
          <a:ln w="9525" cap="flat" cmpd="sng">
            <a:solidFill>
              <a:schemeClr val="dk1"/>
            </a:solidFill>
            <a:prstDash val="solid"/>
            <a:round/>
            <a:headEnd type="triangle" w="med" len="med"/>
            <a:tailEnd type="triangle" w="med" len="med"/>
          </a:ln>
        </p:spPr>
      </p:cxnSp>
      <p:cxnSp>
        <p:nvCxnSpPr>
          <p:cNvPr id="101" name="Google Shape;101;p32"/>
          <p:cNvCxnSpPr>
            <a:endCxn id="99" idx="0"/>
          </p:cNvCxnSpPr>
          <p:nvPr/>
        </p:nvCxnSpPr>
        <p:spPr>
          <a:xfrm>
            <a:off x="3007171" y="4158994"/>
            <a:ext cx="185100" cy="377700"/>
          </a:xfrm>
          <a:prstGeom prst="straightConnector1">
            <a:avLst/>
          </a:prstGeom>
          <a:noFill/>
          <a:ln w="9525" cap="flat" cmpd="sng">
            <a:solidFill>
              <a:schemeClr val="dk1"/>
            </a:solidFill>
            <a:prstDash val="solid"/>
            <a:round/>
            <a:headEnd type="triangle" w="med" len="med"/>
            <a:tailEnd type="triangle" w="med" len="med"/>
          </a:ln>
        </p:spPr>
      </p:cxnSp>
      <p:cxnSp>
        <p:nvCxnSpPr>
          <p:cNvPr id="102" name="Google Shape;102;p32"/>
          <p:cNvCxnSpPr>
            <a:endCxn id="97" idx="1"/>
          </p:cNvCxnSpPr>
          <p:nvPr/>
        </p:nvCxnSpPr>
        <p:spPr>
          <a:xfrm flipH="1">
            <a:off x="1052544" y="4009419"/>
            <a:ext cx="522900" cy="504300"/>
          </a:xfrm>
          <a:prstGeom prst="straightConnector1">
            <a:avLst/>
          </a:prstGeom>
          <a:noFill/>
          <a:ln w="9525" cap="flat" cmpd="sng">
            <a:solidFill>
              <a:schemeClr val="dk1"/>
            </a:solidFill>
            <a:prstDash val="solid"/>
            <a:round/>
            <a:headEnd type="triangle" w="med" len="med"/>
            <a:tailEnd type="triangle" w="med" len="med"/>
          </a:ln>
        </p:spPr>
      </p:cxnSp>
      <p:sp>
        <p:nvSpPr>
          <p:cNvPr id="103" name="Google Shape;103;p32"/>
          <p:cNvSpPr/>
          <p:nvPr/>
        </p:nvSpPr>
        <p:spPr>
          <a:xfrm>
            <a:off x="7446272" y="893216"/>
            <a:ext cx="1069078" cy="612648"/>
          </a:xfrm>
          <a:prstGeom prst="flowChartInternalStorage">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Código Arduino</a:t>
            </a:r>
            <a:endParaRPr sz="1400" b="0" i="0" u="none" strike="noStrike" cap="none">
              <a:solidFill>
                <a:schemeClr val="dk1"/>
              </a:solidFill>
              <a:latin typeface="Arial"/>
              <a:ea typeface="Arial"/>
              <a:cs typeface="Arial"/>
              <a:sym typeface="Arial"/>
            </a:endParaRPr>
          </a:p>
        </p:txBody>
      </p:sp>
      <p:cxnSp>
        <p:nvCxnSpPr>
          <p:cNvPr id="104" name="Google Shape;104;p32"/>
          <p:cNvCxnSpPr>
            <a:stCxn id="103" idx="2"/>
          </p:cNvCxnSpPr>
          <p:nvPr/>
        </p:nvCxnSpPr>
        <p:spPr>
          <a:xfrm flipH="1">
            <a:off x="7287211" y="1505864"/>
            <a:ext cx="693600" cy="749100"/>
          </a:xfrm>
          <a:prstGeom prst="straightConnector1">
            <a:avLst/>
          </a:prstGeom>
          <a:noFill/>
          <a:ln w="9525" cap="flat" cmpd="sng">
            <a:solidFill>
              <a:schemeClr val="dk1"/>
            </a:solidFill>
            <a:prstDash val="solid"/>
            <a:round/>
            <a:headEnd type="none" w="sm" len="sm"/>
            <a:tailEnd type="triangle" w="med" len="med"/>
          </a:ln>
        </p:spPr>
      </p:cxnSp>
      <p:pic>
        <p:nvPicPr>
          <p:cNvPr id="105" name="Google Shape;105;p32"/>
          <p:cNvPicPr preferRelativeResize="0"/>
          <p:nvPr/>
        </p:nvPicPr>
        <p:blipFill rotWithShape="1">
          <a:blip r:embed="rId7">
            <a:alphaModFix/>
          </a:blip>
          <a:srcRect/>
          <a:stretch/>
        </p:blipFill>
        <p:spPr>
          <a:xfrm>
            <a:off x="7729318" y="3666904"/>
            <a:ext cx="1306639" cy="1306639"/>
          </a:xfrm>
          <a:prstGeom prst="rect">
            <a:avLst/>
          </a:prstGeom>
          <a:noFill/>
          <a:ln>
            <a:noFill/>
          </a:ln>
        </p:spPr>
      </p:pic>
      <p:cxnSp>
        <p:nvCxnSpPr>
          <p:cNvPr id="106" name="Google Shape;106;p32"/>
          <p:cNvCxnSpPr/>
          <p:nvPr/>
        </p:nvCxnSpPr>
        <p:spPr>
          <a:xfrm rot="10800000" flipH="1">
            <a:off x="4921895" y="3375921"/>
            <a:ext cx="629370" cy="522650"/>
          </a:xfrm>
          <a:prstGeom prst="straightConnector1">
            <a:avLst/>
          </a:prstGeom>
          <a:noFill/>
          <a:ln w="3810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cxnSp>
      <p:cxnSp>
        <p:nvCxnSpPr>
          <p:cNvPr id="107" name="Google Shape;107;p32"/>
          <p:cNvCxnSpPr/>
          <p:nvPr/>
        </p:nvCxnSpPr>
        <p:spPr>
          <a:xfrm rot="10800000">
            <a:off x="7633938" y="3271383"/>
            <a:ext cx="430768" cy="729934"/>
          </a:xfrm>
          <a:prstGeom prst="straightConnector1">
            <a:avLst/>
          </a:prstGeom>
          <a:noFill/>
          <a:ln w="38100" cap="flat" cmpd="sng">
            <a:solidFill>
              <a:schemeClr val="accent3"/>
            </a:solidFill>
            <a:prstDash val="solid"/>
            <a:round/>
            <a:headEnd type="none" w="sm" len="sm"/>
            <a:tailEnd type="none" w="sm" len="sm"/>
          </a:ln>
          <a:effectLst>
            <a:outerShdw blurRad="40000" dist="23000" dir="5400000" rotWithShape="0">
              <a:srgbClr val="000000">
                <a:alpha val="34901"/>
              </a:srgbClr>
            </a:outerShdw>
          </a:effectLst>
        </p:spPr>
      </p:cxnSp>
      <p:sp>
        <p:nvSpPr>
          <p:cNvPr id="108" name="Google Shape;108;p32"/>
          <p:cNvSpPr txBox="1"/>
          <p:nvPr/>
        </p:nvSpPr>
        <p:spPr>
          <a:xfrm>
            <a:off x="4066092" y="5172408"/>
            <a:ext cx="101181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Reloj RTC</a:t>
            </a:r>
            <a:endParaRPr/>
          </a:p>
        </p:txBody>
      </p:sp>
      <p:sp>
        <p:nvSpPr>
          <p:cNvPr id="109" name="Google Shape;109;p32"/>
          <p:cNvSpPr txBox="1"/>
          <p:nvPr/>
        </p:nvSpPr>
        <p:spPr>
          <a:xfrm>
            <a:off x="7819392" y="4899711"/>
            <a:ext cx="116891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Data Logger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Micro SD</a:t>
            </a:r>
            <a:endParaRPr/>
          </a:p>
        </p:txBody>
      </p:sp>
      <p:sp>
        <p:nvSpPr>
          <p:cNvPr id="110" name="Google Shape;110;p32"/>
          <p:cNvSpPr/>
          <p:nvPr/>
        </p:nvSpPr>
        <p:spPr>
          <a:xfrm>
            <a:off x="2067924" y="1936934"/>
            <a:ext cx="426426" cy="606936"/>
          </a:xfrm>
          <a:prstGeom prst="upDownArrow">
            <a:avLst>
              <a:gd name="adj1" fmla="val 50000"/>
              <a:gd name="adj2" fmla="val 50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1" name="Google Shape;111;p32"/>
          <p:cNvSpPr/>
          <p:nvPr/>
        </p:nvSpPr>
        <p:spPr>
          <a:xfrm>
            <a:off x="3580261" y="1260367"/>
            <a:ext cx="914400" cy="574425"/>
          </a:xfrm>
          <a:prstGeom prst="can">
            <a:avLst>
              <a:gd name="adj" fmla="val 25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0" i="0" u="none" strike="noStrike" cap="none">
                <a:solidFill>
                  <a:schemeClr val="dk1"/>
                </a:solidFill>
                <a:latin typeface="Arial"/>
                <a:ea typeface="Arial"/>
                <a:cs typeface="Arial"/>
                <a:sym typeface="Arial"/>
              </a:rPr>
              <a:t>Data Cloud</a:t>
            </a:r>
            <a:endParaRPr/>
          </a:p>
        </p:txBody>
      </p:sp>
      <p:sp>
        <p:nvSpPr>
          <p:cNvPr id="112" name="Google Shape;112;p32"/>
          <p:cNvSpPr/>
          <p:nvPr/>
        </p:nvSpPr>
        <p:spPr>
          <a:xfrm rot="5400000">
            <a:off x="3123305" y="1338983"/>
            <a:ext cx="390895" cy="546061"/>
          </a:xfrm>
          <a:prstGeom prst="upDownArrow">
            <a:avLst>
              <a:gd name="adj1" fmla="val 50000"/>
              <a:gd name="adj2" fmla="val 50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3" name="Google Shape;113;p32"/>
          <p:cNvSpPr/>
          <p:nvPr/>
        </p:nvSpPr>
        <p:spPr>
          <a:xfrm rot="5400000">
            <a:off x="1107671" y="1420388"/>
            <a:ext cx="390895" cy="546061"/>
          </a:xfrm>
          <a:prstGeom prst="upDownArrow">
            <a:avLst>
              <a:gd name="adj1" fmla="val 50000"/>
              <a:gd name="adj2" fmla="val 50000"/>
            </a:avLst>
          </a:prstGeom>
          <a:solidFill>
            <a:schemeClr val="lt1"/>
          </a:solidFill>
          <a:ln w="25400"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14" name="Google Shape;114;p32"/>
          <p:cNvPicPr preferRelativeResize="0"/>
          <p:nvPr/>
        </p:nvPicPr>
        <p:blipFill rotWithShape="1">
          <a:blip r:embed="rId8">
            <a:alphaModFix/>
          </a:blip>
          <a:srcRect/>
          <a:stretch/>
        </p:blipFill>
        <p:spPr>
          <a:xfrm>
            <a:off x="94111" y="1222703"/>
            <a:ext cx="908900" cy="9605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3"/>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Para qué guardar datos</a:t>
            </a:r>
            <a:endParaRPr/>
          </a:p>
        </p:txBody>
      </p:sp>
      <p:grpSp>
        <p:nvGrpSpPr>
          <p:cNvPr id="120" name="Google Shape;120;p33"/>
          <p:cNvGrpSpPr/>
          <p:nvPr/>
        </p:nvGrpSpPr>
        <p:grpSpPr>
          <a:xfrm>
            <a:off x="628650" y="1549388"/>
            <a:ext cx="7886700" cy="3837600"/>
            <a:chOff x="0" y="243102"/>
            <a:chExt cx="7886700" cy="3837600"/>
          </a:xfrm>
        </p:grpSpPr>
        <p:sp>
          <p:nvSpPr>
            <p:cNvPr id="121" name="Google Shape;121;p33"/>
            <p:cNvSpPr/>
            <p:nvPr/>
          </p:nvSpPr>
          <p:spPr>
            <a:xfrm>
              <a:off x="0" y="243102"/>
              <a:ext cx="7886700" cy="60840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3"/>
            <p:cNvSpPr txBox="1"/>
            <p:nvPr/>
          </p:nvSpPr>
          <p:spPr>
            <a:xfrm>
              <a:off x="29700" y="272802"/>
              <a:ext cx="7827300" cy="549000"/>
            </a:xfrm>
            <a:prstGeom prst="rect">
              <a:avLst/>
            </a:prstGeom>
            <a:noFill/>
            <a:ln>
              <a:noFill/>
            </a:ln>
          </p:spPr>
          <p:txBody>
            <a:bodyPr spcFirstLastPara="1" wrap="square" lIns="60950" tIns="60950" rIns="60950" bIns="60950" anchor="ctr" anchorCtr="0">
              <a:noAutofit/>
            </a:bodyPr>
            <a:lstStyle/>
            <a:p>
              <a:pPr marL="0" marR="0" lvl="0" indent="0" algn="just" rtl="0">
                <a:lnSpc>
                  <a:spcPct val="90000"/>
                </a:lnSpc>
                <a:spcBef>
                  <a:spcPts val="0"/>
                </a:spcBef>
                <a:spcAft>
                  <a:spcPts val="0"/>
                </a:spcAft>
                <a:buClr>
                  <a:srgbClr val="000000"/>
                </a:buClr>
                <a:buSzPts val="1600"/>
                <a:buFont typeface="Arial"/>
                <a:buNone/>
              </a:pPr>
              <a:r>
                <a:rPr lang="es-ES" sz="1600" b="0" i="0" u="none" strike="noStrike" cap="none">
                  <a:solidFill>
                    <a:schemeClr val="dk1"/>
                  </a:solidFill>
                  <a:latin typeface="Arial"/>
                  <a:ea typeface="Arial"/>
                  <a:cs typeface="Arial"/>
                  <a:sym typeface="Arial"/>
                </a:rPr>
                <a:t>Los sensores conectados a Arduino producen una gran cantidad de datos analógicos y digitales.	</a:t>
              </a:r>
              <a:endParaRPr sz="1600" b="0" i="0" u="none" strike="noStrike" cap="none">
                <a:solidFill>
                  <a:schemeClr val="dk1"/>
                </a:solidFill>
                <a:latin typeface="Arial"/>
                <a:ea typeface="Arial"/>
                <a:cs typeface="Arial"/>
                <a:sym typeface="Arial"/>
              </a:endParaRPr>
            </a:p>
          </p:txBody>
        </p:sp>
        <p:sp>
          <p:nvSpPr>
            <p:cNvPr id="123" name="Google Shape;123;p33"/>
            <p:cNvSpPr/>
            <p:nvPr/>
          </p:nvSpPr>
          <p:spPr>
            <a:xfrm>
              <a:off x="0" y="888942"/>
              <a:ext cx="7886700" cy="60840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3"/>
            <p:cNvSpPr txBox="1"/>
            <p:nvPr/>
          </p:nvSpPr>
          <p:spPr>
            <a:xfrm>
              <a:off x="29700" y="918642"/>
              <a:ext cx="7827300" cy="549000"/>
            </a:xfrm>
            <a:prstGeom prst="rect">
              <a:avLst/>
            </a:prstGeom>
            <a:noFill/>
            <a:ln>
              <a:noFill/>
            </a:ln>
          </p:spPr>
          <p:txBody>
            <a:bodyPr spcFirstLastPara="1" wrap="square" lIns="49525" tIns="49525" rIns="49525" bIns="49525" anchor="ctr" anchorCtr="0">
              <a:noAutofit/>
            </a:bodyPr>
            <a:lstStyle/>
            <a:p>
              <a:pPr marL="0" marR="0" lvl="0" indent="0" algn="just"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Los sensores analógicos producen puntos de datos como información numérica, mientras que los sensores digitales producen valores booleanos, es decir, 1 (encendido) o 0 (desactivado).	</a:t>
              </a:r>
              <a:endParaRPr sz="1300" b="0" i="0" u="none" strike="noStrike" cap="none">
                <a:solidFill>
                  <a:schemeClr val="dk1"/>
                </a:solidFill>
                <a:latin typeface="Arial"/>
                <a:ea typeface="Arial"/>
                <a:cs typeface="Arial"/>
                <a:sym typeface="Arial"/>
              </a:endParaRPr>
            </a:p>
          </p:txBody>
        </p:sp>
        <p:sp>
          <p:nvSpPr>
            <p:cNvPr id="125" name="Google Shape;125;p33"/>
            <p:cNvSpPr/>
            <p:nvPr/>
          </p:nvSpPr>
          <p:spPr>
            <a:xfrm>
              <a:off x="0" y="1534782"/>
              <a:ext cx="7886700" cy="60840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3"/>
            <p:cNvSpPr txBox="1"/>
            <p:nvPr/>
          </p:nvSpPr>
          <p:spPr>
            <a:xfrm>
              <a:off x="29700" y="1564482"/>
              <a:ext cx="7827300" cy="549000"/>
            </a:xfrm>
            <a:prstGeom prst="rect">
              <a:avLst/>
            </a:prstGeom>
            <a:noFill/>
            <a:ln>
              <a:noFill/>
            </a:ln>
          </p:spPr>
          <p:txBody>
            <a:bodyPr spcFirstLastPara="1" wrap="square" lIns="49525" tIns="49525" rIns="49525" bIns="49525" anchor="ctr" anchorCtr="0">
              <a:noAutofit/>
            </a:bodyPr>
            <a:lstStyle/>
            <a:p>
              <a:pPr marL="0" marR="0" lvl="0" indent="0" algn="just"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Hasta ahora, imprimimos estos datos como una cadena en el símbolo del sistema o los mostramos en una GUI.	</a:t>
              </a:r>
              <a:endParaRPr sz="1300" b="0" i="0" u="none" strike="noStrike" cap="none">
                <a:solidFill>
                  <a:schemeClr val="dk1"/>
                </a:solidFill>
                <a:latin typeface="Arial"/>
                <a:ea typeface="Arial"/>
                <a:cs typeface="Arial"/>
                <a:sym typeface="Arial"/>
              </a:endParaRPr>
            </a:p>
          </p:txBody>
        </p:sp>
        <p:sp>
          <p:nvSpPr>
            <p:cNvPr id="127" name="Google Shape;127;p33"/>
            <p:cNvSpPr/>
            <p:nvPr/>
          </p:nvSpPr>
          <p:spPr>
            <a:xfrm>
              <a:off x="0" y="2180622"/>
              <a:ext cx="7886700" cy="60840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3"/>
            <p:cNvSpPr txBox="1"/>
            <p:nvPr/>
          </p:nvSpPr>
          <p:spPr>
            <a:xfrm>
              <a:off x="29700" y="2210322"/>
              <a:ext cx="7827300" cy="549000"/>
            </a:xfrm>
            <a:prstGeom prst="rect">
              <a:avLst/>
            </a:prstGeom>
            <a:noFill/>
            <a:ln>
              <a:noFill/>
            </a:ln>
          </p:spPr>
          <p:txBody>
            <a:bodyPr spcFirstLastPara="1" wrap="square" lIns="49525" tIns="49525" rIns="49525" bIns="49525" anchor="ctr" anchorCtr="0">
              <a:noAutofit/>
            </a:bodyPr>
            <a:lstStyle/>
            <a:p>
              <a:pPr marL="0" marR="0" lvl="0" indent="0" algn="just"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Los datos se estaban imprimiendo en tiempo real y no se estaban guardando para ningún análisis posterior.	</a:t>
              </a:r>
              <a:endParaRPr sz="1300" b="0" i="0" u="none" strike="noStrike" cap="none">
                <a:solidFill>
                  <a:schemeClr val="dk1"/>
                </a:solidFill>
                <a:latin typeface="Arial"/>
                <a:ea typeface="Arial"/>
                <a:cs typeface="Arial"/>
                <a:sym typeface="Arial"/>
              </a:endParaRPr>
            </a:p>
          </p:txBody>
        </p:sp>
        <p:sp>
          <p:nvSpPr>
            <p:cNvPr id="129" name="Google Shape;129;p33"/>
            <p:cNvSpPr/>
            <p:nvPr/>
          </p:nvSpPr>
          <p:spPr>
            <a:xfrm>
              <a:off x="0" y="2826462"/>
              <a:ext cx="7886700" cy="60840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3"/>
            <p:cNvSpPr txBox="1"/>
            <p:nvPr/>
          </p:nvSpPr>
          <p:spPr>
            <a:xfrm>
              <a:off x="29700" y="2856162"/>
              <a:ext cx="7827300" cy="549000"/>
            </a:xfrm>
            <a:prstGeom prst="rect">
              <a:avLst/>
            </a:prstGeom>
            <a:noFill/>
            <a:ln>
              <a:noFill/>
            </a:ln>
          </p:spPr>
          <p:txBody>
            <a:bodyPr spcFirstLastPara="1" wrap="square" lIns="49525" tIns="49525" rIns="49525" bIns="49525" anchor="ctr" anchorCtr="0">
              <a:noAutofit/>
            </a:bodyPr>
            <a:lstStyle/>
            <a:p>
              <a:pPr marL="0" marR="0" lvl="0" indent="0" algn="just"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En lugar de utilizar el formato de cadena, si los datos se imprimen como un trazado o gráfico, proporcionará información útil para que la comprendamos rápidamente y obtengamos conclusiones.	</a:t>
              </a:r>
              <a:endParaRPr sz="1300" b="0" i="0" u="none" strike="noStrike" cap="none">
                <a:solidFill>
                  <a:schemeClr val="dk1"/>
                </a:solidFill>
                <a:latin typeface="Arial"/>
                <a:ea typeface="Arial"/>
                <a:cs typeface="Arial"/>
                <a:sym typeface="Arial"/>
              </a:endParaRPr>
            </a:p>
          </p:txBody>
        </p:sp>
        <p:sp>
          <p:nvSpPr>
            <p:cNvPr id="131" name="Google Shape;131;p33"/>
            <p:cNvSpPr/>
            <p:nvPr/>
          </p:nvSpPr>
          <p:spPr>
            <a:xfrm>
              <a:off x="0" y="3472302"/>
              <a:ext cx="7886700" cy="60840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3"/>
            <p:cNvSpPr txBox="1"/>
            <p:nvPr/>
          </p:nvSpPr>
          <p:spPr>
            <a:xfrm>
              <a:off x="29700" y="3502002"/>
              <a:ext cx="7827300" cy="549000"/>
            </a:xfrm>
            <a:prstGeom prst="rect">
              <a:avLst/>
            </a:prstGeom>
            <a:noFill/>
            <a:ln>
              <a:noFill/>
            </a:ln>
          </p:spPr>
          <p:txBody>
            <a:bodyPr spcFirstLastPara="1" wrap="square" lIns="49525" tIns="49525" rIns="49525" bIns="49525" anchor="ctr" anchorCtr="0">
              <a:noAutofit/>
            </a:bodyPr>
            <a:lstStyle/>
            <a:p>
              <a:pPr marL="0" marR="0" lvl="0" indent="0" algn="just" rtl="0">
                <a:lnSpc>
                  <a:spcPct val="90000"/>
                </a:lnSpc>
                <a:spcBef>
                  <a:spcPts val="0"/>
                </a:spcBef>
                <a:spcAft>
                  <a:spcPts val="0"/>
                </a:spcAft>
                <a:buClr>
                  <a:srgbClr val="000000"/>
                </a:buClr>
                <a:buSzPts val="1300"/>
                <a:buFont typeface="Arial"/>
                <a:buNone/>
              </a:pPr>
              <a:r>
                <a:rPr lang="es-ES" sz="1300" b="0" i="0" u="none" strike="noStrike" cap="none">
                  <a:solidFill>
                    <a:schemeClr val="dk1"/>
                  </a:solidFill>
                  <a:latin typeface="Arial"/>
                  <a:ea typeface="Arial"/>
                  <a:cs typeface="Arial"/>
                  <a:sym typeface="Arial"/>
                </a:rPr>
                <a:t>Las gráficas son aún más útiles para las aplicaciones en tiempo real, ya que pueden proporcionar información sobre el comportamiento del sistema para una mejor comprensión de los datos. </a:t>
              </a:r>
              <a:endParaRPr sz="1300" b="0" i="0" u="none" strike="noStrike" cap="non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4"/>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Como se pueden guardar los datos</a:t>
            </a:r>
            <a:endParaRPr/>
          </a:p>
        </p:txBody>
      </p:sp>
      <p:grpSp>
        <p:nvGrpSpPr>
          <p:cNvPr id="138" name="Google Shape;138;p34"/>
          <p:cNvGrpSpPr/>
          <p:nvPr/>
        </p:nvGrpSpPr>
        <p:grpSpPr>
          <a:xfrm>
            <a:off x="628650" y="1467893"/>
            <a:ext cx="7886700" cy="4000590"/>
            <a:chOff x="0" y="161607"/>
            <a:chExt cx="7886700" cy="4000590"/>
          </a:xfrm>
        </p:grpSpPr>
        <p:sp>
          <p:nvSpPr>
            <p:cNvPr id="139" name="Google Shape;139;p34"/>
            <p:cNvSpPr/>
            <p:nvPr/>
          </p:nvSpPr>
          <p:spPr>
            <a:xfrm>
              <a:off x="0" y="161607"/>
              <a:ext cx="7886700" cy="84942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0" name="Google Shape;140;p34"/>
            <p:cNvSpPr txBox="1"/>
            <p:nvPr/>
          </p:nvSpPr>
          <p:spPr>
            <a:xfrm>
              <a:off x="41465" y="203072"/>
              <a:ext cx="7803770" cy="766490"/>
            </a:xfrm>
            <a:prstGeom prst="rect">
              <a:avLst/>
            </a:prstGeom>
            <a:noFill/>
            <a:ln>
              <a:noFill/>
            </a:ln>
          </p:spPr>
          <p:txBody>
            <a:bodyPr spcFirstLastPara="1" wrap="square" lIns="83800" tIns="83800" rIns="83800" bIns="83800" anchor="ctr" anchorCtr="0">
              <a:noAutofit/>
            </a:bodyPr>
            <a:lstStyle/>
            <a:p>
              <a:pPr marL="0" marR="0" lvl="0" indent="0" algn="just" rtl="0">
                <a:lnSpc>
                  <a:spcPct val="90000"/>
                </a:lnSpc>
                <a:spcBef>
                  <a:spcPts val="0"/>
                </a:spcBef>
                <a:spcAft>
                  <a:spcPts val="0"/>
                </a:spcAft>
                <a:buClr>
                  <a:srgbClr val="000000"/>
                </a:buClr>
                <a:buSzPts val="2200"/>
                <a:buFont typeface="Arial"/>
                <a:buNone/>
              </a:pPr>
              <a:r>
                <a:rPr lang="es-ES" sz="2200" b="0" i="0" u="none" strike="noStrike" cap="none">
                  <a:solidFill>
                    <a:schemeClr val="dk1"/>
                  </a:solidFill>
                  <a:latin typeface="Arial"/>
                  <a:ea typeface="Arial"/>
                  <a:cs typeface="Arial"/>
                  <a:sym typeface="Arial"/>
                </a:rPr>
                <a:t>En el punto de la captura, es decir en el sitio donde son tomados en dispositivos pequeños como una MicroSD.</a:t>
              </a:r>
              <a:endParaRPr sz="2200" b="0" i="0" u="none" strike="noStrike" cap="none">
                <a:solidFill>
                  <a:schemeClr val="dk1"/>
                </a:solidFill>
                <a:latin typeface="Arial"/>
                <a:ea typeface="Arial"/>
                <a:cs typeface="Arial"/>
                <a:sym typeface="Arial"/>
              </a:endParaRPr>
            </a:p>
          </p:txBody>
        </p:sp>
        <p:sp>
          <p:nvSpPr>
            <p:cNvPr id="141" name="Google Shape;141;p34"/>
            <p:cNvSpPr/>
            <p:nvPr/>
          </p:nvSpPr>
          <p:spPr>
            <a:xfrm>
              <a:off x="0" y="1074387"/>
              <a:ext cx="7886700" cy="84942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2" name="Google Shape;142;p34"/>
            <p:cNvSpPr txBox="1"/>
            <p:nvPr/>
          </p:nvSpPr>
          <p:spPr>
            <a:xfrm>
              <a:off x="41465" y="1115852"/>
              <a:ext cx="7803770" cy="766490"/>
            </a:xfrm>
            <a:prstGeom prst="rect">
              <a:avLst/>
            </a:prstGeom>
            <a:noFill/>
            <a:ln>
              <a:noFill/>
            </a:ln>
          </p:spPr>
          <p:txBody>
            <a:bodyPr spcFirstLastPara="1" wrap="square" lIns="83800" tIns="83800" rIns="83800" bIns="83800" anchor="ctr" anchorCtr="0">
              <a:noAutofit/>
            </a:bodyPr>
            <a:lstStyle/>
            <a:p>
              <a:pPr marL="0" marR="0" lvl="0" indent="0" algn="just" rtl="0">
                <a:lnSpc>
                  <a:spcPct val="90000"/>
                </a:lnSpc>
                <a:spcBef>
                  <a:spcPts val="0"/>
                </a:spcBef>
                <a:spcAft>
                  <a:spcPts val="0"/>
                </a:spcAft>
                <a:buClr>
                  <a:srgbClr val="000000"/>
                </a:buClr>
                <a:buSzPts val="2200"/>
                <a:buFont typeface="Arial"/>
                <a:buNone/>
              </a:pPr>
              <a:r>
                <a:rPr lang="es-ES" sz="2200" b="0" i="0" u="none" strike="noStrike" cap="none">
                  <a:solidFill>
                    <a:schemeClr val="dk1"/>
                  </a:solidFill>
                  <a:latin typeface="Arial"/>
                  <a:ea typeface="Arial"/>
                  <a:cs typeface="Arial"/>
                  <a:sym typeface="Arial"/>
                </a:rPr>
                <a:t>En el equipo local donde se están procesando los datos que son tomados del sistema embebido. Se pueden almacenar:</a:t>
              </a:r>
              <a:endParaRPr sz="2200" b="0" i="0" u="none" strike="noStrike" cap="none">
                <a:solidFill>
                  <a:schemeClr val="dk1"/>
                </a:solidFill>
                <a:latin typeface="Arial"/>
                <a:ea typeface="Arial"/>
                <a:cs typeface="Arial"/>
                <a:sym typeface="Arial"/>
              </a:endParaRPr>
            </a:p>
          </p:txBody>
        </p:sp>
        <p:sp>
          <p:nvSpPr>
            <p:cNvPr id="143" name="Google Shape;143;p34"/>
            <p:cNvSpPr/>
            <p:nvPr/>
          </p:nvSpPr>
          <p:spPr>
            <a:xfrm>
              <a:off x="0" y="1923807"/>
              <a:ext cx="7886700" cy="138897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4" name="Google Shape;144;p34"/>
            <p:cNvSpPr txBox="1"/>
            <p:nvPr/>
          </p:nvSpPr>
          <p:spPr>
            <a:xfrm>
              <a:off x="0" y="1923807"/>
              <a:ext cx="7886700" cy="1388970"/>
            </a:xfrm>
            <a:prstGeom prst="rect">
              <a:avLst/>
            </a:prstGeom>
            <a:noFill/>
            <a:ln>
              <a:noFill/>
            </a:ln>
          </p:spPr>
          <p:txBody>
            <a:bodyPr spcFirstLastPara="1" wrap="square" lIns="250400" tIns="27925" rIns="156450" bIns="27925" anchor="t" anchorCtr="0">
              <a:noAutofit/>
            </a:bodyPr>
            <a:lstStyle/>
            <a:p>
              <a:pPr marL="171450" marR="0" lvl="1" indent="-63500" algn="just" rtl="0">
                <a:lnSpc>
                  <a:spcPct val="90000"/>
                </a:lnSpc>
                <a:spcBef>
                  <a:spcPts val="0"/>
                </a:spcBef>
                <a:spcAft>
                  <a:spcPts val="0"/>
                </a:spcAft>
                <a:buClr>
                  <a:srgbClr val="000000"/>
                </a:buClr>
                <a:buSzPts val="1700"/>
                <a:buFont typeface="Arial"/>
                <a:buNone/>
              </a:pPr>
              <a:endParaRPr sz="1700" b="0" i="0" u="none" strike="noStrike" cap="none">
                <a:solidFill>
                  <a:schemeClr val="dk1"/>
                </a:solidFill>
                <a:latin typeface="Arial"/>
                <a:ea typeface="Arial"/>
                <a:cs typeface="Arial"/>
                <a:sym typeface="Arial"/>
              </a:endParaRPr>
            </a:p>
            <a:p>
              <a:pPr marL="171450" marR="0" lvl="1" indent="-171450" algn="just" rtl="0">
                <a:lnSpc>
                  <a:spcPct val="90000"/>
                </a:lnSpc>
                <a:spcBef>
                  <a:spcPts val="340"/>
                </a:spcBef>
                <a:spcAft>
                  <a:spcPts val="0"/>
                </a:spcAft>
                <a:buClr>
                  <a:schemeClr val="dk1"/>
                </a:buClr>
                <a:buSzPts val="1700"/>
                <a:buFont typeface="Arial"/>
                <a:buChar char="•"/>
              </a:pPr>
              <a:r>
                <a:rPr lang="es-ES" sz="1700" b="0" i="0" u="none" strike="noStrike" cap="none">
                  <a:solidFill>
                    <a:schemeClr val="dk1"/>
                  </a:solidFill>
                  <a:latin typeface="Arial"/>
                  <a:ea typeface="Arial"/>
                  <a:cs typeface="Arial"/>
                  <a:sym typeface="Arial"/>
                </a:rPr>
                <a:t>En archivos tipo texto</a:t>
              </a:r>
              <a:endParaRPr sz="1700" b="0" i="0" u="none" strike="noStrike" cap="none">
                <a:solidFill>
                  <a:schemeClr val="dk1"/>
                </a:solidFill>
                <a:latin typeface="Arial"/>
                <a:ea typeface="Arial"/>
                <a:cs typeface="Arial"/>
                <a:sym typeface="Arial"/>
              </a:endParaRPr>
            </a:p>
            <a:p>
              <a:pPr marL="171450" marR="0" lvl="1" indent="-171450" algn="just" rtl="0">
                <a:lnSpc>
                  <a:spcPct val="90000"/>
                </a:lnSpc>
                <a:spcBef>
                  <a:spcPts val="340"/>
                </a:spcBef>
                <a:spcAft>
                  <a:spcPts val="0"/>
                </a:spcAft>
                <a:buClr>
                  <a:schemeClr val="dk1"/>
                </a:buClr>
                <a:buSzPts val="1700"/>
                <a:buFont typeface="Arial"/>
                <a:buChar char="•"/>
              </a:pPr>
              <a:r>
                <a:rPr lang="es-ES" sz="1700" b="0" i="0" u="none" strike="noStrike" cap="none">
                  <a:solidFill>
                    <a:schemeClr val="dk1"/>
                  </a:solidFill>
                  <a:latin typeface="Arial"/>
                  <a:ea typeface="Arial"/>
                  <a:cs typeface="Arial"/>
                  <a:sym typeface="Arial"/>
                </a:rPr>
                <a:t>En archivos tipo CSV para visualizar en Excel</a:t>
              </a:r>
              <a:endParaRPr sz="1700" b="0" i="0" u="none" strike="noStrike" cap="none">
                <a:solidFill>
                  <a:schemeClr val="dk1"/>
                </a:solidFill>
                <a:latin typeface="Arial"/>
                <a:ea typeface="Arial"/>
                <a:cs typeface="Arial"/>
                <a:sym typeface="Arial"/>
              </a:endParaRPr>
            </a:p>
            <a:p>
              <a:pPr marL="171450" marR="0" lvl="1" indent="-171450" algn="just" rtl="0">
                <a:lnSpc>
                  <a:spcPct val="90000"/>
                </a:lnSpc>
                <a:spcBef>
                  <a:spcPts val="340"/>
                </a:spcBef>
                <a:spcAft>
                  <a:spcPts val="0"/>
                </a:spcAft>
                <a:buClr>
                  <a:schemeClr val="dk1"/>
                </a:buClr>
                <a:buSzPts val="1700"/>
                <a:buFont typeface="Arial"/>
                <a:buChar char="•"/>
              </a:pPr>
              <a:r>
                <a:rPr lang="es-ES" sz="1700" b="0" i="0" u="none" strike="noStrike" cap="none">
                  <a:solidFill>
                    <a:schemeClr val="dk1"/>
                  </a:solidFill>
                  <a:latin typeface="Arial"/>
                  <a:ea typeface="Arial"/>
                  <a:cs typeface="Arial"/>
                  <a:sym typeface="Arial"/>
                </a:rPr>
                <a:t>En bases de datos locales como MySQL, SQLite, MongoDB</a:t>
              </a:r>
              <a:endParaRPr sz="1700" b="0" i="0" u="none" strike="noStrike" cap="none">
                <a:solidFill>
                  <a:schemeClr val="dk1"/>
                </a:solidFill>
                <a:latin typeface="Arial"/>
                <a:ea typeface="Arial"/>
                <a:cs typeface="Arial"/>
                <a:sym typeface="Arial"/>
              </a:endParaRPr>
            </a:p>
            <a:p>
              <a:pPr marL="171450" marR="0" lvl="1" indent="-63500" algn="just" rtl="0">
                <a:lnSpc>
                  <a:spcPct val="90000"/>
                </a:lnSpc>
                <a:spcBef>
                  <a:spcPts val="340"/>
                </a:spcBef>
                <a:spcAft>
                  <a:spcPts val="0"/>
                </a:spcAft>
                <a:buClr>
                  <a:srgbClr val="000000"/>
                </a:buClr>
                <a:buSzPts val="1700"/>
                <a:buFont typeface="Arial"/>
                <a:buNone/>
              </a:pPr>
              <a:endParaRPr sz="1700" b="0" i="0" u="none" strike="noStrike" cap="none">
                <a:solidFill>
                  <a:schemeClr val="dk1"/>
                </a:solidFill>
                <a:latin typeface="Arial"/>
                <a:ea typeface="Arial"/>
                <a:cs typeface="Arial"/>
                <a:sym typeface="Arial"/>
              </a:endParaRPr>
            </a:p>
          </p:txBody>
        </p:sp>
        <p:sp>
          <p:nvSpPr>
            <p:cNvPr id="145" name="Google Shape;145;p34"/>
            <p:cNvSpPr/>
            <p:nvPr/>
          </p:nvSpPr>
          <p:spPr>
            <a:xfrm>
              <a:off x="0" y="3312777"/>
              <a:ext cx="7886700" cy="849420"/>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46" name="Google Shape;146;p34"/>
            <p:cNvSpPr txBox="1"/>
            <p:nvPr/>
          </p:nvSpPr>
          <p:spPr>
            <a:xfrm>
              <a:off x="41465" y="3354242"/>
              <a:ext cx="7803770" cy="766490"/>
            </a:xfrm>
            <a:prstGeom prst="rect">
              <a:avLst/>
            </a:prstGeom>
            <a:noFill/>
            <a:ln>
              <a:noFill/>
            </a:ln>
          </p:spPr>
          <p:txBody>
            <a:bodyPr spcFirstLastPara="1" wrap="square" lIns="83800" tIns="83800" rIns="83800" bIns="83800" anchor="ctr" anchorCtr="0">
              <a:noAutofit/>
            </a:bodyPr>
            <a:lstStyle/>
            <a:p>
              <a:pPr marL="0" marR="0" lvl="0" indent="0" algn="just" rtl="0">
                <a:lnSpc>
                  <a:spcPct val="90000"/>
                </a:lnSpc>
                <a:spcBef>
                  <a:spcPts val="0"/>
                </a:spcBef>
                <a:spcAft>
                  <a:spcPts val="0"/>
                </a:spcAft>
                <a:buClr>
                  <a:srgbClr val="000000"/>
                </a:buClr>
                <a:buSzPts val="2200"/>
                <a:buFont typeface="Arial"/>
                <a:buNone/>
              </a:pPr>
              <a:r>
                <a:rPr lang="es-ES" sz="2200" b="0" i="0" u="none" strike="noStrike" cap="none">
                  <a:solidFill>
                    <a:schemeClr val="dk1"/>
                  </a:solidFill>
                  <a:latin typeface="Arial"/>
                  <a:ea typeface="Arial"/>
                  <a:cs typeface="Arial"/>
                  <a:sym typeface="Arial"/>
                </a:rPr>
                <a:t>En servicios de almacenamiento que ofrecen en la nube a través de diferentes mecanismo de servicios Cloud. </a:t>
              </a:r>
              <a:endParaRPr sz="2200" b="0" i="0" u="none" strike="noStrike" cap="non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34429df53d5_0_6"/>
          <p:cNvSpPr txBox="1">
            <a:spLocks noGrp="1"/>
          </p:cNvSpPr>
          <p:nvPr>
            <p:ph type="ctrTitle"/>
          </p:nvPr>
        </p:nvSpPr>
        <p:spPr>
          <a:xfrm>
            <a:off x="685800" y="1122363"/>
            <a:ext cx="7772400" cy="23877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s-ES"/>
              <a:t>Almacenamiento archivos en PC</a:t>
            </a:r>
            <a:endParaRPr/>
          </a:p>
        </p:txBody>
      </p:sp>
      <p:sp>
        <p:nvSpPr>
          <p:cNvPr id="153" name="Google Shape;153;g34429df53d5_0_6"/>
          <p:cNvSpPr txBox="1">
            <a:spLocks noGrp="1"/>
          </p:cNvSpPr>
          <p:nvPr>
            <p:ph type="subTitle" idx="1"/>
          </p:nvPr>
        </p:nvSpPr>
        <p:spPr>
          <a:xfrm>
            <a:off x="1143000" y="3602038"/>
            <a:ext cx="6858000" cy="1655700"/>
          </a:xfrm>
          <a:prstGeom prst="rect">
            <a:avLst/>
          </a:prstGeom>
        </p:spPr>
        <p:txBody>
          <a:bodyPr spcFirstLastPara="1" wrap="square" lIns="91425" tIns="45700" rIns="91425" bIns="45700" anchor="t" anchorCtr="0">
            <a:noAutofit/>
          </a:bodyPr>
          <a:lstStyle/>
          <a:p>
            <a:pPr marL="0" lvl="0" indent="0" algn="ctr" rtl="0">
              <a:spcBef>
                <a:spcPts val="100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5"/>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Crear archivos locales</a:t>
            </a:r>
            <a:endParaRPr/>
          </a:p>
        </p:txBody>
      </p:sp>
      <p:grpSp>
        <p:nvGrpSpPr>
          <p:cNvPr id="159" name="Google Shape;159;p35"/>
          <p:cNvGrpSpPr/>
          <p:nvPr/>
        </p:nvGrpSpPr>
        <p:grpSpPr>
          <a:xfrm>
            <a:off x="628650" y="1357935"/>
            <a:ext cx="7886700" cy="4220506"/>
            <a:chOff x="0" y="51649"/>
            <a:chExt cx="7886700" cy="4220506"/>
          </a:xfrm>
        </p:grpSpPr>
        <p:sp>
          <p:nvSpPr>
            <p:cNvPr id="160" name="Google Shape;160;p35"/>
            <p:cNvSpPr/>
            <p:nvPr/>
          </p:nvSpPr>
          <p:spPr>
            <a:xfrm>
              <a:off x="0" y="51649"/>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5"/>
            <p:cNvSpPr txBox="1"/>
            <p:nvPr/>
          </p:nvSpPr>
          <p:spPr>
            <a:xfrm>
              <a:off x="32041" y="83690"/>
              <a:ext cx="7822618" cy="592288"/>
            </a:xfrm>
            <a:prstGeom prst="rect">
              <a:avLst/>
            </a:prstGeom>
            <a:noFill/>
            <a:ln>
              <a:noFill/>
            </a:ln>
          </p:spPr>
          <p:txBody>
            <a:bodyPr spcFirstLastPara="1" wrap="square" lIns="64750" tIns="64750" rIns="64750" bIns="64750" anchor="ctr" anchorCtr="0">
              <a:noAutofit/>
            </a:bodyPr>
            <a:lstStyle/>
            <a:p>
              <a:pPr marL="0" marR="0" lvl="0" indent="0" algn="just"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El método open() es un método predeterminado que está disponible en Python y es una de las funciones más utilizadas para manipular archivos.	</a:t>
              </a:r>
              <a:endParaRPr sz="1700" b="0" i="0" u="none" strike="noStrike" cap="none">
                <a:solidFill>
                  <a:schemeClr val="dk1"/>
                </a:solidFill>
                <a:latin typeface="Arial"/>
                <a:ea typeface="Arial"/>
                <a:cs typeface="Arial"/>
                <a:sym typeface="Arial"/>
              </a:endParaRPr>
            </a:p>
          </p:txBody>
        </p:sp>
        <p:sp>
          <p:nvSpPr>
            <p:cNvPr id="162" name="Google Shape;162;p35"/>
            <p:cNvSpPr/>
            <p:nvPr/>
          </p:nvSpPr>
          <p:spPr>
            <a:xfrm>
              <a:off x="0" y="756979"/>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5"/>
            <p:cNvSpPr txBox="1"/>
            <p:nvPr/>
          </p:nvSpPr>
          <p:spPr>
            <a:xfrm>
              <a:off x="32041" y="789020"/>
              <a:ext cx="7822618" cy="592288"/>
            </a:xfrm>
            <a:prstGeom prst="rect">
              <a:avLst/>
            </a:prstGeom>
            <a:noFill/>
            <a:ln>
              <a:noFill/>
            </a:ln>
          </p:spPr>
          <p:txBody>
            <a:bodyPr spcFirstLastPara="1" wrap="square" lIns="64750" tIns="64750" rIns="64750" bIns="64750" anchor="ctr" anchorCtr="0">
              <a:noAutofit/>
            </a:bodyPr>
            <a:lstStyle/>
            <a:p>
              <a:pPr marL="0" marR="0" lvl="0" indent="0" algn="just"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El primer paso para tratar con un archivo es abrirlo:</a:t>
              </a:r>
              <a:endParaRPr sz="1700" b="0" i="0" u="none" strike="noStrike" cap="none">
                <a:solidFill>
                  <a:schemeClr val="dk1"/>
                </a:solidFill>
                <a:latin typeface="Arial"/>
                <a:ea typeface="Arial"/>
                <a:cs typeface="Arial"/>
                <a:sym typeface="Arial"/>
              </a:endParaRPr>
            </a:p>
          </p:txBody>
        </p:sp>
        <p:sp>
          <p:nvSpPr>
            <p:cNvPr id="164" name="Google Shape;164;p35"/>
            <p:cNvSpPr/>
            <p:nvPr/>
          </p:nvSpPr>
          <p:spPr>
            <a:xfrm>
              <a:off x="0" y="1413349"/>
              <a:ext cx="7886700" cy="79177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5"/>
            <p:cNvSpPr txBox="1"/>
            <p:nvPr/>
          </p:nvSpPr>
          <p:spPr>
            <a:xfrm>
              <a:off x="0" y="1413349"/>
              <a:ext cx="7886700" cy="791775"/>
            </a:xfrm>
            <a:prstGeom prst="rect">
              <a:avLst/>
            </a:prstGeom>
            <a:noFill/>
            <a:ln>
              <a:noFill/>
            </a:ln>
          </p:spPr>
          <p:txBody>
            <a:bodyPr spcFirstLastPara="1" wrap="square" lIns="250400" tIns="22850" rIns="128000" bIns="22850" anchor="t" anchorCtr="0">
              <a:noAutofit/>
            </a:bodyPr>
            <a:lstStyle/>
            <a:p>
              <a:pPr marL="114300" marR="0" lvl="1" indent="-31750" algn="ctr" rtl="0">
                <a:lnSpc>
                  <a:spcPct val="90000"/>
                </a:lnSpc>
                <a:spcBef>
                  <a:spcPts val="0"/>
                </a:spcBef>
                <a:spcAft>
                  <a:spcPts val="0"/>
                </a:spcAft>
                <a:buClr>
                  <a:srgbClr val="000000"/>
                </a:buClr>
                <a:buSzPts val="1300"/>
                <a:buFont typeface="Arial"/>
                <a:buNone/>
              </a:pPr>
              <a:endParaRPr sz="1300" b="1" i="0" u="none" strike="noStrike" cap="none">
                <a:solidFill>
                  <a:srgbClr val="000000"/>
                </a:solidFill>
                <a:latin typeface="Arial"/>
                <a:ea typeface="Arial"/>
                <a:cs typeface="Arial"/>
                <a:sym typeface="Arial"/>
              </a:endParaRPr>
            </a:p>
            <a:p>
              <a:pPr marL="171450" marR="0" lvl="1" indent="-171450" algn="ctr" rtl="0">
                <a:lnSpc>
                  <a:spcPct val="90000"/>
                </a:lnSpc>
                <a:spcBef>
                  <a:spcPts val="260"/>
                </a:spcBef>
                <a:spcAft>
                  <a:spcPts val="0"/>
                </a:spcAft>
                <a:buClr>
                  <a:srgbClr val="000000"/>
                </a:buClr>
                <a:buSzPts val="1800"/>
                <a:buFont typeface="Arial"/>
                <a:buNone/>
              </a:pPr>
              <a:r>
                <a:rPr lang="es-ES" sz="1800" b="1" i="1" u="none" strike="noStrike" cap="none">
                  <a:solidFill>
                    <a:srgbClr val="000000"/>
                  </a:solidFill>
                  <a:highlight>
                    <a:srgbClr val="C0C0C0"/>
                  </a:highlight>
                  <a:latin typeface="Arial"/>
                  <a:ea typeface="Arial"/>
                  <a:cs typeface="Arial"/>
                  <a:sym typeface="Arial"/>
                </a:rPr>
                <a:t>&gt;&gt;&gt; f = open('test.txt', 'w’)</a:t>
              </a:r>
              <a:endParaRPr sz="1800" b="1" i="0" u="none" strike="noStrike" cap="none">
                <a:solidFill>
                  <a:srgbClr val="000000"/>
                </a:solidFill>
                <a:highlight>
                  <a:srgbClr val="C0C0C0"/>
                </a:highlight>
                <a:latin typeface="Arial"/>
                <a:ea typeface="Arial"/>
                <a:cs typeface="Arial"/>
                <a:sym typeface="Arial"/>
              </a:endParaRPr>
            </a:p>
            <a:p>
              <a:pPr marL="171450" marR="0" lvl="1" indent="-171450" algn="ctr" rtl="0">
                <a:lnSpc>
                  <a:spcPct val="90000"/>
                </a:lnSpc>
                <a:spcBef>
                  <a:spcPts val="360"/>
                </a:spcBef>
                <a:spcAft>
                  <a:spcPts val="0"/>
                </a:spcAft>
                <a:buClr>
                  <a:srgbClr val="000000"/>
                </a:buClr>
                <a:buSzPts val="1800"/>
                <a:buFont typeface="Arial"/>
                <a:buNone/>
              </a:pPr>
              <a:endParaRPr sz="1800" b="1" i="0" u="none" strike="noStrike" cap="none">
                <a:solidFill>
                  <a:srgbClr val="000000"/>
                </a:solidFill>
                <a:highlight>
                  <a:srgbClr val="C0C0C0"/>
                </a:highlight>
                <a:latin typeface="Arial"/>
                <a:ea typeface="Arial"/>
                <a:cs typeface="Arial"/>
                <a:sym typeface="Arial"/>
              </a:endParaRPr>
            </a:p>
          </p:txBody>
        </p:sp>
        <p:sp>
          <p:nvSpPr>
            <p:cNvPr id="166" name="Google Shape;166;p35"/>
            <p:cNvSpPr/>
            <p:nvPr/>
          </p:nvSpPr>
          <p:spPr>
            <a:xfrm>
              <a:off x="0" y="2205125"/>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5"/>
            <p:cNvSpPr txBox="1"/>
            <p:nvPr/>
          </p:nvSpPr>
          <p:spPr>
            <a:xfrm>
              <a:off x="32041" y="2237166"/>
              <a:ext cx="7822618" cy="592288"/>
            </a:xfrm>
            <a:prstGeom prst="rect">
              <a:avLst/>
            </a:prstGeom>
            <a:noFill/>
            <a:ln>
              <a:noFill/>
            </a:ln>
          </p:spPr>
          <p:txBody>
            <a:bodyPr spcFirstLastPara="1" wrap="square" lIns="64750" tIns="64750" rIns="64750" bIns="64750" anchor="ctr" anchorCtr="0">
              <a:noAutofit/>
            </a:bodyPr>
            <a:lstStyle/>
            <a:p>
              <a:pPr marL="0" marR="0" lvl="0" indent="0" algn="just"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Este comando creará un archivo test.txt en la misma carpeta en la que inició el intérprete de Python o la ubicación desde donde se ejecuta el código.	</a:t>
              </a:r>
              <a:endParaRPr sz="1700" b="0" i="0" u="none" strike="noStrike" cap="none">
                <a:solidFill>
                  <a:schemeClr val="dk1"/>
                </a:solidFill>
                <a:latin typeface="Arial"/>
                <a:ea typeface="Arial"/>
                <a:cs typeface="Arial"/>
                <a:sym typeface="Arial"/>
              </a:endParaRPr>
            </a:p>
          </p:txBody>
        </p:sp>
        <p:sp>
          <p:nvSpPr>
            <p:cNvPr id="168" name="Google Shape;168;p35"/>
            <p:cNvSpPr/>
            <p:nvPr/>
          </p:nvSpPr>
          <p:spPr>
            <a:xfrm>
              <a:off x="0" y="2910455"/>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5"/>
            <p:cNvSpPr txBox="1"/>
            <p:nvPr/>
          </p:nvSpPr>
          <p:spPr>
            <a:xfrm>
              <a:off x="32041" y="2942496"/>
              <a:ext cx="7822618" cy="592288"/>
            </a:xfrm>
            <a:prstGeom prst="rect">
              <a:avLst/>
            </a:prstGeom>
            <a:noFill/>
            <a:ln>
              <a:noFill/>
            </a:ln>
          </p:spPr>
          <p:txBody>
            <a:bodyPr spcFirstLastPara="1" wrap="square" lIns="64750" tIns="64750" rIns="64750" bIns="64750" anchor="ctr" anchorCtr="0">
              <a:noAutofit/>
            </a:bodyPr>
            <a:lstStyle/>
            <a:p>
              <a:pPr marL="0" marR="0" lvl="0" indent="0" algn="just"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El comando anterior utiliza el modo w que abre un archivo para escribir o crea uno nuevo si no existe.	</a:t>
              </a:r>
              <a:endParaRPr sz="1700" b="0" i="0" u="none" strike="noStrike" cap="none">
                <a:solidFill>
                  <a:schemeClr val="dk1"/>
                </a:solidFill>
                <a:latin typeface="Arial"/>
                <a:ea typeface="Arial"/>
                <a:cs typeface="Arial"/>
                <a:sym typeface="Arial"/>
              </a:endParaRPr>
            </a:p>
          </p:txBody>
        </p:sp>
        <p:sp>
          <p:nvSpPr>
            <p:cNvPr id="170" name="Google Shape;170;p35"/>
            <p:cNvSpPr/>
            <p:nvPr/>
          </p:nvSpPr>
          <p:spPr>
            <a:xfrm>
              <a:off x="0" y="3615785"/>
              <a:ext cx="7886700" cy="656370"/>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5"/>
            <p:cNvSpPr txBox="1"/>
            <p:nvPr/>
          </p:nvSpPr>
          <p:spPr>
            <a:xfrm>
              <a:off x="32041" y="3647826"/>
              <a:ext cx="7822618" cy="592288"/>
            </a:xfrm>
            <a:prstGeom prst="rect">
              <a:avLst/>
            </a:prstGeom>
            <a:noFill/>
            <a:ln>
              <a:noFill/>
            </a:ln>
          </p:spPr>
          <p:txBody>
            <a:bodyPr spcFirstLastPara="1" wrap="square" lIns="64750" tIns="64750" rIns="64750" bIns="64750" anchor="ctr" anchorCtr="0">
              <a:noAutofit/>
            </a:bodyPr>
            <a:lstStyle/>
            <a:p>
              <a:pPr marL="0" marR="0" lvl="0" indent="0" algn="just" rtl="0">
                <a:lnSpc>
                  <a:spcPct val="90000"/>
                </a:lnSpc>
                <a:spcBef>
                  <a:spcPts val="0"/>
                </a:spcBef>
                <a:spcAft>
                  <a:spcPts val="0"/>
                </a:spcAft>
                <a:buClr>
                  <a:srgbClr val="000000"/>
                </a:buClr>
                <a:buSzPts val="1700"/>
                <a:buFont typeface="Arial"/>
                <a:buNone/>
              </a:pPr>
              <a:r>
                <a:rPr lang="es-ES" sz="1700" b="0" i="0" u="none" strike="noStrike" cap="none">
                  <a:solidFill>
                    <a:schemeClr val="dk1"/>
                  </a:solidFill>
                  <a:latin typeface="Arial"/>
                  <a:ea typeface="Arial"/>
                  <a:cs typeface="Arial"/>
                  <a:sym typeface="Arial"/>
                </a:rPr>
                <a:t>Existen otros que se pueden utilizar con la función open() </a:t>
              </a:r>
              <a:endParaRPr sz="1700" b="0" i="0" u="none" strike="noStrike" cap="none">
                <a:solidFill>
                  <a:schemeClr val="dk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6"/>
          <p:cNvSpPr txBox="1">
            <a:spLocks noGrp="1"/>
          </p:cNvSpPr>
          <p:nvPr>
            <p:ph type="title"/>
          </p:nvPr>
        </p:nvSpPr>
        <p:spPr>
          <a:xfrm>
            <a:off x="628650" y="365126"/>
            <a:ext cx="7886700" cy="73423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s-ES"/>
              <a:t>Otros argumentos para crear archivos</a:t>
            </a:r>
            <a:endParaRPr/>
          </a:p>
        </p:txBody>
      </p:sp>
      <p:grpSp>
        <p:nvGrpSpPr>
          <p:cNvPr id="177" name="Google Shape;177;p36"/>
          <p:cNvGrpSpPr/>
          <p:nvPr/>
        </p:nvGrpSpPr>
        <p:grpSpPr>
          <a:xfrm>
            <a:off x="633517" y="1307473"/>
            <a:ext cx="7876965" cy="4321429"/>
            <a:chOff x="4867" y="1187"/>
            <a:chExt cx="7876965" cy="4321429"/>
          </a:xfrm>
        </p:grpSpPr>
        <p:sp>
          <p:nvSpPr>
            <p:cNvPr id="178" name="Google Shape;178;p36"/>
            <p:cNvSpPr/>
            <p:nvPr/>
          </p:nvSpPr>
          <p:spPr>
            <a:xfrm rot="5400000">
              <a:off x="4061190" y="-3197168"/>
              <a:ext cx="553143" cy="7088141"/>
            </a:xfrm>
            <a:prstGeom prst="round2SameRect">
              <a:avLst>
                <a:gd name="adj1" fmla="val 16667"/>
                <a:gd name="adj2" fmla="val 0"/>
              </a:avLst>
            </a:prstGeom>
            <a:solidFill>
              <a:schemeClr val="lt1">
                <a:alpha val="89803"/>
              </a:schemeClr>
            </a:solidFill>
            <a:ln w="9525" cap="flat" cmpd="sng">
              <a:solidFill>
                <a:schemeClr val="dk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6"/>
            <p:cNvSpPr txBox="1"/>
            <p:nvPr/>
          </p:nvSpPr>
          <p:spPr>
            <a:xfrm>
              <a:off x="793691" y="97333"/>
              <a:ext cx="7061139" cy="499139"/>
            </a:xfrm>
            <a:prstGeom prst="rect">
              <a:avLst/>
            </a:prstGeom>
            <a:noFill/>
            <a:ln>
              <a:noFill/>
            </a:ln>
          </p:spPr>
          <p:txBody>
            <a:bodyPr spcFirstLastPara="1" wrap="square" lIns="60950" tIns="30475" rIns="60950" bIns="30475" anchor="ctr" anchorCtr="0">
              <a:noAutofit/>
            </a:bodyPr>
            <a:lstStyle/>
            <a:p>
              <a:pPr marL="171450" marR="0" lvl="1" indent="-171450" algn="just" rtl="0">
                <a:lnSpc>
                  <a:spcPct val="90000"/>
                </a:lnSpc>
                <a:spcBef>
                  <a:spcPts val="0"/>
                </a:spcBef>
                <a:spcAft>
                  <a:spcPts val="0"/>
                </a:spcAft>
                <a:buClr>
                  <a:srgbClr val="000000"/>
                </a:buClr>
                <a:buSzPts val="1600"/>
                <a:buFont typeface="Arial"/>
                <a:buChar char="•"/>
              </a:pPr>
              <a:r>
                <a:rPr lang="es-ES" sz="1600" b="0" i="0" u="none" strike="noStrike" cap="none">
                  <a:solidFill>
                    <a:srgbClr val="000000"/>
                  </a:solidFill>
                  <a:latin typeface="Arial"/>
                  <a:ea typeface="Arial"/>
                  <a:cs typeface="Arial"/>
                  <a:sym typeface="Arial"/>
                </a:rPr>
                <a:t>Esto abre o crea un archivo solo para escribir . Sobrescribe un archivo existente.</a:t>
              </a:r>
              <a:endParaRPr sz="1600" b="0" i="0" u="none" strike="noStrike" cap="none">
                <a:solidFill>
                  <a:srgbClr val="000000"/>
                </a:solidFill>
                <a:latin typeface="Arial"/>
                <a:ea typeface="Arial"/>
                <a:cs typeface="Arial"/>
                <a:sym typeface="Arial"/>
              </a:endParaRPr>
            </a:p>
          </p:txBody>
        </p:sp>
        <p:sp>
          <p:nvSpPr>
            <p:cNvPr id="180" name="Google Shape;180;p36"/>
            <p:cNvSpPr/>
            <p:nvPr/>
          </p:nvSpPr>
          <p:spPr>
            <a:xfrm>
              <a:off x="4867" y="1187"/>
              <a:ext cx="788824" cy="691428"/>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6"/>
            <p:cNvSpPr txBox="1"/>
            <p:nvPr/>
          </p:nvSpPr>
          <p:spPr>
            <a:xfrm>
              <a:off x="38620" y="34940"/>
              <a:ext cx="721318" cy="623922"/>
            </a:xfrm>
            <a:prstGeom prst="rect">
              <a:avLst/>
            </a:prstGeom>
            <a:noFill/>
            <a:ln>
              <a:noFill/>
            </a:ln>
          </p:spPr>
          <p:txBody>
            <a:bodyPr spcFirstLastPara="1" wrap="square" lIns="110475" tIns="55225" rIns="110475" bIns="55225"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s-ES" sz="2900" b="0" i="0" u="none" strike="noStrike" cap="none">
                  <a:solidFill>
                    <a:schemeClr val="dk1"/>
                  </a:solidFill>
                  <a:latin typeface="Arial"/>
                  <a:ea typeface="Arial"/>
                  <a:cs typeface="Arial"/>
                  <a:sym typeface="Arial"/>
                </a:rPr>
                <a:t>w </a:t>
              </a:r>
              <a:endParaRPr sz="2900" b="0" i="0" u="none" strike="noStrike" cap="none">
                <a:solidFill>
                  <a:schemeClr val="dk1"/>
                </a:solidFill>
                <a:latin typeface="Arial"/>
                <a:ea typeface="Arial"/>
                <a:cs typeface="Arial"/>
                <a:sym typeface="Arial"/>
              </a:endParaRPr>
            </a:p>
          </p:txBody>
        </p:sp>
        <p:sp>
          <p:nvSpPr>
            <p:cNvPr id="182" name="Google Shape;182;p36"/>
            <p:cNvSpPr/>
            <p:nvPr/>
          </p:nvSpPr>
          <p:spPr>
            <a:xfrm rot="5400000">
              <a:off x="4061190" y="-2471168"/>
              <a:ext cx="553143" cy="7088141"/>
            </a:xfrm>
            <a:prstGeom prst="round2SameRect">
              <a:avLst>
                <a:gd name="adj1" fmla="val 16667"/>
                <a:gd name="adj2" fmla="val 0"/>
              </a:avLst>
            </a:prstGeom>
            <a:solidFill>
              <a:schemeClr val="lt1">
                <a:alpha val="89803"/>
              </a:schemeClr>
            </a:solidFill>
            <a:ln w="9525" cap="flat" cmpd="sng">
              <a:solidFill>
                <a:schemeClr val="dk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6"/>
            <p:cNvSpPr txBox="1"/>
            <p:nvPr/>
          </p:nvSpPr>
          <p:spPr>
            <a:xfrm>
              <a:off x="793691" y="823333"/>
              <a:ext cx="7061139" cy="499139"/>
            </a:xfrm>
            <a:prstGeom prst="rect">
              <a:avLst/>
            </a:prstGeom>
            <a:noFill/>
            <a:ln>
              <a:noFill/>
            </a:ln>
          </p:spPr>
          <p:txBody>
            <a:bodyPr spcFirstLastPara="1" wrap="square" lIns="60950" tIns="30475" rIns="60950" bIns="30475" anchor="ctr" anchorCtr="0">
              <a:noAutofit/>
            </a:bodyPr>
            <a:lstStyle/>
            <a:p>
              <a:pPr marL="171450" marR="0" lvl="1" indent="-171450" algn="just" rtl="0">
                <a:lnSpc>
                  <a:spcPct val="90000"/>
                </a:lnSpc>
                <a:spcBef>
                  <a:spcPts val="0"/>
                </a:spcBef>
                <a:spcAft>
                  <a:spcPts val="0"/>
                </a:spcAft>
                <a:buClr>
                  <a:srgbClr val="000000"/>
                </a:buClr>
                <a:buSzPts val="1600"/>
                <a:buFont typeface="Arial"/>
                <a:buChar char="•"/>
              </a:pPr>
              <a:r>
                <a:rPr lang="es-ES" sz="1600" b="0" i="0" u="none" strike="noStrike" cap="none">
                  <a:solidFill>
                    <a:srgbClr val="000000"/>
                  </a:solidFill>
                  <a:latin typeface="Arial"/>
                  <a:ea typeface="Arial"/>
                  <a:cs typeface="Arial"/>
                  <a:sym typeface="Arial"/>
                </a:rPr>
                <a:t>Esto se abre o crea un archivo para escribir y leer. Sobrescribe un archivo existente.</a:t>
              </a:r>
              <a:endParaRPr sz="1600" b="0" i="0" u="none" strike="noStrike" cap="none">
                <a:solidFill>
                  <a:srgbClr val="000000"/>
                </a:solidFill>
                <a:latin typeface="Arial"/>
                <a:ea typeface="Arial"/>
                <a:cs typeface="Arial"/>
                <a:sym typeface="Arial"/>
              </a:endParaRPr>
            </a:p>
          </p:txBody>
        </p:sp>
        <p:sp>
          <p:nvSpPr>
            <p:cNvPr id="184" name="Google Shape;184;p36"/>
            <p:cNvSpPr/>
            <p:nvPr/>
          </p:nvSpPr>
          <p:spPr>
            <a:xfrm>
              <a:off x="4867" y="727187"/>
              <a:ext cx="788824" cy="691428"/>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6"/>
            <p:cNvSpPr txBox="1"/>
            <p:nvPr/>
          </p:nvSpPr>
          <p:spPr>
            <a:xfrm>
              <a:off x="38620" y="760940"/>
              <a:ext cx="721318" cy="623922"/>
            </a:xfrm>
            <a:prstGeom prst="rect">
              <a:avLst/>
            </a:prstGeom>
            <a:noFill/>
            <a:ln>
              <a:noFill/>
            </a:ln>
          </p:spPr>
          <p:txBody>
            <a:bodyPr spcFirstLastPara="1" wrap="square" lIns="110475" tIns="55225" rIns="110475" bIns="55225"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s-ES" sz="2900" b="0" i="0" u="none" strike="noStrike" cap="none">
                  <a:solidFill>
                    <a:schemeClr val="dk1"/>
                  </a:solidFill>
                  <a:latin typeface="Arial"/>
                  <a:ea typeface="Arial"/>
                  <a:cs typeface="Arial"/>
                  <a:sym typeface="Arial"/>
                </a:rPr>
                <a:t>w+ </a:t>
              </a:r>
              <a:endParaRPr sz="2900" b="0" i="0" u="none" strike="noStrike" cap="none">
                <a:solidFill>
                  <a:schemeClr val="dk1"/>
                </a:solidFill>
                <a:latin typeface="Arial"/>
                <a:ea typeface="Arial"/>
                <a:cs typeface="Arial"/>
                <a:sym typeface="Arial"/>
              </a:endParaRPr>
            </a:p>
          </p:txBody>
        </p:sp>
        <p:sp>
          <p:nvSpPr>
            <p:cNvPr id="186" name="Google Shape;186;p36"/>
            <p:cNvSpPr/>
            <p:nvPr/>
          </p:nvSpPr>
          <p:spPr>
            <a:xfrm rot="5400000">
              <a:off x="4061190" y="-1745168"/>
              <a:ext cx="553143" cy="7088141"/>
            </a:xfrm>
            <a:prstGeom prst="round2SameRect">
              <a:avLst>
                <a:gd name="adj1" fmla="val 16667"/>
                <a:gd name="adj2" fmla="val 0"/>
              </a:avLst>
            </a:prstGeom>
            <a:solidFill>
              <a:schemeClr val="lt1">
                <a:alpha val="89803"/>
              </a:schemeClr>
            </a:solidFill>
            <a:ln w="9525" cap="flat" cmpd="sng">
              <a:solidFill>
                <a:schemeClr val="dk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6"/>
            <p:cNvSpPr txBox="1"/>
            <p:nvPr/>
          </p:nvSpPr>
          <p:spPr>
            <a:xfrm>
              <a:off x="793691" y="1549333"/>
              <a:ext cx="7061139" cy="499139"/>
            </a:xfrm>
            <a:prstGeom prst="rect">
              <a:avLst/>
            </a:prstGeom>
            <a:noFill/>
            <a:ln>
              <a:noFill/>
            </a:ln>
          </p:spPr>
          <p:txBody>
            <a:bodyPr spcFirstLastPara="1" wrap="square" lIns="60950" tIns="30475" rIns="60950" bIns="30475" anchor="ctr" anchorCtr="0">
              <a:noAutofit/>
            </a:bodyPr>
            <a:lstStyle/>
            <a:p>
              <a:pPr marL="171450" marR="0" lvl="1" indent="-171450" algn="just" rtl="0">
                <a:lnSpc>
                  <a:spcPct val="90000"/>
                </a:lnSpc>
                <a:spcBef>
                  <a:spcPts val="0"/>
                </a:spcBef>
                <a:spcAft>
                  <a:spcPts val="0"/>
                </a:spcAft>
                <a:buClr>
                  <a:srgbClr val="000000"/>
                </a:buClr>
                <a:buSzPts val="1600"/>
                <a:buFont typeface="Arial"/>
                <a:buChar char="•"/>
              </a:pPr>
              <a:r>
                <a:rPr lang="es-ES" sz="1600" b="0" i="0" u="none" strike="noStrike" cap="none">
                  <a:solidFill>
                    <a:srgbClr val="000000"/>
                  </a:solidFill>
                  <a:latin typeface="Arial"/>
                  <a:ea typeface="Arial"/>
                  <a:cs typeface="Arial"/>
                  <a:sym typeface="Arial"/>
                </a:rPr>
                <a:t>Esto abre un archivo solo para leer.</a:t>
              </a:r>
              <a:endParaRPr sz="1600" b="0" i="0" u="none" strike="noStrike" cap="none">
                <a:solidFill>
                  <a:srgbClr val="000000"/>
                </a:solidFill>
                <a:latin typeface="Arial"/>
                <a:ea typeface="Arial"/>
                <a:cs typeface="Arial"/>
                <a:sym typeface="Arial"/>
              </a:endParaRPr>
            </a:p>
          </p:txBody>
        </p:sp>
        <p:sp>
          <p:nvSpPr>
            <p:cNvPr id="188" name="Google Shape;188;p36"/>
            <p:cNvSpPr/>
            <p:nvPr/>
          </p:nvSpPr>
          <p:spPr>
            <a:xfrm>
              <a:off x="4867" y="1453188"/>
              <a:ext cx="788824" cy="691428"/>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6"/>
            <p:cNvSpPr txBox="1"/>
            <p:nvPr/>
          </p:nvSpPr>
          <p:spPr>
            <a:xfrm>
              <a:off x="38620" y="1486941"/>
              <a:ext cx="721318" cy="623922"/>
            </a:xfrm>
            <a:prstGeom prst="rect">
              <a:avLst/>
            </a:prstGeom>
            <a:noFill/>
            <a:ln>
              <a:noFill/>
            </a:ln>
          </p:spPr>
          <p:txBody>
            <a:bodyPr spcFirstLastPara="1" wrap="square" lIns="110475" tIns="55225" rIns="110475" bIns="55225"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s-ES" sz="2900" b="0" i="0" u="none" strike="noStrike" cap="none">
                  <a:solidFill>
                    <a:schemeClr val="dk1"/>
                  </a:solidFill>
                  <a:latin typeface="Arial"/>
                  <a:ea typeface="Arial"/>
                  <a:cs typeface="Arial"/>
                  <a:sym typeface="Arial"/>
                </a:rPr>
                <a:t>r </a:t>
              </a:r>
              <a:endParaRPr sz="2900" b="0" i="0" u="none" strike="noStrike" cap="none">
                <a:solidFill>
                  <a:schemeClr val="dk1"/>
                </a:solidFill>
                <a:latin typeface="Arial"/>
                <a:ea typeface="Arial"/>
                <a:cs typeface="Arial"/>
                <a:sym typeface="Arial"/>
              </a:endParaRPr>
            </a:p>
          </p:txBody>
        </p:sp>
        <p:sp>
          <p:nvSpPr>
            <p:cNvPr id="190" name="Google Shape;190;p36"/>
            <p:cNvSpPr/>
            <p:nvPr/>
          </p:nvSpPr>
          <p:spPr>
            <a:xfrm rot="5400000">
              <a:off x="4061190" y="-1019168"/>
              <a:ext cx="553143" cy="7088141"/>
            </a:xfrm>
            <a:prstGeom prst="round2SameRect">
              <a:avLst>
                <a:gd name="adj1" fmla="val 16667"/>
                <a:gd name="adj2" fmla="val 0"/>
              </a:avLst>
            </a:prstGeom>
            <a:solidFill>
              <a:schemeClr val="lt1">
                <a:alpha val="89803"/>
              </a:schemeClr>
            </a:solidFill>
            <a:ln w="9525" cap="flat" cmpd="sng">
              <a:solidFill>
                <a:schemeClr val="dk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6"/>
            <p:cNvSpPr txBox="1"/>
            <p:nvPr/>
          </p:nvSpPr>
          <p:spPr>
            <a:xfrm>
              <a:off x="793691" y="2275333"/>
              <a:ext cx="7061139" cy="499139"/>
            </a:xfrm>
            <a:prstGeom prst="rect">
              <a:avLst/>
            </a:prstGeom>
            <a:noFill/>
            <a:ln>
              <a:noFill/>
            </a:ln>
          </p:spPr>
          <p:txBody>
            <a:bodyPr spcFirstLastPara="1" wrap="square" lIns="60950" tIns="30475" rIns="60950" bIns="30475" anchor="ctr" anchorCtr="0">
              <a:noAutofit/>
            </a:bodyPr>
            <a:lstStyle/>
            <a:p>
              <a:pPr marL="171450" marR="0" lvl="1" indent="-171450" algn="just" rtl="0">
                <a:lnSpc>
                  <a:spcPct val="90000"/>
                </a:lnSpc>
                <a:spcBef>
                  <a:spcPts val="0"/>
                </a:spcBef>
                <a:spcAft>
                  <a:spcPts val="0"/>
                </a:spcAft>
                <a:buClr>
                  <a:srgbClr val="000000"/>
                </a:buClr>
                <a:buSzPts val="1600"/>
                <a:buFont typeface="Arial"/>
                <a:buChar char="•"/>
              </a:pPr>
              <a:r>
                <a:rPr lang="es-ES" sz="1600" b="0" i="0" u="none" strike="noStrike" cap="none">
                  <a:solidFill>
                    <a:srgbClr val="000000"/>
                  </a:solidFill>
                  <a:latin typeface="Arial"/>
                  <a:ea typeface="Arial"/>
                  <a:cs typeface="Arial"/>
                  <a:sym typeface="Arial"/>
                </a:rPr>
                <a:t>Se abre un archivo para leer y escribir.</a:t>
              </a:r>
              <a:endParaRPr sz="1600" b="0" i="0" u="none" strike="noStrike" cap="none">
                <a:solidFill>
                  <a:srgbClr val="000000"/>
                </a:solidFill>
                <a:latin typeface="Arial"/>
                <a:ea typeface="Arial"/>
                <a:cs typeface="Arial"/>
                <a:sym typeface="Arial"/>
              </a:endParaRPr>
            </a:p>
          </p:txBody>
        </p:sp>
        <p:sp>
          <p:nvSpPr>
            <p:cNvPr id="192" name="Google Shape;192;p36"/>
            <p:cNvSpPr/>
            <p:nvPr/>
          </p:nvSpPr>
          <p:spPr>
            <a:xfrm>
              <a:off x="4867" y="2179188"/>
              <a:ext cx="788824" cy="691428"/>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6"/>
            <p:cNvSpPr txBox="1"/>
            <p:nvPr/>
          </p:nvSpPr>
          <p:spPr>
            <a:xfrm>
              <a:off x="38620" y="2212941"/>
              <a:ext cx="721318" cy="623922"/>
            </a:xfrm>
            <a:prstGeom prst="rect">
              <a:avLst/>
            </a:prstGeom>
            <a:noFill/>
            <a:ln>
              <a:noFill/>
            </a:ln>
          </p:spPr>
          <p:txBody>
            <a:bodyPr spcFirstLastPara="1" wrap="square" lIns="110475" tIns="55225" rIns="110475" bIns="55225"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s-ES" sz="2900" b="0" i="0" u="none" strike="noStrike" cap="none">
                  <a:solidFill>
                    <a:schemeClr val="dk1"/>
                  </a:solidFill>
                  <a:latin typeface="Arial"/>
                  <a:ea typeface="Arial"/>
                  <a:cs typeface="Arial"/>
                  <a:sym typeface="Arial"/>
                </a:rPr>
                <a:t>r+ </a:t>
              </a:r>
              <a:endParaRPr sz="2900" b="0" i="0" u="none" strike="noStrike" cap="none">
                <a:solidFill>
                  <a:schemeClr val="dk1"/>
                </a:solidFill>
                <a:latin typeface="Arial"/>
                <a:ea typeface="Arial"/>
                <a:cs typeface="Arial"/>
                <a:sym typeface="Arial"/>
              </a:endParaRPr>
            </a:p>
          </p:txBody>
        </p:sp>
        <p:sp>
          <p:nvSpPr>
            <p:cNvPr id="194" name="Google Shape;194;p36"/>
            <p:cNvSpPr/>
            <p:nvPr/>
          </p:nvSpPr>
          <p:spPr>
            <a:xfrm rot="5400000">
              <a:off x="4061190" y="-293167"/>
              <a:ext cx="553143" cy="7088141"/>
            </a:xfrm>
            <a:prstGeom prst="round2SameRect">
              <a:avLst>
                <a:gd name="adj1" fmla="val 16667"/>
                <a:gd name="adj2" fmla="val 0"/>
              </a:avLst>
            </a:prstGeom>
            <a:solidFill>
              <a:schemeClr val="lt1">
                <a:alpha val="89803"/>
              </a:schemeClr>
            </a:solidFill>
            <a:ln w="9525" cap="flat" cmpd="sng">
              <a:solidFill>
                <a:schemeClr val="dk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6"/>
            <p:cNvSpPr txBox="1"/>
            <p:nvPr/>
          </p:nvSpPr>
          <p:spPr>
            <a:xfrm>
              <a:off x="793691" y="3001334"/>
              <a:ext cx="7061139" cy="499139"/>
            </a:xfrm>
            <a:prstGeom prst="rect">
              <a:avLst/>
            </a:prstGeom>
            <a:noFill/>
            <a:ln>
              <a:noFill/>
            </a:ln>
          </p:spPr>
          <p:txBody>
            <a:bodyPr spcFirstLastPara="1" wrap="square" lIns="60950" tIns="30475" rIns="60950" bIns="30475" anchor="ctr" anchorCtr="0">
              <a:noAutofit/>
            </a:bodyPr>
            <a:lstStyle/>
            <a:p>
              <a:pPr marL="171450" marR="0" lvl="1" indent="-171450" algn="just" rtl="0">
                <a:lnSpc>
                  <a:spcPct val="90000"/>
                </a:lnSpc>
                <a:spcBef>
                  <a:spcPts val="0"/>
                </a:spcBef>
                <a:spcAft>
                  <a:spcPts val="0"/>
                </a:spcAft>
                <a:buClr>
                  <a:srgbClr val="000000"/>
                </a:buClr>
                <a:buSzPts val="1600"/>
                <a:buFont typeface="Arial"/>
                <a:buChar char="•"/>
              </a:pPr>
              <a:r>
                <a:rPr lang="es-ES" sz="1600" b="0" i="0" u="none" strike="noStrike" cap="none">
                  <a:solidFill>
                    <a:srgbClr val="000000"/>
                  </a:solidFill>
                  <a:latin typeface="Arial"/>
                  <a:ea typeface="Arial"/>
                  <a:cs typeface="Arial"/>
                  <a:sym typeface="Arial"/>
                </a:rPr>
                <a:t>Esto abre un archivo para anexar. Comienza a anexar desde el final del documento.</a:t>
              </a:r>
              <a:endParaRPr sz="1600" b="0" i="0" u="none" strike="noStrike" cap="none">
                <a:solidFill>
                  <a:srgbClr val="000000"/>
                </a:solidFill>
                <a:latin typeface="Arial"/>
                <a:ea typeface="Arial"/>
                <a:cs typeface="Arial"/>
                <a:sym typeface="Arial"/>
              </a:endParaRPr>
            </a:p>
          </p:txBody>
        </p:sp>
        <p:sp>
          <p:nvSpPr>
            <p:cNvPr id="196" name="Google Shape;196;p36"/>
            <p:cNvSpPr/>
            <p:nvPr/>
          </p:nvSpPr>
          <p:spPr>
            <a:xfrm>
              <a:off x="4867" y="2905188"/>
              <a:ext cx="788824" cy="691428"/>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6"/>
            <p:cNvSpPr txBox="1"/>
            <p:nvPr/>
          </p:nvSpPr>
          <p:spPr>
            <a:xfrm>
              <a:off x="38620" y="2938941"/>
              <a:ext cx="721318" cy="623922"/>
            </a:xfrm>
            <a:prstGeom prst="rect">
              <a:avLst/>
            </a:prstGeom>
            <a:noFill/>
            <a:ln>
              <a:noFill/>
            </a:ln>
          </p:spPr>
          <p:txBody>
            <a:bodyPr spcFirstLastPara="1" wrap="square" lIns="110475" tIns="55225" rIns="110475" bIns="55225"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s-ES" sz="2900" b="0" i="0" u="none" strike="noStrike" cap="none">
                  <a:solidFill>
                    <a:schemeClr val="dk1"/>
                  </a:solidFill>
                  <a:latin typeface="Arial"/>
                  <a:ea typeface="Arial"/>
                  <a:cs typeface="Arial"/>
                  <a:sym typeface="Arial"/>
                </a:rPr>
                <a:t>a </a:t>
              </a:r>
              <a:endParaRPr sz="2900" b="0" i="0" u="none" strike="noStrike" cap="none">
                <a:solidFill>
                  <a:schemeClr val="dk1"/>
                </a:solidFill>
                <a:latin typeface="Arial"/>
                <a:ea typeface="Arial"/>
                <a:cs typeface="Arial"/>
                <a:sym typeface="Arial"/>
              </a:endParaRPr>
            </a:p>
          </p:txBody>
        </p:sp>
        <p:sp>
          <p:nvSpPr>
            <p:cNvPr id="198" name="Google Shape;198;p36"/>
            <p:cNvSpPr/>
            <p:nvPr/>
          </p:nvSpPr>
          <p:spPr>
            <a:xfrm rot="5400000">
              <a:off x="4061190" y="432832"/>
              <a:ext cx="553143" cy="7088141"/>
            </a:xfrm>
            <a:prstGeom prst="round2SameRect">
              <a:avLst>
                <a:gd name="adj1" fmla="val 16667"/>
                <a:gd name="adj2" fmla="val 0"/>
              </a:avLst>
            </a:prstGeom>
            <a:solidFill>
              <a:schemeClr val="lt1">
                <a:alpha val="89803"/>
              </a:schemeClr>
            </a:solidFill>
            <a:ln w="9525" cap="flat" cmpd="sng">
              <a:solidFill>
                <a:schemeClr val="dk1">
                  <a:alpha val="89803"/>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6"/>
            <p:cNvSpPr txBox="1"/>
            <p:nvPr/>
          </p:nvSpPr>
          <p:spPr>
            <a:xfrm>
              <a:off x="793691" y="3727333"/>
              <a:ext cx="7061139" cy="499139"/>
            </a:xfrm>
            <a:prstGeom prst="rect">
              <a:avLst/>
            </a:prstGeom>
            <a:noFill/>
            <a:ln>
              <a:noFill/>
            </a:ln>
          </p:spPr>
          <p:txBody>
            <a:bodyPr spcFirstLastPara="1" wrap="square" lIns="60950" tIns="30475" rIns="60950" bIns="30475" anchor="ctr" anchorCtr="0">
              <a:noAutofit/>
            </a:bodyPr>
            <a:lstStyle/>
            <a:p>
              <a:pPr marL="171450" marR="0" lvl="1" indent="-171450" algn="just" rtl="0">
                <a:lnSpc>
                  <a:spcPct val="90000"/>
                </a:lnSpc>
                <a:spcBef>
                  <a:spcPts val="0"/>
                </a:spcBef>
                <a:spcAft>
                  <a:spcPts val="0"/>
                </a:spcAft>
                <a:buClr>
                  <a:srgbClr val="000000"/>
                </a:buClr>
                <a:buSzPts val="1600"/>
                <a:buFont typeface="Arial"/>
                <a:buChar char="•"/>
              </a:pPr>
              <a:r>
                <a:rPr lang="es-ES" sz="1600" b="0" i="0" u="none" strike="noStrike" cap="none">
                  <a:solidFill>
                    <a:srgbClr val="000000"/>
                  </a:solidFill>
                  <a:latin typeface="Arial"/>
                  <a:ea typeface="Arial"/>
                  <a:cs typeface="Arial"/>
                  <a:sym typeface="Arial"/>
                </a:rPr>
                <a:t>Se abre un archivo para anexar y leer. Comienza a anexar desde el final del documento. </a:t>
              </a:r>
              <a:endParaRPr sz="1600" b="0" i="0" u="none" strike="noStrike" cap="none">
                <a:solidFill>
                  <a:srgbClr val="000000"/>
                </a:solidFill>
                <a:latin typeface="Arial"/>
                <a:ea typeface="Arial"/>
                <a:cs typeface="Arial"/>
                <a:sym typeface="Arial"/>
              </a:endParaRPr>
            </a:p>
          </p:txBody>
        </p:sp>
        <p:sp>
          <p:nvSpPr>
            <p:cNvPr id="200" name="Google Shape;200;p36"/>
            <p:cNvSpPr/>
            <p:nvPr/>
          </p:nvSpPr>
          <p:spPr>
            <a:xfrm>
              <a:off x="4867" y="3631188"/>
              <a:ext cx="788824" cy="691428"/>
            </a:xfrm>
            <a:prstGeom prst="roundRect">
              <a:avLst>
                <a:gd name="adj" fmla="val 16667"/>
              </a:avLst>
            </a:prstGeom>
            <a:gradFill>
              <a:gsLst>
                <a:gs pos="0">
                  <a:schemeClr val="lt1"/>
                </a:gs>
                <a:gs pos="35000">
                  <a:schemeClr val="lt1"/>
                </a:gs>
                <a:gs pos="100000">
                  <a:schemeClr val="lt1"/>
                </a:gs>
              </a:gsLst>
              <a:lin ang="16200000" scaled="0"/>
            </a:gradFill>
            <a:ln>
              <a:noFill/>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6"/>
            <p:cNvSpPr txBox="1"/>
            <p:nvPr/>
          </p:nvSpPr>
          <p:spPr>
            <a:xfrm>
              <a:off x="38620" y="3664941"/>
              <a:ext cx="721318" cy="623922"/>
            </a:xfrm>
            <a:prstGeom prst="rect">
              <a:avLst/>
            </a:prstGeom>
            <a:noFill/>
            <a:ln>
              <a:noFill/>
            </a:ln>
          </p:spPr>
          <p:txBody>
            <a:bodyPr spcFirstLastPara="1" wrap="square" lIns="110475" tIns="55225" rIns="110475" bIns="55225" anchor="ctr" anchorCtr="0">
              <a:noAutofit/>
            </a:bodyPr>
            <a:lstStyle/>
            <a:p>
              <a:pPr marL="0" marR="0" lvl="0" indent="0" algn="ctr" rtl="0">
                <a:lnSpc>
                  <a:spcPct val="90000"/>
                </a:lnSpc>
                <a:spcBef>
                  <a:spcPts val="0"/>
                </a:spcBef>
                <a:spcAft>
                  <a:spcPts val="0"/>
                </a:spcAft>
                <a:buClr>
                  <a:srgbClr val="000000"/>
                </a:buClr>
                <a:buSzPts val="2900"/>
                <a:buFont typeface="Arial"/>
                <a:buNone/>
              </a:pPr>
              <a:r>
                <a:rPr lang="es-ES" sz="2900" b="0" i="0" u="none" strike="noStrike" cap="none">
                  <a:solidFill>
                    <a:schemeClr val="dk1"/>
                  </a:solidFill>
                  <a:latin typeface="Arial"/>
                  <a:ea typeface="Arial"/>
                  <a:cs typeface="Arial"/>
                  <a:sym typeface="Arial"/>
                </a:rPr>
                <a:t>a+</a:t>
              </a:r>
              <a:endParaRPr sz="2900" b="0" i="0" u="none" strike="noStrike" cap="none">
                <a:solidFill>
                  <a:schemeClr val="dk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PlantillaPresentacione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2166</Words>
  <Application>Microsoft Office PowerPoint</Application>
  <PresentationFormat>On-screen Show (4:3)</PresentationFormat>
  <Paragraphs>200</Paragraphs>
  <Slides>32</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Helvetica Neue</vt:lpstr>
      <vt:lpstr>Calibri</vt:lpstr>
      <vt:lpstr>Arial</vt:lpstr>
      <vt:lpstr>PlantillaPresentaciones</vt:lpstr>
      <vt:lpstr>PowerPoint Presentation</vt:lpstr>
      <vt:lpstr>ESCUELA DE CIENCIAS APLICADAS E INGENIERÍA INGENIERÍA AGRONÓMICA  ST0299 PENSAMIENTO COMPUTACIONAL II Persistencia y Presentación de Datos</vt:lpstr>
      <vt:lpstr>Introducción</vt:lpstr>
      <vt:lpstr>Como es nuestro sistema</vt:lpstr>
      <vt:lpstr>Para qué guardar datos</vt:lpstr>
      <vt:lpstr>Como se pueden guardar los datos</vt:lpstr>
      <vt:lpstr>Almacenamiento archivos en PC</vt:lpstr>
      <vt:lpstr>Crear archivos locales</vt:lpstr>
      <vt:lpstr>Otros argumentos para crear archivos</vt:lpstr>
      <vt:lpstr>Guardar datos</vt:lpstr>
      <vt:lpstr>Cerrar un archivo</vt:lpstr>
      <vt:lpstr>Leer Datos</vt:lpstr>
      <vt:lpstr>Instrucción with</vt:lpstr>
      <vt:lpstr>Archivos CSV</vt:lpstr>
      <vt:lpstr>Ejemplo CSV</vt:lpstr>
      <vt:lpstr>Otra forma CSV</vt:lpstr>
      <vt:lpstr>Ejemplo de CSV forma 2</vt:lpstr>
      <vt:lpstr>Lectura de datos de un archivo</vt:lpstr>
      <vt:lpstr>Ejemplo de lectura de datos</vt:lpstr>
      <vt:lpstr>Consulta</vt:lpstr>
      <vt:lpstr>Persistencia Local</vt:lpstr>
      <vt:lpstr>Como es nuestro sistema</vt:lpstr>
      <vt:lpstr>Generalidades reloj (RTC)</vt:lpstr>
      <vt:lpstr>Opciones de relojes</vt:lpstr>
      <vt:lpstr>Esquema conexión reloj</vt:lpstr>
      <vt:lpstr>Bus 12C pines SDA y SCK</vt:lpstr>
      <vt:lpstr>Generalidades MicroSD</vt:lpstr>
      <vt:lpstr>Esquema de conexión MicroSD</vt:lpstr>
      <vt:lpstr>Pines SPI (Serial Peripheral Interface)</vt:lpstr>
      <vt:lpstr>Programación Plaqueta - RTC</vt:lpstr>
      <vt:lpstr>Actividades</vt:lpstr>
      <vt:lpstr>FIN DE TEMA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YOMIN ESTIVEN JARAMILLO MUNERA</cp:lastModifiedBy>
  <cp:revision>1</cp:revision>
  <dcterms:modified xsi:type="dcterms:W3CDTF">2025-09-23T22:17:34Z</dcterms:modified>
</cp:coreProperties>
</file>