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48" r:id="rId3"/>
    <p:sldId id="449" r:id="rId4"/>
    <p:sldId id="450" r:id="rId5"/>
    <p:sldId id="451" r:id="rId6"/>
    <p:sldId id="350" r:id="rId7"/>
    <p:sldId id="363" r:id="rId8"/>
    <p:sldId id="415" r:id="rId9"/>
    <p:sldId id="372" r:id="rId10"/>
    <p:sldId id="368" r:id="rId11"/>
    <p:sldId id="369" r:id="rId12"/>
    <p:sldId id="371" r:id="rId13"/>
    <p:sldId id="326" r:id="rId14"/>
    <p:sldId id="322" r:id="rId15"/>
    <p:sldId id="323" r:id="rId16"/>
    <p:sldId id="327" r:id="rId17"/>
    <p:sldId id="382" r:id="rId18"/>
    <p:sldId id="355" r:id="rId19"/>
    <p:sldId id="354" r:id="rId20"/>
    <p:sldId id="405" r:id="rId21"/>
    <p:sldId id="404" r:id="rId22"/>
    <p:sldId id="393" r:id="rId23"/>
    <p:sldId id="394" r:id="rId24"/>
    <p:sldId id="396" r:id="rId25"/>
    <p:sldId id="397" r:id="rId26"/>
    <p:sldId id="398" r:id="rId27"/>
    <p:sldId id="399" r:id="rId28"/>
    <p:sldId id="400" r:id="rId29"/>
    <p:sldId id="445" r:id="rId30"/>
    <p:sldId id="446" r:id="rId31"/>
    <p:sldId id="452" r:id="rId32"/>
    <p:sldId id="401" r:id="rId3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4994"/>
    <p:restoredTop sz="94660"/>
  </p:normalViewPr>
  <p:slideViewPr>
    <p:cSldViewPr showGuides="1">
      <p:cViewPr varScale="1">
        <p:scale>
          <a:sx n="82" d="100"/>
          <a:sy n="82" d="100"/>
        </p:scale>
        <p:origin x="-1325" y="-91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7.xml"/><Relationship Id="rId3" Type="http://schemas.openxmlformats.org/officeDocument/2006/relationships/oleObject" Target="../embeddings/oleObject5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Rectangle 4"/>
          <p:cNvSpPr/>
          <p:nvPr/>
        </p:nvSpPr>
        <p:spPr>
          <a:xfrm>
            <a:off x="457200" y="130175"/>
            <a:ext cx="8229600" cy="5575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zh-CN" altLang="en-US" sz="4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第二章   总结</a:t>
            </a:r>
            <a:r>
              <a:rPr lang="zh-CN" altLang="en-US" sz="4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4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8147" name="文本占位符 518146"/>
          <p:cNvSpPr>
            <a:spLocks noGrp="1"/>
          </p:cNvSpPr>
          <p:nvPr>
            <p:ph type="body" idx="1"/>
          </p:nvPr>
        </p:nvSpPr>
        <p:spPr>
          <a:xfrm>
            <a:off x="228600" y="908050"/>
            <a:ext cx="8686800" cy="4392613"/>
          </a:xfrm>
        </p:spPr>
        <p:txBody>
          <a:bodyPr/>
          <a:p>
            <a:pPr algn="l">
              <a:lnSpc>
                <a:spcPct val="80000"/>
              </a:lnSpc>
            </a:pPr>
            <a:r>
              <a:rPr lang="zh-CN" altLang="en-US" dirty="0"/>
              <a:t>数据可区分为数值型数据和非数值型数据。</a:t>
            </a:r>
            <a:endParaRPr lang="zh-CN" altLang="en-US" dirty="0"/>
          </a:p>
          <a:p>
            <a:pPr algn="l">
              <a:lnSpc>
                <a:spcPct val="80000"/>
              </a:lnSpc>
            </a:pPr>
            <a:endParaRPr lang="zh-CN" altLang="en-US" dirty="0"/>
          </a:p>
          <a:p>
            <a:pPr algn="l">
              <a:lnSpc>
                <a:spcPct val="80000"/>
              </a:lnSpc>
            </a:pPr>
            <a:r>
              <a:rPr lang="zh-CN" altLang="en-US" dirty="0"/>
              <a:t>根据基数和位的权数可将数据表示成二进制数（基数</a:t>
            </a:r>
            <a:r>
              <a:rPr lang="en-US" altLang="zh-CN" dirty="0"/>
              <a:t>R</a:t>
            </a:r>
            <a:r>
              <a:rPr lang="zh-CN" altLang="en-US" dirty="0"/>
              <a:t>为</a:t>
            </a:r>
            <a:r>
              <a:rPr lang="en-US" altLang="zh-CN" dirty="0"/>
              <a:t>2</a:t>
            </a:r>
            <a:r>
              <a:rPr lang="zh-CN" altLang="en-US" dirty="0"/>
              <a:t>），八进制数（基数</a:t>
            </a:r>
            <a:r>
              <a:rPr lang="en-US" altLang="zh-CN" dirty="0"/>
              <a:t>R</a:t>
            </a:r>
            <a:r>
              <a:rPr lang="zh-CN" altLang="en-US" dirty="0"/>
              <a:t>为</a:t>
            </a:r>
            <a:r>
              <a:rPr lang="en-US" altLang="zh-CN" dirty="0"/>
              <a:t>8</a:t>
            </a:r>
            <a:r>
              <a:rPr lang="zh-CN" altLang="en-US" dirty="0"/>
              <a:t>），十六进制数（基数</a:t>
            </a:r>
            <a:r>
              <a:rPr lang="en-US" altLang="zh-CN" dirty="0"/>
              <a:t>R</a:t>
            </a:r>
            <a:r>
              <a:rPr lang="zh-CN" altLang="en-US" dirty="0"/>
              <a:t>为</a:t>
            </a:r>
            <a:r>
              <a:rPr lang="en-US" altLang="zh-CN" dirty="0"/>
              <a:t>16</a:t>
            </a:r>
            <a:r>
              <a:rPr lang="zh-CN" altLang="en-US" dirty="0"/>
              <a:t>）等。数制之间可根据基数和位的权数实现相互之间的转换。</a:t>
            </a:r>
            <a:endParaRPr lang="zh-CN" altLang="en-US" dirty="0"/>
          </a:p>
          <a:p>
            <a:pPr algn="l">
              <a:lnSpc>
                <a:spcPct val="80000"/>
              </a:lnSpc>
            </a:pPr>
            <a:endParaRPr lang="zh-CN" altLang="en-US" dirty="0"/>
          </a:p>
          <a:p>
            <a:pPr algn="l">
              <a:lnSpc>
                <a:spcPct val="80000"/>
              </a:lnSpc>
            </a:pPr>
            <a:r>
              <a:rPr lang="zh-CN" altLang="en-US" dirty="0"/>
              <a:t>数的表示单位是位、字节和字。</a:t>
            </a:r>
            <a:endParaRPr lang="zh-CN" altLang="en-US" dirty="0"/>
          </a:p>
          <a:p>
            <a:pPr algn="l">
              <a:lnSpc>
                <a:spcPct val="80000"/>
              </a:lnSpc>
            </a:pPr>
            <a:r>
              <a:rPr lang="zh-CN" altLang="en-US" dirty="0"/>
              <a:t>定点表示法和浮点表示法可实现数据的有效表示，可根据精度及表示范围的不同采用不同的表示方法。</a:t>
            </a:r>
            <a:endParaRPr lang="zh-CN" altLang="en-US" dirty="0"/>
          </a:p>
          <a:p>
            <a:pPr algn="l">
              <a:lnSpc>
                <a:spcPct val="80000"/>
              </a:lnSpc>
            </a:pPr>
            <a:r>
              <a:rPr lang="zh-CN" altLang="en-US" dirty="0"/>
              <a:t>带符号数的表示要注意符号的表示方法和小数点的位置。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Picture 2"/>
          <p:cNvPicPr>
            <a:picLocks noChangeAspect="1"/>
          </p:cNvPicPr>
          <p:nvPr/>
        </p:nvPicPr>
        <p:blipFill>
          <a:blip r:embed="rId1"/>
          <a:srcRect t="62051" r="15384"/>
          <a:stretch>
            <a:fillRect/>
          </a:stretch>
        </p:blipFill>
        <p:spPr>
          <a:xfrm>
            <a:off x="990600" y="4132263"/>
            <a:ext cx="7162800" cy="27257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0" name="Picture 4"/>
          <p:cNvPicPr>
            <a:picLocks noChangeAspect="1"/>
          </p:cNvPicPr>
          <p:nvPr/>
        </p:nvPicPr>
        <p:blipFill>
          <a:blip r:embed="rId2"/>
          <a:srcRect b="13043"/>
          <a:stretch>
            <a:fillRect/>
          </a:stretch>
        </p:blipFill>
        <p:spPr>
          <a:xfrm>
            <a:off x="1371600" y="304800"/>
            <a:ext cx="6151563" cy="3883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4"/>
          <p:cNvSpPr/>
          <p:nvPr/>
        </p:nvSpPr>
        <p:spPr>
          <a:xfrm>
            <a:off x="323850" y="620713"/>
            <a:ext cx="7002463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反推导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1】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已知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[X]</a:t>
            </a:r>
            <a:r>
              <a:rPr lang="zh-CN" altLang="en-US" sz="2800" baseline="-25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补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=010011011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，求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X=?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4" name="Rectangle 5"/>
          <p:cNvSpPr/>
          <p:nvPr/>
        </p:nvSpPr>
        <p:spPr>
          <a:xfrm>
            <a:off x="611188" y="1339850"/>
            <a:ext cx="8075612" cy="1816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解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: X= 0×2</a:t>
            </a:r>
            <a:r>
              <a:rPr lang="en-US" altLang="zh-CN" sz="28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8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+ 1×2</a:t>
            </a:r>
            <a:r>
              <a:rPr lang="en-US" altLang="zh-CN" sz="28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+0×2</a:t>
            </a:r>
            <a:r>
              <a:rPr lang="en-US" altLang="zh-CN" sz="28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+0×2</a:t>
            </a:r>
            <a:r>
              <a:rPr lang="en-US" altLang="zh-CN" sz="28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+ 1×2</a:t>
            </a:r>
            <a:r>
              <a:rPr lang="en-US" altLang="zh-CN" sz="28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        +1×2</a:t>
            </a:r>
            <a:r>
              <a:rPr lang="en-US" altLang="zh-CN" sz="28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+0×2</a:t>
            </a:r>
            <a:r>
              <a:rPr lang="en-US" altLang="zh-CN" sz="28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+1×2</a:t>
            </a:r>
            <a:r>
              <a:rPr lang="en-US" altLang="zh-CN" sz="28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+1×2</a:t>
            </a:r>
            <a:r>
              <a:rPr lang="en-US" altLang="zh-CN" sz="28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     = 155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5" name="Rectangle 9"/>
          <p:cNvSpPr/>
          <p:nvPr/>
        </p:nvSpPr>
        <p:spPr>
          <a:xfrm>
            <a:off x="684213" y="3500438"/>
            <a:ext cx="707390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反推导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2】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已知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[X]</a:t>
            </a:r>
            <a:r>
              <a:rPr lang="zh-CN" altLang="en-US" sz="2800" baseline="-25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补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=110011011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，求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X=?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6" name="Rectangle 10"/>
          <p:cNvSpPr/>
          <p:nvPr/>
        </p:nvSpPr>
        <p:spPr>
          <a:xfrm>
            <a:off x="755650" y="4292600"/>
            <a:ext cx="7704138" cy="18161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解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: X=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－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1×2</a:t>
            </a:r>
            <a:r>
              <a:rPr lang="en-US" altLang="zh-CN" sz="28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8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+ 1×2</a:t>
            </a:r>
            <a:r>
              <a:rPr lang="en-US" altLang="zh-CN" sz="28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+0×2</a:t>
            </a:r>
            <a:r>
              <a:rPr lang="en-US" altLang="zh-CN" sz="28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+0×2</a:t>
            </a:r>
            <a:r>
              <a:rPr lang="en-US" altLang="zh-CN" sz="28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+ 1×2</a:t>
            </a:r>
            <a:r>
              <a:rPr lang="en-US" altLang="zh-CN" sz="28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        +1×2</a:t>
            </a:r>
            <a:r>
              <a:rPr lang="en-US" altLang="zh-CN" sz="28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+0×2</a:t>
            </a:r>
            <a:r>
              <a:rPr lang="en-US" altLang="zh-CN" sz="28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+1×2</a:t>
            </a:r>
            <a:r>
              <a:rPr lang="en-US" altLang="zh-CN" sz="28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+1×2</a:t>
            </a:r>
            <a:r>
              <a:rPr lang="en-US" altLang="zh-CN" sz="28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     =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－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256+155=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－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101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x-none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5604" grpId="0"/>
      <p:bldP spid="25605" grpId="0"/>
      <p:bldP spid="256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5"/>
          <p:cNvSpPr/>
          <p:nvPr/>
        </p:nvSpPr>
        <p:spPr>
          <a:xfrm>
            <a:off x="838200" y="4724400"/>
            <a:ext cx="7924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符号位“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11”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，表示未溢出，    故    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X-Y = -00100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3" name="Line 4"/>
          <p:cNvSpPr/>
          <p:nvPr/>
        </p:nvSpPr>
        <p:spPr>
          <a:xfrm>
            <a:off x="838200" y="3962400"/>
            <a:ext cx="51054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Rectangle 6"/>
          <p:cNvSpPr>
            <a:spLocks noChangeArrowheads="1"/>
          </p:cNvSpPr>
          <p:nvPr/>
        </p:nvSpPr>
        <p:spPr bwMode="auto">
          <a:xfrm>
            <a:off x="1066800" y="4114800"/>
            <a:ext cx="5867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   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[X-Y]</a:t>
            </a:r>
            <a:r>
              <a:rPr kumimoji="0" lang="zh-CN" altLang="en-US" sz="2800" b="1" i="0" u="none" strike="noStrike" kern="1200" cap="none" spc="0" normalizeH="0" baseline="-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补  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11 11100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Rectangle 7"/>
          <p:cNvSpPr/>
          <p:nvPr/>
        </p:nvSpPr>
        <p:spPr>
          <a:xfrm>
            <a:off x="457200" y="533400"/>
            <a:ext cx="7620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题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2-6(2)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X=10111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Y=11011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，求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X-Y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742950" y="1219200"/>
            <a:ext cx="69977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解：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[X]</a:t>
            </a:r>
            <a:r>
              <a:rPr kumimoji="0" lang="zh-CN" altLang="en-US" sz="2800" b="1" i="0" u="none" strike="noStrike" kern="1200" cap="none" spc="0" normalizeH="0" baseline="-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补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=00 10111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  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[Y]</a:t>
            </a:r>
            <a:r>
              <a:rPr kumimoji="0" lang="zh-CN" altLang="en-US" sz="2800" b="1" i="0" u="none" strike="noStrike" kern="1200" cap="none" spc="0" normalizeH="0" baseline="-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补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=00 11011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1752600" y="2590800"/>
            <a:ext cx="5257800" cy="1160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[X]</a:t>
            </a:r>
            <a:r>
              <a:rPr kumimoji="0" lang="zh-CN" altLang="en-US" sz="2800" b="1" i="0" u="none" strike="noStrike" kern="1200" cap="none" spc="0" normalizeH="0" baseline="-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补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00 10111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[-Y]</a:t>
            </a:r>
            <a:r>
              <a:rPr kumimoji="0" lang="zh-CN" altLang="en-US" sz="2800" b="1" i="0" u="none" strike="noStrike" kern="1200" cap="none" spc="0" normalizeH="0" baseline="-30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补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11 00101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8" name="Rectangle 10"/>
          <p:cNvSpPr/>
          <p:nvPr/>
        </p:nvSpPr>
        <p:spPr>
          <a:xfrm>
            <a:off x="762000" y="5410200"/>
            <a:ext cx="65627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  <a:r>
              <a:rPr lang="en-US" altLang="zh-CN" sz="24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4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补码只有加法</a:t>
            </a:r>
            <a:r>
              <a:rPr lang="en-US" altLang="zh-CN" sz="24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没有 </a:t>
            </a:r>
            <a:r>
              <a:rPr lang="en-US" altLang="zh-CN" sz="24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-[X]</a:t>
            </a:r>
            <a:r>
              <a:rPr lang="zh-CN" altLang="en-US" sz="14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</a:t>
            </a:r>
            <a:endParaRPr lang="zh-CN" altLang="en-US" sz="2400" b="1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9" name="Rectangle 8"/>
          <p:cNvSpPr/>
          <p:nvPr/>
        </p:nvSpPr>
        <p:spPr>
          <a:xfrm>
            <a:off x="762000" y="1828800"/>
            <a:ext cx="69977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	  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[-Y]</a:t>
            </a:r>
            <a:r>
              <a:rPr lang="zh-CN" altLang="en-US" sz="2800" b="1" baseline="-30000" dirty="0">
                <a:latin typeface="宋体" panose="02010600030101010101" pitchFamily="2" charset="-122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=11 00101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4" grpId="0"/>
      <p:bldP spid="5125" grpId="0"/>
      <p:bldP spid="5126" grpId="0"/>
      <p:bldP spid="5127" grpId="0"/>
      <p:bldP spid="5128" grpId="0"/>
      <p:bldP spid="51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ext Box 2"/>
          <p:cNvSpPr txBox="1"/>
          <p:nvPr/>
        </p:nvSpPr>
        <p:spPr>
          <a:xfrm>
            <a:off x="304800" y="304800"/>
            <a:ext cx="8153400" cy="6032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【题 2-7】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Text Box 2"/>
          <p:cNvSpPr txBox="1"/>
          <p:nvPr/>
        </p:nvSpPr>
        <p:spPr>
          <a:xfrm>
            <a:off x="228600" y="2590800"/>
            <a:ext cx="3656013" cy="3681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解：数据是原码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[X]</a:t>
            </a:r>
            <a:r>
              <a:rPr lang="zh-CN" altLang="en-US" sz="2800" b="1" baseline="-10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  11011           [Y]</a:t>
            </a:r>
            <a:r>
              <a:rPr lang="zh-CN" altLang="en-US" sz="2800" b="1" baseline="-10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=1  11111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符号位单独处理    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0⊕1=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b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0" name="Text Box 2"/>
          <p:cNvSpPr txBox="1"/>
          <p:nvPr/>
        </p:nvSpPr>
        <p:spPr>
          <a:xfrm>
            <a:off x="4572000" y="2590800"/>
            <a:ext cx="4114800" cy="36814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解：数据是补码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[X]</a:t>
            </a:r>
            <a:r>
              <a:rPr lang="zh-CN" altLang="en-US" sz="2800" b="1" baseline="-10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=1 00001                  [Y]</a:t>
            </a:r>
            <a:r>
              <a:rPr lang="zh-CN" altLang="en-US" sz="2800" b="1" baseline="-10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=1 00101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算前求补器输出后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|X|=11111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|Y|=11011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符号位单独处理    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1⊕1=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800" b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1" name="Text Box 2"/>
          <p:cNvSpPr txBox="1"/>
          <p:nvPr/>
        </p:nvSpPr>
        <p:spPr>
          <a:xfrm>
            <a:off x="228600" y="838200"/>
            <a:ext cx="4267200" cy="16303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X=11011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Y=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11111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，用原码阵列乘法器求出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X×Y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的值。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2" name="Text Box 2"/>
          <p:cNvSpPr txBox="1"/>
          <p:nvPr/>
        </p:nvSpPr>
        <p:spPr>
          <a:xfrm>
            <a:off x="4572000" y="838200"/>
            <a:ext cx="4419600" cy="16303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X=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11111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Y=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11011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，用补码阵列乘法器求出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X×Y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的值。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/>
      <p:bldP spid="9220" grpId="0"/>
      <p:bldP spid="9221" grpId="0"/>
      <p:bldP spid="92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 Box 3"/>
          <p:cNvSpPr txBox="1"/>
          <p:nvPr/>
        </p:nvSpPr>
        <p:spPr>
          <a:xfrm>
            <a:off x="236538" y="228600"/>
            <a:ext cx="4183062" cy="5275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1 1 0 1 1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×      1 1 1 1 1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1 1 0 1 1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1 1 0 1 1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1 1 0 1 1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1 1 0 1 1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1 1 0 1 1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1 1 0 1 0 0 0 1 0 1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[X×Y]</a:t>
            </a:r>
            <a:r>
              <a:rPr lang="zh-CN" altLang="en-US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1101000101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6" name="Line 4"/>
          <p:cNvSpPr/>
          <p:nvPr/>
        </p:nvSpPr>
        <p:spPr>
          <a:xfrm>
            <a:off x="1143000" y="1447800"/>
            <a:ext cx="2819400" cy="0"/>
          </a:xfrm>
          <a:prstGeom prst="line">
            <a:avLst/>
          </a:prstGeom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Line 5"/>
          <p:cNvSpPr/>
          <p:nvPr/>
        </p:nvSpPr>
        <p:spPr>
          <a:xfrm>
            <a:off x="174625" y="4114800"/>
            <a:ext cx="4244975" cy="0"/>
          </a:xfrm>
          <a:prstGeom prst="line">
            <a:avLst/>
          </a:prstGeom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Text Box 3"/>
          <p:cNvSpPr txBox="1"/>
          <p:nvPr/>
        </p:nvSpPr>
        <p:spPr>
          <a:xfrm>
            <a:off x="4648200" y="228600"/>
            <a:ext cx="4868863" cy="64436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1 1 1 1 1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×      1 1 0 1 1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1 1 1 1 1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1 1 1 1 1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0 0 0 0 0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1 1 1 1 1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1 1 1 1 1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   1 1 0 1 0 0 0 1 0 1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|X|×|Y| = </a:t>
            </a:r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1101000101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算后求补器输出后    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[X×Y]</a:t>
            </a:r>
            <a:r>
              <a:rPr lang="zh-CN" altLang="en-US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1101000101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9" name="Line 4"/>
          <p:cNvSpPr/>
          <p:nvPr/>
        </p:nvSpPr>
        <p:spPr>
          <a:xfrm>
            <a:off x="5638800" y="1447800"/>
            <a:ext cx="2819400" cy="0"/>
          </a:xfrm>
          <a:prstGeom prst="line">
            <a:avLst/>
          </a:prstGeom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0" name="Line 5"/>
          <p:cNvSpPr/>
          <p:nvPr/>
        </p:nvSpPr>
        <p:spPr>
          <a:xfrm>
            <a:off x="4899025" y="4114800"/>
            <a:ext cx="4244975" cy="0"/>
          </a:xfrm>
          <a:prstGeom prst="line">
            <a:avLst/>
          </a:prstGeom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89" name="Group 2"/>
          <p:cNvGrpSpPr/>
          <p:nvPr/>
        </p:nvGrpSpPr>
        <p:grpSpPr>
          <a:xfrm>
            <a:off x="0" y="0"/>
            <a:ext cx="9144000" cy="6643688"/>
            <a:chOff x="0" y="0"/>
            <a:chExt cx="5760" cy="4185"/>
          </a:xfrm>
        </p:grpSpPr>
        <p:pic>
          <p:nvPicPr>
            <p:cNvPr id="12290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5760" cy="418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291" name="Rectangle 3"/>
            <p:cNvSpPr/>
            <p:nvPr/>
          </p:nvSpPr>
          <p:spPr>
            <a:xfrm>
              <a:off x="4740" y="618"/>
              <a:ext cx="6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[B</a:t>
              </a:r>
              <a:r>
                <a:rPr lang="en-US" altLang="zh-CN" sz="2800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800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endParaRPr lang="zh-CN" altLang="en-US" sz="28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92" name="Rectangle 4"/>
            <p:cNvSpPr/>
            <p:nvPr/>
          </p:nvSpPr>
          <p:spPr>
            <a:xfrm>
              <a:off x="4748" y="1253"/>
              <a:ext cx="1012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</a:t>
              </a:r>
              <a:r>
                <a:rPr lang="en-US" altLang="zh-CN" sz="36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 </a:t>
              </a:r>
              <a:r>
                <a:rPr lang="en-US" altLang="zh-CN" sz="3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</a:t>
              </a:r>
              <a:endPara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93" name="Rectangle 5"/>
            <p:cNvSpPr/>
            <p:nvPr/>
          </p:nvSpPr>
          <p:spPr>
            <a:xfrm>
              <a:off x="4558" y="2750"/>
              <a:ext cx="1202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</a:t>
              </a:r>
              <a:r>
                <a:rPr lang="en-US" altLang="zh-CN" sz="28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r>
                <a:rPr lang="en-US" altLang="zh-CN" sz="28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3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</a:t>
              </a:r>
              <a:endPara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94" name="Rectangle 6"/>
            <p:cNvSpPr/>
            <p:nvPr/>
          </p:nvSpPr>
          <p:spPr>
            <a:xfrm>
              <a:off x="4558" y="3521"/>
              <a:ext cx="120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[A</a:t>
              </a:r>
              <a:r>
                <a:rPr lang="en-US" altLang="zh-CN" sz="2800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r>
                <a:rPr lang="en-US" altLang="zh-CN" sz="28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800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endParaRPr lang="zh-CN" altLang="en-US" sz="28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/>
          <p:nvPr/>
        </p:nvSpPr>
        <p:spPr>
          <a:xfrm>
            <a:off x="1763713" y="836613"/>
            <a:ext cx="51054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浮点加减法运算操作流程</a:t>
            </a:r>
            <a:r>
              <a:rPr lang="zh-CN" altLang="en-US" sz="32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32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7410" name="Group 3"/>
          <p:cNvGrpSpPr/>
          <p:nvPr/>
        </p:nvGrpSpPr>
        <p:grpSpPr>
          <a:xfrm>
            <a:off x="250825" y="1989138"/>
            <a:ext cx="8893175" cy="4225925"/>
            <a:chOff x="0" y="0"/>
            <a:chExt cx="7960" cy="3557"/>
          </a:xfrm>
        </p:grpSpPr>
        <p:sp>
          <p:nvSpPr>
            <p:cNvPr id="17411" name="AutoShape 4"/>
            <p:cNvSpPr/>
            <p:nvPr/>
          </p:nvSpPr>
          <p:spPr>
            <a:xfrm>
              <a:off x="2173" y="993"/>
              <a:ext cx="1001" cy="457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600" tIns="14400" rIns="0" bIns="0" anchor="t"/>
            <a:p>
              <a:pPr algn="just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小阶加</a:t>
              </a:r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尾数右移</a:t>
              </a:r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12" name="Line 5"/>
            <p:cNvSpPr/>
            <p:nvPr/>
          </p:nvSpPr>
          <p:spPr>
            <a:xfrm>
              <a:off x="1356" y="441"/>
              <a:ext cx="0" cy="19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3" name="AutoShape 6"/>
            <p:cNvSpPr/>
            <p:nvPr/>
          </p:nvSpPr>
          <p:spPr>
            <a:xfrm>
              <a:off x="980" y="642"/>
              <a:ext cx="735" cy="270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" rIns="0" bIns="0" anchor="t"/>
            <a:p>
              <a:pPr algn="ctr" eaLnBrk="0" hangingPunct="0"/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变符号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14" name="Line 7"/>
            <p:cNvSpPr/>
            <p:nvPr/>
          </p:nvSpPr>
          <p:spPr>
            <a:xfrm>
              <a:off x="1354" y="915"/>
              <a:ext cx="0" cy="25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7415" name="Group 8"/>
            <p:cNvGrpSpPr/>
            <p:nvPr/>
          </p:nvGrpSpPr>
          <p:grpSpPr>
            <a:xfrm>
              <a:off x="842" y="1169"/>
              <a:ext cx="1020" cy="287"/>
              <a:chOff x="0" y="0"/>
              <a:chExt cx="1020" cy="287"/>
            </a:xfrm>
          </p:grpSpPr>
          <p:sp>
            <p:nvSpPr>
              <p:cNvPr id="17416" name="AutoShape 9"/>
              <p:cNvSpPr/>
              <p:nvPr/>
            </p:nvSpPr>
            <p:spPr>
              <a:xfrm>
                <a:off x="0" y="0"/>
                <a:ext cx="1020" cy="287"/>
              </a:xfrm>
              <a:prstGeom prst="flowChartDecision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17" name="AutoShape 10"/>
              <p:cNvSpPr/>
              <p:nvPr/>
            </p:nvSpPr>
            <p:spPr>
              <a:xfrm>
                <a:off x="255" y="34"/>
                <a:ext cx="570" cy="210"/>
              </a:xfrm>
              <a:prstGeom prst="flowChartProcess">
                <a:avLst/>
              </a:prstGeom>
              <a:noFill/>
              <a:ln w="9525">
                <a:noFill/>
              </a:ln>
            </p:spPr>
            <p:txBody>
              <a:bodyPr lIns="0" tIns="14400" rIns="0" bIns="0" anchor="t"/>
              <a:p>
                <a:pPr algn="ctr" eaLnBrk="0" hangingPunct="0"/>
                <a:r>
                  <a:rPr lang="en-US" altLang="zh-CN" sz="1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 = 0?</a:t>
                </a:r>
                <a:endPara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7418" name="Line 11"/>
            <p:cNvSpPr/>
            <p:nvPr/>
          </p:nvSpPr>
          <p:spPr>
            <a:xfrm>
              <a:off x="1357" y="1997"/>
              <a:ext cx="0" cy="25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9" name="AutoShape 12"/>
            <p:cNvSpPr/>
            <p:nvPr/>
          </p:nvSpPr>
          <p:spPr>
            <a:xfrm>
              <a:off x="989" y="2263"/>
              <a:ext cx="735" cy="270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" rIns="0" bIns="0" anchor="t"/>
            <a:p>
              <a:pPr algn="ctr" eaLnBrk="0" hangingPunct="0"/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z←x</a:t>
              </a:r>
              <a:endPara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0" name="Line 13"/>
            <p:cNvSpPr/>
            <p:nvPr/>
          </p:nvSpPr>
          <p:spPr>
            <a:xfrm>
              <a:off x="532" y="994"/>
              <a:ext cx="81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1" name="AutoShape 14"/>
            <p:cNvSpPr/>
            <p:nvPr/>
          </p:nvSpPr>
          <p:spPr>
            <a:xfrm>
              <a:off x="323" y="104"/>
              <a:ext cx="488" cy="210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ctr" eaLnBrk="0" hangingPunct="0"/>
              <a:r>
                <a:rPr lang="zh-CN" alt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加 法</a:t>
              </a:r>
              <a:endParaRPr lang="zh-CN" altLang="en-US" sz="1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2" name="AutoShape 15"/>
            <p:cNvSpPr/>
            <p:nvPr/>
          </p:nvSpPr>
          <p:spPr>
            <a:xfrm>
              <a:off x="1373" y="2027"/>
              <a:ext cx="310" cy="220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ctr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是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3" name="AutoShape 16"/>
            <p:cNvSpPr/>
            <p:nvPr/>
          </p:nvSpPr>
          <p:spPr>
            <a:xfrm>
              <a:off x="611" y="1062"/>
              <a:ext cx="310" cy="220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ctr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是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4" name="AutoShape 17"/>
            <p:cNvSpPr/>
            <p:nvPr/>
          </p:nvSpPr>
          <p:spPr>
            <a:xfrm>
              <a:off x="1034" y="1483"/>
              <a:ext cx="322" cy="210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ctr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5" name="Line 18"/>
            <p:cNvSpPr/>
            <p:nvPr/>
          </p:nvSpPr>
          <p:spPr>
            <a:xfrm>
              <a:off x="519" y="1310"/>
              <a:ext cx="32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stealth" w="sm" len="sm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6" name="AutoShape 19"/>
            <p:cNvSpPr/>
            <p:nvPr/>
          </p:nvSpPr>
          <p:spPr>
            <a:xfrm>
              <a:off x="2592" y="3262"/>
              <a:ext cx="2705" cy="295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ctr" eaLnBrk="0" hangingPunct="0"/>
              <a:r>
                <a:rPr lang="zh-CN" altLang="en-US" sz="1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图</a:t>
              </a:r>
              <a:r>
                <a:rPr lang="en-US" altLang="zh-CN" sz="1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2.33 </a:t>
              </a:r>
              <a:r>
                <a:rPr lang="zh-CN" altLang="en-US" sz="12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浮点加减运算操作流程</a:t>
              </a:r>
              <a:endParaRPr lang="zh-CN" altLang="en-US" sz="1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427" name="Oval 20"/>
            <p:cNvSpPr/>
            <p:nvPr/>
          </p:nvSpPr>
          <p:spPr>
            <a:xfrm>
              <a:off x="327" y="2"/>
              <a:ext cx="443" cy="443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8" name="AutoShape 21"/>
            <p:cNvSpPr/>
            <p:nvPr/>
          </p:nvSpPr>
          <p:spPr>
            <a:xfrm>
              <a:off x="1132" y="102"/>
              <a:ext cx="488" cy="210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ctr" eaLnBrk="0" hangingPunct="0"/>
              <a:r>
                <a:rPr lang="zh-CN" alt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减 法</a:t>
              </a:r>
              <a:endParaRPr lang="zh-CN" altLang="en-US" sz="1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9" name="Oval 22"/>
            <p:cNvSpPr/>
            <p:nvPr/>
          </p:nvSpPr>
          <p:spPr>
            <a:xfrm>
              <a:off x="1136" y="0"/>
              <a:ext cx="443" cy="443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0" name="Line 23"/>
            <p:cNvSpPr/>
            <p:nvPr/>
          </p:nvSpPr>
          <p:spPr>
            <a:xfrm>
              <a:off x="1353" y="1455"/>
              <a:ext cx="0" cy="25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7431" name="Group 24"/>
            <p:cNvGrpSpPr/>
            <p:nvPr/>
          </p:nvGrpSpPr>
          <p:grpSpPr>
            <a:xfrm>
              <a:off x="841" y="1709"/>
              <a:ext cx="1020" cy="287"/>
              <a:chOff x="0" y="0"/>
              <a:chExt cx="1020" cy="287"/>
            </a:xfrm>
          </p:grpSpPr>
          <p:sp>
            <p:nvSpPr>
              <p:cNvPr id="17432" name="AutoShape 25"/>
              <p:cNvSpPr/>
              <p:nvPr/>
            </p:nvSpPr>
            <p:spPr>
              <a:xfrm>
                <a:off x="0" y="0"/>
                <a:ext cx="1020" cy="287"/>
              </a:xfrm>
              <a:prstGeom prst="flowChartDecision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3" name="AutoShape 26"/>
              <p:cNvSpPr/>
              <p:nvPr/>
            </p:nvSpPr>
            <p:spPr>
              <a:xfrm>
                <a:off x="255" y="34"/>
                <a:ext cx="570" cy="210"/>
              </a:xfrm>
              <a:prstGeom prst="flowChartProcess">
                <a:avLst/>
              </a:prstGeom>
              <a:noFill/>
              <a:ln w="9525">
                <a:noFill/>
              </a:ln>
            </p:spPr>
            <p:txBody>
              <a:bodyPr lIns="0" tIns="14400" rIns="0" bIns="0" anchor="t"/>
              <a:p>
                <a:pPr algn="ctr" eaLnBrk="0" hangingPunct="0"/>
                <a:r>
                  <a:rPr lang="en-US" altLang="zh-CN" sz="1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 = 0?</a:t>
                </a:r>
                <a:endPara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7434" name="Line 27"/>
            <p:cNvSpPr/>
            <p:nvPr/>
          </p:nvSpPr>
          <p:spPr>
            <a:xfrm>
              <a:off x="530" y="436"/>
              <a:ext cx="0" cy="55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5" name="Line 28"/>
            <p:cNvSpPr/>
            <p:nvPr/>
          </p:nvSpPr>
          <p:spPr>
            <a:xfrm>
              <a:off x="1357" y="2532"/>
              <a:ext cx="0" cy="19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6" name="AutoShape 29"/>
            <p:cNvSpPr/>
            <p:nvPr/>
          </p:nvSpPr>
          <p:spPr>
            <a:xfrm>
              <a:off x="164" y="2262"/>
              <a:ext cx="735" cy="270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" rIns="0" bIns="0" anchor="t"/>
            <a:p>
              <a:pPr algn="ctr" eaLnBrk="0" hangingPunct="0"/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z←y</a:t>
              </a:r>
              <a:endPara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7" name="Line 30"/>
            <p:cNvSpPr/>
            <p:nvPr/>
          </p:nvSpPr>
          <p:spPr>
            <a:xfrm>
              <a:off x="532" y="2531"/>
              <a:ext cx="0" cy="19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8" name="Line 31"/>
            <p:cNvSpPr/>
            <p:nvPr/>
          </p:nvSpPr>
          <p:spPr>
            <a:xfrm>
              <a:off x="530" y="1314"/>
              <a:ext cx="0" cy="94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9" name="Line 32"/>
            <p:cNvSpPr/>
            <p:nvPr/>
          </p:nvSpPr>
          <p:spPr>
            <a:xfrm>
              <a:off x="231" y="2723"/>
              <a:ext cx="729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40" name="AutoShape 33"/>
            <p:cNvSpPr/>
            <p:nvPr/>
          </p:nvSpPr>
          <p:spPr>
            <a:xfrm>
              <a:off x="2059" y="377"/>
              <a:ext cx="1245" cy="347"/>
            </a:xfrm>
            <a:prstGeom prst="flowChartDecision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41" name="AutoShape 34"/>
            <p:cNvSpPr/>
            <p:nvPr/>
          </p:nvSpPr>
          <p:spPr>
            <a:xfrm>
              <a:off x="2344" y="439"/>
              <a:ext cx="780" cy="210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ctr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阶码相同</a:t>
              </a:r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?</a:t>
              </a:r>
              <a:endPara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42" name="Line 35"/>
            <p:cNvSpPr/>
            <p:nvPr/>
          </p:nvSpPr>
          <p:spPr>
            <a:xfrm>
              <a:off x="2680" y="723"/>
              <a:ext cx="0" cy="25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43" name="Line 36"/>
            <p:cNvSpPr/>
            <p:nvPr/>
          </p:nvSpPr>
          <p:spPr>
            <a:xfrm>
              <a:off x="2685" y="2020"/>
              <a:ext cx="0" cy="23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44" name="AutoShape 37"/>
            <p:cNvSpPr/>
            <p:nvPr/>
          </p:nvSpPr>
          <p:spPr>
            <a:xfrm>
              <a:off x="2317" y="2256"/>
              <a:ext cx="735" cy="270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" rIns="0" bIns="0" anchor="t"/>
            <a:p>
              <a:pPr algn="ctr" eaLnBrk="0" hangingPunct="0"/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z←</a:t>
              </a:r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另一数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45" name="Line 38"/>
            <p:cNvSpPr/>
            <p:nvPr/>
          </p:nvSpPr>
          <p:spPr>
            <a:xfrm>
              <a:off x="2681" y="1456"/>
              <a:ext cx="0" cy="25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46" name="AutoShape 39"/>
            <p:cNvSpPr/>
            <p:nvPr/>
          </p:nvSpPr>
          <p:spPr>
            <a:xfrm>
              <a:off x="2146" y="1680"/>
              <a:ext cx="1065" cy="347"/>
            </a:xfrm>
            <a:prstGeom prst="flowChartDecision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47" name="AutoShape 40"/>
            <p:cNvSpPr/>
            <p:nvPr/>
          </p:nvSpPr>
          <p:spPr>
            <a:xfrm>
              <a:off x="2368" y="1729"/>
              <a:ext cx="682" cy="225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ctr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尾数</a:t>
              </a:r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0?</a:t>
              </a:r>
              <a:endPara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48" name="Line 41"/>
            <p:cNvSpPr/>
            <p:nvPr/>
          </p:nvSpPr>
          <p:spPr>
            <a:xfrm>
              <a:off x="2685" y="2525"/>
              <a:ext cx="0" cy="19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49" name="AutoShape 42"/>
            <p:cNvSpPr/>
            <p:nvPr/>
          </p:nvSpPr>
          <p:spPr>
            <a:xfrm>
              <a:off x="1712" y="1616"/>
              <a:ext cx="322" cy="210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ctr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50" name="Line 43"/>
            <p:cNvSpPr/>
            <p:nvPr/>
          </p:nvSpPr>
          <p:spPr>
            <a:xfrm>
              <a:off x="2685" y="177"/>
              <a:ext cx="0" cy="19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51" name="Line 44"/>
            <p:cNvSpPr/>
            <p:nvPr/>
          </p:nvSpPr>
          <p:spPr>
            <a:xfrm>
              <a:off x="1860" y="1854"/>
              <a:ext cx="15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52" name="Line 45"/>
            <p:cNvSpPr/>
            <p:nvPr/>
          </p:nvSpPr>
          <p:spPr>
            <a:xfrm flipH="1">
              <a:off x="1992" y="1854"/>
              <a:ext cx="16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53" name="Line 46"/>
            <p:cNvSpPr/>
            <p:nvPr/>
          </p:nvSpPr>
          <p:spPr>
            <a:xfrm flipH="1">
              <a:off x="1992" y="188"/>
              <a:ext cx="68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54" name="Line 47"/>
            <p:cNvSpPr/>
            <p:nvPr/>
          </p:nvSpPr>
          <p:spPr>
            <a:xfrm flipV="1">
              <a:off x="2000" y="181"/>
              <a:ext cx="0" cy="167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55" name="AutoShape 48"/>
            <p:cNvSpPr/>
            <p:nvPr/>
          </p:nvSpPr>
          <p:spPr>
            <a:xfrm>
              <a:off x="3318" y="993"/>
              <a:ext cx="1001" cy="457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600" tIns="14400" rIns="0" bIns="0" anchor="t"/>
            <a:p>
              <a:pPr algn="ctr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尾数加法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（带符号）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56" name="Line 49"/>
            <p:cNvSpPr/>
            <p:nvPr/>
          </p:nvSpPr>
          <p:spPr>
            <a:xfrm>
              <a:off x="3825" y="543"/>
              <a:ext cx="0" cy="43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57" name="Line 50"/>
            <p:cNvSpPr/>
            <p:nvPr/>
          </p:nvSpPr>
          <p:spPr>
            <a:xfrm>
              <a:off x="3830" y="2020"/>
              <a:ext cx="0" cy="23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58" name="AutoShape 51"/>
            <p:cNvSpPr/>
            <p:nvPr/>
          </p:nvSpPr>
          <p:spPr>
            <a:xfrm>
              <a:off x="3462" y="2256"/>
              <a:ext cx="735" cy="270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" rIns="0" bIns="0" anchor="t"/>
            <a:p>
              <a:pPr algn="ctr" eaLnBrk="0" hangingPunct="0"/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z←0</a:t>
              </a:r>
              <a:endPara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59" name="Line 52"/>
            <p:cNvSpPr/>
            <p:nvPr/>
          </p:nvSpPr>
          <p:spPr>
            <a:xfrm>
              <a:off x="3826" y="1456"/>
              <a:ext cx="0" cy="25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60" name="AutoShape 53"/>
            <p:cNvSpPr/>
            <p:nvPr/>
          </p:nvSpPr>
          <p:spPr>
            <a:xfrm>
              <a:off x="3291" y="1680"/>
              <a:ext cx="1065" cy="347"/>
            </a:xfrm>
            <a:prstGeom prst="flowChartDecision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61" name="AutoShape 54"/>
            <p:cNvSpPr/>
            <p:nvPr/>
          </p:nvSpPr>
          <p:spPr>
            <a:xfrm>
              <a:off x="3513" y="1729"/>
              <a:ext cx="682" cy="225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ctr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尾数</a:t>
              </a:r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0?</a:t>
              </a:r>
              <a:endPara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62" name="Line 55"/>
            <p:cNvSpPr/>
            <p:nvPr/>
          </p:nvSpPr>
          <p:spPr>
            <a:xfrm>
              <a:off x="3830" y="2525"/>
              <a:ext cx="0" cy="19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63" name="AutoShape 56"/>
            <p:cNvSpPr/>
            <p:nvPr/>
          </p:nvSpPr>
          <p:spPr>
            <a:xfrm>
              <a:off x="4675" y="999"/>
              <a:ext cx="978" cy="457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600" tIns="14400" rIns="0" bIns="0" anchor="t"/>
            <a:p>
              <a:pPr algn="just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尾数右移</a:t>
              </a:r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阶码加</a:t>
              </a:r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64" name="AutoShape 57"/>
            <p:cNvSpPr/>
            <p:nvPr/>
          </p:nvSpPr>
          <p:spPr>
            <a:xfrm>
              <a:off x="4593" y="420"/>
              <a:ext cx="1147" cy="310"/>
            </a:xfrm>
            <a:prstGeom prst="flowChartDecision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65" name="AutoShape 58"/>
            <p:cNvSpPr/>
            <p:nvPr/>
          </p:nvSpPr>
          <p:spPr>
            <a:xfrm>
              <a:off x="4798" y="453"/>
              <a:ext cx="713" cy="225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ctr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尾数上溢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66" name="Line 59"/>
            <p:cNvSpPr/>
            <p:nvPr/>
          </p:nvSpPr>
          <p:spPr>
            <a:xfrm>
              <a:off x="5174" y="729"/>
              <a:ext cx="0" cy="25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67" name="Line 60"/>
            <p:cNvSpPr/>
            <p:nvPr/>
          </p:nvSpPr>
          <p:spPr>
            <a:xfrm>
              <a:off x="5179" y="2026"/>
              <a:ext cx="0" cy="23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68" name="AutoShape 61"/>
            <p:cNvSpPr/>
            <p:nvPr/>
          </p:nvSpPr>
          <p:spPr>
            <a:xfrm>
              <a:off x="4811" y="2262"/>
              <a:ext cx="735" cy="270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" rIns="0" bIns="0" anchor="t"/>
            <a:p>
              <a:pPr algn="ctr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报告上溢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69" name="Line 62"/>
            <p:cNvSpPr/>
            <p:nvPr/>
          </p:nvSpPr>
          <p:spPr>
            <a:xfrm>
              <a:off x="5175" y="1462"/>
              <a:ext cx="0" cy="25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70" name="AutoShape 63"/>
            <p:cNvSpPr/>
            <p:nvPr/>
          </p:nvSpPr>
          <p:spPr>
            <a:xfrm>
              <a:off x="4640" y="1686"/>
              <a:ext cx="1065" cy="347"/>
            </a:xfrm>
            <a:prstGeom prst="flowChartDecision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71" name="AutoShape 64"/>
            <p:cNvSpPr/>
            <p:nvPr/>
          </p:nvSpPr>
          <p:spPr>
            <a:xfrm>
              <a:off x="4854" y="1735"/>
              <a:ext cx="682" cy="225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ctr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阶码上溢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72" name="Line 65"/>
            <p:cNvSpPr/>
            <p:nvPr/>
          </p:nvSpPr>
          <p:spPr>
            <a:xfrm>
              <a:off x="5179" y="2531"/>
              <a:ext cx="0" cy="19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73" name="AutoShape 66"/>
            <p:cNvSpPr/>
            <p:nvPr/>
          </p:nvSpPr>
          <p:spPr>
            <a:xfrm>
              <a:off x="4238" y="1614"/>
              <a:ext cx="322" cy="210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ctr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74" name="Line 67"/>
            <p:cNvSpPr/>
            <p:nvPr/>
          </p:nvSpPr>
          <p:spPr>
            <a:xfrm>
              <a:off x="5171" y="193"/>
              <a:ext cx="0" cy="22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75" name="Line 68"/>
            <p:cNvSpPr/>
            <p:nvPr/>
          </p:nvSpPr>
          <p:spPr>
            <a:xfrm>
              <a:off x="4354" y="1860"/>
              <a:ext cx="15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76" name="Line 69"/>
            <p:cNvSpPr/>
            <p:nvPr/>
          </p:nvSpPr>
          <p:spPr>
            <a:xfrm flipH="1">
              <a:off x="4486" y="1860"/>
              <a:ext cx="16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77" name="Line 70"/>
            <p:cNvSpPr/>
            <p:nvPr/>
          </p:nvSpPr>
          <p:spPr>
            <a:xfrm flipH="1">
              <a:off x="4486" y="194"/>
              <a:ext cx="68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78" name="Line 71"/>
            <p:cNvSpPr/>
            <p:nvPr/>
          </p:nvSpPr>
          <p:spPr>
            <a:xfrm flipV="1">
              <a:off x="4494" y="187"/>
              <a:ext cx="0" cy="167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79" name="AutoShape 72"/>
            <p:cNvSpPr/>
            <p:nvPr/>
          </p:nvSpPr>
          <p:spPr>
            <a:xfrm>
              <a:off x="6079" y="1007"/>
              <a:ext cx="926" cy="457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600" tIns="14400" rIns="0" bIns="0" anchor="t"/>
            <a:p>
              <a:pPr algn="just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尾数左移</a:t>
              </a:r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阶码减</a:t>
              </a:r>
              <a:r>
                <a:rPr lang="en-US" altLang="zh-CN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80" name="Line 73"/>
            <p:cNvSpPr/>
            <p:nvPr/>
          </p:nvSpPr>
          <p:spPr>
            <a:xfrm>
              <a:off x="6535" y="737"/>
              <a:ext cx="0" cy="25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81" name="Line 74"/>
            <p:cNvSpPr/>
            <p:nvPr/>
          </p:nvSpPr>
          <p:spPr>
            <a:xfrm>
              <a:off x="6540" y="2034"/>
              <a:ext cx="0" cy="23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82" name="AutoShape 75"/>
            <p:cNvSpPr/>
            <p:nvPr/>
          </p:nvSpPr>
          <p:spPr>
            <a:xfrm>
              <a:off x="6172" y="2270"/>
              <a:ext cx="735" cy="270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4400" rIns="0" bIns="0" anchor="t"/>
            <a:p>
              <a:pPr algn="ctr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报告下溢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83" name="Line 76"/>
            <p:cNvSpPr/>
            <p:nvPr/>
          </p:nvSpPr>
          <p:spPr>
            <a:xfrm>
              <a:off x="6536" y="1470"/>
              <a:ext cx="0" cy="25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84" name="AutoShape 77"/>
            <p:cNvSpPr/>
            <p:nvPr/>
          </p:nvSpPr>
          <p:spPr>
            <a:xfrm>
              <a:off x="6001" y="1694"/>
              <a:ext cx="1065" cy="347"/>
            </a:xfrm>
            <a:prstGeom prst="flowChartDecision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85" name="AutoShape 78"/>
            <p:cNvSpPr/>
            <p:nvPr/>
          </p:nvSpPr>
          <p:spPr>
            <a:xfrm>
              <a:off x="6223" y="1743"/>
              <a:ext cx="682" cy="225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ctr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阶码下溢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86" name="Line 79"/>
            <p:cNvSpPr/>
            <p:nvPr/>
          </p:nvSpPr>
          <p:spPr>
            <a:xfrm>
              <a:off x="6540" y="2539"/>
              <a:ext cx="0" cy="19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87" name="AutoShape 80"/>
            <p:cNvSpPr/>
            <p:nvPr/>
          </p:nvSpPr>
          <p:spPr>
            <a:xfrm>
              <a:off x="5927" y="399"/>
              <a:ext cx="1217" cy="339"/>
            </a:xfrm>
            <a:prstGeom prst="flowChartDecision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88" name="AutoShape 81"/>
            <p:cNvSpPr/>
            <p:nvPr/>
          </p:nvSpPr>
          <p:spPr>
            <a:xfrm>
              <a:off x="6148" y="445"/>
              <a:ext cx="773" cy="225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ctr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已是规格化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89" name="AutoShape 82"/>
            <p:cNvSpPr/>
            <p:nvPr/>
          </p:nvSpPr>
          <p:spPr>
            <a:xfrm>
              <a:off x="7072" y="1005"/>
              <a:ext cx="888" cy="457"/>
            </a:xfrm>
            <a:prstGeom prst="flowChartProcess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600" tIns="14400" rIns="0" bIns="0" anchor="t"/>
            <a:p>
              <a:pPr algn="just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取指定位数，舍入处理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90" name="Line 83"/>
            <p:cNvSpPr/>
            <p:nvPr/>
          </p:nvSpPr>
          <p:spPr>
            <a:xfrm>
              <a:off x="5726" y="578"/>
              <a:ext cx="15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91" name="Line 84"/>
            <p:cNvSpPr/>
            <p:nvPr/>
          </p:nvSpPr>
          <p:spPr>
            <a:xfrm>
              <a:off x="6545" y="205"/>
              <a:ext cx="0" cy="19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92" name="Line 85"/>
            <p:cNvSpPr/>
            <p:nvPr/>
          </p:nvSpPr>
          <p:spPr>
            <a:xfrm flipH="1">
              <a:off x="5867" y="209"/>
              <a:ext cx="67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93" name="Line 86"/>
            <p:cNvSpPr/>
            <p:nvPr/>
          </p:nvSpPr>
          <p:spPr>
            <a:xfrm flipH="1">
              <a:off x="5851" y="1859"/>
              <a:ext cx="16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94" name="Line 87"/>
            <p:cNvSpPr/>
            <p:nvPr/>
          </p:nvSpPr>
          <p:spPr>
            <a:xfrm flipV="1">
              <a:off x="5875" y="202"/>
              <a:ext cx="0" cy="167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95" name="AutoShape 88"/>
            <p:cNvSpPr/>
            <p:nvPr/>
          </p:nvSpPr>
          <p:spPr>
            <a:xfrm>
              <a:off x="5605" y="324"/>
              <a:ext cx="322" cy="210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ctr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96" name="AutoShape 89"/>
            <p:cNvSpPr/>
            <p:nvPr/>
          </p:nvSpPr>
          <p:spPr>
            <a:xfrm>
              <a:off x="5178" y="739"/>
              <a:ext cx="310" cy="220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ctr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是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97" name="AutoShape 90"/>
            <p:cNvSpPr/>
            <p:nvPr/>
          </p:nvSpPr>
          <p:spPr>
            <a:xfrm>
              <a:off x="7158" y="349"/>
              <a:ext cx="310" cy="220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ctr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是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98" name="Line 91"/>
            <p:cNvSpPr/>
            <p:nvPr/>
          </p:nvSpPr>
          <p:spPr>
            <a:xfrm>
              <a:off x="7137" y="578"/>
              <a:ext cx="38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99" name="Line 92"/>
            <p:cNvSpPr/>
            <p:nvPr/>
          </p:nvSpPr>
          <p:spPr>
            <a:xfrm>
              <a:off x="7525" y="576"/>
              <a:ext cx="0" cy="43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00" name="AutoShape 93"/>
            <p:cNvSpPr/>
            <p:nvPr/>
          </p:nvSpPr>
          <p:spPr>
            <a:xfrm>
              <a:off x="5193" y="2014"/>
              <a:ext cx="310" cy="220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ctr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是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01" name="AutoShape 94"/>
            <p:cNvSpPr/>
            <p:nvPr/>
          </p:nvSpPr>
          <p:spPr>
            <a:xfrm>
              <a:off x="6545" y="2021"/>
              <a:ext cx="310" cy="220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ctr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是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02" name="AutoShape 95"/>
            <p:cNvSpPr/>
            <p:nvPr/>
          </p:nvSpPr>
          <p:spPr>
            <a:xfrm>
              <a:off x="5857" y="1612"/>
              <a:ext cx="322" cy="210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ctr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03" name="AutoShape 96"/>
            <p:cNvSpPr/>
            <p:nvPr/>
          </p:nvSpPr>
          <p:spPr>
            <a:xfrm>
              <a:off x="4485" y="1610"/>
              <a:ext cx="322" cy="210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ctr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04" name="Line 97"/>
            <p:cNvSpPr/>
            <p:nvPr/>
          </p:nvSpPr>
          <p:spPr>
            <a:xfrm>
              <a:off x="3297" y="548"/>
              <a:ext cx="52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05" name="AutoShape 98"/>
            <p:cNvSpPr/>
            <p:nvPr/>
          </p:nvSpPr>
          <p:spPr>
            <a:xfrm>
              <a:off x="3246" y="309"/>
              <a:ext cx="310" cy="220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ctr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是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06" name="AutoShape 99"/>
            <p:cNvSpPr/>
            <p:nvPr/>
          </p:nvSpPr>
          <p:spPr>
            <a:xfrm>
              <a:off x="2664" y="712"/>
              <a:ext cx="322" cy="210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ctr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07" name="AutoShape 100"/>
            <p:cNvSpPr/>
            <p:nvPr/>
          </p:nvSpPr>
          <p:spPr>
            <a:xfrm>
              <a:off x="2002" y="1622"/>
              <a:ext cx="322" cy="210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ctr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08" name="AutoShape 101"/>
            <p:cNvSpPr/>
            <p:nvPr/>
          </p:nvSpPr>
          <p:spPr>
            <a:xfrm>
              <a:off x="2386" y="2020"/>
              <a:ext cx="310" cy="220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ctr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是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09" name="AutoShape 102"/>
            <p:cNvSpPr/>
            <p:nvPr/>
          </p:nvSpPr>
          <p:spPr>
            <a:xfrm>
              <a:off x="3529" y="2026"/>
              <a:ext cx="310" cy="220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ctr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是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10" name="Line 103"/>
            <p:cNvSpPr/>
            <p:nvPr/>
          </p:nvSpPr>
          <p:spPr>
            <a:xfrm>
              <a:off x="7530" y="1464"/>
              <a:ext cx="0" cy="125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11" name="AutoShape 104"/>
            <p:cNvSpPr/>
            <p:nvPr/>
          </p:nvSpPr>
          <p:spPr>
            <a:xfrm>
              <a:off x="6511" y="720"/>
              <a:ext cx="322" cy="210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ctr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12" name="Line 105"/>
            <p:cNvSpPr/>
            <p:nvPr/>
          </p:nvSpPr>
          <p:spPr>
            <a:xfrm>
              <a:off x="239" y="2725"/>
              <a:ext cx="0" cy="14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13" name="AutoShape 106"/>
            <p:cNvSpPr/>
            <p:nvPr/>
          </p:nvSpPr>
          <p:spPr>
            <a:xfrm>
              <a:off x="0" y="2980"/>
              <a:ext cx="488" cy="210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ctr" eaLnBrk="0" hangingPunct="0"/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结 束</a:t>
              </a:r>
              <a:endParaRPr lang="zh-CN" altLang="en-US" sz="1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14" name="Oval 107"/>
            <p:cNvSpPr/>
            <p:nvPr/>
          </p:nvSpPr>
          <p:spPr>
            <a:xfrm>
              <a:off x="4" y="2870"/>
              <a:ext cx="443" cy="443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15" name="AutoShape 108"/>
            <p:cNvSpPr/>
            <p:nvPr/>
          </p:nvSpPr>
          <p:spPr>
            <a:xfrm>
              <a:off x="818" y="2835"/>
              <a:ext cx="880" cy="220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just" eaLnBrk="0" hangingPunct="0"/>
              <a:r>
                <a:rPr lang="en-US" altLang="zh-CN" sz="1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操作数检查</a:t>
              </a:r>
              <a:endParaRPr lang="zh-CN" altLang="en-US" sz="1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16" name="AutoShape 109"/>
            <p:cNvSpPr/>
            <p:nvPr/>
          </p:nvSpPr>
          <p:spPr>
            <a:xfrm>
              <a:off x="2334" y="2832"/>
              <a:ext cx="737" cy="213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just" eaLnBrk="0" hangingPunct="0"/>
              <a:r>
                <a:rPr lang="zh-CN" alt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对阶操作</a:t>
              </a:r>
              <a:endParaRPr lang="zh-CN" altLang="en-US" sz="1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17" name="AutoShape 110"/>
            <p:cNvSpPr/>
            <p:nvPr/>
          </p:nvSpPr>
          <p:spPr>
            <a:xfrm>
              <a:off x="3576" y="2837"/>
              <a:ext cx="655" cy="220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just" eaLnBrk="0" hangingPunct="0"/>
              <a:r>
                <a:rPr lang="zh-CN" alt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尾数加减</a:t>
              </a:r>
              <a:endParaRPr lang="zh-CN" altLang="en-US" sz="1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18" name="AutoShape 111"/>
            <p:cNvSpPr/>
            <p:nvPr/>
          </p:nvSpPr>
          <p:spPr>
            <a:xfrm>
              <a:off x="5656" y="2833"/>
              <a:ext cx="767" cy="220"/>
            </a:xfrm>
            <a:prstGeom prst="flowChartProcess">
              <a:avLst/>
            </a:prstGeom>
            <a:noFill/>
            <a:ln w="9525">
              <a:noFill/>
            </a:ln>
          </p:spPr>
          <p:txBody>
            <a:bodyPr lIns="0" tIns="14400" rIns="0" bIns="0" anchor="t"/>
            <a:p>
              <a:pPr algn="just" eaLnBrk="0" hangingPunct="0"/>
              <a:r>
                <a:rPr lang="zh-CN" altLang="en-US" sz="1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结果规格化</a:t>
              </a:r>
              <a:endParaRPr lang="zh-CN" altLang="en-US" sz="1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19" name="Line 112"/>
            <p:cNvSpPr/>
            <p:nvPr/>
          </p:nvSpPr>
          <p:spPr>
            <a:xfrm>
              <a:off x="522" y="2873"/>
              <a:ext cx="0" cy="1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20" name="Line 113"/>
            <p:cNvSpPr/>
            <p:nvPr/>
          </p:nvSpPr>
          <p:spPr>
            <a:xfrm>
              <a:off x="2000" y="2873"/>
              <a:ext cx="0" cy="1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21" name="Line 114"/>
            <p:cNvSpPr/>
            <p:nvPr/>
          </p:nvSpPr>
          <p:spPr>
            <a:xfrm>
              <a:off x="3253" y="2880"/>
              <a:ext cx="0" cy="1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22" name="Line 115"/>
            <p:cNvSpPr/>
            <p:nvPr/>
          </p:nvSpPr>
          <p:spPr>
            <a:xfrm>
              <a:off x="4498" y="2874"/>
              <a:ext cx="0" cy="1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23" name="Line 116"/>
            <p:cNvSpPr/>
            <p:nvPr/>
          </p:nvSpPr>
          <p:spPr>
            <a:xfrm>
              <a:off x="7529" y="2873"/>
              <a:ext cx="0" cy="18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24" name="Line 117"/>
            <p:cNvSpPr/>
            <p:nvPr/>
          </p:nvSpPr>
          <p:spPr>
            <a:xfrm flipH="1">
              <a:off x="515" y="2963"/>
              <a:ext cx="24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25" name="Line 118"/>
            <p:cNvSpPr/>
            <p:nvPr/>
          </p:nvSpPr>
          <p:spPr>
            <a:xfrm flipH="1">
              <a:off x="1999" y="2963"/>
              <a:ext cx="28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26" name="Line 119"/>
            <p:cNvSpPr/>
            <p:nvPr/>
          </p:nvSpPr>
          <p:spPr>
            <a:xfrm flipH="1">
              <a:off x="3251" y="2962"/>
              <a:ext cx="28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27" name="Line 120"/>
            <p:cNvSpPr/>
            <p:nvPr/>
          </p:nvSpPr>
          <p:spPr>
            <a:xfrm flipH="1">
              <a:off x="1746" y="2965"/>
              <a:ext cx="24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stealth" w="sm" len="sm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28" name="Line 121"/>
            <p:cNvSpPr/>
            <p:nvPr/>
          </p:nvSpPr>
          <p:spPr>
            <a:xfrm flipH="1">
              <a:off x="2955" y="2965"/>
              <a:ext cx="28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stealth" w="sm" len="sm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29" name="Line 122"/>
            <p:cNvSpPr/>
            <p:nvPr/>
          </p:nvSpPr>
          <p:spPr>
            <a:xfrm flipH="1">
              <a:off x="4211" y="2966"/>
              <a:ext cx="28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stealth" w="sm" len="sm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30" name="Line 123"/>
            <p:cNvSpPr/>
            <p:nvPr/>
          </p:nvSpPr>
          <p:spPr>
            <a:xfrm flipH="1">
              <a:off x="6470" y="2966"/>
              <a:ext cx="105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stealth" w="sm" len="sm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31" name="Line 124"/>
            <p:cNvSpPr/>
            <p:nvPr/>
          </p:nvSpPr>
          <p:spPr>
            <a:xfrm flipH="1">
              <a:off x="4500" y="2966"/>
              <a:ext cx="105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1026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zh-CN" altLang="en-US" sz="4200" b="1" dirty="0">
                <a:latin typeface="Times New Roman" panose="02020603050405020304" pitchFamily="18" charset="0"/>
              </a:rPr>
              <a:t>题</a:t>
            </a:r>
            <a:r>
              <a:rPr lang="en-US" altLang="zh-CN" sz="4200" b="1" dirty="0">
                <a:latin typeface="Times New Roman" panose="02020603050405020304" pitchFamily="18" charset="0"/>
              </a:rPr>
              <a:t>2-11 </a:t>
            </a:r>
            <a:r>
              <a:rPr lang="zh-CN" altLang="en-US" sz="4200" b="1" dirty="0">
                <a:latin typeface="宋体" panose="02010600030101010101" pitchFamily="2" charset="-122"/>
              </a:rPr>
              <a:t>加法器的进位方式</a:t>
            </a:r>
            <a:endParaRPr lang="zh-CN" altLang="en-US" sz="4200" b="1" dirty="0">
              <a:latin typeface="宋体" panose="02010600030101010101" pitchFamily="2" charset="-122"/>
            </a:endParaRPr>
          </a:p>
        </p:txBody>
      </p:sp>
      <p:sp>
        <p:nvSpPr>
          <p:cNvPr id="22530" name="Rectangle 1028"/>
          <p:cNvSpPr/>
          <p:nvPr/>
        </p:nvSpPr>
        <p:spPr>
          <a:xfrm>
            <a:off x="304800" y="990600"/>
            <a:ext cx="5105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参考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74181 ALU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片内进位递推公式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Text Box 1033"/>
          <p:cNvSpPr txBox="1"/>
          <p:nvPr/>
        </p:nvSpPr>
        <p:spPr>
          <a:xfrm>
            <a:off x="266700" y="4267200"/>
            <a:ext cx="41322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令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= A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·B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X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= (A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⊕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) 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2532" name="Group 5"/>
          <p:cNvGrpSpPr/>
          <p:nvPr/>
        </p:nvGrpSpPr>
        <p:grpSpPr>
          <a:xfrm>
            <a:off x="419100" y="1600200"/>
            <a:ext cx="8724900" cy="1828800"/>
            <a:chOff x="0" y="0"/>
            <a:chExt cx="5496" cy="1152"/>
          </a:xfrm>
        </p:grpSpPr>
        <p:sp>
          <p:nvSpPr>
            <p:cNvPr id="22533" name="Text Box 1029"/>
            <p:cNvSpPr txBox="1"/>
            <p:nvPr/>
          </p:nvSpPr>
          <p:spPr>
            <a:xfrm>
              <a:off x="8" y="0"/>
              <a:ext cx="213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=Y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+X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r>
                <a:rPr lang="en-US" altLang="zh-CN" sz="2400" b="1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600" b="1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                           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34" name="Text Box 1030"/>
            <p:cNvSpPr txBox="1"/>
            <p:nvPr/>
          </p:nvSpPr>
          <p:spPr>
            <a:xfrm>
              <a:off x="0" y="288"/>
              <a:ext cx="277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=Y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+X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600" b="1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+X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0 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+X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35" name="Text Box 1031"/>
            <p:cNvSpPr txBox="1"/>
            <p:nvPr/>
          </p:nvSpPr>
          <p:spPr>
            <a:xfrm>
              <a:off x="0" y="576"/>
              <a:ext cx="367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=Y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+X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600" b="1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+X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 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+X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0 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+X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36" name="Text Box 1032"/>
            <p:cNvSpPr txBox="1"/>
            <p:nvPr/>
          </p:nvSpPr>
          <p:spPr>
            <a:xfrm>
              <a:off x="0" y="864"/>
              <a:ext cx="48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=Y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+X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2400" b="1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600" b="1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+X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2 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+X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 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+X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0 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+X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37" name="AutoShape 1038"/>
            <p:cNvSpPr/>
            <p:nvPr/>
          </p:nvSpPr>
          <p:spPr>
            <a:xfrm>
              <a:off x="4752" y="144"/>
              <a:ext cx="144" cy="816"/>
            </a:xfrm>
            <a:prstGeom prst="rightBrace">
              <a:avLst>
                <a:gd name="adj1" fmla="val 47169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538" name="Text Box 1039"/>
            <p:cNvSpPr txBox="1"/>
            <p:nvPr/>
          </p:nvSpPr>
          <p:spPr>
            <a:xfrm>
              <a:off x="4812" y="432"/>
              <a:ext cx="68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（</a:t>
              </a: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2.30</a:t>
              </a:r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）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539" name="Text Box 1029"/>
          <p:cNvSpPr txBox="1"/>
          <p:nvPr/>
        </p:nvSpPr>
        <p:spPr>
          <a:xfrm>
            <a:off x="579438" y="5943600"/>
            <a:ext cx="3417887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8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n+1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=Y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+X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8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zh-CN" sz="2800" b="1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2540" name="Group 13"/>
          <p:cNvGrpSpPr/>
          <p:nvPr/>
        </p:nvGrpSpPr>
        <p:grpSpPr>
          <a:xfrm>
            <a:off x="655638" y="4800600"/>
            <a:ext cx="6059487" cy="990600"/>
            <a:chOff x="0" y="0"/>
            <a:chExt cx="3817" cy="624"/>
          </a:xfrm>
        </p:grpSpPr>
        <p:sp>
          <p:nvSpPr>
            <p:cNvPr id="22541" name="Text Box 1034"/>
            <p:cNvSpPr txBox="1"/>
            <p:nvPr/>
          </p:nvSpPr>
          <p:spPr>
            <a:xfrm>
              <a:off x="0" y="0"/>
              <a:ext cx="381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称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为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位进位加法链的进位产生函数。</a:t>
              </a:r>
              <a:endPara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2" name="Text Box 1034"/>
            <p:cNvSpPr txBox="1"/>
            <p:nvPr/>
          </p:nvSpPr>
          <p:spPr>
            <a:xfrm>
              <a:off x="0" y="336"/>
              <a:ext cx="381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称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为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位进位加法链的进位传递函数。</a:t>
              </a:r>
              <a:endPara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543" name="Text Box 1033"/>
          <p:cNvSpPr txBox="1"/>
          <p:nvPr/>
        </p:nvSpPr>
        <p:spPr>
          <a:xfrm>
            <a:off x="582613" y="3505200"/>
            <a:ext cx="38496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串行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</a:t>
            </a:r>
            <a:r>
              <a:rPr lang="zh-CN" altLang="en-US" sz="24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并行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6"/>
          <p:cNvSpPr/>
          <p:nvPr/>
        </p:nvSpPr>
        <p:spPr>
          <a:xfrm>
            <a:off x="1371600" y="304800"/>
            <a:ext cx="6781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加法器的位间进位从低位往高位逐位串行传送。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3554" name="Group 3"/>
          <p:cNvGrpSpPr/>
          <p:nvPr/>
        </p:nvGrpSpPr>
        <p:grpSpPr>
          <a:xfrm>
            <a:off x="762000" y="990600"/>
            <a:ext cx="7346950" cy="3846513"/>
            <a:chOff x="0" y="0"/>
            <a:chExt cx="6044" cy="4378"/>
          </a:xfrm>
        </p:grpSpPr>
        <p:sp>
          <p:nvSpPr>
            <p:cNvPr id="23555" name="Text Box 8"/>
            <p:cNvSpPr txBox="1"/>
            <p:nvPr/>
          </p:nvSpPr>
          <p:spPr>
            <a:xfrm>
              <a:off x="298" y="1756"/>
              <a:ext cx="372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 anchor="t"/>
            <a:p>
              <a:pPr algn="just" eaLnBrk="0" hangingPunct="0"/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B’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  <a:endPara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56" name="Text Box 9"/>
            <p:cNvSpPr txBox="1"/>
            <p:nvPr/>
          </p:nvSpPr>
          <p:spPr>
            <a:xfrm>
              <a:off x="1528" y="1756"/>
              <a:ext cx="372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 anchor="t"/>
            <a:p>
              <a:pPr algn="just" eaLnBrk="0" hangingPunct="0"/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B’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n-2</a:t>
              </a:r>
              <a:endPara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57" name="Text Box 10"/>
            <p:cNvSpPr txBox="1"/>
            <p:nvPr/>
          </p:nvSpPr>
          <p:spPr>
            <a:xfrm>
              <a:off x="3350" y="1736"/>
              <a:ext cx="312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 anchor="t"/>
            <a:p>
              <a:pPr algn="just" eaLnBrk="0" hangingPunct="0"/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B’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58" name="Text Box 11"/>
            <p:cNvSpPr txBox="1"/>
            <p:nvPr/>
          </p:nvSpPr>
          <p:spPr>
            <a:xfrm>
              <a:off x="4932" y="3358"/>
              <a:ext cx="312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 anchor="t"/>
            <a:p>
              <a:pPr algn="just" eaLnBrk="0" hangingPunct="0"/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59" name="Text Box 12"/>
            <p:cNvSpPr txBox="1"/>
            <p:nvPr/>
          </p:nvSpPr>
          <p:spPr>
            <a:xfrm>
              <a:off x="689" y="332"/>
              <a:ext cx="312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 anchor="t"/>
            <a:p>
              <a:pPr algn="just" eaLnBrk="0" hangingPunct="0"/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  <a:endPara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0" name="Line 13"/>
            <p:cNvSpPr/>
            <p:nvPr/>
          </p:nvSpPr>
          <p:spPr>
            <a:xfrm flipV="1">
              <a:off x="180" y="0"/>
              <a:ext cx="0" cy="31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61" name="Text Box 14"/>
            <p:cNvSpPr txBox="1"/>
            <p:nvPr/>
          </p:nvSpPr>
          <p:spPr>
            <a:xfrm>
              <a:off x="332" y="0"/>
              <a:ext cx="650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 anchor="t"/>
            <a:p>
              <a:pPr algn="just" eaLnBrk="0" hangingPunct="0"/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OF</a:t>
              </a:r>
              <a:endPara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2" name="Text Box 15"/>
            <p:cNvSpPr txBox="1"/>
            <p:nvPr/>
          </p:nvSpPr>
          <p:spPr>
            <a:xfrm>
              <a:off x="5504" y="2022"/>
              <a:ext cx="540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 anchor="t"/>
            <a:p>
              <a:pPr algn="just" eaLnBrk="0" hangingPunct="0"/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M=1</a:t>
              </a:r>
              <a:r>
                <a:rPr lang="zh-CN" altLang="en-US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减</a:t>
              </a:r>
              <a:endPara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3" name="Text Box 16"/>
            <p:cNvSpPr txBox="1"/>
            <p:nvPr/>
          </p:nvSpPr>
          <p:spPr>
            <a:xfrm>
              <a:off x="5220" y="1162"/>
              <a:ext cx="312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 anchor="t"/>
            <a:p>
              <a:pPr algn="just" eaLnBrk="0" hangingPunct="0"/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4" name="Text Box 17"/>
            <p:cNvSpPr txBox="1"/>
            <p:nvPr/>
          </p:nvSpPr>
          <p:spPr>
            <a:xfrm>
              <a:off x="4392" y="1178"/>
              <a:ext cx="312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 anchor="t"/>
            <a:p>
              <a:pPr algn="just" eaLnBrk="0" hangingPunct="0"/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5" name="Text Box 18"/>
            <p:cNvSpPr txBox="1"/>
            <p:nvPr/>
          </p:nvSpPr>
          <p:spPr>
            <a:xfrm>
              <a:off x="3260" y="1178"/>
              <a:ext cx="312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 anchor="t"/>
            <a:p>
              <a:pPr algn="just" eaLnBrk="0" hangingPunct="0"/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6" name="Text Box 19"/>
            <p:cNvSpPr txBox="1"/>
            <p:nvPr/>
          </p:nvSpPr>
          <p:spPr>
            <a:xfrm>
              <a:off x="2276" y="1198"/>
              <a:ext cx="312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 anchor="t"/>
            <a:p>
              <a:pPr algn="just" eaLnBrk="0" hangingPunct="0"/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n-2</a:t>
              </a:r>
              <a:endPara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7" name="Text Box 20"/>
            <p:cNvSpPr txBox="1"/>
            <p:nvPr/>
          </p:nvSpPr>
          <p:spPr>
            <a:xfrm>
              <a:off x="1072" y="1554"/>
              <a:ext cx="312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 anchor="t"/>
            <a:p>
              <a:pPr algn="just" eaLnBrk="0" hangingPunct="0"/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  <a:endPara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8" name="Text Box 21"/>
            <p:cNvSpPr txBox="1"/>
            <p:nvPr/>
          </p:nvSpPr>
          <p:spPr>
            <a:xfrm>
              <a:off x="164" y="1490"/>
              <a:ext cx="312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 anchor="t"/>
            <a:p>
              <a:pPr algn="just" eaLnBrk="0" hangingPunct="0"/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3569" name="Group 18"/>
            <p:cNvGrpSpPr/>
            <p:nvPr/>
          </p:nvGrpSpPr>
          <p:grpSpPr>
            <a:xfrm>
              <a:off x="0" y="322"/>
              <a:ext cx="361" cy="521"/>
              <a:chOff x="0" y="0"/>
              <a:chExt cx="390" cy="563"/>
            </a:xfrm>
          </p:grpSpPr>
          <p:sp>
            <p:nvSpPr>
              <p:cNvPr id="23570" name="Freeform 23"/>
              <p:cNvSpPr/>
              <p:nvPr/>
            </p:nvSpPr>
            <p:spPr>
              <a:xfrm>
                <a:off x="5" y="0"/>
                <a:ext cx="385" cy="166"/>
              </a:xfrm>
              <a:custGeom>
                <a:avLst/>
                <a:gdLst/>
                <a:ahLst/>
                <a:cxnLst>
                  <a:cxn ang="0">
                    <a:pos x="0" y="275"/>
                  </a:cxn>
                  <a:cxn ang="0">
                    <a:pos x="0" y="0"/>
                  </a:cxn>
                  <a:cxn ang="0">
                    <a:pos x="0" y="275"/>
                  </a:cxn>
                </a:cxnLst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50" y="130"/>
                      <a:pt x="1440" y="156"/>
                    </a:cubicBez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571" name="Freeform 24"/>
              <p:cNvSpPr/>
              <p:nvPr/>
            </p:nvSpPr>
            <p:spPr>
              <a:xfrm>
                <a:off x="0" y="439"/>
                <a:ext cx="385" cy="4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572" name="Freeform 25"/>
              <p:cNvSpPr/>
              <p:nvPr/>
            </p:nvSpPr>
            <p:spPr>
              <a:xfrm rot="5400000" flipV="1">
                <a:off x="-140" y="304"/>
                <a:ext cx="300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573" name="Freeform 26"/>
              <p:cNvSpPr/>
              <p:nvPr/>
            </p:nvSpPr>
            <p:spPr>
              <a:xfrm rot="-5400000" flipV="1">
                <a:off x="224" y="293"/>
                <a:ext cx="301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574" name="Freeform 27"/>
              <p:cNvSpPr/>
              <p:nvPr/>
            </p:nvSpPr>
            <p:spPr>
              <a:xfrm>
                <a:off x="0" y="520"/>
                <a:ext cx="385" cy="4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3575" name="Text Box 28"/>
            <p:cNvSpPr txBox="1"/>
            <p:nvPr/>
          </p:nvSpPr>
          <p:spPr>
            <a:xfrm>
              <a:off x="555" y="1384"/>
              <a:ext cx="480" cy="312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0" rIns="18000" bIns="21600" anchor="t"/>
            <a:p>
              <a:pPr algn="ctr" eaLnBrk="0" hangingPunct="0"/>
              <a:r>
                <a:rPr lang="en-US" altLang="zh-CN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FA</a:t>
              </a:r>
              <a:endPara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576" name="Line 29"/>
            <p:cNvSpPr/>
            <p:nvPr/>
          </p:nvSpPr>
          <p:spPr>
            <a:xfrm flipV="1">
              <a:off x="240" y="1025"/>
              <a:ext cx="1060" cy="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77" name="Line 30"/>
            <p:cNvSpPr/>
            <p:nvPr/>
          </p:nvSpPr>
          <p:spPr>
            <a:xfrm>
              <a:off x="239" y="729"/>
              <a:ext cx="1" cy="30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78" name="Line 31"/>
            <p:cNvSpPr/>
            <p:nvPr/>
          </p:nvSpPr>
          <p:spPr>
            <a:xfrm>
              <a:off x="1305" y="1031"/>
              <a:ext cx="1" cy="51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79" name="Line 32"/>
            <p:cNvSpPr/>
            <p:nvPr/>
          </p:nvSpPr>
          <p:spPr>
            <a:xfrm>
              <a:off x="105" y="745"/>
              <a:ext cx="1" cy="78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80" name="Line 33"/>
            <p:cNvSpPr/>
            <p:nvPr/>
          </p:nvSpPr>
          <p:spPr>
            <a:xfrm>
              <a:off x="105" y="1540"/>
              <a:ext cx="435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81" name="Text Box 34"/>
            <p:cNvSpPr txBox="1"/>
            <p:nvPr/>
          </p:nvSpPr>
          <p:spPr>
            <a:xfrm>
              <a:off x="1800" y="1384"/>
              <a:ext cx="480" cy="312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0" rIns="18000" bIns="21600" anchor="t"/>
            <a:p>
              <a:pPr algn="ctr" eaLnBrk="0" hangingPunct="0"/>
              <a:r>
                <a:rPr lang="en-US" altLang="zh-CN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FA</a:t>
              </a:r>
              <a:endPara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582" name="Line 35"/>
            <p:cNvSpPr/>
            <p:nvPr/>
          </p:nvSpPr>
          <p:spPr>
            <a:xfrm flipH="1">
              <a:off x="1040" y="1540"/>
              <a:ext cx="767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83" name="Text Box 36"/>
            <p:cNvSpPr txBox="1"/>
            <p:nvPr/>
          </p:nvSpPr>
          <p:spPr>
            <a:xfrm>
              <a:off x="4680" y="1384"/>
              <a:ext cx="480" cy="312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0" rIns="18000" bIns="21600" anchor="t"/>
            <a:p>
              <a:pPr algn="ctr" eaLnBrk="0" hangingPunct="0"/>
              <a:r>
                <a:rPr lang="en-US" altLang="zh-CN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FA</a:t>
              </a:r>
              <a:endPara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584" name="Text Box 37"/>
            <p:cNvSpPr txBox="1"/>
            <p:nvPr/>
          </p:nvSpPr>
          <p:spPr>
            <a:xfrm>
              <a:off x="3525" y="1378"/>
              <a:ext cx="480" cy="312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0" rIns="18000" bIns="21600" anchor="t"/>
            <a:p>
              <a:pPr algn="ctr" eaLnBrk="0" hangingPunct="0"/>
              <a:r>
                <a:rPr lang="en-US" altLang="zh-CN" sz="1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FA</a:t>
              </a:r>
              <a:endPara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585" name="Line 38"/>
            <p:cNvSpPr/>
            <p:nvPr/>
          </p:nvSpPr>
          <p:spPr>
            <a:xfrm flipH="1" flipV="1">
              <a:off x="3255" y="1535"/>
              <a:ext cx="265" cy="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86" name="Line 39"/>
            <p:cNvSpPr/>
            <p:nvPr/>
          </p:nvSpPr>
          <p:spPr>
            <a:xfrm flipH="1">
              <a:off x="2745" y="1535"/>
              <a:ext cx="435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87" name="Line 40"/>
            <p:cNvSpPr/>
            <p:nvPr/>
          </p:nvSpPr>
          <p:spPr>
            <a:xfrm flipH="1" flipV="1">
              <a:off x="2280" y="1535"/>
              <a:ext cx="394" cy="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88" name="Line 41"/>
            <p:cNvSpPr/>
            <p:nvPr/>
          </p:nvSpPr>
          <p:spPr>
            <a:xfrm flipH="1">
              <a:off x="4005" y="1540"/>
              <a:ext cx="683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89" name="Line 42"/>
            <p:cNvSpPr/>
            <p:nvPr/>
          </p:nvSpPr>
          <p:spPr>
            <a:xfrm flipH="1">
              <a:off x="5160" y="1540"/>
              <a:ext cx="283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3590" name="Group 39"/>
            <p:cNvGrpSpPr/>
            <p:nvPr/>
          </p:nvGrpSpPr>
          <p:grpSpPr>
            <a:xfrm>
              <a:off x="450" y="2008"/>
              <a:ext cx="361" cy="521"/>
              <a:chOff x="0" y="0"/>
              <a:chExt cx="390" cy="563"/>
            </a:xfrm>
          </p:grpSpPr>
          <p:sp>
            <p:nvSpPr>
              <p:cNvPr id="23591" name="Freeform 44"/>
              <p:cNvSpPr/>
              <p:nvPr/>
            </p:nvSpPr>
            <p:spPr>
              <a:xfrm>
                <a:off x="5" y="0"/>
                <a:ext cx="385" cy="166"/>
              </a:xfrm>
              <a:custGeom>
                <a:avLst/>
                <a:gdLst/>
                <a:ahLst/>
                <a:cxnLst>
                  <a:cxn ang="0">
                    <a:pos x="0" y="275"/>
                  </a:cxn>
                  <a:cxn ang="0">
                    <a:pos x="0" y="0"/>
                  </a:cxn>
                  <a:cxn ang="0">
                    <a:pos x="0" y="275"/>
                  </a:cxn>
                </a:cxnLst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50" y="130"/>
                      <a:pt x="1440" y="156"/>
                    </a:cubicBez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592" name="Freeform 45"/>
              <p:cNvSpPr/>
              <p:nvPr/>
            </p:nvSpPr>
            <p:spPr>
              <a:xfrm>
                <a:off x="0" y="439"/>
                <a:ext cx="385" cy="4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593" name="Freeform 46"/>
              <p:cNvSpPr/>
              <p:nvPr/>
            </p:nvSpPr>
            <p:spPr>
              <a:xfrm rot="5400000" flipV="1">
                <a:off x="-140" y="304"/>
                <a:ext cx="300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594" name="Freeform 47"/>
              <p:cNvSpPr/>
              <p:nvPr/>
            </p:nvSpPr>
            <p:spPr>
              <a:xfrm rot="-5400000" flipV="1">
                <a:off x="224" y="293"/>
                <a:ext cx="301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595" name="Freeform 48"/>
              <p:cNvSpPr/>
              <p:nvPr/>
            </p:nvSpPr>
            <p:spPr>
              <a:xfrm>
                <a:off x="0" y="520"/>
                <a:ext cx="385" cy="4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3596" name="Group 45"/>
            <p:cNvGrpSpPr/>
            <p:nvPr/>
          </p:nvGrpSpPr>
          <p:grpSpPr>
            <a:xfrm>
              <a:off x="1710" y="2023"/>
              <a:ext cx="361" cy="521"/>
              <a:chOff x="0" y="0"/>
              <a:chExt cx="390" cy="563"/>
            </a:xfrm>
          </p:grpSpPr>
          <p:sp>
            <p:nvSpPr>
              <p:cNvPr id="23597" name="Freeform 50"/>
              <p:cNvSpPr/>
              <p:nvPr/>
            </p:nvSpPr>
            <p:spPr>
              <a:xfrm>
                <a:off x="5" y="0"/>
                <a:ext cx="385" cy="166"/>
              </a:xfrm>
              <a:custGeom>
                <a:avLst/>
                <a:gdLst/>
                <a:ahLst/>
                <a:cxnLst>
                  <a:cxn ang="0">
                    <a:pos x="0" y="275"/>
                  </a:cxn>
                  <a:cxn ang="0">
                    <a:pos x="0" y="0"/>
                  </a:cxn>
                  <a:cxn ang="0">
                    <a:pos x="0" y="275"/>
                  </a:cxn>
                </a:cxnLst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50" y="130"/>
                      <a:pt x="1440" y="156"/>
                    </a:cubicBez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598" name="Freeform 51"/>
              <p:cNvSpPr/>
              <p:nvPr/>
            </p:nvSpPr>
            <p:spPr>
              <a:xfrm>
                <a:off x="0" y="439"/>
                <a:ext cx="385" cy="4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599" name="Freeform 52"/>
              <p:cNvSpPr/>
              <p:nvPr/>
            </p:nvSpPr>
            <p:spPr>
              <a:xfrm rot="5400000" flipV="1">
                <a:off x="-140" y="304"/>
                <a:ext cx="300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600" name="Freeform 53"/>
              <p:cNvSpPr/>
              <p:nvPr/>
            </p:nvSpPr>
            <p:spPr>
              <a:xfrm rot="-5400000" flipV="1">
                <a:off x="224" y="293"/>
                <a:ext cx="301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601" name="Freeform 54"/>
              <p:cNvSpPr/>
              <p:nvPr/>
            </p:nvSpPr>
            <p:spPr>
              <a:xfrm>
                <a:off x="0" y="520"/>
                <a:ext cx="385" cy="4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3602" name="Group 51"/>
            <p:cNvGrpSpPr/>
            <p:nvPr/>
          </p:nvGrpSpPr>
          <p:grpSpPr>
            <a:xfrm>
              <a:off x="4575" y="2008"/>
              <a:ext cx="361" cy="521"/>
              <a:chOff x="0" y="0"/>
              <a:chExt cx="390" cy="563"/>
            </a:xfrm>
          </p:grpSpPr>
          <p:sp>
            <p:nvSpPr>
              <p:cNvPr id="23603" name="Freeform 56"/>
              <p:cNvSpPr/>
              <p:nvPr/>
            </p:nvSpPr>
            <p:spPr>
              <a:xfrm>
                <a:off x="5" y="0"/>
                <a:ext cx="385" cy="166"/>
              </a:xfrm>
              <a:custGeom>
                <a:avLst/>
                <a:gdLst/>
                <a:ahLst/>
                <a:cxnLst>
                  <a:cxn ang="0">
                    <a:pos x="0" y="275"/>
                  </a:cxn>
                  <a:cxn ang="0">
                    <a:pos x="0" y="0"/>
                  </a:cxn>
                  <a:cxn ang="0">
                    <a:pos x="0" y="275"/>
                  </a:cxn>
                </a:cxnLst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50" y="130"/>
                      <a:pt x="1440" y="156"/>
                    </a:cubicBez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604" name="Freeform 57"/>
              <p:cNvSpPr/>
              <p:nvPr/>
            </p:nvSpPr>
            <p:spPr>
              <a:xfrm>
                <a:off x="0" y="439"/>
                <a:ext cx="385" cy="4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605" name="Freeform 58"/>
              <p:cNvSpPr/>
              <p:nvPr/>
            </p:nvSpPr>
            <p:spPr>
              <a:xfrm rot="5400000" flipV="1">
                <a:off x="-140" y="304"/>
                <a:ext cx="300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606" name="Freeform 59"/>
              <p:cNvSpPr/>
              <p:nvPr/>
            </p:nvSpPr>
            <p:spPr>
              <a:xfrm rot="-5400000" flipV="1">
                <a:off x="224" y="293"/>
                <a:ext cx="301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607" name="Freeform 60"/>
              <p:cNvSpPr/>
              <p:nvPr/>
            </p:nvSpPr>
            <p:spPr>
              <a:xfrm>
                <a:off x="0" y="520"/>
                <a:ext cx="385" cy="4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3608" name="Group 57"/>
            <p:cNvGrpSpPr/>
            <p:nvPr/>
          </p:nvGrpSpPr>
          <p:grpSpPr>
            <a:xfrm>
              <a:off x="3435" y="2008"/>
              <a:ext cx="361" cy="521"/>
              <a:chOff x="0" y="0"/>
              <a:chExt cx="390" cy="563"/>
            </a:xfrm>
          </p:grpSpPr>
          <p:sp>
            <p:nvSpPr>
              <p:cNvPr id="23609" name="Freeform 62"/>
              <p:cNvSpPr/>
              <p:nvPr/>
            </p:nvSpPr>
            <p:spPr>
              <a:xfrm>
                <a:off x="5" y="0"/>
                <a:ext cx="385" cy="166"/>
              </a:xfrm>
              <a:custGeom>
                <a:avLst/>
                <a:gdLst/>
                <a:ahLst/>
                <a:cxnLst>
                  <a:cxn ang="0">
                    <a:pos x="0" y="275"/>
                  </a:cxn>
                  <a:cxn ang="0">
                    <a:pos x="0" y="0"/>
                  </a:cxn>
                  <a:cxn ang="0">
                    <a:pos x="0" y="275"/>
                  </a:cxn>
                </a:cxnLst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50" y="130"/>
                      <a:pt x="1440" y="156"/>
                    </a:cubicBez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610" name="Freeform 63"/>
              <p:cNvSpPr/>
              <p:nvPr/>
            </p:nvSpPr>
            <p:spPr>
              <a:xfrm>
                <a:off x="0" y="439"/>
                <a:ext cx="385" cy="4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611" name="Freeform 64"/>
              <p:cNvSpPr/>
              <p:nvPr/>
            </p:nvSpPr>
            <p:spPr>
              <a:xfrm rot="5400000" flipV="1">
                <a:off x="-140" y="304"/>
                <a:ext cx="300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612" name="Freeform 65"/>
              <p:cNvSpPr/>
              <p:nvPr/>
            </p:nvSpPr>
            <p:spPr>
              <a:xfrm rot="-5400000" flipV="1">
                <a:off x="224" y="293"/>
                <a:ext cx="301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613" name="Freeform 66"/>
              <p:cNvSpPr/>
              <p:nvPr/>
            </p:nvSpPr>
            <p:spPr>
              <a:xfrm>
                <a:off x="0" y="520"/>
                <a:ext cx="385" cy="4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1440" h="156">
                    <a:moveTo>
                      <a:pt x="0" y="156"/>
                    </a:moveTo>
                    <a:cubicBezTo>
                      <a:pt x="240" y="78"/>
                      <a:pt x="480" y="0"/>
                      <a:pt x="720" y="0"/>
                    </a:cubicBezTo>
                    <a:cubicBezTo>
                      <a:pt x="960" y="0"/>
                      <a:pt x="1320" y="130"/>
                      <a:pt x="1440" y="156"/>
                    </a:cubicBez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3614" name="Line 67"/>
            <p:cNvSpPr/>
            <p:nvPr/>
          </p:nvSpPr>
          <p:spPr>
            <a:xfrm flipH="1">
              <a:off x="631" y="1699"/>
              <a:ext cx="9" cy="30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15" name="Line 68"/>
            <p:cNvSpPr/>
            <p:nvPr/>
          </p:nvSpPr>
          <p:spPr>
            <a:xfrm flipH="1">
              <a:off x="1891" y="1696"/>
              <a:ext cx="9" cy="32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16" name="Line 69"/>
            <p:cNvSpPr/>
            <p:nvPr/>
          </p:nvSpPr>
          <p:spPr>
            <a:xfrm>
              <a:off x="3615" y="1691"/>
              <a:ext cx="1" cy="31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17" name="Line 70"/>
            <p:cNvSpPr/>
            <p:nvPr/>
          </p:nvSpPr>
          <p:spPr>
            <a:xfrm flipH="1">
              <a:off x="711" y="2425"/>
              <a:ext cx="9" cy="31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18" name="Line 71"/>
            <p:cNvSpPr/>
            <p:nvPr/>
          </p:nvSpPr>
          <p:spPr>
            <a:xfrm>
              <a:off x="4755" y="1699"/>
              <a:ext cx="1" cy="30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19" name="Line 72"/>
            <p:cNvSpPr/>
            <p:nvPr/>
          </p:nvSpPr>
          <p:spPr>
            <a:xfrm>
              <a:off x="555" y="2425"/>
              <a:ext cx="1" cy="93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20" name="Line 73"/>
            <p:cNvSpPr/>
            <p:nvPr/>
          </p:nvSpPr>
          <p:spPr>
            <a:xfrm flipH="1">
              <a:off x="4671" y="2431"/>
              <a:ext cx="9" cy="92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21" name="Line 74"/>
            <p:cNvSpPr/>
            <p:nvPr/>
          </p:nvSpPr>
          <p:spPr>
            <a:xfrm flipH="1">
              <a:off x="1791" y="2461"/>
              <a:ext cx="9" cy="93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22" name="Line 75"/>
            <p:cNvSpPr/>
            <p:nvPr/>
          </p:nvSpPr>
          <p:spPr>
            <a:xfrm>
              <a:off x="3555" y="2395"/>
              <a:ext cx="1" cy="93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23" name="Line 76"/>
            <p:cNvSpPr/>
            <p:nvPr/>
          </p:nvSpPr>
          <p:spPr>
            <a:xfrm>
              <a:off x="720" y="2752"/>
              <a:ext cx="5220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24" name="Line 77"/>
            <p:cNvSpPr/>
            <p:nvPr/>
          </p:nvSpPr>
          <p:spPr>
            <a:xfrm flipH="1">
              <a:off x="1971" y="2431"/>
              <a:ext cx="9" cy="31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25" name="Line 78"/>
            <p:cNvSpPr/>
            <p:nvPr/>
          </p:nvSpPr>
          <p:spPr>
            <a:xfrm>
              <a:off x="3705" y="2446"/>
              <a:ext cx="1" cy="31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26" name="Line 79"/>
            <p:cNvSpPr/>
            <p:nvPr/>
          </p:nvSpPr>
          <p:spPr>
            <a:xfrm>
              <a:off x="4845" y="2431"/>
              <a:ext cx="1" cy="31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27" name="Line 80"/>
            <p:cNvSpPr/>
            <p:nvPr/>
          </p:nvSpPr>
          <p:spPr>
            <a:xfrm>
              <a:off x="945" y="1699"/>
              <a:ext cx="1" cy="171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28" name="Line 81"/>
            <p:cNvSpPr/>
            <p:nvPr/>
          </p:nvSpPr>
          <p:spPr>
            <a:xfrm flipH="1">
              <a:off x="2181" y="1699"/>
              <a:ext cx="9" cy="166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29" name="Line 82"/>
            <p:cNvSpPr/>
            <p:nvPr/>
          </p:nvSpPr>
          <p:spPr>
            <a:xfrm>
              <a:off x="3915" y="1691"/>
              <a:ext cx="1" cy="171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30" name="Line 83"/>
            <p:cNvSpPr/>
            <p:nvPr/>
          </p:nvSpPr>
          <p:spPr>
            <a:xfrm>
              <a:off x="5055" y="1699"/>
              <a:ext cx="1" cy="163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31" name="Text Box 84"/>
            <p:cNvSpPr txBox="1"/>
            <p:nvPr/>
          </p:nvSpPr>
          <p:spPr>
            <a:xfrm>
              <a:off x="340" y="3334"/>
              <a:ext cx="330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 anchor="t"/>
            <a:p>
              <a:pPr algn="just" eaLnBrk="0" hangingPunct="0"/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  <a:endPara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32" name="Text Box 85"/>
            <p:cNvSpPr txBox="1"/>
            <p:nvPr/>
          </p:nvSpPr>
          <p:spPr>
            <a:xfrm>
              <a:off x="784" y="3350"/>
              <a:ext cx="540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 anchor="t"/>
            <a:p>
              <a:pPr algn="just" eaLnBrk="0" hangingPunct="0"/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  <a:endPara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33" name="Text Box 86"/>
            <p:cNvSpPr txBox="1"/>
            <p:nvPr/>
          </p:nvSpPr>
          <p:spPr>
            <a:xfrm>
              <a:off x="1668" y="3326"/>
              <a:ext cx="312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 anchor="t"/>
            <a:p>
              <a:pPr algn="just" eaLnBrk="0" hangingPunct="0"/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n-2</a:t>
              </a:r>
              <a:endPara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34" name="Text Box 87"/>
            <p:cNvSpPr txBox="1"/>
            <p:nvPr/>
          </p:nvSpPr>
          <p:spPr>
            <a:xfrm>
              <a:off x="2084" y="3358"/>
              <a:ext cx="312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 anchor="t"/>
            <a:p>
              <a:pPr algn="just" eaLnBrk="0" hangingPunct="0"/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n-2</a:t>
              </a:r>
              <a:endPara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35" name="Text Box 88"/>
            <p:cNvSpPr txBox="1"/>
            <p:nvPr/>
          </p:nvSpPr>
          <p:spPr>
            <a:xfrm>
              <a:off x="3820" y="3346"/>
              <a:ext cx="312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 anchor="t"/>
            <a:p>
              <a:pPr algn="just" eaLnBrk="0" hangingPunct="0"/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36" name="Text Box 89"/>
            <p:cNvSpPr txBox="1"/>
            <p:nvPr/>
          </p:nvSpPr>
          <p:spPr>
            <a:xfrm>
              <a:off x="3442" y="3346"/>
              <a:ext cx="312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 anchor="t"/>
            <a:p>
              <a:pPr algn="just" eaLnBrk="0" hangingPunct="0"/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37" name="Text Box 90"/>
            <p:cNvSpPr txBox="1"/>
            <p:nvPr/>
          </p:nvSpPr>
          <p:spPr>
            <a:xfrm>
              <a:off x="4520" y="3346"/>
              <a:ext cx="312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 anchor="t"/>
            <a:p>
              <a:pPr algn="just" eaLnBrk="0" hangingPunct="0"/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38" name="Text Box 91"/>
            <p:cNvSpPr txBox="1"/>
            <p:nvPr/>
          </p:nvSpPr>
          <p:spPr>
            <a:xfrm>
              <a:off x="2676" y="3346"/>
              <a:ext cx="540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 anchor="t"/>
            <a:p>
              <a:pPr algn="just" eaLnBrk="0" hangingPunct="0"/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39" name="Text Box 92"/>
            <p:cNvSpPr txBox="1"/>
            <p:nvPr/>
          </p:nvSpPr>
          <p:spPr>
            <a:xfrm>
              <a:off x="2550" y="2144"/>
              <a:ext cx="540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 anchor="t"/>
            <a:p>
              <a:pPr algn="just" eaLnBrk="0" hangingPunct="0"/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…………</a:t>
              </a:r>
              <a:endPara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40" name="Text Box 93"/>
            <p:cNvSpPr txBox="1"/>
            <p:nvPr/>
          </p:nvSpPr>
          <p:spPr>
            <a:xfrm>
              <a:off x="500" y="3598"/>
              <a:ext cx="720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 anchor="t"/>
            <a:p>
              <a:pPr algn="just" eaLnBrk="0" hangingPunct="0"/>
              <a:r>
                <a:rPr lang="zh-CN" altLang="en-US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符号位</a:t>
              </a:r>
              <a:endPara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41" name="Line 94"/>
            <p:cNvSpPr/>
            <p:nvPr/>
          </p:nvSpPr>
          <p:spPr>
            <a:xfrm>
              <a:off x="5452" y="1538"/>
              <a:ext cx="1" cy="120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42" name="Text Box 95"/>
            <p:cNvSpPr txBox="1"/>
            <p:nvPr/>
          </p:nvSpPr>
          <p:spPr>
            <a:xfrm>
              <a:off x="5492" y="1805"/>
              <a:ext cx="540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 anchor="t"/>
            <a:p>
              <a:pPr algn="just" eaLnBrk="0" hangingPunct="0"/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M=0</a:t>
              </a:r>
              <a:r>
                <a:rPr lang="zh-CN" altLang="en-US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加</a:t>
              </a:r>
              <a:endPara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43" name="Text Box 96"/>
            <p:cNvSpPr txBox="1"/>
            <p:nvPr/>
          </p:nvSpPr>
          <p:spPr>
            <a:xfrm>
              <a:off x="5096" y="2778"/>
              <a:ext cx="900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 anchor="t"/>
            <a:p>
              <a:pPr algn="just" eaLnBrk="0" hangingPunct="0"/>
              <a:r>
                <a:rPr lang="zh-CN" altLang="en-US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方式控制</a:t>
              </a:r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44" name="Text Box 97"/>
            <p:cNvSpPr txBox="1"/>
            <p:nvPr/>
          </p:nvSpPr>
          <p:spPr>
            <a:xfrm>
              <a:off x="2690" y="340"/>
              <a:ext cx="540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 anchor="t"/>
            <a:p>
              <a:pPr algn="just" eaLnBrk="0" hangingPunct="0"/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45" name="Line 98"/>
            <p:cNvSpPr/>
            <p:nvPr/>
          </p:nvSpPr>
          <p:spPr>
            <a:xfrm flipV="1">
              <a:off x="776" y="610"/>
              <a:ext cx="1" cy="78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46" name="Line 99"/>
            <p:cNvSpPr/>
            <p:nvPr/>
          </p:nvSpPr>
          <p:spPr>
            <a:xfrm flipV="1">
              <a:off x="2028" y="610"/>
              <a:ext cx="1" cy="78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47" name="Line 100"/>
            <p:cNvSpPr/>
            <p:nvPr/>
          </p:nvSpPr>
          <p:spPr>
            <a:xfrm flipV="1">
              <a:off x="3748" y="594"/>
              <a:ext cx="1" cy="78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48" name="Line 101"/>
            <p:cNvSpPr/>
            <p:nvPr/>
          </p:nvSpPr>
          <p:spPr>
            <a:xfrm flipV="1">
              <a:off x="4912" y="602"/>
              <a:ext cx="1" cy="78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49" name="Text Box 102"/>
            <p:cNvSpPr txBox="1"/>
            <p:nvPr/>
          </p:nvSpPr>
          <p:spPr>
            <a:xfrm>
              <a:off x="1879" y="312"/>
              <a:ext cx="312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 anchor="t"/>
            <a:p>
              <a:pPr algn="just" eaLnBrk="0" hangingPunct="0"/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n-2</a:t>
              </a:r>
              <a:endPara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50" name="Text Box 103"/>
            <p:cNvSpPr txBox="1"/>
            <p:nvPr/>
          </p:nvSpPr>
          <p:spPr>
            <a:xfrm>
              <a:off x="3656" y="294"/>
              <a:ext cx="312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 anchor="t"/>
            <a:p>
              <a:pPr algn="just" eaLnBrk="0" hangingPunct="0"/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51" name="Text Box 104"/>
            <p:cNvSpPr txBox="1"/>
            <p:nvPr/>
          </p:nvSpPr>
          <p:spPr>
            <a:xfrm>
              <a:off x="4768" y="306"/>
              <a:ext cx="312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 anchor="t"/>
            <a:p>
              <a:pPr algn="just" eaLnBrk="0" hangingPunct="0"/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52" name="Text Box 105"/>
            <p:cNvSpPr txBox="1"/>
            <p:nvPr/>
          </p:nvSpPr>
          <p:spPr>
            <a:xfrm>
              <a:off x="1362" y="3910"/>
              <a:ext cx="32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pPr algn="just" eaLnBrk="0" hangingPunct="0"/>
              <a:r>
                <a:rPr lang="zh-CN" altLang="en-US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图</a:t>
              </a:r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2.3 </a:t>
              </a:r>
              <a:r>
                <a:rPr lang="zh-CN" altLang="en-US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行波进位的补码加法</a:t>
              </a:r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lang="zh-CN" altLang="en-US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减法器</a:t>
              </a:r>
              <a:endPara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53" name="Text Box 106"/>
            <p:cNvSpPr txBox="1"/>
            <p:nvPr/>
          </p:nvSpPr>
          <p:spPr>
            <a:xfrm>
              <a:off x="4430" y="1716"/>
              <a:ext cx="312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8000" tIns="10800" rIns="18000" bIns="10800" anchor="t"/>
            <a:p>
              <a:pPr algn="just" eaLnBrk="0" hangingPunct="0"/>
              <a:r>
                <a: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B’</a:t>
              </a:r>
              <a:r>
                <a:rPr lang="en-US" altLang="zh-CN" sz="1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654" name="Group 103"/>
          <p:cNvGrpSpPr/>
          <p:nvPr/>
        </p:nvGrpSpPr>
        <p:grpSpPr>
          <a:xfrm>
            <a:off x="971550" y="5084763"/>
            <a:ext cx="6477000" cy="1470025"/>
            <a:chOff x="0" y="0"/>
            <a:chExt cx="4080" cy="926"/>
          </a:xfrm>
        </p:grpSpPr>
        <p:sp>
          <p:nvSpPr>
            <p:cNvPr id="23655" name="Rectangle 10"/>
            <p:cNvSpPr/>
            <p:nvPr/>
          </p:nvSpPr>
          <p:spPr>
            <a:xfrm>
              <a:off x="0" y="0"/>
              <a:ext cx="40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FA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的左输入端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’</a:t>
              </a:r>
              <a:r>
                <a:rPr lang="en-US" altLang="zh-CN" sz="2400" baseline="-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=M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⊕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baseline="-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56" name="Rectangle 10"/>
            <p:cNvSpPr/>
            <p:nvPr/>
          </p:nvSpPr>
          <p:spPr>
            <a:xfrm>
              <a:off x="0" y="318"/>
              <a:ext cx="40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补码加法： 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M=0</a:t>
              </a: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’</a:t>
              </a:r>
              <a:r>
                <a:rPr lang="en-US" altLang="zh-CN" sz="2400" baseline="-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=M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⊕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baseline="-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0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⊕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baseline="-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B</a:t>
              </a:r>
              <a:r>
                <a:rPr lang="en-US" altLang="zh-CN" sz="2400" baseline="-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57" name="Rectangle 10"/>
            <p:cNvSpPr/>
            <p:nvPr/>
          </p:nvSpPr>
          <p:spPr>
            <a:xfrm>
              <a:off x="0" y="635"/>
              <a:ext cx="40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补码减法： 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M=1</a:t>
              </a: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’</a:t>
              </a:r>
              <a:r>
                <a:rPr lang="en-US" altLang="zh-CN" sz="2400" baseline="-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=M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⊕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baseline="-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1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⊕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baseline="-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endParaRPr lang="en-US" altLang="zh-CN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3658" name="Object 2"/>
            <p:cNvGraphicFramePr>
              <a:graphicFrameLocks noChangeAspect="1"/>
            </p:cNvGraphicFramePr>
            <p:nvPr/>
          </p:nvGraphicFramePr>
          <p:xfrm>
            <a:off x="3084" y="590"/>
            <a:ext cx="22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191135" imgH="254635" progId="Equation.3">
                    <p:embed/>
                  </p:oleObj>
                </mc:Choice>
                <mc:Fallback>
                  <p:oleObj name="" r:id="rId1" imgW="191135" imgH="254635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084" y="590"/>
                          <a:ext cx="229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xfrm>
            <a:off x="2500313" y="5286375"/>
            <a:ext cx="6143625" cy="731838"/>
          </a:xfrm>
        </p:spPr>
        <p:txBody>
          <a:bodyPr wrap="square" lIns="91440" tIns="45720" rIns="91440" bIns="45720" anchor="ctr"/>
          <a:p>
            <a:pPr algn="r" eaLnBrk="1" hangingPunct="1"/>
            <a:r>
              <a:rPr lang="zh-CN" altLang="en-US" sz="2800" b="1" dirty="0"/>
              <a:t>串行加法器</a:t>
            </a:r>
            <a:endParaRPr lang="zh-CN" altLang="en-US" sz="2800" b="1" dirty="0"/>
          </a:p>
        </p:txBody>
      </p:sp>
      <p:pic>
        <p:nvPicPr>
          <p:cNvPr id="24578" name="Picture 4" descr="C:\Users\Administrator\AppData\Roaming\Tencent\Users\68046508\QQ\WinTemp\RichOle\Z)YA_DBIUFED_9@(2]H)7JL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" y="214313"/>
            <a:ext cx="6130925" cy="4556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79" name="Picture 5" descr="C:\Users\Administrator\AppData\Roaming\Tencent\Users\68046508\QQ\WinTemp\RichOle\K@PI2{7AMH6LPN@$~9E]OS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4857750"/>
            <a:ext cx="4357688" cy="17732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0" name="Picture 6" descr="C:\Users\Administrator\AppData\Roaming\Tencent\Users\68046508\QQ\WinTemp\RichOle\VT]`$]5BESGN)F@Z4JP}QU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688" y="2000250"/>
            <a:ext cx="2314575" cy="1889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Rectangle 4"/>
          <p:cNvSpPr/>
          <p:nvPr/>
        </p:nvSpPr>
        <p:spPr>
          <a:xfrm>
            <a:off x="457200" y="21145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zh-CN" altLang="en-US" sz="4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第二章   总结</a:t>
            </a:r>
            <a:r>
              <a:rPr lang="zh-CN" altLang="en-US" sz="4000" b="1" dirty="0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（续）</a:t>
            </a:r>
            <a:r>
              <a:rPr lang="zh-CN" altLang="en-US" sz="4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4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8147" name="文本占位符 518146"/>
          <p:cNvSpPr>
            <a:spLocks noGrp="1"/>
          </p:cNvSpPr>
          <p:nvPr>
            <p:ph type="body" idx="1"/>
          </p:nvPr>
        </p:nvSpPr>
        <p:spPr>
          <a:xfrm>
            <a:off x="228600" y="1232535"/>
            <a:ext cx="8686800" cy="4392613"/>
          </a:xfrm>
        </p:spPr>
        <p:txBody>
          <a:bodyPr/>
          <a:p>
            <a:pPr algn="l">
              <a:lnSpc>
                <a:spcPct val="80000"/>
              </a:lnSpc>
            </a:pPr>
            <a:r>
              <a:rPr lang="zh-CN" altLang="en-US" dirty="0"/>
              <a:t>计算机中数的表示方法有四种：原码表示法、补码表示法、反码表示法、移码表示法。</a:t>
            </a:r>
            <a:endParaRPr lang="zh-CN" altLang="en-US" dirty="0"/>
          </a:p>
          <a:p>
            <a:pPr algn="l">
              <a:lnSpc>
                <a:spcPct val="80000"/>
              </a:lnSpc>
            </a:pPr>
            <a:endParaRPr lang="zh-CN" altLang="en-US" dirty="0"/>
          </a:p>
          <a:p>
            <a:pPr algn="l">
              <a:lnSpc>
                <a:spcPct val="80000"/>
              </a:lnSpc>
            </a:pPr>
            <a:r>
              <a:rPr lang="zh-CN" altLang="en-US" dirty="0"/>
              <a:t>十进制的数据表示方法有：有权码（</a:t>
            </a:r>
            <a:r>
              <a:rPr lang="en-US" altLang="zh-CN" dirty="0"/>
              <a:t>2421</a:t>
            </a:r>
            <a:r>
              <a:rPr lang="zh-CN" altLang="en-US" dirty="0"/>
              <a:t>码、</a:t>
            </a:r>
            <a:r>
              <a:rPr lang="en-US" altLang="zh-CN" dirty="0"/>
              <a:t>4311</a:t>
            </a:r>
            <a:r>
              <a:rPr lang="zh-CN" altLang="en-US" dirty="0"/>
              <a:t>码、</a:t>
            </a:r>
            <a:r>
              <a:rPr lang="en-US" altLang="zh-CN" dirty="0"/>
              <a:t>8421</a:t>
            </a:r>
            <a:r>
              <a:rPr lang="zh-CN" altLang="en-US" dirty="0"/>
              <a:t>码等）和无权码（余</a:t>
            </a:r>
            <a:r>
              <a:rPr lang="en-US" altLang="zh-CN" dirty="0"/>
              <a:t>3</a:t>
            </a:r>
            <a:r>
              <a:rPr lang="zh-CN" altLang="en-US" dirty="0"/>
              <a:t>码、格雷码等）</a:t>
            </a:r>
            <a:endParaRPr lang="zh-CN" altLang="en-US" dirty="0"/>
          </a:p>
          <a:p>
            <a:pPr algn="l">
              <a:lnSpc>
                <a:spcPct val="80000"/>
              </a:lnSpc>
            </a:pPr>
            <a:endParaRPr lang="zh-CN" altLang="en-US" dirty="0"/>
          </a:p>
          <a:p>
            <a:pPr algn="l">
              <a:lnSpc>
                <a:spcPct val="80000"/>
              </a:lnSpc>
            </a:pPr>
            <a:r>
              <a:rPr lang="zh-CN" altLang="en-US" dirty="0"/>
              <a:t>英文字符采用</a:t>
            </a:r>
            <a:r>
              <a:rPr lang="en-US" altLang="zh-CN" dirty="0"/>
              <a:t>ASCII</a:t>
            </a:r>
            <a:r>
              <a:rPr lang="zh-CN" altLang="en-US" dirty="0"/>
              <a:t>码。</a:t>
            </a:r>
            <a:endParaRPr lang="zh-CN" altLang="en-US" dirty="0"/>
          </a:p>
          <a:p>
            <a:pPr algn="l">
              <a:lnSpc>
                <a:spcPct val="80000"/>
              </a:lnSpc>
            </a:pPr>
            <a:endParaRPr lang="zh-CN" altLang="en-US" dirty="0"/>
          </a:p>
          <a:p>
            <a:pPr algn="l">
              <a:lnSpc>
                <a:spcPct val="80000"/>
              </a:lnSpc>
            </a:pPr>
            <a:r>
              <a:rPr lang="zh-CN" altLang="en-US" dirty="0"/>
              <a:t>汉字的编码有输入码、内码、字型码等。</a:t>
            </a:r>
            <a:endParaRPr lang="zh-CN" altLang="en-US" dirty="0"/>
          </a:p>
          <a:p>
            <a:pPr algn="l">
              <a:lnSpc>
                <a:spcPct val="80000"/>
              </a:lnSpc>
            </a:pPr>
            <a:r>
              <a:rPr lang="zh-CN" altLang="en-US" dirty="0"/>
              <a:t>主要的数据校验码有：奇偶校验码、循环冗余校验码和海明校验码等。 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>
          <a:xfrm>
            <a:off x="285750" y="5715000"/>
            <a:ext cx="5072063" cy="1143000"/>
          </a:xfrm>
        </p:spPr>
        <p:txBody>
          <a:bodyPr wrap="square" lIns="91440" tIns="45720" rIns="91440" bIns="45720" anchor="ctr"/>
          <a:p>
            <a:pPr algn="l" eaLnBrk="1" hangingPunct="1"/>
            <a:r>
              <a:rPr lang="zh-CN" altLang="en-US" sz="2800" b="1" dirty="0"/>
              <a:t>    并行加法器</a:t>
            </a:r>
            <a:endParaRPr lang="zh-CN" altLang="en-US" sz="2800" b="1" dirty="0"/>
          </a:p>
        </p:txBody>
      </p:sp>
      <p:pic>
        <p:nvPicPr>
          <p:cNvPr id="25602" name="Picture 6" descr="C:\Users\Administrator\AppData\Roaming\Tencent\Users\68046508\QQ\WinTemp\RichOle\VT]`$]5BESGN)F@Z4JP}QU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4857750"/>
            <a:ext cx="1487488" cy="12144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3" name="Picture 6" descr="C:\Users\Administrator\AppData\Roaming\Tencent\Users\68046508\QQ\WinTemp\RichOle\H]~KSW)83((9AR%Y1A5K)K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4984750"/>
            <a:ext cx="5064125" cy="1328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4" name="Picture 7" descr="C:\Users\Administrator\AppData\Roaming\Tencent\Users\68046508\QQ\WinTemp\RichOle\65(ADQ1NB%2YRQ}`NO`IBC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42875"/>
            <a:ext cx="8580438" cy="4643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4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en-US" altLang="zh-CN" sz="3600" b="1" dirty="0">
                <a:solidFill>
                  <a:schemeClr val="tx1"/>
                </a:solidFill>
                <a:latin typeface="宋体" panose="02010600030101010101" pitchFamily="2" charset="-122"/>
              </a:rPr>
              <a:t>2.1.2 </a:t>
            </a:r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</a:rPr>
              <a:t>数值数据的定点与浮点表示</a:t>
            </a:r>
            <a:endParaRPr lang="zh-CN" altLang="en-US" sz="36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6626" name="Rectangle 5"/>
          <p:cNvSpPr/>
          <p:nvPr/>
        </p:nvSpPr>
        <p:spPr>
          <a:xfrm>
            <a:off x="457200" y="1371600"/>
            <a:ext cx="2819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浮点数表示：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0" name="Rectangle 6"/>
          <p:cNvSpPr>
            <a:spLocks noChangeArrowheads="1"/>
          </p:cNvSpPr>
          <p:nvPr/>
        </p:nvSpPr>
        <p:spPr bwMode="auto">
          <a:xfrm>
            <a:off x="1524000" y="3124200"/>
            <a:ext cx="64008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符号位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阶   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尾           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6628" name="Group 5"/>
          <p:cNvGrpSpPr/>
          <p:nvPr/>
        </p:nvGrpSpPr>
        <p:grpSpPr>
          <a:xfrm>
            <a:off x="2268538" y="3644900"/>
            <a:ext cx="5562600" cy="533400"/>
            <a:chOff x="0" y="0"/>
            <a:chExt cx="2103" cy="323"/>
          </a:xfrm>
        </p:grpSpPr>
        <p:grpSp>
          <p:nvGrpSpPr>
            <p:cNvPr id="26629" name="Group 6"/>
            <p:cNvGrpSpPr/>
            <p:nvPr/>
          </p:nvGrpSpPr>
          <p:grpSpPr>
            <a:xfrm>
              <a:off x="3" y="3"/>
              <a:ext cx="2097" cy="317"/>
              <a:chOff x="0" y="0"/>
              <a:chExt cx="2097" cy="317"/>
            </a:xfrm>
          </p:grpSpPr>
          <p:grpSp>
            <p:nvGrpSpPr>
              <p:cNvPr id="26630" name="Group 7"/>
              <p:cNvGrpSpPr/>
              <p:nvPr/>
            </p:nvGrpSpPr>
            <p:grpSpPr>
              <a:xfrm>
                <a:off x="0" y="0"/>
                <a:ext cx="253" cy="317"/>
                <a:chOff x="0" y="0"/>
                <a:chExt cx="253" cy="317"/>
              </a:xfrm>
            </p:grpSpPr>
            <p:sp>
              <p:nvSpPr>
                <p:cNvPr id="26631" name="Rectangle 7"/>
                <p:cNvSpPr/>
                <p:nvPr/>
              </p:nvSpPr>
              <p:spPr>
                <a:xfrm>
                  <a:off x="43" y="0"/>
                  <a:ext cx="167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ctr"/>
                  <a:r>
                    <a:rPr lang="en-US" altLang="zh-CN" sz="24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</a:t>
                  </a:r>
                  <a:endPara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ctr" eaLnBrk="0" hangingPunct="0"/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32" name="Rectangle 10"/>
                <p:cNvSpPr/>
                <p:nvPr/>
              </p:nvSpPr>
              <p:spPr>
                <a:xfrm>
                  <a:off x="0" y="0"/>
                  <a:ext cx="253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6633" name="Group 10"/>
              <p:cNvGrpSpPr/>
              <p:nvPr/>
            </p:nvGrpSpPr>
            <p:grpSpPr>
              <a:xfrm>
                <a:off x="253" y="0"/>
                <a:ext cx="588" cy="317"/>
                <a:chOff x="0" y="0"/>
                <a:chExt cx="588" cy="317"/>
              </a:xfrm>
            </p:grpSpPr>
            <p:sp>
              <p:nvSpPr>
                <p:cNvPr id="26634" name="Rectangle 8"/>
                <p:cNvSpPr/>
                <p:nvPr/>
              </p:nvSpPr>
              <p:spPr>
                <a:xfrm>
                  <a:off x="43" y="0"/>
                  <a:ext cx="502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24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  E  </a:t>
                  </a:r>
                  <a:endPara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35" name="Rectangle 12"/>
                <p:cNvSpPr/>
                <p:nvPr/>
              </p:nvSpPr>
              <p:spPr>
                <a:xfrm>
                  <a:off x="0" y="0"/>
                  <a:ext cx="588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6636" name="Group 13"/>
              <p:cNvGrpSpPr/>
              <p:nvPr/>
            </p:nvGrpSpPr>
            <p:grpSpPr>
              <a:xfrm>
                <a:off x="841" y="0"/>
                <a:ext cx="1256" cy="317"/>
                <a:chOff x="0" y="0"/>
                <a:chExt cx="1256" cy="317"/>
              </a:xfrm>
            </p:grpSpPr>
            <p:sp>
              <p:nvSpPr>
                <p:cNvPr id="26637" name="Rectangle 9"/>
                <p:cNvSpPr/>
                <p:nvPr/>
              </p:nvSpPr>
              <p:spPr>
                <a:xfrm>
                  <a:off x="43" y="0"/>
                  <a:ext cx="1170" cy="31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/>
                <a:p>
                  <a:pPr algn="just"/>
                  <a:r>
                    <a:rPr lang="en-US" altLang="zh-CN" sz="24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           M</a:t>
                  </a:r>
                  <a:endPara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en-US" altLang="zh-CN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638" name="Rectangle 14"/>
                <p:cNvSpPr/>
                <p:nvPr/>
              </p:nvSpPr>
              <p:spPr>
                <a:xfrm>
                  <a:off x="0" y="0"/>
                  <a:ext cx="1256" cy="317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sz="24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26639" name="Rectangle 17"/>
            <p:cNvSpPr/>
            <p:nvPr/>
          </p:nvSpPr>
          <p:spPr>
            <a:xfrm>
              <a:off x="0" y="0"/>
              <a:ext cx="2103" cy="323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640" name="Rectangle 19"/>
          <p:cNvSpPr/>
          <p:nvPr/>
        </p:nvSpPr>
        <p:spPr>
          <a:xfrm>
            <a:off x="838200" y="4495800"/>
            <a:ext cx="7772400" cy="83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阶用移码，尾数用原码，规格化尾数为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1.M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endParaRPr lang="zh-CN" altLang="en-US" sz="2400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个位的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为隐含位。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41" name="Rectangle 20"/>
          <p:cNvSpPr/>
          <p:nvPr/>
        </p:nvSpPr>
        <p:spPr>
          <a:xfrm>
            <a:off x="522288" y="1970088"/>
            <a:ext cx="52641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IEEE754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标准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浮点表示标准化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42" name="Rectangle 21"/>
          <p:cNvSpPr/>
          <p:nvPr/>
        </p:nvSpPr>
        <p:spPr>
          <a:xfrm>
            <a:off x="1371600" y="2490788"/>
            <a:ext cx="36385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① IEEE754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的浮点数格式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5"/>
          <p:cNvSpPr/>
          <p:nvPr/>
        </p:nvSpPr>
        <p:spPr>
          <a:xfrm>
            <a:off x="428625" y="285750"/>
            <a:ext cx="2819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浮点数表示：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0" name="Rectangle 6"/>
          <p:cNvSpPr/>
          <p:nvPr/>
        </p:nvSpPr>
        <p:spPr>
          <a:xfrm>
            <a:off x="381000" y="838200"/>
            <a:ext cx="5176838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IEEE754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标准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浮点表示标准化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8"/>
          <p:cNvSpPr/>
          <p:nvPr/>
        </p:nvSpPr>
        <p:spPr>
          <a:xfrm>
            <a:off x="758825" y="1341438"/>
            <a:ext cx="55530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②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两种常用的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IEEE754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浮点数据格式：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2" name="Rectangle 9"/>
          <p:cNvSpPr/>
          <p:nvPr/>
        </p:nvSpPr>
        <p:spPr>
          <a:xfrm>
            <a:off x="787400" y="1928813"/>
            <a:ext cx="727233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单精度格式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(32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 :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位，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阶码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3" name="Rectangle 10"/>
          <p:cNvSpPr/>
          <p:nvPr/>
        </p:nvSpPr>
        <p:spPr>
          <a:xfrm>
            <a:off x="1101725" y="2436813"/>
            <a:ext cx="2786063" cy="461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E=(2</a:t>
            </a:r>
            <a:r>
              <a:rPr lang="en-US" altLang="zh-CN" sz="24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-1)+e=127+e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4" name="Rectangle 12"/>
          <p:cNvSpPr/>
          <p:nvPr/>
        </p:nvSpPr>
        <p:spPr>
          <a:xfrm>
            <a:off x="3101975" y="2436813"/>
            <a:ext cx="40909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N=(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×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aseline="30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127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×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(1.M)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655" name="Rectangle 11"/>
          <p:cNvSpPr/>
          <p:nvPr/>
        </p:nvSpPr>
        <p:spPr>
          <a:xfrm>
            <a:off x="1173163" y="3008313"/>
            <a:ext cx="597693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真值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e=[–126, 127],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则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E=[1, 254]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6" name="Rectangle 5"/>
          <p:cNvSpPr/>
          <p:nvPr/>
        </p:nvSpPr>
        <p:spPr>
          <a:xfrm>
            <a:off x="787400" y="3643313"/>
            <a:ext cx="7138988" cy="8302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b. </a:t>
            </a:r>
            <a:r>
              <a:rPr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双精度格式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(64</a:t>
            </a:r>
            <a:r>
              <a:rPr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):</a:t>
            </a:r>
            <a:r>
              <a:rPr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符号位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位，阶码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位，</a:t>
            </a:r>
            <a:endParaRPr lang="zh-CN" altLang="en-US" sz="24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52</a:t>
            </a:r>
            <a:r>
              <a:rPr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位。</a:t>
            </a:r>
            <a:r>
              <a:rPr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7" name="Rectangle 8"/>
          <p:cNvSpPr/>
          <p:nvPr/>
        </p:nvSpPr>
        <p:spPr>
          <a:xfrm>
            <a:off x="1144588" y="4500563"/>
            <a:ext cx="201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规格化数为：</a:t>
            </a:r>
            <a:endParaRPr lang="zh-CN" altLang="en-US" sz="24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8" name="Rectangle 9"/>
          <p:cNvSpPr/>
          <p:nvPr/>
        </p:nvSpPr>
        <p:spPr>
          <a:xfrm>
            <a:off x="3001963" y="4500563"/>
            <a:ext cx="3841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N=(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lang="en-US" altLang="zh-CN" sz="2400" baseline="30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×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aseline="30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aseline="300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baseline="30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1023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×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(1.M)	</a:t>
            </a:r>
            <a:endParaRPr lang="en-US" altLang="zh-CN" sz="24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9" name="Rectangle 6"/>
          <p:cNvSpPr/>
          <p:nvPr/>
        </p:nvSpPr>
        <p:spPr>
          <a:xfrm>
            <a:off x="1216025" y="5032375"/>
            <a:ext cx="66897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E= (2</a:t>
            </a:r>
            <a:r>
              <a:rPr lang="en-US" altLang="zh-CN" sz="2400" baseline="300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 +e=1023+e</a:t>
            </a:r>
            <a:r>
              <a:rPr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endParaRPr lang="zh-CN" altLang="en-US" sz="2400" dirty="0">
              <a:solidFill>
                <a:schemeClr val="bg2">
                  <a:lumMod val="60000"/>
                  <a:lumOff val="4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60" name="Rectangle 7"/>
          <p:cNvSpPr/>
          <p:nvPr/>
        </p:nvSpPr>
        <p:spPr>
          <a:xfrm>
            <a:off x="1216025" y="5643563"/>
            <a:ext cx="6402388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表示数的范围是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1022, 1023], </a:t>
            </a:r>
            <a:r>
              <a:rPr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则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E=[1, 2046]</a:t>
            </a:r>
            <a:endParaRPr lang="en-US" altLang="zh-CN" sz="24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Text Box 4"/>
          <p:cNvSpPr txBox="1"/>
          <p:nvPr/>
        </p:nvSpPr>
        <p:spPr>
          <a:xfrm>
            <a:off x="533400" y="1052513"/>
            <a:ext cx="8610600" cy="5219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 】x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754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标准（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41360000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（？）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28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x-none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100 0001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0110 0000 0000 0000 0000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S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阶码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(8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尾数（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位）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解：指数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e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＝阶码－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127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x-none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10000010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01111111 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x-none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00000011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＝（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28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x-none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.M=</a:t>
            </a:r>
            <a:r>
              <a:rPr lang="en-US" altLang="zh-CN" sz="2800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.0110110000000000000000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1.011011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x-none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＝（－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×1.M×2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e </a:t>
            </a:r>
            <a:endParaRPr lang="en-US" altLang="zh-CN" sz="28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＝（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1.011011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×2</a:t>
            </a:r>
            <a:r>
              <a:rPr lang="en-US" altLang="zh-CN" sz="28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2800" baseline="30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＝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1011.011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＝（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11.375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28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charRg st="31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charRg st="75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charRg st="107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charRg st="123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charRg st="157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charRg st="187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charRg st="228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charRg st="247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charRg st="267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Picture 1" descr="C:\Documents and Settings\Administrator\Application Data\Tencent\Users\68046508\QQ\WinTemp\RichOle\[CJ$}%_D1J@0HU@{G3[IMT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13" y="928688"/>
            <a:ext cx="8624887" cy="457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4"/>
          <p:cNvSpPr/>
          <p:nvPr/>
        </p:nvSpPr>
        <p:spPr>
          <a:xfrm>
            <a:off x="228600" y="458788"/>
            <a:ext cx="8534400" cy="55086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 defTabSz="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  <a:tab pos="3467100" algn="l"/>
                <a:tab pos="3733800" algn="l"/>
                <a:tab pos="4200525" algn="l"/>
              </a:tabLst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defTabSz="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  <a:tab pos="3467100" algn="l"/>
                <a:tab pos="3733800" algn="l"/>
                <a:tab pos="4200525" algn="l"/>
              </a:tabLst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把十进制数－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33.5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转换为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IEEE754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标准的单精度规格化数的表示形式。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defTabSz="0" eaLnBrk="0" hangingPunct="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  <a:tab pos="3467100" algn="l"/>
                <a:tab pos="3733800" algn="l"/>
                <a:tab pos="4200525" algn="l"/>
              </a:tabLst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defTabSz="0" eaLnBrk="0" hangingPunct="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  <a:tab pos="3467100" algn="l"/>
                <a:tab pos="3733800" algn="l"/>
                <a:tab pos="4200525" algn="l"/>
              </a:tabLst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解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:  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（－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33.5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3200" baseline="-150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（－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100001.1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3200" baseline="-1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3200" baseline="-1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defTabSz="0" eaLnBrk="0" hangingPunct="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  <a:tab pos="3467100" algn="l"/>
                <a:tab pos="3733800" algn="l"/>
                <a:tab pos="4200525" algn="l"/>
              </a:tabLst>
            </a:pPr>
            <a:r>
              <a:rPr lang="en-US" altLang="x-none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（－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101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×1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.000011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3200" baseline="-1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3200" baseline="-1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defTabSz="0" eaLnBrk="0" hangingPunct="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  <a:tab pos="3467100" algn="l"/>
                <a:tab pos="3733800" algn="l"/>
                <a:tab pos="4200525" algn="l"/>
              </a:tabLst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故规格化的浮点数：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defTabSz="0" eaLnBrk="0" hangingPunct="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  <a:tab pos="3467100" algn="l"/>
                <a:tab pos="3733800" algn="l"/>
                <a:tab pos="4200525" algn="l"/>
              </a:tabLst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S=1,  E= 127 + 5 = 132=2</a:t>
            </a:r>
            <a:r>
              <a:rPr lang="en-US" altLang="zh-CN" sz="32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+2</a:t>
            </a:r>
            <a:r>
              <a:rPr lang="en-US" altLang="zh-CN" sz="32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=(10000100) </a:t>
            </a:r>
            <a:r>
              <a:rPr lang="en-US" altLang="zh-CN" sz="3200" baseline="-1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defTabSz="0" eaLnBrk="0" hangingPunct="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  <a:tab pos="3467100" algn="l"/>
                <a:tab pos="3733800" algn="l"/>
                <a:tab pos="4200525" algn="l"/>
              </a:tabLst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defTabSz="0" eaLnBrk="0" hangingPunct="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  <a:tab pos="3467100" algn="l"/>
                <a:tab pos="3733800" algn="l"/>
                <a:tab pos="4200525" algn="l"/>
              </a:tabLst>
            </a:pP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100 0010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</a:t>
            </a:r>
            <a:r>
              <a:rPr lang="en-US" altLang="zh-CN" sz="32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0110 0000 0000 0000 0000</a:t>
            </a:r>
            <a:r>
              <a:rPr lang="en-US" altLang="zh-CN" sz="32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endParaRPr lang="en-US" altLang="zh-CN" sz="32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defTabSz="0" eaLnBrk="0" hangingPunct="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  <a:tab pos="3467100" algn="l"/>
                <a:tab pos="3733800" algn="l"/>
                <a:tab pos="4200525" algn="l"/>
              </a:tabLst>
            </a:pPr>
            <a:r>
              <a:rPr lang="en-US" altLang="zh-CN" sz="32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C2060000</a:t>
            </a:r>
            <a:r>
              <a:rPr lang="en-US" altLang="zh-CN" sz="3200" baseline="-15000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charRg st="4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78">
                                            <p:txEl>
                                              <p:charRg st="4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78">
                                            <p:txEl>
                                              <p:charRg st="4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charRg st="51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178">
                                            <p:txEl>
                                              <p:charRg st="51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78">
                                            <p:txEl>
                                              <p:charRg st="51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charRg st="82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178">
                                            <p:txEl>
                                              <p:charRg st="82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178">
                                            <p:txEl>
                                              <p:charRg st="82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charRg st="135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178">
                                            <p:txEl>
                                              <p:charRg st="135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178">
                                            <p:txEl>
                                              <p:charRg st="135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charRg st="145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78">
                                            <p:txEl>
                                              <p:charRg st="145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178">
                                            <p:txEl>
                                              <p:charRg st="145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charRg st="202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78">
                                            <p:txEl>
                                              <p:charRg st="202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78">
                                            <p:txEl>
                                              <p:charRg st="202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charRg st="255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178">
                                            <p:txEl>
                                              <p:charRg st="255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178">
                                            <p:txEl>
                                              <p:charRg st="255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6"/>
          <p:cNvSpPr/>
          <p:nvPr/>
        </p:nvSpPr>
        <p:spPr>
          <a:xfrm>
            <a:off x="-500062" y="2428875"/>
            <a:ext cx="522287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800100" eaLnBrk="0" hangingPunct="0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．计算机的基本逻辑运算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6" name="Rectangle 7"/>
          <p:cNvSpPr/>
          <p:nvPr/>
        </p:nvSpPr>
        <p:spPr>
          <a:xfrm>
            <a:off x="747713" y="3538538"/>
            <a:ext cx="7110412" cy="641350"/>
          </a:xfrm>
          <a:prstGeom prst="rect">
            <a:avLst/>
          </a:prstGeom>
          <a:noFill/>
          <a:ln w="9525">
            <a:noFill/>
          </a:ln>
        </p:spPr>
        <p:txBody>
          <a:bodyPr lIns="996636" tIns="12696" bIns="12696" anchor="t">
            <a:spAutoFit/>
          </a:bodyPr>
          <a:p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按位求反，即求反运算使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变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变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若数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x= x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…x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，则                                   。 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1747" name="Object 2"/>
          <p:cNvGraphicFramePr>
            <a:graphicFrameLocks noChangeAspect="1"/>
          </p:cNvGraphicFramePr>
          <p:nvPr/>
        </p:nvGraphicFramePr>
        <p:xfrm>
          <a:off x="2590800" y="2895600"/>
          <a:ext cx="301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27000" imgH="215900" progId="Equation.3">
                  <p:embed/>
                </p:oleObj>
              </mc:Choice>
              <mc:Fallback>
                <p:oleObj name="" r:id="rId1" imgW="127000" imgH="215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0800" y="2895600"/>
                        <a:ext cx="3016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3"/>
          <p:cNvGraphicFramePr>
            <a:graphicFrameLocks noChangeAspect="1"/>
          </p:cNvGraphicFramePr>
          <p:nvPr/>
        </p:nvGraphicFramePr>
        <p:xfrm>
          <a:off x="4329113" y="3843338"/>
          <a:ext cx="1905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029335" imgH="254000" progId="Equation.3">
                  <p:embed/>
                </p:oleObj>
              </mc:Choice>
              <mc:Fallback>
                <p:oleObj name="" r:id="rId3" imgW="1029335" imgH="2540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29113" y="3843338"/>
                        <a:ext cx="1905000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8"/>
          <p:cNvSpPr/>
          <p:nvPr/>
        </p:nvSpPr>
        <p:spPr>
          <a:xfrm>
            <a:off x="214313" y="642938"/>
            <a:ext cx="29130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逻辑运算 回顾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0" name="Rectangle 9"/>
          <p:cNvSpPr/>
          <p:nvPr/>
        </p:nvSpPr>
        <p:spPr>
          <a:xfrm>
            <a:off x="285750" y="1285875"/>
            <a:ext cx="1808163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．逻辑数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1" name="Rectangle 10"/>
          <p:cNvSpPr/>
          <p:nvPr/>
        </p:nvSpPr>
        <p:spPr>
          <a:xfrm>
            <a:off x="857250" y="1857375"/>
            <a:ext cx="872807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通常用“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1”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表示逻辑真，用“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0”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表示逻辑假的非数值数据。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2" name="Rectangle 11"/>
          <p:cNvSpPr/>
          <p:nvPr/>
        </p:nvSpPr>
        <p:spPr>
          <a:xfrm>
            <a:off x="838200" y="3124200"/>
            <a:ext cx="4584700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）逻辑非（    ）运算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3" name="Rectangle 12"/>
          <p:cNvSpPr/>
          <p:nvPr/>
        </p:nvSpPr>
        <p:spPr>
          <a:xfrm>
            <a:off x="1585913" y="4757738"/>
            <a:ext cx="7315200" cy="949325"/>
          </a:xfrm>
          <a:prstGeom prst="rect">
            <a:avLst/>
          </a:prstGeom>
          <a:noFill/>
          <a:ln w="9525">
            <a:noFill/>
          </a:ln>
        </p:spPr>
        <p:txBody>
          <a:bodyPr tIns="12696" bIns="12696" anchor="t">
            <a:spAutoFit/>
          </a:bodyPr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对两个数进行逻辑加，就是按位求它们的“或”，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若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x= x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…x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y= y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…y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x∨y=Z= Z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…Z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，则    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=x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∨y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　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(i=0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n)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。 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54" name="Rectangle 13"/>
          <p:cNvSpPr/>
          <p:nvPr/>
        </p:nvSpPr>
        <p:spPr>
          <a:xfrm>
            <a:off x="823913" y="4300538"/>
            <a:ext cx="5089525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）逻辑加（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∨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或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）运算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sz="2800" dirty="0">
                <a:solidFill>
                  <a:schemeClr val="tx1"/>
                </a:solidFill>
              </a:rPr>
              <a:t>逻辑运算 回顾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4343400" y="5334000"/>
          <a:ext cx="2159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27000" imgH="215900" progId="Equation.3">
                  <p:embed/>
                </p:oleObj>
              </mc:Choice>
              <mc:Fallback>
                <p:oleObj name="" r:id="rId1" imgW="127000" imgH="2159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43400" y="5334000"/>
                        <a:ext cx="21590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447800" y="5791200"/>
          <a:ext cx="3619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127000" imgH="215900" progId="Equation.3">
                  <p:embed/>
                </p:oleObj>
              </mc:Choice>
              <mc:Fallback>
                <p:oleObj name="" r:id="rId3" imgW="127000" imgH="2159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5791200"/>
                        <a:ext cx="36195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Rectangle 9"/>
          <p:cNvSpPr/>
          <p:nvPr/>
        </p:nvSpPr>
        <p:spPr>
          <a:xfrm>
            <a:off x="533400" y="1752600"/>
            <a:ext cx="51181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）逻辑乘（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∧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或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·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）运算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3" name="Rectangle 10"/>
          <p:cNvSpPr/>
          <p:nvPr/>
        </p:nvSpPr>
        <p:spPr>
          <a:xfrm>
            <a:off x="1295400" y="2257425"/>
            <a:ext cx="6300788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对两数进行逻辑乘，就是按位求它们的“与”。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4" name="Rectangle 11"/>
          <p:cNvSpPr/>
          <p:nvPr/>
        </p:nvSpPr>
        <p:spPr>
          <a:xfrm>
            <a:off x="1295400" y="2667000"/>
            <a:ext cx="8245475" cy="854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若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x= x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…x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y= y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…y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，若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x∧y=Z=Z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…Z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则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=x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∧y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　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(i=0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…n)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5" name="Rectangle 12"/>
          <p:cNvSpPr/>
          <p:nvPr/>
        </p:nvSpPr>
        <p:spPr>
          <a:xfrm>
            <a:off x="609600" y="3573463"/>
            <a:ext cx="453866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(4)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逻辑异（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⊕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）运算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6" name="Rectangle 13"/>
          <p:cNvSpPr/>
          <p:nvPr/>
        </p:nvSpPr>
        <p:spPr>
          <a:xfrm>
            <a:off x="1219200" y="4411663"/>
            <a:ext cx="7924800" cy="762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若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x= x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…x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y= y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…y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x⊕y=Z= Z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…Z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则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=x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⊕y</a:t>
            </a:r>
            <a:r>
              <a:rPr lang="en-US" altLang="zh-CN" sz="2000" baseline="-30000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　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(i=0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…n)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7" name="Rectangle 14"/>
          <p:cNvSpPr/>
          <p:nvPr/>
        </p:nvSpPr>
        <p:spPr>
          <a:xfrm>
            <a:off x="1219200" y="4030663"/>
            <a:ext cx="6592888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对两数进行逻辑异，就是按位求它们的模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加。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8" name="Rectangle 17"/>
          <p:cNvSpPr/>
          <p:nvPr/>
        </p:nvSpPr>
        <p:spPr>
          <a:xfrm>
            <a:off x="990600" y="5791200"/>
            <a:ext cx="7391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解：   ＝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0100  x∨y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＝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1111   x∧y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＝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0001   x⊕y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＝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1110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9" name="Rectangle 18"/>
          <p:cNvSpPr/>
          <p:nvPr/>
        </p:nvSpPr>
        <p:spPr>
          <a:xfrm>
            <a:off x="228600" y="5334000"/>
            <a:ext cx="73025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】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设两数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x=1011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y=0101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，求   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x∨y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x∧y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x⊕y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80" name="Rectangle 19"/>
          <p:cNvSpPr/>
          <p:nvPr/>
        </p:nvSpPr>
        <p:spPr>
          <a:xfrm>
            <a:off x="466725" y="1219200"/>
            <a:ext cx="54006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．计算机的基本逻辑运算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zh-CN" altLang="en-US" sz="2800" dirty="0">
                <a:solidFill>
                  <a:schemeClr val="tx1"/>
                </a:solidFill>
              </a:rPr>
              <a:t>逻辑运算 回顾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3794" name="Rectangle 4"/>
          <p:cNvSpPr/>
          <p:nvPr/>
        </p:nvSpPr>
        <p:spPr>
          <a:xfrm>
            <a:off x="609600" y="1295400"/>
            <a:ext cx="3962400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．逻辑运算的特点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304800" y="2057400"/>
            <a:ext cx="8839200" cy="887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tIns="12696" bIns="12696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① 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按位进行，各位的结果互不牵连；所以无借位，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进位，溢出等问题；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6" name="Rectangle 6"/>
          <p:cNvSpPr/>
          <p:nvPr/>
        </p:nvSpPr>
        <p:spPr>
          <a:xfrm>
            <a:off x="685800" y="4302125"/>
            <a:ext cx="8382000" cy="887413"/>
          </a:xfrm>
          <a:prstGeom prst="rect">
            <a:avLst/>
          </a:prstGeom>
          <a:noFill/>
          <a:ln w="9525">
            <a:noFill/>
          </a:ln>
        </p:spPr>
        <p:txBody>
          <a:bodyPr tIns="12696" bIns="12696" anchor="t">
            <a:spAutoFit/>
          </a:bodyPr>
          <a:p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③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每一位都可看成一个逻辑变量。 所以无符号位，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  数值位，阶码和尾数的区分。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7" name="Rectangle 7"/>
          <p:cNvSpPr/>
          <p:nvPr/>
        </p:nvSpPr>
        <p:spPr>
          <a:xfrm>
            <a:off x="685800" y="3328988"/>
            <a:ext cx="3525838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②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运算简单；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4817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" y="619125"/>
            <a:ext cx="9007475" cy="59340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0" name="表格 -1"/>
          <p:cNvGraphicFramePr/>
          <p:nvPr/>
        </p:nvGraphicFramePr>
        <p:xfrm>
          <a:off x="5427663" y="2232025"/>
          <a:ext cx="3124200" cy="2662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420"/>
                <a:gridCol w="1922145"/>
              </a:tblGrid>
              <a:tr h="3327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变量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机器数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shX1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shX2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iY1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iY2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flx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uintZ1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7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uintZ2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Rectangle 4"/>
          <p:cNvSpPr/>
          <p:nvPr/>
        </p:nvSpPr>
        <p:spPr>
          <a:xfrm>
            <a:off x="457200" y="21145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zh-CN" altLang="en-US" sz="4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第二章   教学要求</a:t>
            </a:r>
            <a:r>
              <a:rPr lang="zh-CN" altLang="en-US" sz="4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4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3091" name="文本占位符 473090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8785225" cy="5545138"/>
          </a:xfrm>
        </p:spPr>
        <p:txBody>
          <a:bodyPr/>
          <a:p>
            <a:pPr algn="l"/>
            <a:r>
              <a:rPr lang="zh-CN" altLang="en-US" sz="2800" dirty="0"/>
              <a:t>掌握数据的定点格式，定点整数的表达范围，有符号数和无符号数</a:t>
            </a:r>
            <a:endParaRPr lang="zh-CN" altLang="en-US" sz="2800" dirty="0"/>
          </a:p>
          <a:p>
            <a:pPr algn="l"/>
            <a:r>
              <a:rPr lang="zh-CN" altLang="en-US" sz="2800" dirty="0"/>
              <a:t>掌握浮点格式的表达，熟悉浮点数的规格化，掌握规格化单精度浮点数（</a:t>
            </a:r>
            <a:r>
              <a:rPr lang="en-US" altLang="zh-CN" sz="2800" dirty="0"/>
              <a:t>IEEE754</a:t>
            </a:r>
            <a:r>
              <a:rPr lang="zh-CN" altLang="en-US" sz="2800" dirty="0"/>
              <a:t>）与实数的相互转换</a:t>
            </a:r>
            <a:endParaRPr lang="zh-CN" altLang="en-US" sz="2800" dirty="0"/>
          </a:p>
          <a:p>
            <a:pPr algn="l"/>
            <a:r>
              <a:rPr lang="zh-CN" altLang="en-US" sz="2800" dirty="0"/>
              <a:t>理解真值和机器数，掌握定点整数的补码、反码、原码和移码表示法</a:t>
            </a:r>
            <a:endParaRPr lang="zh-CN" altLang="en-US" sz="2800" dirty="0"/>
          </a:p>
          <a:p>
            <a:pPr algn="l"/>
            <a:r>
              <a:rPr lang="zh-CN" altLang="en-US" sz="2800" dirty="0"/>
              <a:t>掌握</a:t>
            </a:r>
            <a:r>
              <a:rPr lang="en-US" altLang="zh-CN" sz="2800" dirty="0"/>
              <a:t>BCD</a:t>
            </a:r>
            <a:r>
              <a:rPr lang="zh-CN" altLang="en-US" sz="2800" dirty="0"/>
              <a:t>码、</a:t>
            </a:r>
            <a:r>
              <a:rPr lang="en-US" altLang="zh-CN" sz="2800" dirty="0"/>
              <a:t>ASCII</a:t>
            </a:r>
            <a:r>
              <a:rPr lang="zh-CN" altLang="en-US" sz="2800" dirty="0"/>
              <a:t>码的编码规律，理解小端方式和大端方式的存储特点</a:t>
            </a:r>
            <a:endParaRPr lang="zh-CN" altLang="en-US" sz="2800" dirty="0"/>
          </a:p>
          <a:p>
            <a:pPr algn="l"/>
            <a:r>
              <a:rPr lang="zh-CN" altLang="en-US" sz="2800" dirty="0"/>
              <a:t>区别汉字输入编码、机内码、字模码和汉字交换码</a:t>
            </a:r>
            <a:endParaRPr lang="zh-CN" altLang="en-US" sz="2800" dirty="0"/>
          </a:p>
          <a:p>
            <a:pPr algn="l"/>
            <a:r>
              <a:rPr lang="zh-CN" altLang="en-US" sz="2800" dirty="0"/>
              <a:t>理解检验码的作用，掌握奇偶校验以及检错能力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4448175" y="1466850"/>
          <a:ext cx="2352675" cy="2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/>
                <a:gridCol w="1447800"/>
              </a:tblGrid>
              <a:tr h="254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变量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机器数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shX1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FF FB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shX2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FF F1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iY1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FF FF FF FB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iY2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FF FF FF F1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flx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C2 C4 C0 00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uintZ1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FF FF FF F6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uintZ2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FF FF FF 9E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608013" y="1466850"/>
          <a:ext cx="2352675" cy="2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/>
                <a:gridCol w="1447800"/>
              </a:tblGrid>
              <a:tr h="254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变量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真值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shX1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-5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shX2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-15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iY1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-5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iY2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-15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flx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-98.375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uintZ1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-10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uintZ2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6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-98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99" name="文本框 5"/>
          <p:cNvSpPr txBox="1"/>
          <p:nvPr/>
        </p:nvSpPr>
        <p:spPr>
          <a:xfrm>
            <a:off x="5037138" y="679450"/>
            <a:ext cx="96043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答案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2" name="Rectangle 3"/>
          <p:cNvSpPr txBox="1"/>
          <p:nvPr/>
        </p:nvSpPr>
        <p:spPr>
          <a:xfrm>
            <a:off x="349250" y="786765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defTabSz="9144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作业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defTabSz="9144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2-1 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defTabSz="9144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2-6(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2)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defTabSz="9144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2-7 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(1) (2)</a:t>
            </a:r>
            <a:endParaRPr lang="zh-CN" altLang="en-US" sz="320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defTabSz="9144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2-8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(1)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2-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(1)</a:t>
            </a: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defTabSz="914400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3200">
                <a:latin typeface="Arial" panose="020B0604020202020204" pitchFamily="34" charset="0"/>
                <a:ea typeface="宋体" panose="02010600030101010101" pitchFamily="2" charset="-122"/>
              </a:rPr>
              <a:t>2-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11 (1)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Rectangle 4"/>
          <p:cNvSpPr/>
          <p:nvPr/>
        </p:nvSpPr>
        <p:spPr>
          <a:xfrm>
            <a:off x="457200" y="21145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zh-CN" altLang="en-US" sz="4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第二章   教学要求</a:t>
            </a:r>
            <a:r>
              <a:rPr lang="zh-CN" altLang="en-US" sz="4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4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4115" name="文本占位符 474114"/>
          <p:cNvSpPr>
            <a:spLocks noGrp="1"/>
          </p:cNvSpPr>
          <p:nvPr>
            <p:ph type="body" sz="half" idx="1"/>
          </p:nvPr>
        </p:nvSpPr>
        <p:spPr>
          <a:xfrm>
            <a:off x="178753" y="1068705"/>
            <a:ext cx="8785225" cy="5545138"/>
          </a:xfrm>
        </p:spPr>
        <p:txBody>
          <a:bodyPr/>
          <a:p>
            <a:pPr algn="l"/>
            <a:r>
              <a:rPr lang="zh-CN" altLang="en-US" dirty="0"/>
              <a:t>理解补码的加法运算和减法运算规律</a:t>
            </a:r>
            <a:endParaRPr lang="zh-CN" altLang="en-US" dirty="0"/>
          </a:p>
          <a:p>
            <a:pPr algn="l"/>
            <a:r>
              <a:rPr lang="zh-CN" altLang="en-US" dirty="0"/>
              <a:t>熟悉溢出的概念，理解上溢（正溢）和下溢（负溢）的概念以及符号位检测方法</a:t>
            </a:r>
            <a:endParaRPr lang="zh-CN" altLang="en-US" dirty="0"/>
          </a:p>
          <a:p>
            <a:pPr algn="l"/>
            <a:r>
              <a:rPr lang="zh-CN" altLang="en-US" dirty="0"/>
              <a:t>了解内部总线和外部总线、单向总线和双向总线的概念</a:t>
            </a:r>
            <a:endParaRPr lang="zh-CN" altLang="en-US" dirty="0"/>
          </a:p>
          <a:p>
            <a:pPr algn="l"/>
            <a:r>
              <a:rPr lang="zh-CN" altLang="en-US" dirty="0"/>
              <a:t>理解浮点加减法的操作过程，了解其中对阶、规格化、舍入处理的作用</a:t>
            </a:r>
            <a:endParaRPr lang="zh-CN" altLang="en-US" dirty="0"/>
          </a:p>
          <a:p>
            <a:pPr algn="l"/>
            <a:r>
              <a:rPr lang="zh-CN" altLang="en-US" dirty="0"/>
              <a:t>熟悉</a:t>
            </a:r>
            <a:r>
              <a:rPr lang="en-US" altLang="zh-CN" dirty="0"/>
              <a:t>IEEE754</a:t>
            </a:r>
            <a:r>
              <a:rPr lang="zh-CN" altLang="en-US" dirty="0"/>
              <a:t>标准的舍入处理方法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Rectangle 4"/>
          <p:cNvSpPr/>
          <p:nvPr/>
        </p:nvSpPr>
        <p:spPr>
          <a:xfrm>
            <a:off x="457200" y="125857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zh-CN" altLang="en-US" sz="40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第二章   典型习题讲解</a:t>
            </a:r>
            <a:r>
              <a:rPr lang="zh-CN" altLang="en-US" sz="40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40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533400" y="685800"/>
            <a:ext cx="8610600" cy="784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题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2-1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：写出下列各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整数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的原码、反码、补码和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移码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8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位二进制数，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MSB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最高位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符号位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LSB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最低位。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1143000" y="5029200"/>
            <a:ext cx="6629400" cy="784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加试一题：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0" fontAlgn="base" latinLnBrk="0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[-128]</a:t>
            </a:r>
            <a:r>
              <a:rPr kumimoji="0" lang="zh-CN" altLang="en-US" sz="1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原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=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？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[-128]</a:t>
            </a:r>
            <a:r>
              <a:rPr kumimoji="0" lang="zh-CN" altLang="en-US" sz="1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反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=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？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[-128]</a:t>
            </a:r>
            <a:r>
              <a:rPr kumimoji="0" lang="zh-CN" altLang="en-US" sz="1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=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？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[-128]</a:t>
            </a:r>
            <a:r>
              <a:rPr kumimoji="0" lang="zh-CN" altLang="en-US" sz="1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移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=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？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3797" name="Rectangle 6"/>
          <p:cNvSpPr/>
          <p:nvPr/>
        </p:nvSpPr>
        <p:spPr>
          <a:xfrm>
            <a:off x="533400" y="1524000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解：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1143000" y="2133600"/>
            <a:ext cx="693420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[-35]</a:t>
            </a:r>
            <a:r>
              <a:rPr kumimoji="0" lang="zh-CN" altLang="en-US" sz="1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原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=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？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[-35]</a:t>
            </a:r>
            <a:r>
              <a:rPr kumimoji="0" lang="zh-CN" altLang="en-US" sz="1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反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=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？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[-35]</a:t>
            </a:r>
            <a:r>
              <a:rPr kumimoji="0" lang="zh-CN" altLang="en-US" sz="1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=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？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[-35]</a:t>
            </a:r>
            <a:r>
              <a:rPr kumimoji="0" lang="zh-CN" altLang="en-US" sz="1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移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=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？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3800" name="Rectangle 9"/>
          <p:cNvSpPr>
            <a:spLocks noChangeArrowheads="1"/>
          </p:cNvSpPr>
          <p:nvPr/>
        </p:nvSpPr>
        <p:spPr bwMode="auto">
          <a:xfrm>
            <a:off x="1143000" y="3429000"/>
            <a:ext cx="678180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[-127]</a:t>
            </a:r>
            <a:r>
              <a:rPr kumimoji="0" lang="zh-CN" altLang="en-US" sz="1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原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=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？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[-127]</a:t>
            </a:r>
            <a:r>
              <a:rPr kumimoji="0" lang="zh-CN" altLang="en-US" sz="1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反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=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？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[-127]</a:t>
            </a:r>
            <a:r>
              <a:rPr kumimoji="0" lang="zh-CN" altLang="en-US" sz="1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=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？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[-127]</a:t>
            </a:r>
            <a:r>
              <a:rPr kumimoji="0" lang="zh-CN" altLang="en-US" sz="1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移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=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？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3801" name="Rectangle 10"/>
          <p:cNvSpPr>
            <a:spLocks noChangeArrowheads="1"/>
          </p:cNvSpPr>
          <p:nvPr/>
        </p:nvSpPr>
        <p:spPr bwMode="auto">
          <a:xfrm>
            <a:off x="1143000" y="4267200"/>
            <a:ext cx="655320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[-1]</a:t>
            </a:r>
            <a:r>
              <a:rPr kumimoji="0" lang="zh-CN" altLang="en-US" sz="1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原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=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？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[-1]</a:t>
            </a:r>
            <a:r>
              <a:rPr kumimoji="0" lang="zh-CN" altLang="en-US" sz="1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反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=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？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[-1]</a:t>
            </a:r>
            <a:r>
              <a:rPr kumimoji="0" lang="zh-CN" altLang="en-US" sz="1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=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？ 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[-1]</a:t>
            </a:r>
            <a:r>
              <a:rPr kumimoji="0" lang="zh-CN" altLang="en-US" sz="1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移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=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？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3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  <p:bldP spid="33797" grpId="0"/>
      <p:bldP spid="33798" grpId="0"/>
      <p:bldP spid="33800" grpId="0"/>
      <p:bldP spid="338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533400" y="304800"/>
            <a:ext cx="2130425" cy="1189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[-35]</a:t>
            </a:r>
            <a:r>
              <a:rPr kumimoji="0" lang="zh-CN" altLang="en-US" sz="1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原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=1 0100011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[-35]</a:t>
            </a:r>
            <a:r>
              <a:rPr kumimoji="0" lang="zh-CN" altLang="en-US" sz="1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反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=1 1011100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[-35]</a:t>
            </a:r>
            <a:r>
              <a:rPr kumimoji="0" lang="zh-CN" altLang="en-US" sz="1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=1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1011101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[-35]</a:t>
            </a:r>
            <a:r>
              <a:rPr kumimoji="0" lang="zh-CN" altLang="en-US" sz="1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移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=0</a:t>
            </a:r>
            <a:r>
              <a:rPr lang="zh-CN" altLang="en-US" b="1" strike="noStrike" noProof="0" dirty="0">
                <a:ln>
                  <a:noFill/>
                </a:ln>
                <a:uLnTx/>
                <a:uFillTx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strike="noStrike" noProof="0" dirty="0">
                <a:ln>
                  <a:noFill/>
                </a:ln>
                <a:uLnTx/>
                <a:uFillTx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1011101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9600" y="5181600"/>
            <a:ext cx="2651125" cy="1189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[-128]</a:t>
            </a:r>
            <a:r>
              <a:rPr kumimoji="0" lang="zh-CN" altLang="en-US" sz="1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原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=?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en-US" altLang="zh-CN" b="1" strike="noStrike" noProof="0" dirty="0">
                <a:ln>
                  <a:noFill/>
                </a:ln>
                <a:uLnTx/>
                <a:uFillTx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-128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]</a:t>
            </a:r>
            <a:r>
              <a:rPr kumimoji="0" lang="zh-CN" altLang="en-US" sz="1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反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=?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[-</a:t>
            </a:r>
            <a:r>
              <a:rPr lang="en-US" altLang="zh-CN" b="1" strike="noStrike" noProof="0" dirty="0">
                <a:ln>
                  <a:noFill/>
                </a:ln>
                <a:uLnTx/>
                <a:uFillTx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128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]</a:t>
            </a:r>
            <a:r>
              <a:rPr kumimoji="0" lang="zh-CN" altLang="en-US" sz="1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=1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0000000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[-</a:t>
            </a:r>
            <a:r>
              <a:rPr lang="en-US" altLang="zh-CN" b="1" strike="noStrike" noProof="0" dirty="0">
                <a:ln>
                  <a:noFill/>
                </a:ln>
                <a:uLnTx/>
                <a:uFillTx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128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]</a:t>
            </a:r>
            <a:r>
              <a:rPr kumimoji="0" lang="zh-CN" altLang="en-US" sz="1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移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=0</a:t>
            </a:r>
            <a:r>
              <a:rPr lang="zh-CN" altLang="en-US" b="1" strike="noStrike" noProof="0" dirty="0">
                <a:ln>
                  <a:noFill/>
                </a:ln>
                <a:uLnTx/>
                <a:uFillTx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strike="noStrike" noProof="0" dirty="0">
                <a:ln>
                  <a:noFill/>
                </a:ln>
                <a:uLnTx/>
                <a:uFillTx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0000000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533400" y="1828800"/>
            <a:ext cx="2651125" cy="1189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[-127]</a:t>
            </a:r>
            <a:r>
              <a:rPr kumimoji="0" lang="zh-CN" altLang="en-US" sz="1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原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=1 1111111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en-US" altLang="zh-CN" b="1" strike="noStrike" noProof="0" dirty="0">
                <a:ln>
                  <a:noFill/>
                </a:ln>
                <a:uLnTx/>
                <a:uFillTx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-127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]</a:t>
            </a:r>
            <a:r>
              <a:rPr kumimoji="0" lang="zh-CN" altLang="en-US" sz="1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反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=1</a:t>
            </a:r>
            <a:r>
              <a:rPr lang="zh-CN" altLang="en-US" b="1" strike="noStrike" noProof="0" dirty="0">
                <a:ln>
                  <a:noFill/>
                </a:ln>
                <a:uLnTx/>
                <a:uFillTx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strike="noStrike" noProof="0" dirty="0">
                <a:ln>
                  <a:noFill/>
                </a:ln>
                <a:uLnTx/>
                <a:uFillTx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0000000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[-</a:t>
            </a:r>
            <a:r>
              <a:rPr lang="en-US" altLang="zh-CN" b="1" strike="noStrike" noProof="0" dirty="0">
                <a:ln>
                  <a:noFill/>
                </a:ln>
                <a:uLnTx/>
                <a:uFillTx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127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]</a:t>
            </a:r>
            <a:r>
              <a:rPr kumimoji="0" lang="zh-CN" altLang="en-US" sz="1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=1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0000001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[-</a:t>
            </a:r>
            <a:r>
              <a:rPr lang="en-US" altLang="zh-CN" b="1" strike="noStrike" noProof="0" dirty="0">
                <a:ln>
                  <a:noFill/>
                </a:ln>
                <a:uLnTx/>
                <a:uFillTx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127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]</a:t>
            </a:r>
            <a:r>
              <a:rPr kumimoji="0" lang="zh-CN" altLang="en-US" sz="1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移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=0</a:t>
            </a:r>
            <a:r>
              <a:rPr lang="zh-CN" altLang="en-US" b="1" strike="noStrike" noProof="0" dirty="0">
                <a:ln>
                  <a:noFill/>
                </a:ln>
                <a:uLnTx/>
                <a:uFillTx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strike="noStrike" noProof="0" dirty="0">
                <a:ln>
                  <a:noFill/>
                </a:ln>
                <a:uLnTx/>
                <a:uFillTx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0000001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09600" y="3276600"/>
            <a:ext cx="2130425" cy="1189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[-1]</a:t>
            </a:r>
            <a:r>
              <a:rPr kumimoji="0" lang="zh-CN" altLang="en-US" sz="1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原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=1 0000001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[-1]</a:t>
            </a:r>
            <a:r>
              <a:rPr kumimoji="0" lang="zh-CN" altLang="en-US" sz="1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反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=1 1111110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[-1]</a:t>
            </a:r>
            <a:r>
              <a:rPr kumimoji="0" lang="zh-CN" altLang="en-US" sz="1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=1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1111111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[-1]</a:t>
            </a:r>
            <a:r>
              <a:rPr kumimoji="0" lang="zh-CN" altLang="en-US" sz="1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移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=0</a:t>
            </a:r>
            <a:r>
              <a:rPr lang="zh-CN" altLang="en-US" b="1" strike="noStrike" noProof="0" dirty="0">
                <a:ln>
                  <a:noFill/>
                </a:ln>
                <a:uLnTx/>
                <a:uFillTx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strike="noStrike" noProof="0" dirty="0">
                <a:ln>
                  <a:noFill/>
                </a:ln>
                <a:uLnTx/>
                <a:uFillTx/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1111111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灯片编号占位符 3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Rectangle 4"/>
          <p:cNvSpPr/>
          <p:nvPr/>
        </p:nvSpPr>
        <p:spPr>
          <a:xfrm>
            <a:off x="323850" y="692150"/>
            <a:ext cx="8534400" cy="13731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 defTabSz="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  <a:tab pos="3467100" algn="l"/>
                <a:tab pos="3733800" algn="l"/>
                <a:tab pos="4200525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把十进制数－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33.625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转换为二进制数的表示形式。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defTabSz="0" eaLnBrk="0" hangingPunct="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  <a:tab pos="3467100" algn="l"/>
                <a:tab pos="3733800" algn="l"/>
                <a:tab pos="4200525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defTabSz="0" eaLnBrk="0" hangingPunct="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  <a:tab pos="3467100" algn="l"/>
                <a:tab pos="3733800" algn="l"/>
                <a:tab pos="4200525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例如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: 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（－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33.625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aseline="-150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（－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100001.101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aseline="-1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？？？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4" name="Rectangle 6"/>
          <p:cNvSpPr/>
          <p:nvPr/>
        </p:nvSpPr>
        <p:spPr>
          <a:xfrm>
            <a:off x="539750" y="2636838"/>
            <a:ext cx="8353425" cy="9540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十进制    余数           二进制                        十进制小数         二进制小数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33                   100001.                         0.625              0.101          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205" name="Rectangle 6"/>
          <p:cNvSpPr/>
          <p:nvPr/>
        </p:nvSpPr>
        <p:spPr>
          <a:xfrm>
            <a:off x="468313" y="3500438"/>
            <a:ext cx="79914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/2        16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10000.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×2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.25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.01          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206" name="Rectangle 6"/>
          <p:cNvSpPr/>
          <p:nvPr/>
        </p:nvSpPr>
        <p:spPr>
          <a:xfrm>
            <a:off x="468313" y="4076700"/>
            <a:ext cx="79914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/2          8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1000.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×2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.1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7" name="Rectangle 6"/>
          <p:cNvSpPr/>
          <p:nvPr/>
        </p:nvSpPr>
        <p:spPr>
          <a:xfrm>
            <a:off x="468313" y="4581525"/>
            <a:ext cx="79914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/2          4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100.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×2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.0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8" name="Rectangle 6"/>
          <p:cNvSpPr/>
          <p:nvPr/>
        </p:nvSpPr>
        <p:spPr>
          <a:xfrm>
            <a:off x="468313" y="5084763"/>
            <a:ext cx="79914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/2          2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10.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9" name="Rectangle 6"/>
          <p:cNvSpPr/>
          <p:nvPr/>
        </p:nvSpPr>
        <p:spPr>
          <a:xfrm>
            <a:off x="468313" y="5589588"/>
            <a:ext cx="79914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/2          1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1.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10" name="Rectangle 6"/>
          <p:cNvSpPr/>
          <p:nvPr/>
        </p:nvSpPr>
        <p:spPr>
          <a:xfrm>
            <a:off x="468313" y="6092825"/>
            <a:ext cx="79914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/2          0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0.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/>
      <p:bldP spid="51204" grpId="0"/>
      <p:bldP spid="51205" grpId="0"/>
      <p:bldP spid="51206" grpId="0"/>
      <p:bldP spid="51207" grpId="0"/>
      <p:bldP spid="51208" grpId="0"/>
      <p:bldP spid="51209" grpId="0"/>
      <p:bldP spid="512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Picture 7" descr="C:\Documents and Settings\Administrator\Application Data\Tencent\Users\68046508\QQ\WinTemp\RichOle\]PHF3U(D7_B8[BBSL0)E1CL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438" y="3690938"/>
            <a:ext cx="2928937" cy="20970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6" name="Picture 8" descr="C:\Documents and Settings\Administrator\Application Data\Tencent\Users\68046508\QQ\WinTemp\RichOle\WP@E$XP3DA$G3PXQSU89WS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8" y="3690938"/>
            <a:ext cx="2924175" cy="2000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7" name="Rectangle 6"/>
          <p:cNvSpPr/>
          <p:nvPr/>
        </p:nvSpPr>
        <p:spPr>
          <a:xfrm>
            <a:off x="228600" y="304800"/>
            <a:ext cx="65532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dirty="0">
                <a:latin typeface="Arial" panose="020B0604020202020204" pitchFamily="34" charset="0"/>
                <a:ea typeface="宋体" panose="02010600030101010101" pitchFamily="2" charset="-122"/>
              </a:rPr>
              <a:t>数值的机器码表示</a:t>
            </a:r>
            <a:endParaRPr lang="zh-CN" altLang="en-US" sz="3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Rectangle 7"/>
          <p:cNvSpPr/>
          <p:nvPr/>
        </p:nvSpPr>
        <p:spPr>
          <a:xfrm>
            <a:off x="304800" y="2940050"/>
            <a:ext cx="798671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800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机器数的形式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：原码，补码，移码，反码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。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Rectangle 10"/>
          <p:cNvSpPr/>
          <p:nvPr/>
        </p:nvSpPr>
        <p:spPr>
          <a:xfrm>
            <a:off x="304800" y="1219200"/>
            <a:ext cx="83820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机器数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： 计算机内部编码表示的数，称为机 器数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机器码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0" name="Rectangle 11"/>
          <p:cNvSpPr/>
          <p:nvPr/>
        </p:nvSpPr>
        <p:spPr>
          <a:xfrm>
            <a:off x="298450" y="2224088"/>
            <a:ext cx="7920038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真  值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： 机器数原来的数值称为真值；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3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5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5693</Words>
  <Application>WPS 演示</Application>
  <PresentationFormat>全屏显示(4:3)</PresentationFormat>
  <Paragraphs>609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黑体</vt:lpstr>
      <vt:lpstr>默认设计模板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题2-11 加法器的进位方式</vt:lpstr>
      <vt:lpstr>PowerPoint 演示文稿</vt:lpstr>
      <vt:lpstr>串行加法器</vt:lpstr>
      <vt:lpstr>    并行加法器</vt:lpstr>
      <vt:lpstr>2.1.2 数值数据的定点与浮点表示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逻辑运算 回顾</vt:lpstr>
      <vt:lpstr>逻辑运算 回顾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张齐</dc:creator>
  <cp:lastModifiedBy>青华电器</cp:lastModifiedBy>
  <cp:revision>102</cp:revision>
  <dcterms:created xsi:type="dcterms:W3CDTF">2016-03-27T14:40:00Z</dcterms:created>
  <dcterms:modified xsi:type="dcterms:W3CDTF">2018-03-25T15:38:39Z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2052-10.1.0.7224</vt:lpwstr>
  </property>
  <property fmtid="{D5CDD505-2E9C-101B-9397-08002B2CF9AE}" pid="4" name="KSORubyTemplateID">
    <vt:lpwstr>2</vt:lpwstr>
  </property>
</Properties>
</file>