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27" r:id="rId3"/>
    <p:sldId id="573" r:id="rId4"/>
    <p:sldId id="574" r:id="rId5"/>
    <p:sldId id="572" r:id="rId6"/>
    <p:sldId id="428" r:id="rId7"/>
    <p:sldId id="429" r:id="rId8"/>
    <p:sldId id="571" r:id="rId9"/>
    <p:sldId id="588" r:id="rId10"/>
    <p:sldId id="432" r:id="rId11"/>
  </p:sldIdLst>
  <p:sldSz cx="9144000" cy="6858000" type="screen4x3"/>
  <p:notesSz cx="6648450" cy="978090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66FF"/>
    <a:srgbClr val="33CC33"/>
    <a:srgbClr val="FF0066"/>
    <a:srgbClr val="FF0000"/>
    <a:srgbClr val="CC00CC"/>
    <a:srgbClr val="CC99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/>
          </p:cNvSpPr>
          <p:nvPr>
            <p:ph type="sldImg"/>
          </p:nvPr>
        </p:nvSpPr>
        <p:spPr>
          <a:xfrm>
            <a:off x="879475" y="733425"/>
            <a:ext cx="4889500" cy="366712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8125" cy="440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005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005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0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b="0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流水线</a:t>
            </a:r>
            <a:r>
              <a:rPr lang="en-US" altLang="zh-CN" sz="2800" b="1" dirty="0">
                <a:latin typeface="宋体" panose="02010600030101010101" pitchFamily="2" charset="-122"/>
              </a:rPr>
              <a:t>:   </a:t>
            </a:r>
            <a:r>
              <a:rPr lang="zh-CN" altLang="en-US" sz="2800" b="1" dirty="0">
                <a:latin typeface="宋体" panose="02010600030101010101" pitchFamily="2" charset="-122"/>
              </a:rPr>
              <a:t>福特与</a:t>
            </a:r>
            <a:r>
              <a:rPr lang="zh-CN" altLang="en-US" sz="2800" b="1" dirty="0">
                <a:latin typeface="Times New Roman" panose="02020603050405020304" pitchFamily="18" charset="0"/>
              </a:rPr>
              <a:t>汽车    泰勒与资本主义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3074" name="Picture 3" descr="arc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379538"/>
            <a:ext cx="8280400" cy="5478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6"/>
          <p:cNvSpPr/>
          <p:nvPr/>
        </p:nvSpPr>
        <p:spPr>
          <a:xfrm>
            <a:off x="468313" y="620713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．流水线原理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Text Box 3"/>
          <p:cNvSpPr txBox="1"/>
          <p:nvPr/>
        </p:nvSpPr>
        <p:spPr>
          <a:xfrm>
            <a:off x="827088" y="1916113"/>
            <a:ext cx="6781800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FF3C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流水线技术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是指：将一个重复的时序过程分解成为若干个子过程，而每个子过程都可有效地在其专用功能段上与其他子过程同时执行。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9" name="Text Box 4"/>
          <p:cNvSpPr txBox="1"/>
          <p:nvPr/>
        </p:nvSpPr>
        <p:spPr>
          <a:xfrm>
            <a:off x="827088" y="14128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流水线技术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0" name="Text Box 5"/>
          <p:cNvSpPr txBox="1"/>
          <p:nvPr/>
        </p:nvSpPr>
        <p:spPr>
          <a:xfrm>
            <a:off x="900113" y="4221163"/>
            <a:ext cx="6781800" cy="14204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）流水过程由多个相联系的子过程组成，每个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子过程称为流水线的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级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段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段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”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的数目称为流水线的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深度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1" name="Text Box 6"/>
          <p:cNvSpPr txBox="1"/>
          <p:nvPr/>
        </p:nvSpPr>
        <p:spPr>
          <a:xfrm>
            <a:off x="857250" y="5643563"/>
            <a:ext cx="7239000" cy="493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每个子过程由专用的功能段实现；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2" name="Text Box 7"/>
          <p:cNvSpPr txBox="1"/>
          <p:nvPr/>
        </p:nvSpPr>
        <p:spPr>
          <a:xfrm>
            <a:off x="900113" y="35734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流水线技术特点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2"/>
          <p:cNvSpPr txBox="1"/>
          <p:nvPr/>
        </p:nvSpPr>
        <p:spPr>
          <a:xfrm>
            <a:off x="468313" y="2924175"/>
            <a:ext cx="7620000" cy="13636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流水线需要有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通过时间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（第一个任务流出结果 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所需的时间），在此之后流水过程才进入稳定工作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状态，每一个时钟周期流出一个结果；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2" name="Text Box 3"/>
          <p:cNvSpPr txBox="1"/>
          <p:nvPr/>
        </p:nvSpPr>
        <p:spPr>
          <a:xfrm>
            <a:off x="539750" y="1412875"/>
            <a:ext cx="7848600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各个功能段所需时间应尽量相等，否则，时间长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　　的功能段将成为流水线的瓶颈，会造成流水线的 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堵塞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断流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。这个时间一般称为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时钟周期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　    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Text Box 4"/>
          <p:cNvSpPr txBox="1"/>
          <p:nvPr/>
        </p:nvSpPr>
        <p:spPr>
          <a:xfrm>
            <a:off x="500063" y="4429125"/>
            <a:ext cx="7705725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(5)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流水技术适合于大量重复的时序过程，只有输入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　　端能连续地提供任务，流水线效率才能充分发挥。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4" name="Text Box 5"/>
          <p:cNvSpPr txBox="1"/>
          <p:nvPr/>
        </p:nvSpPr>
        <p:spPr>
          <a:xfrm>
            <a:off x="611188" y="7651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流水线技术特点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endParaRPr lang="zh-CN" altLang="en-US" dirty="0"/>
          </a:p>
        </p:txBody>
      </p:sp>
      <p:pic>
        <p:nvPicPr>
          <p:cNvPr id="6146" name="Picture 3" descr="arch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7169" name="Group 2"/>
          <p:cNvGrpSpPr/>
          <p:nvPr/>
        </p:nvGrpSpPr>
        <p:grpSpPr>
          <a:xfrm>
            <a:off x="539750" y="908050"/>
            <a:ext cx="7772400" cy="2362200"/>
            <a:chOff x="0" y="0"/>
            <a:chExt cx="6209" cy="1900"/>
          </a:xfrm>
        </p:grpSpPr>
        <p:sp>
          <p:nvSpPr>
            <p:cNvPr id="7170" name="AutoShape 5"/>
            <p:cNvSpPr/>
            <p:nvPr/>
          </p:nvSpPr>
          <p:spPr>
            <a:xfrm>
              <a:off x="1416" y="1552"/>
              <a:ext cx="3575" cy="348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四级流水浮点加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减运算的基本结构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1" name="Rectangle 6"/>
            <p:cNvSpPr/>
            <p:nvPr/>
          </p:nvSpPr>
          <p:spPr>
            <a:xfrm>
              <a:off x="4683" y="193"/>
              <a:ext cx="367" cy="76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2" name="Rectangle 7"/>
            <p:cNvSpPr/>
            <p:nvPr/>
          </p:nvSpPr>
          <p:spPr>
            <a:xfrm>
              <a:off x="4739" y="467"/>
              <a:ext cx="263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 eaLnBrk="0" hangingPunct="0">
                <a:spcAft>
                  <a:spcPts val="150"/>
                </a:spcAft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3" name="Rectangle 8"/>
            <p:cNvSpPr/>
            <p:nvPr/>
          </p:nvSpPr>
          <p:spPr>
            <a:xfrm>
              <a:off x="5406" y="1"/>
              <a:ext cx="150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4" name="AutoShape 9"/>
            <p:cNvSpPr/>
            <p:nvPr/>
          </p:nvSpPr>
          <p:spPr>
            <a:xfrm>
              <a:off x="5051" y="504"/>
              <a:ext cx="300" cy="143"/>
            </a:xfrm>
            <a:prstGeom prst="rightArrow">
              <a:avLst>
                <a:gd name="adj1" fmla="val 50000"/>
                <a:gd name="adj2" fmla="val 5243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5" name="AutoShape 10"/>
            <p:cNvSpPr/>
            <p:nvPr/>
          </p:nvSpPr>
          <p:spPr>
            <a:xfrm>
              <a:off x="4376" y="504"/>
              <a:ext cx="300" cy="143"/>
            </a:xfrm>
            <a:prstGeom prst="rightArrow">
              <a:avLst>
                <a:gd name="adj1" fmla="val 50000"/>
                <a:gd name="adj2" fmla="val 5243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7176" name="Group 9"/>
            <p:cNvGrpSpPr/>
            <p:nvPr/>
          </p:nvGrpSpPr>
          <p:grpSpPr>
            <a:xfrm>
              <a:off x="5358" y="195"/>
              <a:ext cx="179" cy="837"/>
              <a:chOff x="0" y="0"/>
              <a:chExt cx="179" cy="837"/>
            </a:xfrm>
          </p:grpSpPr>
          <p:sp>
            <p:nvSpPr>
              <p:cNvPr id="7177" name="Rectangle 12"/>
              <p:cNvSpPr/>
              <p:nvPr/>
            </p:nvSpPr>
            <p:spPr>
              <a:xfrm>
                <a:off x="0" y="0"/>
                <a:ext cx="179" cy="76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78" name="Oval 13"/>
              <p:cNvSpPr/>
              <p:nvPr/>
            </p:nvSpPr>
            <p:spPr>
              <a:xfrm>
                <a:off x="51" y="766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9" name="Group 12"/>
            <p:cNvGrpSpPr/>
            <p:nvPr/>
          </p:nvGrpSpPr>
          <p:grpSpPr>
            <a:xfrm>
              <a:off x="3213" y="0"/>
              <a:ext cx="1180" cy="1031"/>
              <a:chOff x="0" y="0"/>
              <a:chExt cx="1180" cy="1031"/>
            </a:xfrm>
          </p:grpSpPr>
          <p:sp>
            <p:nvSpPr>
              <p:cNvPr id="7180" name="Rectangle 15"/>
              <p:cNvSpPr/>
              <p:nvPr/>
            </p:nvSpPr>
            <p:spPr>
              <a:xfrm>
                <a:off x="982" y="194"/>
                <a:ext cx="179" cy="76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81" name="Rectangle 16"/>
              <p:cNvSpPr/>
              <p:nvPr/>
            </p:nvSpPr>
            <p:spPr>
              <a:xfrm>
                <a:off x="307" y="192"/>
                <a:ext cx="367" cy="76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82" name="Rectangle 17"/>
              <p:cNvSpPr/>
              <p:nvPr/>
            </p:nvSpPr>
            <p:spPr>
              <a:xfrm>
                <a:off x="363" y="466"/>
                <a:ext cx="263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ctr" eaLnBrk="0" hangingPunct="0">
                  <a:spcAft>
                    <a:spcPts val="150"/>
                  </a:spcAft>
                </a:pP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3" name="Rectangle 18"/>
              <p:cNvSpPr/>
              <p:nvPr/>
            </p:nvSpPr>
            <p:spPr>
              <a:xfrm>
                <a:off x="1030" y="0"/>
                <a:ext cx="150" cy="1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4" name="AutoShape 19"/>
              <p:cNvSpPr/>
              <p:nvPr/>
            </p:nvSpPr>
            <p:spPr>
              <a:xfrm>
                <a:off x="675" y="503"/>
                <a:ext cx="300" cy="143"/>
              </a:xfrm>
              <a:prstGeom prst="rightArrow">
                <a:avLst>
                  <a:gd name="adj1" fmla="val 50000"/>
                  <a:gd name="adj2" fmla="val 5243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85" name="AutoShape 20"/>
              <p:cNvSpPr/>
              <p:nvPr/>
            </p:nvSpPr>
            <p:spPr>
              <a:xfrm>
                <a:off x="0" y="503"/>
                <a:ext cx="300" cy="143"/>
              </a:xfrm>
              <a:prstGeom prst="rightArrow">
                <a:avLst>
                  <a:gd name="adj1" fmla="val 50000"/>
                  <a:gd name="adj2" fmla="val 5243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86" name="Oval 21"/>
              <p:cNvSpPr/>
              <p:nvPr/>
            </p:nvSpPr>
            <p:spPr>
              <a:xfrm>
                <a:off x="1033" y="960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7" name="Group 20"/>
            <p:cNvGrpSpPr/>
            <p:nvPr/>
          </p:nvGrpSpPr>
          <p:grpSpPr>
            <a:xfrm>
              <a:off x="2053" y="0"/>
              <a:ext cx="1180" cy="1031"/>
              <a:chOff x="0" y="0"/>
              <a:chExt cx="1180" cy="1031"/>
            </a:xfrm>
          </p:grpSpPr>
          <p:sp>
            <p:nvSpPr>
              <p:cNvPr id="7188" name="Rectangle 23"/>
              <p:cNvSpPr/>
              <p:nvPr/>
            </p:nvSpPr>
            <p:spPr>
              <a:xfrm>
                <a:off x="982" y="194"/>
                <a:ext cx="179" cy="76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89" name="Rectangle 24"/>
              <p:cNvSpPr/>
              <p:nvPr/>
            </p:nvSpPr>
            <p:spPr>
              <a:xfrm>
                <a:off x="307" y="192"/>
                <a:ext cx="367" cy="76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0" name="Rectangle 25"/>
              <p:cNvSpPr/>
              <p:nvPr/>
            </p:nvSpPr>
            <p:spPr>
              <a:xfrm>
                <a:off x="363" y="466"/>
                <a:ext cx="263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ctr" eaLnBrk="0" hangingPunct="0">
                  <a:spcAft>
                    <a:spcPts val="150"/>
                  </a:spcAft>
                </a:pP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1" name="Rectangle 26"/>
              <p:cNvSpPr/>
              <p:nvPr/>
            </p:nvSpPr>
            <p:spPr>
              <a:xfrm>
                <a:off x="1030" y="0"/>
                <a:ext cx="150" cy="1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2" name="AutoShape 27"/>
              <p:cNvSpPr/>
              <p:nvPr/>
            </p:nvSpPr>
            <p:spPr>
              <a:xfrm>
                <a:off x="675" y="503"/>
                <a:ext cx="300" cy="143"/>
              </a:xfrm>
              <a:prstGeom prst="rightArrow">
                <a:avLst>
                  <a:gd name="adj1" fmla="val 50000"/>
                  <a:gd name="adj2" fmla="val 5243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3" name="AutoShape 28"/>
              <p:cNvSpPr/>
              <p:nvPr/>
            </p:nvSpPr>
            <p:spPr>
              <a:xfrm>
                <a:off x="0" y="503"/>
                <a:ext cx="300" cy="143"/>
              </a:xfrm>
              <a:prstGeom prst="rightArrow">
                <a:avLst>
                  <a:gd name="adj1" fmla="val 50000"/>
                  <a:gd name="adj2" fmla="val 5243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4" name="Oval 29"/>
              <p:cNvSpPr/>
              <p:nvPr/>
            </p:nvSpPr>
            <p:spPr>
              <a:xfrm>
                <a:off x="1033" y="960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95" name="Group 28"/>
            <p:cNvGrpSpPr/>
            <p:nvPr/>
          </p:nvGrpSpPr>
          <p:grpSpPr>
            <a:xfrm>
              <a:off x="893" y="2"/>
              <a:ext cx="1180" cy="1031"/>
              <a:chOff x="0" y="0"/>
              <a:chExt cx="1180" cy="1031"/>
            </a:xfrm>
          </p:grpSpPr>
          <p:sp>
            <p:nvSpPr>
              <p:cNvPr id="7196" name="Rectangle 31"/>
              <p:cNvSpPr/>
              <p:nvPr/>
            </p:nvSpPr>
            <p:spPr>
              <a:xfrm>
                <a:off x="982" y="194"/>
                <a:ext cx="179" cy="76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7" name="Rectangle 32"/>
              <p:cNvSpPr/>
              <p:nvPr/>
            </p:nvSpPr>
            <p:spPr>
              <a:xfrm>
                <a:off x="307" y="192"/>
                <a:ext cx="367" cy="76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8" name="Rectangle 33"/>
              <p:cNvSpPr/>
              <p:nvPr/>
            </p:nvSpPr>
            <p:spPr>
              <a:xfrm>
                <a:off x="363" y="466"/>
                <a:ext cx="263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ctr" eaLnBrk="0" hangingPunct="0">
                  <a:spcAft>
                    <a:spcPts val="150"/>
                  </a:spcAft>
                </a:pP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9" name="Rectangle 34"/>
              <p:cNvSpPr/>
              <p:nvPr/>
            </p:nvSpPr>
            <p:spPr>
              <a:xfrm>
                <a:off x="1030" y="0"/>
                <a:ext cx="150" cy="1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0" name="AutoShape 35"/>
              <p:cNvSpPr/>
              <p:nvPr/>
            </p:nvSpPr>
            <p:spPr>
              <a:xfrm>
                <a:off x="675" y="503"/>
                <a:ext cx="300" cy="143"/>
              </a:xfrm>
              <a:prstGeom prst="rightArrow">
                <a:avLst>
                  <a:gd name="adj1" fmla="val 50000"/>
                  <a:gd name="adj2" fmla="val 5243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201" name="AutoShape 36"/>
              <p:cNvSpPr/>
              <p:nvPr/>
            </p:nvSpPr>
            <p:spPr>
              <a:xfrm>
                <a:off x="0" y="503"/>
                <a:ext cx="300" cy="143"/>
              </a:xfrm>
              <a:prstGeom prst="rightArrow">
                <a:avLst>
                  <a:gd name="adj1" fmla="val 50000"/>
                  <a:gd name="adj2" fmla="val 5243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202" name="Oval 37"/>
              <p:cNvSpPr/>
              <p:nvPr/>
            </p:nvSpPr>
            <p:spPr>
              <a:xfrm>
                <a:off x="1033" y="960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203" name="Group 36"/>
            <p:cNvGrpSpPr/>
            <p:nvPr/>
          </p:nvGrpSpPr>
          <p:grpSpPr>
            <a:xfrm>
              <a:off x="720" y="194"/>
              <a:ext cx="179" cy="837"/>
              <a:chOff x="0" y="0"/>
              <a:chExt cx="179" cy="837"/>
            </a:xfrm>
          </p:grpSpPr>
          <p:sp>
            <p:nvSpPr>
              <p:cNvPr id="7204" name="Rectangle 39"/>
              <p:cNvSpPr/>
              <p:nvPr/>
            </p:nvSpPr>
            <p:spPr>
              <a:xfrm>
                <a:off x="0" y="0"/>
                <a:ext cx="179" cy="76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205" name="Oval 40"/>
              <p:cNvSpPr/>
              <p:nvPr/>
            </p:nvSpPr>
            <p:spPr>
              <a:xfrm>
                <a:off x="51" y="766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06" name="AutoShape 41"/>
            <p:cNvSpPr/>
            <p:nvPr/>
          </p:nvSpPr>
          <p:spPr>
            <a:xfrm>
              <a:off x="5540" y="504"/>
              <a:ext cx="240" cy="143"/>
            </a:xfrm>
            <a:prstGeom prst="rightArrow">
              <a:avLst>
                <a:gd name="adj1" fmla="val 50000"/>
                <a:gd name="adj2" fmla="val 4195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07" name="AutoShape 42"/>
            <p:cNvSpPr/>
            <p:nvPr/>
          </p:nvSpPr>
          <p:spPr>
            <a:xfrm>
              <a:off x="478" y="505"/>
              <a:ext cx="240" cy="143"/>
            </a:xfrm>
            <a:prstGeom prst="rightArrow">
              <a:avLst>
                <a:gd name="adj1" fmla="val 50000"/>
                <a:gd name="adj2" fmla="val 4195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08" name="Rectangle 43"/>
            <p:cNvSpPr/>
            <p:nvPr/>
          </p:nvSpPr>
          <p:spPr>
            <a:xfrm>
              <a:off x="56" y="482"/>
              <a:ext cx="413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 eaLnBrk="0" hangingPunct="0">
                <a:spcAft>
                  <a:spcPts val="15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9" name="Rectangle 44"/>
            <p:cNvSpPr/>
            <p:nvPr/>
          </p:nvSpPr>
          <p:spPr>
            <a:xfrm>
              <a:off x="5796" y="467"/>
              <a:ext cx="413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 eaLnBrk="0" hangingPunct="0">
                <a:spcAft>
                  <a:spcPts val="15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10" name="Line 45"/>
            <p:cNvSpPr/>
            <p:nvPr/>
          </p:nvSpPr>
          <p:spPr>
            <a:xfrm>
              <a:off x="528" y="1292"/>
              <a:ext cx="49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1" name="Line 46"/>
            <p:cNvSpPr/>
            <p:nvPr/>
          </p:nvSpPr>
          <p:spPr>
            <a:xfrm flipV="1">
              <a:off x="5448" y="1022"/>
              <a:ext cx="0" cy="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2" name="Line 47"/>
            <p:cNvSpPr/>
            <p:nvPr/>
          </p:nvSpPr>
          <p:spPr>
            <a:xfrm flipV="1">
              <a:off x="4286" y="1023"/>
              <a:ext cx="0" cy="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3" name="Line 48"/>
            <p:cNvSpPr/>
            <p:nvPr/>
          </p:nvSpPr>
          <p:spPr>
            <a:xfrm flipV="1">
              <a:off x="3124" y="1022"/>
              <a:ext cx="0" cy="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4" name="Line 49"/>
            <p:cNvSpPr/>
            <p:nvPr/>
          </p:nvSpPr>
          <p:spPr>
            <a:xfrm flipV="1">
              <a:off x="1962" y="1031"/>
              <a:ext cx="0" cy="2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5" name="Line 50"/>
            <p:cNvSpPr/>
            <p:nvPr/>
          </p:nvSpPr>
          <p:spPr>
            <a:xfrm flipV="1">
              <a:off x="808" y="1022"/>
              <a:ext cx="0" cy="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6" name="Rectangle 51"/>
            <p:cNvSpPr/>
            <p:nvPr/>
          </p:nvSpPr>
          <p:spPr>
            <a:xfrm>
              <a:off x="766" y="7"/>
              <a:ext cx="150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17" name="Rectangle 52"/>
            <p:cNvSpPr/>
            <p:nvPr/>
          </p:nvSpPr>
          <p:spPr>
            <a:xfrm>
              <a:off x="0" y="1187"/>
              <a:ext cx="540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 eaLnBrk="0" hangingPunct="0">
                <a:spcAft>
                  <a:spcPts val="15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18" name="Rectangle 53"/>
          <p:cNvSpPr/>
          <p:nvPr/>
        </p:nvSpPr>
        <p:spPr>
          <a:xfrm>
            <a:off x="827088" y="3213100"/>
            <a:ext cx="8001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流水线需在各个过程段之间设置高速缓冲寄存器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19" name="Rectangle 120"/>
          <p:cNvSpPr/>
          <p:nvPr/>
        </p:nvSpPr>
        <p:spPr>
          <a:xfrm>
            <a:off x="539750" y="4149725"/>
            <a:ext cx="7848600" cy="390525"/>
          </a:xfrm>
          <a:prstGeom prst="rect">
            <a:avLst/>
          </a:prstGeom>
          <a:noFill/>
          <a:ln w="9525">
            <a:noFill/>
          </a:ln>
        </p:spPr>
        <p:txBody>
          <a:bodyPr tIns="12696" bIns="12696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线性流水线时钟周期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=max{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}+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20" name="Rectangle 167"/>
          <p:cNvSpPr/>
          <p:nvPr/>
        </p:nvSpPr>
        <p:spPr>
          <a:xfrm>
            <a:off x="684213" y="4724400"/>
            <a:ext cx="78486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式中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max{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表示取所有过程段中所需的最长操作时间。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x-none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8193" name="Picture 2" descr="arch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170"/>
          <p:cNvSpPr/>
          <p:nvPr/>
        </p:nvSpPr>
        <p:spPr>
          <a:xfrm>
            <a:off x="323850" y="981075"/>
            <a:ext cx="78486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从理论上说，一个具有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级过程段的流水线处理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个任务所需的时钟周期数为：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171"/>
          <p:cNvSpPr/>
          <p:nvPr/>
        </p:nvSpPr>
        <p:spPr>
          <a:xfrm>
            <a:off x="247650" y="2505075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33400"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非流水线的硬件来处理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个任务所需的时钟周期数为：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172"/>
          <p:cNvSpPr/>
          <p:nvPr/>
        </p:nvSpPr>
        <p:spPr>
          <a:xfrm>
            <a:off x="1847850" y="3114675"/>
            <a:ext cx="5791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Rectangle 173"/>
          <p:cNvSpPr/>
          <p:nvPr/>
        </p:nvSpPr>
        <p:spPr>
          <a:xfrm>
            <a:off x="1847850" y="1971675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=k+(n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1)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Rectangle 7"/>
          <p:cNvSpPr/>
          <p:nvPr/>
        </p:nvSpPr>
        <p:spPr>
          <a:xfrm>
            <a:off x="609600" y="3933825"/>
            <a:ext cx="5699125" cy="390525"/>
          </a:xfrm>
          <a:prstGeom prst="rect">
            <a:avLst/>
          </a:prstGeom>
          <a:noFill/>
          <a:ln w="9525">
            <a:noFill/>
          </a:ln>
        </p:spPr>
        <p:txBody>
          <a:bodyPr tIns="12696" bIns="12696" anchor="t">
            <a:spAutoFit/>
          </a:bodyPr>
          <a:p>
            <a:pPr indent="266700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级线性流水线的加速比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Rectangle 9"/>
          <p:cNvSpPr/>
          <p:nvPr/>
        </p:nvSpPr>
        <p:spPr>
          <a:xfrm>
            <a:off x="971550" y="4554538"/>
            <a:ext cx="747871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=T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 T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=(n×k) / [k+(n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1)]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n&gt;&gt;k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→k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3" name="Rectangle 10"/>
          <p:cNvSpPr/>
          <p:nvPr/>
        </p:nvSpPr>
        <p:spPr>
          <a:xfrm>
            <a:off x="914400" y="5373688"/>
            <a:ext cx="7545388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可见，理论上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线性流水线处理速度几乎是非流水线处理速度的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400" b="1" dirty="0">
                <a:latin typeface="宋体" panose="02010600030101010101" pitchFamily="2" charset="-122"/>
              </a:rPr>
              <a:t>浮点运算器流水线</a:t>
            </a:r>
            <a:endParaRPr lang="zh-CN" altLang="en-US" sz="3400" b="1" dirty="0">
              <a:latin typeface="宋体" panose="02010600030101010101" pitchFamily="2" charset="-122"/>
            </a:endParaRPr>
          </a:p>
        </p:txBody>
      </p:sp>
      <p:sp>
        <p:nvSpPr>
          <p:cNvPr id="20482" name="Rectangle 4"/>
          <p:cNvSpPr/>
          <p:nvPr/>
        </p:nvSpPr>
        <p:spPr>
          <a:xfrm>
            <a:off x="533400" y="2997200"/>
            <a:ext cx="8610600" cy="330200"/>
          </a:xfrm>
          <a:prstGeom prst="rect">
            <a:avLst/>
          </a:prstGeom>
          <a:noFill/>
          <a:ln w="9525">
            <a:noFill/>
          </a:ln>
        </p:spPr>
        <p:txBody>
          <a:bodyPr tIns="12696" bIns="12696" anchor="t">
            <a:spAutoFit/>
          </a:bodyPr>
          <a:p>
            <a:pPr eaLnBrk="0" hangingPunct="0"/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包括四步：求阶差、对阶、尾数（加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减）运算和结果规格化处理。 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Rectangle 5"/>
          <p:cNvSpPr/>
          <p:nvPr/>
        </p:nvSpPr>
        <p:spPr>
          <a:xfrm>
            <a:off x="755650" y="2205038"/>
            <a:ext cx="47418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浮点加减法运算步骤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484" name="Group 5"/>
          <p:cNvGrpSpPr/>
          <p:nvPr/>
        </p:nvGrpSpPr>
        <p:grpSpPr>
          <a:xfrm>
            <a:off x="1136650" y="3738563"/>
            <a:ext cx="7239000" cy="2590800"/>
            <a:chOff x="0" y="0"/>
            <a:chExt cx="4149" cy="1936"/>
          </a:xfrm>
        </p:grpSpPr>
        <p:sp>
          <p:nvSpPr>
            <p:cNvPr id="20485" name="AutoShape 8"/>
            <p:cNvSpPr/>
            <p:nvPr/>
          </p:nvSpPr>
          <p:spPr>
            <a:xfrm>
              <a:off x="761" y="1573"/>
              <a:ext cx="2705" cy="363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浮点加减运算执行次序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486" name="Rectangle 9"/>
            <p:cNvSpPr/>
            <p:nvPr/>
          </p:nvSpPr>
          <p:spPr>
            <a:xfrm>
              <a:off x="464" y="1"/>
              <a:ext cx="270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τ</a:t>
              </a:r>
              <a:r>
                <a:rPr lang="zh-CN" altLang="zh-CN" sz="1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Rectangle 10"/>
            <p:cNvSpPr/>
            <p:nvPr/>
          </p:nvSpPr>
          <p:spPr>
            <a:xfrm>
              <a:off x="287" y="225"/>
              <a:ext cx="562" cy="10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488" name="Rectangle 11"/>
            <p:cNvSpPr/>
            <p:nvPr/>
          </p:nvSpPr>
          <p:spPr>
            <a:xfrm>
              <a:off x="423" y="450"/>
              <a:ext cx="301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 eaLnBrk="0" hangingPunct="0">
                <a:spcAft>
                  <a:spcPts val="15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求阶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Aft>
                  <a:spcPts val="15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差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Aft>
                  <a:spcPts val="150"/>
                </a:spcAft>
              </a:pPr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(S</a:t>
              </a:r>
              <a:r>
                <a:rPr lang="zh-CN" altLang="zh-CN" sz="1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Rectangle 12"/>
            <p:cNvSpPr/>
            <p:nvPr/>
          </p:nvSpPr>
          <p:spPr>
            <a:xfrm>
              <a:off x="1291" y="227"/>
              <a:ext cx="562" cy="10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490" name="Rectangle 13"/>
            <p:cNvSpPr/>
            <p:nvPr/>
          </p:nvSpPr>
          <p:spPr>
            <a:xfrm>
              <a:off x="1429" y="564"/>
              <a:ext cx="30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 eaLnBrk="0" hangingPunct="0">
                <a:spcAft>
                  <a:spcPts val="15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对阶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Aft>
                  <a:spcPts val="150"/>
                </a:spcAft>
              </a:pPr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(S</a:t>
              </a:r>
              <a:r>
                <a:rPr lang="zh-CN" altLang="zh-CN" sz="1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1" name="Rectangle 14"/>
            <p:cNvSpPr/>
            <p:nvPr/>
          </p:nvSpPr>
          <p:spPr>
            <a:xfrm>
              <a:off x="2296" y="228"/>
              <a:ext cx="562" cy="10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492" name="Rectangle 15"/>
            <p:cNvSpPr/>
            <p:nvPr/>
          </p:nvSpPr>
          <p:spPr>
            <a:xfrm>
              <a:off x="2427" y="448"/>
              <a:ext cx="301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ctr" eaLnBrk="0" hangingPunct="0">
                <a:spcAft>
                  <a:spcPts val="15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Aft>
                  <a:spcPts val="150"/>
                </a:spcAft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运算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Aft>
                  <a:spcPts val="150"/>
                </a:spcAft>
              </a:pPr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(S</a:t>
              </a:r>
              <a:r>
                <a:rPr lang="zh-CN" altLang="zh-CN" sz="1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493" name="Group 14"/>
            <p:cNvGrpSpPr/>
            <p:nvPr/>
          </p:nvGrpSpPr>
          <p:grpSpPr>
            <a:xfrm>
              <a:off x="3301" y="236"/>
              <a:ext cx="562" cy="1088"/>
              <a:chOff x="0" y="0"/>
              <a:chExt cx="562" cy="1088"/>
            </a:xfrm>
          </p:grpSpPr>
          <p:sp>
            <p:nvSpPr>
              <p:cNvPr id="20494" name="Rectangle 17"/>
              <p:cNvSpPr/>
              <p:nvPr/>
            </p:nvSpPr>
            <p:spPr>
              <a:xfrm>
                <a:off x="0" y="0"/>
                <a:ext cx="562" cy="108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495" name="Rectangle 18"/>
              <p:cNvSpPr/>
              <p:nvPr/>
            </p:nvSpPr>
            <p:spPr>
              <a:xfrm>
                <a:off x="138" y="145"/>
                <a:ext cx="301" cy="8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ctr" eaLnBrk="0" hangingPunct="0">
                  <a:spcAft>
                    <a:spcPts val="150"/>
                  </a:spcAft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规格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spcAft>
                    <a:spcPts val="150"/>
                  </a:spcAft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化处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spcAft>
                    <a:spcPts val="150"/>
                  </a:spcAft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理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spcAft>
                    <a:spcPts val="150"/>
                  </a:spcAft>
                </a:pPr>
                <a:r>
                  <a:rPr lang="zh-CN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(S</a:t>
                </a:r>
                <a:r>
                  <a:rPr lang="zh-CN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496" name="Rectangle 19"/>
            <p:cNvSpPr/>
            <p:nvPr/>
          </p:nvSpPr>
          <p:spPr>
            <a:xfrm>
              <a:off x="1470" y="1"/>
              <a:ext cx="270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τ</a:t>
              </a:r>
              <a:r>
                <a:rPr lang="zh-CN" altLang="zh-CN" sz="1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Rectangle 20"/>
            <p:cNvSpPr/>
            <p:nvPr/>
          </p:nvSpPr>
          <p:spPr>
            <a:xfrm>
              <a:off x="2474" y="0"/>
              <a:ext cx="270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τ</a:t>
              </a:r>
              <a:r>
                <a:rPr lang="zh-CN" altLang="zh-CN" sz="1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Rectangle 21"/>
            <p:cNvSpPr/>
            <p:nvPr/>
          </p:nvSpPr>
          <p:spPr>
            <a:xfrm>
              <a:off x="3465" y="0"/>
              <a:ext cx="270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τ</a:t>
              </a:r>
              <a:r>
                <a:rPr lang="zh-CN" altLang="zh-CN" sz="1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9" name="Line 22"/>
            <p:cNvSpPr/>
            <p:nvPr/>
          </p:nvSpPr>
          <p:spPr>
            <a:xfrm>
              <a:off x="3864" y="757"/>
              <a:ext cx="28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</p:sp>
        <p:sp>
          <p:nvSpPr>
            <p:cNvPr id="20500" name="Line 23"/>
            <p:cNvSpPr/>
            <p:nvPr/>
          </p:nvSpPr>
          <p:spPr>
            <a:xfrm>
              <a:off x="2852" y="757"/>
              <a:ext cx="44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</p:sp>
        <p:sp>
          <p:nvSpPr>
            <p:cNvPr id="20501" name="Line 24"/>
            <p:cNvSpPr/>
            <p:nvPr/>
          </p:nvSpPr>
          <p:spPr>
            <a:xfrm>
              <a:off x="1854" y="757"/>
              <a:ext cx="44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</p:sp>
        <p:sp>
          <p:nvSpPr>
            <p:cNvPr id="20502" name="Line 25"/>
            <p:cNvSpPr/>
            <p:nvPr/>
          </p:nvSpPr>
          <p:spPr>
            <a:xfrm>
              <a:off x="848" y="757"/>
              <a:ext cx="44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</p:sp>
        <p:sp>
          <p:nvSpPr>
            <p:cNvPr id="20503" name="Line 26"/>
            <p:cNvSpPr/>
            <p:nvPr/>
          </p:nvSpPr>
          <p:spPr>
            <a:xfrm>
              <a:off x="0" y="758"/>
              <a:ext cx="28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</p:sp>
      </p:grpSp>
      <p:sp>
        <p:nvSpPr>
          <p:cNvPr id="20504" name="Rectangle 6"/>
          <p:cNvSpPr/>
          <p:nvPr/>
        </p:nvSpPr>
        <p:spPr>
          <a:xfrm>
            <a:off x="611188" y="1341438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浮点加法流水线原理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6" name="Rectangle 4"/>
          <p:cNvSpPr/>
          <p:nvPr/>
        </p:nvSpPr>
        <p:spPr>
          <a:xfrm>
            <a:off x="457200" y="981075"/>
            <a:ext cx="8686800" cy="1616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设由四级过程段组成浮点流水加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减法的运算过程，并设每个过程段所需的时间为：求阶差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，对阶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=60ns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，相加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=90ns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，规格化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，缓冲寄存器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的延时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级流水线加法器的加速比是多少？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如果每个过程段的时间都相同，设都为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75ns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（包括缓冲寄存器的延时）时，加速比又是多少？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5"/>
          <p:cNvSpPr/>
          <p:nvPr/>
        </p:nvSpPr>
        <p:spPr>
          <a:xfrm>
            <a:off x="1066800" y="5324475"/>
            <a:ext cx="6858000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当每个过程段的时间都是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75ns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则加速比为：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300/75 =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6"/>
          <p:cNvSpPr/>
          <p:nvPr/>
        </p:nvSpPr>
        <p:spPr>
          <a:xfrm>
            <a:off x="533400" y="28098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FF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9" name="Rectangle 7"/>
          <p:cNvSpPr/>
          <p:nvPr/>
        </p:nvSpPr>
        <p:spPr>
          <a:xfrm>
            <a:off x="1143000" y="2886075"/>
            <a:ext cx="8001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加法器的流水线时钟周期至少为：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τ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90ns + 10ns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Rectangle 8"/>
          <p:cNvSpPr/>
          <p:nvPr/>
        </p:nvSpPr>
        <p:spPr>
          <a:xfrm>
            <a:off x="1066800" y="3495675"/>
            <a:ext cx="73914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如果采用通用的逻辑电路，但不是流水线方式，则浮点加法所需的时间为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+τ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+ 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+τ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300ns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1" name="Rectangle 9"/>
          <p:cNvSpPr/>
          <p:nvPr/>
        </p:nvSpPr>
        <p:spPr>
          <a:xfrm>
            <a:off x="1066800" y="4333875"/>
            <a:ext cx="6781800" cy="85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级流水线加法器的加速比为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300/100 = 3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09" grpId="0"/>
      <p:bldP spid="21510" grpId="0"/>
      <p:bldP spid="21511" grpId="0"/>
    </p:bldLst>
  </p:timing>
</p:sld>
</file>

<file path=ppt/theme/theme1.xml><?xml version="1.0" encoding="utf-8"?>
<a:theme xmlns:a="http://schemas.openxmlformats.org/drawingml/2006/main" name="2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0</TotalTime>
  <Words>1167</Words>
  <Application>WPS 演示</Application>
  <PresentationFormat>全屏显示(4:3)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楷体_GB2312</vt:lpstr>
      <vt:lpstr>黑体</vt:lpstr>
      <vt:lpstr>微软雅黑</vt:lpstr>
      <vt:lpstr>新宋体</vt:lpstr>
      <vt:lpstr>Arial Unicode MS</vt:lpstr>
      <vt:lpstr>2_Watermark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727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　计算机系统概论</dc:title>
  <dc:creator>张齐</dc:creator>
  <cp:lastModifiedBy>青华电器</cp:lastModifiedBy>
  <cp:revision>1226</cp:revision>
  <dcterms:created xsi:type="dcterms:W3CDTF">2003-03-28T01:47:05Z</dcterms:created>
  <dcterms:modified xsi:type="dcterms:W3CDTF">2018-03-25T13:45:40Z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