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64"/>
  </p:handoutMasterIdLst>
  <p:sldIdLst>
    <p:sldId id="275" r:id="rId3"/>
    <p:sldId id="399" r:id="rId4"/>
    <p:sldId id="376" r:id="rId5"/>
    <p:sldId id="377" r:id="rId6"/>
    <p:sldId id="378" r:id="rId7"/>
    <p:sldId id="379" r:id="rId8"/>
    <p:sldId id="448" r:id="rId9"/>
    <p:sldId id="380" r:id="rId10"/>
    <p:sldId id="381" r:id="rId11"/>
    <p:sldId id="382" r:id="rId12"/>
    <p:sldId id="383" r:id="rId13"/>
    <p:sldId id="449" r:id="rId14"/>
    <p:sldId id="384" r:id="rId15"/>
    <p:sldId id="385" r:id="rId16"/>
    <p:sldId id="450" r:id="rId17"/>
    <p:sldId id="554" r:id="rId18"/>
    <p:sldId id="386" r:id="rId19"/>
    <p:sldId id="387" r:id="rId20"/>
    <p:sldId id="463" r:id="rId21"/>
    <p:sldId id="389" r:id="rId22"/>
    <p:sldId id="390" r:id="rId23"/>
    <p:sldId id="493" r:id="rId24"/>
    <p:sldId id="391" r:id="rId25"/>
    <p:sldId id="392" r:id="rId26"/>
    <p:sldId id="521" r:id="rId27"/>
    <p:sldId id="522" r:id="rId28"/>
    <p:sldId id="523" r:id="rId29"/>
    <p:sldId id="524" r:id="rId30"/>
    <p:sldId id="525" r:id="rId31"/>
    <p:sldId id="526" r:id="rId32"/>
    <p:sldId id="527" r:id="rId33"/>
    <p:sldId id="553" r:id="rId34"/>
    <p:sldId id="464" r:id="rId35"/>
    <p:sldId id="465" r:id="rId36"/>
    <p:sldId id="466" r:id="rId37"/>
    <p:sldId id="467" r:id="rId38"/>
    <p:sldId id="400" r:id="rId39"/>
    <p:sldId id="555" r:id="rId40"/>
    <p:sldId id="451" r:id="rId41"/>
    <p:sldId id="401" r:id="rId42"/>
    <p:sldId id="452" r:id="rId43"/>
    <p:sldId id="453" r:id="rId44"/>
    <p:sldId id="457" r:id="rId45"/>
    <p:sldId id="454" r:id="rId47"/>
    <p:sldId id="455" r:id="rId48"/>
    <p:sldId id="456" r:id="rId49"/>
    <p:sldId id="403" r:id="rId50"/>
    <p:sldId id="440" r:id="rId51"/>
    <p:sldId id="458" r:id="rId52"/>
    <p:sldId id="404" r:id="rId53"/>
    <p:sldId id="459" r:id="rId54"/>
    <p:sldId id="407" r:id="rId55"/>
    <p:sldId id="406" r:id="rId56"/>
    <p:sldId id="405" r:id="rId57"/>
    <p:sldId id="460" r:id="rId58"/>
    <p:sldId id="461" r:id="rId59"/>
    <p:sldId id="462" r:id="rId60"/>
    <p:sldId id="556" r:id="rId61"/>
    <p:sldId id="598" r:id="rId62"/>
    <p:sldId id="310" r:id="rId63"/>
  </p:sldIdLst>
  <p:sldSz cx="9144000" cy="6858000" type="screen4x3"/>
  <p:notesSz cx="7099300" cy="10234295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CCCC"/>
    <a:srgbClr val="0000FF"/>
    <a:srgbClr val="006600"/>
    <a:srgbClr val="CC0000"/>
    <a:srgbClr val="CC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188" y="-78"/>
      </p:cViewPr>
      <p:guideLst>
        <p:guide orient="horz" pos="219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4606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8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2784" y="0"/>
            <a:ext cx="3184606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8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4606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8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2784" y="10879875"/>
            <a:ext cx="3184606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8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defRPr kumimoji="0"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kumimoji="0"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defRPr kumimoji="0"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3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300" strike="noStrike" noProof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2" name="文本占位符 2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zh-CN" altLang="en-US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b"/>
          <a:lstStyle/>
          <a:p>
            <a:pPr lvl="0" algn="r"/>
            <a:fld id="{9A0DB2DC-4C9A-4742-B13C-FB6460FD3503}" type="slidenum">
              <a:rPr lang="en-US" altLang="zh-CN" sz="13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3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charset="-122"/>
              </a:rPr>
            </a:fld>
            <a:endParaRPr lang="en-US" altLang="zh-CN" sz="1400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charset="-122"/>
              </a:rPr>
            </a:fld>
            <a:endParaRPr lang="en-US" altLang="zh-CN" sz="1400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3513" y="476250"/>
            <a:ext cx="1943100" cy="490696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476250"/>
            <a:ext cx="5676900" cy="49069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charset="-122"/>
              </a:rPr>
            </a:fld>
            <a:endParaRPr lang="en-US" altLang="zh-CN" sz="1400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476250"/>
            <a:ext cx="7772400" cy="65881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2684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charset="-122"/>
              </a:rPr>
            </a:fld>
            <a:endParaRPr lang="en-US" altLang="zh-CN" sz="1400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charset="-122"/>
              </a:rPr>
            </a:fld>
            <a:endParaRPr lang="en-US" altLang="zh-CN" sz="1400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charset="-122"/>
              </a:rPr>
            </a:fld>
            <a:endParaRPr lang="en-US" altLang="zh-CN" sz="1400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2684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2684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charset="-122"/>
              </a:rPr>
            </a:fld>
            <a:endParaRPr lang="en-US" altLang="zh-CN" sz="1400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charset="-122"/>
              </a:rPr>
            </a:fld>
            <a:endParaRPr lang="en-US" altLang="zh-CN" sz="1400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charset="-122"/>
              </a:rPr>
            </a:fld>
            <a:endParaRPr lang="en-US" altLang="zh-CN" sz="1400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charset="-122"/>
              </a:rPr>
            </a:fld>
            <a:endParaRPr lang="en-US" altLang="zh-CN" sz="1400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charset="-122"/>
              </a:rPr>
            </a:fld>
            <a:endParaRPr lang="en-US" altLang="zh-CN" sz="1400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charset="-122"/>
              </a:rPr>
            </a:fld>
            <a:endParaRPr lang="en-US" altLang="zh-CN" sz="1400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mainbackbi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76250"/>
            <a:ext cx="7772400" cy="65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268413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smtClean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新宋体" panose="02010609030101010101" charset="-122"/>
              </a:rPr>
            </a:fld>
            <a:endParaRPr lang="en-US" altLang="zh-CN" sz="140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" fill="hold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" fill="hold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" fill="hold"/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" fill="hold"/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uild="p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9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" fill="hold"/>
                        <p:tgtEl>
                          <p:spTgt spid="83972"/>
                        </p:tgtEl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9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" fill="hold"/>
                        <p:tgtEl>
                          <p:spTgt spid="83972"/>
                        </p:tgtEl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9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" fill="hold"/>
                        <p:tgtEl>
                          <p:spTgt spid="83972"/>
                        </p:tgtEl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9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" fill="hold"/>
                        <p:tgtEl>
                          <p:spTgt spid="83972"/>
                        </p:tgtEl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9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" fill="hold"/>
                        <p:tgtEl>
                          <p:spTgt spid="83972"/>
                        </p:tgtEl>
                      </p:cBhvr>
                    </p:anim>
                  </p:childTnLst>
                </p:cTn>
              </p:par>
            </p:tnLst>
          </p:tmpl>
        </p:tmplLst>
      </p:bldP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幼圆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幼圆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幼圆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幼圆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幼圆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幼圆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幼圆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rgbClr val="6600CC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幼圆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20000"/>
        </a:spcAft>
        <a:buBlip>
          <a:blip r:embed="rId14"/>
        </a:buBlip>
        <a:defRPr kumimoji="1" sz="3600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新宋体" panose="02010609030101010101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10000"/>
        </a:spcAft>
        <a:buBlip>
          <a:blip r:embed="rId15"/>
        </a:buBlip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新宋体" panose="02010609030101010101" charset="-122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Blip>
          <a:blip r:embed="rId16"/>
        </a:buBlip>
        <a:defRPr kumimoji="1" sz="2800">
          <a:solidFill>
            <a:srgbClr val="008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新宋体" panose="02010609030101010101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新宋体" panose="02010609030101010101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新宋体" panose="02010609030101010101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e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7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jpeg"/><Relationship Id="rId1" Type="http://schemas.openxmlformats.org/officeDocument/2006/relationships/hyperlink" Target="fetion/80486&#23384;&#20648;&#22120;&#25193;&#23637;.JPG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47.xml"/><Relationship Id="rId2" Type="http://schemas.openxmlformats.org/officeDocument/2006/relationships/slide" Target="slide40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4.xml"/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12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oleObject" Target="../embeddings/oleObject13.bin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oleObject" Target="../embeddings/oleObject15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9.png"/><Relationship Id="rId2" Type="http://schemas.openxmlformats.org/officeDocument/2006/relationships/image" Target="../media/image46.emf"/><Relationship Id="rId1" Type="http://schemas.openxmlformats.org/officeDocument/2006/relationships/oleObject" Target="../embeddings/oleObject16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1" Type="http://schemas.openxmlformats.org/officeDocument/2006/relationships/oleObject" Target="../embeddings/oleObject17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hyperlink" Target="fetion/3-28.swf" TargetMode="External"/><Relationship Id="rId5" Type="http://schemas.openxmlformats.org/officeDocument/2006/relationships/image" Target="../media/image50.png"/><Relationship Id="rId4" Type="http://schemas.openxmlformats.org/officeDocument/2006/relationships/image" Target="../media/image4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18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wmf"/><Relationship Id="rId1" Type="http://schemas.openxmlformats.org/officeDocument/2006/relationships/oleObject" Target="../embeddings/oleObject20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hyperlink" Target="fetion/3-29.swf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34917;&#19968;_&#20027;&#23384;&#20013;&#30340;&#25968;&#25454;&#32452;&#32455;.pdf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758825" y="1268413"/>
            <a:ext cx="7697788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1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存储体系概述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2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主存储器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  <a:hlinkClick r:id="rId2" action="ppaction://hlinksldjump"/>
              </a:rPr>
              <a:t>3 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  <a:hlinkClick r:id="rId2" action="ppaction://hlinksldjump"/>
              </a:rPr>
              <a:t>主存储器与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  <a:hlinkClick r:id="rId2" action="ppaction://hlinksldjump"/>
              </a:rPr>
              <a:t>CPU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  <a:hlinkClick r:id="rId2" action="ppaction://hlinksldjump"/>
              </a:rPr>
              <a:t>的连接 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  <a:hlinkClick r:id="rId3" action="ppaction://hlinksldjump"/>
              </a:rPr>
              <a:t>4 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  <a:hlinkClick r:id="rId3" action="ppaction://hlinksldjump"/>
              </a:rPr>
              <a:t>高速存储器 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5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高速缓冲存储器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Cache 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6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虚拟存储器 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7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外存储器 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第三章：存储系统</a:t>
            </a:r>
            <a:endParaRPr kumimoji="1" lang="zh-CN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+mj-ea"/>
                <a:cs typeface="+mj-cs"/>
              </a:rPr>
              <a:t>2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+mj-ea"/>
                <a:cs typeface="+mj-cs"/>
              </a:rPr>
              <a:t>、字扩展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幼圆" panose="02010509060101010101" pitchFamily="49" charset="-122"/>
              <a:ea typeface="+mj-ea"/>
              <a:cs typeface="+mj-cs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268413"/>
            <a:ext cx="3311525" cy="3816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分析地址：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1000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</a:rPr>
              <a:t>10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</a:rPr>
              <a:t>用于选择芯片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1000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</a:rPr>
              <a:t>9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</a:rPr>
              <a:t>~A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</a:rPr>
              <a:t>0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</a:rPr>
              <a:t>用于选择芯片内的某一存储单元</a:t>
            </a:r>
            <a:endParaRPr kumimoji="1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275460" name="Object 4"/>
          <p:cNvGraphicFramePr/>
          <p:nvPr>
            <p:ph sz="half" idx="2"/>
          </p:nvPr>
        </p:nvGraphicFramePr>
        <p:xfrm>
          <a:off x="4572000" y="1196975"/>
          <a:ext cx="3960813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2533015" imgH="1976120" progId="Visio.Drawing.11">
                  <p:embed/>
                </p:oleObj>
              </mc:Choice>
              <mc:Fallback>
                <p:oleObj name="" r:id="rId3" imgW="2533015" imgH="1976120" progId="Visio.Drawing.11">
                  <p:embed/>
                  <p:pic>
                    <p:nvPicPr>
                      <p:cNvPr id="0" name="图片 5120" descr="image9"/>
                      <p:cNvPicPr/>
                      <p:nvPr/>
                    </p:nvPicPr>
                    <p:blipFill>
                      <a:blip r:embed="rId4"/>
                      <a:srcRect r="16930"/>
                      <a:stretch>
                        <a:fillRect/>
                      </a:stretch>
                    </p:blipFill>
                    <p:spPr>
                      <a:xfrm>
                        <a:off x="4572000" y="1196975"/>
                        <a:ext cx="3960813" cy="37084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7545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" fill="hold"/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" fill="hold"/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" fill="hold"/>
                                        <p:tgtEl>
                                          <p:spTgt spid="27546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+mj-ea"/>
                <a:cs typeface="+mj-cs"/>
              </a:rPr>
              <a:t>2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+mj-ea"/>
                <a:cs typeface="+mj-cs"/>
              </a:rPr>
              <a:t>、字扩展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幼圆" panose="02010509060101010101" pitchFamily="49" charset="-122"/>
              <a:ea typeface="+mj-ea"/>
              <a:cs typeface="+mj-cs"/>
            </a:endParaRPr>
          </a:p>
        </p:txBody>
      </p:sp>
      <p:sp>
        <p:nvSpPr>
          <p:cNvPr id="276487" name="Rectangle 7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2447925" cy="4321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</a:rPr>
              <a:t>容量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</a:rPr>
              <a:t>= 2</a:t>
            </a:r>
            <a:r>
              <a:rPr kumimoji="1" lang="en-US" altLang="zh-CN" sz="2800" b="1" i="0" u="none" strike="noStrike" kern="0" cap="none" spc="0" normalizeH="0" baseline="5000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</a:rPr>
              <a:t>11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</a:rPr>
              <a:t>× 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</a:rPr>
              <a:t>位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举例验证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cs typeface="+mn-cs"/>
              </a:rPr>
              <a:t>: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365125" marR="0" lvl="1" indent="-18288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</a:rPr>
              <a:t>读地址为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</a:rPr>
              <a:t>0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</a:rPr>
              <a:t>的存储单元的内容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65125" marR="0" lvl="1" indent="-18288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1000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</a:rPr>
              <a:t>读地址为 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</a:rPr>
              <a:t>10 … 0 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</a:rPr>
              <a:t>的存储单元 的内容</a:t>
            </a:r>
            <a:endParaRPr kumimoji="1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13316" name="Object 4"/>
          <p:cNvGraphicFramePr/>
          <p:nvPr>
            <p:ph idx="1"/>
          </p:nvPr>
        </p:nvGraphicFramePr>
        <p:xfrm>
          <a:off x="2843213" y="1196975"/>
          <a:ext cx="5741987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3" imgW="3615690" imgH="2648585" progId="Visio.Drawing.11">
                  <p:embed/>
                </p:oleObj>
              </mc:Choice>
              <mc:Fallback>
                <p:oleObj name="" r:id="rId3" imgW="3615690" imgH="2648585" progId="Visio.Drawing.11">
                  <p:embed/>
                  <p:pic>
                    <p:nvPicPr>
                      <p:cNvPr id="0" name="图片 6144" descr="image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213" y="1196975"/>
                        <a:ext cx="5741987" cy="41910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2875" y="428625"/>
            <a:ext cx="9001125" cy="6072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+mj-ea"/>
                <a:cs typeface="+mj-cs"/>
              </a:rPr>
              <a:t>2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+mj-ea"/>
                <a:cs typeface="+mj-cs"/>
              </a:rPr>
              <a:t>、字扩展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幼圆" panose="02010509060101010101" pitchFamily="49" charset="-122"/>
              <a:ea typeface="+mj-ea"/>
              <a:cs typeface="+mj-cs"/>
            </a:endParaRPr>
          </a:p>
        </p:txBody>
      </p:sp>
      <p:sp>
        <p:nvSpPr>
          <p:cNvPr id="27750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7772400" cy="4105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要点：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）芯片的数据线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D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、读写控制信号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WE#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分别连在一起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; 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）存储器地址线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的低若干位连接各芯片的地址线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;</a:t>
            </a:r>
            <a:endParaRPr kumimoji="0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3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）存储器地址线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的高若干位作用于各芯片的片选信号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CS#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7750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" fill="hold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+mj-ea"/>
                <a:cs typeface="+mj-cs"/>
              </a:rPr>
              <a:t>3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+mj-ea"/>
                <a:cs typeface="+mj-cs"/>
              </a:rPr>
              <a:t>、字位扩展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幼圆" panose="02010509060101010101" pitchFamily="49" charset="-122"/>
              <a:ea typeface="+mj-ea"/>
              <a:cs typeface="+mj-cs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268413"/>
            <a:ext cx="7491413" cy="971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需扩展的存储器容量为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M×</a:t>
            </a:r>
            <a:r>
              <a:rPr kumimoji="1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N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位 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, 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已有芯片的容量为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L×</a:t>
            </a:r>
            <a:r>
              <a:rPr kumimoji="1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K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位 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(L&lt;M,K&lt;N)</a:t>
            </a:r>
            <a:endParaRPr kumimoji="1" lang="en-US" altLang="zh-CN" sz="32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278532" name="Object 4"/>
          <p:cNvGraphicFramePr/>
          <p:nvPr>
            <p:ph sz="half" idx="2"/>
          </p:nvPr>
        </p:nvGraphicFramePr>
        <p:xfrm>
          <a:off x="3071813" y="2420938"/>
          <a:ext cx="214471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2" imgW="1187450" imgH="1050925" progId="Visio.Drawing.11">
                  <p:embed/>
                </p:oleObj>
              </mc:Choice>
              <mc:Fallback>
                <p:oleObj name="" r:id="rId2" imgW="1187450" imgH="1050925" progId="Visio.Drawing.11">
                  <p:embed/>
                  <p:pic>
                    <p:nvPicPr>
                      <p:cNvPr id="0" name="图片 7168" descr="image12"/>
                      <p:cNvPicPr/>
                      <p:nvPr/>
                    </p:nvPicPr>
                    <p:blipFill>
                      <a:blip r:embed="rId3"/>
                      <a:srcRect t="8014" b="27629"/>
                      <a:stretch>
                        <a:fillRect/>
                      </a:stretch>
                    </p:blipFill>
                    <p:spPr>
                      <a:xfrm>
                        <a:off x="3071813" y="2420938"/>
                        <a:ext cx="2144712" cy="1223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4" name="Rectangle 6"/>
          <p:cNvSpPr/>
          <p:nvPr/>
        </p:nvSpPr>
        <p:spPr>
          <a:xfrm>
            <a:off x="684213" y="3860800"/>
            <a:ext cx="7491412" cy="1368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lvl="0" indent="-342900">
              <a:spcBef>
                <a:spcPct val="30000"/>
              </a:spcBef>
              <a:spcAft>
                <a:spcPct val="20000"/>
              </a:spcAft>
              <a:buBlip>
                <a:blip r:embed="rId1"/>
              </a:buBlip>
            </a:pP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用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M/L 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组 芯片进行字扩展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;</a:t>
            </a:r>
            <a:endParaRPr lang="en-US" altLang="zh-CN" sz="3200" b="1" dirty="0">
              <a:solidFill>
                <a:srgbClr val="CC3300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  <a:p>
            <a:pPr marL="342900" lvl="0" indent="-342900">
              <a:spcBef>
                <a:spcPct val="30000"/>
              </a:spcBef>
              <a:spcAft>
                <a:spcPct val="20000"/>
              </a:spcAft>
              <a:buBlip>
                <a:blip r:embed="rId1"/>
              </a:buBlip>
            </a:pP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每组内有</a:t>
            </a:r>
            <a:r>
              <a:rPr lang="en-US" altLang="zh-CN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N/K </a:t>
            </a:r>
            <a:r>
              <a:rPr lang="zh-CN" altLang="en-US" sz="3200" b="1" dirty="0">
                <a:solidFill>
                  <a:srgbClr val="CC33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个 芯片进行位扩展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。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7853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27853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  <p:bldP spid="2785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/>
          <p:nvPr/>
        </p:nvSpPr>
        <p:spPr>
          <a:xfrm>
            <a:off x="539750" y="549275"/>
            <a:ext cx="8208963" cy="26400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lvl="0">
              <a:lnSpc>
                <a:spcPct val="115000"/>
              </a:lnSpc>
            </a:pPr>
            <a:r>
              <a:rPr lang="zh-CN" altLang="en-US" dirty="0">
                <a:latin typeface="Times New Roman" panose="02020603050405020304" pitchFamily="18" charset="0"/>
                <a:ea typeface="新宋体" panose="02010609030101010101" charset="-122"/>
              </a:rPr>
              <a:t>存储器模块条</a:t>
            </a:r>
            <a:br>
              <a:rPr lang="zh-CN" altLang="en-US" dirty="0">
                <a:latin typeface="Times New Roman" panose="02020603050405020304" pitchFamily="18" charset="0"/>
                <a:ea typeface="新宋体" panose="02010609030101010101" charset="-122"/>
              </a:rPr>
            </a:br>
            <a:r>
              <a:rPr lang="zh-CN" altLang="en-US" dirty="0">
                <a:latin typeface="Times New Roman" panose="02020603050405020304" pitchFamily="18" charset="0"/>
                <a:ea typeface="新宋体" panose="02010609030101010101" charset="-122"/>
              </a:rPr>
              <a:t>        存储器通常以插槽用模块条形式供应市场。这种模块条常称为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内存条</a:t>
            </a:r>
            <a:r>
              <a:rPr lang="zh-CN" altLang="en-US" dirty="0">
                <a:latin typeface="Times New Roman" panose="02020603050405020304" pitchFamily="18" charset="0"/>
                <a:ea typeface="新宋体" panose="02010609030101010101" charset="-122"/>
              </a:rPr>
              <a:t>。它们是在一个条状形的小印制电路板上，用一定数量的存储器芯片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新宋体" panose="02010609030101010101" charset="-122"/>
              </a:rPr>
              <a:t>如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新宋体" panose="02010609030101010101" charset="-122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charset="-122"/>
              </a:rPr>
              <a:t>RAM</a:t>
            </a:r>
            <a:r>
              <a:rPr lang="zh-CN" altLang="en-US" dirty="0">
                <a:latin typeface="Times New Roman" panose="02020603050405020304" pitchFamily="18" charset="0"/>
                <a:ea typeface="新宋体" panose="02010609030101010101" charset="-122"/>
              </a:rPr>
              <a:t>芯片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新宋体" panose="02010609030101010101" charset="-122"/>
              </a:rPr>
              <a:t>，组成一个存储容量固定的存储模块。然后，通过它下部的插脚插到系统板的专用插槽中，从而使存储器的总容量得到扩充。</a:t>
            </a:r>
            <a:endParaRPr lang="zh-CN" altLang="en-US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graphicFrame>
        <p:nvGraphicFramePr>
          <p:cNvPr id="17410" name="Object 2"/>
          <p:cNvGraphicFramePr/>
          <p:nvPr/>
        </p:nvGraphicFramePr>
        <p:xfrm>
          <a:off x="500063" y="3643313"/>
          <a:ext cx="6156325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6029325" imgH="3238500" progId="PBrush">
                  <p:embed/>
                </p:oleObj>
              </mc:Choice>
              <mc:Fallback>
                <p:oleObj name="" r:id="rId1" imgW="6029325" imgH="3238500" progId="PBrush">
                  <p:embed/>
                  <p:pic>
                    <p:nvPicPr>
                      <p:cNvPr id="0" name="图片 8192" descr="image13"/>
                      <p:cNvPicPr/>
                      <p:nvPr/>
                    </p:nvPicPr>
                    <p:blipFill>
                      <a:blip r:embed="rId2"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00063" y="3643313"/>
                        <a:ext cx="6156325" cy="229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4"/>
          <p:cNvSpPr txBox="1"/>
          <p:nvPr/>
        </p:nvSpPr>
        <p:spPr>
          <a:xfrm>
            <a:off x="6715125" y="4000500"/>
            <a:ext cx="2014538" cy="5111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lvl="0" algn="just"/>
            <a:r>
              <a:rPr lang="en-US" altLang="zh-CN" dirty="0">
                <a:solidFill>
                  <a:schemeClr val="hlink"/>
                </a:solidFill>
                <a:latin typeface="新宋体" panose="02010609030101010101" charset="-122"/>
                <a:ea typeface="新宋体" panose="02010609030101010101" charset="-122"/>
              </a:rPr>
              <a:t>RAMBUS</a:t>
            </a:r>
            <a:r>
              <a:rPr lang="zh-CN" altLang="en-US" dirty="0">
                <a:solidFill>
                  <a:schemeClr val="hlink"/>
                </a:solidFill>
                <a:latin typeface="新宋体" panose="02010609030101010101" charset="-122"/>
                <a:ea typeface="新宋体" panose="02010609030101010101" charset="-122"/>
              </a:rPr>
              <a:t>内存条</a:t>
            </a:r>
            <a:endParaRPr lang="zh-CN" altLang="en-US" dirty="0">
              <a:solidFill>
                <a:schemeClr val="hlink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7412" name="Text Box 5"/>
          <p:cNvSpPr txBox="1"/>
          <p:nvPr/>
        </p:nvSpPr>
        <p:spPr>
          <a:xfrm>
            <a:off x="6786563" y="4929188"/>
            <a:ext cx="1798637" cy="639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lstStyle/>
          <a:p>
            <a:pPr lvl="0" algn="just"/>
            <a:r>
              <a:rPr lang="en-US" altLang="zh-CN" dirty="0">
                <a:solidFill>
                  <a:schemeClr val="hlink"/>
                </a:solidFill>
                <a:latin typeface="新宋体" panose="02010609030101010101" charset="-122"/>
                <a:ea typeface="新宋体" panose="02010609030101010101" charset="-122"/>
              </a:rPr>
              <a:t>DDR </a:t>
            </a:r>
            <a:r>
              <a:rPr lang="zh-CN" altLang="en-US" dirty="0">
                <a:solidFill>
                  <a:schemeClr val="hlink"/>
                </a:solidFill>
                <a:latin typeface="新宋体" panose="02010609030101010101" charset="-122"/>
                <a:ea typeface="新宋体" panose="02010609030101010101" charset="-122"/>
              </a:rPr>
              <a:t>内存条</a:t>
            </a:r>
            <a:endParaRPr lang="zh-CN" altLang="en-US" dirty="0">
              <a:solidFill>
                <a:schemeClr val="hlink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43504" y="1928802"/>
            <a:ext cx="273380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071678"/>
            <a:ext cx="3071834" cy="185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928662" y="824195"/>
            <a:ext cx="6930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solidFill>
                  <a:srgbClr val="0000FF"/>
                </a:solidFill>
                <a:ea typeface="新宋体" panose="02010609030101010101" charset="-122"/>
              </a:rPr>
              <a:t>常用的译码器电路： </a:t>
            </a:r>
            <a:r>
              <a:rPr lang="en-US" altLang="zh-CN" b="1" noProof="1" smtClean="0">
                <a:solidFill>
                  <a:srgbClr val="0000FF"/>
                </a:solidFill>
                <a:ea typeface="新宋体" panose="02010609030101010101" charset="-122"/>
              </a:rPr>
              <a:t>3-8</a:t>
            </a:r>
            <a:r>
              <a:rPr lang="zh-CN" altLang="en-US" b="1" noProof="1" smtClean="0">
                <a:solidFill>
                  <a:srgbClr val="0000FF"/>
                </a:solidFill>
                <a:ea typeface="新宋体" panose="02010609030101010101" charset="-122"/>
              </a:rPr>
              <a:t>译码</a:t>
            </a:r>
            <a:r>
              <a:rPr lang="en-US" altLang="zh-CN" b="1" noProof="1" smtClean="0">
                <a:solidFill>
                  <a:srgbClr val="0000FF"/>
                </a:solidFill>
                <a:ea typeface="新宋体" panose="02010609030101010101" charset="-122"/>
              </a:rPr>
              <a:t>74138,   2-4</a:t>
            </a:r>
            <a:r>
              <a:rPr lang="zh-CN" altLang="en-US" b="1" noProof="1" smtClean="0">
                <a:solidFill>
                  <a:srgbClr val="0000FF"/>
                </a:solidFill>
                <a:ea typeface="新宋体" panose="02010609030101010101" charset="-122"/>
              </a:rPr>
              <a:t>译码</a:t>
            </a:r>
            <a:r>
              <a:rPr lang="en-US" altLang="zh-CN" b="1" noProof="1" smtClean="0">
                <a:solidFill>
                  <a:srgbClr val="0000FF"/>
                </a:solidFill>
                <a:ea typeface="新宋体" panose="02010609030101010101" charset="-122"/>
              </a:rPr>
              <a:t>74139</a:t>
            </a:r>
            <a:endParaRPr lang="zh-CN" altLang="en-US" dirty="0">
              <a:ea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8135938" cy="4679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、根据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CPU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芯片提供的地址线数目，确定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CPU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访存的地址范围，并写出相应的二进制地址码；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、根据地址范围的容量，确定各种类型存储器芯片的数目和扩展方法；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3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、分配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CPU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地址线。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CPU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地址线的低位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（数量＝存储芯片的地址线数量）直接连接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存储芯片的地址线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；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CPU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高位地址线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皆参与形成存储芯片的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片选信号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；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4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、连接数据线、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R/W#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等其他信号线，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MREQ#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信号一般可用作地址译码器的使能信号。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5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、需要说明的是，主存的扩展及与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CPU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连接在做法上并不唯一，应该具体问题具体分析 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三、主存储器与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CPU</a:t>
            </a: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的连接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6135" y="5876925"/>
            <a:ext cx="70116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en-US" altLang="zh-CN" b="1" kern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新宋体" panose="02010609030101010101" charset="-122"/>
                <a:cs typeface="+mn-cs"/>
                <a:sym typeface="+mn-ea"/>
              </a:rPr>
              <a:t>MREQ#---</a:t>
            </a:r>
            <a:r>
              <a:rPr kumimoji="1" lang="zh-CN" altLang="en-US" b="1" kern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新宋体" panose="02010609030101010101" charset="-122"/>
                <a:cs typeface="+mn-cs"/>
                <a:sym typeface="+mn-ea"/>
              </a:rPr>
              <a:t>低电平时访问主存，高电平时访问</a:t>
            </a:r>
            <a:r>
              <a:rPr kumimoji="1" lang="en-US" altLang="zh-CN" b="1" kern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新宋体" panose="02010609030101010101" charset="-122"/>
                <a:cs typeface="+mn-cs"/>
                <a:sym typeface="+mn-ea"/>
              </a:rPr>
              <a:t>I/O</a:t>
            </a:r>
            <a:endParaRPr kumimoji="1" lang="en-US" altLang="zh-CN" b="1" kern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新宋体" panose="02010609030101010101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19458" name="Rectangle 3"/>
          <p:cNvSpPr/>
          <p:nvPr/>
        </p:nvSpPr>
        <p:spPr>
          <a:xfrm>
            <a:off x="0" y="1890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例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－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</a:t>
            </a:r>
            <a:endParaRPr kumimoji="1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0581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341438"/>
            <a:ext cx="7772400" cy="42481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例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5-1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设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有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16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根地址线，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根数据线，并用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MREQ#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作访存控制信号（低电平有效），用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R/W#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作读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写控制信号（高电平为读，低电平为写）。现有下列存储芯片：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1K*4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SRAM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4K*8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SRAM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8K*8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SRAM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2K*8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ROM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4K*8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ROM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；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8K*8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ROM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；及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译码器和各种门电路。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要求：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主存的地址空间满足下述条件：最小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8K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地址为系统程序区（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ROM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区），与其相邻的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16K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地址为用户程序区（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RAM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区），最大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4K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地址空间为系统程序区（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ROM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区）。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请画出存储芯片的片选逻辑，存储芯片的种类、片数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画出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与存储器的连接图。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Line 3"/>
          <p:cNvSpPr/>
          <p:nvPr/>
        </p:nvSpPr>
        <p:spPr>
          <a:xfrm>
            <a:off x="1763713" y="620713"/>
            <a:ext cx="0" cy="5832475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20483" name="Line 4"/>
          <p:cNvSpPr/>
          <p:nvPr/>
        </p:nvSpPr>
        <p:spPr>
          <a:xfrm>
            <a:off x="539750" y="3284538"/>
            <a:ext cx="69850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20484" name="Line 5"/>
          <p:cNvSpPr/>
          <p:nvPr/>
        </p:nvSpPr>
        <p:spPr>
          <a:xfrm>
            <a:off x="539750" y="4365625"/>
            <a:ext cx="69850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20485" name="Line 6"/>
          <p:cNvSpPr/>
          <p:nvPr/>
        </p:nvSpPr>
        <p:spPr>
          <a:xfrm>
            <a:off x="468313" y="2205038"/>
            <a:ext cx="69850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20486" name="Line 7"/>
          <p:cNvSpPr/>
          <p:nvPr/>
        </p:nvSpPr>
        <p:spPr>
          <a:xfrm>
            <a:off x="468313" y="1125538"/>
            <a:ext cx="69850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主存储器与</a:t>
            </a: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CPU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的连接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  <a:hlinkClick r:id="rId2" action="ppaction://hlinksldjump"/>
              </a:rPr>
              <a:t>一、背景知识</a:t>
            </a: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cs typeface="+mn-cs"/>
                <a:hlinkClick r:id="rId2" action="ppaction://hlinksldjump"/>
              </a:rPr>
              <a:t>——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  <a:hlinkClick r:id="rId2" action="ppaction://hlinksldjump"/>
              </a:rPr>
              <a:t>存储芯片简介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  <a:hlinkClick r:id="rId3" action="ppaction://hlinksldjump"/>
              </a:rPr>
              <a:t>二、存储器容量扩展的三种方法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  <a:hlinkClick r:id="rId4" action="ppaction://hlinksldjump"/>
              </a:rPr>
              <a:t>三、主存储器与</a:t>
            </a: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  <a:hlinkClick r:id="rId4" action="ppaction://hlinksldjump"/>
              </a:rPr>
              <a:t>CPU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  <a:hlinkClick r:id="rId4" action="ppaction://hlinksldjump"/>
              </a:rPr>
              <a:t>的连接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解题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4" name="Rectangle 4"/>
          <p:cNvSpPr>
            <a:spLocks noGrp="1"/>
          </p:cNvSpPr>
          <p:nvPr>
            <p:ph idx="1"/>
          </p:nvPr>
        </p:nvSpPr>
        <p:spPr>
          <a:xfrm>
            <a:off x="684213" y="1341438"/>
            <a:ext cx="7920038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fontAlgn="base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strike="noStrike" noProof="1">
                <a:solidFill>
                  <a:srgbClr val="0000FF"/>
                </a:solidFill>
              </a:rPr>
              <a:t>第二步：选择芯片</a:t>
            </a:r>
            <a:endParaRPr lang="zh-CN" altLang="en-US" sz="2800" b="1" strike="noStrike" noProof="1">
              <a:solidFill>
                <a:srgbClr val="0000FF"/>
              </a:solidFill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strike="noStrike" noProof="1"/>
              <a:t>最小</a:t>
            </a:r>
            <a:r>
              <a:rPr lang="en-US" altLang="zh-CN" sz="2400" b="1" strike="noStrike" noProof="1"/>
              <a:t>8K</a:t>
            </a:r>
            <a:r>
              <a:rPr lang="zh-CN" altLang="en-US" sz="2400" b="1" strike="noStrike" noProof="1"/>
              <a:t>系统程序区←</a:t>
            </a:r>
            <a:r>
              <a:rPr lang="en-US" altLang="zh-CN" sz="2400" b="1" strike="noStrike" noProof="1"/>
              <a:t>8K*8</a:t>
            </a:r>
            <a:r>
              <a:rPr lang="zh-CN" altLang="en-US" sz="2400" b="1" strike="noStrike" noProof="1"/>
              <a:t>位</a:t>
            </a:r>
            <a:r>
              <a:rPr lang="en-US" altLang="zh-CN" sz="2400" b="1" strike="noStrike" noProof="1"/>
              <a:t>ROM</a:t>
            </a:r>
            <a:r>
              <a:rPr lang="zh-CN" altLang="en-US" sz="2400" b="1" strike="noStrike" noProof="1"/>
              <a:t>，</a:t>
            </a:r>
            <a:r>
              <a:rPr lang="en-US" altLang="zh-CN" sz="2400" b="1" strike="noStrike" noProof="1"/>
              <a:t>1</a:t>
            </a:r>
            <a:r>
              <a:rPr lang="zh-CN" altLang="en-US" sz="2400" b="1" strike="noStrike" noProof="1"/>
              <a:t>片</a:t>
            </a:r>
            <a:endParaRPr lang="zh-CN" altLang="en-US" sz="2400" b="1" strike="noStrike" noProof="1"/>
          </a:p>
          <a:p>
            <a:pPr lvl="1" eaLnBrk="1" fontAlgn="base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strike="noStrike" noProof="1"/>
              <a:t>16K</a:t>
            </a:r>
            <a:r>
              <a:rPr lang="zh-CN" altLang="en-US" sz="2400" b="1" strike="noStrike" noProof="1"/>
              <a:t>用户程序区←</a:t>
            </a:r>
            <a:r>
              <a:rPr lang="en-US" altLang="zh-CN" sz="2400" b="1" strike="noStrike" noProof="1"/>
              <a:t>8K*8</a:t>
            </a:r>
            <a:r>
              <a:rPr lang="zh-CN" altLang="en-US" sz="2400" b="1" strike="noStrike" noProof="1"/>
              <a:t>位</a:t>
            </a:r>
            <a:r>
              <a:rPr lang="en-US" altLang="zh-CN" sz="2400" b="1" strike="noStrike" noProof="1"/>
              <a:t>SRAM</a:t>
            </a:r>
            <a:r>
              <a:rPr lang="zh-CN" altLang="en-US" sz="2400" b="1" strike="noStrike" noProof="1"/>
              <a:t>， </a:t>
            </a:r>
            <a:r>
              <a:rPr lang="en-US" altLang="zh-CN" sz="2400" b="1" strike="noStrike" noProof="1"/>
              <a:t>2</a:t>
            </a:r>
            <a:r>
              <a:rPr lang="zh-CN" altLang="en-US" sz="2400" b="1" strike="noStrike" noProof="1"/>
              <a:t>片；</a:t>
            </a:r>
            <a:endParaRPr lang="zh-CN" altLang="en-US" sz="2400" b="1" strike="noStrike" noProof="1"/>
          </a:p>
          <a:p>
            <a:pPr lvl="1" eaLnBrk="1" fontAlgn="base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strike="noStrike" noProof="1"/>
              <a:t>4K</a:t>
            </a:r>
            <a:r>
              <a:rPr lang="zh-CN" altLang="en-US" sz="2400" b="1" strike="noStrike" noProof="1"/>
              <a:t>系统程序工作区←</a:t>
            </a:r>
            <a:r>
              <a:rPr lang="en-US" altLang="zh-CN" sz="2400" b="1" strike="noStrike" noProof="1"/>
              <a:t>4K*8</a:t>
            </a:r>
            <a:r>
              <a:rPr lang="zh-CN" altLang="en-US" sz="2400" b="1" strike="noStrike" noProof="1"/>
              <a:t>位</a:t>
            </a:r>
            <a:r>
              <a:rPr lang="en-US" altLang="zh-CN" sz="2400" b="1" dirty="0">
                <a:sym typeface="+mn-ea"/>
              </a:rPr>
              <a:t>ROM</a:t>
            </a:r>
            <a:r>
              <a:rPr lang="zh-CN" altLang="en-US" sz="2400" b="1" strike="noStrike" noProof="1"/>
              <a:t>， </a:t>
            </a:r>
            <a:r>
              <a:rPr lang="en-US" altLang="zh-CN" sz="2400" b="1" strike="noStrike" noProof="1"/>
              <a:t>1</a:t>
            </a:r>
            <a:r>
              <a:rPr lang="zh-CN" altLang="en-US" sz="2400" b="1" strike="noStrike" noProof="1"/>
              <a:t>片。</a:t>
            </a:r>
            <a:endParaRPr lang="zh-CN" altLang="en-US" sz="2400" b="1" strike="noStrike" noProof="1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strike="noStrike" noProof="1">
                <a:solidFill>
                  <a:srgbClr val="0000FF"/>
                </a:solidFill>
              </a:rPr>
              <a:t>第三步，分配</a:t>
            </a:r>
            <a:r>
              <a:rPr lang="en-US" altLang="zh-CN" sz="2800" b="1" strike="noStrike" noProof="1">
                <a:solidFill>
                  <a:srgbClr val="0000FF"/>
                </a:solidFill>
              </a:rPr>
              <a:t>CPU</a:t>
            </a:r>
            <a:r>
              <a:rPr lang="zh-CN" altLang="en-US" sz="2800" b="1" strike="noStrike" noProof="1">
                <a:solidFill>
                  <a:srgbClr val="0000FF"/>
                </a:solidFill>
              </a:rPr>
              <a:t>地址线。</a:t>
            </a:r>
            <a:endParaRPr lang="zh-CN" altLang="en-US" sz="2800" b="1" strike="noStrike" noProof="1">
              <a:solidFill>
                <a:srgbClr val="0000FF"/>
              </a:solidFill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strike="noStrike" noProof="1"/>
              <a:t>CPU</a:t>
            </a:r>
            <a:r>
              <a:rPr lang="zh-CN" altLang="en-US" sz="2400" b="1" strike="noStrike" noProof="1"/>
              <a:t>的低</a:t>
            </a:r>
            <a:r>
              <a:rPr lang="en-US" altLang="zh-CN" sz="2400" b="1" strike="noStrike" noProof="1"/>
              <a:t>13</a:t>
            </a:r>
            <a:r>
              <a:rPr lang="zh-CN" altLang="en-US" sz="2400" b="1" strike="noStrike" noProof="1"/>
              <a:t>位地址线</a:t>
            </a:r>
            <a:r>
              <a:rPr lang="en-US" altLang="zh-CN" sz="2400" b="1" strike="noStrike" noProof="1"/>
              <a:t>A</a:t>
            </a:r>
            <a:r>
              <a:rPr lang="en-US" altLang="zh-CN" sz="2400" b="1" strike="noStrike" baseline="-25000" noProof="1"/>
              <a:t>12</a:t>
            </a:r>
            <a:r>
              <a:rPr lang="en-US" altLang="zh-CN" sz="2400" b="1" strike="noStrike" noProof="1"/>
              <a:t>~A</a:t>
            </a:r>
            <a:r>
              <a:rPr lang="en-US" altLang="zh-CN" sz="2400" b="1" strike="noStrike" baseline="-25000" noProof="1"/>
              <a:t>0</a:t>
            </a:r>
            <a:r>
              <a:rPr lang="zh-CN" altLang="en-US" sz="2400" b="1" strike="noStrike" noProof="1"/>
              <a:t>与</a:t>
            </a:r>
            <a:r>
              <a:rPr lang="en-US" altLang="zh-CN" sz="2400" b="1" strike="noStrike" noProof="1"/>
              <a:t>1</a:t>
            </a:r>
            <a:r>
              <a:rPr lang="zh-CN" altLang="en-US" sz="2400" b="1" strike="noStrike" noProof="1"/>
              <a:t>片</a:t>
            </a:r>
            <a:r>
              <a:rPr lang="en-US" altLang="zh-CN" sz="2400" b="1" strike="noStrike" noProof="1"/>
              <a:t>8K*8</a:t>
            </a:r>
            <a:r>
              <a:rPr lang="zh-CN" altLang="en-US" sz="2400" b="1" strike="noStrike" noProof="1"/>
              <a:t>位</a:t>
            </a:r>
            <a:r>
              <a:rPr lang="en-US" altLang="zh-CN" sz="2400" b="1" strike="noStrike" noProof="1"/>
              <a:t>ROM</a:t>
            </a:r>
            <a:r>
              <a:rPr lang="zh-CN" altLang="en-US" sz="2400" b="1" strike="noStrike" noProof="1"/>
              <a:t>和两片</a:t>
            </a:r>
            <a:r>
              <a:rPr lang="en-US" altLang="zh-CN" sz="2400" b="1" strike="noStrike" noProof="1"/>
              <a:t>8K*8</a:t>
            </a:r>
            <a:r>
              <a:rPr lang="zh-CN" altLang="en-US" sz="2400" b="1" strike="noStrike" noProof="1"/>
              <a:t>位</a:t>
            </a:r>
            <a:r>
              <a:rPr lang="en-US" altLang="zh-CN" sz="2400" b="1" strike="noStrike" noProof="1"/>
              <a:t>SRAM</a:t>
            </a:r>
            <a:r>
              <a:rPr lang="zh-CN" altLang="en-US" sz="2400" b="1" strike="noStrike" noProof="1"/>
              <a:t>芯片提供的地址线相连；将</a:t>
            </a:r>
            <a:r>
              <a:rPr lang="en-US" altLang="zh-CN" sz="2400" b="1" strike="noStrike" noProof="1"/>
              <a:t>CPU</a:t>
            </a:r>
            <a:r>
              <a:rPr lang="zh-CN" altLang="en-US" sz="2400" b="1" strike="noStrike" noProof="1"/>
              <a:t>的低</a:t>
            </a:r>
            <a:r>
              <a:rPr lang="en-US" altLang="zh-CN" sz="2400" b="1" strike="noStrike" noProof="1"/>
              <a:t>12</a:t>
            </a:r>
            <a:r>
              <a:rPr lang="zh-CN" altLang="en-US" sz="2400" b="1" strike="noStrike" noProof="1"/>
              <a:t>位地址线</a:t>
            </a:r>
            <a:r>
              <a:rPr lang="en-US" altLang="zh-CN" sz="2400" b="1" strike="noStrike" noProof="1"/>
              <a:t>A11~A0</a:t>
            </a:r>
            <a:r>
              <a:rPr lang="zh-CN" altLang="en-US" sz="2400" b="1" strike="noStrike" noProof="1"/>
              <a:t>与</a:t>
            </a:r>
            <a:r>
              <a:rPr lang="en-US" altLang="zh-CN" sz="2400" b="1" strike="noStrike" noProof="1"/>
              <a:t>1</a:t>
            </a:r>
            <a:r>
              <a:rPr lang="zh-CN" altLang="en-US" sz="2400" b="1" strike="noStrike" noProof="1"/>
              <a:t>片</a:t>
            </a:r>
            <a:r>
              <a:rPr lang="en-US" altLang="zh-CN" sz="2400" b="1" strike="noStrike" noProof="1"/>
              <a:t>4K*8</a:t>
            </a:r>
            <a:r>
              <a:rPr lang="zh-CN" altLang="en-US" sz="2400" b="1" strike="noStrike" noProof="1"/>
              <a:t>位</a:t>
            </a:r>
            <a:r>
              <a:rPr lang="en-US" altLang="zh-CN" sz="2400" b="1" dirty="0">
                <a:sym typeface="+mn-ea"/>
              </a:rPr>
              <a:t>ROM</a:t>
            </a:r>
            <a:r>
              <a:rPr lang="zh-CN" altLang="en-US" sz="2400" b="1" strike="noStrike" noProof="1"/>
              <a:t>芯片提供的地址线相连。</a:t>
            </a:r>
            <a:endParaRPr lang="zh-CN" altLang="en-US" sz="2400" b="1" strike="noStrike" noProof="1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strike="noStrike" noProof="1">
                <a:solidFill>
                  <a:srgbClr val="0000FF"/>
                </a:solidFill>
              </a:rPr>
              <a:t>第四步，译码产生片选信号。</a:t>
            </a:r>
            <a:endParaRPr lang="zh-CN" altLang="en-US" sz="2800" b="1" strike="noStrike" noProof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/>
          <p:nvPr/>
        </p:nvSpPr>
        <p:spPr>
          <a:xfrm>
            <a:off x="0" y="1790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graphicFrame>
        <p:nvGraphicFramePr>
          <p:cNvPr id="3" name="Object 3"/>
          <p:cNvGraphicFramePr/>
          <p:nvPr/>
        </p:nvGraphicFramePr>
        <p:xfrm>
          <a:off x="468313" y="763747"/>
          <a:ext cx="8207375" cy="512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7175500" imgH="4533900" progId="Visio.Drawing.11">
                  <p:embed/>
                </p:oleObj>
              </mc:Choice>
              <mc:Fallback>
                <p:oleObj name="" r:id="rId1" imgW="7175500" imgH="4533900" progId="Visio.Drawing.11">
                  <p:embed/>
                  <p:pic>
                    <p:nvPicPr>
                      <p:cNvPr id="0" name="图片 9216" descr="image15"/>
                      <p:cNvPicPr/>
                      <p:nvPr/>
                    </p:nvPicPr>
                    <p:blipFill>
                      <a:blip r:embed="rId2"/>
                      <a:srcRect r="10429" b="10840"/>
                      <a:stretch>
                        <a:fillRect/>
                      </a:stretch>
                    </p:blipFill>
                    <p:spPr>
                      <a:xfrm>
                        <a:off x="468313" y="763747"/>
                        <a:ext cx="8207375" cy="5129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/>
        </p:nvGraphicFramePr>
        <p:xfrm>
          <a:off x="233022" y="1122025"/>
          <a:ext cx="8879205" cy="540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" r:id="rId1" imgW="6515100" imgH="3975100" progId="Visio.Drawing.11">
                  <p:embed/>
                </p:oleObj>
              </mc:Choice>
              <mc:Fallback>
                <p:oleObj name="" r:id="rId1" imgW="6515100" imgH="3975100" progId="Visio.Drawing.11">
                  <p:embed/>
                  <p:pic>
                    <p:nvPicPr>
                      <p:cNvPr id="0" name="图片 10240" descr="image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022" y="1122025"/>
                        <a:ext cx="8879205" cy="54000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08940" y="454660"/>
            <a:ext cx="8107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ea typeface="新宋体" panose="02010609030101010101" charset="-122"/>
              </a:rPr>
              <a:t>问题：上述电路如做如下改动，是否可以达到题目所要求？</a:t>
            </a:r>
            <a:endParaRPr lang="zh-CN" altLang="en-US">
              <a:ea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例</a:t>
            </a: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－</a:t>
            </a: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</a:t>
            </a:r>
            <a:endParaRPr kumimoji="1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8" name="Rectangle 5"/>
          <p:cNvSpPr>
            <a:spLocks noGrp="1"/>
          </p:cNvSpPr>
          <p:nvPr>
            <p:ph idx="1"/>
          </p:nvPr>
        </p:nvSpPr>
        <p:spPr>
          <a:xfrm>
            <a:off x="684213" y="1268413"/>
            <a:ext cx="7772400" cy="4248150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fontAlgn="base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strike="noStrike" noProof="1">
                <a:solidFill>
                  <a:srgbClr val="0000FF"/>
                </a:solidFill>
              </a:rPr>
              <a:t>例</a:t>
            </a:r>
            <a:r>
              <a:rPr lang="en-US" altLang="zh-CN" sz="2400" b="1" strike="noStrike" noProof="1">
                <a:solidFill>
                  <a:srgbClr val="0000FF"/>
                </a:solidFill>
              </a:rPr>
              <a:t>5-2</a:t>
            </a:r>
            <a:r>
              <a:rPr lang="zh-CN" altLang="en-US" sz="2400" b="1" strike="noStrike" noProof="1">
                <a:solidFill>
                  <a:schemeClr val="tx2"/>
                </a:solidFill>
              </a:rPr>
              <a:t>： 设有若干片</a:t>
            </a:r>
            <a:r>
              <a:rPr lang="en-US" altLang="zh-CN" sz="2400" b="1" strike="noStrike" noProof="1">
                <a:solidFill>
                  <a:schemeClr val="tx2"/>
                </a:solidFill>
              </a:rPr>
              <a:t>256K×8</a:t>
            </a:r>
            <a:r>
              <a:rPr lang="zh-CN" altLang="en-US" sz="2400" b="1" strike="noStrike" noProof="1">
                <a:solidFill>
                  <a:schemeClr val="tx2"/>
                </a:solidFill>
              </a:rPr>
              <a:t>位的</a:t>
            </a:r>
            <a:r>
              <a:rPr lang="en-US" altLang="zh-CN" sz="2400" b="1" strike="noStrike" noProof="1">
                <a:solidFill>
                  <a:schemeClr val="tx2"/>
                </a:solidFill>
              </a:rPr>
              <a:t>SRAM</a:t>
            </a:r>
            <a:r>
              <a:rPr lang="zh-CN" altLang="en-US" sz="2400" b="1" strike="noStrike" noProof="1">
                <a:solidFill>
                  <a:schemeClr val="tx2"/>
                </a:solidFill>
              </a:rPr>
              <a:t>芯片，问如何构成</a:t>
            </a:r>
            <a:r>
              <a:rPr lang="en-US" altLang="zh-CN" sz="2400" b="1" strike="noStrike" noProof="1">
                <a:solidFill>
                  <a:schemeClr val="tx2"/>
                </a:solidFill>
              </a:rPr>
              <a:t>2048K×32</a:t>
            </a:r>
            <a:r>
              <a:rPr lang="zh-CN" altLang="en-US" sz="2400" b="1" strike="noStrike" noProof="1">
                <a:solidFill>
                  <a:schemeClr val="tx2"/>
                </a:solidFill>
              </a:rPr>
              <a:t>位的存储器？需要多少片</a:t>
            </a:r>
            <a:r>
              <a:rPr lang="en-US" altLang="zh-CN" sz="2400" b="1" strike="noStrike" noProof="1">
                <a:solidFill>
                  <a:schemeClr val="tx2"/>
                </a:solidFill>
              </a:rPr>
              <a:t>RAM</a:t>
            </a:r>
            <a:r>
              <a:rPr lang="zh-CN" altLang="en-US" sz="2400" b="1" strike="noStrike" noProof="1">
                <a:solidFill>
                  <a:schemeClr val="tx2"/>
                </a:solidFill>
              </a:rPr>
              <a:t>芯片？该存储器需要多少根地址线？画出该存储器与</a:t>
            </a:r>
            <a:r>
              <a:rPr lang="en-US" altLang="zh-CN" sz="2400" b="1" strike="noStrike" noProof="1">
                <a:solidFill>
                  <a:schemeClr val="tx2"/>
                </a:solidFill>
              </a:rPr>
              <a:t>CPU</a:t>
            </a:r>
            <a:r>
              <a:rPr lang="zh-CN" altLang="en-US" sz="2400" b="1" strike="noStrike" noProof="1">
                <a:solidFill>
                  <a:schemeClr val="tx2"/>
                </a:solidFill>
              </a:rPr>
              <a:t>连接的结构图，设</a:t>
            </a:r>
            <a:r>
              <a:rPr lang="en-US" altLang="zh-CN" sz="2400" b="1" strike="noStrike" noProof="1">
                <a:solidFill>
                  <a:schemeClr val="tx2"/>
                </a:solidFill>
              </a:rPr>
              <a:t>CPU</a:t>
            </a:r>
            <a:r>
              <a:rPr lang="zh-CN" altLang="en-US" sz="2400" b="1" strike="noStrike" noProof="1">
                <a:solidFill>
                  <a:schemeClr val="tx2"/>
                </a:solidFill>
              </a:rPr>
              <a:t>的接口信号有地址信号、数据信号、控制信号</a:t>
            </a:r>
            <a:r>
              <a:rPr lang="en-US" altLang="zh-CN" sz="2400" b="1" strike="noStrike" noProof="1">
                <a:solidFill>
                  <a:schemeClr val="tx2"/>
                </a:solidFill>
              </a:rPr>
              <a:t>MREQ#</a:t>
            </a:r>
            <a:r>
              <a:rPr lang="zh-CN" altLang="en-US" sz="2400" b="1" strike="noStrike" noProof="1">
                <a:solidFill>
                  <a:schemeClr val="tx2"/>
                </a:solidFill>
              </a:rPr>
              <a:t>和</a:t>
            </a:r>
            <a:r>
              <a:rPr lang="en-US" altLang="zh-CN" sz="2400" b="1" strike="noStrike" noProof="1">
                <a:solidFill>
                  <a:schemeClr val="tx2"/>
                </a:solidFill>
              </a:rPr>
              <a:t>R/W#</a:t>
            </a:r>
            <a:r>
              <a:rPr lang="zh-CN" altLang="en-US" sz="2400" b="1" strike="noStrike" noProof="1">
                <a:solidFill>
                  <a:schemeClr val="tx2"/>
                </a:solidFill>
              </a:rPr>
              <a:t>。</a:t>
            </a:r>
            <a:endParaRPr lang="zh-CN" altLang="en-US" sz="2400" b="1" strike="noStrike" noProof="1">
              <a:solidFill>
                <a:schemeClr val="tx2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strike="noStrike" noProof="1">
                <a:solidFill>
                  <a:srgbClr val="0000FF"/>
                </a:solidFill>
              </a:rPr>
              <a:t>解：</a:t>
            </a:r>
            <a:r>
              <a:rPr lang="zh-CN" altLang="en-US" sz="2400" b="1" strike="noStrike" noProof="1">
                <a:solidFill>
                  <a:schemeClr val="tx2"/>
                </a:solidFill>
              </a:rPr>
              <a:t>采用字位扩展的方法。</a:t>
            </a:r>
            <a:endParaRPr lang="zh-CN" altLang="en-US" sz="2400" b="1" strike="noStrike" noProof="1">
              <a:solidFill>
                <a:schemeClr val="tx2"/>
              </a:solidFill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strike="noStrike" noProof="1"/>
              <a:t>SRAM</a:t>
            </a:r>
            <a:r>
              <a:rPr lang="zh-CN" altLang="en-US" sz="2400" b="1" strike="noStrike" noProof="1"/>
              <a:t>芯片个数：</a:t>
            </a:r>
            <a:r>
              <a:rPr lang="en-US" altLang="zh-CN" sz="2400" b="1" strike="noStrike" noProof="1"/>
              <a:t>2048K/256K ×32/8 = 32</a:t>
            </a:r>
            <a:r>
              <a:rPr lang="zh-CN" altLang="en-US" sz="2400" b="1" strike="noStrike" noProof="1"/>
              <a:t>片</a:t>
            </a:r>
            <a:endParaRPr lang="zh-CN" altLang="en-US" sz="2400" b="1" strike="noStrike" noProof="1"/>
          </a:p>
          <a:p>
            <a:pPr lvl="1" eaLnBrk="1" fontAlgn="base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strike="noStrike" noProof="1"/>
              <a:t>每</a:t>
            </a:r>
            <a:r>
              <a:rPr lang="en-US" altLang="zh-CN" sz="2400" b="1" strike="noStrike" noProof="1"/>
              <a:t>4</a:t>
            </a:r>
            <a:r>
              <a:rPr lang="zh-CN" altLang="en-US" sz="2400" b="1" strike="noStrike" noProof="1"/>
              <a:t>片一组进行位扩展，共</a:t>
            </a:r>
            <a:r>
              <a:rPr lang="en-US" altLang="zh-CN" sz="2400" b="1" strike="noStrike" noProof="1"/>
              <a:t>8</a:t>
            </a:r>
            <a:r>
              <a:rPr lang="zh-CN" altLang="en-US" sz="2400" b="1" strike="noStrike" noProof="1"/>
              <a:t>组芯片进行字扩展</a:t>
            </a:r>
            <a:endParaRPr lang="zh-CN" altLang="en-US" sz="2400" b="1" strike="noStrike" noProof="1"/>
          </a:p>
          <a:p>
            <a:pPr lvl="1" eaLnBrk="1" fontAlgn="base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strike="noStrike" noProof="1"/>
              <a:t>片选：该存储器需要</a:t>
            </a:r>
            <a:r>
              <a:rPr lang="en-US" altLang="zh-CN" sz="2400" b="1" strike="noStrike" noProof="1"/>
              <a:t>21</a:t>
            </a:r>
            <a:r>
              <a:rPr lang="zh-CN" altLang="en-US" sz="2400" b="1" strike="noStrike" noProof="1"/>
              <a:t>条地址线</a:t>
            </a:r>
            <a:r>
              <a:rPr lang="en-US" altLang="zh-CN" sz="2400" b="1" strike="noStrike" noProof="1"/>
              <a:t>A</a:t>
            </a:r>
            <a:r>
              <a:rPr lang="en-US" altLang="zh-CN" sz="2400" b="1" strike="noStrike" baseline="-25000" noProof="1"/>
              <a:t>20</a:t>
            </a:r>
            <a:r>
              <a:rPr lang="zh-CN" altLang="en-US" sz="2400" b="1" strike="noStrike" noProof="1"/>
              <a:t>～</a:t>
            </a:r>
            <a:r>
              <a:rPr lang="en-US" altLang="zh-CN" sz="2400" b="1" strike="noStrike" noProof="1"/>
              <a:t>A</a:t>
            </a:r>
            <a:r>
              <a:rPr lang="en-US" altLang="zh-CN" sz="2400" b="1" strike="noStrike" baseline="-25000" noProof="1"/>
              <a:t>0</a:t>
            </a:r>
            <a:r>
              <a:rPr lang="zh-CN" altLang="en-US" sz="2400" b="1" strike="noStrike" noProof="1"/>
              <a:t>，其中高</a:t>
            </a:r>
            <a:r>
              <a:rPr lang="en-US" altLang="zh-CN" sz="2400" b="1" strike="noStrike" noProof="1"/>
              <a:t>3</a:t>
            </a:r>
            <a:r>
              <a:rPr lang="zh-CN" altLang="en-US" sz="2400" b="1" strike="noStrike" noProof="1"/>
              <a:t>位用于芯片选择接到</a:t>
            </a:r>
            <a:r>
              <a:rPr lang="en-US" altLang="zh-CN" sz="2400" b="1" strike="noStrike" noProof="1"/>
              <a:t>74LS138</a:t>
            </a:r>
            <a:r>
              <a:rPr lang="zh-CN" altLang="en-US" sz="2400" b="1" strike="noStrike" noProof="1"/>
              <a:t>芯片的</a:t>
            </a:r>
            <a:r>
              <a:rPr lang="en-US" altLang="zh-CN" sz="2400" b="1" strike="noStrike" noProof="1"/>
              <a:t>CBA</a:t>
            </a:r>
            <a:r>
              <a:rPr lang="zh-CN" altLang="en-US" sz="2400" b="1" strike="noStrike" noProof="1"/>
              <a:t>，低</a:t>
            </a:r>
            <a:r>
              <a:rPr lang="en-US" altLang="zh-CN" sz="2400" b="1" strike="noStrike" noProof="1"/>
              <a:t>18</a:t>
            </a:r>
            <a:r>
              <a:rPr lang="zh-CN" altLang="en-US" sz="2400" b="1" strike="noStrike" noProof="1"/>
              <a:t>位接到存储器芯片地址。</a:t>
            </a:r>
            <a:endParaRPr lang="zh-CN" altLang="en-US" sz="2400" b="1" strike="noStrike" noProof="1"/>
          </a:p>
          <a:p>
            <a:pPr lvl="1" eaLnBrk="1" fontAlgn="base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strike="noStrike" noProof="1"/>
              <a:t>MREQ#</a:t>
            </a:r>
            <a:r>
              <a:rPr lang="zh-CN" altLang="en-US" sz="2400" b="1" strike="noStrike" noProof="1"/>
              <a:t>：作为译码器的使能信号。</a:t>
            </a:r>
            <a:endParaRPr lang="zh-CN" altLang="en-US" sz="2400" b="1" strike="noStrike" noProof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/>
          <p:nvPr/>
        </p:nvSpPr>
        <p:spPr>
          <a:xfrm>
            <a:off x="0" y="18621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graphicFrame>
        <p:nvGraphicFramePr>
          <p:cNvPr id="285699" name="Object 3"/>
          <p:cNvGraphicFramePr/>
          <p:nvPr/>
        </p:nvGraphicFramePr>
        <p:xfrm>
          <a:off x="323850" y="620078"/>
          <a:ext cx="8675688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" r:id="rId1" imgW="6096000" imgH="3752215" progId="Visio.Drawing.11">
                  <p:embed/>
                </p:oleObj>
              </mc:Choice>
              <mc:Fallback>
                <p:oleObj name="" r:id="rId1" imgW="6096000" imgH="3752215" progId="Visio.Drawing.11">
                  <p:embed/>
                  <p:pic>
                    <p:nvPicPr>
                      <p:cNvPr id="0" name="图片 11264" descr="image17"/>
                      <p:cNvPicPr/>
                      <p:nvPr/>
                    </p:nvPicPr>
                    <p:blipFill>
                      <a:blip r:embed="rId2"/>
                      <a:srcRect r="5170" b="9987"/>
                      <a:stretch>
                        <a:fillRect/>
                      </a:stretch>
                    </p:blipFill>
                    <p:spPr>
                      <a:xfrm>
                        <a:off x="323850" y="620078"/>
                        <a:ext cx="8675688" cy="488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90830" y="5791200"/>
            <a:ext cx="885317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ea typeface="新宋体" panose="02010609030101010101" charset="-122"/>
              </a:rPr>
              <a:t>问题：上图中，</a:t>
            </a:r>
            <a:r>
              <a:rPr lang="en-US" altLang="zh-CN" dirty="0">
                <a:ea typeface="新宋体" panose="02010609030101010101" charset="-122"/>
              </a:rPr>
              <a:t>32</a:t>
            </a:r>
            <a:r>
              <a:rPr lang="zh-CN" altLang="en-US" dirty="0">
                <a:ea typeface="新宋体" panose="02010609030101010101" charset="-122"/>
              </a:rPr>
              <a:t>位</a:t>
            </a:r>
            <a:r>
              <a:rPr lang="en-US" altLang="zh-CN" dirty="0">
                <a:ea typeface="新宋体" panose="02010609030101010101" charset="-122"/>
              </a:rPr>
              <a:t>CPU</a:t>
            </a:r>
            <a:r>
              <a:rPr lang="zh-CN" altLang="en-US" dirty="0">
                <a:ea typeface="新宋体" panose="02010609030101010101" charset="-122"/>
              </a:rPr>
              <a:t>内存空间按</a:t>
            </a:r>
            <a:r>
              <a:rPr lang="en-US" altLang="zh-CN" dirty="0">
                <a:ea typeface="新宋体" panose="02010609030101010101" charset="-122"/>
              </a:rPr>
              <a:t>8</a:t>
            </a:r>
            <a:r>
              <a:rPr lang="zh-CN" altLang="en-US" dirty="0">
                <a:ea typeface="新宋体" panose="02010609030101010101" charset="-122"/>
              </a:rPr>
              <a:t>位编址，还是按</a:t>
            </a:r>
            <a:r>
              <a:rPr lang="en-US" altLang="zh-CN" dirty="0">
                <a:ea typeface="新宋体" panose="02010609030101010101" charset="-122"/>
              </a:rPr>
              <a:t>32</a:t>
            </a:r>
            <a:r>
              <a:rPr lang="zh-CN" altLang="en-US" dirty="0">
                <a:ea typeface="新宋体" panose="02010609030101010101" charset="-122"/>
              </a:rPr>
              <a:t>位编址？</a:t>
            </a:r>
            <a:endParaRPr lang="zh-CN" altLang="en-US" dirty="0"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8569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/>
          <p:nvPr/>
        </p:nvSpPr>
        <p:spPr>
          <a:xfrm>
            <a:off x="0" y="18621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9410" y="322580"/>
            <a:ext cx="580517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ea typeface="新宋体" panose="02010609030101010101" charset="-122"/>
              </a:rPr>
              <a:t>32</a:t>
            </a:r>
            <a:r>
              <a:rPr lang="zh-CN" altLang="en-US">
                <a:ea typeface="新宋体" panose="02010609030101010101" charset="-122"/>
              </a:rPr>
              <a:t>位</a:t>
            </a:r>
            <a:r>
              <a:rPr lang="en-US" altLang="zh-CN">
                <a:ea typeface="新宋体" panose="02010609030101010101" charset="-122"/>
              </a:rPr>
              <a:t>CPU</a:t>
            </a:r>
            <a:r>
              <a:rPr lang="zh-CN" altLang="en-US">
                <a:ea typeface="新宋体" panose="02010609030101010101" charset="-122"/>
              </a:rPr>
              <a:t>，内存空间按</a:t>
            </a:r>
            <a:r>
              <a:rPr lang="en-US" altLang="zh-CN">
                <a:ea typeface="新宋体" panose="02010609030101010101" charset="-122"/>
              </a:rPr>
              <a:t>8</a:t>
            </a:r>
            <a:r>
              <a:rPr lang="zh-CN" altLang="en-US">
                <a:ea typeface="新宋体" panose="02010609030101010101" charset="-122"/>
              </a:rPr>
              <a:t>位编址存储器扩展</a:t>
            </a:r>
            <a:endParaRPr lang="zh-CN" altLang="en-US">
              <a:ea typeface="新宋体" panose="02010609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975" y="782320"/>
            <a:ext cx="8274050" cy="15544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ea typeface="新宋体" panose="02010609030101010101" charset="-122"/>
              </a:rPr>
              <a:t>【例】 为80486 CPU设计一个存储器子系统，该存储器子系统包含16K×32b的RAM存储器和16K×32b的 ROM存储器。用SRAM电路4363实现RAM存储器，用EPROM电路27C128实现ROM存储器。</a:t>
            </a:r>
            <a:endParaRPr lang="zh-CN" altLang="en-US">
              <a:ea typeface="新宋体" panose="02010609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86205" y="2336800"/>
            <a:ext cx="6371590" cy="3275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5610" y="5739130"/>
            <a:ext cx="8273415" cy="822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ea typeface="新宋体" panose="02010609030101010101" charset="-122"/>
              </a:rPr>
              <a:t>要求：RAM存储器的地址范围是00000H～0FFFFH，ROM存储器的地址范围是F0000H～FFFFFH。</a:t>
            </a:r>
            <a:endParaRPr lang="zh-CN" altLang="en-US"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/>
          <p:nvPr/>
        </p:nvSpPr>
        <p:spPr>
          <a:xfrm>
            <a:off x="0" y="18621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8135" y="515620"/>
            <a:ext cx="8507730" cy="338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a typeface="新宋体" panose="02010609030101010101" charset="-122"/>
              </a:rPr>
              <a:t>解：第一步，确定实现16K×32b RAM存储体所需要的SRAM芯片的数量。</a:t>
            </a:r>
            <a:endParaRPr lang="zh-CN" altLang="en-US" dirty="0">
              <a:ea typeface="新宋体" panose="02010609030101010101" charset="-122"/>
            </a:endParaRPr>
          </a:p>
          <a:p>
            <a:r>
              <a:rPr lang="zh-CN" altLang="en-US" dirty="0">
                <a:ea typeface="新宋体" panose="02010609030101010101" charset="-122"/>
              </a:rPr>
              <a:t>　因为每片4363</a:t>
            </a:r>
            <a:r>
              <a:rPr lang="zh-CN" altLang="en-US" dirty="0" smtClean="0">
                <a:ea typeface="新宋体" panose="02010609030101010101" charset="-122"/>
              </a:rPr>
              <a:t>提供16K ×4位</a:t>
            </a:r>
            <a:r>
              <a:rPr lang="zh-CN" altLang="en-US" dirty="0">
                <a:ea typeface="新宋体" panose="02010609030101010101" charset="-122"/>
              </a:rPr>
              <a:t>的存储容量，所以实现64KB存储容量所需要的SRAM芯片数量是 </a:t>
            </a:r>
            <a:endParaRPr lang="zh-CN" altLang="en-US" dirty="0">
              <a:ea typeface="新宋体" panose="02010609030101010101" charset="-122"/>
            </a:endParaRPr>
          </a:p>
          <a:p>
            <a:endParaRPr lang="zh-CN" altLang="en-US" dirty="0">
              <a:ea typeface="新宋体" panose="02010609030101010101" charset="-122"/>
            </a:endParaRPr>
          </a:p>
          <a:p>
            <a:r>
              <a:rPr lang="zh-CN" altLang="en-US" dirty="0">
                <a:ea typeface="新宋体" panose="02010609030101010101" charset="-122"/>
              </a:rPr>
              <a:t>　SRAM数量=          =8（片）</a:t>
            </a:r>
            <a:endParaRPr lang="zh-CN" altLang="en-US" dirty="0">
              <a:ea typeface="新宋体" panose="02010609030101010101" charset="-122"/>
            </a:endParaRPr>
          </a:p>
          <a:p>
            <a:endParaRPr lang="zh-CN" altLang="en-US" dirty="0">
              <a:ea typeface="新宋体" panose="02010609030101010101" charset="-122"/>
            </a:endParaRPr>
          </a:p>
          <a:p>
            <a:r>
              <a:rPr lang="zh-CN" altLang="en-US" dirty="0">
                <a:ea typeface="新宋体" panose="02010609030101010101" charset="-122"/>
              </a:rPr>
              <a:t>    为了连接到32位数据总线上，必须将全部八片SRAM芯片（1#～8#）连在一起以形成16×32Kb RAM存储体。 </a:t>
            </a:r>
            <a:endParaRPr lang="zh-CN" altLang="en-US" dirty="0">
              <a:ea typeface="新宋体" panose="02010609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8135" y="4317365"/>
            <a:ext cx="8647430" cy="1920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a typeface="新宋体" panose="02010609030101010101" charset="-122"/>
              </a:rPr>
              <a:t>第二步，确定实现16K×32b ROM存储体所需要的EPROM芯片数量。</a:t>
            </a:r>
            <a:endParaRPr lang="zh-CN" altLang="en-US" dirty="0">
              <a:ea typeface="新宋体" panose="02010609030101010101" charset="-122"/>
            </a:endParaRPr>
          </a:p>
          <a:p>
            <a:r>
              <a:rPr lang="zh-CN" altLang="en-US" dirty="0">
                <a:ea typeface="新宋体" panose="02010609030101010101" charset="-122"/>
              </a:rPr>
              <a:t>　　由于每片27C128</a:t>
            </a:r>
            <a:r>
              <a:rPr lang="zh-CN" altLang="en-US" dirty="0" smtClean="0">
                <a:ea typeface="新宋体" panose="02010609030101010101" charset="-122"/>
              </a:rPr>
              <a:t>提供16K ×</a:t>
            </a:r>
            <a:r>
              <a:rPr lang="en-US" altLang="zh-CN" dirty="0" smtClean="0">
                <a:ea typeface="新宋体" panose="02010609030101010101" charset="-122"/>
              </a:rPr>
              <a:t>8</a:t>
            </a:r>
            <a:r>
              <a:rPr lang="zh-CN" altLang="en-US" dirty="0" smtClean="0">
                <a:ea typeface="新宋体" panose="02010609030101010101" charset="-122"/>
              </a:rPr>
              <a:t>位</a:t>
            </a:r>
            <a:r>
              <a:rPr lang="zh-CN" altLang="en-US" dirty="0">
                <a:ea typeface="新宋体" panose="02010609030101010101" charset="-122"/>
              </a:rPr>
              <a:t>的存储容量，所以实现16KB存储容量所需要的EPROM芯片数量是 </a:t>
            </a:r>
            <a:endParaRPr lang="zh-CN" altLang="en-US" dirty="0">
              <a:ea typeface="新宋体" panose="02010609030101010101" charset="-122"/>
            </a:endParaRPr>
          </a:p>
          <a:p>
            <a:r>
              <a:rPr lang="zh-CN" altLang="en-US" dirty="0">
                <a:ea typeface="新宋体" panose="02010609030101010101" charset="-122"/>
              </a:rPr>
              <a:t>EPROM数量=            =4（片）</a:t>
            </a:r>
            <a:endParaRPr lang="zh-CN" altLang="en-US" dirty="0">
              <a:ea typeface="新宋体" panose="0201060903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362835" y="2298700"/>
            <a:ext cx="619125" cy="523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2835" y="5900759"/>
            <a:ext cx="666750" cy="60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/>
          <p:nvPr/>
        </p:nvSpPr>
        <p:spPr>
          <a:xfrm>
            <a:off x="0" y="18621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6095" y="-79375"/>
            <a:ext cx="8202295" cy="3017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ea typeface="新宋体" panose="02010609030101010101" charset="-122"/>
              </a:rPr>
              <a:t>第三步，存储器芯片片选信号、写信号的产生及电路设计。</a:t>
            </a:r>
            <a:endParaRPr lang="zh-CN" altLang="en-US">
              <a:ea typeface="新宋体" panose="02010609030101010101" charset="-122"/>
            </a:endParaRPr>
          </a:p>
          <a:p>
            <a:endParaRPr lang="zh-CN" altLang="en-US">
              <a:ea typeface="新宋体" panose="02010609030101010101" charset="-122"/>
            </a:endParaRPr>
          </a:p>
          <a:p>
            <a:endParaRPr lang="zh-CN" altLang="en-US">
              <a:ea typeface="新宋体" panose="02010609030101010101" charset="-122"/>
            </a:endParaRPr>
          </a:p>
          <a:p>
            <a:endParaRPr lang="zh-CN" altLang="en-US">
              <a:ea typeface="新宋体" panose="02010609030101010101" charset="-122"/>
            </a:endParaRPr>
          </a:p>
          <a:p>
            <a:endParaRPr lang="zh-CN" altLang="en-US">
              <a:ea typeface="新宋体" panose="02010609030101010101" charset="-122"/>
            </a:endParaRPr>
          </a:p>
          <a:p>
            <a:endParaRPr lang="zh-CN" altLang="en-US">
              <a:ea typeface="新宋体" panose="02010609030101010101" charset="-122"/>
            </a:endParaRPr>
          </a:p>
          <a:p>
            <a:endParaRPr lang="zh-CN" altLang="en-US">
              <a:ea typeface="新宋体" panose="02010609030101010101" charset="-122"/>
            </a:endParaRPr>
          </a:p>
          <a:p>
            <a:endParaRPr lang="zh-CN" altLang="en-US">
              <a:ea typeface="新宋体" panose="02010609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37820" y="743585"/>
            <a:ext cx="8266430" cy="121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6565" y="3209925"/>
            <a:ext cx="5761990" cy="26663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4550" y="3209925"/>
            <a:ext cx="409575" cy="26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/>
          <p:nvPr/>
        </p:nvSpPr>
        <p:spPr>
          <a:xfrm>
            <a:off x="0" y="18621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6095" y="279400"/>
            <a:ext cx="8307705" cy="30175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ea typeface="新宋体" panose="02010609030101010101" charset="-122"/>
              </a:rPr>
              <a:t>第三步，存储器芯片片选信号、写信号的产生及电路设计。</a:t>
            </a:r>
            <a:endParaRPr lang="zh-CN" altLang="en-US">
              <a:ea typeface="新宋体" panose="02010609030101010101" charset="-122"/>
            </a:endParaRPr>
          </a:p>
          <a:p>
            <a:endParaRPr lang="zh-CN" altLang="en-US">
              <a:ea typeface="新宋体" panose="02010609030101010101" charset="-122"/>
            </a:endParaRPr>
          </a:p>
          <a:p>
            <a:endParaRPr lang="zh-CN" altLang="en-US">
              <a:ea typeface="新宋体" panose="02010609030101010101" charset="-122"/>
            </a:endParaRPr>
          </a:p>
          <a:p>
            <a:endParaRPr lang="zh-CN" altLang="en-US">
              <a:ea typeface="新宋体" panose="02010609030101010101" charset="-122"/>
            </a:endParaRPr>
          </a:p>
          <a:p>
            <a:endParaRPr lang="zh-CN" altLang="en-US">
              <a:ea typeface="新宋体" panose="02010609030101010101" charset="-122"/>
            </a:endParaRPr>
          </a:p>
          <a:p>
            <a:endParaRPr lang="zh-CN" altLang="en-US">
              <a:ea typeface="新宋体" panose="02010609030101010101" charset="-122"/>
            </a:endParaRPr>
          </a:p>
          <a:p>
            <a:endParaRPr lang="zh-CN" altLang="en-US">
              <a:ea typeface="新宋体" panose="02010609030101010101" charset="-122"/>
            </a:endParaRPr>
          </a:p>
          <a:p>
            <a:endParaRPr lang="zh-CN" altLang="en-US">
              <a:ea typeface="新宋体" panose="02010609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72770" y="862330"/>
            <a:ext cx="7885430" cy="1000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905" y="2008505"/>
            <a:ext cx="5076190" cy="4361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/>
          <p:nvPr/>
        </p:nvSpPr>
        <p:spPr>
          <a:xfrm>
            <a:off x="0" y="18621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590" y="327660"/>
            <a:ext cx="538035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ea typeface="新宋体" panose="02010609030101010101" charset="-122"/>
              </a:rPr>
              <a:t>第四步，列出存储体地址分配表。</a:t>
            </a:r>
            <a:endParaRPr lang="zh-CN" altLang="en-US">
              <a:ea typeface="新宋体" panose="02010609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7665" y="863600"/>
            <a:ext cx="801878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7215" y="1177925"/>
            <a:ext cx="771525" cy="285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4705" y="1648460"/>
            <a:ext cx="7124065" cy="5057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一、背景知识</a:t>
            </a: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——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存储芯片简介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268413"/>
            <a:ext cx="6438900" cy="5762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存储芯片的引脚封装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5124" name="Object 4"/>
          <p:cNvGraphicFramePr/>
          <p:nvPr>
            <p:ph sz="half" idx="2"/>
          </p:nvPr>
        </p:nvGraphicFramePr>
        <p:xfrm>
          <a:off x="285750" y="2428875"/>
          <a:ext cx="86582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5735955" imgH="1671955" progId="Visio.Drawing.11">
                  <p:embed/>
                </p:oleObj>
              </mc:Choice>
              <mc:Fallback>
                <p:oleObj name="" r:id="rId2" imgW="5735955" imgH="1671955" progId="Visio.Drawing.11">
                  <p:embed/>
                  <p:pic>
                    <p:nvPicPr>
                      <p:cNvPr id="0" name="图片 1024" descr="image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750" y="2428875"/>
                        <a:ext cx="8658225" cy="2519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/>
          <p:nvPr/>
        </p:nvSpPr>
        <p:spPr>
          <a:xfrm>
            <a:off x="0" y="18621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590" y="327660"/>
            <a:ext cx="538035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ea typeface="新宋体" panose="02010609030101010101" charset="-122"/>
              </a:rPr>
              <a:t>第四步，列出存储体地址分配表。</a:t>
            </a:r>
            <a:endParaRPr lang="zh-CN" altLang="en-US">
              <a:ea typeface="新宋体" panose="02010609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7665" y="863600"/>
            <a:ext cx="801878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47215" y="1177925"/>
            <a:ext cx="771525" cy="285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960" y="1535430"/>
            <a:ext cx="7114540" cy="1009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5010" y="2545080"/>
            <a:ext cx="7095490" cy="4018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1775" y="207010"/>
            <a:ext cx="845947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ea typeface="新宋体" panose="02010609030101010101" charset="-122"/>
              </a:rPr>
              <a:t>第五步，绘制存储器子系统的硬件连接图。</a:t>
            </a:r>
            <a:endParaRPr lang="zh-CN" altLang="en-US">
              <a:ea typeface="新宋体" panose="02010609030101010101" charset="-122"/>
            </a:endParaRPr>
          </a:p>
        </p:txBody>
      </p:sp>
      <p:pic>
        <p:nvPicPr>
          <p:cNvPr id="8" name="图片 7" descr="图5-23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-1357346"/>
            <a:ext cx="6099810" cy="10058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14810" y="5143512"/>
            <a:ext cx="457203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新宋体" panose="02010609030101010101" charset="-122"/>
              </a:rPr>
              <a:t>问题</a:t>
            </a:r>
            <a:r>
              <a:rPr lang="zh-CN" altLang="en-US" b="1" dirty="0" smtClean="0">
                <a:solidFill>
                  <a:srgbClr val="FF0000"/>
                </a:solidFill>
                <a:ea typeface="新宋体" panose="02010609030101010101" charset="-122"/>
              </a:rPr>
              <a:t>：图</a:t>
            </a:r>
            <a:r>
              <a:rPr lang="zh-CN" altLang="en-US" b="1" dirty="0">
                <a:solidFill>
                  <a:srgbClr val="FF0000"/>
                </a:solidFill>
                <a:ea typeface="新宋体" panose="02010609030101010101" charset="-122"/>
              </a:rPr>
              <a:t>中，</a:t>
            </a:r>
            <a:r>
              <a:rPr lang="en-US" altLang="zh-CN" b="1" dirty="0">
                <a:solidFill>
                  <a:srgbClr val="FF0000"/>
                </a:solidFill>
                <a:ea typeface="新宋体" panose="02010609030101010101" charset="-122"/>
              </a:rPr>
              <a:t>32</a:t>
            </a:r>
            <a:r>
              <a:rPr lang="zh-CN" altLang="en-US" b="1" dirty="0">
                <a:solidFill>
                  <a:srgbClr val="FF0000"/>
                </a:solidFill>
                <a:ea typeface="新宋体" panose="02010609030101010101" charset="-122"/>
              </a:rPr>
              <a:t>位</a:t>
            </a:r>
            <a:r>
              <a:rPr lang="en-US" altLang="zh-CN" b="1" dirty="0">
                <a:solidFill>
                  <a:srgbClr val="FF0000"/>
                </a:solidFill>
                <a:ea typeface="新宋体" panose="02010609030101010101" charset="-122"/>
              </a:rPr>
              <a:t>CPU</a:t>
            </a:r>
            <a:r>
              <a:rPr lang="zh-CN" altLang="en-US" b="1" dirty="0">
                <a:solidFill>
                  <a:srgbClr val="FF0000"/>
                </a:solidFill>
                <a:ea typeface="新宋体" panose="02010609030101010101" charset="-122"/>
              </a:rPr>
              <a:t>内存空间按</a:t>
            </a:r>
            <a:r>
              <a:rPr lang="en-US" altLang="zh-CN" b="1" dirty="0">
                <a:solidFill>
                  <a:srgbClr val="FF0000"/>
                </a:solidFill>
                <a:ea typeface="新宋体" panose="02010609030101010101" charset="-122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ea typeface="新宋体" panose="02010609030101010101" charset="-122"/>
              </a:rPr>
              <a:t>位编址，还是按</a:t>
            </a:r>
            <a:r>
              <a:rPr lang="en-US" altLang="zh-CN" b="1" dirty="0">
                <a:solidFill>
                  <a:srgbClr val="FF0000"/>
                </a:solidFill>
                <a:ea typeface="新宋体" panose="02010609030101010101" charset="-122"/>
              </a:rPr>
              <a:t>32</a:t>
            </a:r>
            <a:r>
              <a:rPr lang="zh-CN" altLang="en-US" b="1" dirty="0">
                <a:solidFill>
                  <a:srgbClr val="FF0000"/>
                </a:solidFill>
                <a:ea typeface="新宋体" panose="02010609030101010101" charset="-122"/>
              </a:rPr>
              <a:t>位编址？</a:t>
            </a:r>
            <a:endParaRPr lang="zh-CN" altLang="en-US" b="1" dirty="0">
              <a:solidFill>
                <a:srgbClr val="FF0000"/>
              </a:solidFill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31775" y="207010"/>
            <a:ext cx="845947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ea typeface="新宋体" panose="02010609030101010101" charset="-122"/>
              </a:rPr>
              <a:t>第五步，绘制存储器子系统的硬件连接图。</a:t>
            </a:r>
            <a:endParaRPr lang="zh-CN" altLang="en-US">
              <a:ea typeface="新宋体" panose="0201060903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74980" y="728980"/>
            <a:ext cx="8050228" cy="57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8890" y="-358775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Group 2"/>
          <p:cNvGrpSpPr/>
          <p:nvPr/>
        </p:nvGrpSpPr>
        <p:grpSpPr>
          <a:xfrm>
            <a:off x="285720" y="714356"/>
            <a:ext cx="8066088" cy="6672263"/>
            <a:chOff x="521" y="312"/>
            <a:chExt cx="5081" cy="4203"/>
          </a:xfrm>
        </p:grpSpPr>
        <p:sp>
          <p:nvSpPr>
            <p:cNvPr id="27650" name="Text Box 3"/>
            <p:cNvSpPr txBox="1"/>
            <p:nvPr/>
          </p:nvSpPr>
          <p:spPr>
            <a:xfrm>
              <a:off x="521" y="618"/>
              <a:ext cx="4899" cy="38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                </a:t>
              </a:r>
              <a:r>
                <a:rPr lang="en-US" altLang="zh-CN" sz="1800" b="1" dirty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A15   A14    A13  A12        A11    A10   ….    A2    A1     A0  </a:t>
              </a:r>
              <a:endParaRPr lang="en-US" altLang="zh-CN" sz="1800" b="1" dirty="0">
                <a:solidFill>
                  <a:srgbClr val="13010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 0 </a:t>
              </a:r>
              <a:r>
                <a:rPr lang="en-US" altLang="zh-CN" sz="1800" b="1" dirty="0" smtClean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000        </a:t>
              </a:r>
              <a:r>
                <a:rPr lang="en-US" altLang="zh-CN" sz="1800" b="1" dirty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0        0        0       0              </a:t>
              </a:r>
              <a:r>
                <a:rPr lang="en-US" altLang="zh-CN" sz="1800" b="1" dirty="0" smtClean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0         0     </a:t>
              </a:r>
              <a:r>
                <a:rPr lang="en-US" altLang="zh-CN" sz="1800" b="1" dirty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….      </a:t>
              </a:r>
              <a:r>
                <a:rPr lang="en-US" altLang="zh-CN" sz="1800" b="1" dirty="0" smtClean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0      0        0   </a:t>
              </a:r>
              <a:endParaRPr lang="en-US" altLang="zh-CN" sz="1800" b="1" dirty="0">
                <a:solidFill>
                  <a:srgbClr val="13010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 </a:t>
              </a:r>
              <a:r>
                <a:rPr lang="en-US" altLang="zh-CN" sz="1800" b="1" dirty="0" smtClean="0">
                  <a:solidFill>
                    <a:srgbClr val="130104"/>
                  </a:solidFill>
                  <a:ea typeface="新宋体" panose="02010609030101010101" charset="-122"/>
                </a:rPr>
                <a:t>1 FFF       </a:t>
              </a:r>
              <a:r>
                <a:rPr lang="en-US" altLang="zh-CN" sz="1800" b="1" dirty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0        0        0       1              1         1      ….     1       1        1 </a:t>
              </a:r>
              <a:endParaRPr lang="en-US" altLang="zh-CN" sz="1800" b="1" dirty="0">
                <a:solidFill>
                  <a:srgbClr val="13010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30104"/>
                  </a:solidFill>
                  <a:ea typeface="新宋体" panose="02010609030101010101" charset="-122"/>
                </a:rPr>
                <a:t>2 000	  </a:t>
              </a:r>
              <a:r>
                <a:rPr lang="en-US" altLang="zh-CN" sz="1800" b="1" dirty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0        0        1       0              </a:t>
              </a:r>
              <a:r>
                <a:rPr lang="en-US" altLang="zh-CN" sz="1800" b="1" dirty="0" smtClean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0         0      </a:t>
              </a:r>
              <a:r>
                <a:rPr lang="en-US" altLang="zh-CN" sz="1800" b="1" dirty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….     </a:t>
              </a:r>
              <a:r>
                <a:rPr lang="en-US" altLang="zh-CN" sz="1800" b="1" dirty="0" smtClean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0       0        0 </a:t>
              </a:r>
              <a:endParaRPr lang="en-US" altLang="zh-CN" sz="1800" b="1" dirty="0">
                <a:solidFill>
                  <a:srgbClr val="13010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 3 FFF       0        0        1       1              1         1      ….     1       1        1</a:t>
              </a:r>
              <a:endParaRPr lang="en-US" altLang="zh-CN" sz="1800" b="1" dirty="0">
                <a:solidFill>
                  <a:srgbClr val="13010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 </a:t>
              </a:r>
              <a:r>
                <a:rPr lang="en-US" altLang="zh-CN" sz="1800" b="1" dirty="0" smtClean="0">
                  <a:solidFill>
                    <a:srgbClr val="130104"/>
                  </a:solidFill>
                  <a:ea typeface="新宋体" panose="02010609030101010101" charset="-122"/>
                </a:rPr>
                <a:t>4 000	  0        1        0       0              0         0      ….     0       0        0</a:t>
              </a:r>
              <a:endParaRPr lang="en-US" altLang="zh-CN" sz="1800" b="1" dirty="0" smtClean="0">
                <a:solidFill>
                  <a:srgbClr val="130104"/>
                </a:solidFill>
                <a:ea typeface="新宋体" panose="02010609030101010101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30104"/>
                  </a:solidFill>
                  <a:ea typeface="新宋体" panose="02010609030101010101" charset="-122"/>
                </a:rPr>
                <a:t> 4 FFF       0        1        0       0              1         1      ….     1       1        1</a:t>
              </a:r>
              <a:endParaRPr lang="en-US" altLang="zh-CN" sz="1800" b="1" dirty="0" smtClean="0">
                <a:solidFill>
                  <a:srgbClr val="13010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30104"/>
                  </a:solidFill>
                  <a:ea typeface="新宋体" panose="02010609030101010101" charset="-122"/>
                </a:rPr>
                <a:t>6 000	  0        1        1       0              0         0      ….     0       0        0</a:t>
              </a:r>
              <a:endParaRPr lang="en-US" altLang="zh-CN" sz="1800" b="1" dirty="0" smtClean="0">
                <a:solidFill>
                  <a:srgbClr val="130104"/>
                </a:solidFill>
                <a:ea typeface="新宋体" panose="02010609030101010101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7 </a:t>
              </a:r>
              <a:r>
                <a:rPr lang="en-US" altLang="zh-CN" sz="1800" b="1" dirty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FFF       0        1        </a:t>
              </a:r>
              <a:r>
                <a:rPr lang="en-US" altLang="zh-CN" sz="1800" b="1" dirty="0" smtClean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1       1              </a:t>
              </a:r>
              <a:r>
                <a:rPr lang="en-US" altLang="zh-CN" sz="1800" b="1" dirty="0">
                  <a:solidFill>
                    <a:srgbClr val="13010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1         1      ….     1       1        1 </a:t>
              </a:r>
              <a:endParaRPr lang="en-US" altLang="zh-CN" sz="1800" b="1" dirty="0" smtClean="0">
                <a:solidFill>
                  <a:srgbClr val="13010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30104"/>
                  </a:solidFill>
                  <a:ea typeface="新宋体" panose="02010609030101010101" charset="-122"/>
                </a:rPr>
                <a:t>8 000	 1        0        0       0              0         0      ….     0       0        0</a:t>
              </a:r>
              <a:endParaRPr lang="en-US" altLang="zh-CN" sz="1800" b="1" dirty="0" smtClean="0">
                <a:solidFill>
                  <a:srgbClr val="130104"/>
                </a:solidFill>
                <a:ea typeface="新宋体" panose="02010609030101010101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en-US" altLang="zh-CN" sz="1800" b="1" dirty="0" smtClean="0">
                  <a:solidFill>
                    <a:srgbClr val="130104"/>
                  </a:solidFill>
                  <a:ea typeface="新宋体" panose="02010609030101010101" charset="-122"/>
                </a:rPr>
                <a:t>9 FFF       1        0        0       1              1         1      ….     1       1        1 </a:t>
              </a:r>
              <a:endParaRPr lang="en-US" altLang="zh-CN" sz="1800" b="1" dirty="0" smtClean="0">
                <a:solidFill>
                  <a:srgbClr val="130104"/>
                </a:solidFill>
                <a:ea typeface="新宋体" panose="02010609030101010101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1800" b="1" dirty="0" smtClean="0">
                <a:solidFill>
                  <a:srgbClr val="130104"/>
                </a:solidFill>
                <a:ea typeface="新宋体" panose="02010609030101010101" charset="-122"/>
              </a:endParaRPr>
            </a:p>
            <a:p>
              <a:pPr lvl="0">
                <a:spcBef>
                  <a:spcPct val="50000"/>
                </a:spcBef>
              </a:pPr>
              <a:endParaRPr lang="en-US" altLang="zh-CN" sz="1800" b="1" dirty="0" smtClean="0">
                <a:solidFill>
                  <a:srgbClr val="130104"/>
                </a:solidFill>
                <a:ea typeface="新宋体" panose="02010609030101010101" charset="-122"/>
              </a:endParaRPr>
            </a:p>
            <a:p>
              <a:pPr lvl="0">
                <a:spcBef>
                  <a:spcPct val="50000"/>
                </a:spcBef>
              </a:pPr>
              <a:endParaRPr lang="en-US" altLang="zh-CN" sz="1800" b="1" dirty="0">
                <a:solidFill>
                  <a:srgbClr val="13010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F60E35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 </a:t>
              </a:r>
              <a:endParaRPr lang="zh-CN" altLang="en-US" sz="1800" b="1" dirty="0">
                <a:solidFill>
                  <a:srgbClr val="13010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27651" name="Line 4"/>
            <p:cNvSpPr/>
            <p:nvPr/>
          </p:nvSpPr>
          <p:spPr>
            <a:xfrm>
              <a:off x="2160" y="312"/>
              <a:ext cx="0" cy="3266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27652" name="Line 5"/>
            <p:cNvSpPr/>
            <p:nvPr/>
          </p:nvSpPr>
          <p:spPr>
            <a:xfrm>
              <a:off x="612" y="1389"/>
              <a:ext cx="4717" cy="0"/>
            </a:xfrm>
            <a:prstGeom prst="line">
              <a:avLst/>
            </a:prstGeom>
            <a:ln w="127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27653" name="Line 6"/>
            <p:cNvSpPr/>
            <p:nvPr/>
          </p:nvSpPr>
          <p:spPr>
            <a:xfrm>
              <a:off x="567" y="1888"/>
              <a:ext cx="4717" cy="0"/>
            </a:xfrm>
            <a:prstGeom prst="line">
              <a:avLst/>
            </a:prstGeom>
            <a:ln w="127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27654" name="Line 7"/>
            <p:cNvSpPr/>
            <p:nvPr/>
          </p:nvSpPr>
          <p:spPr>
            <a:xfrm>
              <a:off x="521" y="890"/>
              <a:ext cx="4717" cy="0"/>
            </a:xfrm>
            <a:prstGeom prst="line">
              <a:avLst/>
            </a:prstGeom>
            <a:ln w="127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27655" name="Line 8"/>
            <p:cNvSpPr/>
            <p:nvPr/>
          </p:nvSpPr>
          <p:spPr>
            <a:xfrm>
              <a:off x="566" y="2427"/>
              <a:ext cx="4717" cy="0"/>
            </a:xfrm>
            <a:prstGeom prst="line">
              <a:avLst/>
            </a:prstGeom>
            <a:ln w="1270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27656" name="Text Box 9"/>
            <p:cNvSpPr txBox="1"/>
            <p:nvPr/>
          </p:nvSpPr>
          <p:spPr>
            <a:xfrm>
              <a:off x="4921" y="935"/>
              <a:ext cx="59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新宋体" panose="02010609030101010101" charset="-122"/>
                </a:rPr>
                <a:t>  </a:t>
              </a:r>
              <a:r>
                <a:rPr lang="en-US" altLang="zh-CN" dirty="0">
                  <a:latin typeface="Times New Roman" panose="02020603050405020304" pitchFamily="18" charset="0"/>
                  <a:ea typeface="新宋体" panose="02010609030101010101" charset="-122"/>
                </a:rPr>
                <a:t>Y0</a:t>
              </a:r>
              <a:endParaRPr lang="en-US" altLang="zh-CN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27657" name="Text Box 10"/>
            <p:cNvSpPr txBox="1"/>
            <p:nvPr/>
          </p:nvSpPr>
          <p:spPr>
            <a:xfrm>
              <a:off x="5012" y="1434"/>
              <a:ext cx="59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新宋体" panose="02010609030101010101" charset="-122"/>
                </a:rPr>
                <a:t>Y1</a:t>
              </a:r>
              <a:endParaRPr lang="en-US" altLang="zh-CN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27658" name="Text Box 11"/>
            <p:cNvSpPr txBox="1"/>
            <p:nvPr/>
          </p:nvSpPr>
          <p:spPr>
            <a:xfrm>
              <a:off x="4860" y="1977"/>
              <a:ext cx="590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dirty="0" smtClean="0">
                  <a:latin typeface="Times New Roman" panose="02020603050405020304" pitchFamily="18" charset="0"/>
                  <a:ea typeface="新宋体" panose="02010609030101010101" charset="-122"/>
                </a:rPr>
                <a:t>Y2</a:t>
              </a:r>
              <a:endParaRPr lang="en-US" altLang="zh-CN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</p:grpSp>
      <p:sp>
        <p:nvSpPr>
          <p:cNvPr id="27659" name="Rectangle 2"/>
          <p:cNvSpPr/>
          <p:nvPr/>
        </p:nvSpPr>
        <p:spPr>
          <a:xfrm>
            <a:off x="468313" y="404813"/>
            <a:ext cx="7772400" cy="679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0" hangingPunct="0"/>
            <a:r>
              <a:rPr lang="zh-CN" altLang="en-US" b="1" dirty="0">
                <a:solidFill>
                  <a:srgbClr val="993366"/>
                </a:solidFill>
                <a:latin typeface="宋体" panose="02010600030101010101" pitchFamily="2" charset="-122"/>
                <a:ea typeface="新宋体" panose="02010609030101010101" charset="-122"/>
              </a:rPr>
              <a:t>主存地址空间分布</a:t>
            </a:r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 </a:t>
            </a:r>
            <a:endParaRPr lang="zh-CN" altLang="en-US" sz="4400" dirty="0">
              <a:solidFill>
                <a:schemeClr val="tx2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14" name="Text Box 11"/>
          <p:cNvSpPr txBox="1"/>
          <p:nvPr/>
        </p:nvSpPr>
        <p:spPr>
          <a:xfrm>
            <a:off x="7072330" y="5143512"/>
            <a:ext cx="936625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新宋体" panose="02010609030101010101" charset="-122"/>
              </a:rPr>
              <a:t>Y4</a:t>
            </a:r>
            <a:endParaRPr lang="en-US" altLang="zh-CN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25" name="Text Box 11"/>
          <p:cNvSpPr txBox="1"/>
          <p:nvPr/>
        </p:nvSpPr>
        <p:spPr>
          <a:xfrm>
            <a:off x="7143768" y="4286256"/>
            <a:ext cx="936625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新宋体" panose="02010609030101010101" charset="-122"/>
              </a:rPr>
              <a:t>Y3</a:t>
            </a:r>
            <a:endParaRPr lang="en-US" altLang="zh-CN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2715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4429124" y="6027003"/>
            <a:ext cx="457203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新宋体" panose="02010609030101010101" charset="-122"/>
              </a:rPr>
              <a:t>问题</a:t>
            </a:r>
            <a:r>
              <a:rPr lang="zh-CN" altLang="en-US" b="1" dirty="0" smtClean="0">
                <a:solidFill>
                  <a:srgbClr val="FF0000"/>
                </a:solidFill>
                <a:ea typeface="新宋体" panose="02010609030101010101" charset="-122"/>
              </a:rPr>
              <a:t>：图</a:t>
            </a:r>
            <a:r>
              <a:rPr lang="zh-CN" altLang="en-US" b="1" dirty="0">
                <a:solidFill>
                  <a:srgbClr val="FF0000"/>
                </a:solidFill>
                <a:ea typeface="新宋体" panose="02010609030101010101" charset="-122"/>
              </a:rPr>
              <a:t>中，</a:t>
            </a:r>
            <a:r>
              <a:rPr lang="en-US" altLang="zh-CN" b="1" dirty="0">
                <a:solidFill>
                  <a:srgbClr val="FF0000"/>
                </a:solidFill>
                <a:ea typeface="新宋体" panose="02010609030101010101" charset="-122"/>
              </a:rPr>
              <a:t>32</a:t>
            </a:r>
            <a:r>
              <a:rPr lang="zh-CN" altLang="en-US" b="1" dirty="0">
                <a:solidFill>
                  <a:srgbClr val="FF0000"/>
                </a:solidFill>
                <a:ea typeface="新宋体" panose="02010609030101010101" charset="-122"/>
              </a:rPr>
              <a:t>位</a:t>
            </a:r>
            <a:r>
              <a:rPr lang="en-US" altLang="zh-CN" b="1" dirty="0">
                <a:solidFill>
                  <a:srgbClr val="FF0000"/>
                </a:solidFill>
                <a:ea typeface="新宋体" panose="02010609030101010101" charset="-122"/>
              </a:rPr>
              <a:t>CPU</a:t>
            </a:r>
            <a:r>
              <a:rPr lang="zh-CN" altLang="en-US" b="1" dirty="0">
                <a:solidFill>
                  <a:srgbClr val="FF0000"/>
                </a:solidFill>
                <a:ea typeface="新宋体" panose="02010609030101010101" charset="-122"/>
              </a:rPr>
              <a:t>内存空间按</a:t>
            </a:r>
            <a:r>
              <a:rPr lang="en-US" altLang="zh-CN" b="1" dirty="0">
                <a:solidFill>
                  <a:srgbClr val="FF0000"/>
                </a:solidFill>
                <a:ea typeface="新宋体" panose="02010609030101010101" charset="-122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ea typeface="新宋体" panose="02010609030101010101" charset="-122"/>
              </a:rPr>
              <a:t>位编址，还是按</a:t>
            </a:r>
            <a:r>
              <a:rPr lang="en-US" altLang="zh-CN" b="1" dirty="0">
                <a:solidFill>
                  <a:srgbClr val="FF0000"/>
                </a:solidFill>
                <a:ea typeface="新宋体" panose="02010609030101010101" charset="-122"/>
              </a:rPr>
              <a:t>32</a:t>
            </a:r>
            <a:r>
              <a:rPr lang="zh-CN" altLang="en-US" b="1" dirty="0">
                <a:solidFill>
                  <a:srgbClr val="FF0000"/>
                </a:solidFill>
                <a:ea typeface="新宋体" panose="02010609030101010101" charset="-122"/>
              </a:rPr>
              <a:t>位编址？</a:t>
            </a:r>
            <a:endParaRPr lang="zh-CN" altLang="en-US" b="1" dirty="0">
              <a:solidFill>
                <a:srgbClr val="FF0000"/>
              </a:solidFill>
              <a:ea typeface="新宋体" panose="02010609030101010101" charset="-122"/>
            </a:endParaRPr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4786322"/>
            <a:ext cx="1285884" cy="40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高速存储器 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428736"/>
            <a:ext cx="7786688" cy="42862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None/>
              <a:defRPr/>
            </a:pP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解决问题：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弥补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CPU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与主存速度上的差异。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从存储器角度，解决问题的有效途径：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主存采用更高速的技术来缩短存储器的读出时间，或加长存储器的字长；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采用并行操作的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多端口存储器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；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在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CPU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和主存之间加入一个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高速缓冲存储器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（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Cache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），以缩短读出时间；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10000"/>
              </a:spcAft>
              <a:buClrTx/>
              <a:buSzTx/>
              <a:buFontTx/>
              <a:buBlip>
                <a:blip r:embed="rId2"/>
              </a:buBlip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在每个存储器周期中存取几个字（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多体交叉存储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）。 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571480"/>
            <a:ext cx="4887919" cy="6588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高速存储器 </a:t>
            </a:r>
            <a:endParaRPr kumimoji="1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1472" y="2786058"/>
            <a:ext cx="7772400" cy="1589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新宋体" panose="02010609030101010101" charset="-122"/>
                <a:cs typeface="+mn-cs"/>
                <a:hlinkClick r:id="rId2" action="ppaction://hlinksldjump"/>
              </a:rPr>
              <a:t>一、双端口存储器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新宋体" panose="02010609030101010101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新宋体" panose="02010609030101010101" charset="-122"/>
                <a:cs typeface="+mn-cs"/>
                <a:hlinkClick r:id="rId3" action="ppaction://hlinksldjump"/>
              </a:rPr>
              <a:t>二、多体交叉存储器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新宋体" panose="02010609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/>
          <p:nvPr/>
        </p:nvSpPr>
        <p:spPr>
          <a:xfrm>
            <a:off x="457200" y="1828800"/>
            <a:ext cx="86868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buBlip>
                <a:blip r:embed="rId1"/>
              </a:buBlip>
            </a:pPr>
            <a:r>
              <a:rPr lang="en-US" altLang="zh-CN" sz="2800" b="1" dirty="0">
                <a:latin typeface="宋体" panose="02010600030101010101" pitchFamily="2" charset="-122"/>
                <a:ea typeface="新宋体" panose="02010609030101010101" charset="-122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  <a:ea typeface="新宋体" panose="02010609030101010101" charset="-122"/>
              </a:rPr>
              <a:t>同一个存储体具有两套相互独立的读写控制电路，地址寄存器</a:t>
            </a:r>
            <a:r>
              <a:rPr lang="en-US" altLang="zh-CN" sz="2800" b="1" dirty="0">
                <a:latin typeface="Times New Roman" panose="02020603050405020304" pitchFamily="18" charset="0"/>
                <a:ea typeface="新宋体" panose="02010609030101010101" charset="-122"/>
              </a:rPr>
              <a:t>AR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新宋体" panose="02010609030101010101" charset="-122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新宋体" panose="02010609030101010101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新宋体" panose="02010609030101010101" charset="-122"/>
              </a:rPr>
              <a:t>AR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新宋体" panose="02010609030101010101" charset="-122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新宋体" panose="02010609030101010101" charset="-122"/>
              </a:rPr>
              <a:t>和数据寄存器</a:t>
            </a:r>
            <a:r>
              <a:rPr lang="en-US" altLang="zh-CN" sz="2800" b="1" dirty="0">
                <a:latin typeface="Times New Roman" panose="02020603050405020304" pitchFamily="18" charset="0"/>
                <a:ea typeface="新宋体" panose="02010609030101010101" charset="-122"/>
              </a:rPr>
              <a:t>DR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新宋体" panose="02010609030101010101" charset="-122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新宋体" panose="02010609030101010101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新宋体" panose="02010609030101010101" charset="-122"/>
              </a:rPr>
              <a:t>DR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新宋体" panose="02010609030101010101" charset="-122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  <a:ea typeface="新宋体" panose="02010609030101010101" charset="-122"/>
              </a:rPr>
              <a:t>。</a:t>
            </a:r>
            <a:r>
              <a:rPr lang="zh-CN" altLang="en-US" sz="2800" b="1" dirty="0">
                <a:latin typeface="Times New Roman" panose="02020603050405020304" pitchFamily="18" charset="0"/>
                <a:ea typeface="新宋体" panose="02010609030101010101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30722" name="Text Box 35"/>
          <p:cNvSpPr txBox="1"/>
          <p:nvPr/>
        </p:nvSpPr>
        <p:spPr>
          <a:xfrm>
            <a:off x="3048000" y="5842000"/>
            <a:ext cx="3733800" cy="558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lstStyle/>
          <a:p>
            <a:pPr lvl="0" algn="just" eaLnBrk="0" hangingPunct="0"/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新宋体" panose="02010609030101010101" charset="-122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新宋体" panose="02010609030101010101" charset="-122"/>
              </a:rPr>
              <a:t>3.28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新宋体" panose="02010609030101010101" charset="-122"/>
              </a:rPr>
              <a:t>双端口存储器框图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新宋体" panose="02010609030101010101" charset="-122"/>
            </a:endParaRPr>
          </a:p>
        </p:txBody>
      </p:sp>
      <p:grpSp>
        <p:nvGrpSpPr>
          <p:cNvPr id="30723" name="Group 45"/>
          <p:cNvGrpSpPr/>
          <p:nvPr/>
        </p:nvGrpSpPr>
        <p:grpSpPr>
          <a:xfrm>
            <a:off x="755650" y="3429000"/>
            <a:ext cx="7192963" cy="2286000"/>
            <a:chOff x="480" y="2160"/>
            <a:chExt cx="4531" cy="1440"/>
          </a:xfrm>
        </p:grpSpPr>
        <p:sp>
          <p:nvSpPr>
            <p:cNvPr id="30724" name="Line 27"/>
            <p:cNvSpPr/>
            <p:nvPr/>
          </p:nvSpPr>
          <p:spPr>
            <a:xfrm>
              <a:off x="1648" y="3143"/>
              <a:ext cx="93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grpSp>
          <p:nvGrpSpPr>
            <p:cNvPr id="30725" name="Group 43"/>
            <p:cNvGrpSpPr/>
            <p:nvPr/>
          </p:nvGrpSpPr>
          <p:grpSpPr>
            <a:xfrm>
              <a:off x="480" y="2160"/>
              <a:ext cx="4531" cy="1440"/>
              <a:chOff x="480" y="2160"/>
              <a:chExt cx="4531" cy="1440"/>
            </a:xfrm>
          </p:grpSpPr>
          <p:sp>
            <p:nvSpPr>
              <p:cNvPr id="30726" name="Text Box 5"/>
              <p:cNvSpPr txBox="1"/>
              <p:nvPr/>
            </p:nvSpPr>
            <p:spPr>
              <a:xfrm>
                <a:off x="978" y="2214"/>
                <a:ext cx="443" cy="20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10800" rIns="0" bIns="0" anchor="t"/>
              <a:lstStyle/>
              <a:p>
                <a:pPr lvl="0" eaLnBrk="0" hangingPunct="0"/>
                <a:r>
                  <a:rPr lang="en-US" altLang="zh-CN" sz="1800" b="1" dirty="0">
                    <a:latin typeface="Times New Roman" panose="02020603050405020304" pitchFamily="18" charset="0"/>
                    <a:ea typeface="新宋体" panose="02010609030101010101" charset="-122"/>
                  </a:rPr>
                  <a:t>AR</a:t>
                </a:r>
                <a:r>
                  <a:rPr lang="en-US" altLang="zh-CN" sz="1800" b="1" baseline="-25000" dirty="0">
                    <a:latin typeface="Times New Roman" panose="02020603050405020304" pitchFamily="18" charset="0"/>
                    <a:ea typeface="新宋体" panose="02010609030101010101" charset="-122"/>
                  </a:rPr>
                  <a:t>L</a:t>
                </a:r>
                <a:endPara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27" name="Text Box 6"/>
              <p:cNvSpPr txBox="1"/>
              <p:nvPr/>
            </p:nvSpPr>
            <p:spPr>
              <a:xfrm>
                <a:off x="960" y="2592"/>
                <a:ext cx="443" cy="2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10800" rIns="0" bIns="0" anchor="t"/>
              <a:lstStyle/>
              <a:p>
                <a:pPr lvl="0" eaLnBrk="0" hangingPunct="0"/>
                <a:r>
                  <a:rPr lang="en-US" altLang="zh-CN" sz="1800" b="1" dirty="0">
                    <a:latin typeface="Times New Roman" panose="02020603050405020304" pitchFamily="18" charset="0"/>
                    <a:ea typeface="新宋体" panose="02010609030101010101" charset="-122"/>
                  </a:rPr>
                  <a:t>DR</a:t>
                </a:r>
                <a:r>
                  <a:rPr lang="en-US" altLang="zh-CN" sz="1800" b="1" baseline="-25000" dirty="0">
                    <a:latin typeface="Times New Roman" panose="02020603050405020304" pitchFamily="18" charset="0"/>
                    <a:ea typeface="新宋体" panose="02010609030101010101" charset="-122"/>
                  </a:rPr>
                  <a:t>L</a:t>
                </a:r>
                <a:endPara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28" name="Text Box 7"/>
              <p:cNvSpPr txBox="1"/>
              <p:nvPr/>
            </p:nvSpPr>
            <p:spPr>
              <a:xfrm>
                <a:off x="960" y="3024"/>
                <a:ext cx="670" cy="20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10800" rIns="0" bIns="0" anchor="t"/>
              <a:lstStyle/>
              <a:p>
                <a:pPr lvl="0" eaLnBrk="0" hangingPunct="0"/>
                <a:r>
                  <a:rPr lang="zh-CN" altLang="en-US" sz="1800" b="1" dirty="0">
                    <a:latin typeface="Times New Roman" panose="02020603050405020304" pitchFamily="18" charset="0"/>
                    <a:ea typeface="新宋体" panose="02010609030101010101" charset="-122"/>
                  </a:rPr>
                  <a:t>读写电路</a:t>
                </a:r>
                <a:r>
                  <a:rPr lang="en-US" altLang="zh-CN" sz="1800" b="1" baseline="-25000" dirty="0">
                    <a:latin typeface="Times New Roman" panose="02020603050405020304" pitchFamily="18" charset="0"/>
                    <a:ea typeface="新宋体" panose="02010609030101010101" charset="-122"/>
                  </a:rPr>
                  <a:t>L</a:t>
                </a:r>
                <a:endPara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29" name="Text Box 8"/>
              <p:cNvSpPr txBox="1"/>
              <p:nvPr/>
            </p:nvSpPr>
            <p:spPr>
              <a:xfrm>
                <a:off x="1916" y="2160"/>
                <a:ext cx="532" cy="259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10800" rIns="0" bIns="0" anchor="t"/>
              <a:lstStyle/>
              <a:p>
                <a:pPr lvl="0" eaLnBrk="0" hangingPunct="0"/>
                <a:r>
                  <a:rPr lang="zh-CN" altLang="en-US" sz="1800" b="1" dirty="0">
                    <a:latin typeface="Times New Roman" panose="02020603050405020304" pitchFamily="18" charset="0"/>
                    <a:ea typeface="新宋体" panose="02010609030101010101" charset="-122"/>
                  </a:rPr>
                  <a:t>译码器</a:t>
                </a:r>
                <a:r>
                  <a:rPr lang="en-US" altLang="zh-CN" sz="1800" b="1" baseline="-25000" dirty="0">
                    <a:latin typeface="Times New Roman" panose="02020603050405020304" pitchFamily="18" charset="0"/>
                    <a:ea typeface="新宋体" panose="02010609030101010101" charset="-122"/>
                  </a:rPr>
                  <a:t>L</a:t>
                </a:r>
                <a:endPara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30" name="Text Box 9"/>
              <p:cNvSpPr txBox="1"/>
              <p:nvPr/>
            </p:nvSpPr>
            <p:spPr>
              <a:xfrm>
                <a:off x="2588" y="2211"/>
                <a:ext cx="265" cy="1033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lIns="7200" rIns="7200" anchor="t"/>
              <a:lstStyle/>
              <a:p>
                <a:pPr lvl="0" eaLnBrk="0" hangingPunct="0"/>
                <a:r>
                  <a:rPr lang="zh-CN" altLang="en-US" sz="1800" b="1" dirty="0">
                    <a:latin typeface="Times New Roman" panose="02020603050405020304" pitchFamily="18" charset="0"/>
                    <a:ea typeface="新宋体" panose="02010609030101010101" charset="-122"/>
                  </a:rPr>
                  <a:t>存 储 体</a:t>
                </a:r>
                <a:endParaRPr lang="zh-CN" altLang="en-US" sz="1800" b="1" dirty="0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31" name="Text Box 10"/>
              <p:cNvSpPr txBox="1"/>
              <p:nvPr/>
            </p:nvSpPr>
            <p:spPr>
              <a:xfrm>
                <a:off x="3131" y="2160"/>
                <a:ext cx="517" cy="259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10800" rIns="0" bIns="0" anchor="t"/>
              <a:lstStyle/>
              <a:p>
                <a:pPr lvl="0" eaLnBrk="0" hangingPunct="0"/>
                <a:r>
                  <a:rPr lang="zh-CN" altLang="en-US" sz="1800" b="1" dirty="0">
                    <a:latin typeface="Times New Roman" panose="02020603050405020304" pitchFamily="18" charset="0"/>
                    <a:ea typeface="新宋体" panose="02010609030101010101" charset="-122"/>
                  </a:rPr>
                  <a:t>译码器</a:t>
                </a:r>
                <a:r>
                  <a:rPr lang="en-US" altLang="zh-CN" sz="1800" b="1" baseline="-25000" dirty="0">
                    <a:latin typeface="Times New Roman" panose="02020603050405020304" pitchFamily="18" charset="0"/>
                    <a:ea typeface="新宋体" panose="02010609030101010101" charset="-122"/>
                  </a:rPr>
                  <a:t>R</a:t>
                </a:r>
                <a:endPara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32" name="Text Box 11"/>
              <p:cNvSpPr txBox="1"/>
              <p:nvPr/>
            </p:nvSpPr>
            <p:spPr>
              <a:xfrm>
                <a:off x="4011" y="2597"/>
                <a:ext cx="444" cy="20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10800" rIns="0" bIns="0" anchor="t"/>
              <a:lstStyle/>
              <a:p>
                <a:pPr lvl="0" eaLnBrk="0" hangingPunct="0"/>
                <a:r>
                  <a:rPr lang="en-US" altLang="zh-CN" sz="1800" b="1" dirty="0">
                    <a:latin typeface="Times New Roman" panose="02020603050405020304" pitchFamily="18" charset="0"/>
                    <a:ea typeface="新宋体" panose="02010609030101010101" charset="-122"/>
                  </a:rPr>
                  <a:t>DR</a:t>
                </a:r>
                <a:r>
                  <a:rPr lang="en-US" altLang="zh-CN" sz="1800" b="1" baseline="-25000" dirty="0">
                    <a:latin typeface="Times New Roman" panose="02020603050405020304" pitchFamily="18" charset="0"/>
                    <a:ea typeface="新宋体" panose="02010609030101010101" charset="-122"/>
                  </a:rPr>
                  <a:t>R</a:t>
                </a:r>
                <a:endPara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33" name="Text Box 12"/>
              <p:cNvSpPr txBox="1"/>
              <p:nvPr/>
            </p:nvSpPr>
            <p:spPr>
              <a:xfrm>
                <a:off x="3791" y="3041"/>
                <a:ext cx="670" cy="204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10800" rIns="0" bIns="0" anchor="t"/>
              <a:lstStyle/>
              <a:p>
                <a:pPr lvl="0" eaLnBrk="0" hangingPunct="0"/>
                <a:r>
                  <a:rPr lang="zh-CN" altLang="en-US" sz="1800" b="1" dirty="0">
                    <a:latin typeface="Times New Roman" panose="02020603050405020304" pitchFamily="18" charset="0"/>
                    <a:ea typeface="新宋体" panose="02010609030101010101" charset="-122"/>
                  </a:rPr>
                  <a:t>读写电路</a:t>
                </a:r>
                <a:r>
                  <a:rPr lang="en-US" altLang="zh-CN" sz="1800" b="1" baseline="-25000" dirty="0">
                    <a:latin typeface="Times New Roman" panose="02020603050405020304" pitchFamily="18" charset="0"/>
                    <a:ea typeface="新宋体" panose="02010609030101010101" charset="-122"/>
                  </a:rPr>
                  <a:t>R</a:t>
                </a:r>
                <a:endPara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34" name="Text Box 13"/>
              <p:cNvSpPr txBox="1"/>
              <p:nvPr/>
            </p:nvSpPr>
            <p:spPr>
              <a:xfrm>
                <a:off x="4011" y="2214"/>
                <a:ext cx="444" cy="20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10800" rIns="0" bIns="0" anchor="t"/>
              <a:lstStyle/>
              <a:p>
                <a:pPr lvl="0" eaLnBrk="0" hangingPunct="0"/>
                <a:r>
                  <a:rPr lang="en-US" altLang="zh-CN" sz="1800" b="1" dirty="0">
                    <a:latin typeface="Times New Roman" panose="02020603050405020304" pitchFamily="18" charset="0"/>
                    <a:ea typeface="新宋体" panose="02010609030101010101" charset="-122"/>
                  </a:rPr>
                  <a:t>AR</a:t>
                </a:r>
                <a:r>
                  <a:rPr lang="en-US" altLang="zh-CN" sz="1800" b="1" baseline="-25000" dirty="0">
                    <a:latin typeface="Times New Roman" panose="02020603050405020304" pitchFamily="18" charset="0"/>
                    <a:ea typeface="新宋体" panose="02010609030101010101" charset="-122"/>
                  </a:rPr>
                  <a:t>R</a:t>
                </a:r>
                <a:endPara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35" name="Line 14"/>
              <p:cNvSpPr/>
              <p:nvPr/>
            </p:nvSpPr>
            <p:spPr>
              <a:xfrm>
                <a:off x="710" y="2315"/>
                <a:ext cx="26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36" name="Line 15"/>
              <p:cNvSpPr/>
              <p:nvPr/>
            </p:nvSpPr>
            <p:spPr>
              <a:xfrm>
                <a:off x="710" y="2693"/>
                <a:ext cx="26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triangle" w="sm" len="sm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37" name="Line 16"/>
              <p:cNvSpPr/>
              <p:nvPr/>
            </p:nvSpPr>
            <p:spPr>
              <a:xfrm>
                <a:off x="710" y="3150"/>
                <a:ext cx="26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38" name="Line 17"/>
              <p:cNvSpPr/>
              <p:nvPr/>
            </p:nvSpPr>
            <p:spPr>
              <a:xfrm>
                <a:off x="1431" y="2305"/>
                <a:ext cx="485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39" name="Line 19"/>
              <p:cNvSpPr/>
              <p:nvPr/>
            </p:nvSpPr>
            <p:spPr>
              <a:xfrm>
                <a:off x="1414" y="2686"/>
                <a:ext cx="1171" cy="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triangle" w="sm" len="sm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40" name="Line 20"/>
              <p:cNvSpPr/>
              <p:nvPr/>
            </p:nvSpPr>
            <p:spPr>
              <a:xfrm>
                <a:off x="4461" y="2693"/>
                <a:ext cx="26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triangle" w="sm" len="sm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41" name="Line 21"/>
              <p:cNvSpPr/>
              <p:nvPr/>
            </p:nvSpPr>
            <p:spPr>
              <a:xfrm>
                <a:off x="2853" y="2701"/>
                <a:ext cx="1155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triangle" w="sm" len="sm"/>
                <a:tailEnd type="triangle" w="sm" len="sm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42" name="Line 22"/>
              <p:cNvSpPr/>
              <p:nvPr/>
            </p:nvSpPr>
            <p:spPr>
              <a:xfrm flipH="1">
                <a:off x="2853" y="2315"/>
                <a:ext cx="26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43" name="Line 24"/>
              <p:cNvSpPr/>
              <p:nvPr/>
            </p:nvSpPr>
            <p:spPr>
              <a:xfrm flipH="1">
                <a:off x="4461" y="2312"/>
                <a:ext cx="26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44" name="Line 25"/>
              <p:cNvSpPr/>
              <p:nvPr/>
            </p:nvSpPr>
            <p:spPr>
              <a:xfrm flipH="1">
                <a:off x="4461" y="3143"/>
                <a:ext cx="26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45" name="Line 26"/>
              <p:cNvSpPr/>
              <p:nvPr/>
            </p:nvSpPr>
            <p:spPr>
              <a:xfrm flipH="1">
                <a:off x="2853" y="3143"/>
                <a:ext cx="93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46" name="Text Box 28"/>
              <p:cNvSpPr txBox="1"/>
              <p:nvPr/>
            </p:nvSpPr>
            <p:spPr>
              <a:xfrm>
                <a:off x="2400" y="3332"/>
                <a:ext cx="621" cy="2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0" tIns="10800" rIns="0" bIns="0" anchor="t"/>
              <a:lstStyle/>
              <a:p>
                <a:pPr lvl="0" eaLnBrk="0" hangingPunct="0"/>
                <a:r>
                  <a:rPr lang="zh-CN" altLang="en-US" sz="1800" b="1" dirty="0">
                    <a:latin typeface="Times New Roman" panose="02020603050405020304" pitchFamily="18" charset="0"/>
                    <a:ea typeface="新宋体" panose="02010609030101010101" charset="-122"/>
                  </a:rPr>
                  <a:t>判别逻辑</a:t>
                </a:r>
                <a:endParaRPr lang="zh-CN" altLang="en-US" sz="1800" b="1" dirty="0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47" name="Text Box 29"/>
              <p:cNvSpPr txBox="1"/>
              <p:nvPr/>
            </p:nvSpPr>
            <p:spPr>
              <a:xfrm>
                <a:off x="480" y="2208"/>
                <a:ext cx="211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lstStyle/>
              <a:p>
                <a:pPr lvl="0" algn="just" eaLnBrk="0" hangingPunct="0"/>
                <a:r>
                  <a:rPr lang="en-US" altLang="zh-CN" sz="1800" b="1" dirty="0">
                    <a:latin typeface="Times New Roman" panose="02020603050405020304" pitchFamily="18" charset="0"/>
                    <a:ea typeface="新宋体" panose="02010609030101010101" charset="-122"/>
                  </a:rPr>
                  <a:t>AB</a:t>
                </a:r>
                <a:endPara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48" name="Text Box 30"/>
              <p:cNvSpPr txBox="1"/>
              <p:nvPr/>
            </p:nvSpPr>
            <p:spPr>
              <a:xfrm>
                <a:off x="4800" y="2208"/>
                <a:ext cx="211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lstStyle/>
              <a:p>
                <a:pPr lvl="0" algn="just" eaLnBrk="0" hangingPunct="0"/>
                <a:r>
                  <a:rPr lang="en-US" altLang="zh-CN" sz="1800" b="1" dirty="0">
                    <a:latin typeface="Times New Roman" panose="02020603050405020304" pitchFamily="18" charset="0"/>
                    <a:ea typeface="新宋体" panose="02010609030101010101" charset="-122"/>
                  </a:rPr>
                  <a:t>AB</a:t>
                </a:r>
                <a:endPara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49" name="Text Box 31"/>
              <p:cNvSpPr txBox="1"/>
              <p:nvPr/>
            </p:nvSpPr>
            <p:spPr>
              <a:xfrm>
                <a:off x="480" y="2592"/>
                <a:ext cx="211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lstStyle/>
              <a:p>
                <a:pPr lvl="0" algn="just" eaLnBrk="0" hangingPunct="0"/>
                <a:r>
                  <a:rPr lang="en-US" altLang="zh-CN" sz="1800" b="1" dirty="0">
                    <a:latin typeface="Times New Roman" panose="02020603050405020304" pitchFamily="18" charset="0"/>
                    <a:ea typeface="新宋体" panose="02010609030101010101" charset="-122"/>
                  </a:rPr>
                  <a:t>DB</a:t>
                </a:r>
                <a:endPara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50" name="Text Box 32"/>
              <p:cNvSpPr txBox="1"/>
              <p:nvPr/>
            </p:nvSpPr>
            <p:spPr>
              <a:xfrm>
                <a:off x="4800" y="2592"/>
                <a:ext cx="211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lstStyle/>
              <a:p>
                <a:pPr lvl="0" algn="just" eaLnBrk="0" hangingPunct="0"/>
                <a:r>
                  <a:rPr lang="en-US" altLang="zh-CN" sz="1800" b="1" dirty="0">
                    <a:latin typeface="Times New Roman" panose="02020603050405020304" pitchFamily="18" charset="0"/>
                    <a:ea typeface="新宋体" panose="02010609030101010101" charset="-122"/>
                  </a:rPr>
                  <a:t>DB</a:t>
                </a:r>
                <a:endPara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51" name="Text Box 33"/>
              <p:cNvSpPr txBox="1"/>
              <p:nvPr/>
            </p:nvSpPr>
            <p:spPr>
              <a:xfrm>
                <a:off x="480" y="3024"/>
                <a:ext cx="210" cy="2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lstStyle/>
              <a:p>
                <a:pPr lvl="0" algn="just" eaLnBrk="0" hangingPunct="0"/>
                <a:r>
                  <a:rPr lang="en-US" altLang="zh-CN" sz="1800" b="1" dirty="0">
                    <a:latin typeface="Times New Roman" panose="02020603050405020304" pitchFamily="18" charset="0"/>
                    <a:ea typeface="新宋体" panose="02010609030101010101" charset="-122"/>
                  </a:rPr>
                  <a:t>CB</a:t>
                </a:r>
                <a:endPara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52" name="Text Box 34"/>
              <p:cNvSpPr txBox="1"/>
              <p:nvPr/>
            </p:nvSpPr>
            <p:spPr>
              <a:xfrm>
                <a:off x="4800" y="3024"/>
                <a:ext cx="211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/>
              <a:lstStyle/>
              <a:p>
                <a:pPr lvl="0" algn="just" eaLnBrk="0" hangingPunct="0"/>
                <a:r>
                  <a:rPr lang="en-US" altLang="zh-CN" sz="1800" b="1" dirty="0">
                    <a:latin typeface="Times New Roman" panose="02020603050405020304" pitchFamily="18" charset="0"/>
                    <a:ea typeface="新宋体" panose="02010609030101010101" charset="-122"/>
                  </a:rPr>
                  <a:t>CB</a:t>
                </a:r>
                <a:endPara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53" name="Line 39"/>
              <p:cNvSpPr/>
              <p:nvPr/>
            </p:nvSpPr>
            <p:spPr>
              <a:xfrm>
                <a:off x="2448" y="2304"/>
                <a:ext cx="172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  <p:sp>
            <p:nvSpPr>
              <p:cNvPr id="30754" name="Line 40"/>
              <p:cNvSpPr/>
              <p:nvPr/>
            </p:nvSpPr>
            <p:spPr>
              <a:xfrm flipH="1">
                <a:off x="3648" y="2304"/>
                <a:ext cx="36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sm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新宋体" panose="02010609030101010101" charset="-122"/>
                </a:endParaRPr>
              </a:p>
            </p:txBody>
          </p:sp>
        </p:grpSp>
      </p:grpSp>
      <p:sp>
        <p:nvSpPr>
          <p:cNvPr id="38" name="Rectangle 6"/>
          <p:cNvSpPr txBox="1">
            <a:spLocks noChangeArrowheads="1"/>
          </p:cNvSpPr>
          <p:nvPr/>
        </p:nvSpPr>
        <p:spPr bwMode="auto">
          <a:xfrm>
            <a:off x="836613" y="628650"/>
            <a:ext cx="7772400" cy="65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一、双端口存储器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341438"/>
            <a:ext cx="7704138" cy="4032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  <a:hlinkClick r:id="rId2" action="ppaction://hlinksldjump"/>
              </a:rPr>
              <a:t>1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  <a:hlinkClick r:id="rId2" action="ppaction://hlinksldjump"/>
              </a:rPr>
              <a:t>、位扩展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1000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         从字长方向扩展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  <a:hlinkClick r:id="rId3" action="ppaction://hlinksldjump"/>
              </a:rPr>
              <a:t>2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  <a:hlinkClick r:id="rId3" action="ppaction://hlinksldjump"/>
              </a:rPr>
              <a:t>、字扩展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1000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         从字数方向扩展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  <a:hlinkClick r:id="rId4" action="ppaction://hlinksldjump"/>
              </a:rPr>
              <a:t>3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  <a:hlinkClick r:id="rId4" action="ppaction://hlinksldjump"/>
              </a:rPr>
              <a:t>、字位扩展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spcBef>
                <a:spcPct val="20000"/>
              </a:spcBef>
              <a:spcAft>
                <a:spcPct val="1000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</a:rPr>
              <a:t>         从字长和字数方向扩展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二、存储器容量扩展的三种方法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341438"/>
            <a:ext cx="7939088" cy="43195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特点：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同一个存储器具有两组相互独立的读写控制线路，允许两个独立的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CPU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或控制器同时异步地访问存储单元，是一种高速工作的存储器。其最大的特点是存储数据共享。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结构特点：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具有左右两个端口，每一个端口都有自己的片选控制信号和输出使能控制信号。 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访问冲突：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当左端口和右端口的地址不相同时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，在两个端口上同时进行读写操作，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不会发生冲突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。若左、右端口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同时访问相同的存储单元，则会发生读写冲突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解决方法：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判断逻辑决定对哪个端口优先进行读写操作，而暂时关闭另一个被延迟的端口，即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置其忙信号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BUSY#=0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31747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一、双端口存储器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4343400" cy="6794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indent="0" defTabSz="914400" eaLnBrk="1" latinLnBrk="0" hangingPunct="1">
              <a:lnSpc>
                <a:spcPct val="100000"/>
              </a:lnSpc>
              <a:buNone/>
            </a:pPr>
            <a:r>
              <a:rPr lang="en-US" altLang="zh-CN" sz="2800" b="1" baseline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1</a:t>
            </a:r>
            <a:r>
              <a:rPr lang="zh-CN" altLang="en-US" sz="2800" b="1" baseline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、无冲突的读写控制</a:t>
            </a:r>
            <a:r>
              <a:rPr lang="zh-CN" altLang="en-US" baseline="0"/>
              <a:t> </a:t>
            </a:r>
            <a:endParaRPr lang="zh-CN" altLang="en-US" baseline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200400"/>
            <a:ext cx="7772400" cy="2667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（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）读操作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CE</a:t>
            </a:r>
            <a:r>
              <a:rPr kumimoji="1" lang="en-US" altLang="zh-CN" sz="2400" b="1" i="0" u="none" strike="noStrike" kern="0" cap="none" spc="0" normalizeH="0" baseline="3000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#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=L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R/W</a:t>
            </a:r>
            <a:r>
              <a:rPr kumimoji="1" lang="en-US" altLang="zh-CN" sz="2400" b="1" i="0" u="none" strike="noStrike" kern="0" cap="none" spc="0" normalizeH="0" baseline="3000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#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=H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OE</a:t>
            </a:r>
            <a:r>
              <a:rPr kumimoji="1" lang="en-US" altLang="zh-CN" sz="2400" b="1" i="0" u="none" strike="noStrike" kern="0" cap="none" spc="0" normalizeH="0" baseline="3000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#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=L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，读出数据送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DR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。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（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）写操作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CE</a:t>
            </a:r>
            <a:r>
              <a:rPr kumimoji="1" lang="en-US" altLang="zh-CN" sz="2400" b="1" i="0" u="none" strike="noStrike" kern="0" cap="none" spc="0" normalizeH="0" baseline="3000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#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=L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R/W</a:t>
            </a:r>
            <a:r>
              <a:rPr kumimoji="1" lang="en-US" altLang="zh-CN" sz="2400" b="1" i="0" u="none" strike="noStrike" kern="0" cap="none" spc="0" normalizeH="0" baseline="3000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#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=L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，</a:t>
            </a:r>
            <a:r>
              <a:rPr lang="en-US" altLang="zh-CN" sz="2400" b="1" strike="noStrike" noProof="0" smtClean="0">
                <a:ln>
                  <a:noFill/>
                </a:ln>
                <a:solidFill>
                  <a:srgbClr val="000099"/>
                </a:solidFill>
                <a:uLnTx/>
                <a:uFillTx/>
                <a:sym typeface="+mn-ea"/>
              </a:rPr>
              <a:t>OE</a:t>
            </a:r>
            <a:r>
              <a:rPr lang="en-US" altLang="zh-CN" sz="2400" b="1" strike="noStrike" baseline="30000" noProof="0" smtClean="0">
                <a:ln>
                  <a:noFill/>
                </a:ln>
                <a:solidFill>
                  <a:srgbClr val="000099"/>
                </a:solidFill>
                <a:uLnTx/>
                <a:uFillTx/>
                <a:sym typeface="+mn-ea"/>
              </a:rPr>
              <a:t>#</a:t>
            </a:r>
            <a:r>
              <a:rPr lang="en-US" altLang="zh-CN" sz="2400" b="1" strike="noStrike" noProof="0" smtClean="0">
                <a:ln>
                  <a:noFill/>
                </a:ln>
                <a:solidFill>
                  <a:srgbClr val="000099"/>
                </a:solidFill>
                <a:uLnTx/>
                <a:uFillTx/>
                <a:sym typeface="+mn-ea"/>
              </a:rPr>
              <a:t>=H</a:t>
            </a:r>
            <a:r>
              <a:rPr lang="zh-CN" altLang="en-US" sz="2400" b="1" strike="noStrike" noProof="0" smtClean="0">
                <a:ln>
                  <a:noFill/>
                </a:ln>
                <a:solidFill>
                  <a:srgbClr val="000099"/>
                </a:solidFill>
                <a:uLnTx/>
                <a:uFillTx/>
                <a:sym typeface="+mn-ea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DR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的数据写入存储器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。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32771" name="Rectangle 4"/>
          <p:cNvSpPr/>
          <p:nvPr/>
        </p:nvSpPr>
        <p:spPr>
          <a:xfrm>
            <a:off x="609600" y="1828800"/>
            <a:ext cx="7696200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buBlip>
                <a:blip r:embed="rId1"/>
              </a:buBlip>
            </a:pPr>
            <a:r>
              <a:rPr lang="en-US" altLang="zh-CN" b="1" dirty="0">
                <a:latin typeface="宋体" panose="02010600030101010101" pitchFamily="2" charset="-122"/>
                <a:ea typeface="新宋体" panose="02010609030101010101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  <a:ea typeface="新宋体" panose="02010609030101010101" charset="-122"/>
              </a:rPr>
              <a:t>当访问的两个地址码不相同时，在两个端口上均可进行读</a:t>
            </a: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  <a:ea typeface="新宋体" panose="02010609030101010101" charset="-122"/>
              </a:rPr>
              <a:t>写操作。</a:t>
            </a:r>
            <a:endParaRPr lang="zh-CN" altLang="en-US" b="1" dirty="0">
              <a:latin typeface="宋体" panose="02010600030101010101" pitchFamily="2" charset="-122"/>
              <a:ea typeface="新宋体" panose="02010609030101010101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9275"/>
            <a:ext cx="5334000" cy="6794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indent="0" defTabSz="914400" eaLnBrk="1" latinLnBrk="0" hangingPunct="1">
              <a:lnSpc>
                <a:spcPct val="100000"/>
              </a:lnSpc>
              <a:buNone/>
            </a:pPr>
            <a:r>
              <a:rPr lang="en-US" altLang="zh-CN" sz="2800" b="1" baseline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2</a:t>
            </a:r>
            <a:r>
              <a:rPr lang="zh-CN" altLang="en-US" sz="2800" b="1" baseline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、有冲突的读写控制</a:t>
            </a:r>
            <a:r>
              <a:rPr lang="zh-CN" altLang="en-US" b="1" baseline="0"/>
              <a:t> </a:t>
            </a:r>
            <a:endParaRPr lang="zh-CN" altLang="en-US" b="1" baseline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12875"/>
            <a:ext cx="7772400" cy="99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       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当两个端口试图在同一时间内访问同一存储单元时发生冲突。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33795" name="Rectangle 4"/>
          <p:cNvSpPr/>
          <p:nvPr/>
        </p:nvSpPr>
        <p:spPr>
          <a:xfrm>
            <a:off x="539750" y="2492375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解决方法：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3796" name="Rectangle 5"/>
          <p:cNvSpPr/>
          <p:nvPr/>
        </p:nvSpPr>
        <p:spPr>
          <a:xfrm>
            <a:off x="611188" y="3068638"/>
            <a:ext cx="7467600" cy="3381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2000" b="1" dirty="0">
                <a:latin typeface="Times New Roman" panose="02020603050405020304" pitchFamily="18" charset="0"/>
                <a:ea typeface="新宋体" panose="02010609030101010101" charset="-122"/>
              </a:rPr>
              <a:t>      </a:t>
            </a:r>
            <a:r>
              <a:rPr lang="zh-CN" altLang="en-US" sz="2000" b="1" dirty="0">
                <a:latin typeface="Times New Roman" panose="02020603050405020304" pitchFamily="18" charset="0"/>
                <a:ea typeface="新宋体" panose="02010609030101010101" charset="-122"/>
              </a:rPr>
              <a:t>当两个端口同时存取存储器同一存储单元时，便发生读写冲突。为解决此问题，特设置了</a:t>
            </a:r>
            <a:r>
              <a:rPr lang="en-US" altLang="zh-CN" sz="2000" b="1" dirty="0">
                <a:latin typeface="Times New Roman" panose="02020603050405020304" pitchFamily="18" charset="0"/>
                <a:ea typeface="新宋体" panose="02010609030101010101" charset="-122"/>
              </a:rPr>
              <a:t>BUSY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新宋体" panose="02010609030101010101" charset="-122"/>
              </a:rPr>
              <a:t>#</a:t>
            </a:r>
            <a:r>
              <a:rPr lang="zh-CN" altLang="en-US" sz="2000" b="1" dirty="0">
                <a:latin typeface="Times New Roman" panose="02020603050405020304" pitchFamily="18" charset="0"/>
                <a:ea typeface="新宋体" panose="02010609030101010101" charset="-122"/>
              </a:rPr>
              <a:t>标志。</a:t>
            </a:r>
            <a:endParaRPr lang="zh-CN" altLang="en-US" sz="2000" b="1" dirty="0">
              <a:latin typeface="Times New Roman" panose="02020603050405020304" pitchFamily="18" charset="0"/>
              <a:ea typeface="新宋体" panose="02010609030101010101" charset="-122"/>
            </a:endParaRPr>
          </a:p>
          <a:p>
            <a:pPr lvl="0"/>
            <a:r>
              <a:rPr lang="zh-CN" altLang="en-US" sz="2000" b="1" dirty="0">
                <a:latin typeface="Times New Roman" panose="02020603050405020304" pitchFamily="18" charset="0"/>
                <a:ea typeface="新宋体" panose="02010609030101010101" charset="-122"/>
              </a:rPr>
              <a:t>      由片上的判断逻辑决定对哪个端口优先进行读写操作，延迟另一端口的读写（</a:t>
            </a:r>
            <a:r>
              <a:rPr lang="en-US" altLang="zh-CN" sz="2000" b="1" dirty="0">
                <a:latin typeface="Times New Roman" panose="02020603050405020304" pitchFamily="18" charset="0"/>
                <a:ea typeface="新宋体" panose="02010609030101010101" charset="-122"/>
              </a:rPr>
              <a:t>BUSY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新宋体" panose="02010609030101010101" charset="-122"/>
              </a:rPr>
              <a:t>#</a:t>
            </a:r>
            <a:r>
              <a:rPr lang="en-US" altLang="zh-CN" sz="2000" b="1" dirty="0">
                <a:latin typeface="Times New Roman" panose="02020603050405020304" pitchFamily="18" charset="0"/>
                <a:ea typeface="新宋体" panose="02010609030101010101" charset="-122"/>
              </a:rPr>
              <a:t>=L</a:t>
            </a:r>
            <a:r>
              <a:rPr lang="zh-CN" altLang="en-US" sz="2000" b="1" dirty="0">
                <a:latin typeface="Times New Roman" panose="02020603050405020304" pitchFamily="18" charset="0"/>
                <a:ea typeface="新宋体" panose="02010609030101010101" charset="-122"/>
              </a:rPr>
              <a:t>）。</a:t>
            </a:r>
            <a:endParaRPr lang="zh-CN" altLang="en-US" sz="2000" b="1" dirty="0">
              <a:latin typeface="Times New Roman" panose="02020603050405020304" pitchFamily="18" charset="0"/>
              <a:ea typeface="新宋体" panose="02010609030101010101" charset="-122"/>
            </a:endParaRPr>
          </a:p>
          <a:p>
            <a:pPr lvl="0"/>
            <a:endParaRPr lang="zh-CN" altLang="en-US" sz="2000" b="1" dirty="0">
              <a:latin typeface="Times New Roman" panose="02020603050405020304" pitchFamily="18" charset="0"/>
              <a:ea typeface="新宋体" panose="02010609030101010101" charset="-122"/>
            </a:endParaRPr>
          </a:p>
          <a:p>
            <a:pPr lvl="0"/>
            <a:r>
              <a:rPr lang="zh-CN" altLang="en-US" sz="2000" b="1" dirty="0">
                <a:latin typeface="Times New Roman" panose="02020603050405020304" pitchFamily="18" charset="0"/>
                <a:ea typeface="新宋体" panose="02010609030101010101" charset="-122"/>
              </a:rPr>
              <a:t>　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1.CE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判断</a:t>
            </a:r>
            <a:r>
              <a:rPr lang="en-US" altLang="zh-CN" sz="2000" b="1" dirty="0">
                <a:latin typeface="Times New Roman" panose="02020603050405020304" pitchFamily="18" charset="0"/>
                <a:ea typeface="新宋体" panose="02010609030101010101" charset="-122"/>
              </a:rPr>
              <a:t>:</a:t>
            </a:r>
            <a:r>
              <a:rPr lang="zh-CN" altLang="en-US" sz="2000" b="1" dirty="0">
                <a:latin typeface="Times New Roman" panose="02020603050405020304" pitchFamily="18" charset="0"/>
                <a:ea typeface="新宋体" panose="02010609030101010101" charset="-122"/>
              </a:rPr>
              <a:t>如果地址匹配且在</a:t>
            </a:r>
            <a:r>
              <a:rPr lang="en-US" altLang="zh-CN" sz="2000" b="1" dirty="0">
                <a:latin typeface="Times New Roman" panose="02020603050405020304" pitchFamily="18" charset="0"/>
                <a:ea typeface="新宋体" panose="02010609030101010101" charset="-122"/>
              </a:rPr>
              <a:t>CE</a:t>
            </a:r>
            <a:r>
              <a:rPr lang="zh-CN" altLang="en-US" sz="2000" b="1" dirty="0">
                <a:latin typeface="Times New Roman" panose="02020603050405020304" pitchFamily="18" charset="0"/>
                <a:ea typeface="新宋体" panose="02010609030101010101" charset="-122"/>
              </a:rPr>
              <a:t>之前有效，片上的控制逻辑在</a:t>
            </a:r>
            <a:r>
              <a:rPr lang="en-US" altLang="zh-CN" sz="2000" b="1" dirty="0">
                <a:latin typeface="Times New Roman" panose="02020603050405020304" pitchFamily="18" charset="0"/>
                <a:ea typeface="新宋体" panose="02010609030101010101" charset="-122"/>
              </a:rPr>
              <a:t>CEL</a:t>
            </a:r>
            <a:r>
              <a:rPr lang="zh-CN" altLang="en-US" sz="2000" b="1" dirty="0">
                <a:latin typeface="Times New Roman" panose="02020603050405020304" pitchFamily="18" charset="0"/>
                <a:ea typeface="新宋体" panose="02010609030101010101" charset="-122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新宋体" panose="02010609030101010101" charset="-122"/>
              </a:rPr>
              <a:t>CER</a:t>
            </a:r>
            <a:r>
              <a:rPr lang="zh-CN" altLang="en-US" sz="2000" b="1" dirty="0">
                <a:latin typeface="Times New Roman" panose="02020603050405020304" pitchFamily="18" charset="0"/>
                <a:ea typeface="新宋体" panose="02010609030101010101" charset="-122"/>
              </a:rPr>
              <a:t>之间进行判断来选择端口。</a:t>
            </a:r>
            <a:endParaRPr lang="zh-CN" altLang="en-US" sz="2000" b="1" dirty="0">
              <a:latin typeface="Times New Roman" panose="02020603050405020304" pitchFamily="18" charset="0"/>
              <a:ea typeface="新宋体" panose="02010609030101010101" charset="-122"/>
            </a:endParaRPr>
          </a:p>
          <a:p>
            <a:pPr lvl="0"/>
            <a:r>
              <a:rPr lang="zh-CN" altLang="en-US" sz="2000" b="1" dirty="0">
                <a:latin typeface="Times New Roman" panose="02020603050405020304" pitchFamily="18" charset="0"/>
                <a:ea typeface="新宋体" panose="02010609030101010101" charset="-122"/>
              </a:rPr>
              <a:t>　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地址有效判断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:</a:t>
            </a:r>
            <a:r>
              <a:rPr lang="zh-CN" altLang="en-US" sz="2000" b="1" dirty="0">
                <a:latin typeface="Times New Roman" panose="02020603050405020304" pitchFamily="18" charset="0"/>
                <a:ea typeface="新宋体" panose="02010609030101010101" charset="-122"/>
              </a:rPr>
              <a:t>如果</a:t>
            </a:r>
            <a:r>
              <a:rPr lang="en-US" altLang="zh-CN" sz="2000" b="1" dirty="0">
                <a:latin typeface="Times New Roman" panose="02020603050405020304" pitchFamily="18" charset="0"/>
                <a:ea typeface="新宋体" panose="02010609030101010101" charset="-122"/>
              </a:rPr>
              <a:t>CE</a:t>
            </a:r>
            <a:r>
              <a:rPr lang="zh-CN" altLang="en-US" sz="2000" b="1" dirty="0">
                <a:latin typeface="Times New Roman" panose="02020603050405020304" pitchFamily="18" charset="0"/>
                <a:ea typeface="新宋体" panose="02010609030101010101" charset="-122"/>
              </a:rPr>
              <a:t>在地址匹配之前变低，片上的控制逻辑在左、右地址间进行判断来选择端口。    </a:t>
            </a:r>
            <a:endParaRPr lang="zh-CN" altLang="en-US" sz="2000" b="1" dirty="0">
              <a:latin typeface="Times New Roman" panose="02020603050405020304" pitchFamily="18" charset="0"/>
              <a:ea typeface="新宋体" panose="02010609030101010101" charset="-122"/>
            </a:endParaRPr>
          </a:p>
          <a:p>
            <a:pPr lvl="0"/>
            <a:endParaRPr lang="en-US" altLang="zh-CN" sz="2000" b="1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34818" name="Rectangle 4"/>
          <p:cNvSpPr/>
          <p:nvPr/>
        </p:nvSpPr>
        <p:spPr>
          <a:xfrm>
            <a:off x="0" y="20002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graphicFrame>
        <p:nvGraphicFramePr>
          <p:cNvPr id="299011" name="Object 2"/>
          <p:cNvGraphicFramePr/>
          <p:nvPr/>
        </p:nvGraphicFramePr>
        <p:xfrm>
          <a:off x="323850" y="811213"/>
          <a:ext cx="8569325" cy="484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" r:id="rId1" imgW="5759450" imgH="3184525" progId="Visio.Drawing.11">
                  <p:embed/>
                </p:oleObj>
              </mc:Choice>
              <mc:Fallback>
                <p:oleObj name="" r:id="rId1" imgW="5759450" imgH="3184525" progId="Visio.Drawing.11">
                  <p:embed/>
                  <p:pic>
                    <p:nvPicPr>
                      <p:cNvPr id="0" name="图片 12288" descr="image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811213"/>
                        <a:ext cx="8569325" cy="484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5"/>
          <p:cNvSpPr/>
          <p:nvPr/>
        </p:nvSpPr>
        <p:spPr>
          <a:xfrm>
            <a:off x="1042988" y="333375"/>
            <a:ext cx="60896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2K×16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位双端口存储器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IDT7133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的逻辑框图 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990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4"/>
          <p:cNvPicPr>
            <a:picLocks noChangeAspect="1"/>
          </p:cNvPicPr>
          <p:nvPr/>
        </p:nvPicPr>
        <p:blipFill>
          <a:blip r:embed="rId1" cstate="print"/>
          <a:srcRect l="18994" t="21658" r="18994" b="28342"/>
          <a:stretch>
            <a:fillRect/>
          </a:stretch>
        </p:blipFill>
        <p:spPr>
          <a:xfrm>
            <a:off x="0" y="1052513"/>
            <a:ext cx="9144000" cy="5805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6" name="Rectangle 2"/>
          <p:cNvSpPr/>
          <p:nvPr/>
        </p:nvSpPr>
        <p:spPr>
          <a:xfrm>
            <a:off x="0" y="260350"/>
            <a:ext cx="6227763" cy="679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sz="2800" b="1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1)</a:t>
            </a:r>
            <a:r>
              <a:rPr lang="zh-CN" altLang="en-US" sz="2800" b="1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地址先出现</a:t>
            </a:r>
            <a:r>
              <a:rPr lang="en-US" altLang="zh-CN" sz="2800" b="1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: CE</a:t>
            </a:r>
            <a:r>
              <a:rPr lang="zh-CN" altLang="en-US" sz="2800" b="1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使能顺序判断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 </a:t>
            </a:r>
            <a:endParaRPr lang="zh-CN" altLang="en-US" sz="4400" b="1" dirty="0">
              <a:solidFill>
                <a:schemeClr val="tx2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4"/>
          <p:cNvPicPr>
            <a:picLocks noChangeAspect="1"/>
          </p:cNvPicPr>
          <p:nvPr/>
        </p:nvPicPr>
        <p:blipFill>
          <a:blip r:embed="rId1" cstate="print"/>
          <a:srcRect l="18994" t="21658" r="19368" b="26172"/>
          <a:stretch>
            <a:fillRect/>
          </a:stretch>
        </p:blipFill>
        <p:spPr>
          <a:xfrm>
            <a:off x="0" y="1052513"/>
            <a:ext cx="9144000" cy="5805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0" name="Rectangle 2"/>
          <p:cNvSpPr/>
          <p:nvPr/>
        </p:nvSpPr>
        <p:spPr>
          <a:xfrm>
            <a:off x="0" y="260350"/>
            <a:ext cx="5334000" cy="679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sz="2800" b="1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2)CE</a:t>
            </a:r>
            <a:r>
              <a:rPr lang="zh-CN" altLang="en-US" sz="2800" b="1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先使能</a:t>
            </a:r>
            <a:r>
              <a:rPr lang="en-US" altLang="zh-CN" sz="2800" b="1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: </a:t>
            </a:r>
            <a:r>
              <a:rPr lang="zh-CN" altLang="en-US" sz="2800" b="1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地址优先顺序判断</a:t>
            </a:r>
            <a:r>
              <a:rPr lang="zh-CN" alt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 </a:t>
            </a:r>
            <a:endParaRPr lang="zh-CN" altLang="en-US" sz="4400" b="1" dirty="0">
              <a:solidFill>
                <a:schemeClr val="tx2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914400"/>
            <a:ext cx="5562600" cy="6794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indent="0" defTabSz="914400" eaLnBrk="1" latinLnBrk="0" hangingPunct="1">
              <a:lnSpc>
                <a:spcPct val="100000"/>
              </a:lnSpc>
              <a:buNone/>
            </a:pPr>
            <a:r>
              <a:rPr lang="en-US" altLang="zh-CN" sz="2800" b="1" baseline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3</a:t>
            </a:r>
            <a:r>
              <a:rPr lang="zh-CN" altLang="en-US" sz="2800" b="1" baseline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、双端口存储器的应用</a:t>
            </a:r>
            <a:r>
              <a:rPr lang="zh-CN" altLang="en-US" baseline="0"/>
              <a:t> </a:t>
            </a:r>
            <a:endParaRPr lang="zh-CN" altLang="en-US" baseline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3435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①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实现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CPU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与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DMA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（或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IOP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）同时访问内存。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② 在多机系统中，实现彼此间的信息交换。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③ 为运算器的两个输入端并行提供数据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④ 双端口结构的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Cache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，可同时与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CPU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和主存交换信息。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lang="en-US" altLang="zh-CN" sz="2400" b="1" dirty="0" smtClean="0">
              <a:solidFill>
                <a:srgbClr val="000099"/>
              </a:solidFill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二、多体交叉存储器</a:t>
            </a:r>
            <a:r>
              <a: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0037" name="Rectangle 5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7772400" cy="34559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特点：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通过改进主存的组织方式，在不改变存储器存取周期的情况下，提高存储器的带宽。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结构特点：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多体交叉存储器由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M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个的存储体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（或称存储模块）组成，每个存储体有相同的容量和存取速度，又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有各自独立的地址寄存器、地址译码器、读写电路和驱动电路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。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编址方法：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交叉编址，即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任何两个相邻地址的物理单元不属于同一个存储体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，一般在相邻的存储体中；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同一个存储体内的地址都是不连续的。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顺序编址</a:t>
            </a:r>
            <a:r>
              <a:rPr kumimoji="1" lang="zh-CN" altLang="en-US" sz="3600" b="0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1" lang="zh-CN" altLang="en-US" sz="3600" b="0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38948" name="Object 4"/>
          <p:cNvGraphicFramePr/>
          <p:nvPr>
            <p:ph idx="1"/>
          </p:nvPr>
        </p:nvGraphicFramePr>
        <p:xfrm>
          <a:off x="1116013" y="1196975"/>
          <a:ext cx="6337300" cy="485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" r:id="rId1" imgW="4848225" imgH="3714750" progId="PBrush">
                  <p:embed/>
                </p:oleObj>
              </mc:Choice>
              <mc:Fallback>
                <p:oleObj name="" r:id="rId1" imgW="4848225" imgH="3714750" progId="PBrush">
                  <p:embed/>
                  <p:pic>
                    <p:nvPicPr>
                      <p:cNvPr id="0" name="图片 13312" descr="image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6013" y="1196975"/>
                        <a:ext cx="6337300" cy="48545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33894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/>
          <p:nvPr/>
        </p:nvSpPr>
        <p:spPr>
          <a:xfrm>
            <a:off x="285750" y="1714500"/>
            <a:ext cx="4953000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模块板容量：</a:t>
            </a: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16KB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，板内地址码 </a:t>
            </a: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A</a:t>
            </a:r>
            <a:r>
              <a:rPr lang="en-US" altLang="zh-CN" b="1" baseline="-30000" dirty="0">
                <a:latin typeface="Times New Roman" panose="02020603050405020304" pitchFamily="18" charset="0"/>
                <a:ea typeface="新宋体" panose="02010609030101010101" charset="-122"/>
              </a:rPr>
              <a:t>13</a:t>
            </a: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~A</a:t>
            </a:r>
            <a:r>
              <a:rPr lang="en-US" altLang="zh-CN" b="1" baseline="-30000" dirty="0">
                <a:latin typeface="Times New Roman" panose="02020603050405020304" pitchFamily="18" charset="0"/>
                <a:ea typeface="新宋体" panose="02010609030101010101" charset="-122"/>
              </a:rPr>
              <a:t>0</a:t>
            </a:r>
            <a:endParaRPr lang="en-US" altLang="zh-CN" b="1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41986" name="Rectangle 5"/>
          <p:cNvSpPr/>
          <p:nvPr/>
        </p:nvSpPr>
        <p:spPr>
          <a:xfrm>
            <a:off x="514350" y="1257300"/>
            <a:ext cx="2251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（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1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）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顺序方式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41987" name="Rectangle 6"/>
          <p:cNvSpPr/>
          <p:nvPr/>
        </p:nvSpPr>
        <p:spPr>
          <a:xfrm>
            <a:off x="285750" y="2781300"/>
            <a:ext cx="51482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    A</a:t>
            </a:r>
            <a:r>
              <a:rPr lang="en-US" altLang="zh-CN" b="1" baseline="-30000" dirty="0">
                <a:latin typeface="Times New Roman" panose="02020603050405020304" pitchFamily="18" charset="0"/>
                <a:ea typeface="新宋体" panose="02010609030101010101" charset="-122"/>
              </a:rPr>
              <a:t>15</a:t>
            </a: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A</a:t>
            </a:r>
            <a:r>
              <a:rPr lang="en-US" altLang="zh-CN" b="1" baseline="-30000" dirty="0">
                <a:latin typeface="Times New Roman" panose="02020603050405020304" pitchFamily="18" charset="0"/>
                <a:ea typeface="新宋体" panose="02010609030101010101" charset="-122"/>
              </a:rPr>
              <a:t>14 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经译码产生选板信号。</a:t>
            </a:r>
            <a:endParaRPr lang="zh-CN" altLang="en-US" b="1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41988" name="Rectangle 7"/>
          <p:cNvSpPr/>
          <p:nvPr/>
        </p:nvSpPr>
        <p:spPr>
          <a:xfrm>
            <a:off x="300038" y="3471863"/>
            <a:ext cx="4572000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  <a:buBlip>
                <a:blip r:embed="rId1"/>
              </a:buBlip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特点：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只需要一套电路         （</a:t>
            </a: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AR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DR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和读</a:t>
            </a: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写控制）</a:t>
            </a:r>
            <a:endParaRPr lang="zh-CN" altLang="en-US" b="1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grpSp>
        <p:nvGrpSpPr>
          <p:cNvPr id="41989" name="Group 8"/>
          <p:cNvGrpSpPr/>
          <p:nvPr/>
        </p:nvGrpSpPr>
        <p:grpSpPr>
          <a:xfrm>
            <a:off x="300038" y="4533900"/>
            <a:ext cx="4468812" cy="762000"/>
            <a:chOff x="9" y="3552"/>
            <a:chExt cx="2815" cy="480"/>
          </a:xfrm>
        </p:grpSpPr>
        <p:sp>
          <p:nvSpPr>
            <p:cNvPr id="41990" name="Rectangle 9"/>
            <p:cNvSpPr/>
            <p:nvPr/>
          </p:nvSpPr>
          <p:spPr>
            <a:xfrm>
              <a:off x="9" y="3603"/>
              <a:ext cx="281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>
                <a:buBlip>
                  <a:blip r:embed="rId1"/>
                </a:buBlip>
              </a:pPr>
              <a:r>
                <a:rPr lang="en-US" altLang="zh-CN" b="1" dirty="0">
                  <a:latin typeface="Times New Roman" panose="02020603050405020304" pitchFamily="18" charset="0"/>
                  <a:ea typeface="新宋体" panose="02010609030101010101" charset="-122"/>
                </a:rPr>
                <a:t>   </a:t>
              </a:r>
              <a:r>
                <a:rPr lang="zh-CN" altLang="en-US" b="1" dirty="0">
                  <a:latin typeface="Times New Roman" panose="02020603050405020304" pitchFamily="18" charset="0"/>
                  <a:ea typeface="新宋体" panose="02010609030101010101" charset="-122"/>
                </a:rPr>
                <a:t>带宽仅为       ，</a:t>
              </a:r>
              <a:r>
                <a:rPr lang="en-US" altLang="zh-CN" b="1" dirty="0">
                  <a:latin typeface="Times New Roman" panose="02020603050405020304" pitchFamily="18" charset="0"/>
                  <a:ea typeface="新宋体" panose="02010609030101010101" charset="-122"/>
                </a:rPr>
                <a:t>T</a:t>
              </a:r>
              <a:r>
                <a:rPr lang="zh-CN" altLang="en-US" b="1" dirty="0">
                  <a:latin typeface="Times New Roman" panose="02020603050405020304" pitchFamily="18" charset="0"/>
                  <a:ea typeface="新宋体" panose="02010609030101010101" charset="-122"/>
                </a:rPr>
                <a:t>－存储周期</a:t>
              </a:r>
              <a:endParaRPr lang="zh-CN" altLang="en-US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graphicFrame>
          <p:nvGraphicFramePr>
            <p:cNvPr id="41991" name="Object 10"/>
            <p:cNvGraphicFramePr/>
            <p:nvPr/>
          </p:nvGraphicFramePr>
          <p:xfrm>
            <a:off x="1248" y="3552"/>
            <a:ext cx="199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7" name="" r:id="rId2" imgW="3962400" imgH="9448800" progId="Equation.3">
                    <p:embed/>
                  </p:oleObj>
                </mc:Choice>
                <mc:Fallback>
                  <p:oleObj name="" r:id="rId2" imgW="3962400" imgH="9448800" progId="Equation.3">
                    <p:embed/>
                    <p:pic>
                      <p:nvPicPr>
                        <p:cNvPr id="0" name="图片 14336" descr="image4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48" y="3552"/>
                          <a:ext cx="199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992" name="Group 11"/>
          <p:cNvGrpSpPr/>
          <p:nvPr/>
        </p:nvGrpSpPr>
        <p:grpSpPr>
          <a:xfrm>
            <a:off x="5151438" y="852488"/>
            <a:ext cx="3783012" cy="4876800"/>
            <a:chOff x="3281" y="960"/>
            <a:chExt cx="2383" cy="3072"/>
          </a:xfrm>
        </p:grpSpPr>
        <p:sp>
          <p:nvSpPr>
            <p:cNvPr id="41993" name="Text Box 12"/>
            <p:cNvSpPr txBox="1"/>
            <p:nvPr/>
          </p:nvSpPr>
          <p:spPr>
            <a:xfrm>
              <a:off x="3688" y="1104"/>
              <a:ext cx="1939" cy="21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algn="just" eaLnBrk="0" hangingPunct="0"/>
              <a:endParaRPr lang="zh-CN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1994" name="Text Box 13"/>
            <p:cNvSpPr txBox="1"/>
            <p:nvPr/>
          </p:nvSpPr>
          <p:spPr>
            <a:xfrm>
              <a:off x="3688" y="1574"/>
              <a:ext cx="388" cy="15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0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1995" name="Text Box 14"/>
            <p:cNvSpPr txBox="1"/>
            <p:nvPr/>
          </p:nvSpPr>
          <p:spPr>
            <a:xfrm>
              <a:off x="3688" y="1726"/>
              <a:ext cx="388" cy="1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1996" name="Text Box 15"/>
            <p:cNvSpPr txBox="1"/>
            <p:nvPr/>
          </p:nvSpPr>
          <p:spPr>
            <a:xfrm>
              <a:off x="3688" y="1877"/>
              <a:ext cx="388" cy="1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2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1997" name="Text Box 16"/>
            <p:cNvSpPr txBox="1"/>
            <p:nvPr/>
          </p:nvSpPr>
          <p:spPr>
            <a:xfrm>
              <a:off x="3688" y="2028"/>
              <a:ext cx="388" cy="45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lIns="0" tIns="0" rIns="0" bIns="0" anchor="t"/>
            <a:lstStyle/>
            <a:p>
              <a:pPr lvl="0" eaLnBrk="0" hangingPunct="0"/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…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1998" name="Text Box 17"/>
            <p:cNvSpPr txBox="1"/>
            <p:nvPr/>
          </p:nvSpPr>
          <p:spPr>
            <a:xfrm>
              <a:off x="3688" y="2481"/>
              <a:ext cx="388" cy="15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16383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1999" name="Text Box 18"/>
            <p:cNvSpPr txBox="1"/>
            <p:nvPr/>
          </p:nvSpPr>
          <p:spPr>
            <a:xfrm>
              <a:off x="4205" y="1574"/>
              <a:ext cx="387" cy="15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16384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00" name="Text Box 19"/>
            <p:cNvSpPr txBox="1"/>
            <p:nvPr/>
          </p:nvSpPr>
          <p:spPr>
            <a:xfrm>
              <a:off x="4205" y="1726"/>
              <a:ext cx="387" cy="1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16385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01" name="Text Box 20"/>
            <p:cNvSpPr txBox="1"/>
            <p:nvPr/>
          </p:nvSpPr>
          <p:spPr>
            <a:xfrm>
              <a:off x="4205" y="1877"/>
              <a:ext cx="387" cy="1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16386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02" name="Text Box 21"/>
            <p:cNvSpPr txBox="1"/>
            <p:nvPr/>
          </p:nvSpPr>
          <p:spPr>
            <a:xfrm>
              <a:off x="4205" y="2028"/>
              <a:ext cx="387" cy="45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lIns="0" tIns="0" rIns="0" bIns="0" anchor="t"/>
            <a:lstStyle/>
            <a:p>
              <a:pPr lvl="0" eaLnBrk="0" hangingPunct="0"/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…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03" name="Text Box 22"/>
            <p:cNvSpPr txBox="1"/>
            <p:nvPr/>
          </p:nvSpPr>
          <p:spPr>
            <a:xfrm>
              <a:off x="4205" y="2481"/>
              <a:ext cx="387" cy="15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32767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04" name="Text Box 23"/>
            <p:cNvSpPr txBox="1"/>
            <p:nvPr/>
          </p:nvSpPr>
          <p:spPr>
            <a:xfrm>
              <a:off x="4722" y="1574"/>
              <a:ext cx="388" cy="15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32768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05" name="Text Box 24"/>
            <p:cNvSpPr txBox="1"/>
            <p:nvPr/>
          </p:nvSpPr>
          <p:spPr>
            <a:xfrm>
              <a:off x="4722" y="1726"/>
              <a:ext cx="388" cy="1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32769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06" name="Text Box 25"/>
            <p:cNvSpPr txBox="1"/>
            <p:nvPr/>
          </p:nvSpPr>
          <p:spPr>
            <a:xfrm>
              <a:off x="4722" y="1877"/>
              <a:ext cx="388" cy="1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32770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07" name="Text Box 26"/>
            <p:cNvSpPr txBox="1"/>
            <p:nvPr/>
          </p:nvSpPr>
          <p:spPr>
            <a:xfrm>
              <a:off x="4722" y="2028"/>
              <a:ext cx="388" cy="45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lIns="0" tIns="0" rIns="0" bIns="0" anchor="t"/>
            <a:lstStyle/>
            <a:p>
              <a:pPr lvl="0" eaLnBrk="0" hangingPunct="0"/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…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08" name="Text Box 27"/>
            <p:cNvSpPr txBox="1"/>
            <p:nvPr/>
          </p:nvSpPr>
          <p:spPr>
            <a:xfrm>
              <a:off x="4722" y="2481"/>
              <a:ext cx="388" cy="15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49151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09" name="Text Box 28"/>
            <p:cNvSpPr txBox="1"/>
            <p:nvPr/>
          </p:nvSpPr>
          <p:spPr>
            <a:xfrm>
              <a:off x="5239" y="1574"/>
              <a:ext cx="388" cy="15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49152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10" name="Text Box 29"/>
            <p:cNvSpPr txBox="1"/>
            <p:nvPr/>
          </p:nvSpPr>
          <p:spPr>
            <a:xfrm>
              <a:off x="5239" y="1726"/>
              <a:ext cx="388" cy="1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49153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11" name="Text Box 30"/>
            <p:cNvSpPr txBox="1"/>
            <p:nvPr/>
          </p:nvSpPr>
          <p:spPr>
            <a:xfrm>
              <a:off x="5239" y="1877"/>
              <a:ext cx="388" cy="1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49154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12" name="Text Box 31"/>
            <p:cNvSpPr txBox="1"/>
            <p:nvPr/>
          </p:nvSpPr>
          <p:spPr>
            <a:xfrm>
              <a:off x="5239" y="2028"/>
              <a:ext cx="388" cy="45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lIns="0" tIns="0" rIns="0" bIns="0" anchor="t"/>
            <a:lstStyle/>
            <a:p>
              <a:pPr lvl="0" eaLnBrk="0" hangingPunct="0"/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…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13" name="Text Box 32"/>
            <p:cNvSpPr txBox="1"/>
            <p:nvPr/>
          </p:nvSpPr>
          <p:spPr>
            <a:xfrm>
              <a:off x="5239" y="2481"/>
              <a:ext cx="388" cy="15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65535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14" name="Text Box 33"/>
            <p:cNvSpPr txBox="1"/>
            <p:nvPr/>
          </p:nvSpPr>
          <p:spPr>
            <a:xfrm>
              <a:off x="3683" y="1104"/>
              <a:ext cx="541" cy="21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zh-CN" altLang="en-US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模块号</a:t>
              </a:r>
              <a:endParaRPr lang="zh-CN" altLang="en-US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15" name="Text Box 34"/>
            <p:cNvSpPr txBox="1"/>
            <p:nvPr/>
          </p:nvSpPr>
          <p:spPr>
            <a:xfrm>
              <a:off x="3669" y="960"/>
              <a:ext cx="168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15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16" name="Text Box 35"/>
            <p:cNvSpPr txBox="1"/>
            <p:nvPr/>
          </p:nvSpPr>
          <p:spPr>
            <a:xfrm>
              <a:off x="4055" y="960"/>
              <a:ext cx="169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14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17" name="Text Box 36"/>
            <p:cNvSpPr txBox="1"/>
            <p:nvPr/>
          </p:nvSpPr>
          <p:spPr>
            <a:xfrm>
              <a:off x="4247" y="960"/>
              <a:ext cx="169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13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18" name="Text Box 37"/>
            <p:cNvSpPr txBox="1"/>
            <p:nvPr/>
          </p:nvSpPr>
          <p:spPr>
            <a:xfrm>
              <a:off x="5496" y="960"/>
              <a:ext cx="168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0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19" name="Text Box 38"/>
            <p:cNvSpPr txBox="1"/>
            <p:nvPr/>
          </p:nvSpPr>
          <p:spPr>
            <a:xfrm>
              <a:off x="4199" y="2912"/>
              <a:ext cx="917" cy="2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zh-CN" altLang="en-US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数据寄存器</a:t>
              </a:r>
              <a:endParaRPr lang="zh-CN" altLang="en-US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20" name="Line 39"/>
            <p:cNvSpPr/>
            <p:nvPr/>
          </p:nvSpPr>
          <p:spPr>
            <a:xfrm>
              <a:off x="4391" y="2635"/>
              <a:ext cx="1" cy="2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21" name="Line 40"/>
            <p:cNvSpPr/>
            <p:nvPr/>
          </p:nvSpPr>
          <p:spPr>
            <a:xfrm>
              <a:off x="4922" y="2641"/>
              <a:ext cx="1" cy="26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22" name="Line 41"/>
            <p:cNvSpPr/>
            <p:nvPr/>
          </p:nvSpPr>
          <p:spPr>
            <a:xfrm>
              <a:off x="3861" y="2635"/>
              <a:ext cx="338" cy="27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23" name="Line 42"/>
            <p:cNvSpPr/>
            <p:nvPr/>
          </p:nvSpPr>
          <p:spPr>
            <a:xfrm flipH="1">
              <a:off x="5110" y="2649"/>
              <a:ext cx="341" cy="25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24" name="AutoShape 43"/>
            <p:cNvSpPr/>
            <p:nvPr/>
          </p:nvSpPr>
          <p:spPr>
            <a:xfrm>
              <a:off x="4569" y="3120"/>
              <a:ext cx="101" cy="196"/>
            </a:xfrm>
            <a:prstGeom prst="upDownArrow">
              <a:avLst>
                <a:gd name="adj1" fmla="val 50000"/>
                <a:gd name="adj2" fmla="val 38802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t"/>
            <a:lstStyle/>
            <a:p>
              <a:pPr lvl="0"/>
              <a:endParaRPr lang="zh-CN" altLang="en-US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25" name="Text Box 44"/>
            <p:cNvSpPr txBox="1"/>
            <p:nvPr/>
          </p:nvSpPr>
          <p:spPr>
            <a:xfrm>
              <a:off x="4272" y="3327"/>
              <a:ext cx="726" cy="2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DB (8</a:t>
              </a:r>
              <a:r>
                <a:rPr lang="zh-CN" altLang="en-US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位</a:t>
              </a:r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)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26" name="Text Box 45"/>
            <p:cNvSpPr txBox="1"/>
            <p:nvPr/>
          </p:nvSpPr>
          <p:spPr>
            <a:xfrm>
              <a:off x="3696" y="3677"/>
              <a:ext cx="1584" cy="3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algn="just" eaLnBrk="0" hangingPunct="0"/>
              <a:r>
                <a:rPr lang="zh-CN" altLang="en-US" b="1" i="1" dirty="0">
                  <a:solidFill>
                    <a:srgbClr val="000000"/>
                  </a:solidFill>
                  <a:latin typeface="宋体" panose="02010600030101010101" pitchFamily="2" charset="-122"/>
                  <a:ea typeface="新宋体" panose="02010609030101010101" charset="-122"/>
                </a:rPr>
                <a:t>图</a:t>
              </a:r>
              <a:r>
                <a:rPr lang="en-US" altLang="zh-CN" b="1" i="1" dirty="0">
                  <a:solidFill>
                    <a:srgbClr val="000000"/>
                  </a:solidFill>
                  <a:latin typeface="宋体" panose="02010600030101010101" pitchFamily="2" charset="-122"/>
                  <a:ea typeface="新宋体" panose="02010609030101010101" charset="-122"/>
                </a:rPr>
                <a:t>3.29</a:t>
              </a:r>
              <a:r>
                <a:rPr lang="zh-CN" altLang="en-US" b="1" i="1" dirty="0">
                  <a:solidFill>
                    <a:srgbClr val="000000"/>
                  </a:solidFill>
                  <a:latin typeface="宋体" panose="02010600030101010101" pitchFamily="2" charset="-122"/>
                  <a:ea typeface="新宋体" panose="02010609030101010101" charset="-122"/>
                </a:rPr>
                <a:t>　顺序方式</a:t>
              </a:r>
              <a:endParaRPr lang="zh-CN" altLang="en-US" b="1" i="1" dirty="0">
                <a:solidFill>
                  <a:srgbClr val="000000"/>
                </a:solidFill>
                <a:latin typeface="宋体" panose="02010600030101010101" pitchFamily="2" charset="-122"/>
                <a:ea typeface="新宋体" panose="02010609030101010101" charset="-122"/>
              </a:endParaRPr>
            </a:p>
          </p:txBody>
        </p:sp>
        <p:sp>
          <p:nvSpPr>
            <p:cNvPr id="42027" name="Text Box 46"/>
            <p:cNvSpPr txBox="1"/>
            <p:nvPr/>
          </p:nvSpPr>
          <p:spPr>
            <a:xfrm>
              <a:off x="3281" y="1008"/>
              <a:ext cx="415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zh-CN" altLang="en-US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内存地址</a:t>
              </a:r>
              <a:endParaRPr lang="zh-CN" altLang="en-US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28" name="Text Box 47"/>
            <p:cNvSpPr txBox="1"/>
            <p:nvPr/>
          </p:nvSpPr>
          <p:spPr>
            <a:xfrm>
              <a:off x="4327" y="1407"/>
              <a:ext cx="20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M</a:t>
              </a:r>
              <a:r>
                <a: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29" name="Text Box 48"/>
            <p:cNvSpPr txBox="1"/>
            <p:nvPr/>
          </p:nvSpPr>
          <p:spPr>
            <a:xfrm>
              <a:off x="3792" y="1407"/>
              <a:ext cx="20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M</a:t>
              </a:r>
              <a:r>
                <a: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rPr>
                <a:t>0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30" name="Text Box 49"/>
            <p:cNvSpPr txBox="1"/>
            <p:nvPr/>
          </p:nvSpPr>
          <p:spPr>
            <a:xfrm>
              <a:off x="4831" y="1404"/>
              <a:ext cx="20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M</a:t>
              </a:r>
              <a:r>
                <a: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rPr>
                <a:t>2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2031" name="Text Box 50"/>
            <p:cNvSpPr txBox="1"/>
            <p:nvPr/>
          </p:nvSpPr>
          <p:spPr>
            <a:xfrm>
              <a:off x="5351" y="1403"/>
              <a:ext cx="20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M</a:t>
              </a:r>
              <a:r>
                <a: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rPr>
                <a:t>3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+mj-ea"/>
                <a:cs typeface="+mj-cs"/>
              </a:rPr>
              <a:t>1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+mj-ea"/>
                <a:cs typeface="+mj-cs"/>
              </a:rPr>
              <a:t>、位扩展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幼圆" panose="02010509060101010101" pitchFamily="49" charset="-122"/>
              <a:ea typeface="+mj-ea"/>
              <a:cs typeface="+mj-cs"/>
            </a:endParaRP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268413"/>
            <a:ext cx="755491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要求：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1K×4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位的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SRAM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芯片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1K×8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位的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SRAM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存储器</a:t>
            </a:r>
            <a:r>
              <a: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endParaRPr kumimoji="1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graphicFrame>
        <p:nvGraphicFramePr>
          <p:cNvPr id="271365" name="Object 5"/>
          <p:cNvGraphicFramePr/>
          <p:nvPr>
            <p:ph sz="half" idx="2"/>
          </p:nvPr>
        </p:nvGraphicFramePr>
        <p:xfrm>
          <a:off x="1476375" y="2205038"/>
          <a:ext cx="5975350" cy="328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3362325" imgH="2456815" progId="Visio.Drawing.11">
                  <p:embed/>
                </p:oleObj>
              </mc:Choice>
              <mc:Fallback>
                <p:oleObj name="" r:id="rId2" imgW="3362325" imgH="2456815" progId="Visio.Drawing.11">
                  <p:embed/>
                  <p:pic>
                    <p:nvPicPr>
                      <p:cNvPr id="0" name="图片 2048" descr="image6"/>
                      <p:cNvPicPr/>
                      <p:nvPr/>
                    </p:nvPicPr>
                    <p:blipFill>
                      <a:blip r:embed="rId3"/>
                      <a:srcRect t="24754"/>
                      <a:stretch>
                        <a:fillRect/>
                      </a:stretch>
                    </p:blipFill>
                    <p:spPr>
                      <a:xfrm>
                        <a:off x="1476375" y="2205038"/>
                        <a:ext cx="5975350" cy="328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graphicFrame>
        <p:nvGraphicFramePr>
          <p:cNvPr id="301058" name="Object 2"/>
          <p:cNvGraphicFramePr/>
          <p:nvPr/>
        </p:nvGraphicFramePr>
        <p:xfrm>
          <a:off x="971550" y="1268413"/>
          <a:ext cx="6985000" cy="531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" r:id="rId1" imgW="4752975" imgH="3619500" progId="PBrush">
                  <p:embed/>
                </p:oleObj>
              </mc:Choice>
              <mc:Fallback>
                <p:oleObj name="" r:id="rId1" imgW="4752975" imgH="3619500" progId="PBrush">
                  <p:embed/>
                  <p:pic>
                    <p:nvPicPr>
                      <p:cNvPr id="0" name="图片 15360" descr="image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268413"/>
                        <a:ext cx="6985000" cy="5319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59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交叉编址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30105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692150"/>
            <a:ext cx="2438400" cy="6794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(2)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+mj-ea"/>
                <a:cs typeface="+mj-cs"/>
              </a:rPr>
              <a:t>交叉方式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628775"/>
            <a:ext cx="5005388" cy="1049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模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m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交叉编址（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m=2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n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n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为正整数）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        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A</a:t>
            </a:r>
            <a:r>
              <a:rPr kumimoji="1" lang="en-US" altLang="zh-CN" sz="2400" b="1" i="0" u="none" strike="noStrike" kern="0" cap="none" spc="0" normalizeH="0" baseline="-30000" noProof="0" dirty="0" err="1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Mj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＝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m×i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j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grpSp>
        <p:nvGrpSpPr>
          <p:cNvPr id="44035" name="Group 77"/>
          <p:cNvGrpSpPr/>
          <p:nvPr/>
        </p:nvGrpSpPr>
        <p:grpSpPr>
          <a:xfrm>
            <a:off x="4876800" y="765175"/>
            <a:ext cx="4267200" cy="5399088"/>
            <a:chOff x="3072" y="482"/>
            <a:chExt cx="2688" cy="3401"/>
          </a:xfrm>
        </p:grpSpPr>
        <p:sp>
          <p:nvSpPr>
            <p:cNvPr id="44036" name="Text Box 5"/>
            <p:cNvSpPr txBox="1"/>
            <p:nvPr/>
          </p:nvSpPr>
          <p:spPr>
            <a:xfrm>
              <a:off x="3462" y="636"/>
              <a:ext cx="2169" cy="21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algn="just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                        </a:t>
              </a:r>
              <a:r>
                <a:rPr lang="zh-CN" altLang="en-US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字</a:t>
              </a:r>
              <a:endParaRPr lang="zh-CN" altLang="en-US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37" name="Text Box 6"/>
            <p:cNvSpPr txBox="1"/>
            <p:nvPr/>
          </p:nvSpPr>
          <p:spPr>
            <a:xfrm>
              <a:off x="3456" y="1409"/>
              <a:ext cx="480" cy="20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AR</a:t>
              </a:r>
              <a:r>
                <a: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rPr>
                <a:t>0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38" name="Text Box 7"/>
            <p:cNvSpPr txBox="1"/>
            <p:nvPr/>
          </p:nvSpPr>
          <p:spPr>
            <a:xfrm>
              <a:off x="3456" y="1846"/>
              <a:ext cx="434" cy="13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0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39" name="Text Box 8"/>
            <p:cNvSpPr txBox="1"/>
            <p:nvPr/>
          </p:nvSpPr>
          <p:spPr>
            <a:xfrm>
              <a:off x="3456" y="1976"/>
              <a:ext cx="434" cy="1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4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40" name="Text Box 9"/>
            <p:cNvSpPr txBox="1"/>
            <p:nvPr/>
          </p:nvSpPr>
          <p:spPr>
            <a:xfrm>
              <a:off x="3456" y="2107"/>
              <a:ext cx="434" cy="39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lIns="0" tIns="0" rIns="0" bIns="0" anchor="t"/>
            <a:lstStyle/>
            <a:p>
              <a:pPr lvl="0" eaLnBrk="0" hangingPunct="0"/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…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41" name="Text Box 10"/>
            <p:cNvSpPr txBox="1"/>
            <p:nvPr/>
          </p:nvSpPr>
          <p:spPr>
            <a:xfrm>
              <a:off x="3456" y="2497"/>
              <a:ext cx="434" cy="20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600" b="1" dirty="0">
                  <a:latin typeface="Times New Roman" panose="02020603050405020304" pitchFamily="18" charset="0"/>
                  <a:ea typeface="新宋体" panose="02010609030101010101" charset="-122"/>
                </a:rPr>
                <a:t>4i+0</a:t>
              </a:r>
              <a:endParaRPr lang="en-US" altLang="zh-CN" sz="16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42" name="Text Box 11"/>
            <p:cNvSpPr txBox="1"/>
            <p:nvPr/>
          </p:nvSpPr>
          <p:spPr>
            <a:xfrm>
              <a:off x="4032" y="1409"/>
              <a:ext cx="432" cy="20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AR</a:t>
              </a:r>
              <a:r>
                <a: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43" name="Text Box 12"/>
            <p:cNvSpPr txBox="1"/>
            <p:nvPr/>
          </p:nvSpPr>
          <p:spPr>
            <a:xfrm>
              <a:off x="4034" y="1846"/>
              <a:ext cx="434" cy="13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44" name="Text Box 13"/>
            <p:cNvSpPr txBox="1"/>
            <p:nvPr/>
          </p:nvSpPr>
          <p:spPr>
            <a:xfrm>
              <a:off x="4034" y="1976"/>
              <a:ext cx="434" cy="1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5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45" name="Text Box 14"/>
            <p:cNvSpPr txBox="1"/>
            <p:nvPr/>
          </p:nvSpPr>
          <p:spPr>
            <a:xfrm>
              <a:off x="4034" y="2107"/>
              <a:ext cx="434" cy="39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lIns="0" tIns="0" rIns="0" bIns="0" anchor="t"/>
            <a:lstStyle/>
            <a:p>
              <a:pPr lvl="0" eaLnBrk="0" hangingPunct="0"/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…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46" name="Text Box 15"/>
            <p:cNvSpPr txBox="1"/>
            <p:nvPr/>
          </p:nvSpPr>
          <p:spPr>
            <a:xfrm>
              <a:off x="4034" y="2497"/>
              <a:ext cx="434" cy="1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600" b="1" dirty="0">
                  <a:latin typeface="Times New Roman" panose="02020603050405020304" pitchFamily="18" charset="0"/>
                  <a:ea typeface="新宋体" panose="02010609030101010101" charset="-122"/>
                </a:rPr>
                <a:t>4i+1</a:t>
              </a:r>
              <a:endParaRPr lang="en-US" altLang="zh-CN" sz="16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47" name="Text Box 16"/>
            <p:cNvSpPr txBox="1"/>
            <p:nvPr/>
          </p:nvSpPr>
          <p:spPr>
            <a:xfrm>
              <a:off x="4613" y="1409"/>
              <a:ext cx="475" cy="17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AR</a:t>
              </a:r>
              <a:r>
                <a: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rPr>
                <a:t>2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48" name="Text Box 17"/>
            <p:cNvSpPr txBox="1"/>
            <p:nvPr/>
          </p:nvSpPr>
          <p:spPr>
            <a:xfrm>
              <a:off x="4613" y="1846"/>
              <a:ext cx="434" cy="13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2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49" name="Text Box 18"/>
            <p:cNvSpPr txBox="1"/>
            <p:nvPr/>
          </p:nvSpPr>
          <p:spPr>
            <a:xfrm>
              <a:off x="4613" y="1976"/>
              <a:ext cx="434" cy="1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6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50" name="Text Box 19"/>
            <p:cNvSpPr txBox="1"/>
            <p:nvPr/>
          </p:nvSpPr>
          <p:spPr>
            <a:xfrm>
              <a:off x="4613" y="2107"/>
              <a:ext cx="434" cy="39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lIns="0" tIns="0" rIns="0" bIns="0" anchor="t"/>
            <a:lstStyle/>
            <a:p>
              <a:pPr lvl="0" eaLnBrk="0" hangingPunct="0"/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…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51" name="Text Box 20"/>
            <p:cNvSpPr txBox="1"/>
            <p:nvPr/>
          </p:nvSpPr>
          <p:spPr>
            <a:xfrm>
              <a:off x="4613" y="2497"/>
              <a:ext cx="434" cy="1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600" b="1" dirty="0">
                  <a:latin typeface="Times New Roman" panose="02020603050405020304" pitchFamily="18" charset="0"/>
                  <a:ea typeface="新宋体" panose="02010609030101010101" charset="-122"/>
                </a:rPr>
                <a:t>4i+2</a:t>
              </a:r>
              <a:endParaRPr lang="en-US" altLang="zh-CN" sz="16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52" name="Text Box 21"/>
            <p:cNvSpPr txBox="1"/>
            <p:nvPr/>
          </p:nvSpPr>
          <p:spPr>
            <a:xfrm>
              <a:off x="5191" y="1409"/>
              <a:ext cx="377" cy="18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AR</a:t>
              </a:r>
              <a:r>
                <a: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rPr>
                <a:t>3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53" name="Text Box 22"/>
            <p:cNvSpPr txBox="1"/>
            <p:nvPr/>
          </p:nvSpPr>
          <p:spPr>
            <a:xfrm>
              <a:off x="5191" y="1846"/>
              <a:ext cx="434" cy="13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3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54" name="Text Box 23"/>
            <p:cNvSpPr txBox="1"/>
            <p:nvPr/>
          </p:nvSpPr>
          <p:spPr>
            <a:xfrm>
              <a:off x="5191" y="1976"/>
              <a:ext cx="434" cy="1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7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55" name="Text Box 24"/>
            <p:cNvSpPr txBox="1"/>
            <p:nvPr/>
          </p:nvSpPr>
          <p:spPr>
            <a:xfrm>
              <a:off x="5191" y="2107"/>
              <a:ext cx="434" cy="39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lIns="0" tIns="0" rIns="0" bIns="0" anchor="t"/>
            <a:lstStyle/>
            <a:p>
              <a:pPr lvl="0" eaLnBrk="0" hangingPunct="0"/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…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56" name="Text Box 25"/>
            <p:cNvSpPr txBox="1"/>
            <p:nvPr/>
          </p:nvSpPr>
          <p:spPr>
            <a:xfrm>
              <a:off x="5191" y="2497"/>
              <a:ext cx="434" cy="1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600" b="1" dirty="0">
                  <a:latin typeface="Times New Roman" panose="02020603050405020304" pitchFamily="18" charset="0"/>
                  <a:ea typeface="新宋体" panose="02010609030101010101" charset="-122"/>
                </a:rPr>
                <a:t>4i+3</a:t>
              </a:r>
              <a:endParaRPr lang="en-US" altLang="zh-CN" sz="16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57" name="Text Box 26"/>
            <p:cNvSpPr txBox="1"/>
            <p:nvPr/>
          </p:nvSpPr>
          <p:spPr>
            <a:xfrm>
              <a:off x="5040" y="636"/>
              <a:ext cx="595" cy="21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zh-CN" altLang="en-US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模块号</a:t>
              </a:r>
              <a:endParaRPr lang="zh-CN" altLang="en-US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58" name="Text Box 27"/>
            <p:cNvSpPr txBox="1"/>
            <p:nvPr/>
          </p:nvSpPr>
          <p:spPr>
            <a:xfrm>
              <a:off x="3459" y="482"/>
              <a:ext cx="189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15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59" name="Text Box 28"/>
            <p:cNvSpPr txBox="1"/>
            <p:nvPr/>
          </p:nvSpPr>
          <p:spPr>
            <a:xfrm>
              <a:off x="4899" y="482"/>
              <a:ext cx="189" cy="12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2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60" name="Text Box 29"/>
            <p:cNvSpPr txBox="1"/>
            <p:nvPr/>
          </p:nvSpPr>
          <p:spPr>
            <a:xfrm>
              <a:off x="5044" y="482"/>
              <a:ext cx="188" cy="1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61" name="Text Box 30"/>
            <p:cNvSpPr txBox="1"/>
            <p:nvPr/>
          </p:nvSpPr>
          <p:spPr>
            <a:xfrm>
              <a:off x="5484" y="482"/>
              <a:ext cx="188" cy="12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0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62" name="Text Box 31"/>
            <p:cNvSpPr txBox="1"/>
            <p:nvPr/>
          </p:nvSpPr>
          <p:spPr>
            <a:xfrm>
              <a:off x="3072" y="533"/>
              <a:ext cx="380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zh-CN" altLang="en-US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内存地址</a:t>
              </a:r>
              <a:endParaRPr lang="zh-CN" altLang="en-US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63" name="Text Box 32"/>
            <p:cNvSpPr txBox="1"/>
            <p:nvPr/>
          </p:nvSpPr>
          <p:spPr>
            <a:xfrm>
              <a:off x="4434" y="893"/>
              <a:ext cx="224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AB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64" name="Line 33"/>
            <p:cNvSpPr/>
            <p:nvPr/>
          </p:nvSpPr>
          <p:spPr>
            <a:xfrm>
              <a:off x="4536" y="1031"/>
              <a:ext cx="0" cy="15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65" name="Line 34"/>
            <p:cNvSpPr/>
            <p:nvPr/>
          </p:nvSpPr>
          <p:spPr>
            <a:xfrm>
              <a:off x="3692" y="1193"/>
              <a:ext cx="173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66" name="Line 35"/>
            <p:cNvSpPr/>
            <p:nvPr/>
          </p:nvSpPr>
          <p:spPr>
            <a:xfrm>
              <a:off x="3697" y="119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67" name="Line 36"/>
            <p:cNvSpPr/>
            <p:nvPr/>
          </p:nvSpPr>
          <p:spPr>
            <a:xfrm>
              <a:off x="4267" y="1192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68" name="Line 37"/>
            <p:cNvSpPr/>
            <p:nvPr/>
          </p:nvSpPr>
          <p:spPr>
            <a:xfrm>
              <a:off x="4824" y="1193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69" name="Line 38"/>
            <p:cNvSpPr/>
            <p:nvPr/>
          </p:nvSpPr>
          <p:spPr>
            <a:xfrm>
              <a:off x="5422" y="1193"/>
              <a:ext cx="0" cy="2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70" name="Text Box 39"/>
            <p:cNvSpPr txBox="1"/>
            <p:nvPr/>
          </p:nvSpPr>
          <p:spPr>
            <a:xfrm>
              <a:off x="3457" y="2627"/>
              <a:ext cx="434" cy="1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lIns="0" tIns="0" rIns="0" bIns="0" anchor="t"/>
            <a:lstStyle/>
            <a:p>
              <a:pPr lvl="0" eaLnBrk="0" hangingPunct="0"/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…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71" name="Text Box 40"/>
            <p:cNvSpPr txBox="1"/>
            <p:nvPr/>
          </p:nvSpPr>
          <p:spPr>
            <a:xfrm>
              <a:off x="4035" y="2627"/>
              <a:ext cx="434" cy="1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lIns="0" tIns="0" rIns="0" bIns="0" anchor="t"/>
            <a:lstStyle/>
            <a:p>
              <a:pPr lvl="0" eaLnBrk="0" hangingPunct="0"/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…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72" name="Text Box 41"/>
            <p:cNvSpPr txBox="1"/>
            <p:nvPr/>
          </p:nvSpPr>
          <p:spPr>
            <a:xfrm>
              <a:off x="4614" y="2627"/>
              <a:ext cx="433" cy="1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lIns="0" tIns="0" rIns="0" bIns="0" anchor="t"/>
            <a:lstStyle/>
            <a:p>
              <a:pPr lvl="0" eaLnBrk="0" hangingPunct="0"/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…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73" name="Text Box 42"/>
            <p:cNvSpPr txBox="1"/>
            <p:nvPr/>
          </p:nvSpPr>
          <p:spPr>
            <a:xfrm>
              <a:off x="5192" y="2627"/>
              <a:ext cx="434" cy="1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lIns="0" tIns="0" rIns="0" bIns="0" anchor="t"/>
            <a:lstStyle/>
            <a:p>
              <a:pPr lvl="0" eaLnBrk="0" hangingPunct="0"/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…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74" name="Text Box 43"/>
            <p:cNvSpPr txBox="1"/>
            <p:nvPr/>
          </p:nvSpPr>
          <p:spPr>
            <a:xfrm>
              <a:off x="3457" y="2824"/>
              <a:ext cx="434" cy="1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600" b="1" dirty="0">
                  <a:latin typeface="Times New Roman" panose="02020603050405020304" pitchFamily="18" charset="0"/>
                  <a:ea typeface="新宋体" panose="02010609030101010101" charset="-122"/>
                </a:rPr>
                <a:t>65532</a:t>
              </a:r>
              <a:endParaRPr lang="en-US" altLang="zh-CN" sz="16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75" name="Text Box 44"/>
            <p:cNvSpPr txBox="1"/>
            <p:nvPr/>
          </p:nvSpPr>
          <p:spPr>
            <a:xfrm>
              <a:off x="4035" y="2824"/>
              <a:ext cx="434" cy="1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600" b="1" dirty="0">
                  <a:latin typeface="Times New Roman" panose="02020603050405020304" pitchFamily="18" charset="0"/>
                  <a:ea typeface="新宋体" panose="02010609030101010101" charset="-122"/>
                </a:rPr>
                <a:t>65533</a:t>
              </a:r>
              <a:endParaRPr lang="en-US" altLang="zh-CN" sz="16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76" name="Text Box 45"/>
            <p:cNvSpPr txBox="1"/>
            <p:nvPr/>
          </p:nvSpPr>
          <p:spPr>
            <a:xfrm>
              <a:off x="4614" y="2824"/>
              <a:ext cx="433" cy="1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600" b="1" dirty="0">
                  <a:latin typeface="Times New Roman" panose="02020603050405020304" pitchFamily="18" charset="0"/>
                  <a:ea typeface="新宋体" panose="02010609030101010101" charset="-122"/>
                </a:rPr>
                <a:t>65534</a:t>
              </a:r>
              <a:endParaRPr lang="en-US" altLang="zh-CN" sz="16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77" name="Text Box 46"/>
            <p:cNvSpPr txBox="1"/>
            <p:nvPr/>
          </p:nvSpPr>
          <p:spPr>
            <a:xfrm>
              <a:off x="5192" y="2824"/>
              <a:ext cx="434" cy="13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600" b="1" dirty="0">
                  <a:latin typeface="Times New Roman" panose="02020603050405020304" pitchFamily="18" charset="0"/>
                  <a:ea typeface="新宋体" panose="02010609030101010101" charset="-122"/>
                </a:rPr>
                <a:t>65535</a:t>
              </a:r>
              <a:endParaRPr lang="en-US" altLang="zh-CN" sz="16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78" name="Text Box 47"/>
            <p:cNvSpPr txBox="1"/>
            <p:nvPr/>
          </p:nvSpPr>
          <p:spPr>
            <a:xfrm>
              <a:off x="4029" y="1667"/>
              <a:ext cx="224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M</a:t>
              </a:r>
              <a:r>
                <a: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rPr>
                <a:t>1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79" name="Text Box 48"/>
            <p:cNvSpPr txBox="1"/>
            <p:nvPr/>
          </p:nvSpPr>
          <p:spPr>
            <a:xfrm>
              <a:off x="4580" y="1693"/>
              <a:ext cx="22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M</a:t>
              </a:r>
              <a:r>
                <a: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rPr>
                <a:t>2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80" name="Text Box 49"/>
            <p:cNvSpPr txBox="1"/>
            <p:nvPr/>
          </p:nvSpPr>
          <p:spPr>
            <a:xfrm>
              <a:off x="5174" y="1692"/>
              <a:ext cx="225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M</a:t>
              </a:r>
              <a:r>
                <a: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rPr>
                <a:t>3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81" name="Line 50"/>
            <p:cNvSpPr/>
            <p:nvPr/>
          </p:nvSpPr>
          <p:spPr>
            <a:xfrm>
              <a:off x="3691" y="1633"/>
              <a:ext cx="0" cy="2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82" name="Line 51"/>
            <p:cNvSpPr/>
            <p:nvPr/>
          </p:nvSpPr>
          <p:spPr>
            <a:xfrm>
              <a:off x="4260" y="1634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83" name="Line 52"/>
            <p:cNvSpPr/>
            <p:nvPr/>
          </p:nvSpPr>
          <p:spPr>
            <a:xfrm>
              <a:off x="4817" y="1593"/>
              <a:ext cx="0" cy="2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84" name="Line 53"/>
            <p:cNvSpPr/>
            <p:nvPr/>
          </p:nvSpPr>
          <p:spPr>
            <a:xfrm>
              <a:off x="5416" y="1594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85" name="Text Box 54"/>
            <p:cNvSpPr txBox="1"/>
            <p:nvPr/>
          </p:nvSpPr>
          <p:spPr>
            <a:xfrm>
              <a:off x="3466" y="1671"/>
              <a:ext cx="225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M</a:t>
              </a:r>
              <a:r>
                <a:rPr lang="en-US" altLang="zh-CN" sz="1800" b="1" baseline="-25000" dirty="0">
                  <a:latin typeface="Times New Roman" panose="02020603050405020304" pitchFamily="18" charset="0"/>
                  <a:ea typeface="新宋体" panose="02010609030101010101" charset="-122"/>
                </a:rPr>
                <a:t>0</a:t>
              </a:r>
              <a:endParaRPr lang="en-US" altLang="zh-CN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86" name="Text Box 55"/>
            <p:cNvSpPr txBox="1"/>
            <p:nvPr/>
          </p:nvSpPr>
          <p:spPr>
            <a:xfrm>
              <a:off x="3452" y="3193"/>
              <a:ext cx="436" cy="1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600" b="1" dirty="0">
                  <a:latin typeface="Times New Roman" panose="02020603050405020304" pitchFamily="18" charset="0"/>
                  <a:ea typeface="新宋体" panose="02010609030101010101" charset="-122"/>
                </a:rPr>
                <a:t>DR</a:t>
              </a:r>
              <a:r>
                <a:rPr lang="en-US" altLang="zh-CN" sz="1600" b="1" baseline="-25000" dirty="0">
                  <a:latin typeface="Times New Roman" panose="02020603050405020304" pitchFamily="18" charset="0"/>
                  <a:ea typeface="新宋体" panose="02010609030101010101" charset="-122"/>
                </a:rPr>
                <a:t>0</a:t>
              </a:r>
              <a:endParaRPr lang="en-US" altLang="zh-CN" sz="16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87" name="Text Box 56"/>
            <p:cNvSpPr txBox="1"/>
            <p:nvPr/>
          </p:nvSpPr>
          <p:spPr>
            <a:xfrm>
              <a:off x="4030" y="3193"/>
              <a:ext cx="434" cy="1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600" b="1" dirty="0">
                  <a:latin typeface="Times New Roman" panose="02020603050405020304" pitchFamily="18" charset="0"/>
                  <a:ea typeface="新宋体" panose="02010609030101010101" charset="-122"/>
                </a:rPr>
                <a:t>DR</a:t>
              </a:r>
              <a:r>
                <a:rPr lang="en-US" altLang="zh-CN" sz="1600" b="1" baseline="-25000" dirty="0">
                  <a:latin typeface="Times New Roman" panose="02020603050405020304" pitchFamily="18" charset="0"/>
                  <a:ea typeface="新宋体" panose="02010609030101010101" charset="-122"/>
                </a:rPr>
                <a:t>1</a:t>
              </a:r>
              <a:endParaRPr lang="en-US" altLang="zh-CN" sz="16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88" name="Text Box 57"/>
            <p:cNvSpPr txBox="1"/>
            <p:nvPr/>
          </p:nvSpPr>
          <p:spPr>
            <a:xfrm>
              <a:off x="4609" y="3193"/>
              <a:ext cx="431" cy="1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600" b="1" dirty="0">
                  <a:latin typeface="Times New Roman" panose="02020603050405020304" pitchFamily="18" charset="0"/>
                  <a:ea typeface="新宋体" panose="02010609030101010101" charset="-122"/>
                </a:rPr>
                <a:t>DR</a:t>
              </a:r>
              <a:r>
                <a:rPr lang="en-US" altLang="zh-CN" sz="1600" b="1" baseline="-25000" dirty="0">
                  <a:latin typeface="Times New Roman" panose="02020603050405020304" pitchFamily="18" charset="0"/>
                  <a:ea typeface="新宋体" panose="02010609030101010101" charset="-122"/>
                </a:rPr>
                <a:t>2</a:t>
              </a:r>
              <a:endParaRPr lang="en-US" altLang="zh-CN" sz="16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89" name="Text Box 58"/>
            <p:cNvSpPr txBox="1"/>
            <p:nvPr/>
          </p:nvSpPr>
          <p:spPr>
            <a:xfrm>
              <a:off x="5187" y="3193"/>
              <a:ext cx="381" cy="17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600" b="1" dirty="0">
                  <a:latin typeface="Times New Roman" panose="02020603050405020304" pitchFamily="18" charset="0"/>
                  <a:ea typeface="新宋体" panose="02010609030101010101" charset="-122"/>
                </a:rPr>
                <a:t>DR</a:t>
              </a:r>
              <a:r>
                <a:rPr lang="en-US" altLang="zh-CN" sz="1600" b="1" baseline="-25000" dirty="0">
                  <a:latin typeface="Times New Roman" panose="02020603050405020304" pitchFamily="18" charset="0"/>
                  <a:ea typeface="新宋体" panose="02010609030101010101" charset="-122"/>
                </a:rPr>
                <a:t>3</a:t>
              </a:r>
              <a:endParaRPr lang="en-US" altLang="zh-CN" sz="16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90" name="Line 59"/>
            <p:cNvSpPr/>
            <p:nvPr/>
          </p:nvSpPr>
          <p:spPr>
            <a:xfrm>
              <a:off x="3693" y="2951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91" name="Line 60"/>
            <p:cNvSpPr/>
            <p:nvPr/>
          </p:nvSpPr>
          <p:spPr>
            <a:xfrm>
              <a:off x="4263" y="2951"/>
              <a:ext cx="0" cy="23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92" name="Line 61"/>
            <p:cNvSpPr/>
            <p:nvPr/>
          </p:nvSpPr>
          <p:spPr>
            <a:xfrm>
              <a:off x="4820" y="2951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93" name="Line 62"/>
            <p:cNvSpPr/>
            <p:nvPr/>
          </p:nvSpPr>
          <p:spPr>
            <a:xfrm>
              <a:off x="5418" y="2952"/>
              <a:ext cx="0" cy="23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94" name="Line 63"/>
            <p:cNvSpPr/>
            <p:nvPr/>
          </p:nvSpPr>
          <p:spPr>
            <a:xfrm>
              <a:off x="3694" y="3346"/>
              <a:ext cx="0" cy="23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95" name="Line 64"/>
            <p:cNvSpPr/>
            <p:nvPr/>
          </p:nvSpPr>
          <p:spPr>
            <a:xfrm>
              <a:off x="4264" y="3344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96" name="Line 65"/>
            <p:cNvSpPr/>
            <p:nvPr/>
          </p:nvSpPr>
          <p:spPr>
            <a:xfrm>
              <a:off x="4821" y="3346"/>
              <a:ext cx="0" cy="23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97" name="Line 66"/>
            <p:cNvSpPr/>
            <p:nvPr/>
          </p:nvSpPr>
          <p:spPr>
            <a:xfrm>
              <a:off x="5419" y="3346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sm"/>
              <a:tailEnd type="triangle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98" name="AutoShape 67"/>
            <p:cNvSpPr/>
            <p:nvPr/>
          </p:nvSpPr>
          <p:spPr>
            <a:xfrm>
              <a:off x="3320" y="3548"/>
              <a:ext cx="2440" cy="145"/>
            </a:xfrm>
            <a:prstGeom prst="leftRightArrow">
              <a:avLst>
                <a:gd name="adj1" fmla="val 50287"/>
                <a:gd name="adj2" fmla="val 82579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44099" name="Text Box 68"/>
            <p:cNvSpPr txBox="1"/>
            <p:nvPr/>
          </p:nvSpPr>
          <p:spPr>
            <a:xfrm>
              <a:off x="4398" y="3712"/>
              <a:ext cx="738" cy="1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eaLnBrk="0" hangingPunct="0"/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DB</a:t>
              </a:r>
              <a:r>
                <a:rPr lang="zh-CN" altLang="en-US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（</a:t>
              </a:r>
              <a:r>
                <a:rPr lang="en-US" altLang="zh-CN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8</a:t>
              </a:r>
              <a:r>
                <a:rPr lang="zh-CN" altLang="en-US" sz="1800" b="1" dirty="0">
                  <a:latin typeface="Times New Roman" panose="02020603050405020304" pitchFamily="18" charset="0"/>
                  <a:ea typeface="新宋体" panose="02010609030101010101" charset="-122"/>
                </a:rPr>
                <a:t>位）</a:t>
              </a:r>
              <a:endParaRPr lang="zh-CN" altLang="en-US" sz="1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</p:grpSp>
      <p:sp>
        <p:nvSpPr>
          <p:cNvPr id="44100" name="Text Box 69"/>
          <p:cNvSpPr txBox="1"/>
          <p:nvPr/>
        </p:nvSpPr>
        <p:spPr>
          <a:xfrm>
            <a:off x="4859338" y="6165850"/>
            <a:ext cx="2559050" cy="4857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/>
          <a:lstStyle/>
          <a:p>
            <a:pPr lvl="0" eaLnBrk="0" hangingPunct="0"/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新宋体" panose="02010609030101010101" charset="-122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新宋体" panose="02010609030101010101" charset="-122"/>
              </a:rPr>
              <a:t>3.30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新宋体" panose="02010609030101010101" charset="-122"/>
              </a:rPr>
              <a:t>　交叉方式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新宋体" panose="02010609030101010101" charset="-122"/>
            </a:endParaRPr>
          </a:p>
        </p:txBody>
      </p:sp>
      <p:sp>
        <p:nvSpPr>
          <p:cNvPr id="44101" name="Rectangle 70"/>
          <p:cNvSpPr/>
          <p:nvPr/>
        </p:nvSpPr>
        <p:spPr>
          <a:xfrm>
            <a:off x="285750" y="2786063"/>
            <a:ext cx="4786313" cy="1384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  <a:buBlip>
                <a:blip r:embed="rId1"/>
              </a:buBlip>
            </a:pP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 i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0,1…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－</a:t>
            </a: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）是单模块的单元顺序号；</a:t>
            </a:r>
            <a:endParaRPr lang="zh-CN" altLang="en-US" b="1" dirty="0">
              <a:latin typeface="Times New Roman" panose="02020603050405020304" pitchFamily="18" charset="0"/>
              <a:ea typeface="新宋体" panose="02010609030101010101" charset="-122"/>
            </a:endParaRPr>
          </a:p>
          <a:p>
            <a:pPr lvl="0">
              <a:spcBef>
                <a:spcPct val="50000"/>
              </a:spcBef>
              <a:buBlip>
                <a:blip r:embed="rId1"/>
              </a:buBlip>
            </a:pP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j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0,1…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－</a:t>
            </a: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）是模块的编号。</a:t>
            </a:r>
            <a:endParaRPr lang="zh-CN" altLang="en-US" b="1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44102" name="Rectangle 71"/>
          <p:cNvSpPr/>
          <p:nvPr/>
        </p:nvSpPr>
        <p:spPr>
          <a:xfrm>
            <a:off x="357188" y="4286250"/>
            <a:ext cx="4572000" cy="1384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  <a:buBlip>
                <a:blip r:embed="rId1"/>
              </a:buBlip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特点：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  <a:p>
            <a:pPr lvl="0">
              <a:spcBef>
                <a:spcPct val="50000"/>
              </a:spcBef>
              <a:buBlip>
                <a:blip r:embed="rId1"/>
              </a:buBlip>
            </a:pP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①连续的存储单元依次   分布在相邻模块内。</a:t>
            </a:r>
            <a:endParaRPr lang="zh-CN" altLang="en-US" b="1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44103" name="Rectangle 72"/>
          <p:cNvSpPr/>
          <p:nvPr/>
        </p:nvSpPr>
        <p:spPr>
          <a:xfrm>
            <a:off x="571500" y="5643563"/>
            <a:ext cx="37147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②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用硬件的冗余换取速度。</a:t>
            </a:r>
            <a:endParaRPr lang="zh-CN" altLang="en-US" b="1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5058" name="Rectangle 3"/>
          <p:cNvSpPr/>
          <p:nvPr/>
        </p:nvSpPr>
        <p:spPr>
          <a:xfrm>
            <a:off x="0" y="15573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/>
            <a:endParaRPr lang="zh-CN" altLang="en-US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graphicFrame>
        <p:nvGraphicFramePr>
          <p:cNvPr id="45059" name="Object 5"/>
          <p:cNvGraphicFramePr/>
          <p:nvPr>
            <p:ph sz="half" idx="1"/>
          </p:nvPr>
        </p:nvGraphicFramePr>
        <p:xfrm>
          <a:off x="827088" y="260350"/>
          <a:ext cx="4970462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" r:id="rId1" imgW="3384550" imgH="4015105" progId="Visio.Drawing.11">
                  <p:embed/>
                </p:oleObj>
              </mc:Choice>
              <mc:Fallback>
                <p:oleObj name="" r:id="rId1" imgW="3384550" imgH="4015105" progId="Visio.Drawing.11">
                  <p:embed/>
                  <p:pic>
                    <p:nvPicPr>
                      <p:cNvPr id="0" name="图片 16384" descr="image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260350"/>
                        <a:ext cx="4970462" cy="590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15000" y="1428750"/>
            <a:ext cx="3071813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3"/>
              </a:buBlip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新宋体" panose="02010609030101010101" charset="-122"/>
                <a:cs typeface="+mn-cs"/>
              </a:rPr>
              <a:t>①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新宋体" panose="02010609030101010101" charset="-122"/>
                <a:cs typeface="+mn-cs"/>
              </a:rPr>
              <a:t>由“存控”部件将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新宋体" panose="02010609030101010101" charset="-122"/>
                <a:cs typeface="+mn-cs"/>
              </a:rPr>
              <a:t>CPU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新宋体" panose="02010609030101010101" charset="-122"/>
                <a:cs typeface="+mn-cs"/>
              </a:rPr>
              <a:t>或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新宋体" panose="02010609030101010101" charset="-122"/>
                <a:cs typeface="+mn-cs"/>
              </a:rPr>
              <a:t>IOP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新宋体" panose="02010609030101010101" charset="-122"/>
                <a:cs typeface="+mn-cs"/>
              </a:rPr>
              <a:t>送来的访内地址送到相应模块的地址寄存器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新宋体" panose="02010609030101010101" charset="-122"/>
                <a:cs typeface="+mn-cs"/>
              </a:rPr>
              <a:t>MAR</a:t>
            </a:r>
            <a:r>
              <a:rPr kumimoji="1" lang="en-US" altLang="zh-CN" sz="2400" b="1" i="0" u="none" strike="noStrike" kern="0" cap="none" spc="0" normalizeH="0" baseline="-30000" noProof="0" dirty="0" err="1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新宋体" panose="02010609030101010101" charset="-122"/>
                <a:cs typeface="+mn-cs"/>
              </a:rPr>
              <a:t>j</a:t>
            </a:r>
            <a:r>
              <a:rPr kumimoji="1" lang="en-US" altLang="zh-CN" sz="2400" b="1" i="0" u="none" strike="noStrike" kern="0" cap="none" spc="0" normalizeH="0" baseline="-3000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新宋体" panose="02010609030101010101" charset="-122"/>
                <a:cs typeface="+mn-cs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新宋体" panose="02010609030101010101" charset="-122"/>
                <a:cs typeface="+mn-cs"/>
              </a:rPr>
              <a:t>。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新宋体" panose="02010609030101010101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3"/>
              </a:buBlip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新宋体" panose="02010609030101010101" charset="-122"/>
                <a:cs typeface="+mn-cs"/>
              </a:rPr>
              <a:t>②启动存储器模块进行读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新宋体" panose="02010609030101010101" charset="-122"/>
                <a:cs typeface="+mn-cs"/>
              </a:rPr>
              <a:t>/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新宋体" panose="02010609030101010101" charset="-122"/>
                <a:cs typeface="+mn-cs"/>
              </a:rPr>
              <a:t>写。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新宋体" panose="02010609030101010101" charset="-122"/>
              <a:cs typeface="+mn-cs"/>
            </a:endParaRPr>
          </a:p>
        </p:txBody>
      </p:sp>
      <p:sp>
        <p:nvSpPr>
          <p:cNvPr id="45061" name="Rectangle 17"/>
          <p:cNvSpPr/>
          <p:nvPr/>
        </p:nvSpPr>
        <p:spPr>
          <a:xfrm>
            <a:off x="5572125" y="85725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  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工作过程：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idx="1"/>
          </p:nvPr>
        </p:nvSpPr>
        <p:spPr>
          <a:xfrm>
            <a:off x="603250" y="1412875"/>
            <a:ext cx="7929563" cy="37449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访问：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CPU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同时送出的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M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个地址，只要他们分属于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M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个存储体，访问就不会冲突；由存储器控制部件控制它们分时使用数据总线进行信息传递。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适合采用流水线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方式并行存取，虽然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每个存储体的存储周期没变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，但是当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CPU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连续访问一个字块时，可以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大大提高存储器的带宽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。</a:t>
            </a: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endParaRPr kumimoji="1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二、多体交叉存储器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graphicFrame>
        <p:nvGraphicFramePr>
          <p:cNvPr id="302082" name="Object 2"/>
          <p:cNvGraphicFramePr/>
          <p:nvPr/>
        </p:nvGraphicFramePr>
        <p:xfrm>
          <a:off x="1042988" y="765175"/>
          <a:ext cx="7200900" cy="507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" r:id="rId1" imgW="4714875" imgH="3324225" progId="PBrush">
                  <p:embed/>
                </p:oleObj>
              </mc:Choice>
              <mc:Fallback>
                <p:oleObj name="" r:id="rId1" imgW="4714875" imgH="3324225" progId="PBrush">
                  <p:embed/>
                  <p:pic>
                    <p:nvPicPr>
                      <p:cNvPr id="0" name="图片 17408" descr="image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765175"/>
                        <a:ext cx="7200900" cy="5076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30208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714375"/>
            <a:ext cx="7770813" cy="6794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indent="0" algn="l" defTabSz="914400" eaLnBrk="1" latinLnBrk="0" hangingPunct="1">
              <a:lnSpc>
                <a:spcPct val="100000"/>
              </a:lnSpc>
              <a:buNone/>
            </a:pPr>
            <a:r>
              <a:rPr lang="en-US" altLang="zh-CN" sz="3200" b="1" baseline="0" dirty="0">
                <a:solidFill>
                  <a:srgbClr val="000000"/>
                </a:solidFill>
                <a:ea typeface="新宋体" panose="02010609030101010101" charset="-122"/>
              </a:rPr>
              <a:t>  </a:t>
            </a:r>
            <a:r>
              <a:rPr lang="en-US" altLang="zh-CN" sz="2800" b="1" baseline="0" dirty="0">
                <a:solidFill>
                  <a:srgbClr val="000000"/>
                </a:solidFill>
                <a:ea typeface="新宋体" panose="02010609030101010101" charset="-122"/>
              </a:rPr>
              <a:t>3</a:t>
            </a:r>
            <a:r>
              <a:rPr lang="zh-CN" altLang="en-US" sz="2800" b="1" baseline="0" dirty="0">
                <a:solidFill>
                  <a:srgbClr val="000000"/>
                </a:solidFill>
                <a:ea typeface="新宋体" panose="02010609030101010101" charset="-122"/>
              </a:rPr>
              <a:t>、</a:t>
            </a:r>
            <a:r>
              <a:rPr lang="zh-CN" altLang="en-US" sz="2800" b="1" baseline="0" dirty="0">
                <a:solidFill>
                  <a:srgbClr val="000000"/>
                </a:solidFill>
                <a:latin typeface="新宋体" panose="02010609030101010101" charset="-122"/>
                <a:ea typeface="新宋体" panose="02010609030101010101" charset="-122"/>
              </a:rPr>
              <a:t>多模块存储器工作的时间关系</a:t>
            </a:r>
            <a:r>
              <a:rPr lang="zh-CN" altLang="en-US" b="1" baseline="0" dirty="0">
                <a:solidFill>
                  <a:srgbClr val="D919F9"/>
                </a:solidFill>
              </a:rPr>
              <a:t> </a:t>
            </a:r>
            <a:endParaRPr lang="zh-CN" altLang="en-US" b="1" baseline="0" dirty="0">
              <a:solidFill>
                <a:srgbClr val="D919F9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4038600" cy="68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(1)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等间隔时间启动</a:t>
            </a:r>
            <a:r>
              <a:rPr kumimoji="1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</a:t>
            </a:r>
            <a:endParaRPr kumimoji="1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48131" name="Object 4"/>
          <p:cNvGraphicFramePr/>
          <p:nvPr/>
        </p:nvGraphicFramePr>
        <p:xfrm>
          <a:off x="1476375" y="2492375"/>
          <a:ext cx="1217613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" r:id="rId1" imgW="8534400" imgH="8534400" progId="">
                  <p:embed/>
                </p:oleObj>
              </mc:Choice>
              <mc:Fallback>
                <p:oleObj name="" r:id="rId1" imgW="8534400" imgH="8534400" progId="">
                  <p:embed/>
                  <p:pic>
                    <p:nvPicPr>
                      <p:cNvPr id="0" name="图片 18432" descr="image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2492375"/>
                        <a:ext cx="1217613" cy="1201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2" name="Group 240"/>
          <p:cNvGrpSpPr/>
          <p:nvPr/>
        </p:nvGrpSpPr>
        <p:grpSpPr>
          <a:xfrm>
            <a:off x="285750" y="3789363"/>
            <a:ext cx="4286250" cy="1646237"/>
            <a:chOff x="180" y="2640"/>
            <a:chExt cx="2700" cy="1037"/>
          </a:xfrm>
        </p:grpSpPr>
        <p:sp>
          <p:nvSpPr>
            <p:cNvPr id="48133" name="Rectangle 70"/>
            <p:cNvSpPr/>
            <p:nvPr/>
          </p:nvSpPr>
          <p:spPr>
            <a:xfrm>
              <a:off x="180" y="2640"/>
              <a:ext cx="2700" cy="103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新宋体" panose="02010609030101010101" charset="-122"/>
                </a:rPr>
                <a:t>式中：</a:t>
              </a:r>
              <a:r>
                <a:rPr lang="en-US" altLang="zh-CN" b="1" dirty="0">
                  <a:latin typeface="Times New Roman" panose="02020603050405020304" pitchFamily="18" charset="0"/>
                  <a:ea typeface="新宋体" panose="02010609030101010101" charset="-122"/>
                </a:rPr>
                <a:t>T——</a:t>
              </a:r>
              <a:r>
                <a:rPr lang="zh-CN" altLang="en-US" b="1" dirty="0">
                  <a:latin typeface="Times New Roman" panose="02020603050405020304" pitchFamily="18" charset="0"/>
                  <a:ea typeface="新宋体" panose="02010609030101010101" charset="-122"/>
                </a:rPr>
                <a:t>存储周期</a:t>
              </a:r>
              <a:endParaRPr lang="zh-CN" altLang="en-US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新宋体" panose="02010609030101010101" charset="-122"/>
                </a:rPr>
                <a:t>                称为交叉存取度</a:t>
              </a:r>
              <a:endParaRPr lang="zh-CN" altLang="en-US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>
                <a:spcBef>
                  <a:spcPct val="50000"/>
                </a:spcBef>
              </a:pPr>
              <a:endParaRPr lang="en-US" altLang="zh-CN" sz="2800" b="1" dirty="0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graphicFrame>
          <p:nvGraphicFramePr>
            <p:cNvPr id="48134" name="Object 71"/>
            <p:cNvGraphicFramePr/>
            <p:nvPr/>
          </p:nvGraphicFramePr>
          <p:xfrm>
            <a:off x="225" y="2908"/>
            <a:ext cx="649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4" name="" r:id="rId3" imgW="10363200" imgH="9448800" progId="Equation.3">
                    <p:embed/>
                  </p:oleObj>
                </mc:Choice>
                <mc:Fallback>
                  <p:oleObj name="" r:id="rId3" imgW="10363200" imgH="9448800" progId="Equation.3">
                    <p:embed/>
                    <p:pic>
                      <p:nvPicPr>
                        <p:cNvPr id="0" name="图片 18433" descr="image4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5" y="2908"/>
                          <a:ext cx="649" cy="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35" name="Text Box 244"/>
          <p:cNvSpPr txBox="1"/>
          <p:nvPr/>
        </p:nvSpPr>
        <p:spPr>
          <a:xfrm>
            <a:off x="179388" y="5157788"/>
            <a:ext cx="4105275" cy="1187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交叉存储器要求模块数必须大于或等于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m,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确保再次启动某模块时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,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前次操作已完成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.</a:t>
            </a:r>
            <a:endParaRPr lang="en-US" altLang="zh-CN" b="1" dirty="0">
              <a:solidFill>
                <a:srgbClr val="FF0066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pic>
        <p:nvPicPr>
          <p:cNvPr id="48136" name="Picture 79"/>
          <p:cNvPicPr>
            <a:picLocks noChangeAspect="1"/>
          </p:cNvPicPr>
          <p:nvPr/>
        </p:nvPicPr>
        <p:blipFill>
          <a:blip r:embed="rId5" cstate="print"/>
          <a:srcRect b="9392"/>
          <a:stretch>
            <a:fillRect/>
          </a:stretch>
        </p:blipFill>
        <p:spPr>
          <a:xfrm>
            <a:off x="4140200" y="1844675"/>
            <a:ext cx="4646613" cy="3811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>
            <a:hlinkClick r:id="rId6" action="ppaction://hlinkfile"/>
          </p:cNvPr>
          <p:cNvSpPr/>
          <p:nvPr/>
        </p:nvSpPr>
        <p:spPr>
          <a:xfrm>
            <a:off x="4357686" y="5786454"/>
            <a:ext cx="1271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新宋体" panose="02010609030101010101" charset="-122"/>
              </a:rPr>
              <a:t>3-28.swf</a:t>
            </a:r>
            <a:endParaRPr lang="zh-CN" altLang="en-US" dirty="0">
              <a:ea typeface="新宋体" panose="0201060903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768350"/>
            <a:ext cx="8686800" cy="67945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5747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5747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(2)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5747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理想情况下，交叉存储器读取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5747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5747C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个字所需时间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5747CB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158" name="Rectangle 18"/>
          <p:cNvSpPr/>
          <p:nvPr/>
        </p:nvSpPr>
        <p:spPr>
          <a:xfrm>
            <a:off x="755650" y="4221163"/>
            <a:ext cx="6624638" cy="1371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70709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其中，</a:t>
            </a:r>
            <a:r>
              <a:rPr lang="en-US" altLang="zh-CN" b="1" dirty="0">
                <a:solidFill>
                  <a:srgbClr val="F60E35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T </a:t>
            </a:r>
            <a:r>
              <a:rPr lang="zh-CN" altLang="en-US" b="1" dirty="0">
                <a:solidFill>
                  <a:srgbClr val="070709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为存储周期，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τ</a:t>
            </a:r>
            <a:r>
              <a:rPr lang="en-US" altLang="zh-C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130104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总线传送周期。</a:t>
            </a:r>
            <a:endParaRPr lang="zh-CN" altLang="en-US" b="1" dirty="0">
              <a:solidFill>
                <a:srgbClr val="130104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  <a:p>
            <a:pPr lvl="0"/>
            <a:endParaRPr lang="zh-CN" altLang="en-US" b="1" dirty="0">
              <a:solidFill>
                <a:srgbClr val="130104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  <a:p>
            <a:pPr lvl="0"/>
            <a:r>
              <a:rPr lang="zh-CN" altLang="en-US" b="1" dirty="0">
                <a:solidFill>
                  <a:srgbClr val="070709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由于</a:t>
            </a:r>
            <a:r>
              <a:rPr lang="en-US" altLang="zh-CN" sz="2800" b="1" dirty="0">
                <a:solidFill>
                  <a:srgbClr val="070709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t</a:t>
            </a:r>
            <a:r>
              <a:rPr lang="en-US" altLang="zh-CN" sz="2800" b="1" baseline="-25000" dirty="0">
                <a:solidFill>
                  <a:srgbClr val="070709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1</a:t>
            </a:r>
            <a:r>
              <a:rPr lang="en-US" altLang="zh-CN" sz="2800" b="1" dirty="0">
                <a:solidFill>
                  <a:srgbClr val="070709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&lt; t</a:t>
            </a:r>
            <a:r>
              <a:rPr lang="en-US" altLang="zh-CN" sz="2800" b="1" baseline="-30000" dirty="0">
                <a:solidFill>
                  <a:srgbClr val="070709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2 </a:t>
            </a:r>
            <a:r>
              <a:rPr lang="en-US" altLang="zh-CN" sz="2800" b="1" dirty="0">
                <a:solidFill>
                  <a:srgbClr val="070709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,</a:t>
            </a:r>
            <a:r>
              <a:rPr lang="zh-CN" altLang="en-US" b="1" dirty="0">
                <a:solidFill>
                  <a:srgbClr val="070709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交叉存储器的带宽确实大大提高了。</a:t>
            </a:r>
            <a:r>
              <a:rPr lang="en-US" altLang="zh-CN" b="1" dirty="0">
                <a:solidFill>
                  <a:srgbClr val="070709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.</a:t>
            </a:r>
            <a:endParaRPr lang="en-US" altLang="zh-CN" b="1" dirty="0">
              <a:solidFill>
                <a:srgbClr val="070709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1978343" y="1916113"/>
          <a:ext cx="367284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" r:id="rId1" imgW="23774400" imgH="5181600" progId="Equation.3">
                  <p:embed/>
                </p:oleObj>
              </mc:Choice>
              <mc:Fallback>
                <p:oleObj name="" r:id="rId1" imgW="23774400" imgH="5181600" progId="Equation.3">
                  <p:embed/>
                  <p:pic>
                    <p:nvPicPr>
                      <p:cNvPr id="0" name="图片 3088" descr="image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8343" y="1916113"/>
                        <a:ext cx="367284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/>
          <p:nvPr/>
        </p:nvSpPr>
        <p:spPr>
          <a:xfrm>
            <a:off x="1979295" y="3032125"/>
            <a:ext cx="316674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顺序方式：</a:t>
            </a:r>
            <a:r>
              <a:rPr lang="zh-CN" altLang="en-US" b="1" dirty="0">
                <a:solidFill>
                  <a:srgbClr val="FF3399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 </a:t>
            </a:r>
            <a:r>
              <a:rPr lang="en-US" altLang="zh-CN" b="1" dirty="0">
                <a:solidFill>
                  <a:srgbClr val="130104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t</a:t>
            </a:r>
            <a:r>
              <a:rPr lang="en-US" altLang="zh-CN" b="1" baseline="-30000" dirty="0">
                <a:solidFill>
                  <a:srgbClr val="130104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2 </a:t>
            </a:r>
            <a:r>
              <a:rPr lang="zh-CN" altLang="en-US" b="1" dirty="0">
                <a:solidFill>
                  <a:srgbClr val="130104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＝</a:t>
            </a:r>
            <a:r>
              <a:rPr lang="en-US" altLang="zh-CN" b="1" dirty="0">
                <a:solidFill>
                  <a:srgbClr val="130104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mT</a:t>
            </a:r>
            <a:endParaRPr lang="en-US" altLang="zh-CN" b="1" dirty="0">
              <a:solidFill>
                <a:srgbClr val="130104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2322513"/>
            <a:ext cx="8572500" cy="2035175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【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解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】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顺序存储器和交叉存储器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连续读出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m=4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个字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的信息总量：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           q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＝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64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位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×4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＝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256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位	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                 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    ① 顺序方式和交叉方式读出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4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个字所需时间分别是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    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t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1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＝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mT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=4×200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＝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800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（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ns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）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	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t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2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＝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T+(m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－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1) τ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＝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200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＋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3×50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＝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350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（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ns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）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 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sp>
        <p:nvSpPr>
          <p:cNvPr id="16394" name="Rectangle 10"/>
          <p:cNvSpPr/>
          <p:nvPr/>
        </p:nvSpPr>
        <p:spPr>
          <a:xfrm>
            <a:off x="-571500" y="4929188"/>
            <a:ext cx="66611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1009650"/>
            <a:r>
              <a:rPr lang="en-US" altLang="zh-CN" b="1" dirty="0">
                <a:latin typeface="Times New Roman" panose="02020603050405020304" pitchFamily="18" charset="0"/>
                <a:ea typeface="新宋体" panose="02010609030101010101" charset="-122"/>
              </a:rPr>
              <a:t>② </a:t>
            </a:r>
            <a:r>
              <a:rPr lang="zh-CN" altLang="en-US" b="1" dirty="0">
                <a:latin typeface="Times New Roman" panose="02020603050405020304" pitchFamily="18" charset="0"/>
                <a:ea typeface="新宋体" panose="02010609030101010101" charset="-122"/>
              </a:rPr>
              <a:t>顺序方式和交叉方式的带宽分别是</a:t>
            </a:r>
            <a:endParaRPr lang="zh-CN" altLang="en-US" b="1" dirty="0"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16395" name="Rectangle 11"/>
          <p:cNvSpPr/>
          <p:nvPr/>
        </p:nvSpPr>
        <p:spPr>
          <a:xfrm>
            <a:off x="500063" y="5429250"/>
            <a:ext cx="76342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  B</a:t>
            </a:r>
            <a:r>
              <a:rPr lang="en-US" altLang="zh-CN" b="1" baseline="-30000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1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＝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q/ t</a:t>
            </a:r>
            <a:r>
              <a:rPr lang="en-US" altLang="zh-CN" b="1" baseline="-30000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1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＝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256÷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（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800×10</a:t>
            </a:r>
            <a:r>
              <a:rPr lang="zh-CN" altLang="en-US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－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9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）＝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32×10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7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（位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/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秒）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16396" name="Rectangle 12"/>
          <p:cNvSpPr/>
          <p:nvPr/>
        </p:nvSpPr>
        <p:spPr>
          <a:xfrm>
            <a:off x="714375" y="6000750"/>
            <a:ext cx="7151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B</a:t>
            </a:r>
            <a:r>
              <a:rPr lang="en-US" altLang="zh-CN" b="1" baseline="-30000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2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＝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q/ t</a:t>
            </a:r>
            <a:r>
              <a:rPr lang="en-US" altLang="zh-CN" b="1" baseline="-30000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2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＝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256÷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（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350×10</a:t>
            </a:r>
            <a:r>
              <a:rPr lang="zh-CN" altLang="en-US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－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9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）＝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73×10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7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（位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/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秒）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sp>
        <p:nvSpPr>
          <p:cNvPr id="50181" name="Rectangle 16"/>
          <p:cNvSpPr/>
          <p:nvPr/>
        </p:nvSpPr>
        <p:spPr>
          <a:xfrm>
            <a:off x="285750" y="549275"/>
            <a:ext cx="8607425" cy="16319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【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】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设存储器容量为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32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字，字长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64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位，模块数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m=4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，分别用顺序方式和交叉方式进行组织。存储周期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=200ns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，数据总线宽度为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64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位，总线传送周期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τ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=50ns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。问顺序存储器和交叉存储器的带宽各是多少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?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94" grpId="0"/>
      <p:bldP spid="16395" grpId="0"/>
      <p:bldP spid="163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16"/>
          <p:cNvSpPr/>
          <p:nvPr/>
        </p:nvSpPr>
        <p:spPr>
          <a:xfrm>
            <a:off x="285720" y="285728"/>
            <a:ext cx="8607425" cy="4616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/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DRAM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charset="-122"/>
              </a:rPr>
              <a:t>交叉存储器示例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pic>
        <p:nvPicPr>
          <p:cNvPr id="106498" name="Picture 2">
            <a:hlinkClick r:id="rId1" action="ppaction://hlinkfile"/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928670"/>
            <a:ext cx="8361363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>
            <a:hlinkClick r:id="rId1" action="ppaction://hlinkfile"/>
          </p:cNvPr>
          <p:cNvSpPr/>
          <p:nvPr/>
        </p:nvSpPr>
        <p:spPr>
          <a:xfrm>
            <a:off x="6643702" y="6286520"/>
            <a:ext cx="12715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新宋体" panose="02010609030101010101" charset="-122"/>
              </a:rPr>
              <a:t>3-29.swf</a:t>
            </a:r>
            <a:endParaRPr lang="zh-CN" altLang="en-US" dirty="0">
              <a:ea typeface="新宋体" panose="0201060903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3"/>
          <p:cNvSpPr>
            <a:spLocks noGrp="1"/>
          </p:cNvSpPr>
          <p:nvPr>
            <p:ph type="title"/>
          </p:nvPr>
        </p:nvSpPr>
        <p:spPr>
          <a:xfrm>
            <a:off x="685483" y="2172970"/>
            <a:ext cx="7772400" cy="658813"/>
          </a:xfrm>
        </p:spPr>
        <p:txBody>
          <a:bodyPr anchor="ctr"/>
          <a:p>
            <a:r>
              <a:rPr lang="zh-CN" altLang="en-US">
                <a:hlinkClick r:id="rId1" tooltip="" action="ppaction://hlinkfile"/>
              </a:rPr>
              <a:t>主存中的数据组织</a:t>
            </a:r>
            <a:r>
              <a:rPr lang="en-US" altLang="zh-CN">
                <a:hlinkClick r:id="rId1" tooltip="" action="ppaction://hlinkfile"/>
              </a:rPr>
              <a:t>.pdf</a:t>
            </a:r>
            <a:endParaRPr lang="en-US" altLang="zh-CN">
              <a:hlinkClick r:id="rId1" tooltip="" action="ppaction://hlinkfi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+mj-ea"/>
                <a:cs typeface="+mj-cs"/>
              </a:rPr>
              <a:t>1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+mj-ea"/>
                <a:cs typeface="+mj-cs"/>
              </a:rPr>
              <a:t>、位扩展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幼圆" panose="02010509060101010101" pitchFamily="49" charset="-122"/>
              <a:ea typeface="+mj-ea"/>
              <a:cs typeface="+mj-cs"/>
            </a:endParaRPr>
          </a:p>
        </p:txBody>
      </p:sp>
      <p:sp>
        <p:nvSpPr>
          <p:cNvPr id="272392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2592388" cy="3816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</a:rPr>
              <a:t>容量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</a:rPr>
              <a:t>= 2</a:t>
            </a:r>
            <a:r>
              <a:rPr kumimoji="1" lang="en-US" altLang="zh-CN" sz="2800" b="1" i="0" u="none" strike="noStrike" kern="0" cap="none" spc="0" normalizeH="0" baseline="5000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</a:rPr>
              <a:t>10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</a:rPr>
              <a:t>×8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</a:rPr>
              <a:t>位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</a:rPr>
              <a:t>举例验证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</a:rPr>
              <a:t>: 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</a:rPr>
              <a:t>   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</a:rPr>
              <a:t>读地址为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</a:rPr>
              <a:t>0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cs typeface="+mn-cs"/>
              </a:rPr>
              <a:t>的存储单元的内容</a:t>
            </a:r>
            <a:endParaRPr kumimoji="1" lang="zh-CN" altLang="en-US" sz="2800" b="0" i="0" u="none" strike="noStrike" kern="0" cap="none" spc="0" normalizeH="0" baseline="0" noProof="0" smtClean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8196" name="Object 5"/>
          <p:cNvGraphicFramePr/>
          <p:nvPr>
            <p:ph idx="1"/>
          </p:nvPr>
        </p:nvGraphicFramePr>
        <p:xfrm>
          <a:off x="2987675" y="1341438"/>
          <a:ext cx="5545138" cy="415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4225290" imgH="2858770" progId="Visio.Drawing.11">
                  <p:embed/>
                </p:oleObj>
              </mc:Choice>
              <mc:Fallback>
                <p:oleObj name="" r:id="rId2" imgW="4225290" imgH="2858770" progId="Visio.Drawing.11">
                  <p:embed/>
                  <p:pic>
                    <p:nvPicPr>
                      <p:cNvPr id="0" name="图片 3072" descr="image7"/>
                      <p:cNvPicPr/>
                      <p:nvPr/>
                    </p:nvPicPr>
                    <p:blipFill>
                      <a:blip r:embed="rId3"/>
                      <a:srcRect l="9758"/>
                      <a:stretch>
                        <a:fillRect/>
                      </a:stretch>
                    </p:blipFill>
                    <p:spPr>
                      <a:xfrm>
                        <a:off x="2987675" y="1341438"/>
                        <a:ext cx="5545138" cy="415925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49155" name="WordArt 2"/>
          <p:cNvSpPr>
            <a:spLocks noTextEdit="1"/>
          </p:cNvSpPr>
          <p:nvPr/>
        </p:nvSpPr>
        <p:spPr>
          <a:xfrm>
            <a:off x="2124075" y="2133600"/>
            <a:ext cx="4535488" cy="1728788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  <a:normAutofit/>
          </a:bodyPr>
          <a:lstStyle/>
          <a:p>
            <a:pPr algn="ctr"/>
            <a:r>
              <a:rPr lang="zh-CN" altLang="en-US" sz="3600" b="1" spc="-360">
                <a:ln w="12700" cap="flat" cmpd="sng">
                  <a:solidFill>
                    <a:srgbClr val="000099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  End !</a:t>
            </a:r>
            <a:endParaRPr lang="zh-CN" altLang="en-US" sz="3600" b="1" spc="-360">
              <a:ln w="127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33CCFF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638800"/>
            <a:ext cx="7772400" cy="533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1" u="none" strike="noStrike" kern="0" cap="none" spc="0" normalizeH="0" baseline="0" noProof="0">
                <a:ln>
                  <a:noFill/>
                </a:ln>
                <a:solidFill>
                  <a:srgbClr val="B511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图</a:t>
            </a:r>
            <a:r>
              <a:rPr kumimoji="1" lang="en-US" altLang="zh-CN" sz="2400" b="0" i="1" u="none" strike="noStrike" kern="0" cap="none" spc="0" normalizeH="0" baseline="0" noProof="0">
                <a:ln>
                  <a:noFill/>
                </a:ln>
                <a:solidFill>
                  <a:srgbClr val="B511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3.25 1MB RAM</a:t>
            </a:r>
            <a:endParaRPr kumimoji="1" lang="en-US" altLang="zh-CN" sz="2400" b="0" i="1" u="none" strike="noStrike" kern="0" cap="none" spc="0" normalizeH="0" baseline="0" noProof="0">
              <a:ln>
                <a:noFill/>
              </a:ln>
              <a:solidFill>
                <a:srgbClr val="B5119E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218" name="Group 3"/>
          <p:cNvGrpSpPr/>
          <p:nvPr/>
        </p:nvGrpSpPr>
        <p:grpSpPr>
          <a:xfrm>
            <a:off x="685800" y="990600"/>
            <a:ext cx="8077200" cy="4572000"/>
            <a:chOff x="0" y="0"/>
            <a:chExt cx="4896" cy="2880"/>
          </a:xfrm>
        </p:grpSpPr>
        <p:sp>
          <p:nvSpPr>
            <p:cNvPr id="9219" name="Rectangle 4"/>
            <p:cNvSpPr/>
            <p:nvPr/>
          </p:nvSpPr>
          <p:spPr>
            <a:xfrm>
              <a:off x="4272" y="0"/>
              <a:ext cx="576" cy="576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algn="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8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r" eaLnBrk="0" hangingPunct="0"/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  I/O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20" name="Text Box 5"/>
            <p:cNvSpPr txBox="1"/>
            <p:nvPr/>
          </p:nvSpPr>
          <p:spPr>
            <a:xfrm>
              <a:off x="1282" y="1128"/>
              <a:ext cx="196" cy="18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lIns="0" tIns="0" rIns="0" bIns="0" anchor="t"/>
            <a:lstStyle/>
            <a:p>
              <a:pPr lvl="0" algn="just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……</a:t>
              </a:r>
              <a:endParaRPr lang="en-US" altLang="zh-CN" sz="1800" baseline="-250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21" name="Text Box 6"/>
            <p:cNvSpPr txBox="1"/>
            <p:nvPr/>
          </p:nvSpPr>
          <p:spPr>
            <a:xfrm>
              <a:off x="1334" y="949"/>
              <a:ext cx="196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algn="just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A</a:t>
              </a:r>
              <a:r>
                <a:rPr lang="en-US" altLang="zh-CN" sz="1800" baseline="-250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0</a:t>
              </a:r>
              <a:endParaRPr lang="en-US" altLang="zh-CN" sz="1800" baseline="-250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22" name="Text Box 7"/>
            <p:cNvSpPr txBox="1"/>
            <p:nvPr/>
          </p:nvSpPr>
          <p:spPr>
            <a:xfrm>
              <a:off x="1268" y="1676"/>
              <a:ext cx="197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algn="just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D</a:t>
              </a:r>
              <a:r>
                <a:rPr lang="en-US" altLang="zh-CN" sz="1800" baseline="-250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0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23" name="Rectangle 8"/>
            <p:cNvSpPr/>
            <p:nvPr/>
          </p:nvSpPr>
          <p:spPr>
            <a:xfrm>
              <a:off x="3906" y="151"/>
              <a:ext cx="590" cy="56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algn="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7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r" eaLnBrk="0" hangingPunct="0"/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I/O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24" name="Rectangle 9"/>
            <p:cNvSpPr/>
            <p:nvPr/>
          </p:nvSpPr>
          <p:spPr>
            <a:xfrm>
              <a:off x="3588" y="277"/>
              <a:ext cx="590" cy="567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algn="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6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r" eaLnBrk="0" hangingPunct="0"/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I/O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25" name="Rectangle 10"/>
            <p:cNvSpPr/>
            <p:nvPr/>
          </p:nvSpPr>
          <p:spPr>
            <a:xfrm>
              <a:off x="3268" y="398"/>
              <a:ext cx="590" cy="567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algn="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5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r" eaLnBrk="0" hangingPunct="0"/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I/O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26" name="Rectangle 11"/>
            <p:cNvSpPr/>
            <p:nvPr/>
          </p:nvSpPr>
          <p:spPr>
            <a:xfrm>
              <a:off x="2951" y="511"/>
              <a:ext cx="590" cy="56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algn="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4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r" eaLnBrk="0" hangingPunct="0"/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I/O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27" name="Rectangle 12"/>
            <p:cNvSpPr/>
            <p:nvPr/>
          </p:nvSpPr>
          <p:spPr>
            <a:xfrm>
              <a:off x="2633" y="640"/>
              <a:ext cx="590" cy="56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algn="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3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r" eaLnBrk="0" hangingPunct="0"/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I/O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28" name="Rectangle 13"/>
            <p:cNvSpPr/>
            <p:nvPr/>
          </p:nvSpPr>
          <p:spPr>
            <a:xfrm>
              <a:off x="2315" y="760"/>
              <a:ext cx="589" cy="567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algn="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2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r" eaLnBrk="0" hangingPunct="0"/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I/O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29" name="Rectangle 14"/>
            <p:cNvSpPr/>
            <p:nvPr/>
          </p:nvSpPr>
          <p:spPr>
            <a:xfrm>
              <a:off x="1996" y="903"/>
              <a:ext cx="590" cy="567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t"/>
            <a:lstStyle/>
            <a:p>
              <a:pPr lvl="0" algn="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1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ct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1M</a:t>
              </a:r>
              <a:r>
                <a:rPr lang="en-US" altLang="zh-CN" sz="1800" dirty="0">
                  <a:solidFill>
                    <a:srgbClr val="4630B4"/>
                  </a:solidFill>
                  <a:latin typeface="宋体" panose="02010600030101010101" pitchFamily="2" charset="-122"/>
                  <a:ea typeface="新宋体" panose="02010609030101010101" charset="-122"/>
                </a:rPr>
                <a:t>ⅹ</a:t>
              </a:r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1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I/O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30" name="Line 15"/>
            <p:cNvSpPr/>
            <p:nvPr/>
          </p:nvSpPr>
          <p:spPr>
            <a:xfrm>
              <a:off x="1306" y="949"/>
              <a:ext cx="687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31" name="Line 16"/>
            <p:cNvSpPr/>
            <p:nvPr/>
          </p:nvSpPr>
          <p:spPr>
            <a:xfrm>
              <a:off x="3537" y="48"/>
              <a:ext cx="688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32" name="Line 17"/>
            <p:cNvSpPr/>
            <p:nvPr/>
          </p:nvSpPr>
          <p:spPr>
            <a:xfrm>
              <a:off x="3224" y="184"/>
              <a:ext cx="688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33" name="Line 18"/>
            <p:cNvSpPr/>
            <p:nvPr/>
          </p:nvSpPr>
          <p:spPr>
            <a:xfrm>
              <a:off x="2896" y="319"/>
              <a:ext cx="689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34" name="Line 19"/>
            <p:cNvSpPr/>
            <p:nvPr/>
          </p:nvSpPr>
          <p:spPr>
            <a:xfrm>
              <a:off x="2583" y="434"/>
              <a:ext cx="688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35" name="Line 20"/>
            <p:cNvSpPr/>
            <p:nvPr/>
          </p:nvSpPr>
          <p:spPr>
            <a:xfrm>
              <a:off x="2326" y="542"/>
              <a:ext cx="6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36" name="Line 21"/>
            <p:cNvSpPr/>
            <p:nvPr/>
          </p:nvSpPr>
          <p:spPr>
            <a:xfrm>
              <a:off x="1993" y="666"/>
              <a:ext cx="637" cy="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37" name="Line 22"/>
            <p:cNvSpPr/>
            <p:nvPr/>
          </p:nvSpPr>
          <p:spPr>
            <a:xfrm>
              <a:off x="1689" y="792"/>
              <a:ext cx="637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cxnSp>
          <p:nvCxnSpPr>
            <p:cNvPr id="9238" name="AutoShape 23"/>
            <p:cNvCxnSpPr>
              <a:stCxn id="9230" idx="0"/>
              <a:endCxn id="9231" idx="0"/>
            </p:cNvCxnSpPr>
            <p:nvPr/>
          </p:nvCxnSpPr>
          <p:spPr>
            <a:xfrm flipV="1">
              <a:off x="1306" y="48"/>
              <a:ext cx="2231" cy="901"/>
            </a:xfrm>
            <a:prstGeom prst="straightConnector1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39" name="Line 24"/>
            <p:cNvSpPr/>
            <p:nvPr/>
          </p:nvSpPr>
          <p:spPr>
            <a:xfrm>
              <a:off x="1263" y="1842"/>
              <a:ext cx="3613" cy="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40" name="Line 25"/>
            <p:cNvSpPr/>
            <p:nvPr/>
          </p:nvSpPr>
          <p:spPr>
            <a:xfrm>
              <a:off x="1390" y="2331"/>
              <a:ext cx="3506" cy="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41" name="Line 26"/>
            <p:cNvSpPr/>
            <p:nvPr/>
          </p:nvSpPr>
          <p:spPr>
            <a:xfrm>
              <a:off x="1390" y="1965"/>
              <a:ext cx="3506" cy="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42" name="Line 27"/>
            <p:cNvSpPr/>
            <p:nvPr/>
          </p:nvSpPr>
          <p:spPr>
            <a:xfrm>
              <a:off x="1390" y="2209"/>
              <a:ext cx="350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43" name="Line 28"/>
            <p:cNvSpPr/>
            <p:nvPr/>
          </p:nvSpPr>
          <p:spPr>
            <a:xfrm>
              <a:off x="1390" y="2099"/>
              <a:ext cx="3506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44" name="Line 29"/>
            <p:cNvSpPr/>
            <p:nvPr/>
          </p:nvSpPr>
          <p:spPr>
            <a:xfrm>
              <a:off x="1390" y="2453"/>
              <a:ext cx="3506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45" name="Line 30"/>
            <p:cNvSpPr/>
            <p:nvPr/>
          </p:nvSpPr>
          <p:spPr>
            <a:xfrm>
              <a:off x="1390" y="2576"/>
              <a:ext cx="3506" cy="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46" name="Line 31"/>
            <p:cNvSpPr/>
            <p:nvPr/>
          </p:nvSpPr>
          <p:spPr>
            <a:xfrm>
              <a:off x="1278" y="2698"/>
              <a:ext cx="3612" cy="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47" name="Line 32"/>
            <p:cNvSpPr/>
            <p:nvPr/>
          </p:nvSpPr>
          <p:spPr>
            <a:xfrm>
              <a:off x="2517" y="1464"/>
              <a:ext cx="2" cy="123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48" name="Line 33"/>
            <p:cNvSpPr/>
            <p:nvPr/>
          </p:nvSpPr>
          <p:spPr>
            <a:xfrm>
              <a:off x="2845" y="1335"/>
              <a:ext cx="1" cy="123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49" name="Line 34"/>
            <p:cNvSpPr/>
            <p:nvPr/>
          </p:nvSpPr>
          <p:spPr>
            <a:xfrm>
              <a:off x="3471" y="1084"/>
              <a:ext cx="1" cy="123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50" name="Line 35"/>
            <p:cNvSpPr/>
            <p:nvPr/>
          </p:nvSpPr>
          <p:spPr>
            <a:xfrm>
              <a:off x="3159" y="1214"/>
              <a:ext cx="0" cy="123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51" name="Line 36"/>
            <p:cNvSpPr/>
            <p:nvPr/>
          </p:nvSpPr>
          <p:spPr>
            <a:xfrm>
              <a:off x="3790" y="970"/>
              <a:ext cx="1" cy="123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52" name="Line 37"/>
            <p:cNvSpPr/>
            <p:nvPr/>
          </p:nvSpPr>
          <p:spPr>
            <a:xfrm>
              <a:off x="4104" y="846"/>
              <a:ext cx="1" cy="123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53" name="Line 38"/>
            <p:cNvSpPr/>
            <p:nvPr/>
          </p:nvSpPr>
          <p:spPr>
            <a:xfrm>
              <a:off x="4417" y="720"/>
              <a:ext cx="0" cy="123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54" name="Line 39"/>
            <p:cNvSpPr/>
            <p:nvPr/>
          </p:nvSpPr>
          <p:spPr>
            <a:xfrm>
              <a:off x="4726" y="602"/>
              <a:ext cx="1" cy="123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55" name="Line 40"/>
            <p:cNvSpPr/>
            <p:nvPr/>
          </p:nvSpPr>
          <p:spPr>
            <a:xfrm>
              <a:off x="4590" y="602"/>
              <a:ext cx="1" cy="1087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56" name="Line 41"/>
            <p:cNvSpPr/>
            <p:nvPr/>
          </p:nvSpPr>
          <p:spPr>
            <a:xfrm>
              <a:off x="585" y="1685"/>
              <a:ext cx="4005" cy="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57" name="Line 42"/>
            <p:cNvSpPr/>
            <p:nvPr/>
          </p:nvSpPr>
          <p:spPr>
            <a:xfrm>
              <a:off x="4272" y="720"/>
              <a:ext cx="1" cy="96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58" name="Line 43"/>
            <p:cNvSpPr/>
            <p:nvPr/>
          </p:nvSpPr>
          <p:spPr>
            <a:xfrm>
              <a:off x="3949" y="846"/>
              <a:ext cx="1" cy="84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59" name="Line 44"/>
            <p:cNvSpPr/>
            <p:nvPr/>
          </p:nvSpPr>
          <p:spPr>
            <a:xfrm>
              <a:off x="3645" y="970"/>
              <a:ext cx="1" cy="72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60" name="Line 45"/>
            <p:cNvSpPr/>
            <p:nvPr/>
          </p:nvSpPr>
          <p:spPr>
            <a:xfrm>
              <a:off x="3322" y="1084"/>
              <a:ext cx="1" cy="60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61" name="Line 46"/>
            <p:cNvSpPr/>
            <p:nvPr/>
          </p:nvSpPr>
          <p:spPr>
            <a:xfrm>
              <a:off x="3008" y="1214"/>
              <a:ext cx="2" cy="47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62" name="Line 47"/>
            <p:cNvSpPr/>
            <p:nvPr/>
          </p:nvSpPr>
          <p:spPr>
            <a:xfrm>
              <a:off x="2695" y="1328"/>
              <a:ext cx="1" cy="355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63" name="Line 48"/>
            <p:cNvSpPr/>
            <p:nvPr/>
          </p:nvSpPr>
          <p:spPr>
            <a:xfrm>
              <a:off x="2367" y="1453"/>
              <a:ext cx="1" cy="23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64" name="Line 49"/>
            <p:cNvSpPr/>
            <p:nvPr/>
          </p:nvSpPr>
          <p:spPr>
            <a:xfrm>
              <a:off x="1315" y="1402"/>
              <a:ext cx="688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sm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65" name="Text Box 50"/>
            <p:cNvSpPr txBox="1"/>
            <p:nvPr/>
          </p:nvSpPr>
          <p:spPr>
            <a:xfrm>
              <a:off x="0" y="595"/>
              <a:ext cx="590" cy="2185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442800" rIns="36000" anchor="t"/>
            <a:lstStyle/>
            <a:p>
              <a:pPr lvl="0" algn="ctr" eaLnBrk="0" hangingPunct="0"/>
              <a:endParaRPr lang="zh-CN" altLang="en-US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ctr" eaLnBrk="0" hangingPunct="0"/>
              <a:endParaRPr lang="zh-CN" altLang="en-US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ctr" eaLnBrk="0" hangingPunct="0"/>
              <a:endParaRPr lang="zh-CN" altLang="en-US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ctr" eaLnBrk="0" hangingPunct="0"/>
              <a:r>
                <a:rPr lang="zh-CN" altLang="en-US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中  央</a:t>
              </a:r>
              <a:endParaRPr lang="zh-CN" altLang="en-US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ctr" eaLnBrk="0" hangingPunct="0"/>
              <a:r>
                <a:rPr lang="zh-CN" altLang="en-US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处理器</a:t>
              </a:r>
              <a:endParaRPr lang="zh-CN" altLang="en-US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  <a:p>
              <a:pPr lvl="0" algn="ctr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(CPU)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66" name="Text Box 51"/>
            <p:cNvSpPr txBox="1"/>
            <p:nvPr/>
          </p:nvSpPr>
          <p:spPr>
            <a:xfrm>
              <a:off x="639" y="1870"/>
              <a:ext cx="753" cy="1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algn="just" eaLnBrk="0" hangingPunct="0"/>
              <a:r>
                <a:rPr lang="zh-CN" altLang="en-US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数据总线</a:t>
              </a:r>
              <a:endParaRPr lang="zh-CN" altLang="en-US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67" name="Line 52"/>
            <p:cNvSpPr/>
            <p:nvPr/>
          </p:nvSpPr>
          <p:spPr>
            <a:xfrm>
              <a:off x="1296" y="960"/>
              <a:ext cx="1" cy="12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68" name="Line 53"/>
            <p:cNvSpPr/>
            <p:nvPr/>
          </p:nvSpPr>
          <p:spPr>
            <a:xfrm>
              <a:off x="1306" y="1284"/>
              <a:ext cx="0" cy="12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69" name="Line 54"/>
            <p:cNvSpPr/>
            <p:nvPr/>
          </p:nvSpPr>
          <p:spPr>
            <a:xfrm>
              <a:off x="590" y="1078"/>
              <a:ext cx="699" cy="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70" name="Line 55"/>
            <p:cNvSpPr/>
            <p:nvPr/>
          </p:nvSpPr>
          <p:spPr>
            <a:xfrm>
              <a:off x="590" y="1279"/>
              <a:ext cx="710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71" name="Line 56"/>
            <p:cNvSpPr/>
            <p:nvPr/>
          </p:nvSpPr>
          <p:spPr>
            <a:xfrm>
              <a:off x="1259" y="1844"/>
              <a:ext cx="1" cy="29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72" name="Line 57"/>
            <p:cNvSpPr/>
            <p:nvPr/>
          </p:nvSpPr>
          <p:spPr>
            <a:xfrm>
              <a:off x="1278" y="2398"/>
              <a:ext cx="0" cy="29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73" name="Line 58"/>
            <p:cNvSpPr/>
            <p:nvPr/>
          </p:nvSpPr>
          <p:spPr>
            <a:xfrm>
              <a:off x="581" y="2126"/>
              <a:ext cx="679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74" name="Line 59"/>
            <p:cNvSpPr/>
            <p:nvPr/>
          </p:nvSpPr>
          <p:spPr>
            <a:xfrm>
              <a:off x="599" y="2385"/>
              <a:ext cx="684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75" name="Text Box 60"/>
            <p:cNvSpPr txBox="1"/>
            <p:nvPr/>
          </p:nvSpPr>
          <p:spPr>
            <a:xfrm>
              <a:off x="627" y="824"/>
              <a:ext cx="86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algn="just" eaLnBrk="0" hangingPunct="0"/>
              <a:r>
                <a:rPr lang="zh-CN" altLang="en-US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地址总线</a:t>
              </a:r>
              <a:endParaRPr lang="zh-CN" altLang="en-US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76" name="Text Box 61"/>
            <p:cNvSpPr txBox="1"/>
            <p:nvPr/>
          </p:nvSpPr>
          <p:spPr>
            <a:xfrm>
              <a:off x="1278" y="2712"/>
              <a:ext cx="196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algn="just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D</a:t>
              </a:r>
              <a:r>
                <a:rPr lang="en-US" altLang="zh-CN" sz="1800" baseline="-250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7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77" name="Text Box 62"/>
            <p:cNvSpPr txBox="1"/>
            <p:nvPr/>
          </p:nvSpPr>
          <p:spPr>
            <a:xfrm>
              <a:off x="1338" y="1200"/>
              <a:ext cx="342" cy="19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pPr lvl="0" algn="just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A</a:t>
              </a:r>
              <a:r>
                <a:rPr lang="en-US" altLang="zh-CN" sz="1800" baseline="-250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19</a:t>
              </a:r>
              <a:endParaRPr lang="en-US" altLang="zh-CN" sz="1800" baseline="-250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78" name="Line 63"/>
            <p:cNvSpPr/>
            <p:nvPr/>
          </p:nvSpPr>
          <p:spPr>
            <a:xfrm>
              <a:off x="664" y="1486"/>
              <a:ext cx="208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  <p:sp>
          <p:nvSpPr>
            <p:cNvPr id="9279" name="Rectangle 64"/>
            <p:cNvSpPr/>
            <p:nvPr/>
          </p:nvSpPr>
          <p:spPr>
            <a:xfrm>
              <a:off x="664" y="1492"/>
              <a:ext cx="21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lvl="0" algn="just" eaLnBrk="0" hangingPunct="0"/>
              <a:r>
                <a:rPr lang="en-US" altLang="zh-CN" sz="1800" dirty="0">
                  <a:solidFill>
                    <a:srgbClr val="4630B4"/>
                  </a:solidFill>
                  <a:latin typeface="Times New Roman" panose="02020603050405020304" pitchFamily="18" charset="0"/>
                  <a:ea typeface="新宋体" panose="02010609030101010101" charset="-122"/>
                </a:rPr>
                <a:t>WE</a:t>
              </a:r>
              <a:endParaRPr lang="en-US" altLang="zh-CN" sz="1800" dirty="0">
                <a:solidFill>
                  <a:srgbClr val="4630B4"/>
                </a:solidFill>
                <a:latin typeface="Times New Roman" panose="02020603050405020304" pitchFamily="18" charset="0"/>
                <a:ea typeface="新宋体" panose="02010609030101010101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+mj-ea"/>
                <a:cs typeface="+mj-cs"/>
              </a:rPr>
              <a:t>1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+mj-ea"/>
                <a:cs typeface="+mj-cs"/>
              </a:rPr>
              <a:t>、位扩展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幼圆" panose="02010509060101010101" pitchFamily="49" charset="-122"/>
              <a:ea typeface="+mj-ea"/>
              <a:cs typeface="+mj-cs"/>
            </a:endParaRP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7772400" cy="39608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要点：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）芯片的地址线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、读写控制信号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WE#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、片选信号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CS#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分别连在一起； 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）芯片的数据线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D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cs typeface="+mn-cs"/>
              </a:rPr>
              <a:t>分别对应于所搭建的存储器的高若干位和低若干位。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7341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/>
          <a:p>
            <a:pPr algn="r"/>
            <a:fld id="{9A0DB2DC-4C9A-4742-B13C-FB6460FD3503}" type="slidenum">
              <a:rPr lang="en-US" altLang="zh-CN" sz="1400" dirty="0">
                <a:ea typeface="宋体" panose="02010600030101010101" pitchFamily="2" charset="-122"/>
              </a:rPr>
            </a:fld>
            <a:endParaRPr lang="en-US" altLang="zh-CN" sz="1400" dirty="0">
              <a:ea typeface="宋体" panose="02010600030101010101" pitchFamily="2" charset="-122"/>
            </a:endParaRP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+mj-ea"/>
                <a:cs typeface="+mj-cs"/>
              </a:rPr>
              <a:t>2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幼圆" panose="02010509060101010101" pitchFamily="49" charset="-122"/>
                <a:ea typeface="+mj-ea"/>
                <a:cs typeface="+mj-cs"/>
              </a:rPr>
              <a:t>、字扩展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幼圆" panose="02010509060101010101" pitchFamily="49" charset="-122"/>
              <a:ea typeface="+mj-ea"/>
              <a:cs typeface="+mj-cs"/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268413"/>
            <a:ext cx="3527425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要求：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3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1K×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８位的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SRAM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芯片   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2K×8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位的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SRAM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存储器</a:t>
            </a:r>
            <a:r>
              <a:rPr kumimoji="1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cs typeface="+mn-cs"/>
              </a:rPr>
              <a:t> </a:t>
            </a:r>
            <a:endParaRPr kumimoji="1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274437" name="Object 5"/>
          <p:cNvGraphicFramePr/>
          <p:nvPr>
            <p:ph sz="half" idx="2"/>
          </p:nvPr>
        </p:nvGraphicFramePr>
        <p:xfrm>
          <a:off x="4716463" y="1268413"/>
          <a:ext cx="3395662" cy="457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3079750" imgH="3384550" progId="Visio.Drawing.11">
                  <p:embed/>
                </p:oleObj>
              </mc:Choice>
              <mc:Fallback>
                <p:oleObj name="" r:id="rId2" imgW="3079750" imgH="3384550" progId="Visio.Drawing.11">
                  <p:embed/>
                  <p:pic>
                    <p:nvPicPr>
                      <p:cNvPr id="0" name="图片 4096" descr="image8"/>
                      <p:cNvPicPr/>
                      <p:nvPr/>
                    </p:nvPicPr>
                    <p:blipFill>
                      <a:blip r:embed="rId3"/>
                      <a:srcRect l="18588"/>
                      <a:stretch>
                        <a:fillRect/>
                      </a:stretch>
                    </p:blipFill>
                    <p:spPr>
                      <a:xfrm>
                        <a:off x="4716463" y="1268413"/>
                        <a:ext cx="3395662" cy="4576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" fill="hold"/>
                                        <p:tgtEl>
                                          <p:spTgt spid="27443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" fill="hold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" fill="hold"/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uild="p"/>
    </p:bldLst>
  </p:timing>
</p:sld>
</file>

<file path=ppt/theme/theme1.xml><?xml version="1.0" encoding="utf-8"?>
<a:theme xmlns:a="http://schemas.openxmlformats.org/drawingml/2006/main" name="讲稿内容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3333CC"/>
      </a:hlink>
      <a:folHlink>
        <a:srgbClr val="3366FF"/>
      </a:folHlink>
    </a:clrScheme>
    <a:fontScheme name="讲稿内容模板">
      <a:majorFont>
        <a:latin typeface="Times New Roman"/>
        <a:ea typeface="幼圆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讲稿内容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讲稿内容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讲稿内容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讲稿内容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讲稿内容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讲稿内容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讲稿内容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rzhblue</Template>
  <TotalTime>0</TotalTime>
  <Words>6357</Words>
  <Application>WPS 演示</Application>
  <PresentationFormat>全屏显示(4:3)</PresentationFormat>
  <Paragraphs>670</Paragraphs>
  <Slides>60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60</vt:i4>
      </vt:variant>
    </vt:vector>
  </HeadingPairs>
  <TitlesOfParts>
    <vt:vector size="90" baseType="lpstr">
      <vt:lpstr>Arial</vt:lpstr>
      <vt:lpstr>宋体</vt:lpstr>
      <vt:lpstr>Wingdings</vt:lpstr>
      <vt:lpstr>Times New Roman</vt:lpstr>
      <vt:lpstr>楷体_GB2312</vt:lpstr>
      <vt:lpstr>新宋体</vt:lpstr>
      <vt:lpstr>幼圆</vt:lpstr>
      <vt:lpstr>微软雅黑</vt:lpstr>
      <vt:lpstr>Arial Unicode MS</vt:lpstr>
      <vt:lpstr>黑体</vt:lpstr>
      <vt:lpstr>讲稿内容模板</vt:lpstr>
      <vt:lpstr>Visio.Drawing.11</vt:lpstr>
      <vt:lpstr>Visio.Drawing.11</vt:lpstr>
      <vt:lpstr>Visio.Drawing.11</vt:lpstr>
      <vt:lpstr>Visio.Drawing.11</vt:lpstr>
      <vt:lpstr>PBrush</vt:lpstr>
      <vt:lpstr>Equation.3</vt:lpstr>
      <vt:lpstr>PBrush</vt:lpstr>
      <vt:lpstr>Visio.Drawing.11</vt:lpstr>
      <vt:lpstr>PBrush</vt:lpstr>
      <vt:lpstr>Equation.3</vt:lpstr>
      <vt:lpstr>Visio.Drawing.11</vt:lpstr>
      <vt:lpstr>Equation.3</vt:lpstr>
      <vt:lpstr>Visio.Drawing.11</vt:lpstr>
      <vt:lpstr>Visio.Drawing.11</vt:lpstr>
      <vt:lpstr>Visio.Drawing.11</vt:lpstr>
      <vt:lpstr>Visio.Drawing.11</vt:lpstr>
      <vt:lpstr>Visio.Drawing.11</vt:lpstr>
      <vt:lpstr>PBrush</vt:lpstr>
      <vt:lpstr>Visio.Drawing.11</vt:lpstr>
      <vt:lpstr>第三章：存储系统</vt:lpstr>
      <vt:lpstr>主存储器与CPU的连接</vt:lpstr>
      <vt:lpstr>一、背景知识——存储芯片简介</vt:lpstr>
      <vt:lpstr>二、存储器容量扩展的三种方法</vt:lpstr>
      <vt:lpstr>1、位扩展</vt:lpstr>
      <vt:lpstr>1、位扩展</vt:lpstr>
      <vt:lpstr>图3.25 1MB RAM</vt:lpstr>
      <vt:lpstr>1、位扩展</vt:lpstr>
      <vt:lpstr>2、字扩展</vt:lpstr>
      <vt:lpstr>2、字扩展</vt:lpstr>
      <vt:lpstr>2、字扩展</vt:lpstr>
      <vt:lpstr>PowerPoint 演示文稿</vt:lpstr>
      <vt:lpstr>2、字扩展</vt:lpstr>
      <vt:lpstr>3、字位扩展</vt:lpstr>
      <vt:lpstr>PowerPoint 演示文稿</vt:lpstr>
      <vt:lpstr>PowerPoint 演示文稿</vt:lpstr>
      <vt:lpstr>三、主存储器与CPU的连接</vt:lpstr>
      <vt:lpstr>例5－1</vt:lpstr>
      <vt:lpstr>PowerPoint 演示文稿</vt:lpstr>
      <vt:lpstr>解题</vt:lpstr>
      <vt:lpstr>PowerPoint 演示文稿</vt:lpstr>
      <vt:lpstr>PowerPoint 演示文稿</vt:lpstr>
      <vt:lpstr>例5－2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高速存储器 </vt:lpstr>
      <vt:lpstr>高速存储器 </vt:lpstr>
      <vt:lpstr>PowerPoint 演示文稿</vt:lpstr>
      <vt:lpstr>一、双端口存储器</vt:lpstr>
      <vt:lpstr>1、无冲突的读写控制 </vt:lpstr>
      <vt:lpstr>2、有冲突的读写控制 </vt:lpstr>
      <vt:lpstr>PowerPoint 演示文稿</vt:lpstr>
      <vt:lpstr>PowerPoint 演示文稿</vt:lpstr>
      <vt:lpstr>PowerPoint 演示文稿</vt:lpstr>
      <vt:lpstr>3、双端口存储器的应用 </vt:lpstr>
      <vt:lpstr>二、多体交叉存储器 </vt:lpstr>
      <vt:lpstr>顺序编址 </vt:lpstr>
      <vt:lpstr>PowerPoint 演示文稿</vt:lpstr>
      <vt:lpstr>交叉编址</vt:lpstr>
      <vt:lpstr>(2)交叉方式 </vt:lpstr>
      <vt:lpstr>PowerPoint 演示文稿</vt:lpstr>
      <vt:lpstr>二、多体交叉存储器</vt:lpstr>
      <vt:lpstr>PowerPoint 演示文稿</vt:lpstr>
      <vt:lpstr>  3、多模块存储器工作的时间关系 </vt:lpstr>
      <vt:lpstr>      (2)理想情况下，交叉存储器读取m个字所需时间</vt:lpstr>
      <vt:lpstr>PowerPoint 演示文稿</vt:lpstr>
      <vt:lpstr>PowerPoint 演示文稿</vt:lpstr>
      <vt:lpstr>大小端模式</vt:lpstr>
      <vt:lpstr>PowerPoint 演示文稿</vt:lpstr>
    </vt:vector>
  </TitlesOfParts>
  <Company>hziee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creator>张齐</dc:creator>
  <dc:subject>第5章 存储体系</dc:subject>
  <cp:lastModifiedBy>青华电器</cp:lastModifiedBy>
  <cp:revision>141</cp:revision>
  <dcterms:created xsi:type="dcterms:W3CDTF">2004-11-17T05:40:00Z</dcterms:created>
  <dcterms:modified xsi:type="dcterms:W3CDTF">2020-04-02T11:41:11Z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