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emf" ContentType="image/x-emf"/>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6"/>
  </p:handoutMasterIdLst>
  <p:sldIdLst>
    <p:sldId id="338" r:id="rId3"/>
    <p:sldId id="396" r:id="rId5"/>
    <p:sldId id="402" r:id="rId6"/>
    <p:sldId id="399" r:id="rId7"/>
    <p:sldId id="400" r:id="rId8"/>
    <p:sldId id="401" r:id="rId9"/>
    <p:sldId id="437" r:id="rId10"/>
    <p:sldId id="438" r:id="rId11"/>
    <p:sldId id="440" r:id="rId12"/>
    <p:sldId id="441" r:id="rId13"/>
    <p:sldId id="404" r:id="rId14"/>
    <p:sldId id="403" r:id="rId15"/>
    <p:sldId id="326" r:id="rId16"/>
    <p:sldId id="419" r:id="rId17"/>
    <p:sldId id="420" r:id="rId18"/>
    <p:sldId id="421" r:id="rId19"/>
    <p:sldId id="422" r:id="rId20"/>
    <p:sldId id="423" r:id="rId21"/>
    <p:sldId id="424" r:id="rId22"/>
    <p:sldId id="425" r:id="rId23"/>
    <p:sldId id="426" r:id="rId24"/>
    <p:sldId id="427" r:id="rId25"/>
    <p:sldId id="428" r:id="rId26"/>
    <p:sldId id="429" r:id="rId27"/>
    <p:sldId id="430" r:id="rId28"/>
    <p:sldId id="431" r:id="rId29"/>
    <p:sldId id="432" r:id="rId30"/>
    <p:sldId id="433" r:id="rId31"/>
    <p:sldId id="434" r:id="rId32"/>
    <p:sldId id="435" r:id="rId33"/>
    <p:sldId id="436" r:id="rId34"/>
    <p:sldId id="362" r:id="rId35"/>
    <p:sldId id="361" r:id="rId36"/>
    <p:sldId id="363" r:id="rId37"/>
    <p:sldId id="364" r:id="rId38"/>
    <p:sldId id="366" r:id="rId39"/>
    <p:sldId id="371" r:id="rId40"/>
    <p:sldId id="372" r:id="rId41"/>
    <p:sldId id="373" r:id="rId42"/>
    <p:sldId id="389" r:id="rId43"/>
    <p:sldId id="374" r:id="rId44"/>
    <p:sldId id="390" r:id="rId45"/>
    <p:sldId id="439" r:id="rId46"/>
    <p:sldId id="384" r:id="rId47"/>
    <p:sldId id="385" r:id="rId48"/>
    <p:sldId id="386" r:id="rId49"/>
    <p:sldId id="387" r:id="rId50"/>
    <p:sldId id="388" r:id="rId51"/>
    <p:sldId id="408" r:id="rId52"/>
    <p:sldId id="442" r:id="rId53"/>
    <p:sldId id="443" r:id="rId54"/>
    <p:sldId id="444" r:id="rId55"/>
    <p:sldId id="445" r:id="rId56"/>
    <p:sldId id="455" r:id="rId57"/>
    <p:sldId id="446" r:id="rId58"/>
    <p:sldId id="447" r:id="rId59"/>
    <p:sldId id="448" r:id="rId60"/>
    <p:sldId id="449" r:id="rId61"/>
    <p:sldId id="456" r:id="rId62"/>
    <p:sldId id="450" r:id="rId63"/>
    <p:sldId id="452" r:id="rId64"/>
    <p:sldId id="328" r:id="rId65"/>
  </p:sldIdLst>
  <p:sldSz cx="9144000" cy="6858000" type="screen4x3"/>
  <p:notesSz cx="7099300" cy="10234295"/>
  <p:defaultTextStyle>
    <a:defPPr>
      <a:defRPr lang="zh-CN"/>
    </a:defPPr>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99"/>
    <a:srgbClr val="006600"/>
    <a:srgbClr val="0000FF"/>
    <a:srgbClr val="A50021"/>
    <a:srgbClr val="FFCCFF"/>
    <a:srgbClr val="CCECFF"/>
    <a:srgbClr val="99CCFF"/>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263"/>
  </p:normalViewPr>
  <p:slideViewPr>
    <p:cSldViewPr showGuides="1">
      <p:cViewPr varScale="1">
        <p:scale>
          <a:sx n="104" d="100"/>
          <a:sy n="104" d="100"/>
        </p:scale>
        <p:origin x="-1194" y="-90"/>
      </p:cViewPr>
      <p:guideLst>
        <p:guide orient="horz" pos="2160"/>
        <p:guide pos="2867"/>
      </p:guideLst>
    </p:cSldViewPr>
  </p:slid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4525" cy="574675"/>
          </a:xfrm>
          <a:prstGeom prst="rect">
            <a:avLst/>
          </a:prstGeom>
        </p:spPr>
        <p:txBody>
          <a:bodyPr vert="horz" lIns="91440" tIns="45720" rIns="91440" bIns="45720" rtlCol="0"/>
          <a:lstStyle>
            <a:lvl1pPr algn="l">
              <a:defRPr sz="1285"/>
            </a:lvl1pPr>
          </a:lstStyle>
          <a:p>
            <a:pPr fontAlgn="base"/>
            <a:endParaRPr lang="zh-CN" altLang="en-US" strike="noStrike" noProof="1"/>
          </a:p>
        </p:txBody>
      </p:sp>
      <p:sp>
        <p:nvSpPr>
          <p:cNvPr id="3" name="日期占位符 2"/>
          <p:cNvSpPr>
            <a:spLocks noGrp="1"/>
          </p:cNvSpPr>
          <p:nvPr>
            <p:ph type="dt" sz="quarter" idx="1"/>
          </p:nvPr>
        </p:nvSpPr>
        <p:spPr>
          <a:xfrm>
            <a:off x="4162425" y="0"/>
            <a:ext cx="3184525" cy="574675"/>
          </a:xfrm>
          <a:prstGeom prst="rect">
            <a:avLst/>
          </a:prstGeom>
        </p:spPr>
        <p:txBody>
          <a:bodyPr vert="horz" lIns="91440" tIns="45720" rIns="91440" bIns="45720" rtlCol="0"/>
          <a:lstStyle>
            <a:lvl1pPr algn="r">
              <a:defRPr sz="1285"/>
            </a:lvl1pPr>
          </a:lstStyle>
          <a:p>
            <a:pPr fontAlgn="base"/>
            <a:fld id="{0F9B84EA-7D68-4D60-9CB1-D50884785D1C}" type="datetime13">
              <a:rPr lang="zh-CN" altLang="en-US" sz="1285" strike="noStrike" noProof="1" smtClean="0">
                <a:latin typeface="Times New Roman" panose="02020603050405020304" pitchFamily="18" charset="0"/>
                <a:ea typeface="宋体" panose="02010600030101010101" pitchFamily="2" charset="-122"/>
                <a:cs typeface="+mn-ea"/>
              </a:rPr>
            </a:fld>
            <a:endParaRPr lang="zh-CN" altLang="en-US" strike="noStrike" noProof="1"/>
          </a:p>
        </p:txBody>
      </p:sp>
      <p:sp>
        <p:nvSpPr>
          <p:cNvPr id="4" name="页脚占位符 3"/>
          <p:cNvSpPr>
            <a:spLocks noGrp="1"/>
          </p:cNvSpPr>
          <p:nvPr>
            <p:ph type="ftr" sz="quarter" idx="2"/>
          </p:nvPr>
        </p:nvSpPr>
        <p:spPr>
          <a:xfrm>
            <a:off x="0" y="10880725"/>
            <a:ext cx="3184525" cy="574675"/>
          </a:xfrm>
          <a:prstGeom prst="rect">
            <a:avLst/>
          </a:prstGeom>
        </p:spPr>
        <p:txBody>
          <a:bodyPr vert="horz" lIns="91440" tIns="45720" rIns="91440" bIns="45720" rtlCol="0" anchor="b"/>
          <a:lstStyle>
            <a:lvl1pPr algn="l">
              <a:defRPr sz="1285"/>
            </a:lvl1pPr>
          </a:lstStyle>
          <a:p>
            <a:pPr fontAlgn="base"/>
            <a:endParaRPr lang="zh-CN" altLang="en-US" strike="noStrike" noProof="1"/>
          </a:p>
        </p:txBody>
      </p:sp>
      <p:sp>
        <p:nvSpPr>
          <p:cNvPr id="5" name="灯片编号占位符 4"/>
          <p:cNvSpPr>
            <a:spLocks noGrp="1"/>
          </p:cNvSpPr>
          <p:nvPr>
            <p:ph type="sldNum" sz="quarter" idx="3"/>
          </p:nvPr>
        </p:nvSpPr>
        <p:spPr>
          <a:xfrm>
            <a:off x="4162425" y="10880725"/>
            <a:ext cx="3184525" cy="574675"/>
          </a:xfrm>
          <a:prstGeom prst="rect">
            <a:avLst/>
          </a:prstGeom>
        </p:spPr>
        <p:txBody>
          <a:bodyPr vert="horz" lIns="91440" tIns="45720" rIns="91440" bIns="45720" rtlCol="0" anchor="b"/>
          <a:lstStyle>
            <a:lvl1pPr algn="r">
              <a:defRPr sz="1285"/>
            </a:lvl1pPr>
          </a:lstStyle>
          <a:p>
            <a:pPr fontAlgn="base"/>
            <a:fld id="{8D4E0FC9-F1F8-4FAE-9988-3BA365CFD46F}" type="slidenum">
              <a:rPr lang="zh-CN" altLang="en-US" sz="1285" strike="noStrike" noProof="1" smtClean="0">
                <a:latin typeface="Times New Roman" panose="02020603050405020304" pitchFamily="18" charset="0"/>
                <a:ea typeface="宋体" panose="02010600030101010101" pitchFamily="2" charset="-122"/>
                <a:cs typeface="+mn-ea"/>
              </a:rPr>
            </a:fld>
            <a:endParaRPr lang="zh-CN" altLang="en-US" strike="noStrike" noProof="1"/>
          </a:p>
        </p:txBody>
      </p:sp>
    </p:spTree>
  </p:cSld>
  <p:clrMap bg1="lt1" tx1="dk1" bg2="lt2" tx2="dk2" accent1="accent1" accent2="accent2" accent3="accent3" accent4="accent4" accent5="accent5" accent6="accent6" hlink="hlink" folHlink="folHlink"/>
  <p:hf sldNum="0"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082"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a:defRPr kumimoji="0" sz="1300">
                <a:latin typeface="Arial" panose="020B0604020202020204" pitchFamily="34" charset="0"/>
              </a:defRPr>
            </a:lvl1pPr>
          </a:lstStyle>
          <a:p>
            <a:pPr marL="0" marR="0" lvl="0" indent="0" algn="l" defTabSz="914400" rtl="0" eaLnBrk="1" fontAlgn="base" latinLnBrk="0" hangingPunct="1">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083"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a:defRPr kumimoji="0" sz="1300">
                <a:latin typeface="Arial" panose="020B0604020202020204" pitchFamily="34" charset="0"/>
              </a:defRPr>
            </a:lvl1pPr>
          </a:lstStyle>
          <a:p>
            <a:pPr marL="0" marR="0" lvl="0" indent="0" algn="r" defTabSz="914400" rtl="0" eaLnBrk="1" fontAlgn="base" latinLnBrk="0" hangingPunct="1">
              <a:spcBef>
                <a:spcPct val="0"/>
              </a:spcBef>
              <a:spcAft>
                <a:spcPct val="0"/>
              </a:spcAft>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992188" y="768350"/>
            <a:ext cx="5114925" cy="3836988"/>
          </a:xfrm>
          <a:prstGeom prst="rect">
            <a:avLst/>
          </a:prstGeom>
          <a:noFill/>
          <a:ln w="9525" cap="flat" cmpd="sng">
            <a:solidFill>
              <a:srgbClr val="000000"/>
            </a:solidFill>
            <a:prstDash val="solid"/>
            <a:miter/>
            <a:headEnd type="none" w="med" len="med"/>
            <a:tailEnd type="none" w="med" len="med"/>
          </a:ln>
        </p:spPr>
      </p:sp>
      <p:sp>
        <p:nvSpPr>
          <p:cNvPr id="174085"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marL="0" marR="0" lvl="0"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086"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a:defRPr kumimoji="0" sz="1300">
                <a:latin typeface="Arial" panose="020B0604020202020204" pitchFamily="34" charset="0"/>
              </a:defRPr>
            </a:lvl1pPr>
          </a:lstStyle>
          <a:p>
            <a:pPr marL="0" marR="0" lvl="0" indent="0" algn="l" defTabSz="914400" rtl="0" eaLnBrk="1" fontAlgn="base" latinLnBrk="0" hangingPunct="1">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087"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p>
            <a:pPr lvl="0" algn="r" eaLnBrk="1" fontAlgn="base" hangingPunct="1"/>
            <a:fld id="{9A0DB2DC-4C9A-4742-B13C-FB6460FD3503}" type="slidenum">
              <a:rPr lang="en-US" altLang="zh-CN" sz="1300" strike="noStrike" noProof="1" dirty="0">
                <a:latin typeface="Arial" panose="020B0604020202020204" pitchFamily="34" charset="0"/>
                <a:ea typeface="宋体" panose="02010600030101010101" pitchFamily="2" charset="-122"/>
                <a:cs typeface="+mn-ea"/>
              </a:rPr>
            </a:fld>
            <a:endParaRPr lang="en-US" altLang="zh-CN" sz="1300"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noTextEdit="1"/>
          </p:cNvSpPr>
          <p:nvPr>
            <p:ph type="sldImg"/>
          </p:nvPr>
        </p:nvSpPr>
        <p:spPr/>
      </p:sp>
      <p:sp>
        <p:nvSpPr>
          <p:cNvPr id="512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p:cNvSpPr>
            <a:spLocks noGrp="1" noRot="1" noChangeAspect="1" noTextEdit="1"/>
          </p:cNvSpPr>
          <p:nvPr>
            <p:ph type="sldImg"/>
          </p:nvPr>
        </p:nvSpPr>
        <p:spPr/>
      </p:sp>
      <p:sp>
        <p:nvSpPr>
          <p:cNvPr id="2355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p:cNvSpPr>
            <a:spLocks noGrp="1" noRot="1" noChangeAspect="1" noTextEdit="1"/>
          </p:cNvSpPr>
          <p:nvPr>
            <p:ph type="sldImg"/>
          </p:nvPr>
        </p:nvSpPr>
        <p:spPr/>
      </p:sp>
      <p:sp>
        <p:nvSpPr>
          <p:cNvPr id="2560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p:cNvSpPr>
            <a:spLocks noGrp="1" noRot="1" noChangeAspect="1" noTextEdit="1"/>
          </p:cNvSpPr>
          <p:nvPr>
            <p:ph type="sldImg"/>
          </p:nvPr>
        </p:nvSpPr>
        <p:spPr/>
      </p:sp>
      <p:sp>
        <p:nvSpPr>
          <p:cNvPr id="2765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p:cNvSpPr>
            <a:spLocks noGrp="1" noRot="1" noChangeAspect="1" noTextEdit="1"/>
          </p:cNvSpPr>
          <p:nvPr>
            <p:ph type="sldImg"/>
          </p:nvPr>
        </p:nvSpPr>
        <p:spPr/>
      </p:sp>
      <p:sp>
        <p:nvSpPr>
          <p:cNvPr id="2969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p:cNvSpPr>
            <a:spLocks noGrp="1" noRot="1" noChangeAspect="1" noTextEdit="1"/>
          </p:cNvSpPr>
          <p:nvPr>
            <p:ph type="sldImg"/>
          </p:nvPr>
        </p:nvSpPr>
        <p:spPr/>
      </p:sp>
      <p:sp>
        <p:nvSpPr>
          <p:cNvPr id="3174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noTextEdit="1"/>
          </p:cNvSpPr>
          <p:nvPr>
            <p:ph type="sldImg"/>
          </p:nvPr>
        </p:nvSpPr>
        <p:spPr/>
      </p:sp>
      <p:sp>
        <p:nvSpPr>
          <p:cNvPr id="3379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p:sp>
      <p:sp>
        <p:nvSpPr>
          <p:cNvPr id="3584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noTextEdit="1"/>
          </p:cNvSpPr>
          <p:nvPr>
            <p:ph type="sldImg"/>
          </p:nvPr>
        </p:nvSpPr>
        <p:spPr/>
      </p:sp>
      <p:sp>
        <p:nvSpPr>
          <p:cNvPr id="3789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noTextEdit="1"/>
          </p:cNvSpPr>
          <p:nvPr>
            <p:ph type="sldImg"/>
          </p:nvPr>
        </p:nvSpPr>
        <p:spPr/>
      </p:sp>
      <p:sp>
        <p:nvSpPr>
          <p:cNvPr id="3993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noTextEdit="1"/>
          </p:cNvSpPr>
          <p:nvPr>
            <p:ph type="sldImg"/>
          </p:nvPr>
        </p:nvSpPr>
        <p:spPr/>
      </p:sp>
      <p:sp>
        <p:nvSpPr>
          <p:cNvPr id="4198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noTextEdit="1"/>
          </p:cNvSpPr>
          <p:nvPr>
            <p:ph type="sldImg"/>
          </p:nvPr>
        </p:nvSpPr>
        <p:spPr/>
      </p:sp>
      <p:sp>
        <p:nvSpPr>
          <p:cNvPr id="717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noTextEdit="1"/>
          </p:cNvSpPr>
          <p:nvPr>
            <p:ph type="sldImg"/>
          </p:nvPr>
        </p:nvSpPr>
        <p:spPr/>
      </p:sp>
      <p:sp>
        <p:nvSpPr>
          <p:cNvPr id="4403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TextEdit="1"/>
          </p:cNvSpPr>
          <p:nvPr>
            <p:ph type="sldImg"/>
          </p:nvPr>
        </p:nvSpPr>
        <p:spPr/>
      </p:sp>
      <p:sp>
        <p:nvSpPr>
          <p:cNvPr id="4608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noTextEdit="1"/>
          </p:cNvSpPr>
          <p:nvPr>
            <p:ph type="sldImg"/>
          </p:nvPr>
        </p:nvSpPr>
        <p:spPr/>
      </p:sp>
      <p:sp>
        <p:nvSpPr>
          <p:cNvPr id="4813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p:cNvSpPr>
            <a:spLocks noGrp="1" noRot="1" noChangeAspect="1" noTextEdit="1"/>
          </p:cNvSpPr>
          <p:nvPr>
            <p:ph type="sldImg"/>
          </p:nvPr>
        </p:nvSpPr>
        <p:spPr/>
      </p:sp>
      <p:sp>
        <p:nvSpPr>
          <p:cNvPr id="5017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p:sp>
      <p:sp>
        <p:nvSpPr>
          <p:cNvPr id="5222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p:cNvSpPr>
            <a:spLocks noGrp="1" noRot="1" noChangeAspect="1" noTextEdit="1"/>
          </p:cNvSpPr>
          <p:nvPr>
            <p:ph type="sldImg"/>
          </p:nvPr>
        </p:nvSpPr>
        <p:spPr/>
      </p:sp>
      <p:sp>
        <p:nvSpPr>
          <p:cNvPr id="5427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p:cNvSpPr>
            <a:spLocks noGrp="1" noRot="1" noChangeAspect="1" noTextEdit="1"/>
          </p:cNvSpPr>
          <p:nvPr>
            <p:ph type="sldImg"/>
          </p:nvPr>
        </p:nvSpPr>
        <p:spPr/>
      </p:sp>
      <p:sp>
        <p:nvSpPr>
          <p:cNvPr id="5632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p:cNvSpPr>
            <a:spLocks noGrp="1" noRot="1" noChangeAspect="1" noTextEdit="1"/>
          </p:cNvSpPr>
          <p:nvPr>
            <p:ph type="sldImg"/>
          </p:nvPr>
        </p:nvSpPr>
        <p:spPr/>
      </p:sp>
      <p:sp>
        <p:nvSpPr>
          <p:cNvPr id="5837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noTextEdit="1"/>
          </p:cNvSpPr>
          <p:nvPr>
            <p:ph type="sldImg"/>
          </p:nvPr>
        </p:nvSpPr>
        <p:spPr/>
      </p:sp>
      <p:sp>
        <p:nvSpPr>
          <p:cNvPr id="6041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p:cNvSpPr>
            <a:spLocks noGrp="1" noRot="1" noChangeAspect="1" noTextEdit="1"/>
          </p:cNvSpPr>
          <p:nvPr>
            <p:ph type="sldImg"/>
          </p:nvPr>
        </p:nvSpPr>
        <p:spPr/>
      </p:sp>
      <p:sp>
        <p:nvSpPr>
          <p:cNvPr id="6246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p:sp>
      <p:sp>
        <p:nvSpPr>
          <p:cNvPr id="921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noTextEdit="1"/>
          </p:cNvSpPr>
          <p:nvPr>
            <p:ph type="sldImg"/>
          </p:nvPr>
        </p:nvSpPr>
        <p:spPr/>
      </p:sp>
      <p:sp>
        <p:nvSpPr>
          <p:cNvPr id="6451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p:cNvSpPr>
            <a:spLocks noGrp="1" noRot="1" noChangeAspect="1" noTextEdit="1"/>
          </p:cNvSpPr>
          <p:nvPr>
            <p:ph type="sldImg"/>
          </p:nvPr>
        </p:nvSpPr>
        <p:spPr/>
      </p:sp>
      <p:sp>
        <p:nvSpPr>
          <p:cNvPr id="6656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noTextEdit="1"/>
          </p:cNvSpPr>
          <p:nvPr>
            <p:ph type="sldImg"/>
          </p:nvPr>
        </p:nvSpPr>
        <p:spPr/>
      </p:sp>
      <p:sp>
        <p:nvSpPr>
          <p:cNvPr id="6861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noTextEdit="1"/>
          </p:cNvSpPr>
          <p:nvPr>
            <p:ph type="sldImg"/>
          </p:nvPr>
        </p:nvSpPr>
        <p:spPr/>
      </p:sp>
      <p:sp>
        <p:nvSpPr>
          <p:cNvPr id="7065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p:cNvSpPr>
            <a:spLocks noGrp="1" noRot="1" noChangeAspect="1" noTextEdit="1"/>
          </p:cNvSpPr>
          <p:nvPr>
            <p:ph type="sldImg"/>
          </p:nvPr>
        </p:nvSpPr>
        <p:spPr/>
      </p:sp>
      <p:sp>
        <p:nvSpPr>
          <p:cNvPr id="7270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noTextEdit="1"/>
          </p:cNvSpPr>
          <p:nvPr>
            <p:ph type="sldImg"/>
          </p:nvPr>
        </p:nvSpPr>
        <p:spPr/>
      </p:sp>
      <p:sp>
        <p:nvSpPr>
          <p:cNvPr id="7475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p:cNvSpPr>
            <a:spLocks noGrp="1" noRot="1" noChangeAspect="1" noTextEdit="1"/>
          </p:cNvSpPr>
          <p:nvPr>
            <p:ph type="sldImg"/>
          </p:nvPr>
        </p:nvSpPr>
        <p:spPr/>
      </p:sp>
      <p:sp>
        <p:nvSpPr>
          <p:cNvPr id="7680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noTextEdit="1"/>
          </p:cNvSpPr>
          <p:nvPr>
            <p:ph type="sldImg"/>
          </p:nvPr>
        </p:nvSpPr>
        <p:spPr/>
      </p:sp>
      <p:sp>
        <p:nvSpPr>
          <p:cNvPr id="7885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p:cNvSpPr>
            <a:spLocks noGrp="1" noRot="1" noChangeAspect="1" noTextEdit="1"/>
          </p:cNvSpPr>
          <p:nvPr>
            <p:ph type="sldImg"/>
          </p:nvPr>
        </p:nvSpPr>
        <p:spPr/>
      </p:sp>
      <p:sp>
        <p:nvSpPr>
          <p:cNvPr id="8089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p:cNvSpPr>
            <a:spLocks noGrp="1" noRot="1" noChangeAspect="1" noTextEdit="1"/>
          </p:cNvSpPr>
          <p:nvPr>
            <p:ph type="sldImg"/>
          </p:nvPr>
        </p:nvSpPr>
        <p:spPr/>
      </p:sp>
      <p:sp>
        <p:nvSpPr>
          <p:cNvPr id="8294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TextEdit="1"/>
          </p:cNvSpPr>
          <p:nvPr>
            <p:ph type="sldImg"/>
          </p:nvPr>
        </p:nvSpPr>
        <p:spPr/>
      </p:sp>
      <p:sp>
        <p:nvSpPr>
          <p:cNvPr id="1126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p:sp>
      <p:sp>
        <p:nvSpPr>
          <p:cNvPr id="8499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p:sp>
      <p:sp>
        <p:nvSpPr>
          <p:cNvPr id="8909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p:cNvSpPr>
            <a:spLocks noGrp="1" noRot="1" noChangeAspect="1" noTextEdit="1"/>
          </p:cNvSpPr>
          <p:nvPr>
            <p:ph type="sldImg"/>
          </p:nvPr>
        </p:nvSpPr>
        <p:spPr/>
      </p:sp>
      <p:sp>
        <p:nvSpPr>
          <p:cNvPr id="9113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p:cNvSpPr>
            <a:spLocks noGrp="1" noRot="1" noChangeAspect="1" noTextEdit="1"/>
          </p:cNvSpPr>
          <p:nvPr>
            <p:ph type="sldImg"/>
          </p:nvPr>
        </p:nvSpPr>
        <p:spPr/>
      </p:sp>
      <p:sp>
        <p:nvSpPr>
          <p:cNvPr id="9318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p:cNvSpPr>
            <a:spLocks noGrp="1" noRot="1" noChangeAspect="1" noTextEdit="1"/>
          </p:cNvSpPr>
          <p:nvPr>
            <p:ph type="sldImg"/>
          </p:nvPr>
        </p:nvSpPr>
        <p:spPr/>
      </p:sp>
      <p:sp>
        <p:nvSpPr>
          <p:cNvPr id="9523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p:cNvSpPr>
            <a:spLocks noGrp="1" noRot="1" noChangeAspect="1" noTextEdit="1"/>
          </p:cNvSpPr>
          <p:nvPr>
            <p:ph type="sldImg"/>
          </p:nvPr>
        </p:nvSpPr>
        <p:spPr/>
      </p:sp>
      <p:sp>
        <p:nvSpPr>
          <p:cNvPr id="9728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p:sp>
      <p:sp>
        <p:nvSpPr>
          <p:cNvPr id="9933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TextEdit="1"/>
          </p:cNvSpPr>
          <p:nvPr>
            <p:ph type="sldImg"/>
          </p:nvPr>
        </p:nvSpPr>
        <p:spPr/>
      </p:sp>
      <p:sp>
        <p:nvSpPr>
          <p:cNvPr id="10137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p:cNvSpPr>
            <a:spLocks noGrp="1" noRot="1" noChangeAspect="1" noTextEdit="1"/>
          </p:cNvSpPr>
          <p:nvPr>
            <p:ph type="sldImg"/>
          </p:nvPr>
        </p:nvSpPr>
        <p:spPr/>
      </p:sp>
      <p:sp>
        <p:nvSpPr>
          <p:cNvPr id="10342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p:sp>
      <p:sp>
        <p:nvSpPr>
          <p:cNvPr id="1331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p:cNvSpPr>
            <a:spLocks noGrp="1" noRot="1" noChangeAspect="1" noTextEdit="1"/>
          </p:cNvSpPr>
          <p:nvPr>
            <p:ph type="sldImg"/>
          </p:nvPr>
        </p:nvSpPr>
        <p:spPr/>
      </p:sp>
      <p:sp>
        <p:nvSpPr>
          <p:cNvPr id="10547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p:cNvSpPr>
            <a:spLocks noGrp="1" noRot="1" noChangeAspect="1" noTextEdit="1"/>
          </p:cNvSpPr>
          <p:nvPr>
            <p:ph type="sldImg"/>
          </p:nvPr>
        </p:nvSpPr>
        <p:spPr/>
      </p:sp>
      <p:sp>
        <p:nvSpPr>
          <p:cNvPr id="10752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p:cNvSpPr>
            <a:spLocks noGrp="1" noRot="1" noChangeAspect="1" noTextEdit="1"/>
          </p:cNvSpPr>
          <p:nvPr>
            <p:ph type="sldImg"/>
          </p:nvPr>
        </p:nvSpPr>
        <p:spPr/>
      </p:sp>
      <p:sp>
        <p:nvSpPr>
          <p:cNvPr id="10957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p:cNvSpPr>
            <a:spLocks noGrp="1" noRot="1" noChangeAspect="1" noTextEdit="1"/>
          </p:cNvSpPr>
          <p:nvPr>
            <p:ph type="sldImg"/>
          </p:nvPr>
        </p:nvSpPr>
        <p:spPr/>
      </p:sp>
      <p:sp>
        <p:nvSpPr>
          <p:cNvPr id="11161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p:cNvSpPr>
            <a:spLocks noGrp="1" noRot="1" noChangeAspect="1" noTextEdit="1"/>
          </p:cNvSpPr>
          <p:nvPr>
            <p:ph type="sldImg"/>
          </p:nvPr>
        </p:nvSpPr>
        <p:spPr/>
      </p:sp>
      <p:sp>
        <p:nvSpPr>
          <p:cNvPr id="11366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p:cNvSpPr>
            <a:spLocks noGrp="1" noRot="1" noChangeAspect="1" noTextEdit="1"/>
          </p:cNvSpPr>
          <p:nvPr>
            <p:ph type="sldImg"/>
          </p:nvPr>
        </p:nvSpPr>
        <p:spPr/>
      </p:sp>
      <p:sp>
        <p:nvSpPr>
          <p:cNvPr id="11571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p:cNvSpPr>
            <a:spLocks noGrp="1" noRot="1" noChangeAspect="1" noTextEdit="1"/>
          </p:cNvSpPr>
          <p:nvPr>
            <p:ph type="sldImg"/>
          </p:nvPr>
        </p:nvSpPr>
        <p:spPr/>
      </p:sp>
      <p:sp>
        <p:nvSpPr>
          <p:cNvPr id="11776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p:cNvSpPr>
            <a:spLocks noGrp="1" noRot="1" noChangeAspect="1" noTextEdit="1"/>
          </p:cNvSpPr>
          <p:nvPr>
            <p:ph type="sldImg"/>
          </p:nvPr>
        </p:nvSpPr>
        <p:spPr/>
      </p:sp>
      <p:sp>
        <p:nvSpPr>
          <p:cNvPr id="11981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p:cNvSpPr>
            <a:spLocks noGrp="1" noRot="1" noChangeAspect="1" noTextEdit="1"/>
          </p:cNvSpPr>
          <p:nvPr>
            <p:ph type="sldImg"/>
          </p:nvPr>
        </p:nvSpPr>
        <p:spPr/>
      </p:sp>
      <p:sp>
        <p:nvSpPr>
          <p:cNvPr id="12185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noTextEdit="1"/>
          </p:cNvSpPr>
          <p:nvPr>
            <p:ph type="sldImg"/>
          </p:nvPr>
        </p:nvSpPr>
        <p:spPr/>
      </p:sp>
      <p:sp>
        <p:nvSpPr>
          <p:cNvPr id="12390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TextEdit="1"/>
          </p:cNvSpPr>
          <p:nvPr>
            <p:ph type="sldImg"/>
          </p:nvPr>
        </p:nvSpPr>
        <p:spPr/>
      </p:sp>
      <p:sp>
        <p:nvSpPr>
          <p:cNvPr id="1536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p:cNvSpPr>
            <a:spLocks noGrp="1" noRot="1" noChangeAspect="1" noTextEdit="1"/>
          </p:cNvSpPr>
          <p:nvPr>
            <p:ph type="sldImg"/>
          </p:nvPr>
        </p:nvSpPr>
        <p:spPr/>
      </p:sp>
      <p:sp>
        <p:nvSpPr>
          <p:cNvPr id="12390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p:cNvSpPr>
            <a:spLocks noGrp="1" noRot="1" noChangeAspect="1" noTextEdit="1"/>
          </p:cNvSpPr>
          <p:nvPr>
            <p:ph type="sldImg"/>
          </p:nvPr>
        </p:nvSpPr>
        <p:spPr/>
      </p:sp>
      <p:sp>
        <p:nvSpPr>
          <p:cNvPr id="125954"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p:cNvSpPr>
            <a:spLocks noGrp="1" noRot="1" noChangeAspect="1" noTextEdit="1"/>
          </p:cNvSpPr>
          <p:nvPr>
            <p:ph type="sldImg"/>
          </p:nvPr>
        </p:nvSpPr>
        <p:spPr/>
      </p:sp>
      <p:sp>
        <p:nvSpPr>
          <p:cNvPr id="128002"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p:sp>
      <p:sp>
        <p:nvSpPr>
          <p:cNvPr id="17410"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TextEdit="1"/>
          </p:cNvSpPr>
          <p:nvPr>
            <p:ph type="sldImg"/>
          </p:nvPr>
        </p:nvSpPr>
        <p:spPr/>
      </p:sp>
      <p:sp>
        <p:nvSpPr>
          <p:cNvPr id="19458"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noTextEdit="1"/>
          </p:cNvSpPr>
          <p:nvPr>
            <p:ph type="sldImg"/>
          </p:nvPr>
        </p:nvSpPr>
        <p:spPr/>
      </p:sp>
      <p:sp>
        <p:nvSpPr>
          <p:cNvPr id="21506" name="文本占位符 2"/>
          <p:cNvSpPr>
            <a:spLocks noGrp="1"/>
          </p:cNvSpPr>
          <p:nvPr>
            <p:ph type="body"/>
          </p:nvPr>
        </p:nvSpPr>
        <p:spPr/>
        <p:txBody>
          <a:bodyPr wrap="square" lIns="99048" tIns="49524" rIns="99048" bIns="49524" anchor="t"/>
          <a:lstStyle/>
          <a:p>
            <a:pPr lvl="0"/>
            <a:endParaRPr lang="zh-CN" altLang="en-US"/>
          </a:p>
        </p:txBody>
      </p:sp>
      <p:sp>
        <p:nvSpPr>
          <p:cNvPr id="4" name="日期占位符 3"/>
          <p:cNvSpPr>
            <a:spLocks noGrp="1"/>
          </p:cNvSpPr>
          <p:nvPr>
            <p:ph type="dt" sz="half" idx="1"/>
          </p:nvPr>
        </p:nvSpPr>
        <p:spPr/>
        <p:txBody>
          <a:bodyPr wrap="square" lIns="99048" tIns="49524" rIns="99048" bIns="49524" numCol="1" anchor="t" anchorCtr="0" compatLnSpc="1"/>
          <a:lstStyle/>
          <a:p>
            <a:pPr marL="0" marR="0" lvl="0" algn="r" defTabSz="914400" rtl="0" eaLnBrk="1" fontAlgn="base" latinLnBrk="0" hangingPunct="1">
              <a:lnSpc>
                <a:spcPct val="100000"/>
              </a:lnSpc>
              <a:buClrTx/>
              <a:buSzTx/>
              <a:buFontTx/>
              <a:buNone/>
              <a:defRPr/>
            </a:pPr>
            <a:fld id="{BB962C8B-B14F-4D97-AF65-F5344CB8AC3E}" type="datetime13">
              <a:rPr kumimoji="0" lang="zh-CN"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
        <p:nvSpPr>
          <p:cNvPr id="5" name="页脚占位符 4"/>
          <p:cNvSpPr>
            <a:spLocks noGrp="1"/>
          </p:cNvSpPr>
          <p:nvPr>
            <p:ph type="ftr" sz="quarter" idx="4"/>
          </p:nvPr>
        </p:nvSpPr>
        <p:spPr/>
        <p:txBody>
          <a:bodyPr wrap="square" lIns="99048" tIns="49524" rIns="99048" bIns="49524" numCol="1" anchor="b" anchorCtr="0" compatLnSpc="1"/>
          <a:lstStyle/>
          <a:p>
            <a:pPr marL="0" marR="0" lvl="0" algn="l" defTabSz="914400" rtl="0" eaLnBrk="1" fontAlgn="base" latinLnBrk="0" hangingPunct="1">
              <a:lnSpc>
                <a:spcPct val="100000"/>
              </a:lnSpc>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6050" y="333375"/>
            <a:ext cx="1960563" cy="4978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11188" y="333375"/>
            <a:ext cx="5732462" cy="4978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772400" cy="731838"/>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11188" y="1196975"/>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73588" y="1196975"/>
            <a:ext cx="3810000"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333375"/>
            <a:ext cx="7772400" cy="731838"/>
          </a:xfrm>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a:xfrm>
            <a:off x="611188" y="1196975"/>
            <a:ext cx="7772400" cy="4114800"/>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0"/>
              </a:spcBef>
              <a:spcAft>
                <a:spcPct val="20000"/>
              </a:spcAft>
              <a:buClrTx/>
              <a:buSzTx/>
              <a:buFontTx/>
              <a:buBlip>
                <a:blip r:embed="rId2"/>
              </a:buBlip>
              <a:defRPr/>
            </a:pPr>
            <a:endParaRPr kumimoji="1" lang="zh-CN" altLang="en-US" sz="36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11188" y="333375"/>
            <a:ext cx="7845425" cy="49784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11188" y="11969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573588" y="1196975"/>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ct val="0"/>
              </a:spcBef>
              <a:spcAft>
                <a:spcPct val="20000"/>
              </a:spcAft>
              <a:buClrTx/>
              <a:buSzTx/>
              <a:buFontTx/>
              <a:buNone/>
              <a:defRPr/>
            </a:pPr>
            <a:endParaRPr kumimoji="1" lang="zh-CN" altLang="en-US" sz="3200" b="0"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4.png"/><Relationship Id="rId17" Type="http://schemas.openxmlformats.org/officeDocument/2006/relationships/image" Target="../media/image3.png"/><Relationship Id="rId16" Type="http://schemas.openxmlformats.org/officeDocument/2006/relationships/image" Target="../media/image1.png"/><Relationship Id="rId15" Type="http://schemas.openxmlformats.org/officeDocument/2006/relationships/image" Target="../media/image2.jpeg"/><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p:cNvPicPr>
          <p:nvPr/>
        </p:nvPicPr>
        <p:blipFill>
          <a:blip r:embed="rId15" cstate="print"/>
          <a:stretch>
            <a:fillRect/>
          </a:stretch>
        </p:blipFill>
        <p:spPr>
          <a:xfrm>
            <a:off x="0" y="0"/>
            <a:ext cx="9144000" cy="6858000"/>
          </a:xfrm>
          <a:prstGeom prst="rect">
            <a:avLst/>
          </a:prstGeom>
          <a:noFill/>
          <a:ln w="9525">
            <a:noFill/>
          </a:ln>
        </p:spPr>
      </p:pic>
      <p:sp>
        <p:nvSpPr>
          <p:cNvPr id="106499" name="Rectangle 3"/>
          <p:cNvSpPr>
            <a:spLocks noGrp="1" noChangeArrowheads="1"/>
          </p:cNvSpPr>
          <p:nvPr>
            <p:ph type="title"/>
          </p:nvPr>
        </p:nvSpPr>
        <p:spPr bwMode="auto">
          <a:xfrm>
            <a:off x="684213" y="333375"/>
            <a:ext cx="7772400" cy="731838"/>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smtClean="0"/>
              <a:t>单击此处编辑母版标题样式</a:t>
            </a:r>
            <a:endParaRPr lang="zh-CN" altLang="en-US" strike="noStrike" noProof="1" smtClean="0"/>
          </a:p>
        </p:txBody>
      </p:sp>
      <p:sp>
        <p:nvSpPr>
          <p:cNvPr id="106500" name="Rectangle 4"/>
          <p:cNvSpPr>
            <a:spLocks noGrp="1" noChangeArrowheads="1"/>
          </p:cNvSpPr>
          <p:nvPr>
            <p:ph type="body" idx="1"/>
          </p:nvPr>
        </p:nvSpPr>
        <p:spPr bwMode="auto">
          <a:xfrm>
            <a:off x="611188" y="1196975"/>
            <a:ext cx="7772400" cy="4114800"/>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smtClean="0"/>
          </a:p>
        </p:txBody>
      </p:sp>
      <p:sp>
        <p:nvSpPr>
          <p:cNvPr id="106501" name="Rectangle 5"/>
          <p:cNvSpPr>
            <a:spLocks noGrp="1" noChangeArrowheads="1"/>
          </p:cNvSpPr>
          <p:nvPr>
            <p:ph type="dt" sz="half" idx="2"/>
          </p:nvPr>
        </p:nvSpPr>
        <p:spPr bwMode="auto">
          <a:xfrm>
            <a:off x="685800" y="6453188"/>
            <a:ext cx="1905000" cy="252413"/>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6502"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6503" name="Rectangle 7"/>
          <p:cNvSpPr>
            <a:spLocks noGrp="1" noChangeArrowheads="1"/>
          </p:cNvSpPr>
          <p:nvPr>
            <p:ph type="sldNum" sz="quarter" idx="4"/>
          </p:nvPr>
        </p:nvSpPr>
        <p:spPr bwMode="auto">
          <a:xfrm>
            <a:off x="6553200" y="6453188"/>
            <a:ext cx="1905000" cy="252413"/>
          </a:xfrm>
          <a:prstGeom prst="rect">
            <a:avLst/>
          </a:prstGeom>
          <a:noFill/>
          <a:ln w="9525">
            <a:noFill/>
            <a:miter lim="800000"/>
          </a:ln>
          <a:effectLst/>
        </p:spPr>
        <p:txBody>
          <a:bodyPr vert="horz" wrap="square" lIns="91440" tIns="45720" rIns="91440" bIns="45720" numCol="1" anchor="t" anchorCtr="0" compatLnSpc="1"/>
          <a:lstStyle>
            <a:lvl1pPr>
              <a:defRPr>
                <a:cs typeface="新宋体" panose="02010609030101010101" charset="-122"/>
              </a:defRPr>
            </a:lvl1pPr>
          </a:lstStyle>
          <a:p>
            <a:pPr lvl="0" algn="r" eaLnBrk="1" fontAlgn="base" hangingPunct="1"/>
            <a:fld id="{9A0DB2DC-4C9A-4742-B13C-FB6460FD3503}" type="slidenum">
              <a:rPr lang="en-US" altLang="zh-CN" sz="1400" strike="noStrike" noProof="1" dirty="0">
                <a:latin typeface="Times New Roman" panose="02020603050405020304" pitchFamily="18" charset="0"/>
                <a:ea typeface="宋体" panose="02010600030101010101" pitchFamily="2" charset="-122"/>
              </a:rPr>
            </a:fld>
            <a:endParaRPr lang="en-US" altLang="zh-CN" sz="1400"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6500">
                                            <p:txEl>
                                              <p:pRg st="0" end="0"/>
                                            </p:txEl>
                                          </p:spTgt>
                                        </p:tgtEl>
                                        <p:attrNameLst>
                                          <p:attrName>style.visibility</p:attrName>
                                        </p:attrNameLst>
                                      </p:cBhvr>
                                      <p:to>
                                        <p:strVal val="visible"/>
                                      </p:to>
                                    </p:set>
                                    <p:anim calcmode="lin" valueType="num">
                                      <p:cBhvr>
                                        <p:cTn id="7" dur="1" fill="hold"/>
                                        <p:tgtEl>
                                          <p:spTgt spid="106500">
                                            <p:txEl>
                                              <p:pRg st="0" end="0"/>
                                            </p:txEl>
                                          </p:spTgt>
                                        </p:tgtEl>
                                      </p:cBhvr>
                                    </p:anim>
                                  </p:childTnLst>
                                </p:cTn>
                              </p:par>
                              <p:par>
                                <p:cTn id="8" presetID="24" presetClass="entr" presetSubtype="0" fill="hold" grpId="0" nodeType="withEffect">
                                  <p:stCondLst>
                                    <p:cond delay="0"/>
                                  </p:stCondLst>
                                  <p:childTnLst>
                                    <p:set>
                                      <p:cBhvr>
                                        <p:cTn id="9" dur="1" fill="hold">
                                          <p:stCondLst>
                                            <p:cond delay="0"/>
                                          </p:stCondLst>
                                        </p:cTn>
                                        <p:tgtEl>
                                          <p:spTgt spid="106500">
                                            <p:txEl>
                                              <p:pRg st="1" end="1"/>
                                            </p:txEl>
                                          </p:spTgt>
                                        </p:tgtEl>
                                        <p:attrNameLst>
                                          <p:attrName>style.visibility</p:attrName>
                                        </p:attrNameLst>
                                      </p:cBhvr>
                                      <p:to>
                                        <p:strVal val="visible"/>
                                      </p:to>
                                    </p:set>
                                    <p:anim calcmode="lin" valueType="num">
                                      <p:cBhvr>
                                        <p:cTn id="10" dur="1" fill="hold"/>
                                        <p:tgtEl>
                                          <p:spTgt spid="106500">
                                            <p:txEl>
                                              <p:pRg st="1" end="1"/>
                                            </p:txEl>
                                          </p:spTgt>
                                        </p:tgtEl>
                                      </p:cBhvr>
                                    </p:anim>
                                  </p:childTnLst>
                                </p:cTn>
                              </p:par>
                              <p:par>
                                <p:cTn id="11" presetID="24" presetClass="entr" presetSubtype="0" fill="hold" grpId="0" nodeType="withEffect">
                                  <p:stCondLst>
                                    <p:cond delay="0"/>
                                  </p:stCondLst>
                                  <p:childTnLst>
                                    <p:set>
                                      <p:cBhvr>
                                        <p:cTn id="12" dur="1" fill="hold">
                                          <p:stCondLst>
                                            <p:cond delay="0"/>
                                          </p:stCondLst>
                                        </p:cTn>
                                        <p:tgtEl>
                                          <p:spTgt spid="106500">
                                            <p:txEl>
                                              <p:pRg st="2" end="2"/>
                                            </p:txEl>
                                          </p:spTgt>
                                        </p:tgtEl>
                                        <p:attrNameLst>
                                          <p:attrName>style.visibility</p:attrName>
                                        </p:attrNameLst>
                                      </p:cBhvr>
                                      <p:to>
                                        <p:strVal val="visible"/>
                                      </p:to>
                                    </p:set>
                                    <p:anim calcmode="lin" valueType="num">
                                      <p:cBhvr>
                                        <p:cTn id="13" dur="1" fill="hold"/>
                                        <p:tgtEl>
                                          <p:spTgt spid="106500">
                                            <p:txEl>
                                              <p:pRg st="2" end="2"/>
                                            </p:txEl>
                                          </p:spTgt>
                                        </p:tgtEl>
                                      </p:cBhvr>
                                    </p:anim>
                                  </p:childTnLst>
                                </p:cTn>
                              </p:par>
                              <p:par>
                                <p:cTn id="14" presetID="24" presetClass="entr" presetSubtype="0" fill="hold" grpId="0" nodeType="withEffect">
                                  <p:stCondLst>
                                    <p:cond delay="0"/>
                                  </p:stCondLst>
                                  <p:childTnLst>
                                    <p:set>
                                      <p:cBhvr>
                                        <p:cTn id="15" dur="1" fill="hold">
                                          <p:stCondLst>
                                            <p:cond delay="0"/>
                                          </p:stCondLst>
                                        </p:cTn>
                                        <p:tgtEl>
                                          <p:spTgt spid="106500">
                                            <p:txEl>
                                              <p:pRg st="3" end="3"/>
                                            </p:txEl>
                                          </p:spTgt>
                                        </p:tgtEl>
                                        <p:attrNameLst>
                                          <p:attrName>style.visibility</p:attrName>
                                        </p:attrNameLst>
                                      </p:cBhvr>
                                      <p:to>
                                        <p:strVal val="visible"/>
                                      </p:to>
                                    </p:set>
                                    <p:anim calcmode="lin" valueType="num">
                                      <p:cBhvr>
                                        <p:cTn id="16" dur="1" fill="hold"/>
                                        <p:tgtEl>
                                          <p:spTgt spid="106500">
                                            <p:txEl>
                                              <p:pRg st="3" end="3"/>
                                            </p:txEl>
                                          </p:spTgt>
                                        </p:tgtEl>
                                      </p:cBhvr>
                                    </p:anim>
                                  </p:childTnLst>
                                </p:cTn>
                              </p:par>
                              <p:par>
                                <p:cTn id="17" presetID="24" presetClass="entr" presetSubtype="0" fill="hold" grpId="0" nodeType="withEffect">
                                  <p:stCondLst>
                                    <p:cond delay="0"/>
                                  </p:stCondLst>
                                  <p:childTnLst>
                                    <p:set>
                                      <p:cBhvr>
                                        <p:cTn id="18" dur="1" fill="hold">
                                          <p:stCondLst>
                                            <p:cond delay="0"/>
                                          </p:stCondLst>
                                        </p:cTn>
                                        <p:tgtEl>
                                          <p:spTgt spid="106500">
                                            <p:txEl>
                                              <p:pRg st="4" end="4"/>
                                            </p:txEl>
                                          </p:spTgt>
                                        </p:tgtEl>
                                        <p:attrNameLst>
                                          <p:attrName>style.visibility</p:attrName>
                                        </p:attrNameLst>
                                      </p:cBhvr>
                                      <p:to>
                                        <p:strVal val="visible"/>
                                      </p:to>
                                    </p:set>
                                    <p:anim calcmode="lin" valueType="num">
                                      <p:cBhvr>
                                        <p:cTn id="19" dur="1" fill="hold"/>
                                        <p:tgtEl>
                                          <p:spTgt spid="106500">
                                            <p:txEl>
                                              <p:pRg st="4" end="4"/>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build="p">
        <p:tmplLst>
          <p:tmpl lvl="1">
            <p:tnLst>
              <p:par>
                <p:cTn presetID="24" presetClass="entr" presetSubtype="0" fill="hold" nodeType="clickEffect">
                  <p:stCondLst>
                    <p:cond delay="0"/>
                  </p:stCondLst>
                  <p:childTnLst>
                    <p:set>
                      <p:cBhvr>
                        <p:cTn dur="1" fill="hold">
                          <p:stCondLst>
                            <p:cond delay="0"/>
                          </p:stCondLst>
                        </p:cTn>
                        <p:tgtEl>
                          <p:spTgt spid="106500"/>
                        </p:tgtEl>
                        <p:attrNameLst>
                          <p:attrName>style.visibility</p:attrName>
                        </p:attrNameLst>
                      </p:cBhvr>
                      <p:to>
                        <p:strVal val="visible"/>
                      </p:to>
                    </p:set>
                    <p:anim calcmode="lin" valueType="num">
                      <p:cBhvr>
                        <p:cTn dur="1" fill="hold"/>
                        <p:tgtEl>
                          <p:spTgt spid="106500"/>
                        </p:tgtEl>
                      </p:cBhvr>
                    </p:anim>
                  </p:childTnLst>
                </p:cTn>
              </p:par>
            </p:tnLst>
          </p:tmpl>
          <p:tmpl lvl="2">
            <p:tnLst>
              <p:par>
                <p:cTn presetID="24" presetClass="entr" presetSubtype="0" fill="hold" nodeType="withEffect">
                  <p:stCondLst>
                    <p:cond delay="0"/>
                  </p:stCondLst>
                  <p:childTnLst>
                    <p:set>
                      <p:cBhvr>
                        <p:cTn dur="1" fill="hold">
                          <p:stCondLst>
                            <p:cond delay="0"/>
                          </p:stCondLst>
                        </p:cTn>
                        <p:tgtEl>
                          <p:spTgt spid="106500"/>
                        </p:tgtEl>
                        <p:attrNameLst>
                          <p:attrName>style.visibility</p:attrName>
                        </p:attrNameLst>
                      </p:cBhvr>
                      <p:to>
                        <p:strVal val="visible"/>
                      </p:to>
                    </p:set>
                    <p:anim calcmode="lin" valueType="num">
                      <p:cBhvr>
                        <p:cTn dur="1" fill="hold"/>
                        <p:tgtEl>
                          <p:spTgt spid="106500"/>
                        </p:tgtEl>
                      </p:cBhvr>
                    </p:anim>
                  </p:childTnLst>
                </p:cTn>
              </p:par>
            </p:tnLst>
          </p:tmpl>
          <p:tmpl lvl="3">
            <p:tnLst>
              <p:par>
                <p:cTn presetID="24" presetClass="entr" presetSubtype="0" fill="hold" nodeType="withEffect">
                  <p:stCondLst>
                    <p:cond delay="0"/>
                  </p:stCondLst>
                  <p:childTnLst>
                    <p:set>
                      <p:cBhvr>
                        <p:cTn dur="1" fill="hold">
                          <p:stCondLst>
                            <p:cond delay="0"/>
                          </p:stCondLst>
                        </p:cTn>
                        <p:tgtEl>
                          <p:spTgt spid="106500"/>
                        </p:tgtEl>
                        <p:attrNameLst>
                          <p:attrName>style.visibility</p:attrName>
                        </p:attrNameLst>
                      </p:cBhvr>
                      <p:to>
                        <p:strVal val="visible"/>
                      </p:to>
                    </p:set>
                    <p:anim calcmode="lin" valueType="num">
                      <p:cBhvr>
                        <p:cTn dur="1" fill="hold"/>
                        <p:tgtEl>
                          <p:spTgt spid="106500"/>
                        </p:tgtEl>
                      </p:cBhvr>
                    </p:anim>
                  </p:childTnLst>
                </p:cTn>
              </p:par>
            </p:tnLst>
          </p:tmpl>
          <p:tmpl lvl="4">
            <p:tnLst>
              <p:par>
                <p:cTn presetID="24" presetClass="entr" presetSubtype="0" fill="hold" nodeType="withEffect">
                  <p:stCondLst>
                    <p:cond delay="0"/>
                  </p:stCondLst>
                  <p:childTnLst>
                    <p:set>
                      <p:cBhvr>
                        <p:cTn dur="1" fill="hold">
                          <p:stCondLst>
                            <p:cond delay="0"/>
                          </p:stCondLst>
                        </p:cTn>
                        <p:tgtEl>
                          <p:spTgt spid="106500"/>
                        </p:tgtEl>
                        <p:attrNameLst>
                          <p:attrName>style.visibility</p:attrName>
                        </p:attrNameLst>
                      </p:cBhvr>
                      <p:to>
                        <p:strVal val="visible"/>
                      </p:to>
                    </p:set>
                    <p:anim calcmode="lin" valueType="num">
                      <p:cBhvr>
                        <p:cTn dur="1" fill="hold"/>
                        <p:tgtEl>
                          <p:spTgt spid="106500"/>
                        </p:tgtEl>
                      </p:cBhvr>
                    </p:anim>
                  </p:childTnLst>
                </p:cTn>
              </p:par>
            </p:tnLst>
          </p:tmpl>
          <p:tmpl lvl="5">
            <p:tnLst>
              <p:par>
                <p:cTn presetID="24" presetClass="entr" presetSubtype="0" fill="hold" nodeType="withEffect">
                  <p:stCondLst>
                    <p:cond delay="0"/>
                  </p:stCondLst>
                  <p:childTnLst>
                    <p:set>
                      <p:cBhvr>
                        <p:cTn dur="1" fill="hold">
                          <p:stCondLst>
                            <p:cond delay="0"/>
                          </p:stCondLst>
                        </p:cTn>
                        <p:tgtEl>
                          <p:spTgt spid="106500"/>
                        </p:tgtEl>
                        <p:attrNameLst>
                          <p:attrName>style.visibility</p:attrName>
                        </p:attrNameLst>
                      </p:cBhvr>
                      <p:to>
                        <p:strVal val="visible"/>
                      </p:to>
                    </p:set>
                    <p:anim calcmode="lin" valueType="num">
                      <p:cBhvr>
                        <p:cTn dur="1" fill="hold"/>
                        <p:tgtEl>
                          <p:spTgt spid="106500"/>
                        </p:tgtEl>
                      </p:cBhvr>
                    </p:anim>
                  </p:childTnLst>
                </p:cTn>
              </p:par>
            </p:tnLst>
          </p:tmpl>
        </p:tmplLst>
      </p:bldP>
    </p:bldLst>
  </p:timing>
  <p:hf sldNum="0" hdr="0" ftr="0"/>
  <p:txStyles>
    <p:titleStyle>
      <a:lvl1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2pPr>
      <a:lvl3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3pPr>
      <a:lvl4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4pPr>
      <a:lvl5pPr algn="ctr" rtl="0" eaLnBrk="0" fontAlgn="base" hangingPunct="0">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5pPr>
      <a:lvl6pPr marL="4572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6pPr>
      <a:lvl7pPr marL="9144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7pPr>
      <a:lvl8pPr marL="13716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8pPr>
      <a:lvl9pPr marL="1828800" algn="ctr" rtl="0" fontAlgn="base">
        <a:spcBef>
          <a:spcPct val="0"/>
        </a:spcBef>
        <a:spcAft>
          <a:spcPct val="0"/>
        </a:spcAft>
        <a:defRPr kumimoji="1" sz="3600">
          <a:solidFill>
            <a:srgbClr val="6600CC"/>
          </a:solidFill>
          <a:effectLst>
            <a:outerShdw blurRad="38100" dist="38100" dir="2700000" algn="tl">
              <a:srgbClr val="C0C0C0"/>
            </a:outerShdw>
          </a:effectLst>
          <a:latin typeface="Times New Roman" panose="02020603050405020304" pitchFamily="18" charset="0"/>
          <a:ea typeface="幼圆" panose="02010509060101010101" pitchFamily="49" charset="-122"/>
        </a:defRPr>
      </a:lvl9pPr>
    </p:titleStyle>
    <p:bodyStyle>
      <a:lvl1pPr marL="342900" indent="-342900" algn="l" rtl="0" eaLnBrk="0" fontAlgn="base" hangingPunct="0">
        <a:lnSpc>
          <a:spcPct val="90000"/>
        </a:lnSpc>
        <a:spcBef>
          <a:spcPct val="0"/>
        </a:spcBef>
        <a:spcAft>
          <a:spcPct val="20000"/>
        </a:spcAft>
        <a:buBlip>
          <a:blip r:embed="rId16"/>
        </a:buBlip>
        <a:defRPr kumimoji="1" sz="3600">
          <a:solidFill>
            <a:srgbClr val="0033CC"/>
          </a:solidFill>
          <a:effectLst>
            <a:outerShdw blurRad="38100" dist="38100" dir="2700000" algn="tl">
              <a:srgbClr val="C0C0C0"/>
            </a:outerShdw>
          </a:effectLst>
          <a:latin typeface="+mn-lt"/>
          <a:ea typeface="新宋体" panose="02010609030101010101" charset="-122"/>
          <a:cs typeface="+mn-cs"/>
        </a:defRPr>
      </a:lvl1pPr>
      <a:lvl2pPr marL="742950" indent="-285750" algn="l" rtl="0" eaLnBrk="0" fontAlgn="base" hangingPunct="0">
        <a:lnSpc>
          <a:spcPct val="90000"/>
        </a:lnSpc>
        <a:spcBef>
          <a:spcPct val="0"/>
        </a:spcBef>
        <a:spcAft>
          <a:spcPct val="20000"/>
        </a:spcAft>
        <a:buBlip>
          <a:blip r:embed="rId17"/>
        </a:buBlip>
        <a:defRPr kumimoji="1" sz="32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2pPr>
      <a:lvl3pPr marL="1143000" indent="-228600" algn="l" rtl="0" eaLnBrk="0" fontAlgn="base" hangingPunct="0">
        <a:lnSpc>
          <a:spcPct val="90000"/>
        </a:lnSpc>
        <a:spcBef>
          <a:spcPct val="0"/>
        </a:spcBef>
        <a:spcAft>
          <a:spcPct val="20000"/>
        </a:spcAft>
        <a:buBlip>
          <a:blip r:embed="rId18"/>
        </a:buBlip>
        <a:defRPr kumimoji="1" sz="2800">
          <a:solidFill>
            <a:srgbClr val="008000"/>
          </a:solidFill>
          <a:effectLst>
            <a:outerShdw blurRad="38100" dist="38100" dir="2700000" algn="tl">
              <a:srgbClr val="C0C0C0"/>
            </a:outerShdw>
          </a:effectLst>
          <a:latin typeface="Arial" panose="020B0604020202020204" pitchFamily="34" charset="0"/>
          <a:ea typeface="新宋体" panose="02010609030101010101" charset="-122"/>
        </a:defRPr>
      </a:lvl3pPr>
      <a:lvl4pPr marL="1600200" indent="-228600" algn="l" rtl="0" eaLnBrk="0" fontAlgn="base" hangingPunct="0">
        <a:lnSpc>
          <a:spcPct val="90000"/>
        </a:lnSpc>
        <a:spcBef>
          <a:spcPct val="0"/>
        </a:spcBef>
        <a:spcAft>
          <a:spcPct val="2000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4pPr>
      <a:lvl5pPr marL="2057400" indent="-228600" algn="l" rtl="0" eaLnBrk="0" fontAlgn="base" hangingPunct="0">
        <a:lnSpc>
          <a:spcPct val="90000"/>
        </a:lnSpc>
        <a:spcBef>
          <a:spcPct val="0"/>
        </a:spcBef>
        <a:spcAft>
          <a:spcPct val="2000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新宋体" panose="02010609030101010101" charset="-122"/>
        </a:defRPr>
      </a:lvl5pPr>
      <a:lvl6pPr marL="2514600" indent="-228600" algn="l" rtl="0" fontAlgn="base">
        <a:lnSpc>
          <a:spcPct val="90000"/>
        </a:lnSpc>
        <a:spcBef>
          <a:spcPct val="0"/>
        </a:spcBef>
        <a:spcAft>
          <a:spcPct val="2000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6pPr>
      <a:lvl7pPr marL="2971800" indent="-228600" algn="l" rtl="0" fontAlgn="base">
        <a:lnSpc>
          <a:spcPct val="90000"/>
        </a:lnSpc>
        <a:spcBef>
          <a:spcPct val="0"/>
        </a:spcBef>
        <a:spcAft>
          <a:spcPct val="2000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7pPr>
      <a:lvl8pPr marL="3429000" indent="-228600" algn="l" rtl="0" fontAlgn="base">
        <a:lnSpc>
          <a:spcPct val="90000"/>
        </a:lnSpc>
        <a:spcBef>
          <a:spcPct val="0"/>
        </a:spcBef>
        <a:spcAft>
          <a:spcPct val="2000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8pPr>
      <a:lvl9pPr marL="3886200" indent="-228600" algn="l" rtl="0" fontAlgn="base">
        <a:lnSpc>
          <a:spcPct val="90000"/>
        </a:lnSpc>
        <a:spcBef>
          <a:spcPct val="0"/>
        </a:spcBef>
        <a:spcAft>
          <a:spcPct val="20000"/>
        </a:spcAft>
        <a:buBlip>
          <a:blip r:embed="rId18"/>
        </a:buBlip>
        <a:defRPr kumimoji="1" sz="2400">
          <a:solidFill>
            <a:srgbClr val="003399"/>
          </a:solidFill>
          <a:effectLst>
            <a:outerShdw blurRad="38100" dist="38100" dir="2700000" algn="tl">
              <a:srgbClr val="C0C0C0"/>
            </a:outerShdw>
          </a:effectLst>
          <a:latin typeface="Arial" panose="020B06040202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vmlDrawing" Target="../drawings/vmlDrawing2.vml"/><Relationship Id="rId4" Type="http://schemas.openxmlformats.org/officeDocument/2006/relationships/slideLayout" Target="../slideLayouts/slideLayout12.xml"/><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2.xml"/><Relationship Id="rId2" Type="http://schemas.openxmlformats.org/officeDocument/2006/relationships/audio" Target="../media/audio2.wav"/><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9.emf"/><Relationship Id="rId1"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2.emf"/><Relationship Id="rId1" Type="http://schemas.openxmlformats.org/officeDocument/2006/relationships/oleObject" Target="../embeddings/oleObject4.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3.emf"/><Relationship Id="rId1"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7"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6.xml"/><Relationship Id="rId4" Type="http://schemas.openxmlformats.org/officeDocument/2006/relationships/slide" Target="slide44.xml"/><Relationship Id="rId3" Type="http://schemas.openxmlformats.org/officeDocument/2006/relationships/slide" Target="slide36.xml"/><Relationship Id="rId2" Type="http://schemas.openxmlformats.org/officeDocument/2006/relationships/slide" Target="slide34.xml"/><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vmlDrawing" Target="../drawings/vmlDrawing6.vml"/><Relationship Id="rId4" Type="http://schemas.openxmlformats.org/officeDocument/2006/relationships/slideLayout" Target="../slideLayouts/slideLayout2.xml"/><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audio" Target="../media/audio1.wav"/></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40.xml"/><Relationship Id="rId4" Type="http://schemas.openxmlformats.org/officeDocument/2006/relationships/vmlDrawing" Target="../drawings/vmlDrawing7.vml"/><Relationship Id="rId3" Type="http://schemas.openxmlformats.org/officeDocument/2006/relationships/slideLayout" Target="../slideLayouts/slideLayout14.xml"/><Relationship Id="rId2" Type="http://schemas.openxmlformats.org/officeDocument/2006/relationships/image" Target="../media/image15.emf"/><Relationship Id="rId1" Type="http://schemas.openxmlformats.org/officeDocument/2006/relationships/oleObject" Target="../embeddings/oleObject7.bin"/></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42.xml"/><Relationship Id="rId4" Type="http://schemas.openxmlformats.org/officeDocument/2006/relationships/vmlDrawing" Target="../drawings/vmlDrawing8.vml"/><Relationship Id="rId3" Type="http://schemas.openxmlformats.org/officeDocument/2006/relationships/slideLayout" Target="../slideLayouts/slideLayout14.xml"/><Relationship Id="rId2" Type="http://schemas.openxmlformats.org/officeDocument/2006/relationships/image" Target="../media/image16.emf"/><Relationship Id="rId1" Type="http://schemas.openxmlformats.org/officeDocument/2006/relationships/oleObject" Target="../embeddings/oleObject8.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slide" Target="slide9.xml"/></Relationships>
</file>

<file path=ppt/slides/_rels/slide44.xml.rels><?xml version="1.0" encoding="UTF-8" standalone="yes"?>
<Relationships xmlns="http://schemas.openxmlformats.org/package/2006/relationships"><Relationship Id="rId8" Type="http://schemas.openxmlformats.org/officeDocument/2006/relationships/notesSlide" Target="../notesSlides/notesSlide44.xml"/><Relationship Id="rId7"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audio" Target="../media/audio1.wav"/><Relationship Id="rId4" Type="http://schemas.openxmlformats.org/officeDocument/2006/relationships/image" Target="../media/image10.emf"/><Relationship Id="rId3" Type="http://schemas.openxmlformats.org/officeDocument/2006/relationships/oleObject" Target="../embeddings/oleObject9.bin"/><Relationship Id="rId2" Type="http://schemas.openxmlformats.org/officeDocument/2006/relationships/image" Target="../media/image3.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2.xml"/><Relationship Id="rId2" Type="http://schemas.openxmlformats.org/officeDocument/2006/relationships/audio" Target="../media/audio1.wav"/><Relationship Id="rId1" Type="http://schemas.openxmlformats.org/officeDocument/2006/relationships/image" Target="../media/image17.jpeg"/></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46.xml"/><Relationship Id="rId4" Type="http://schemas.openxmlformats.org/officeDocument/2006/relationships/slideLayout" Target="../slideLayouts/slideLayout2.xml"/><Relationship Id="rId3" Type="http://schemas.openxmlformats.org/officeDocument/2006/relationships/audio" Target="../media/audio1.wav"/><Relationship Id="rId2" Type="http://schemas.openxmlformats.org/officeDocument/2006/relationships/image" Target="../media/image3.png"/><Relationship Id="rId1"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audio" Target="../media/audio2.wav"/></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48.xml"/><Relationship Id="rId4" Type="http://schemas.openxmlformats.org/officeDocument/2006/relationships/vmlDrawing" Target="../drawings/vmlDrawing10.vml"/><Relationship Id="rId3" Type="http://schemas.openxmlformats.org/officeDocument/2006/relationships/slideLayout" Target="../slideLayouts/slideLayout14.xml"/><Relationship Id="rId2" Type="http://schemas.openxmlformats.org/officeDocument/2006/relationships/image" Target="../media/image18.emf"/><Relationship Id="rId1" Type="http://schemas.openxmlformats.org/officeDocument/2006/relationships/oleObject" Target="../embeddings/oleObject10.bin"/></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6" Type="http://schemas.openxmlformats.org/officeDocument/2006/relationships/notesSlide" Target="../notesSlides/notesSlide50.xml"/><Relationship Id="rId5" Type="http://schemas.openxmlformats.org/officeDocument/2006/relationships/vmlDrawing" Target="../drawings/vmlDrawing11.vml"/><Relationship Id="rId4" Type="http://schemas.openxmlformats.org/officeDocument/2006/relationships/slideLayout" Target="../slideLayouts/slideLayout2.xml"/><Relationship Id="rId3" Type="http://schemas.openxmlformats.org/officeDocument/2006/relationships/image" Target="../media/image19.emf"/><Relationship Id="rId2" Type="http://schemas.openxmlformats.org/officeDocument/2006/relationships/oleObject" Target="../embeddings/oleObject11.bin"/><Relationship Id="rId1"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53.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6" Type="http://schemas.openxmlformats.org/officeDocument/2006/relationships/notesSlide" Target="../notesSlides/notesSlide55.xml"/><Relationship Id="rId5" Type="http://schemas.openxmlformats.org/officeDocument/2006/relationships/vmlDrawing" Target="../drawings/vmlDrawing12.vml"/><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oleObject" Target="../embeddings/oleObject12.bin"/></Relationships>
</file>

<file path=ppt/slides/_rels/slide56.xml.rels><?xml version="1.0" encoding="UTF-8" standalone="yes"?>
<Relationships xmlns="http://schemas.openxmlformats.org/package/2006/relationships"><Relationship Id="rId4" Type="http://schemas.openxmlformats.org/officeDocument/2006/relationships/notesSlide" Target="../notesSlides/notesSlide56.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58.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slide" Target="slide43.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83298" name="Rectangle 2"/>
          <p:cNvSpPr>
            <a:spLocks noGrp="1" noChangeArrowheads="1"/>
          </p:cNvSpPr>
          <p:nvPr>
            <p:ph type="title"/>
          </p:nvPr>
        </p:nvSpPr>
        <p:spPr>
          <a:xfrm>
            <a:off x="684213" y="549275"/>
            <a:ext cx="7772400" cy="731838"/>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微程序控制器</a:t>
            </a:r>
            <a:endPar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183299" name="Rectangle 3"/>
          <p:cNvSpPr>
            <a:spLocks noGrp="1" noChangeArrowheads="1"/>
          </p:cNvSpPr>
          <p:nvPr>
            <p:ph idx="1"/>
          </p:nvPr>
        </p:nvSpPr>
        <p:spPr>
          <a:xfrm>
            <a:off x="684213" y="1628775"/>
            <a:ext cx="7772400"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一、基本概念</a:t>
            </a:r>
            <a:endPar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二、微程序控制器的组成</a:t>
            </a:r>
            <a:endPar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三、微程序控制原理举例</a:t>
            </a:r>
            <a:endPar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四、微程序设计技术</a:t>
            </a:r>
            <a:endPar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五、硬连线控制器</a:t>
            </a:r>
            <a:endParaRPr kumimoji="1" lang="zh-CN" altLang="en-US" sz="36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2"/>
          <p:cNvPicPr>
            <a:picLocks noChangeAspect="1"/>
          </p:cNvPicPr>
          <p:nvPr/>
        </p:nvPicPr>
        <p:blipFill>
          <a:blip r:embed="rId1" cstate="print"/>
          <a:stretch>
            <a:fillRect/>
          </a:stretch>
        </p:blipFill>
        <p:spPr>
          <a:xfrm>
            <a:off x="971550" y="4005263"/>
            <a:ext cx="7270750" cy="2487612"/>
          </a:xfrm>
          <a:prstGeom prst="rect">
            <a:avLst/>
          </a:prstGeom>
          <a:noFill/>
          <a:ln w="9525">
            <a:noFill/>
          </a:ln>
        </p:spPr>
      </p:pic>
      <p:pic>
        <p:nvPicPr>
          <p:cNvPr id="22530" name="Picture 3"/>
          <p:cNvPicPr>
            <a:picLocks noChangeAspect="1"/>
          </p:cNvPicPr>
          <p:nvPr/>
        </p:nvPicPr>
        <p:blipFill>
          <a:blip r:embed="rId2" cstate="print"/>
          <a:stretch>
            <a:fillRect/>
          </a:stretch>
        </p:blipFill>
        <p:spPr>
          <a:xfrm>
            <a:off x="971550" y="1484313"/>
            <a:ext cx="7272338" cy="2574925"/>
          </a:xfrm>
          <a:prstGeom prst="rect">
            <a:avLst/>
          </a:prstGeom>
          <a:noFill/>
          <a:ln w="9525">
            <a:noFill/>
          </a:ln>
        </p:spPr>
      </p:pic>
      <p:sp>
        <p:nvSpPr>
          <p:cNvPr id="22531" name="Rectangle 7"/>
          <p:cNvSpPr/>
          <p:nvPr/>
        </p:nvSpPr>
        <p:spPr>
          <a:xfrm>
            <a:off x="468313" y="549275"/>
            <a:ext cx="8424862" cy="830263"/>
          </a:xfrm>
          <a:prstGeom prst="rect">
            <a:avLst/>
          </a:prstGeom>
          <a:noFill/>
          <a:ln w="9525">
            <a:noFill/>
          </a:ln>
        </p:spPr>
        <p:txBody>
          <a:bodyPr anchor="t">
            <a:spAutoFit/>
          </a:bodyPr>
          <a:lstStyle/>
          <a:p>
            <a:pPr lvl="0" indent="0">
              <a:buClr>
                <a:srgbClr val="C51B17"/>
              </a:buClr>
              <a:buFont typeface="Wingdings" panose="05000000000000000000" pitchFamily="2" charset="2"/>
              <a:buChar char="Ø"/>
            </a:pPr>
            <a:r>
              <a:rPr lang="zh-CN" altLang="en-US" b="1" dirty="0">
                <a:solidFill>
                  <a:srgbClr val="990099"/>
                </a:solidFill>
                <a:latin typeface="Times New Roman" panose="02020603050405020304" pitchFamily="18" charset="0"/>
                <a:ea typeface="Times New Roman" panose="02020603050405020304" pitchFamily="18" charset="0"/>
              </a:rPr>
              <a:t>在定长</a:t>
            </a:r>
            <a:r>
              <a:rPr lang="en-US" altLang="zh-CN" b="1" dirty="0">
                <a:solidFill>
                  <a:srgbClr val="990099"/>
                </a:solidFill>
                <a:latin typeface="Times New Roman" panose="02020603050405020304" pitchFamily="18" charset="0"/>
                <a:ea typeface="Times New Roman" panose="02020603050405020304" pitchFamily="18" charset="0"/>
              </a:rPr>
              <a:t>CPU</a:t>
            </a:r>
            <a:r>
              <a:rPr lang="zh-CN" altLang="en-US" b="1" dirty="0">
                <a:solidFill>
                  <a:srgbClr val="990099"/>
                </a:solidFill>
                <a:latin typeface="Times New Roman" panose="02020603050405020304" pitchFamily="18" charset="0"/>
                <a:ea typeface="Times New Roman" panose="02020603050405020304" pitchFamily="18" charset="0"/>
              </a:rPr>
              <a:t>周期中，每个</a:t>
            </a:r>
            <a:r>
              <a:rPr lang="en-US" altLang="zh-CN" b="1" dirty="0">
                <a:solidFill>
                  <a:srgbClr val="990099"/>
                </a:solidFill>
                <a:latin typeface="Times New Roman" panose="02020603050405020304" pitchFamily="18" charset="0"/>
                <a:ea typeface="Times New Roman" panose="02020603050405020304" pitchFamily="18" charset="0"/>
              </a:rPr>
              <a:t>CPU</a:t>
            </a:r>
            <a:r>
              <a:rPr lang="zh-CN" altLang="en-US" b="1" dirty="0">
                <a:solidFill>
                  <a:srgbClr val="990099"/>
                </a:solidFill>
                <a:latin typeface="Times New Roman" panose="02020603050405020304" pitchFamily="18" charset="0"/>
                <a:ea typeface="Times New Roman" panose="02020603050405020304" pitchFamily="18" charset="0"/>
              </a:rPr>
              <a:t>周期含有相同的节拍周期数。</a:t>
            </a:r>
            <a:endParaRPr lang="zh-CN" altLang="en-US" b="1" dirty="0">
              <a:solidFill>
                <a:srgbClr val="990099"/>
              </a:solidFill>
              <a:latin typeface="Times New Roman" panose="02020603050405020304" pitchFamily="18" charset="0"/>
              <a:ea typeface="Times New Roman" panose="02020603050405020304" pitchFamily="18" charset="0"/>
            </a:endParaRPr>
          </a:p>
          <a:p>
            <a:pPr lvl="0" indent="0">
              <a:buClr>
                <a:srgbClr val="C51B17"/>
              </a:buClr>
              <a:buFont typeface="Wingdings" panose="05000000000000000000" pitchFamily="2" charset="2"/>
              <a:buChar char="Ø"/>
            </a:pPr>
            <a:r>
              <a:rPr lang="zh-CN" altLang="en-US" b="1" dirty="0">
                <a:solidFill>
                  <a:srgbClr val="0D38EF"/>
                </a:solidFill>
                <a:latin typeface="Times New Roman" panose="02020603050405020304" pitchFamily="18" charset="0"/>
                <a:ea typeface="宋体" panose="02010600030101010101" pitchFamily="2" charset="-122"/>
              </a:rPr>
              <a:t>在不定长</a:t>
            </a:r>
            <a:r>
              <a:rPr lang="en-US" altLang="zh-CN" b="1" dirty="0">
                <a:solidFill>
                  <a:srgbClr val="0D38EF"/>
                </a:solidFill>
                <a:latin typeface="Times New Roman" panose="02020603050405020304" pitchFamily="18" charset="0"/>
                <a:ea typeface="宋体" panose="02010600030101010101" pitchFamily="2" charset="-122"/>
              </a:rPr>
              <a:t>CPU</a:t>
            </a:r>
            <a:r>
              <a:rPr lang="zh-CN" altLang="en-US" b="1" dirty="0">
                <a:solidFill>
                  <a:srgbClr val="0D38EF"/>
                </a:solidFill>
                <a:latin typeface="Times New Roman" panose="02020603050405020304" pitchFamily="18" charset="0"/>
                <a:ea typeface="宋体" panose="02010600030101010101" pitchFamily="2" charset="-122"/>
              </a:rPr>
              <a:t>周期中，</a:t>
            </a:r>
            <a:r>
              <a:rPr lang="en-US" altLang="zh-CN" b="1" dirty="0">
                <a:solidFill>
                  <a:srgbClr val="0D38EF"/>
                </a:solidFill>
                <a:latin typeface="Times New Roman" panose="02020603050405020304" pitchFamily="18" charset="0"/>
                <a:ea typeface="宋体" panose="02010600030101010101" pitchFamily="2" charset="-122"/>
              </a:rPr>
              <a:t>CPU</a:t>
            </a:r>
            <a:r>
              <a:rPr lang="zh-CN" altLang="en-US" b="1" dirty="0">
                <a:solidFill>
                  <a:srgbClr val="0D38EF"/>
                </a:solidFill>
                <a:latin typeface="Times New Roman" panose="02020603050405020304" pitchFamily="18" charset="0"/>
                <a:ea typeface="宋体" panose="02010600030101010101" pitchFamily="2" charset="-122"/>
              </a:rPr>
              <a:t>周期含有不同的</a:t>
            </a:r>
            <a:r>
              <a:rPr lang="zh-CN" altLang="en-US" b="1" dirty="0">
                <a:solidFill>
                  <a:srgbClr val="990099"/>
                </a:solidFill>
                <a:latin typeface="Times New Roman" panose="02020603050405020304" pitchFamily="18" charset="0"/>
                <a:ea typeface="Times New Roman" panose="02020603050405020304" pitchFamily="18" charset="0"/>
              </a:rPr>
              <a:t>节拍周期数</a:t>
            </a:r>
            <a:r>
              <a:rPr lang="zh-CN" altLang="en-US" b="1" dirty="0">
                <a:solidFill>
                  <a:srgbClr val="0D38EF"/>
                </a:solidFill>
                <a:latin typeface="Times New Roman" panose="02020603050405020304" pitchFamily="18" charset="0"/>
                <a:ea typeface="宋体" panose="02010600030101010101" pitchFamily="2" charset="-122"/>
              </a:rPr>
              <a:t>。 </a:t>
            </a:r>
            <a:endParaRPr lang="zh-CN" altLang="en-US" b="1" dirty="0">
              <a:solidFill>
                <a:srgbClr val="0D38EF"/>
              </a:solidFill>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533"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2"/>
          <p:cNvPicPr>
            <a:picLocks noChangeAspect="1"/>
          </p:cNvPicPr>
          <p:nvPr/>
        </p:nvPicPr>
        <p:blipFill>
          <a:blip r:embed="rId1" cstate="print"/>
          <a:stretch>
            <a:fillRect/>
          </a:stretch>
        </p:blipFill>
        <p:spPr>
          <a:xfrm>
            <a:off x="0" y="0"/>
            <a:ext cx="8459788" cy="6678613"/>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579"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5" name="Group 2"/>
          <p:cNvGrpSpPr/>
          <p:nvPr/>
        </p:nvGrpSpPr>
        <p:grpSpPr>
          <a:xfrm>
            <a:off x="3214688" y="1357313"/>
            <a:ext cx="5691187" cy="3959225"/>
            <a:chOff x="0" y="0"/>
            <a:chExt cx="3450" cy="2449"/>
          </a:xfrm>
        </p:grpSpPr>
        <p:sp>
          <p:nvSpPr>
            <p:cNvPr id="26626" name="Rectangle 3"/>
            <p:cNvSpPr/>
            <p:nvPr/>
          </p:nvSpPr>
          <p:spPr>
            <a:xfrm>
              <a:off x="2033" y="1462"/>
              <a:ext cx="1417" cy="226"/>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26627" name="Text Box 4"/>
            <p:cNvSpPr txBox="1"/>
            <p:nvPr/>
          </p:nvSpPr>
          <p:spPr>
            <a:xfrm>
              <a:off x="2033" y="520"/>
              <a:ext cx="573" cy="640"/>
            </a:xfrm>
            <a:prstGeom prst="rect">
              <a:avLst/>
            </a:prstGeom>
            <a:solidFill>
              <a:srgbClr val="FFFF99"/>
            </a:solidFill>
            <a:ln w="9525" cap="flat" cmpd="sng">
              <a:solidFill>
                <a:srgbClr val="000000"/>
              </a:solidFill>
              <a:prstDash val="solid"/>
              <a:miter/>
              <a:headEnd type="none" w="med" len="med"/>
              <a:tailEnd type="none" w="med" len="med"/>
            </a:ln>
          </p:spPr>
          <p:txBody>
            <a:bodyPr tIns="21600" anchor="t"/>
            <a:lstStyle/>
            <a:p>
              <a:pPr lvl="0" indent="0" algn="ctr"/>
              <a:endParaRPr lang="zh-CN" altLang="en-US" sz="1400" b="1" dirty="0">
                <a:latin typeface="Times New Roman" panose="02020603050405020304" pitchFamily="18" charset="0"/>
                <a:ea typeface="宋体" panose="02010600030101010101" pitchFamily="2" charset="-122"/>
              </a:endParaRPr>
            </a:p>
            <a:p>
              <a:pPr lvl="0" indent="0" algn="ctr"/>
              <a:r>
                <a:rPr lang="zh-CN" altLang="en-US" sz="1400" b="1" dirty="0">
                  <a:latin typeface="Times New Roman" panose="02020603050405020304" pitchFamily="18" charset="0"/>
                  <a:ea typeface="宋体" panose="02010600030101010101" pitchFamily="2" charset="-122"/>
                </a:rPr>
                <a:t>地址转移</a:t>
              </a:r>
              <a:endParaRPr lang="zh-CN" altLang="en-US" sz="1400" b="1" dirty="0">
                <a:latin typeface="Times New Roman" panose="02020603050405020304" pitchFamily="18" charset="0"/>
                <a:ea typeface="宋体" panose="02010600030101010101" pitchFamily="2" charset="-122"/>
              </a:endParaRPr>
            </a:p>
            <a:p>
              <a:pPr lvl="0" indent="0" algn="ctr"/>
              <a:r>
                <a:rPr lang="zh-CN" altLang="en-US" sz="1400" b="1" dirty="0">
                  <a:latin typeface="Times New Roman" panose="02020603050405020304" pitchFamily="18" charset="0"/>
                  <a:ea typeface="宋体" panose="02010600030101010101" pitchFamily="2" charset="-122"/>
                </a:rPr>
                <a:t>逻辑</a:t>
              </a:r>
              <a:endParaRPr lang="zh-CN" altLang="en-US" sz="1400" b="1" dirty="0">
                <a:latin typeface="Times New Roman" panose="02020603050405020304" pitchFamily="18" charset="0"/>
                <a:ea typeface="宋体" panose="02010600030101010101" pitchFamily="2" charset="-122"/>
              </a:endParaRPr>
            </a:p>
          </p:txBody>
        </p:sp>
        <p:sp>
          <p:nvSpPr>
            <p:cNvPr id="26628" name="Text Box 5"/>
            <p:cNvSpPr txBox="1"/>
            <p:nvPr/>
          </p:nvSpPr>
          <p:spPr>
            <a:xfrm>
              <a:off x="1035" y="15"/>
              <a:ext cx="604" cy="226"/>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lgn="ctr"/>
              <a:r>
                <a:rPr lang="en-US" altLang="zh-CN" sz="1400" b="1" dirty="0">
                  <a:latin typeface="Times New Roman" panose="02020603050405020304" pitchFamily="18" charset="0"/>
                  <a:ea typeface="宋体" panose="02010600030101010101" pitchFamily="2" charset="-122"/>
                </a:rPr>
                <a:t>OP</a:t>
              </a:r>
              <a:endParaRPr lang="en-US" altLang="zh-CN" sz="1400" b="1" dirty="0">
                <a:latin typeface="Times New Roman" panose="02020603050405020304" pitchFamily="18" charset="0"/>
                <a:ea typeface="宋体" panose="02010600030101010101" pitchFamily="2" charset="-122"/>
              </a:endParaRPr>
            </a:p>
          </p:txBody>
        </p:sp>
        <p:sp>
          <p:nvSpPr>
            <p:cNvPr id="26629" name="Text Box 6"/>
            <p:cNvSpPr txBox="1"/>
            <p:nvPr/>
          </p:nvSpPr>
          <p:spPr>
            <a:xfrm>
              <a:off x="887" y="735"/>
              <a:ext cx="820" cy="222"/>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r>
                <a:rPr lang="zh-CN" altLang="en-US" sz="1400" b="1" dirty="0">
                  <a:latin typeface="Times New Roman" panose="02020603050405020304" pitchFamily="18" charset="0"/>
                  <a:ea typeface="宋体" panose="02010600030101010101" pitchFamily="2" charset="-122"/>
                </a:rPr>
                <a:t>微地址寄存器</a:t>
              </a:r>
              <a:endParaRPr lang="zh-CN" altLang="en-US" sz="1400" b="1" dirty="0">
                <a:latin typeface="Times New Roman" panose="02020603050405020304" pitchFamily="18" charset="0"/>
                <a:ea typeface="宋体" panose="02010600030101010101" pitchFamily="2" charset="-122"/>
              </a:endParaRPr>
            </a:p>
          </p:txBody>
        </p:sp>
        <p:grpSp>
          <p:nvGrpSpPr>
            <p:cNvPr id="26630" name="Group 7"/>
            <p:cNvGrpSpPr/>
            <p:nvPr/>
          </p:nvGrpSpPr>
          <p:grpSpPr>
            <a:xfrm>
              <a:off x="0" y="723"/>
              <a:ext cx="702" cy="769"/>
              <a:chOff x="0" y="0"/>
              <a:chExt cx="1140" cy="1020"/>
            </a:xfrm>
          </p:grpSpPr>
          <p:sp>
            <p:nvSpPr>
              <p:cNvPr id="26631" name="Freeform 8"/>
              <p:cNvSpPr/>
              <p:nvPr/>
            </p:nvSpPr>
            <p:spPr>
              <a:xfrm>
                <a:off x="0" y="0"/>
                <a:ext cx="1140" cy="250"/>
              </a:xfrm>
              <a:custGeom>
                <a:avLst/>
                <a:gdLst/>
                <a:ahLst/>
                <a:cxnLst>
                  <a:cxn ang="0">
                    <a:pos x="160" y="0"/>
                  </a:cxn>
                  <a:cxn ang="0">
                    <a:pos x="970" y="0"/>
                  </a:cxn>
                  <a:cxn ang="0">
                    <a:pos x="1140" y="250"/>
                  </a:cxn>
                  <a:cxn ang="0">
                    <a:pos x="0" y="248"/>
                  </a:cxn>
                  <a:cxn ang="0">
                    <a:pos x="160" y="0"/>
                  </a:cxn>
                </a:cxnLst>
                <a:rect l="0" t="0" r="0" b="0"/>
                <a:pathLst>
                  <a:path w="1140" h="250">
                    <a:moveTo>
                      <a:pt x="160" y="0"/>
                    </a:moveTo>
                    <a:lnTo>
                      <a:pt x="970" y="0"/>
                    </a:lnTo>
                    <a:lnTo>
                      <a:pt x="1140" y="250"/>
                    </a:lnTo>
                    <a:lnTo>
                      <a:pt x="0" y="248"/>
                    </a:lnTo>
                    <a:lnTo>
                      <a:pt x="160" y="0"/>
                    </a:lnTo>
                    <a:close/>
                  </a:path>
                </a:pathLst>
              </a:custGeom>
              <a:solidFill>
                <a:srgbClr val="FFFF99"/>
              </a:solidFill>
              <a:ln w="9525" cap="flat" cmpd="sng">
                <a:solidFill>
                  <a:srgbClr val="000000"/>
                </a:solidFill>
                <a:prstDash val="solid"/>
                <a:miter/>
                <a:headEnd type="none" w="med" len="med"/>
                <a:tailEnd type="none" w="med" len="med"/>
              </a:ln>
            </p:spPr>
            <p:txBody>
              <a:bodyPr/>
              <a:lstStyle/>
              <a:p>
                <a:endParaRPr lang="zh-CN" altLang="en-US"/>
              </a:p>
            </p:txBody>
          </p:sp>
          <p:sp>
            <p:nvSpPr>
              <p:cNvPr id="26632" name="Text Box 9"/>
              <p:cNvSpPr txBox="1"/>
              <p:nvPr/>
            </p:nvSpPr>
            <p:spPr>
              <a:xfrm>
                <a:off x="0" y="250"/>
                <a:ext cx="1140" cy="770"/>
              </a:xfrm>
              <a:prstGeom prst="rect">
                <a:avLst/>
              </a:prstGeom>
              <a:solidFill>
                <a:srgbClr val="FFFF99"/>
              </a:solidFill>
              <a:ln w="9525" cap="flat" cmpd="sng">
                <a:solidFill>
                  <a:srgbClr val="000000"/>
                </a:solidFill>
                <a:prstDash val="solid"/>
                <a:miter/>
                <a:headEnd type="none" w="med" len="med"/>
                <a:tailEnd type="none" w="med" len="med"/>
              </a:ln>
            </p:spPr>
            <p:txBody>
              <a:bodyPr anchor="t"/>
              <a:lstStyle/>
              <a:p>
                <a:pPr lvl="0" indent="0"/>
                <a:endParaRPr lang="zh-CN" altLang="en-US" sz="1400" b="1" dirty="0">
                  <a:latin typeface="Times New Roman" panose="02020603050405020304" pitchFamily="18" charset="0"/>
                  <a:ea typeface="宋体" panose="02010600030101010101" pitchFamily="2" charset="-122"/>
                </a:endParaRPr>
              </a:p>
            </p:txBody>
          </p:sp>
          <p:sp>
            <p:nvSpPr>
              <p:cNvPr id="26633" name="Text Box 10"/>
              <p:cNvSpPr txBox="1"/>
              <p:nvPr/>
            </p:nvSpPr>
            <p:spPr>
              <a:xfrm>
                <a:off x="180" y="40"/>
                <a:ext cx="800" cy="200"/>
              </a:xfrm>
              <a:prstGeom prst="rect">
                <a:avLst/>
              </a:prstGeom>
              <a:solidFill>
                <a:srgbClr val="FFFF99"/>
              </a:solidFill>
              <a:ln w="9525">
                <a:noFill/>
              </a:ln>
            </p:spPr>
            <p:txBody>
              <a:bodyPr lIns="0" tIns="0" rIns="0" bIns="0" anchor="t"/>
              <a:lstStyle/>
              <a:p>
                <a:pPr lvl="0" indent="0" algn="ctr"/>
                <a:r>
                  <a:rPr lang="zh-CN" altLang="en-US" sz="1400" b="1" dirty="0">
                    <a:latin typeface="Times New Roman" panose="02020603050405020304" pitchFamily="18" charset="0"/>
                    <a:ea typeface="宋体" panose="02010600030101010101" pitchFamily="2" charset="-122"/>
                  </a:rPr>
                  <a:t>地址译码</a:t>
                </a:r>
                <a:endParaRPr lang="zh-CN" altLang="en-US" sz="1400" b="1" dirty="0">
                  <a:latin typeface="Times New Roman" panose="02020603050405020304" pitchFamily="18" charset="0"/>
                  <a:ea typeface="宋体" panose="02010600030101010101" pitchFamily="2" charset="-122"/>
                </a:endParaRPr>
              </a:p>
            </p:txBody>
          </p:sp>
          <p:sp>
            <p:nvSpPr>
              <p:cNvPr id="26634" name="Text Box 11"/>
              <p:cNvSpPr txBox="1"/>
              <p:nvPr/>
            </p:nvSpPr>
            <p:spPr>
              <a:xfrm>
                <a:off x="200" y="520"/>
                <a:ext cx="810" cy="240"/>
              </a:xfrm>
              <a:prstGeom prst="rect">
                <a:avLst/>
              </a:prstGeom>
              <a:solidFill>
                <a:srgbClr val="FFFF99"/>
              </a:solidFill>
              <a:ln w="9525">
                <a:noFill/>
              </a:ln>
            </p:spPr>
            <p:txBody>
              <a:bodyPr lIns="0" tIns="0" rIns="0" bIns="0" anchor="t"/>
              <a:lstStyle/>
              <a:p>
                <a:pPr lvl="0" indent="0"/>
                <a:r>
                  <a:rPr lang="zh-CN" altLang="en-US" sz="1200" b="1" dirty="0">
                    <a:latin typeface="Times New Roman" panose="02020603050405020304" pitchFamily="18" charset="0"/>
                    <a:ea typeface="宋体" panose="02010600030101010101" pitchFamily="2" charset="-122"/>
                  </a:rPr>
                  <a:t>控制存储器</a:t>
                </a:r>
                <a:endParaRPr lang="zh-CN" altLang="en-US" sz="1200" b="1" dirty="0">
                  <a:latin typeface="Times New Roman" panose="02020603050405020304" pitchFamily="18" charset="0"/>
                  <a:ea typeface="宋体" panose="02010600030101010101" pitchFamily="2" charset="-122"/>
                </a:endParaRPr>
              </a:p>
            </p:txBody>
          </p:sp>
        </p:grpSp>
        <p:sp>
          <p:nvSpPr>
            <p:cNvPr id="26635" name="Text Box 12"/>
            <p:cNvSpPr txBox="1"/>
            <p:nvPr/>
          </p:nvSpPr>
          <p:spPr>
            <a:xfrm>
              <a:off x="2095" y="1514"/>
              <a:ext cx="474" cy="158"/>
            </a:xfrm>
            <a:prstGeom prst="rect">
              <a:avLst/>
            </a:prstGeom>
            <a:noFill/>
            <a:ln w="9525">
              <a:noFill/>
            </a:ln>
          </p:spPr>
          <p:txBody>
            <a:bodyPr lIns="0" tIns="0" rIns="0" bIns="0" anchor="t"/>
            <a:lstStyle/>
            <a:p>
              <a:pPr lvl="0" indent="0" algn="ctr"/>
              <a:r>
                <a:rPr lang="en-US" altLang="zh-CN" sz="1400" b="1" dirty="0">
                  <a:latin typeface="Times New Roman" panose="02020603050405020304" pitchFamily="18" charset="0"/>
                  <a:ea typeface="宋体" panose="02010600030101010101" pitchFamily="2" charset="-122"/>
                </a:rPr>
                <a:t>P</a:t>
              </a:r>
              <a:r>
                <a:rPr lang="zh-CN" altLang="en-US" sz="1400" b="1" dirty="0">
                  <a:latin typeface="Times New Roman" panose="02020603050405020304" pitchFamily="18" charset="0"/>
                  <a:ea typeface="宋体" panose="02010600030101010101" pitchFamily="2" charset="-122"/>
                </a:rPr>
                <a:t>字段</a:t>
              </a:r>
              <a:endParaRPr lang="zh-CN" altLang="en-US" sz="1400" b="1" dirty="0">
                <a:latin typeface="Times New Roman" panose="02020603050405020304" pitchFamily="18" charset="0"/>
                <a:ea typeface="宋体" panose="02010600030101010101" pitchFamily="2" charset="-122"/>
              </a:endParaRPr>
            </a:p>
          </p:txBody>
        </p:sp>
        <p:sp>
          <p:nvSpPr>
            <p:cNvPr id="26636" name="AutoShape 13"/>
            <p:cNvSpPr/>
            <p:nvPr/>
          </p:nvSpPr>
          <p:spPr>
            <a:xfrm>
              <a:off x="1700" y="784"/>
              <a:ext cx="333" cy="108"/>
            </a:xfrm>
            <a:prstGeom prst="leftArrow">
              <a:avLst>
                <a:gd name="adj1" fmla="val 50000"/>
                <a:gd name="adj2" fmla="val 77040"/>
              </a:avLst>
            </a:prstGeom>
            <a:solidFill>
              <a:srgbClr val="99FF33"/>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26637" name="Line 14"/>
            <p:cNvSpPr/>
            <p:nvPr/>
          </p:nvSpPr>
          <p:spPr>
            <a:xfrm>
              <a:off x="2606" y="1469"/>
              <a:ext cx="0" cy="219"/>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grpSp>
          <p:nvGrpSpPr>
            <p:cNvPr id="26638" name="Group 15"/>
            <p:cNvGrpSpPr/>
            <p:nvPr/>
          </p:nvGrpSpPr>
          <p:grpSpPr>
            <a:xfrm>
              <a:off x="2323" y="1159"/>
              <a:ext cx="1010" cy="294"/>
              <a:chOff x="0" y="0"/>
              <a:chExt cx="1640" cy="520"/>
            </a:xfrm>
          </p:grpSpPr>
          <p:sp>
            <p:nvSpPr>
              <p:cNvPr id="26639" name="Line 16"/>
              <p:cNvSpPr/>
              <p:nvPr/>
            </p:nvSpPr>
            <p:spPr>
              <a:xfrm flipV="1">
                <a:off x="650" y="10"/>
                <a:ext cx="0" cy="51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40" name="Line 17"/>
              <p:cNvSpPr/>
              <p:nvPr/>
            </p:nvSpPr>
            <p:spPr>
              <a:xfrm flipV="1">
                <a:off x="800" y="10"/>
                <a:ext cx="0" cy="51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41" name="Line 18"/>
              <p:cNvSpPr/>
              <p:nvPr/>
            </p:nvSpPr>
            <p:spPr>
              <a:xfrm flipV="1">
                <a:off x="950" y="10"/>
                <a:ext cx="0" cy="51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42" name="Line 19"/>
              <p:cNvSpPr/>
              <p:nvPr/>
            </p:nvSpPr>
            <p:spPr>
              <a:xfrm flipV="1">
                <a:off x="1100" y="10"/>
                <a:ext cx="0" cy="51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43" name="Line 20"/>
              <p:cNvSpPr/>
              <p:nvPr/>
            </p:nvSpPr>
            <p:spPr>
              <a:xfrm flipV="1">
                <a:off x="1640" y="10"/>
                <a:ext cx="0" cy="51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44" name="Line 21"/>
              <p:cNvSpPr/>
              <p:nvPr/>
            </p:nvSpPr>
            <p:spPr>
              <a:xfrm flipV="1">
                <a:off x="0" y="0"/>
                <a:ext cx="0" cy="51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grpSp>
        <p:sp>
          <p:nvSpPr>
            <p:cNvPr id="26645" name="Text Box 22"/>
            <p:cNvSpPr txBox="1"/>
            <p:nvPr/>
          </p:nvSpPr>
          <p:spPr>
            <a:xfrm>
              <a:off x="2754" y="1514"/>
              <a:ext cx="604" cy="158"/>
            </a:xfrm>
            <a:prstGeom prst="rect">
              <a:avLst/>
            </a:prstGeom>
            <a:noFill/>
            <a:ln w="9525">
              <a:noFill/>
            </a:ln>
          </p:spPr>
          <p:txBody>
            <a:bodyPr lIns="0" tIns="0" rIns="0" bIns="0" anchor="t"/>
            <a:lstStyle/>
            <a:p>
              <a:pPr lvl="0" indent="0" algn="ctr"/>
              <a:r>
                <a:rPr lang="zh-CN" altLang="en-US" sz="1400" b="1" dirty="0">
                  <a:latin typeface="Times New Roman" panose="02020603050405020304" pitchFamily="18" charset="0"/>
                  <a:ea typeface="宋体" panose="02010600030101010101" pitchFamily="2" charset="-122"/>
                </a:rPr>
                <a:t>控制字段</a:t>
              </a:r>
              <a:endParaRPr lang="zh-CN" altLang="en-US" sz="1400" b="1" dirty="0">
                <a:latin typeface="Times New Roman" panose="02020603050405020304" pitchFamily="18" charset="0"/>
                <a:ea typeface="宋体" panose="02010600030101010101" pitchFamily="2" charset="-122"/>
              </a:endParaRPr>
            </a:p>
          </p:txBody>
        </p:sp>
        <p:sp>
          <p:nvSpPr>
            <p:cNvPr id="26646" name="Text Box 23"/>
            <p:cNvSpPr txBox="1"/>
            <p:nvPr/>
          </p:nvSpPr>
          <p:spPr>
            <a:xfrm>
              <a:off x="2988" y="1289"/>
              <a:ext cx="357" cy="158"/>
            </a:xfrm>
            <a:prstGeom prst="rect">
              <a:avLst/>
            </a:prstGeom>
            <a:noFill/>
            <a:ln w="9525">
              <a:noFill/>
            </a:ln>
          </p:spPr>
          <p:txBody>
            <a:bodyPr lIns="0" tIns="0" rIns="0" bIns="0" anchor="t"/>
            <a:lstStyle/>
            <a:p>
              <a:pPr lvl="0" indent="0" algn="ctr"/>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26647" name="Text Box 24"/>
            <p:cNvSpPr txBox="1"/>
            <p:nvPr/>
          </p:nvSpPr>
          <p:spPr>
            <a:xfrm>
              <a:off x="2606" y="1033"/>
              <a:ext cx="604" cy="150"/>
            </a:xfrm>
            <a:prstGeom prst="rect">
              <a:avLst/>
            </a:prstGeom>
            <a:noFill/>
            <a:ln w="9525">
              <a:noFill/>
            </a:ln>
          </p:spPr>
          <p:txBody>
            <a:bodyPr lIns="0" tIns="0" rIns="0" bIns="0" anchor="t"/>
            <a:lstStyle/>
            <a:p>
              <a:pPr lvl="0" indent="0" algn="ctr"/>
              <a:r>
                <a:rPr lang="zh-CN" altLang="en-US" sz="1400" b="1" dirty="0">
                  <a:latin typeface="Times New Roman" panose="02020603050405020304" pitchFamily="18" charset="0"/>
                  <a:ea typeface="宋体" panose="02010600030101010101" pitchFamily="2" charset="-122"/>
                </a:rPr>
                <a:t>微命令信号</a:t>
              </a:r>
              <a:endParaRPr lang="zh-CN" altLang="en-US" sz="1400" b="1" dirty="0">
                <a:latin typeface="Times New Roman" panose="02020603050405020304" pitchFamily="18" charset="0"/>
                <a:ea typeface="宋体" panose="02010600030101010101" pitchFamily="2" charset="-122"/>
              </a:endParaRPr>
            </a:p>
          </p:txBody>
        </p:sp>
        <p:sp>
          <p:nvSpPr>
            <p:cNvPr id="26648" name="Text Box 25"/>
            <p:cNvSpPr txBox="1"/>
            <p:nvPr/>
          </p:nvSpPr>
          <p:spPr>
            <a:xfrm>
              <a:off x="394" y="0"/>
              <a:ext cx="604" cy="158"/>
            </a:xfrm>
            <a:prstGeom prst="rect">
              <a:avLst/>
            </a:prstGeom>
            <a:noFill/>
            <a:ln w="9525">
              <a:noFill/>
            </a:ln>
          </p:spPr>
          <p:txBody>
            <a:bodyPr lIns="0" tIns="0" rIns="0" bIns="0" anchor="t"/>
            <a:lstStyle/>
            <a:p>
              <a:pPr lvl="0" indent="0" algn="ctr"/>
              <a:r>
                <a:rPr lang="zh-CN" altLang="en-US" sz="1400" b="1" dirty="0">
                  <a:latin typeface="Times New Roman" panose="02020603050405020304" pitchFamily="18" charset="0"/>
                  <a:ea typeface="宋体" panose="02010600030101010101" pitchFamily="2" charset="-122"/>
                </a:rPr>
                <a:t>指令寄存器</a:t>
              </a:r>
              <a:endParaRPr lang="zh-CN" altLang="en-US" sz="1400" b="1" dirty="0">
                <a:latin typeface="Times New Roman" panose="02020603050405020304" pitchFamily="18" charset="0"/>
                <a:ea typeface="宋体" panose="02010600030101010101" pitchFamily="2" charset="-122"/>
              </a:endParaRPr>
            </a:p>
          </p:txBody>
        </p:sp>
        <p:sp>
          <p:nvSpPr>
            <p:cNvPr id="26649" name="Text Box 26"/>
            <p:cNvSpPr txBox="1"/>
            <p:nvPr/>
          </p:nvSpPr>
          <p:spPr>
            <a:xfrm>
              <a:off x="589" y="147"/>
              <a:ext cx="218" cy="170"/>
            </a:xfrm>
            <a:prstGeom prst="rect">
              <a:avLst/>
            </a:prstGeom>
            <a:noFill/>
            <a:ln w="9525">
              <a:noFill/>
            </a:ln>
          </p:spPr>
          <p:txBody>
            <a:bodyPr lIns="0" tIns="0" rIns="0" bIns="0" anchor="t"/>
            <a:lstStyle/>
            <a:p>
              <a:pPr lvl="0" indent="0" algn="r"/>
              <a:r>
                <a:rPr lang="en-US" altLang="zh-CN" sz="1400" b="1" dirty="0">
                  <a:latin typeface="Times New Roman" panose="02020603050405020304" pitchFamily="18" charset="0"/>
                  <a:ea typeface="宋体" panose="02010600030101010101" pitchFamily="2" charset="-122"/>
                </a:rPr>
                <a:t>IR</a:t>
              </a:r>
              <a:endParaRPr lang="en-US" altLang="zh-CN" sz="1400" b="1" dirty="0">
                <a:latin typeface="Times New Roman" panose="02020603050405020304" pitchFamily="18" charset="0"/>
                <a:ea typeface="宋体" panose="02010600030101010101" pitchFamily="2" charset="-122"/>
              </a:endParaRPr>
            </a:p>
          </p:txBody>
        </p:sp>
        <p:sp>
          <p:nvSpPr>
            <p:cNvPr id="26650" name="Line 27"/>
            <p:cNvSpPr/>
            <p:nvPr/>
          </p:nvSpPr>
          <p:spPr>
            <a:xfrm>
              <a:off x="2261" y="234"/>
              <a:ext cx="0" cy="278"/>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51" name="Line 28"/>
            <p:cNvSpPr/>
            <p:nvPr/>
          </p:nvSpPr>
          <p:spPr>
            <a:xfrm>
              <a:off x="2347" y="234"/>
              <a:ext cx="0" cy="278"/>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52" name="Line 29"/>
            <p:cNvSpPr/>
            <p:nvPr/>
          </p:nvSpPr>
          <p:spPr>
            <a:xfrm>
              <a:off x="2563" y="227"/>
              <a:ext cx="0" cy="278"/>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26653" name="Text Box 30"/>
            <p:cNvSpPr txBox="1"/>
            <p:nvPr/>
          </p:nvSpPr>
          <p:spPr>
            <a:xfrm>
              <a:off x="2415" y="294"/>
              <a:ext cx="129" cy="158"/>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26654" name="Text Box 31"/>
            <p:cNvSpPr txBox="1"/>
            <p:nvPr/>
          </p:nvSpPr>
          <p:spPr>
            <a:xfrm>
              <a:off x="2206" y="76"/>
              <a:ext cx="449" cy="142"/>
            </a:xfrm>
            <a:prstGeom prst="rect">
              <a:avLst/>
            </a:prstGeom>
            <a:noFill/>
            <a:ln w="9525">
              <a:noFill/>
            </a:ln>
          </p:spPr>
          <p:txBody>
            <a:bodyPr lIns="0" tIns="0" rIns="0" bIns="0" anchor="t"/>
            <a:lstStyle/>
            <a:p>
              <a:pPr lvl="0" indent="0" algn="ctr"/>
              <a:r>
                <a:rPr lang="zh-CN" altLang="en-US" sz="1200" b="1" dirty="0">
                  <a:latin typeface="Times New Roman" panose="02020603050405020304" pitchFamily="18" charset="0"/>
                  <a:ea typeface="宋体" panose="02010600030101010101" pitchFamily="2" charset="-122"/>
                </a:rPr>
                <a:t>状态条件</a:t>
              </a:r>
              <a:endParaRPr lang="zh-CN" altLang="en-US" sz="1200" b="1" dirty="0">
                <a:latin typeface="Times New Roman" panose="02020603050405020304" pitchFamily="18" charset="0"/>
                <a:ea typeface="宋体" panose="02010600030101010101" pitchFamily="2" charset="-122"/>
              </a:endParaRPr>
            </a:p>
          </p:txBody>
        </p:sp>
        <p:sp>
          <p:nvSpPr>
            <p:cNvPr id="26655" name="Text Box 32"/>
            <p:cNvSpPr txBox="1"/>
            <p:nvPr/>
          </p:nvSpPr>
          <p:spPr>
            <a:xfrm>
              <a:off x="1589" y="1432"/>
              <a:ext cx="358" cy="309"/>
            </a:xfrm>
            <a:prstGeom prst="rect">
              <a:avLst/>
            </a:prstGeom>
            <a:noFill/>
            <a:ln w="9525">
              <a:noFill/>
            </a:ln>
          </p:spPr>
          <p:txBody>
            <a:bodyPr lIns="0" tIns="0" rIns="0" bIns="0" anchor="t"/>
            <a:lstStyle/>
            <a:p>
              <a:pPr lvl="0" indent="0" algn="r"/>
              <a:r>
                <a:rPr lang="zh-CN" altLang="en-US" sz="1400" b="1" dirty="0">
                  <a:latin typeface="Times New Roman" panose="02020603050405020304" pitchFamily="18" charset="0"/>
                  <a:ea typeface="宋体" panose="02010600030101010101" pitchFamily="2" charset="-122"/>
                </a:rPr>
                <a:t>微指令</a:t>
              </a:r>
              <a:endParaRPr lang="zh-CN" altLang="en-US" sz="1400" b="1" dirty="0">
                <a:latin typeface="Times New Roman" panose="02020603050405020304" pitchFamily="18" charset="0"/>
                <a:ea typeface="宋体" panose="02010600030101010101" pitchFamily="2" charset="-122"/>
              </a:endParaRPr>
            </a:p>
            <a:p>
              <a:pPr lvl="0" indent="0" algn="r"/>
              <a:r>
                <a:rPr lang="zh-CN" altLang="en-US" sz="1400" b="1" dirty="0">
                  <a:latin typeface="Times New Roman" panose="02020603050405020304" pitchFamily="18" charset="0"/>
                  <a:ea typeface="宋体" panose="02010600030101010101" pitchFamily="2" charset="-122"/>
                </a:rPr>
                <a:t>寄存器</a:t>
              </a:r>
              <a:endParaRPr lang="zh-CN" altLang="en-US" sz="1400" b="1" dirty="0">
                <a:latin typeface="Times New Roman" panose="02020603050405020304" pitchFamily="18" charset="0"/>
                <a:ea typeface="宋体" panose="02010600030101010101" pitchFamily="2" charset="-122"/>
              </a:endParaRPr>
            </a:p>
          </p:txBody>
        </p:sp>
        <p:sp>
          <p:nvSpPr>
            <p:cNvPr id="26656" name="Text Box 33"/>
            <p:cNvSpPr txBox="1"/>
            <p:nvPr/>
          </p:nvSpPr>
          <p:spPr>
            <a:xfrm>
              <a:off x="875" y="2215"/>
              <a:ext cx="2181" cy="234"/>
            </a:xfrm>
            <a:prstGeom prst="rect">
              <a:avLst/>
            </a:prstGeom>
            <a:noFill/>
            <a:ln w="9525">
              <a:noFill/>
            </a:ln>
          </p:spPr>
          <p:txBody>
            <a:bodyPr lIns="0" tIns="0" rIns="0" bIns="0" anchor="t"/>
            <a:lstStyle/>
            <a:p>
              <a:pPr lvl="0" indent="0" algn="ctr"/>
              <a:r>
                <a:rPr lang="zh-CN" altLang="en-US" sz="1600" b="1" dirty="0">
                  <a:solidFill>
                    <a:srgbClr val="3316C6"/>
                  </a:solidFill>
                  <a:latin typeface="Times New Roman" panose="02020603050405020304" pitchFamily="18" charset="0"/>
                  <a:ea typeface="宋体" panose="02010600030101010101" pitchFamily="2" charset="-122"/>
                </a:rPr>
                <a:t>图5.22　微程序控制器组成原理框图</a:t>
              </a:r>
              <a:endParaRPr lang="zh-CN" altLang="en-US" sz="1600" b="1" dirty="0">
                <a:solidFill>
                  <a:srgbClr val="3316C6"/>
                </a:solidFill>
                <a:latin typeface="Times New Roman" panose="02020603050405020304" pitchFamily="18" charset="0"/>
                <a:ea typeface="宋体" panose="02010600030101010101" pitchFamily="2" charset="-122"/>
              </a:endParaRPr>
            </a:p>
          </p:txBody>
        </p:sp>
        <p:sp>
          <p:nvSpPr>
            <p:cNvPr id="26657" name="AutoShape 34"/>
            <p:cNvSpPr/>
            <p:nvPr/>
          </p:nvSpPr>
          <p:spPr>
            <a:xfrm flipV="1">
              <a:off x="1639" y="105"/>
              <a:ext cx="548" cy="407"/>
            </a:xfrm>
            <a:custGeom>
              <a:avLst/>
              <a:gdLst/>
              <a:ahLst/>
              <a:cxnLst>
                <a:cxn ang="17694720">
                  <a:pos x="0" y="0"/>
                </a:cxn>
                <a:cxn ang="11796480">
                  <a:pos x="0" y="0"/>
                </a:cxn>
                <a:cxn ang="11796480">
                  <a:pos x="0" y="0"/>
                </a:cxn>
                <a:cxn ang="5898240">
                  <a:pos x="0" y="0"/>
                </a:cxn>
                <a:cxn ang="0">
                  <a:pos x="0" y="0"/>
                </a:cxn>
                <a:cxn ang="0">
                  <a:pos x="0" y="0"/>
                </a:cxn>
              </a:cxnLst>
              <a:rect l="0" t="0" r="0" b="0"/>
              <a:pathLst>
                <a:path w="21600" h="21600">
                  <a:moveTo>
                    <a:pt x="18797" y="0"/>
                  </a:moveTo>
                  <a:lnTo>
                    <a:pt x="15993" y="3920"/>
                  </a:lnTo>
                  <a:lnTo>
                    <a:pt x="17425" y="3920"/>
                  </a:lnTo>
                  <a:lnTo>
                    <a:pt x="17425" y="18662"/>
                  </a:lnTo>
                  <a:lnTo>
                    <a:pt x="0" y="18662"/>
                  </a:lnTo>
                  <a:lnTo>
                    <a:pt x="0" y="21600"/>
                  </a:lnTo>
                  <a:lnTo>
                    <a:pt x="20168" y="21600"/>
                  </a:lnTo>
                  <a:lnTo>
                    <a:pt x="20168" y="3920"/>
                  </a:lnTo>
                  <a:lnTo>
                    <a:pt x="21600" y="3920"/>
                  </a:lnTo>
                  <a:close/>
                </a:path>
              </a:pathLst>
            </a:custGeom>
            <a:solidFill>
              <a:srgbClr val="99FF33"/>
            </a:solidFill>
            <a:ln w="9525" cap="flat" cmpd="sng">
              <a:solidFill>
                <a:srgbClr val="000000"/>
              </a:solidFill>
              <a:prstDash val="solid"/>
              <a:miter/>
              <a:headEnd type="none" w="med" len="med"/>
              <a:tailEnd type="none" w="med" len="med"/>
            </a:ln>
          </p:spPr>
          <p:txBody>
            <a:bodyPr/>
            <a:lstStyle/>
            <a:p>
              <a:endParaRPr lang="zh-CN" altLang="en-US"/>
            </a:p>
          </p:txBody>
        </p:sp>
        <p:sp>
          <p:nvSpPr>
            <p:cNvPr id="26658" name="Freeform 35"/>
            <p:cNvSpPr/>
            <p:nvPr/>
          </p:nvSpPr>
          <p:spPr>
            <a:xfrm>
              <a:off x="290" y="445"/>
              <a:ext cx="1016" cy="286"/>
            </a:xfrm>
            <a:custGeom>
              <a:avLst/>
              <a:gdLst/>
              <a:ahLst/>
              <a:cxnLst>
                <a:cxn ang="0">
                  <a:pos x="53" y="52"/>
                </a:cxn>
                <a:cxn ang="0">
                  <a:pos x="53" y="11"/>
                </a:cxn>
                <a:cxn ang="0">
                  <a:pos x="6" y="11"/>
                </a:cxn>
                <a:cxn ang="0">
                  <a:pos x="6" y="40"/>
                </a:cxn>
                <a:cxn ang="0">
                  <a:pos x="7" y="40"/>
                </a:cxn>
                <a:cxn ang="0">
                  <a:pos x="4" y="49"/>
                </a:cxn>
                <a:cxn ang="0">
                  <a:pos x="0" y="40"/>
                </a:cxn>
                <a:cxn ang="0">
                  <a:pos x="2" y="40"/>
                </a:cxn>
                <a:cxn ang="0">
                  <a:pos x="2" y="0"/>
                </a:cxn>
                <a:cxn ang="0">
                  <a:pos x="55" y="0"/>
                </a:cxn>
                <a:cxn ang="0">
                  <a:pos x="55" y="52"/>
                </a:cxn>
                <a:cxn ang="0">
                  <a:pos x="53" y="52"/>
                </a:cxn>
              </a:cxnLst>
              <a:rect l="0" t="0" r="0" b="0"/>
              <a:pathLst>
                <a:path w="1650" h="380">
                  <a:moveTo>
                    <a:pt x="1570" y="380"/>
                  </a:moveTo>
                  <a:lnTo>
                    <a:pt x="1570" y="80"/>
                  </a:lnTo>
                  <a:lnTo>
                    <a:pt x="160" y="80"/>
                  </a:lnTo>
                  <a:lnTo>
                    <a:pt x="160" y="290"/>
                  </a:lnTo>
                  <a:lnTo>
                    <a:pt x="230" y="290"/>
                  </a:lnTo>
                  <a:lnTo>
                    <a:pt x="120" y="360"/>
                  </a:lnTo>
                  <a:lnTo>
                    <a:pt x="0" y="290"/>
                  </a:lnTo>
                  <a:lnTo>
                    <a:pt x="80" y="290"/>
                  </a:lnTo>
                  <a:lnTo>
                    <a:pt x="80" y="0"/>
                  </a:lnTo>
                  <a:lnTo>
                    <a:pt x="1650" y="0"/>
                  </a:lnTo>
                  <a:lnTo>
                    <a:pt x="1650" y="380"/>
                  </a:lnTo>
                  <a:lnTo>
                    <a:pt x="1570" y="380"/>
                  </a:lnTo>
                  <a:close/>
                </a:path>
              </a:pathLst>
            </a:custGeom>
            <a:solidFill>
              <a:srgbClr val="99FF33"/>
            </a:solidFill>
            <a:ln w="9525" cap="flat" cmpd="sng">
              <a:solidFill>
                <a:srgbClr val="000000"/>
              </a:solidFill>
              <a:prstDash val="solid"/>
              <a:miter/>
              <a:headEnd type="none" w="med" len="med"/>
              <a:tailEnd type="none" w="med" len="med"/>
            </a:ln>
          </p:spPr>
          <p:txBody>
            <a:bodyPr/>
            <a:lstStyle/>
            <a:p>
              <a:endParaRPr lang="zh-CN" altLang="en-US"/>
            </a:p>
          </p:txBody>
        </p:sp>
        <p:sp>
          <p:nvSpPr>
            <p:cNvPr id="26659" name="Freeform 36"/>
            <p:cNvSpPr/>
            <p:nvPr/>
          </p:nvSpPr>
          <p:spPr>
            <a:xfrm>
              <a:off x="327" y="957"/>
              <a:ext cx="2784" cy="1107"/>
            </a:xfrm>
            <a:custGeom>
              <a:avLst/>
              <a:gdLst/>
              <a:ahLst/>
              <a:cxnLst>
                <a:cxn ang="0">
                  <a:pos x="3" y="98"/>
                </a:cxn>
                <a:cxn ang="0">
                  <a:pos x="3" y="190"/>
                </a:cxn>
                <a:cxn ang="0">
                  <a:pos x="49" y="190"/>
                </a:cxn>
                <a:cxn ang="0">
                  <a:pos x="49" y="17"/>
                </a:cxn>
                <a:cxn ang="0">
                  <a:pos x="47" y="17"/>
                </a:cxn>
                <a:cxn ang="0">
                  <a:pos x="51" y="0"/>
                </a:cxn>
                <a:cxn ang="0">
                  <a:pos x="55" y="18"/>
                </a:cxn>
                <a:cxn ang="0">
                  <a:pos x="52" y="18"/>
                </a:cxn>
                <a:cxn ang="0">
                  <a:pos x="52" y="190"/>
                </a:cxn>
                <a:cxn ang="0">
                  <a:pos x="108" y="190"/>
                </a:cxn>
                <a:cxn ang="0">
                  <a:pos x="108" y="151"/>
                </a:cxn>
                <a:cxn ang="0">
                  <a:pos x="105" y="151"/>
                </a:cxn>
                <a:cxn ang="0">
                  <a:pos x="109" y="135"/>
                </a:cxn>
                <a:cxn ang="0">
                  <a:pos x="113" y="151"/>
                </a:cxn>
                <a:cxn ang="0">
                  <a:pos x="111" y="151"/>
                </a:cxn>
                <a:cxn ang="0">
                  <a:pos x="111" y="190"/>
                </a:cxn>
                <a:cxn ang="0">
                  <a:pos x="147" y="190"/>
                </a:cxn>
                <a:cxn ang="0">
                  <a:pos x="147" y="154"/>
                </a:cxn>
                <a:cxn ang="0">
                  <a:pos x="144" y="154"/>
                </a:cxn>
                <a:cxn ang="0">
                  <a:pos x="148" y="137"/>
                </a:cxn>
                <a:cxn ang="0">
                  <a:pos x="152" y="154"/>
                </a:cxn>
                <a:cxn ang="0">
                  <a:pos x="148" y="154"/>
                </a:cxn>
                <a:cxn ang="0">
                  <a:pos x="148" y="202"/>
                </a:cxn>
                <a:cxn ang="0">
                  <a:pos x="0" y="202"/>
                </a:cxn>
                <a:cxn ang="0">
                  <a:pos x="0" y="98"/>
                </a:cxn>
                <a:cxn ang="0">
                  <a:pos x="3" y="98"/>
                </a:cxn>
              </a:cxnLst>
              <a:rect l="0" t="0" r="0" b="0"/>
              <a:pathLst>
                <a:path w="4520" h="1470">
                  <a:moveTo>
                    <a:pt x="90" y="710"/>
                  </a:moveTo>
                  <a:lnTo>
                    <a:pt x="90" y="1380"/>
                  </a:lnTo>
                  <a:lnTo>
                    <a:pt x="1470" y="1380"/>
                  </a:lnTo>
                  <a:lnTo>
                    <a:pt x="1470" y="120"/>
                  </a:lnTo>
                  <a:lnTo>
                    <a:pt x="1390" y="120"/>
                  </a:lnTo>
                  <a:lnTo>
                    <a:pt x="1510" y="0"/>
                  </a:lnTo>
                  <a:lnTo>
                    <a:pt x="1640" y="130"/>
                  </a:lnTo>
                  <a:lnTo>
                    <a:pt x="1550" y="130"/>
                  </a:lnTo>
                  <a:lnTo>
                    <a:pt x="1550" y="1380"/>
                  </a:lnTo>
                  <a:lnTo>
                    <a:pt x="3210" y="1380"/>
                  </a:lnTo>
                  <a:lnTo>
                    <a:pt x="3210" y="1100"/>
                  </a:lnTo>
                  <a:lnTo>
                    <a:pt x="3130" y="1100"/>
                  </a:lnTo>
                  <a:lnTo>
                    <a:pt x="3250" y="980"/>
                  </a:lnTo>
                  <a:lnTo>
                    <a:pt x="3370" y="1100"/>
                  </a:lnTo>
                  <a:lnTo>
                    <a:pt x="3290" y="1100"/>
                  </a:lnTo>
                  <a:lnTo>
                    <a:pt x="3290" y="1380"/>
                  </a:lnTo>
                  <a:lnTo>
                    <a:pt x="4360" y="1380"/>
                  </a:lnTo>
                  <a:lnTo>
                    <a:pt x="4356" y="1120"/>
                  </a:lnTo>
                  <a:lnTo>
                    <a:pt x="4280" y="1120"/>
                  </a:lnTo>
                  <a:lnTo>
                    <a:pt x="4400" y="1000"/>
                  </a:lnTo>
                  <a:lnTo>
                    <a:pt x="4520" y="1120"/>
                  </a:lnTo>
                  <a:lnTo>
                    <a:pt x="4430" y="1120"/>
                  </a:lnTo>
                  <a:lnTo>
                    <a:pt x="4430" y="1470"/>
                  </a:lnTo>
                  <a:lnTo>
                    <a:pt x="0" y="1470"/>
                  </a:lnTo>
                  <a:lnTo>
                    <a:pt x="0" y="710"/>
                  </a:lnTo>
                  <a:lnTo>
                    <a:pt x="90" y="710"/>
                  </a:lnTo>
                  <a:close/>
                </a:path>
              </a:pathLst>
            </a:custGeom>
            <a:solidFill>
              <a:srgbClr val="99FF33"/>
            </a:solidFill>
            <a:ln w="9525" cap="flat" cmpd="sng">
              <a:solidFill>
                <a:srgbClr val="000000"/>
              </a:solidFill>
              <a:prstDash val="solid"/>
              <a:miter/>
              <a:headEnd type="none" w="med" len="med"/>
              <a:tailEnd type="none" w="med" len="med"/>
            </a:ln>
          </p:spPr>
          <p:txBody>
            <a:bodyPr/>
            <a:lstStyle/>
            <a:p>
              <a:endParaRPr lang="zh-CN" altLang="en-US"/>
            </a:p>
          </p:txBody>
        </p:sp>
      </p:grpSp>
      <p:sp>
        <p:nvSpPr>
          <p:cNvPr id="26660" name="Rectangle 37"/>
          <p:cNvSpPr/>
          <p:nvPr/>
        </p:nvSpPr>
        <p:spPr>
          <a:xfrm>
            <a:off x="0" y="1214438"/>
            <a:ext cx="9144000" cy="822325"/>
          </a:xfrm>
          <a:prstGeom prst="rect">
            <a:avLst/>
          </a:prstGeom>
          <a:noFill/>
          <a:ln w="9525">
            <a:noFill/>
          </a:ln>
        </p:spPr>
        <p:txBody>
          <a:bodyPr anchor="t">
            <a:spAutoFit/>
          </a:bodyPr>
          <a:lstStyle/>
          <a:p>
            <a:pPr lvl="0" indent="0" defTabSz="0">
              <a:tabLst>
                <a:tab pos="1685925" algn="l"/>
                <a:tab pos="1724025" algn="l"/>
              </a:tabLst>
            </a:pPr>
            <a:r>
              <a:rPr lang="zh-CN" altLang="en-US" sz="2000" b="1" dirty="0">
                <a:solidFill>
                  <a:srgbClr val="3316C6"/>
                </a:solidFill>
                <a:latin typeface="Times New Roman" panose="02020603050405020304" pitchFamily="18" charset="0"/>
                <a:ea typeface="宋体" panose="02010600030101010101" pitchFamily="2" charset="-122"/>
              </a:rPr>
              <a:t>  </a:t>
            </a:r>
            <a:r>
              <a:rPr lang="zh-CN" altLang="en-US" b="1" dirty="0">
                <a:solidFill>
                  <a:srgbClr val="3316C6"/>
                </a:solidFill>
                <a:latin typeface="Times New Roman" panose="02020603050405020304" pitchFamily="18" charset="0"/>
                <a:ea typeface="宋体" panose="02010600030101010101" pitchFamily="2" charset="-122"/>
              </a:rPr>
              <a:t>（1）控制存储器</a:t>
            </a:r>
            <a:r>
              <a:rPr lang="en-US" altLang="zh-CN" b="1" dirty="0">
                <a:solidFill>
                  <a:srgbClr val="3316C6"/>
                </a:solidFill>
                <a:latin typeface="Times New Roman" panose="02020603050405020304" pitchFamily="18" charset="0"/>
                <a:ea typeface="宋体" panose="02010600030101010101" pitchFamily="2" charset="-122"/>
              </a:rPr>
              <a:t>CM</a:t>
            </a:r>
            <a:endParaRPr lang="en-US" altLang="zh-CN"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 pos="1724025" algn="l"/>
              </a:tabLst>
            </a:pPr>
            <a:endParaRPr lang="en-US" altLang="zh-CN" b="1" dirty="0">
              <a:solidFill>
                <a:srgbClr val="3316C6"/>
              </a:solidFill>
              <a:latin typeface="Times New Roman" panose="02020603050405020304" pitchFamily="18" charset="0"/>
              <a:ea typeface="宋体" panose="02010600030101010101" pitchFamily="2" charset="-122"/>
            </a:endParaRPr>
          </a:p>
        </p:txBody>
      </p:sp>
      <p:sp>
        <p:nvSpPr>
          <p:cNvPr id="26661" name="Rectangle 39"/>
          <p:cNvSpPr/>
          <p:nvPr/>
        </p:nvSpPr>
        <p:spPr>
          <a:xfrm>
            <a:off x="285750" y="1714500"/>
            <a:ext cx="3975100" cy="701675"/>
          </a:xfrm>
          <a:prstGeom prst="rect">
            <a:avLst/>
          </a:prstGeom>
          <a:noFill/>
          <a:ln w="9525">
            <a:noFill/>
          </a:ln>
        </p:spPr>
        <p:txBody>
          <a:bodyPr anchor="t">
            <a:spAutoFit/>
          </a:bodyPr>
          <a:lstStyle/>
          <a:p>
            <a:pPr lvl="0" indent="0" defTabSz="0">
              <a:tabLst>
                <a:tab pos="1685925" algn="l"/>
              </a:tabLst>
            </a:pPr>
            <a:r>
              <a:rPr lang="zh-CN" altLang="en-US" sz="2000" b="1" dirty="0">
                <a:solidFill>
                  <a:srgbClr val="990099"/>
                </a:solidFill>
                <a:latin typeface="Times New Roman" panose="02020603050405020304" pitchFamily="18" charset="0"/>
                <a:ea typeface="宋体" panose="02010600030101010101" pitchFamily="2" charset="-122"/>
              </a:rPr>
              <a:t>*① </a:t>
            </a:r>
            <a:r>
              <a:rPr lang="en-US" altLang="zh-CN" sz="2000" b="1" dirty="0">
                <a:solidFill>
                  <a:srgbClr val="990099"/>
                </a:solidFill>
                <a:latin typeface="Times New Roman" panose="02020603050405020304" pitchFamily="18" charset="0"/>
                <a:ea typeface="宋体" panose="02010600030101010101" pitchFamily="2" charset="-122"/>
              </a:rPr>
              <a:t>CM</a:t>
            </a:r>
            <a:r>
              <a:rPr lang="zh-CN" altLang="en-US" sz="2000" b="1" dirty="0">
                <a:solidFill>
                  <a:srgbClr val="990099"/>
                </a:solidFill>
                <a:latin typeface="Times New Roman" panose="02020603050405020304" pitchFamily="18" charset="0"/>
                <a:ea typeface="宋体" panose="02010600030101010101" pitchFamily="2" charset="-122"/>
              </a:rPr>
              <a:t>的字长就是微指令字长；</a:t>
            </a:r>
            <a:endParaRPr lang="zh-CN" altLang="en-US" sz="2000" b="1" dirty="0">
              <a:solidFill>
                <a:srgbClr val="990099"/>
              </a:solidFill>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solidFill>
                <a:srgbClr val="990099"/>
              </a:solidFill>
              <a:latin typeface="Times New Roman" panose="02020603050405020304" pitchFamily="18" charset="0"/>
              <a:ea typeface="宋体" panose="02010600030101010101" pitchFamily="2" charset="-122"/>
            </a:endParaRPr>
          </a:p>
        </p:txBody>
      </p:sp>
      <p:sp>
        <p:nvSpPr>
          <p:cNvPr id="26662" name="Rectangle 40"/>
          <p:cNvSpPr/>
          <p:nvPr/>
        </p:nvSpPr>
        <p:spPr>
          <a:xfrm>
            <a:off x="430213" y="2147888"/>
            <a:ext cx="3317875" cy="701675"/>
          </a:xfrm>
          <a:prstGeom prst="rect">
            <a:avLst/>
          </a:prstGeom>
          <a:noFill/>
          <a:ln w="9525">
            <a:noFill/>
          </a:ln>
        </p:spPr>
        <p:txBody>
          <a:bodyPr anchor="t">
            <a:spAutoFit/>
          </a:bodyPr>
          <a:lstStyle/>
          <a:p>
            <a:pPr lvl="0" indent="0" defTabSz="0">
              <a:tabLst>
                <a:tab pos="1685925" algn="l"/>
              </a:tabLst>
            </a:pPr>
            <a:r>
              <a:rPr lang="zh-CN" altLang="en-US" sz="2000" b="1" dirty="0">
                <a:latin typeface="Times New Roman" panose="02020603050405020304" pitchFamily="18" charset="0"/>
                <a:ea typeface="宋体" panose="02010600030101010101" pitchFamily="2" charset="-122"/>
              </a:rPr>
              <a:t>② </a:t>
            </a:r>
            <a:r>
              <a:rPr lang="en-US" altLang="zh-CN" sz="2000" b="1" dirty="0">
                <a:latin typeface="Times New Roman" panose="02020603050405020304" pitchFamily="18" charset="0"/>
                <a:ea typeface="宋体" panose="02010600030101010101" pitchFamily="2" charset="-122"/>
              </a:rPr>
              <a:t>CM</a:t>
            </a:r>
            <a:r>
              <a:rPr lang="zh-CN" altLang="en-US" sz="2000" b="1" dirty="0">
                <a:latin typeface="Times New Roman" panose="02020603050405020304" pitchFamily="18" charset="0"/>
                <a:ea typeface="宋体" panose="02010600030101010101" pitchFamily="2" charset="-122"/>
              </a:rPr>
              <a:t>是控制器的一部分；</a:t>
            </a:r>
            <a:endParaRPr lang="zh-CN" altLang="en-US" sz="2000"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latin typeface="Times New Roman" panose="02020603050405020304" pitchFamily="18" charset="0"/>
              <a:ea typeface="宋体" panose="02010600030101010101" pitchFamily="2" charset="-122"/>
            </a:endParaRPr>
          </a:p>
        </p:txBody>
      </p:sp>
      <p:sp>
        <p:nvSpPr>
          <p:cNvPr id="26663" name="Rectangle 41"/>
          <p:cNvSpPr/>
          <p:nvPr/>
        </p:nvSpPr>
        <p:spPr>
          <a:xfrm>
            <a:off x="428596" y="2578238"/>
            <a:ext cx="2570151" cy="707886"/>
          </a:xfrm>
          <a:prstGeom prst="rect">
            <a:avLst/>
          </a:prstGeom>
          <a:noFill/>
          <a:ln w="9525">
            <a:noFill/>
          </a:ln>
        </p:spPr>
        <p:txBody>
          <a:bodyPr wrap="square" anchor="t">
            <a:spAutoFit/>
          </a:bodyPr>
          <a:lstStyle/>
          <a:p>
            <a:pPr lvl="0" indent="0" defTabSz="0">
              <a:tabLst>
                <a:tab pos="1685925" algn="l"/>
              </a:tabLst>
            </a:pPr>
            <a:r>
              <a:rPr lang="zh-CN" altLang="en-US" sz="2000" b="1" dirty="0">
                <a:latin typeface="Times New Roman" panose="02020603050405020304" pitchFamily="18" charset="0"/>
                <a:ea typeface="宋体" panose="02010600030101010101" pitchFamily="2" charset="-122"/>
              </a:rPr>
              <a:t>③ 要求</a:t>
            </a:r>
            <a:r>
              <a:rPr lang="en-US" altLang="zh-CN" sz="2000" b="1" dirty="0">
                <a:latin typeface="Times New Roman" panose="02020603050405020304" pitchFamily="18" charset="0"/>
                <a:ea typeface="宋体" panose="02010600030101010101" pitchFamily="2" charset="-122"/>
              </a:rPr>
              <a:t>CM</a:t>
            </a:r>
            <a:r>
              <a:rPr lang="zh-CN" altLang="en-US" sz="2000" b="1" dirty="0">
                <a:latin typeface="Times New Roman" panose="02020603050405020304" pitchFamily="18" charset="0"/>
                <a:ea typeface="宋体" panose="02010600030101010101" pitchFamily="2" charset="-122"/>
              </a:rPr>
              <a:t>高速可靠。</a:t>
            </a:r>
            <a:endParaRPr lang="zh-CN" altLang="en-US" sz="2000"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latin typeface="Times New Roman" panose="02020603050405020304" pitchFamily="18" charset="0"/>
              <a:ea typeface="宋体" panose="02010600030101010101" pitchFamily="2" charset="-122"/>
            </a:endParaRPr>
          </a:p>
        </p:txBody>
      </p:sp>
      <p:sp>
        <p:nvSpPr>
          <p:cNvPr id="26664" name="Rectangle 42"/>
          <p:cNvSpPr/>
          <p:nvPr/>
        </p:nvSpPr>
        <p:spPr>
          <a:xfrm>
            <a:off x="0" y="3857625"/>
            <a:ext cx="7019925" cy="822325"/>
          </a:xfrm>
          <a:prstGeom prst="rect">
            <a:avLst/>
          </a:prstGeom>
          <a:noFill/>
          <a:ln w="9525">
            <a:noFill/>
          </a:ln>
        </p:spPr>
        <p:txBody>
          <a:bodyPr anchor="t">
            <a:spAutoFit/>
          </a:bodyPr>
          <a:lstStyle/>
          <a:p>
            <a:pPr lvl="0" indent="0" defTabSz="0">
              <a:tabLst>
                <a:tab pos="1685925" algn="l"/>
                <a:tab pos="1724025" algn="l"/>
              </a:tabLst>
            </a:pPr>
            <a:r>
              <a:rPr lang="zh-CN" altLang="en-US" sz="2000" b="1" dirty="0">
                <a:solidFill>
                  <a:srgbClr val="3316C6"/>
                </a:solidFill>
                <a:latin typeface="Times New Roman" panose="02020603050405020304" pitchFamily="18" charset="0"/>
                <a:ea typeface="宋体" panose="02010600030101010101" pitchFamily="2" charset="-122"/>
              </a:rPr>
              <a:t>  </a:t>
            </a:r>
            <a:r>
              <a:rPr lang="zh-CN" altLang="en-US" b="1" dirty="0">
                <a:solidFill>
                  <a:srgbClr val="3316C6"/>
                </a:solidFill>
                <a:latin typeface="Times New Roman" panose="02020603050405020304" pitchFamily="18" charset="0"/>
                <a:ea typeface="宋体" panose="02010600030101010101" pitchFamily="2" charset="-122"/>
              </a:rPr>
              <a:t>（2）微指令寄存器</a:t>
            </a:r>
            <a:r>
              <a:rPr lang="en-US" altLang="zh-CN" b="1" dirty="0">
                <a:solidFill>
                  <a:srgbClr val="3316C6"/>
                </a:solidFill>
                <a:latin typeface="Times New Roman" panose="02020603050405020304" pitchFamily="18" charset="0"/>
                <a:ea typeface="宋体" panose="02010600030101010101" pitchFamily="2" charset="-122"/>
              </a:rPr>
              <a:t>MIR</a:t>
            </a:r>
            <a:endParaRPr lang="en-US" altLang="zh-CN"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 pos="1724025" algn="l"/>
              </a:tabLst>
            </a:pPr>
            <a:endParaRPr lang="en-US" altLang="zh-CN" b="1" dirty="0">
              <a:solidFill>
                <a:srgbClr val="3316C6"/>
              </a:solidFill>
              <a:latin typeface="Times New Roman" panose="02020603050405020304" pitchFamily="18" charset="0"/>
              <a:ea typeface="宋体" panose="02010600030101010101" pitchFamily="2" charset="-122"/>
            </a:endParaRPr>
          </a:p>
        </p:txBody>
      </p:sp>
      <p:sp>
        <p:nvSpPr>
          <p:cNvPr id="26665" name="Rectangle 43"/>
          <p:cNvSpPr/>
          <p:nvPr/>
        </p:nvSpPr>
        <p:spPr>
          <a:xfrm>
            <a:off x="857250" y="4286250"/>
            <a:ext cx="9144000" cy="701675"/>
          </a:xfrm>
          <a:prstGeom prst="rect">
            <a:avLst/>
          </a:prstGeom>
          <a:noFill/>
          <a:ln w="9525">
            <a:noFill/>
          </a:ln>
        </p:spPr>
        <p:txBody>
          <a:bodyPr anchor="t">
            <a:spAutoFit/>
          </a:bodyPr>
          <a:lstStyle/>
          <a:p>
            <a:pPr lvl="0" indent="0" defTabSz="0">
              <a:tabLst>
                <a:tab pos="1685925" algn="l"/>
              </a:tabLst>
            </a:pPr>
            <a:r>
              <a:rPr lang="zh-CN" altLang="en-US" sz="2000" b="1" dirty="0">
                <a:latin typeface="Times New Roman" panose="02020603050405020304" pitchFamily="18" charset="0"/>
                <a:ea typeface="宋体" panose="02010600030101010101" pitchFamily="2" charset="-122"/>
              </a:rPr>
              <a:t>寄存现行微指令。</a:t>
            </a:r>
            <a:endParaRPr lang="zh-CN" altLang="en-US" sz="2000"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latin typeface="Times New Roman" panose="02020603050405020304" pitchFamily="18" charset="0"/>
              <a:ea typeface="宋体" panose="02010600030101010101" pitchFamily="2" charset="-122"/>
            </a:endParaRPr>
          </a:p>
        </p:txBody>
      </p:sp>
      <p:sp>
        <p:nvSpPr>
          <p:cNvPr id="26666" name="Rectangle 44"/>
          <p:cNvSpPr/>
          <p:nvPr/>
        </p:nvSpPr>
        <p:spPr>
          <a:xfrm>
            <a:off x="214313" y="4935538"/>
            <a:ext cx="8929687" cy="762000"/>
          </a:xfrm>
          <a:prstGeom prst="rect">
            <a:avLst/>
          </a:prstGeom>
          <a:noFill/>
          <a:ln w="9525">
            <a:noFill/>
          </a:ln>
        </p:spPr>
        <p:txBody>
          <a:bodyPr anchor="t">
            <a:spAutoFit/>
          </a:bodyPr>
          <a:lstStyle/>
          <a:p>
            <a:pPr lvl="0" indent="0" defTabSz="0">
              <a:tabLst>
                <a:tab pos="1685925" algn="l"/>
                <a:tab pos="1724025" algn="l"/>
              </a:tabLst>
            </a:pPr>
            <a:r>
              <a:rPr lang="zh-CN" altLang="en-US" b="1" dirty="0">
                <a:solidFill>
                  <a:srgbClr val="3316C6"/>
                </a:solidFill>
                <a:latin typeface="Times New Roman" panose="02020603050405020304" pitchFamily="18" charset="0"/>
                <a:ea typeface="宋体" panose="02010600030101010101" pitchFamily="2" charset="-122"/>
              </a:rPr>
              <a:t>（3）地址转移逻辑</a:t>
            </a:r>
            <a:endParaRPr lang="zh-CN" altLang="en-US"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 pos="1724025" algn="l"/>
              </a:tabLst>
            </a:pPr>
            <a:endParaRPr lang="zh-CN" altLang="en-US" sz="2000" b="1" dirty="0">
              <a:solidFill>
                <a:srgbClr val="3316C6"/>
              </a:solidFill>
              <a:latin typeface="Times New Roman" panose="02020603050405020304" pitchFamily="18" charset="0"/>
              <a:ea typeface="宋体" panose="02010600030101010101" pitchFamily="2" charset="-122"/>
            </a:endParaRPr>
          </a:p>
        </p:txBody>
      </p:sp>
      <p:sp>
        <p:nvSpPr>
          <p:cNvPr id="26667" name="Rectangle 45"/>
          <p:cNvSpPr/>
          <p:nvPr/>
        </p:nvSpPr>
        <p:spPr>
          <a:xfrm>
            <a:off x="928688" y="5364163"/>
            <a:ext cx="4810125" cy="701675"/>
          </a:xfrm>
          <a:prstGeom prst="rect">
            <a:avLst/>
          </a:prstGeom>
          <a:noFill/>
          <a:ln w="9525">
            <a:noFill/>
          </a:ln>
        </p:spPr>
        <p:txBody>
          <a:bodyPr anchor="t">
            <a:spAutoFit/>
          </a:bodyPr>
          <a:lstStyle/>
          <a:p>
            <a:pPr lvl="0" indent="0" defTabSz="0">
              <a:tabLst>
                <a:tab pos="1685925" algn="l"/>
              </a:tabLst>
            </a:pPr>
            <a:r>
              <a:rPr lang="zh-CN" altLang="en-US" sz="2000" b="1" dirty="0">
                <a:latin typeface="Times New Roman" panose="02020603050405020304" pitchFamily="18" charset="0"/>
                <a:ea typeface="宋体" panose="02010600030101010101" pitchFamily="2" charset="-122"/>
              </a:rPr>
              <a:t>按要求修改、形成下一条微指令的地址。</a:t>
            </a:r>
            <a:endParaRPr lang="zh-CN" altLang="en-US" sz="2000"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latin typeface="Times New Roman" panose="02020603050405020304" pitchFamily="18" charset="0"/>
              <a:ea typeface="宋体" panose="02010600030101010101" pitchFamily="2" charset="-122"/>
            </a:endParaRPr>
          </a:p>
        </p:txBody>
      </p:sp>
      <p:sp>
        <p:nvSpPr>
          <p:cNvPr id="26668" name="Rectangle 46"/>
          <p:cNvSpPr/>
          <p:nvPr/>
        </p:nvSpPr>
        <p:spPr>
          <a:xfrm>
            <a:off x="357188" y="5721350"/>
            <a:ext cx="5786437" cy="762000"/>
          </a:xfrm>
          <a:prstGeom prst="rect">
            <a:avLst/>
          </a:prstGeom>
          <a:noFill/>
          <a:ln w="9525">
            <a:noFill/>
          </a:ln>
        </p:spPr>
        <p:txBody>
          <a:bodyPr anchor="t">
            <a:spAutoFit/>
          </a:bodyPr>
          <a:lstStyle/>
          <a:p>
            <a:pPr lvl="0" indent="0" defTabSz="0">
              <a:tabLst>
                <a:tab pos="1685925" algn="l"/>
                <a:tab pos="1724025" algn="l"/>
              </a:tabLst>
            </a:pPr>
            <a:r>
              <a:rPr lang="zh-CN" altLang="en-US" b="1" dirty="0">
                <a:solidFill>
                  <a:srgbClr val="3316C6"/>
                </a:solidFill>
                <a:latin typeface="Times New Roman" panose="02020603050405020304" pitchFamily="18" charset="0"/>
                <a:ea typeface="宋体" panose="02010600030101010101" pitchFamily="2" charset="-122"/>
              </a:rPr>
              <a:t>（4）微地址寄存器 </a:t>
            </a:r>
            <a:r>
              <a:rPr lang="en-US" altLang="zh-CN" b="1" dirty="0">
                <a:solidFill>
                  <a:srgbClr val="3316C6"/>
                </a:solidFill>
                <a:latin typeface="Times New Roman" panose="02020603050405020304" pitchFamily="18" charset="0"/>
                <a:ea typeface="Arial" panose="020B0604020202020204" pitchFamily="34" charset="0"/>
              </a:rPr>
              <a:t>μ</a:t>
            </a:r>
            <a:r>
              <a:rPr lang="en-US" altLang="zh-CN" b="1" dirty="0">
                <a:solidFill>
                  <a:srgbClr val="3316C6"/>
                </a:solidFill>
                <a:latin typeface="Times New Roman" panose="02020603050405020304" pitchFamily="18" charset="0"/>
                <a:ea typeface="宋体" panose="02010600030101010101" pitchFamily="2" charset="-122"/>
              </a:rPr>
              <a:t>AR</a:t>
            </a:r>
            <a:r>
              <a:rPr lang="en-US" altLang="zh-CN" sz="2000" b="1" dirty="0">
                <a:solidFill>
                  <a:srgbClr val="3316C6"/>
                </a:solidFill>
                <a:latin typeface="Times New Roman" panose="02020603050405020304" pitchFamily="18" charset="0"/>
                <a:ea typeface="宋体" panose="02010600030101010101" pitchFamily="2" charset="-122"/>
              </a:rPr>
              <a:t> </a:t>
            </a:r>
            <a:endParaRPr lang="en-US" altLang="zh-CN" sz="2000"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 pos="1724025" algn="l"/>
              </a:tabLst>
            </a:pPr>
            <a:endParaRPr lang="en-US" altLang="zh-CN" sz="2000" b="1" dirty="0">
              <a:solidFill>
                <a:srgbClr val="3316C6"/>
              </a:solidFill>
              <a:latin typeface="Times New Roman" panose="02020603050405020304" pitchFamily="18" charset="0"/>
              <a:ea typeface="宋体" panose="02010600030101010101" pitchFamily="2" charset="-122"/>
            </a:endParaRPr>
          </a:p>
        </p:txBody>
      </p:sp>
      <p:sp>
        <p:nvSpPr>
          <p:cNvPr id="26669" name="Rectangle 47"/>
          <p:cNvSpPr/>
          <p:nvPr/>
        </p:nvSpPr>
        <p:spPr>
          <a:xfrm>
            <a:off x="928688" y="6149975"/>
            <a:ext cx="5357812" cy="708025"/>
          </a:xfrm>
          <a:prstGeom prst="rect">
            <a:avLst/>
          </a:prstGeom>
          <a:noFill/>
          <a:ln w="9525">
            <a:noFill/>
          </a:ln>
        </p:spPr>
        <p:txBody>
          <a:bodyPr anchor="t">
            <a:spAutoFit/>
          </a:bodyPr>
          <a:lstStyle/>
          <a:p>
            <a:pPr lvl="0" indent="0" defTabSz="0">
              <a:tabLst>
                <a:tab pos="1685925" algn="l"/>
              </a:tabLst>
            </a:pPr>
            <a:r>
              <a:rPr lang="zh-CN" altLang="en-US" sz="2000" b="1" dirty="0">
                <a:latin typeface="Times New Roman" panose="02020603050405020304" pitchFamily="18" charset="0"/>
                <a:ea typeface="宋体" panose="02010600030101010101" pitchFamily="2" charset="-122"/>
              </a:rPr>
              <a:t>寄存访问</a:t>
            </a:r>
            <a:r>
              <a:rPr lang="en-US" altLang="zh-CN" sz="2000" b="1" dirty="0">
                <a:latin typeface="Times New Roman" panose="02020603050405020304" pitchFamily="18" charset="0"/>
                <a:ea typeface="宋体" panose="02010600030101010101" pitchFamily="2" charset="-122"/>
              </a:rPr>
              <a:t>CM</a:t>
            </a:r>
            <a:r>
              <a:rPr lang="zh-CN" altLang="en-US" sz="2000" b="1" dirty="0">
                <a:latin typeface="Times New Roman" panose="02020603050405020304" pitchFamily="18" charset="0"/>
                <a:ea typeface="宋体" panose="02010600030101010101" pitchFamily="2" charset="-122"/>
              </a:rPr>
              <a:t>的微指令地址。</a:t>
            </a:r>
            <a:endParaRPr lang="zh-CN" altLang="en-US" sz="2000"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latin typeface="Times New Roman" panose="02020603050405020304" pitchFamily="18" charset="0"/>
              <a:ea typeface="宋体" panose="02010600030101010101" pitchFamily="2" charset="-122"/>
            </a:endParaRPr>
          </a:p>
        </p:txBody>
      </p:sp>
      <p:sp>
        <p:nvSpPr>
          <p:cNvPr id="48" name="Rectangle 2"/>
          <p:cNvSpPr txBox="1">
            <a:spLocks noChangeArrowheads="1"/>
          </p:cNvSpPr>
          <p:nvPr/>
        </p:nvSpPr>
        <p:spPr>
          <a:xfrm>
            <a:off x="684213" y="333375"/>
            <a:ext cx="7772400" cy="731838"/>
          </a:xfrm>
          <a:prstGeom prst="rect">
            <a:avLst/>
          </a:prstGeom>
        </p:spPr>
        <p:txBody>
          <a:bodyPr/>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a:ln>
                  <a:noFill/>
                </a:ln>
                <a:solidFill>
                  <a:srgbClr val="6600CC"/>
                </a:solidFill>
                <a:effectLst>
                  <a:outerShdw blurRad="38100" dist="38100" dir="2700000" algn="tl">
                    <a:srgbClr val="C0C0C0"/>
                  </a:outerShdw>
                </a:effectLst>
                <a:uLnTx/>
                <a:uFillTx/>
                <a:latin typeface="+mj-lt"/>
                <a:ea typeface="+mj-ea"/>
                <a:cs typeface="+mj-cs"/>
              </a:rPr>
              <a:t>二、 微程序控制器组成</a:t>
            </a:r>
            <a:endParaRPr kumimoji="1" lang="zh-CN" altLang="en-US" sz="36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72"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50" name="矩形 49"/>
          <p:cNvSpPr/>
          <p:nvPr/>
        </p:nvSpPr>
        <p:spPr>
          <a:xfrm>
            <a:off x="3571868" y="3357562"/>
            <a:ext cx="526106" cy="338554"/>
          </a:xfrm>
          <a:prstGeom prst="rect">
            <a:avLst/>
          </a:prstGeom>
        </p:spPr>
        <p:txBody>
          <a:bodyPr wrap="none">
            <a:spAutoFit/>
          </a:bodyPr>
          <a:lstStyle/>
          <a:p>
            <a:r>
              <a:rPr lang="en-US" altLang="zh-CN" sz="1600" b="1" dirty="0" smtClean="0"/>
              <a:t>CM</a:t>
            </a:r>
            <a:endParaRPr lang="zh-CN" altLang="en-US" sz="1600" dirty="0"/>
          </a:p>
        </p:txBody>
      </p:sp>
      <p:sp>
        <p:nvSpPr>
          <p:cNvPr id="51" name="矩形 50"/>
          <p:cNvSpPr/>
          <p:nvPr/>
        </p:nvSpPr>
        <p:spPr>
          <a:xfrm>
            <a:off x="5429256" y="2285992"/>
            <a:ext cx="492443" cy="276999"/>
          </a:xfrm>
          <a:prstGeom prst="rect">
            <a:avLst/>
          </a:prstGeom>
        </p:spPr>
        <p:txBody>
          <a:bodyPr wrap="none">
            <a:spAutoFit/>
          </a:bodyPr>
          <a:lstStyle/>
          <a:p>
            <a:r>
              <a:rPr lang="en-US" altLang="zh-CN" sz="1200" b="1" dirty="0" err="1" smtClean="0">
                <a:solidFill>
                  <a:srgbClr val="3316C6"/>
                </a:solidFill>
                <a:ea typeface="Arial" panose="020B0604020202020204" pitchFamily="34" charset="0"/>
              </a:rPr>
              <a:t>μ</a:t>
            </a:r>
            <a:r>
              <a:rPr lang="en-US" altLang="zh-CN" sz="1200" b="1" dirty="0" err="1" smtClean="0">
                <a:solidFill>
                  <a:srgbClr val="3316C6"/>
                </a:solidFill>
              </a:rPr>
              <a:t>AR</a:t>
            </a:r>
            <a:endParaRPr lang="zh-CN" altLang="en-US" sz="1200" dirty="0"/>
          </a:p>
        </p:txBody>
      </p:sp>
      <p:sp>
        <p:nvSpPr>
          <p:cNvPr id="52" name="矩形 51"/>
          <p:cNvSpPr/>
          <p:nvPr/>
        </p:nvSpPr>
        <p:spPr>
          <a:xfrm>
            <a:off x="7572396" y="2285992"/>
            <a:ext cx="800219" cy="461665"/>
          </a:xfrm>
          <a:prstGeom prst="rect">
            <a:avLst/>
          </a:prstGeom>
        </p:spPr>
        <p:txBody>
          <a:bodyPr wrap="none">
            <a:spAutoFit/>
          </a:bodyPr>
          <a:lstStyle/>
          <a:p>
            <a:pPr algn="ctr"/>
            <a:r>
              <a:rPr kumimoji="1" lang="zh-CN" altLang="en-US" sz="1200" b="1" kern="0" dirty="0" smtClean="0">
                <a:solidFill>
                  <a:srgbClr val="800080"/>
                </a:solidFill>
                <a:effectLst>
                  <a:outerShdw blurRad="38100" dist="38100" dir="2700000" algn="tl">
                    <a:srgbClr val="C0C0C0"/>
                  </a:outerShdw>
                </a:effectLst>
                <a:latin typeface="Arial" panose="020B0604020202020204" pitchFamily="34" charset="0"/>
              </a:rPr>
              <a:t>微地址</a:t>
            </a:r>
            <a:endParaRPr kumimoji="1" lang="en-US" altLang="zh-CN" sz="1200" b="1" kern="0" dirty="0" smtClean="0">
              <a:solidFill>
                <a:srgbClr val="800080"/>
              </a:solidFill>
              <a:effectLst>
                <a:outerShdw blurRad="38100" dist="38100" dir="2700000" algn="tl">
                  <a:srgbClr val="C0C0C0"/>
                </a:outerShdw>
              </a:effectLst>
              <a:latin typeface="Arial" panose="020B0604020202020204" pitchFamily="34" charset="0"/>
            </a:endParaRPr>
          </a:p>
          <a:p>
            <a:pPr algn="ctr"/>
            <a:r>
              <a:rPr kumimoji="1" lang="zh-CN" altLang="en-US" sz="1200" b="1" kern="0" dirty="0" smtClean="0">
                <a:solidFill>
                  <a:srgbClr val="800080"/>
                </a:solidFill>
                <a:effectLst>
                  <a:outerShdw blurRad="38100" dist="38100" dir="2700000" algn="tl">
                    <a:srgbClr val="C0C0C0"/>
                  </a:outerShdw>
                </a:effectLst>
                <a:latin typeface="Arial" panose="020B0604020202020204" pitchFamily="34" charset="0"/>
              </a:rPr>
              <a:t>形成电路</a:t>
            </a:r>
            <a:endParaRPr lang="zh-CN"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57698" name="Rectangle 2"/>
          <p:cNvSpPr>
            <a:spLocks noGrp="1" noChangeArrowheads="1"/>
          </p:cNvSpPr>
          <p:nvPr>
            <p:ph type="title"/>
          </p:nvPr>
        </p:nvSpPr>
        <p:spPr/>
        <p:txBody>
          <a:bodyPr vert="horz"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微程序控制器的构成部件</a:t>
            </a:r>
            <a:endPar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157699" name="Rectangle 3"/>
          <p:cNvSpPr>
            <a:spLocks noGrp="1" noChangeArrowheads="1"/>
          </p:cNvSpPr>
          <p:nvPr>
            <p:ph idx="1"/>
          </p:nvPr>
        </p:nvSpPr>
        <p:spPr>
          <a:xfrm>
            <a:off x="539750" y="1196975"/>
            <a:ext cx="7893050" cy="4362450"/>
          </a:xfrm>
        </p:spPr>
        <p:txBody>
          <a:bodyPr vert="horz" wrap="square" lIns="91440" tIns="45720" rIns="91440" bIns="45720" numCol="1" anchor="t" anchorCtr="0" compatLnSpc="1"/>
          <a:lstStyle/>
          <a:p>
            <a:pPr marL="274955" marR="0" lvl="0" indent="-274955" algn="l"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控制存储器</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简称控存、</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CM</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，用于</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存放所有机器指令的微程序。</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由高速</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ROM</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构成，</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其中一个存储单元存放一条微指令。</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a:p>
            <a:pPr marL="274955" marR="0" lvl="0" indent="-274955" algn="l"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微地址寄存器</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存放要访问的控存中的微指令的地址，又称</a:t>
            </a:r>
            <a:r>
              <a:rPr kumimoji="1" lang="en-US" altLang="zh-CN" sz="2400" b="1" i="0" u="none" strike="noStrike" kern="0" cap="none" spc="0" normalizeH="0" baseline="0" noProof="0" dirty="0" err="1"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μAR</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 </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CMAR</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a:p>
            <a:pPr marL="274955" marR="0" lvl="0" indent="-274955" algn="l"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微指令寄存器</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存放从控存中读出的微指令本身，又称</a:t>
            </a:r>
            <a:r>
              <a:rPr kumimoji="1" lang="en-US" altLang="zh-CN" sz="2400" b="1" i="0" u="none" strike="noStrike" kern="0" cap="none" spc="0" normalizeH="0" baseline="0" noProof="0" dirty="0" err="1"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μIR</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。其控制字段用于产生微操作控制信号，其下址则送至微地址形成电路，产生下一条微指令的地址。</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a:p>
            <a:pPr marL="274955" marR="0" lvl="0" indent="-274955" algn="l"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微地址形成电路</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用于产生下一条微指令的地址。包含了指令译码器，</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a:p>
            <a:pPr marL="274955" marR="0" lvl="0" indent="-274955" algn="l"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微地址形成电路中指令译码器的作用是将指令寄存器中的操作码</a:t>
            </a:r>
            <a:r>
              <a:rPr kumimoji="1" lang="en-US" altLang="zh-CN"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Times New Roman" panose="02020603050405020304" pitchFamily="18" charset="0"/>
              </a:rPr>
              <a:t>OP</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转换成该指令的微程序入口地址。</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 </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7699">
                                            <p:txEl>
                                              <p:pRg st="4294967295" end="4294967295"/>
                                            </p:txEl>
                                          </p:spTgt>
                                        </p:tgtEl>
                                        <p:attrNameLst>
                                          <p:attrName>style.visibility</p:attrName>
                                        </p:attrNameLst>
                                      </p:cBhvr>
                                      <p:to>
                                        <p:strVal val="visible"/>
                                      </p:to>
                                    </p:set>
                                    <p:animEffect transition="in" filter="blinds(horizontal)">
                                      <p:cBhvr>
                                        <p:cTn id="7" dur="500"/>
                                        <p:tgtEl>
                                          <p:spTgt spid="157699">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7699">
                                            <p:txEl>
                                              <p:pRg st="0" end="0"/>
                                            </p:txEl>
                                          </p:spTgt>
                                        </p:tgtEl>
                                        <p:attrNameLst>
                                          <p:attrName>style.visibility</p:attrName>
                                        </p:attrNameLst>
                                      </p:cBhvr>
                                      <p:to>
                                        <p:strVal val="visible"/>
                                      </p:to>
                                    </p:set>
                                    <p:animEffect transition="in" filter="blinds(horizontal)">
                                      <p:cBhvr>
                                        <p:cTn id="12" dur="500"/>
                                        <p:tgtEl>
                                          <p:spTgt spid="15769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7699">
                                            <p:txEl>
                                              <p:pRg st="1" end="1"/>
                                            </p:txEl>
                                          </p:spTgt>
                                        </p:tgtEl>
                                        <p:attrNameLst>
                                          <p:attrName>style.visibility</p:attrName>
                                        </p:attrNameLst>
                                      </p:cBhvr>
                                      <p:to>
                                        <p:strVal val="visible"/>
                                      </p:to>
                                    </p:set>
                                    <p:animEffect transition="in" filter="blinds(horizontal)">
                                      <p:cBhvr>
                                        <p:cTn id="17" dur="500"/>
                                        <p:tgtEl>
                                          <p:spTgt spid="15769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57699">
                                            <p:txEl>
                                              <p:pRg st="2" end="2"/>
                                            </p:txEl>
                                          </p:spTgt>
                                        </p:tgtEl>
                                        <p:attrNameLst>
                                          <p:attrName>style.visibility</p:attrName>
                                        </p:attrNameLst>
                                      </p:cBhvr>
                                      <p:to>
                                        <p:strVal val="visible"/>
                                      </p:to>
                                    </p:set>
                                    <p:animEffect transition="in" filter="blinds(horizontal)">
                                      <p:cBhvr>
                                        <p:cTn id="22" dur="500"/>
                                        <p:tgtEl>
                                          <p:spTgt spid="15769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7699">
                                            <p:txEl>
                                              <p:pRg st="3" end="3"/>
                                            </p:txEl>
                                          </p:spTgt>
                                        </p:tgtEl>
                                        <p:attrNameLst>
                                          <p:attrName>style.visibility</p:attrName>
                                        </p:attrNameLst>
                                      </p:cBhvr>
                                      <p:to>
                                        <p:strVal val="visible"/>
                                      </p:to>
                                    </p:set>
                                    <p:animEffect transition="in" filter="blinds(horizontal)">
                                      <p:cBhvr>
                                        <p:cTn id="27" dur="500"/>
                                        <p:tgtEl>
                                          <p:spTgt spid="15769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7699">
                                            <p:txEl>
                                              <p:pRg st="4" end="4"/>
                                            </p:txEl>
                                          </p:spTgt>
                                        </p:tgtEl>
                                        <p:attrNameLst>
                                          <p:attrName>style.visibility</p:attrName>
                                        </p:attrNameLst>
                                      </p:cBhvr>
                                      <p:to>
                                        <p:strVal val="visible"/>
                                      </p:to>
                                    </p:set>
                                    <p:animEffect transition="in" filter="blinds(horizontal)">
                                      <p:cBhvr>
                                        <p:cTn id="32" dur="500"/>
                                        <p:tgtEl>
                                          <p:spTgt spid="157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935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三、微程序控制原理举例</a:t>
            </a:r>
            <a:endPar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193539"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 action="ppaction://noaction"/>
              </a:rPr>
              <a:t>（一）模型计算机系统结构</a:t>
            </a:r>
            <a:endPar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 action="ppaction://noaction"/>
              </a:rPr>
              <a:t>（二）模型计算机数据通路</a:t>
            </a:r>
            <a:endPar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 action="ppaction://noaction"/>
              </a:rPr>
              <a:t>（三）模型计算机控制信号</a:t>
            </a:r>
            <a:endPar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 action="ppaction://noaction"/>
              </a:rPr>
              <a:t>（四）微指令格式</a:t>
            </a:r>
            <a:endPar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 action="ppaction://noaction"/>
              </a:rPr>
              <a:t>（五）微程序设计举例</a:t>
            </a:r>
            <a:endParaRPr kumimoji="1" lang="zh-CN" altLang="en-US" sz="3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94562" name="Rectangle 2"/>
          <p:cNvSpPr>
            <a:spLocks noGrp="1" noChangeArrowheads="1"/>
          </p:cNvSpPr>
          <p:nvPr>
            <p:ph type="title"/>
          </p:nvPr>
        </p:nvSpPr>
        <p:spPr>
          <a:xfrm>
            <a:off x="1500188" y="5786438"/>
            <a:ext cx="5226050" cy="731838"/>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28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（一）模型计算机系统结构</a:t>
            </a:r>
            <a:endParaRPr kumimoji="1" lang="zh-CN" altLang="en-US" sz="28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graphicFrame>
        <p:nvGraphicFramePr>
          <p:cNvPr id="194564" name="Object 4"/>
          <p:cNvGraphicFramePr/>
          <p:nvPr>
            <p:ph idx="1"/>
          </p:nvPr>
        </p:nvGraphicFramePr>
        <p:xfrm>
          <a:off x="395288" y="188913"/>
          <a:ext cx="8569325" cy="6003925"/>
        </p:xfrm>
        <a:graphic>
          <a:graphicData uri="http://schemas.openxmlformats.org/presentationml/2006/ole">
            <mc:AlternateContent xmlns:mc="http://schemas.openxmlformats.org/markup-compatibility/2006">
              <mc:Choice xmlns:v="urn:schemas-microsoft-com:vml" Requires="v">
                <p:oleObj spid="_x0000_s1025" name="" r:id="rId1" imgW="7735570" imgH="5423535" progId="Visio.Drawing.11">
                  <p:embed/>
                </p:oleObj>
              </mc:Choice>
              <mc:Fallback>
                <p:oleObj name="" r:id="rId1" imgW="7735570" imgH="5423535" progId="Visio.Drawing.11">
                  <p:embed/>
                  <p:pic>
                    <p:nvPicPr>
                      <p:cNvPr id="0" name="图片 1024" descr="image9"/>
                      <p:cNvPicPr/>
                      <p:nvPr/>
                    </p:nvPicPr>
                    <p:blipFill>
                      <a:blip r:embed="rId2"/>
                      <a:stretch>
                        <a:fillRect/>
                      </a:stretch>
                    </p:blipFill>
                    <p:spPr>
                      <a:xfrm>
                        <a:off x="395288" y="188913"/>
                        <a:ext cx="8569325" cy="6003925"/>
                      </a:xfrm>
                      <a:prstGeom prst="rect">
                        <a:avLst/>
                      </a:prstGeom>
                      <a:no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194564"/>
                                        </p:tgtEl>
                                        <p:attrNameLst>
                                          <p:attrName>style.visibility</p:attrName>
                                        </p:attrNameLst>
                                      </p:cBhvr>
                                      <p:to>
                                        <p:strVal val="visible"/>
                                      </p:to>
                                    </p:set>
                                    <p:anim calcmode="lin" valueType="num">
                                      <p:cBhvr>
                                        <p:cTn id="7" dur="1" fill="hold"/>
                                        <p:tgtEl>
                                          <p:spTgt spid="194564"/>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9661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（二）模型计算机数据通路</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196611" name="Rectangle 3"/>
          <p:cNvSpPr>
            <a:spLocks noGrp="1" noChangeArrowheads="1"/>
          </p:cNvSpPr>
          <p:nvPr>
            <p:ph idx="1"/>
          </p:nvPr>
        </p:nvSpPr>
        <p:spPr/>
        <p:txBody>
          <a:bodyPr vert="horz" wrap="square" lIns="91440" tIns="45720" rIns="91440" bIns="45720" numCol="1" anchor="t" anchorCtr="0" compatLnSpc="1"/>
          <a:lstStyle/>
          <a:p>
            <a:pPr marL="685800" marR="0" lvl="0" indent="-685800" algn="l" defTabSz="914400" rtl="0" eaLnBrk="1" fontAlgn="base" latinLnBrk="0" hangingPunct="1">
              <a:spcBef>
                <a:spcPct val="0"/>
              </a:spcBef>
              <a:spcAft>
                <a:spcPct val="20000"/>
              </a:spcAft>
              <a:buClrTx/>
              <a:buSzTx/>
              <a:buFontTx/>
              <a:buBlip>
                <a:blip r:embed="rId1"/>
              </a:buBlip>
              <a:defRPr/>
            </a:pPr>
            <a:r>
              <a:rPr kumimoji="1" lang="en-US" altLang="zh-CN" sz="28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cs typeface="+mn-cs"/>
              </a:rPr>
              <a:t>1</a:t>
            </a:r>
            <a:r>
              <a:rPr kumimoji="1" lang="zh-CN" altLang="en-US" sz="28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cs typeface="+mn-cs"/>
              </a:rPr>
              <a:t>、存储器读操作</a:t>
            </a:r>
            <a:r>
              <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：分成两步：</a:t>
            </a:r>
            <a:endPar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送地址到总线，并打入地址寄存器</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AR</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a:t>
            </a:r>
            <a:endPar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发送存储器读信号</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M-R# =0</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，启动存储器读操作，并将读出的数据从总线上接收至目的部件（例如</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IR</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、通用寄存器、</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DA1</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DA2</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a:t>
            </a:r>
            <a:endPar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685800" marR="0" lvl="0" indent="-685800" algn="l" defTabSz="914400" rtl="0" eaLnBrk="1" fontAlgn="base" latinLnBrk="0" hangingPunct="1">
              <a:spcBef>
                <a:spcPct val="0"/>
              </a:spcBef>
              <a:spcAft>
                <a:spcPct val="20000"/>
              </a:spcAft>
              <a:buClrTx/>
              <a:buSzTx/>
              <a:buFontTx/>
              <a:buBlip>
                <a:blip r:embed="rId1"/>
              </a:buBlip>
              <a:defRPr/>
            </a:pPr>
            <a:r>
              <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例如：取指令操作</a:t>
            </a:r>
            <a:endPar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PC→AR</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PC+1</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a:t>
            </a:r>
            <a:endPar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发送 </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M-R# =0 </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，并且 </a:t>
            </a:r>
            <a:r>
              <a:rPr kumimoji="1" lang="en-US" altLang="zh-CN"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RAM→IR</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a:t>
            </a:r>
            <a:endPar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9763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（二）模型计算机数据通路</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197635" name="Rectangle 3"/>
          <p:cNvSpPr>
            <a:spLocks noGrp="1" noChangeArrowheads="1"/>
          </p:cNvSpPr>
          <p:nvPr>
            <p:ph idx="1"/>
          </p:nvPr>
        </p:nvSpPr>
        <p:spPr>
          <a:xfrm>
            <a:off x="611188" y="1196975"/>
            <a:ext cx="8137525" cy="4537075"/>
          </a:xfrm>
        </p:spPr>
        <p:txBody>
          <a:bodyPr vert="horz" wrap="square" lIns="91440" tIns="45720" rIns="91440" bIns="45720" numCol="1" anchor="t" anchorCtr="0" compatLnSpc="1"/>
          <a:lstStyle/>
          <a:p>
            <a:pPr marL="685800" marR="0" lvl="0" indent="-685800" algn="l" defTabSz="914400" rtl="0" eaLnBrk="1" fontAlgn="base" latinLnBrk="0" hangingPunct="1">
              <a:spcBef>
                <a:spcPct val="0"/>
              </a:spcBef>
              <a:spcAft>
                <a:spcPct val="20000"/>
              </a:spcAft>
              <a:buClrTx/>
              <a:buSzTx/>
              <a:buFontTx/>
              <a:buBlip>
                <a:blip r:embed="rId1"/>
              </a:buBlip>
              <a:defRPr/>
            </a:pPr>
            <a:r>
              <a:rPr kumimoji="1" lang="en-US" altLang="zh-CN"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2</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、存储器写操作：</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分成两步：</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送地址到总线，并打入地址寄存器</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AR</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送数据到总线，并发送存储器写信号</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M-W# =0</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，启动存储器写操作。</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685800" marR="0" lvl="0" indent="-685800" algn="l" defTabSz="914400" rtl="0" eaLnBrk="1" fontAlgn="base" latinLnBrk="0" hangingPunct="1">
              <a:spcBef>
                <a:spcPct val="0"/>
              </a:spcBef>
              <a:spcAft>
                <a:spcPct val="20000"/>
              </a:spcAft>
              <a:buClrTx/>
              <a:buSzTx/>
              <a:buFontTx/>
              <a:buBlip>
                <a:blip r:embed="rId1"/>
              </a:buBlip>
              <a:defRPr/>
            </a:pPr>
            <a:r>
              <a:rPr kumimoji="1" lang="en-US" altLang="zh-CN"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3</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、运算器的运算操作：</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分成三步：</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送第一个数据到总线，并打入</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ALU</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暂存器</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DA1/DA2</a:t>
            </a:r>
            <a:endPar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送第二个数据到总线，且打入</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ALU</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暂存器</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DA2/DA1</a:t>
            </a:r>
            <a:endPar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1066800" marR="0" lvl="1" indent="-60960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发送运算器功能选择信号</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S3</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S0</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M</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Ci</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，控制</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ALU</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进行某种运算，并打开</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ALU</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输出三态门</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(ALU-B#=0)</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，将总线上运算结果送目的部件。</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灯片编号占位符 6"/>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0582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（三）微指令格式</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05827" name="Rectangle 3"/>
          <p:cNvSpPr>
            <a:spLocks noGrp="1" noChangeArrowheads="1"/>
          </p:cNvSpPr>
          <p:nvPr>
            <p:ph type="body" sz="half" idx="1"/>
          </p:nvPr>
        </p:nvSpPr>
        <p:spPr>
          <a:xfrm>
            <a:off x="971550" y="3644900"/>
            <a:ext cx="7489825" cy="1728788"/>
          </a:xfrm>
        </p:spPr>
        <p:txBody>
          <a:bodyPr vert="horz" wrap="square" lIns="91440" tIns="45720" rIns="91440" bIns="45720" numCol="1" anchor="t" anchorCtr="0" compatLnSpc="1"/>
          <a:lstStyle/>
          <a:p>
            <a:pPr marL="342900" marR="0" lvl="0" indent="-342900" algn="l" defTabSz="914400" rtl="0" eaLnBrk="1" fontAlgn="base" latinLnBrk="0" hangingPunct="1">
              <a:spcBef>
                <a:spcPct val="0"/>
              </a:spcBef>
              <a:spcAft>
                <a:spcPct val="20000"/>
              </a:spcAft>
              <a:buClrTx/>
              <a:buSzTx/>
              <a:buFontTx/>
              <a:buBlip>
                <a:blip r:embed="rId1"/>
              </a:buBlip>
              <a:defRPr/>
            </a:pP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微指令的</a:t>
            </a:r>
            <a:r>
              <a:rPr kumimoji="1" lang="zh-CN" altLang="en-US" sz="24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控制字段</a:t>
            </a:r>
            <a:r>
              <a:rPr kumimoji="1" lang="en-US" altLang="zh-CN"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28</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位，一位表示一个微命令。</a:t>
            </a:r>
            <a:endPar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spcBef>
                <a:spcPct val="0"/>
              </a:spcBef>
              <a:spcAft>
                <a:spcPct val="20000"/>
              </a:spcAft>
              <a:buClrTx/>
              <a:buSzTx/>
              <a:buFontTx/>
              <a:buBlip>
                <a:blip r:embed="rId1"/>
              </a:buBlip>
              <a:defRPr/>
            </a:pP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微指令的</a:t>
            </a:r>
            <a:r>
              <a:rPr kumimoji="1" lang="zh-CN" altLang="en-US" sz="24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下址字段</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指出下一条微指令的地址，该模型机的控制存储器地址是</a:t>
            </a:r>
            <a:r>
              <a:rPr kumimoji="1" lang="en-US" altLang="zh-CN"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7</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位，表示最多有</a:t>
            </a:r>
            <a:r>
              <a:rPr kumimoji="1" lang="en-US" altLang="zh-CN"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128</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个单元，每个单元（</a:t>
            </a:r>
            <a:r>
              <a:rPr kumimoji="1" lang="en-US" altLang="zh-CN"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28+7=35</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位）。 </a:t>
            </a:r>
            <a:endPar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p:txBody>
      </p:sp>
      <p:sp>
        <p:nvSpPr>
          <p:cNvPr id="38916" name="Rectangle 5"/>
          <p:cNvSpPr/>
          <p:nvPr/>
        </p:nvSpPr>
        <p:spPr>
          <a:xfrm>
            <a:off x="0" y="2867025"/>
            <a:ext cx="9144000" cy="0"/>
          </a:xfrm>
          <a:prstGeom prst="rect">
            <a:avLst/>
          </a:prstGeom>
          <a:noFill/>
          <a:ln w="2857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graphicFrame>
        <p:nvGraphicFramePr>
          <p:cNvPr id="38917" name="Object 7"/>
          <p:cNvGraphicFramePr/>
          <p:nvPr>
            <p:ph sz="half" idx="2"/>
          </p:nvPr>
        </p:nvGraphicFramePr>
        <p:xfrm>
          <a:off x="971550" y="1125538"/>
          <a:ext cx="7343775" cy="2328862"/>
        </p:xfrm>
        <a:graphic>
          <a:graphicData uri="http://schemas.openxmlformats.org/presentationml/2006/ole">
            <mc:AlternateContent xmlns:mc="http://schemas.openxmlformats.org/markup-compatibility/2006">
              <mc:Choice xmlns:v="urn:schemas-microsoft-com:vml" Requires="v">
                <p:oleObj spid="_x0000_s2049" name="" r:id="rId2" imgW="3521075" imgH="1124585" progId="Visio.Drawing.11">
                  <p:embed/>
                </p:oleObj>
              </mc:Choice>
              <mc:Fallback>
                <p:oleObj name="" r:id="rId2" imgW="3521075" imgH="1124585" progId="Visio.Drawing.11">
                  <p:embed/>
                  <p:pic>
                    <p:nvPicPr>
                      <p:cNvPr id="0" name="图片 2048" descr="image10"/>
                      <p:cNvPicPr/>
                      <p:nvPr/>
                    </p:nvPicPr>
                    <p:blipFill>
                      <a:blip r:embed="rId3"/>
                      <a:stretch>
                        <a:fillRect/>
                      </a:stretch>
                    </p:blipFill>
                    <p:spPr>
                      <a:xfrm>
                        <a:off x="971550" y="1125538"/>
                        <a:ext cx="7343775" cy="2328862"/>
                      </a:xfrm>
                      <a:prstGeom prst="rect">
                        <a:avLst/>
                      </a:prstGeom>
                      <a:solidFill>
                        <a:srgbClr val="FFCCFF"/>
                      </a:solid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01744" name="Rectangle 16"/>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（四）模型计算机控制信号</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graphicFrame>
        <p:nvGraphicFramePr>
          <p:cNvPr id="201911" name="Group 183"/>
          <p:cNvGraphicFramePr>
            <a:graphicFrameLocks noGrp="1"/>
          </p:cNvGraphicFramePr>
          <p:nvPr>
            <p:ph type="tbl" idx="1"/>
          </p:nvPr>
        </p:nvGraphicFramePr>
        <p:xfrm>
          <a:off x="611188" y="1196975"/>
          <a:ext cx="8208962" cy="4736088"/>
        </p:xfrm>
        <a:graphic>
          <a:graphicData uri="http://schemas.openxmlformats.org/drawingml/2006/table">
            <a:tbl>
              <a:tblPr/>
              <a:tblGrid>
                <a:gridCol w="576262"/>
                <a:gridCol w="1081088"/>
                <a:gridCol w="2228850"/>
                <a:gridCol w="650875"/>
                <a:gridCol w="1152525"/>
                <a:gridCol w="2519362"/>
              </a:tblGrid>
              <a:tr h="64770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dirty="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dirty="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609600" marR="0" lvl="0" indent="-60960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PC-B#</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指令地址送总线</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8</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S3</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rowSpan="4">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S3- S0</a:t>
                      </a: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选择</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ALU16</a:t>
                      </a: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种运算之一</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B-AR</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AR</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9</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S2</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vMerge="1">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3</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PC+1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程序计数器</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10</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vMerge="1">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4</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B-PC#</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PC</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S0</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vMerge="1">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5</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B-IR</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IR</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M</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选择逻辑运算</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a:t>
                      </a: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和算数运算</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(0)</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6</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M-W</a:t>
                      </a:r>
                      <a:r>
                        <a:rPr kumimoji="1"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a:t>
                      </a:r>
                      <a:endParaRPr kumimoji="1"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存储器写</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13</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B-DA1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总线数据打入暂存器</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DA1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06425">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7</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rPr>
                        <a:t>M-R</a:t>
                      </a:r>
                      <a:r>
                        <a:rPr kumimoji="1" lang="zh-CN" altLang="en-US" sz="21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rPr>
                        <a:t>＃</a:t>
                      </a:r>
                      <a:endParaRPr kumimoji="1" lang="zh-CN" altLang="en-US" sz="21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存储器读</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14</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B-DA2</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总线数据打入暂存器</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DA2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p:cNvSpPr/>
          <p:nvPr/>
        </p:nvSpPr>
        <p:spPr>
          <a:xfrm>
            <a:off x="500063" y="500063"/>
            <a:ext cx="8208962" cy="2800350"/>
          </a:xfrm>
          <a:prstGeom prst="rect">
            <a:avLst/>
          </a:prstGeom>
          <a:noFill/>
          <a:ln w="9525">
            <a:noFill/>
          </a:ln>
        </p:spPr>
        <p:txBody>
          <a:bodyPr anchor="ctr">
            <a:spAutoFit/>
          </a:bodyPr>
          <a:lstStyle/>
          <a:p>
            <a:pPr marL="342900" lvl="0" indent="-342900"/>
            <a:r>
              <a:rPr lang="zh-CN" altLang="en-US" sz="3200" b="1" dirty="0">
                <a:latin typeface="Times New Roman" panose="02020603050405020304" pitchFamily="18" charset="0"/>
                <a:ea typeface="宋体" panose="02010600030101010101" pitchFamily="2" charset="-122"/>
              </a:rPr>
              <a:t>基本思想</a:t>
            </a:r>
            <a:endParaRPr lang="zh-CN" altLang="en-US" sz="3200" b="1" dirty="0">
              <a:latin typeface="Times New Roman" panose="02020603050405020304" pitchFamily="18" charset="0"/>
              <a:ea typeface="宋体" panose="02010600030101010101" pitchFamily="2" charset="-122"/>
            </a:endParaRPr>
          </a:p>
          <a:p>
            <a:pPr marL="342900" lvl="0" indent="-342900">
              <a:spcBef>
                <a:spcPct val="20000"/>
              </a:spcBef>
              <a:buClr>
                <a:schemeClr val="hlink"/>
              </a:buClr>
              <a:buSzPct val="110000"/>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        </a:t>
            </a:r>
            <a:r>
              <a:rPr lang="zh-CN" altLang="en-US" b="1" dirty="0">
                <a:solidFill>
                  <a:srgbClr val="EA1808"/>
                </a:solidFill>
                <a:latin typeface="Times New Roman" panose="02020603050405020304" pitchFamily="18" charset="0"/>
                <a:ea typeface="宋体" panose="02010600030101010101" pitchFamily="2" charset="-122"/>
              </a:rPr>
              <a:t>仿照解题的方法，根据每条指令执行的阶段性，把所需</a:t>
            </a:r>
            <a:endParaRPr lang="en-US" altLang="zh-CN" b="1" dirty="0">
              <a:solidFill>
                <a:srgbClr val="EA1808"/>
              </a:solidFill>
              <a:latin typeface="Times New Roman" panose="02020603050405020304" pitchFamily="18" charset="0"/>
              <a:ea typeface="宋体" panose="02010600030101010101" pitchFamily="2" charset="-122"/>
            </a:endParaRPr>
          </a:p>
          <a:p>
            <a:pPr marL="342900" lvl="0" indent="-342900">
              <a:spcBef>
                <a:spcPct val="20000"/>
              </a:spcBef>
              <a:buClr>
                <a:schemeClr val="hlink"/>
              </a:buClr>
              <a:buSzPct val="110000"/>
              <a:buFont typeface="Wingdings" panose="05000000000000000000" pitchFamily="2" charset="2"/>
              <a:buNone/>
            </a:pPr>
            <a:r>
              <a:rPr lang="zh-CN" altLang="en-US" b="1" dirty="0">
                <a:solidFill>
                  <a:srgbClr val="EA1808"/>
                </a:solidFill>
                <a:latin typeface="Times New Roman" panose="02020603050405020304" pitchFamily="18" charset="0"/>
                <a:ea typeface="宋体" panose="02010600030101010101" pitchFamily="2" charset="-122"/>
              </a:rPr>
              <a:t>操作控制信号以二进制编码形式编制成微指令，存放到控制</a:t>
            </a:r>
            <a:endParaRPr lang="en-US" altLang="zh-CN" b="1" dirty="0">
              <a:solidFill>
                <a:srgbClr val="EA1808"/>
              </a:solidFill>
              <a:latin typeface="Times New Roman" panose="02020603050405020304" pitchFamily="18" charset="0"/>
              <a:ea typeface="宋体" panose="02010600030101010101" pitchFamily="2" charset="-122"/>
            </a:endParaRPr>
          </a:p>
          <a:p>
            <a:pPr marL="342900" lvl="0" indent="-342900">
              <a:spcBef>
                <a:spcPct val="20000"/>
              </a:spcBef>
              <a:buClr>
                <a:schemeClr val="hlink"/>
              </a:buClr>
              <a:buSzPct val="110000"/>
              <a:buFont typeface="Wingdings" panose="05000000000000000000" pitchFamily="2" charset="2"/>
              <a:buNone/>
            </a:pPr>
            <a:r>
              <a:rPr lang="zh-CN" altLang="en-US" b="1" dirty="0">
                <a:solidFill>
                  <a:srgbClr val="EA1808"/>
                </a:solidFill>
                <a:latin typeface="Times New Roman" panose="02020603050405020304" pitchFamily="18" charset="0"/>
                <a:ea typeface="宋体" panose="02010600030101010101" pitchFamily="2" charset="-122"/>
              </a:rPr>
              <a:t>存储器里，运行时，按序依次从控存中取出微指令</a:t>
            </a:r>
            <a:r>
              <a:rPr lang="en-US" altLang="zh-CN" b="1" dirty="0">
                <a:solidFill>
                  <a:srgbClr val="EA1808"/>
                </a:solidFill>
                <a:latin typeface="Times New Roman" panose="02020603050405020304" pitchFamily="18" charset="0"/>
                <a:ea typeface="宋体" panose="02010600030101010101" pitchFamily="2" charset="-122"/>
              </a:rPr>
              <a:t>,  </a:t>
            </a:r>
            <a:r>
              <a:rPr lang="zh-CN" altLang="en-US" b="1" dirty="0">
                <a:solidFill>
                  <a:srgbClr val="EA1808"/>
                </a:solidFill>
                <a:latin typeface="Times New Roman" panose="02020603050405020304" pitchFamily="18" charset="0"/>
                <a:ea typeface="宋体" panose="02010600030101010101" pitchFamily="2" charset="-122"/>
              </a:rPr>
              <a:t>产生指</a:t>
            </a:r>
            <a:endParaRPr lang="en-US" altLang="zh-CN" b="1" dirty="0">
              <a:solidFill>
                <a:srgbClr val="EA1808"/>
              </a:solidFill>
              <a:latin typeface="Times New Roman" panose="02020603050405020304" pitchFamily="18" charset="0"/>
              <a:ea typeface="宋体" panose="02010600030101010101" pitchFamily="2" charset="-122"/>
            </a:endParaRPr>
          </a:p>
          <a:p>
            <a:pPr marL="342900" lvl="0" indent="-342900">
              <a:spcBef>
                <a:spcPct val="20000"/>
              </a:spcBef>
              <a:buClr>
                <a:schemeClr val="hlink"/>
              </a:buClr>
              <a:buSzPct val="110000"/>
              <a:buFont typeface="Wingdings" panose="05000000000000000000" pitchFamily="2" charset="2"/>
              <a:buNone/>
            </a:pPr>
            <a:r>
              <a:rPr lang="zh-CN" altLang="en-US" b="1" dirty="0">
                <a:solidFill>
                  <a:srgbClr val="EA1808"/>
                </a:solidFill>
                <a:latin typeface="Times New Roman" panose="02020603050405020304" pitchFamily="18" charset="0"/>
                <a:ea typeface="宋体" panose="02010600030101010101" pitchFamily="2" charset="-122"/>
              </a:rPr>
              <a:t>令运行所需的操作控制信号。</a:t>
            </a:r>
            <a:r>
              <a:rPr lang="zh-CN" altLang="en-US" b="1" dirty="0">
                <a:latin typeface="Times New Roman" panose="02020603050405020304" pitchFamily="18" charset="0"/>
                <a:ea typeface="宋体" panose="02010600030101010101" pitchFamily="2" charset="-122"/>
              </a:rPr>
              <a:t>从上述可以看出，微程序设计</a:t>
            </a:r>
            <a:endParaRPr lang="en-US" altLang="zh-CN" b="1" dirty="0">
              <a:latin typeface="Times New Roman" panose="02020603050405020304" pitchFamily="18" charset="0"/>
              <a:ea typeface="宋体" panose="02010600030101010101" pitchFamily="2" charset="-122"/>
            </a:endParaRPr>
          </a:p>
          <a:p>
            <a:pPr marL="342900" lvl="0" indent="-342900">
              <a:spcBef>
                <a:spcPct val="20000"/>
              </a:spcBef>
              <a:buClr>
                <a:schemeClr val="hlink"/>
              </a:buClr>
              <a:buSzPct val="110000"/>
              <a:buFont typeface="Wingdings" panose="05000000000000000000" pitchFamily="2" charset="2"/>
              <a:buNone/>
            </a:pPr>
            <a:r>
              <a:rPr lang="zh-CN" altLang="en-US" b="1" dirty="0">
                <a:latin typeface="Times New Roman" panose="02020603050405020304" pitchFamily="18" charset="0"/>
                <a:ea typeface="宋体" panose="02010600030101010101" pitchFamily="2" charset="-122"/>
              </a:rPr>
              <a:t>技术是用软件方法来设计硬件的技术。</a:t>
            </a:r>
            <a:endParaRPr lang="zh-CN" altLang="en-US" b="1" dirty="0">
              <a:latin typeface="Times New Roman" panose="02020603050405020304" pitchFamily="18" charset="0"/>
              <a:ea typeface="宋体" panose="02010600030101010101" pitchFamily="2" charset="-122"/>
            </a:endParaRPr>
          </a:p>
        </p:txBody>
      </p:sp>
      <p:sp>
        <p:nvSpPr>
          <p:cNvPr id="6146" name="Rectangle 23"/>
          <p:cNvSpPr/>
          <p:nvPr/>
        </p:nvSpPr>
        <p:spPr>
          <a:xfrm>
            <a:off x="0" y="3643313"/>
            <a:ext cx="8208963" cy="822325"/>
          </a:xfrm>
          <a:prstGeom prst="rect">
            <a:avLst/>
          </a:prstGeom>
          <a:noFill/>
          <a:ln w="9525">
            <a:noFill/>
          </a:ln>
        </p:spPr>
        <p:txBody>
          <a:bodyPr anchor="t">
            <a:spAutoFit/>
          </a:bodyPr>
          <a:lstStyle/>
          <a:p>
            <a:pPr lvl="0" indent="0" defTabSz="0">
              <a:tabLst>
                <a:tab pos="1685925" algn="l"/>
                <a:tab pos="1733550" algn="l"/>
              </a:tabLst>
            </a:pPr>
            <a:r>
              <a:rPr lang="en-US" altLang="zh-CN" sz="2000"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a:t>
            </a:r>
            <a:r>
              <a:rPr lang="en-US" altLang="x-none" b="1" dirty="0">
                <a:latin typeface="Times New Roman" panose="02020603050405020304" pitchFamily="18" charset="0"/>
                <a:ea typeface="宋体" panose="02010600030101010101" pitchFamily="2" charset="-122"/>
              </a:rPr>
              <a:t>．</a:t>
            </a:r>
            <a:r>
              <a:rPr lang="en-US" altLang="x-none" b="1" dirty="0">
                <a:latin typeface="Times New Roman" panose="02020603050405020304" pitchFamily="18" charset="0"/>
                <a:ea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rPr>
              <a:t>微程序设计</a:t>
            </a:r>
            <a:endParaRPr lang="zh-CN" altLang="en-US" b="1" dirty="0">
              <a:latin typeface="Times New Roman" panose="02020603050405020304" pitchFamily="18" charset="0"/>
              <a:ea typeface="宋体" panose="02010600030101010101" pitchFamily="2" charset="-122"/>
            </a:endParaRPr>
          </a:p>
          <a:p>
            <a:pPr lvl="0" indent="0" defTabSz="0">
              <a:tabLst>
                <a:tab pos="1685925" algn="l"/>
                <a:tab pos="1733550" algn="l"/>
              </a:tabLst>
            </a:pPr>
            <a:endParaRPr lang="zh-CN" altLang="en-US" b="1" dirty="0">
              <a:latin typeface="Times New Roman" panose="02020603050405020304" pitchFamily="18" charset="0"/>
              <a:ea typeface="宋体" panose="02010600030101010101" pitchFamily="2" charset="-122"/>
            </a:endParaRPr>
          </a:p>
        </p:txBody>
      </p:sp>
      <p:sp>
        <p:nvSpPr>
          <p:cNvPr id="6147" name="Rectangle 24"/>
          <p:cNvSpPr/>
          <p:nvPr/>
        </p:nvSpPr>
        <p:spPr>
          <a:xfrm>
            <a:off x="755650" y="4146550"/>
            <a:ext cx="7981950" cy="1187450"/>
          </a:xfrm>
          <a:prstGeom prst="rect">
            <a:avLst/>
          </a:prstGeom>
          <a:noFill/>
          <a:ln w="9525">
            <a:noFill/>
          </a:ln>
        </p:spPr>
        <p:txBody>
          <a:bodyPr anchor="t">
            <a:spAutoFit/>
          </a:bodyPr>
          <a:lstStyle/>
          <a:p>
            <a:pPr lvl="0" indent="0" defTabSz="0">
              <a:tabLst>
                <a:tab pos="1685925" algn="l"/>
              </a:tabLst>
            </a:pPr>
            <a:r>
              <a:rPr lang="zh-CN" altLang="en-US" b="1" dirty="0">
                <a:latin typeface="Times New Roman" panose="02020603050405020304" pitchFamily="18" charset="0"/>
                <a:ea typeface="宋体" panose="02010600030101010101" pitchFamily="2" charset="-122"/>
              </a:rPr>
              <a:t>用类似程序设计的方法，组织和控制机器内部信息的传送和互相的联系。</a:t>
            </a:r>
            <a:endParaRPr lang="zh-CN" altLang="en-US"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b="1" dirty="0">
              <a:latin typeface="Times New Roman" panose="02020603050405020304" pitchFamily="18" charset="0"/>
              <a:ea typeface="宋体" panose="02010600030101010101" pitchFamily="2" charset="-122"/>
            </a:endParaRPr>
          </a:p>
        </p:txBody>
      </p:sp>
      <p:sp>
        <p:nvSpPr>
          <p:cNvPr id="6148" name="Rectangle 25"/>
          <p:cNvSpPr/>
          <p:nvPr/>
        </p:nvSpPr>
        <p:spPr>
          <a:xfrm>
            <a:off x="250825" y="5154613"/>
            <a:ext cx="8351838" cy="457200"/>
          </a:xfrm>
          <a:prstGeom prst="rect">
            <a:avLst/>
          </a:prstGeom>
          <a:noFill/>
          <a:ln w="9525">
            <a:noFill/>
          </a:ln>
        </p:spPr>
        <p:txBody>
          <a:bodyPr anchor="t">
            <a:spAutoFit/>
          </a:bodyPr>
          <a:lstStyle/>
          <a:p>
            <a:pPr lvl="0" indent="0" defTabSz="0">
              <a:tabLst>
                <a:tab pos="1685925" algn="l"/>
                <a:tab pos="1733550" algn="l"/>
              </a:tabLst>
            </a:pPr>
            <a:r>
              <a:rPr lang="en-US" altLang="zh-CN" b="1" dirty="0">
                <a:latin typeface="Times New Roman" panose="02020603050405020304" pitchFamily="18" charset="0"/>
                <a:ea typeface="宋体" panose="02010600030101010101" pitchFamily="2" charset="-122"/>
              </a:rPr>
              <a:t>b</a:t>
            </a:r>
            <a:r>
              <a:rPr lang="en-US" altLang="x-none" b="1" dirty="0">
                <a:latin typeface="Times New Roman" panose="02020603050405020304" pitchFamily="18" charset="0"/>
                <a:ea typeface="宋体" panose="02010600030101010101" pitchFamily="2" charset="-122"/>
              </a:rPr>
              <a:t>．</a:t>
            </a:r>
            <a:r>
              <a:rPr lang="en-US" altLang="x-none" b="1" dirty="0">
                <a:latin typeface="Times New Roman" panose="02020603050405020304" pitchFamily="18" charset="0"/>
                <a:ea typeface="Times New Roman" panose="02020603050405020304" pitchFamily="18" charset="0"/>
              </a:rPr>
              <a:t> </a:t>
            </a:r>
            <a:r>
              <a:rPr lang="zh-CN" altLang="en-US" b="1" dirty="0">
                <a:latin typeface="Times New Roman" panose="02020603050405020304" pitchFamily="18" charset="0"/>
                <a:ea typeface="宋体" panose="02010600030101010101" pitchFamily="2" charset="-122"/>
              </a:rPr>
              <a:t>微程序设计任务</a:t>
            </a:r>
            <a:endParaRPr lang="zh-CN" altLang="en-US" b="1" dirty="0">
              <a:latin typeface="Times New Roman" panose="02020603050405020304" pitchFamily="18" charset="0"/>
              <a:ea typeface="宋体" panose="02010600030101010101" pitchFamily="2" charset="-122"/>
            </a:endParaRPr>
          </a:p>
        </p:txBody>
      </p:sp>
      <p:sp>
        <p:nvSpPr>
          <p:cNvPr id="6149" name="Rectangle 26"/>
          <p:cNvSpPr/>
          <p:nvPr/>
        </p:nvSpPr>
        <p:spPr>
          <a:xfrm>
            <a:off x="755650" y="5730875"/>
            <a:ext cx="7561263" cy="822325"/>
          </a:xfrm>
          <a:prstGeom prst="rect">
            <a:avLst/>
          </a:prstGeom>
          <a:noFill/>
          <a:ln w="9525">
            <a:noFill/>
          </a:ln>
        </p:spPr>
        <p:txBody>
          <a:bodyPr anchor="t">
            <a:spAutoFit/>
          </a:bodyPr>
          <a:lstStyle/>
          <a:p>
            <a:pPr lvl="0" indent="0" defTabSz="0">
              <a:tabLst>
                <a:tab pos="1685925" algn="l"/>
              </a:tabLst>
            </a:pPr>
            <a:r>
              <a:rPr lang="zh-CN" altLang="en-US" b="1" dirty="0">
                <a:latin typeface="Times New Roman" panose="02020603050405020304" pitchFamily="18" charset="0"/>
                <a:ea typeface="宋体" panose="02010600030101010101" pitchFamily="2" charset="-122"/>
              </a:rPr>
              <a:t>设计微指令，编制微程序</a:t>
            </a:r>
            <a:endParaRPr lang="zh-CN" altLang="en-US"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1"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0480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（四）模型计算机控制信号</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graphicFrame>
        <p:nvGraphicFramePr>
          <p:cNvPr id="204902" name="Group 102"/>
          <p:cNvGraphicFramePr>
            <a:graphicFrameLocks noGrp="1"/>
          </p:cNvGraphicFramePr>
          <p:nvPr>
            <p:ph type="tbl" idx="1"/>
          </p:nvPr>
        </p:nvGraphicFramePr>
        <p:xfrm>
          <a:off x="611188" y="1196975"/>
          <a:ext cx="8208962" cy="4828163"/>
        </p:xfrm>
        <a:graphic>
          <a:graphicData uri="http://schemas.openxmlformats.org/drawingml/2006/table">
            <a:tbl>
              <a:tblPr/>
              <a:tblGrid>
                <a:gridCol w="576262"/>
                <a:gridCol w="1152525"/>
                <a:gridCol w="2157413"/>
                <a:gridCol w="650875"/>
                <a:gridCol w="1258570"/>
                <a:gridCol w="2413317"/>
              </a:tblGrid>
              <a:tr h="64770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609600" marR="0" lvl="0" indent="-60960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15</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ALU-B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运算器</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ALU</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R1-B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R1</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16</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Ci</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ALU</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进位输入</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23</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R2-B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R2</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17</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B-R0</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R0</a:t>
                      </a:r>
                      <a:endPar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24</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R3-B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R3</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41655">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18</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R1</a:t>
                      </a:r>
                      <a:endParaRPr kumimoji="1"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25</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I/O-W</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写（输出）</a:t>
                      </a:r>
                      <a:r>
                        <a:rPr kumimoji="0" lang="en-US" altLang="zh-CN"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I/O</a:t>
                      </a: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端口</a:t>
                      </a:r>
                      <a:endPar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19</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B-R2</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R2</a:t>
                      </a:r>
                      <a:endPar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26</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I/O-R</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读（输入）</a:t>
                      </a:r>
                      <a:r>
                        <a:rPr kumimoji="0" lang="en-US" altLang="zh-CN"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I/O</a:t>
                      </a: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端口</a:t>
                      </a:r>
                      <a:endPar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20</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B-R3</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R3</a:t>
                      </a:r>
                      <a:endPar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27</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Ai</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端口地址线</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06425">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21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R0-B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R0</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28</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J1#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指令译码器译码</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灯片编号占位符 6"/>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0685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（五）微程序设计举例</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06851" name="Rectangle 3"/>
          <p:cNvSpPr>
            <a:spLocks noGrp="1" noChangeArrowheads="1"/>
          </p:cNvSpPr>
          <p:nvPr>
            <p:ph type="body" sz="half" idx="1"/>
          </p:nvPr>
        </p:nvSpPr>
        <p:spPr>
          <a:xfrm>
            <a:off x="611188" y="1196975"/>
            <a:ext cx="8064500" cy="4319588"/>
          </a:xfrm>
        </p:spPr>
        <p:txBody>
          <a:bodyPr vert="horz" wrap="square" lIns="91440" tIns="45720" rIns="91440" bIns="45720" numCol="1" anchor="t" anchorCtr="0" compatLnSpc="1"/>
          <a:lstStyle/>
          <a:p>
            <a:pPr marL="609600" marR="0" lvl="0" indent="-609600" algn="l" defTabSz="914400" rtl="0" eaLnBrk="1" fontAlgn="base" latinLnBrk="0" hangingPunct="1">
              <a:spcBef>
                <a:spcPct val="0"/>
              </a:spcBef>
              <a:spcAft>
                <a:spcPct val="20000"/>
              </a:spcAft>
              <a:buClrTx/>
              <a:buSzTx/>
              <a:buFontTx/>
              <a:buBlip>
                <a:blip r:embed="rId1"/>
              </a:buBlip>
              <a:defRPr/>
            </a:pPr>
            <a:r>
              <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微程序设计步骤：</a:t>
            </a:r>
            <a:endPar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609600" marR="0" lvl="0" indent="-609600" algn="l" defTabSz="914400" rtl="0" eaLnBrk="1" fontAlgn="base" latinLnBrk="0" hangingPunct="1">
              <a:spcBef>
                <a:spcPct val="0"/>
              </a:spcBef>
              <a:spcAft>
                <a:spcPct val="20000"/>
              </a:spcAft>
              <a:buClrTx/>
              <a:buSzTx/>
              <a:buFont typeface="Wingdings" panose="05000000000000000000" pitchFamily="2" charset="2"/>
              <a:buAutoNum type="arabicParenR"/>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根据数据通路，</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写出每条指令的执行过程</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，画出微程序流程图。</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609600" marR="0" lvl="0" indent="-609600" algn="l" defTabSz="914400" rtl="0" eaLnBrk="1" fontAlgn="base" latinLnBrk="0" hangingPunct="1">
              <a:spcBef>
                <a:spcPct val="0"/>
              </a:spcBef>
              <a:spcAft>
                <a:spcPct val="20000"/>
              </a:spcAft>
              <a:buClrTx/>
              <a:buSzTx/>
              <a:buFont typeface="Wingdings" panose="05000000000000000000" pitchFamily="2" charset="2"/>
              <a:buAutoNum type="arabicParenR"/>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写出每条微指令所</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发出的微操作控制信号</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609600" marR="0" lvl="0" indent="-609600" algn="l" defTabSz="914400" rtl="0" eaLnBrk="1" fontAlgn="base" latinLnBrk="0" hangingPunct="1">
              <a:spcBef>
                <a:spcPct val="0"/>
              </a:spcBef>
              <a:spcAft>
                <a:spcPct val="20000"/>
              </a:spcAft>
              <a:buClrTx/>
              <a:buSzTx/>
              <a:buFont typeface="Wingdings" panose="05000000000000000000" pitchFamily="2" charset="2"/>
              <a:buAutoNum type="arabicParenR"/>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按照微指令格式，</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编写每条微指令的代码</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609600" marR="0" lvl="0" indent="-609600" algn="l" defTabSz="914400" rtl="0" eaLnBrk="1" fontAlgn="base" latinLnBrk="0" hangingPunct="1">
              <a:spcBef>
                <a:spcPct val="0"/>
              </a:spcBef>
              <a:spcAft>
                <a:spcPct val="20000"/>
              </a:spcAft>
              <a:buClrTx/>
              <a:buSzTx/>
              <a:buFont typeface="Wingdings" panose="05000000000000000000" pitchFamily="2" charset="2"/>
              <a:buAutoNum type="arabicParenR"/>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对照指令的执行流程图，</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分配微指令的地址</a:t>
            </a:r>
            <a:endPar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endParaRPr>
          </a:p>
          <a:p>
            <a:pPr marL="609600" marR="0" lvl="0" indent="-609600" algn="l" defTabSz="914400" rtl="0" eaLnBrk="1" fontAlgn="base" latinLnBrk="0" hangingPunct="1">
              <a:spcBef>
                <a:spcPct val="0"/>
              </a:spcBef>
              <a:spcAft>
                <a:spcPct val="20000"/>
              </a:spcAft>
              <a:buClrTx/>
              <a:buSzTx/>
              <a:buFont typeface="Wingdings" panose="05000000000000000000" pitchFamily="2" charset="2"/>
              <a:buAutoNum type="arabicParenR"/>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将写好的微指令按分配好的微地址</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装入控制存储器</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灯片编号占位符 6"/>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3347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（五）微程序设计举例</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33475" name="Rectangle 3"/>
          <p:cNvSpPr>
            <a:spLocks noGrp="1" noChangeArrowheads="1"/>
          </p:cNvSpPr>
          <p:nvPr>
            <p:ph type="body" sz="half" idx="1"/>
          </p:nvPr>
        </p:nvSpPr>
        <p:spPr>
          <a:xfrm>
            <a:off x="611188" y="1196975"/>
            <a:ext cx="7921625" cy="71913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假设存放在存储器中的二条指令内容为：</a:t>
            </a:r>
            <a:endPar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p:txBody>
      </p:sp>
      <p:graphicFrame>
        <p:nvGraphicFramePr>
          <p:cNvPr id="233476" name="Group 4"/>
          <p:cNvGraphicFramePr>
            <a:graphicFrameLocks noGrp="1"/>
          </p:cNvGraphicFramePr>
          <p:nvPr>
            <p:ph sz="half" idx="1"/>
          </p:nvPr>
        </p:nvGraphicFramePr>
        <p:xfrm>
          <a:off x="539750" y="1916113"/>
          <a:ext cx="7991475" cy="2887664"/>
        </p:xfrm>
        <a:graphic>
          <a:graphicData uri="http://schemas.openxmlformats.org/drawingml/2006/table">
            <a:tbl>
              <a:tblPr/>
              <a:tblGrid>
                <a:gridCol w="990600"/>
                <a:gridCol w="3328988"/>
                <a:gridCol w="1612900"/>
                <a:gridCol w="2058987"/>
              </a:tblGrid>
              <a:tr h="936625">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地址</a:t>
                      </a:r>
                      <a:endPar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机器码</a:t>
                      </a:r>
                      <a:endPar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助记符</a:t>
                      </a:r>
                      <a:endPar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功能</a:t>
                      </a:r>
                      <a:endParaRPr kumimoji="1" lang="zh-CN" altLang="en-US" sz="28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03238">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04H</a:t>
                      </a:r>
                      <a:endPar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0101 0000</a:t>
                      </a:r>
                      <a:endPar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ADD R</a:t>
                      </a:r>
                      <a:r>
                        <a:rPr kumimoji="1" lang="en-US" altLang="zh-CN" sz="2400" b="1" i="0" u="none" strike="noStrike" cap="none" normalizeH="0" baseline="-3000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0</a:t>
                      </a:r>
                      <a:r>
                        <a:rPr kumimoji="1" lang="en-US" altLang="zh-CN" sz="24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 #06H</a:t>
                      </a:r>
                      <a:endParaRPr kumimoji="1" lang="en-US" altLang="zh-CN" sz="24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rPr>
                        <a:t>(R</a:t>
                      </a:r>
                      <a:r>
                        <a:rPr kumimoji="1" lang="en-US" altLang="zh-CN" sz="2400" b="1" i="0" u="none" strike="noStrike" cap="none" normalizeH="0" baseline="-2500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rPr>
                        <a:t>0</a:t>
                      </a:r>
                      <a:r>
                        <a:rPr kumimoji="1" lang="en-US" altLang="zh-CN" sz="2400" b="1" i="0" u="none" strike="noStrike" cap="none" normalizeH="0" baseline="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rPr>
                        <a:t>)+06H</a:t>
                      </a:r>
                      <a:r>
                        <a:rPr kumimoji="1" lang="en-US" altLang="zh-CN" sz="2400" b="1" i="0" u="none" strike="noStrike" cap="none" normalizeH="0" baseline="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sym typeface="Wingdings" panose="05000000000000000000" pitchFamily="2" charset="2"/>
                        </a:rPr>
                        <a:t>R</a:t>
                      </a:r>
                      <a:r>
                        <a:rPr kumimoji="1" lang="en-US" altLang="zh-CN" sz="2400" b="1" i="0" u="none" strike="noStrike" cap="none" normalizeH="0" baseline="-2500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sym typeface="Wingdings" panose="05000000000000000000" pitchFamily="2" charset="2"/>
                        </a:rPr>
                        <a:t>0</a:t>
                      </a:r>
                      <a:endParaRPr kumimoji="1" lang="en-US" altLang="zh-CN" sz="2400" b="1" i="0" u="none" strike="noStrike" cap="none" normalizeH="0" baseline="-2500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sym typeface="Wingdings" panose="05000000000000000000" pitchFamily="2" charset="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71488">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05H</a:t>
                      </a:r>
                      <a:endPar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0000 0110</a:t>
                      </a:r>
                      <a:r>
                        <a:rPr kumimoji="1" lang="zh-CN" altLang="en-US"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（立即数）</a:t>
                      </a:r>
                      <a:endParaRPr kumimoji="1" lang="zh-CN" altLang="en-US"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vMerge="1">
                  <a:tcPr/>
                </a:tc>
                <a:tc vMerge="1">
                  <a:tcPr/>
                </a:tc>
              </a:tr>
              <a:tr h="504825">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06H</a:t>
                      </a:r>
                      <a:endPar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1000 0000</a:t>
                      </a:r>
                      <a:endPar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rPr>
                        <a:t>JMP 04H</a:t>
                      </a:r>
                      <a:endParaRPr kumimoji="1" lang="en-US" altLang="zh-CN" sz="2400" b="1" i="0" u="none" strike="noStrike" cap="none" normalizeH="0" baseline="0" smtClean="0">
                        <a:ln>
                          <a:noFill/>
                        </a:ln>
                        <a:solidFill>
                          <a:srgbClr val="A50021"/>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rowSpan="2">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rPr>
                        <a:t>04H</a:t>
                      </a:r>
                      <a:r>
                        <a:rPr kumimoji="1" lang="en-US" altLang="zh-CN" sz="2400" b="1" i="0" u="none" strike="noStrike" cap="none" normalizeH="0" baseline="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sym typeface="Wingdings" panose="05000000000000000000" pitchFamily="2" charset="2"/>
                        </a:rPr>
                        <a:t>PC</a:t>
                      </a:r>
                      <a:endParaRPr kumimoji="1" lang="en-US" altLang="zh-CN" sz="2400" b="1" i="0" u="none" strike="noStrike" cap="none" normalizeH="0" baseline="0" smtClean="0">
                        <a:ln>
                          <a:noFill/>
                        </a:ln>
                        <a:solidFill>
                          <a:srgbClr val="006600"/>
                        </a:solidFill>
                        <a:effectLst>
                          <a:outerShdw blurRad="38100" dist="38100" dir="2700000" algn="tl">
                            <a:srgbClr val="000000"/>
                          </a:outerShdw>
                        </a:effectLst>
                        <a:latin typeface="Times New Roman" panose="02020603050405020304" pitchFamily="18" charset="0"/>
                        <a:ea typeface="新宋体" panose="02010609030101010101" charset="-122"/>
                        <a:sym typeface="Wingdings" panose="05000000000000000000" pitchFamily="2" charset="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r h="471488">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07H</a:t>
                      </a:r>
                      <a:endPar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0000 0100</a:t>
                      </a:r>
                      <a:r>
                        <a:rPr kumimoji="1" lang="zh-CN" altLang="en-US"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（转移地址）</a:t>
                      </a:r>
                      <a:endParaRPr kumimoji="1" lang="zh-CN" altLang="en-US" sz="24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marL="39600" marR="39600" marT="39600" marB="396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vMerge="1">
                  <a:tcPr/>
                </a:tc>
                <a:tc vMerge="1">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3476"/>
                                        </p:tgtEl>
                                        <p:attrNameLst>
                                          <p:attrName>style.visibility</p:attrName>
                                        </p:attrNameLst>
                                      </p:cBhvr>
                                      <p:to>
                                        <p:strVal val="visible"/>
                                      </p:to>
                                    </p:set>
                                    <p:anim calcmode="lin" valueType="num">
                                      <p:cBhvr additive="base">
                                        <p:cTn id="7" dur="500" fill="hold"/>
                                        <p:tgtEl>
                                          <p:spTgt spid="233476"/>
                                        </p:tgtEl>
                                        <p:attrNameLst>
                                          <p:attrName>ppt_x</p:attrName>
                                        </p:attrNameLst>
                                      </p:cBhvr>
                                      <p:tavLst>
                                        <p:tav tm="0">
                                          <p:val>
                                            <p:strVal val="0-#ppt_w/2"/>
                                          </p:val>
                                        </p:tav>
                                        <p:tav tm="100000">
                                          <p:val>
                                            <p:strVal val="#ppt_x"/>
                                          </p:val>
                                        </p:tav>
                                      </p:tavLst>
                                    </p:anim>
                                    <p:anim calcmode="lin" valueType="num">
                                      <p:cBhvr additive="base">
                                        <p:cTn id="8" dur="500" fill="hold"/>
                                        <p:tgtEl>
                                          <p:spTgt spid="23347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09606" name="Rectangle 1734"/>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1</a:t>
            </a:r>
            <a:r>
              <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、指令执行过程</a:t>
            </a:r>
            <a:endPar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209607" name="Rectangle 1735"/>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spcBef>
                <a:spcPct val="0"/>
              </a:spcBef>
              <a:spcAft>
                <a:spcPct val="20000"/>
              </a:spcAft>
              <a:buClrTx/>
              <a:buSzTx/>
              <a:buFontTx/>
              <a:buBlip>
                <a:blip r:embed="rId1"/>
              </a:buBlip>
              <a:defRPr/>
            </a:pPr>
            <a:r>
              <a:rPr kumimoji="1" lang="en-US" altLang="zh-CN" sz="28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ADD R</a:t>
            </a:r>
            <a:r>
              <a:rPr kumimoji="1" lang="en-US" altLang="zh-CN" sz="2800" b="1" i="0" u="none" strike="noStrike" kern="0" cap="none" spc="0" normalizeH="0" baseline="-30000" noProof="0" smtClean="0">
                <a:ln>
                  <a:noFill/>
                </a:ln>
                <a:solidFill>
                  <a:srgbClr val="A50021"/>
                </a:solidFill>
                <a:effectLst>
                  <a:outerShdw blurRad="38100" dist="38100" dir="2700000" algn="tl">
                    <a:srgbClr val="C0C0C0"/>
                  </a:outerShdw>
                </a:effectLst>
                <a:uLnTx/>
                <a:uFillTx/>
                <a:latin typeface="+mn-lt"/>
                <a:cs typeface="+mn-cs"/>
              </a:rPr>
              <a:t>0</a:t>
            </a:r>
            <a:r>
              <a:rPr kumimoji="1" lang="en-US" altLang="zh-CN" sz="28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 06H</a:t>
            </a:r>
            <a:endParaRPr kumimoji="1" lang="en-US" altLang="zh-CN" sz="28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spcBef>
                <a:spcPct val="0"/>
              </a:spcBef>
              <a:spcAft>
                <a:spcPct val="20000"/>
              </a:spcAft>
              <a:buClrTx/>
              <a:buSzTx/>
              <a:buFontTx/>
              <a:buBlip>
                <a:blip r:embed="rId1"/>
              </a:buBlip>
              <a:defRPr/>
            </a:pPr>
            <a:r>
              <a:rPr kumimoji="1" lang="zh-CN" altLang="en-US" sz="28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rPr>
              <a:t>取指令：</a:t>
            </a:r>
            <a:endParaRPr kumimoji="1" lang="zh-CN" altLang="en-US" sz="28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M1 (</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送存储器地址</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PCAR, PC+1</a:t>
            </a:r>
            <a:endPar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M2 (</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读存储器，指令译码</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	</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MEM IR,J1#</a:t>
            </a:r>
            <a:endPar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342900" marR="0" lvl="0" indent="-342900" algn="l" defTabSz="914400" rtl="0" eaLnBrk="1" fontAlgn="base" latinLnBrk="0" hangingPunct="1">
              <a:spcBef>
                <a:spcPct val="0"/>
              </a:spcBef>
              <a:spcAft>
                <a:spcPct val="20000"/>
              </a:spcAft>
              <a:buClrTx/>
              <a:buSzTx/>
              <a:buFontTx/>
              <a:buBlip>
                <a:blip r:embed="rId1"/>
              </a:buBlip>
              <a:defRPr/>
            </a:pPr>
            <a:r>
              <a:rPr kumimoji="1" lang="zh-CN" altLang="en-US" sz="28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rPr>
              <a:t>执行指令：</a:t>
            </a:r>
            <a:endParaRPr kumimoji="1" lang="zh-CN" altLang="en-US" sz="28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M3</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（取源操作数－送地址）：</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PCAR, PC+1</a:t>
            </a:r>
            <a:endPar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M4</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（取源操作数－读）：</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MEM DA1</a:t>
            </a:r>
            <a:endPar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M5</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（取目的操作数）： </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R0DA2</a:t>
            </a:r>
            <a:endPar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M6</a:t>
            </a:r>
            <a:r>
              <a:rPr kumimoji="1" lang="zh-CN" altLang="en-US"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（计算并置结果）：</a:t>
            </a:r>
            <a:r>
              <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DA1+DA2Rd</a:t>
            </a:r>
            <a:endParaRPr kumimoji="1" lang="en-US" altLang="zh-CN" sz="2400" b="1" i="0" u="none" strike="noStrike" kern="0" cap="none" spc="0" normalizeH="0" baseline="0" noProof="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86722" name="Rectangle 2"/>
          <p:cNvSpPr>
            <a:spLocks noGrp="1" noChangeArrowheads="1"/>
          </p:cNvSpPr>
          <p:nvPr>
            <p:ph type="title"/>
          </p:nvPr>
        </p:nvSpPr>
        <p:spPr>
          <a:xfrm>
            <a:off x="2700338" y="5734050"/>
            <a:ext cx="3382963" cy="731838"/>
          </a:xfrm>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28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（一）模型计算机系统结构</a:t>
            </a:r>
            <a:endParaRPr kumimoji="1" lang="zh-CN" altLang="en-US" sz="28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graphicFrame>
        <p:nvGraphicFramePr>
          <p:cNvPr id="286723" name="Object 3"/>
          <p:cNvGraphicFramePr/>
          <p:nvPr>
            <p:ph idx="1"/>
          </p:nvPr>
        </p:nvGraphicFramePr>
        <p:xfrm>
          <a:off x="395288" y="188913"/>
          <a:ext cx="8569325" cy="6003925"/>
        </p:xfrm>
        <a:graphic>
          <a:graphicData uri="http://schemas.openxmlformats.org/presentationml/2006/ole">
            <mc:AlternateContent xmlns:mc="http://schemas.openxmlformats.org/markup-compatibility/2006">
              <mc:Choice xmlns:v="urn:schemas-microsoft-com:vml" Requires="v">
                <p:oleObj spid="_x0000_s3073" name="" r:id="rId1" imgW="7735570" imgH="5423535" progId="Visio.Drawing.11">
                  <p:embed/>
                </p:oleObj>
              </mc:Choice>
              <mc:Fallback>
                <p:oleObj name="" r:id="rId1" imgW="7735570" imgH="5423535" progId="Visio.Drawing.11">
                  <p:embed/>
                  <p:pic>
                    <p:nvPicPr>
                      <p:cNvPr id="0" name="图片 3072" descr="image9"/>
                      <p:cNvPicPr/>
                      <p:nvPr/>
                    </p:nvPicPr>
                    <p:blipFill>
                      <a:blip r:embed="rId2"/>
                      <a:stretch>
                        <a:fillRect/>
                      </a:stretch>
                    </p:blipFill>
                    <p:spPr>
                      <a:xfrm>
                        <a:off x="395288" y="188913"/>
                        <a:ext cx="8569325" cy="6003925"/>
                      </a:xfrm>
                      <a:prstGeom prst="rect">
                        <a:avLst/>
                      </a:prstGeom>
                      <a:no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86723"/>
                                        </p:tgtEl>
                                        <p:attrNameLst>
                                          <p:attrName>style.visibility</p:attrName>
                                        </p:attrNameLst>
                                      </p:cBhvr>
                                      <p:to>
                                        <p:strVal val="visible"/>
                                      </p:to>
                                    </p:set>
                                    <p:anim calcmode="lin" valueType="num">
                                      <p:cBhvr>
                                        <p:cTn id="7" dur="1" fill="hold"/>
                                        <p:tgtEl>
                                          <p:spTgt spid="286723"/>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6"/>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1401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1</a:t>
            </a:r>
            <a:r>
              <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、指令执行过程</a:t>
            </a:r>
            <a:endPar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214019" name="Rectangle 3"/>
          <p:cNvSpPr>
            <a:spLocks noGrp="1" noChangeArrowheads="1"/>
          </p:cNvSpPr>
          <p:nvPr>
            <p:ph type="body" sz="half" idx="1"/>
          </p:nvPr>
        </p:nvSpPr>
        <p:spPr>
          <a:xfrm>
            <a:off x="214313" y="1196975"/>
            <a:ext cx="4206875" cy="4679950"/>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en-US" altLang="zh-CN" sz="28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Arial" panose="020B0604020202020204" pitchFamily="34" charset="0"/>
                <a:cs typeface="+mn-cs"/>
              </a:rPr>
              <a:t>JMP ADDR</a:t>
            </a:r>
            <a:endParaRPr kumimoji="1" lang="en-US" altLang="zh-CN" sz="28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Arial" panose="020B0604020202020204" pitchFamily="34" charset="0"/>
              <a:cs typeface="+mn-cs"/>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rPr>
              <a:t>取指令：</a:t>
            </a:r>
            <a:endPar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endParaRPr>
          </a:p>
          <a:p>
            <a:pPr marL="742950" marR="0" lvl="1" indent="-285750" algn="l" defTabSz="914400" rtl="0" eaLnBrk="1" fontAlgn="base" latinLnBrk="0" hangingPunct="1">
              <a:lnSpc>
                <a:spcPct val="90000"/>
              </a:lnSpc>
              <a:spcBef>
                <a:spcPct val="0"/>
              </a:spcBef>
              <a:spcAft>
                <a:spcPct val="20000"/>
              </a:spcAft>
              <a:buClrTx/>
              <a:buSzTx/>
              <a:buFontTx/>
              <a:buBlip>
                <a:blip r:embed="rId2"/>
              </a:buBlip>
              <a:defRPr/>
            </a:pP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M1 (</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送存储器地址</a:t>
            </a: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PCAR, PC+1</a:t>
            </a:r>
            <a:endPar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742950" marR="0" lvl="1" indent="-285750" algn="l" defTabSz="914400" rtl="0" eaLnBrk="1" fontAlgn="base" latinLnBrk="0" hangingPunct="1">
              <a:lnSpc>
                <a:spcPct val="90000"/>
              </a:lnSpc>
              <a:spcBef>
                <a:spcPct val="0"/>
              </a:spcBef>
              <a:spcAft>
                <a:spcPct val="20000"/>
              </a:spcAft>
              <a:buClrTx/>
              <a:buSzTx/>
              <a:buFontTx/>
              <a:buBlip>
                <a:blip r:embed="rId2"/>
              </a:buBlip>
              <a:defRPr/>
            </a:pP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M2 (</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读存储器</a:t>
            </a: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指令译码</a:t>
            </a: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a:t>
            </a: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RAMIR, J1#</a:t>
            </a:r>
            <a:endPar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342900" marR="0" lvl="0" indent="-342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rPr>
              <a:t>执行指令：</a:t>
            </a:r>
            <a:endParaRPr kumimoji="1" lang="zh-CN" altLang="en-US" sz="28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cs typeface="+mn-cs"/>
              <a:sym typeface="Wingdings" panose="05000000000000000000" pitchFamily="2" charset="2"/>
            </a:endParaRPr>
          </a:p>
          <a:p>
            <a:pPr marL="742950" marR="0" lvl="1" indent="-285750" algn="l" defTabSz="914400" rtl="0" eaLnBrk="1" fontAlgn="base" latinLnBrk="0" hangingPunct="1">
              <a:lnSpc>
                <a:spcPct val="90000"/>
              </a:lnSpc>
              <a:spcBef>
                <a:spcPct val="0"/>
              </a:spcBef>
              <a:spcAft>
                <a:spcPct val="20000"/>
              </a:spcAft>
              <a:buClrTx/>
              <a:buSzTx/>
              <a:buFontTx/>
              <a:buBlip>
                <a:blip r:embed="rId2"/>
              </a:buBlip>
              <a:defRPr/>
            </a:pP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M4</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（取操作数－送地址）：</a:t>
            </a: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PCAR, PC+1</a:t>
            </a:r>
            <a:endPar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a:p>
            <a:pPr marL="742950" marR="0" lvl="1" indent="-285750" algn="l" defTabSz="914400" rtl="0" eaLnBrk="1" fontAlgn="base" latinLnBrk="0" hangingPunct="1">
              <a:lnSpc>
                <a:spcPct val="90000"/>
              </a:lnSpc>
              <a:spcBef>
                <a:spcPct val="0"/>
              </a:spcBef>
              <a:spcAft>
                <a:spcPct val="20000"/>
              </a:spcAft>
              <a:buClrTx/>
              <a:buSzTx/>
              <a:buFontTx/>
              <a:buBlip>
                <a:blip r:embed="rId2"/>
              </a:buBlip>
              <a:defRPr/>
            </a:pP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M5</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（取操作数－读）：</a:t>
            </a:r>
            <a:r>
              <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rPr>
              <a:t>RAM PC</a:t>
            </a:r>
            <a:endPar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sym typeface="Wingdings" panose="05000000000000000000" pitchFamily="2" charset="2"/>
            </a:endParaRPr>
          </a:p>
        </p:txBody>
      </p:sp>
      <p:pic>
        <p:nvPicPr>
          <p:cNvPr id="53252" name="Picture 5"/>
          <p:cNvPicPr>
            <a:picLocks noGrp="1" noChangeAspect="1"/>
          </p:cNvPicPr>
          <p:nvPr>
            <p:ph sz="half" idx="2"/>
          </p:nvPr>
        </p:nvPicPr>
        <p:blipFill>
          <a:blip r:embed="rId3" cstate="print"/>
          <a:stretch>
            <a:fillRect/>
          </a:stretch>
        </p:blipFill>
        <p:spPr>
          <a:xfrm>
            <a:off x="4638675" y="1357313"/>
            <a:ext cx="4132263" cy="5259387"/>
          </a:xfrm>
          <a:solidFill>
            <a:srgbClr val="FFCCFF"/>
          </a:solidFill>
        </p:spPr>
      </p:pic>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灯片编号占位符 6"/>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28580" name="Rectangle 228"/>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2</a:t>
            </a:r>
            <a:r>
              <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、指令执行时产生的微操作序列</a:t>
            </a:r>
            <a:endPar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endParaRPr>
          </a:p>
        </p:txBody>
      </p:sp>
      <p:graphicFrame>
        <p:nvGraphicFramePr>
          <p:cNvPr id="228949" name="Group 597"/>
          <p:cNvGraphicFramePr>
            <a:graphicFrameLocks noGrp="1"/>
          </p:cNvGraphicFramePr>
          <p:nvPr>
            <p:ph sz="half" idx="1"/>
          </p:nvPr>
        </p:nvGraphicFramePr>
        <p:xfrm>
          <a:off x="468313" y="1341438"/>
          <a:ext cx="8135937" cy="4480560"/>
        </p:xfrm>
        <a:graphic>
          <a:graphicData uri="http://schemas.openxmlformats.org/drawingml/2006/table">
            <a:tbl>
              <a:tblPr/>
              <a:tblGrid>
                <a:gridCol w="969962"/>
                <a:gridCol w="1117600"/>
                <a:gridCol w="2465388"/>
                <a:gridCol w="3582987"/>
              </a:tblGrid>
              <a:tr h="450850">
                <a:tc>
                  <a:txBody>
                    <a:bodyPr/>
                    <a:lstStyle/>
                    <a:p>
                      <a:pPr marL="0" marR="0" lvl="0" indent="0" algn="ctr" defTabSz="914400" rtl="0" eaLnBrk="1" fontAlgn="base" latinLnBrk="0" hangingPunct="1">
                        <a:lnSpc>
                          <a:spcPct val="90000"/>
                        </a:lnSpc>
                        <a:spcBef>
                          <a:spcPct val="0"/>
                        </a:spcBef>
                        <a:spcAft>
                          <a:spcPct val="20000"/>
                        </a:spcAft>
                        <a:buClrTx/>
                        <a:buSzTx/>
                        <a:buFontTx/>
                        <a:buNone/>
                      </a:pPr>
                      <a:endParaRPr kumimoji="1" lang="zh-CN" altLang="zh-CN" sz="2400" b="1" i="0" u="none" strike="noStrike" cap="none" normalizeH="0" baseline="0" smtClean="0">
                        <a:ln>
                          <a:noFill/>
                        </a:ln>
                        <a:solidFill>
                          <a:srgbClr val="0000CC"/>
                        </a:solidFill>
                        <a:effectLst>
                          <a:outerShdw blurRad="38100" dist="38100" dir="2700000" algn="tl">
                            <a:srgbClr val="C0C0C0"/>
                          </a:outerShdw>
                        </a:effectLst>
                        <a:latin typeface="Arial" panose="020B0604020202020204" pitchFamily="34" charset="0"/>
                        <a:ea typeface="新宋体" panose="02010609030101010101"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序号</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功能</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发送控制信号</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rowSpan="2">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取指令</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1</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PC→AR,PC+1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PC-B#,B-AR,PC+1,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450850">
                <a:tc vMerge="1">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2</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MEM→IR</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M-R#,B-IR,J1#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rowSpan="4">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00CC"/>
                          </a:solidFill>
                          <a:effectLst>
                            <a:outerShdw blurRad="38100" dist="38100" dir="2700000" algn="tl">
                              <a:srgbClr val="C0C0C0"/>
                            </a:outerShdw>
                          </a:effectLst>
                          <a:latin typeface="Arial" panose="020B0604020202020204" pitchFamily="34" charset="0"/>
                          <a:ea typeface="新宋体" panose="02010609030101010101" charset="-122"/>
                        </a:rPr>
                        <a:t>ADD</a:t>
                      </a:r>
                      <a:endParaRPr kumimoji="1" lang="en-US" altLang="zh-CN" sz="2400" b="1" i="0" u="none" strike="noStrike" cap="none" normalizeH="0" baseline="0" smtClean="0">
                        <a:ln>
                          <a:noFill/>
                        </a:ln>
                        <a:solidFill>
                          <a:srgbClr val="0000CC"/>
                        </a:solidFill>
                        <a:effectLst>
                          <a:outerShdw blurRad="38100" dist="38100" dir="2700000" algn="tl">
                            <a:srgbClr val="C0C0C0"/>
                          </a:outerShdw>
                        </a:effectLst>
                        <a:latin typeface="Arial" panose="020B0604020202020204" pitchFamily="34" charset="0"/>
                        <a:ea typeface="新宋体" panose="02010609030101010101"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1</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PC→AR,PC+1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PC-B#,B-AR,PC+1,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0850">
                <a:tc vMerge="1">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2</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MEM→DA1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M-R#,B-DA1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vMerge="1">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3</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R0→DA2</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R0-B#,B-DA2</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450850">
                <a:tc vMerge="1">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4</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DA1+DA2→R0</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S3~S0,M,Ci=100101,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ALU-B#,B-R0</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rowSpan="2">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400" b="1" i="0" u="none" strike="noStrike" cap="none" normalizeH="0" baseline="0" smtClean="0">
                          <a:ln>
                            <a:noFill/>
                          </a:ln>
                          <a:solidFill>
                            <a:srgbClr val="0000CC"/>
                          </a:solidFill>
                          <a:effectLst>
                            <a:outerShdw blurRad="38100" dist="38100" dir="2700000" algn="tl">
                              <a:srgbClr val="C0C0C0"/>
                            </a:outerShdw>
                          </a:effectLst>
                          <a:latin typeface="Arial" panose="020B0604020202020204" pitchFamily="34" charset="0"/>
                          <a:ea typeface="新宋体" panose="02010609030101010101" charset="-122"/>
                        </a:rPr>
                        <a:t>JMP</a:t>
                      </a:r>
                      <a:endParaRPr kumimoji="1" lang="en-US" altLang="zh-CN" sz="2400" b="1" i="0" u="none" strike="noStrike" cap="none" normalizeH="0" baseline="0" smtClean="0">
                        <a:ln>
                          <a:noFill/>
                        </a:ln>
                        <a:solidFill>
                          <a:srgbClr val="0000CC"/>
                        </a:solidFill>
                        <a:effectLst>
                          <a:outerShdw blurRad="38100" dist="38100" dir="2700000" algn="tl">
                            <a:srgbClr val="C0C0C0"/>
                          </a:outerShdw>
                        </a:effectLst>
                        <a:latin typeface="Arial" panose="020B0604020202020204" pitchFamily="34" charset="0"/>
                        <a:ea typeface="新宋体" panose="02010609030101010101" charset="-122"/>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1</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PC→AR,PC+1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PC-B#,B-AR,PC+1,</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r>
              <a:tr h="450850">
                <a:tc vMerge="1">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2</a:t>
                      </a:r>
                      <a:r>
                        <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a:t>
                      </a:r>
                      <a:endParaRPr kumimoji="0" lang="zh-CN" altLang="en-US"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MEM→PC</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rPr>
                        <a:t>M-R#,B-PC#</a:t>
                      </a:r>
                      <a:endParaRPr kumimoji="0" lang="en-US" altLang="zh-CN" sz="2400" b="1" i="0" u="none" strike="noStrike" cap="none" normalizeH="0" baseline="0" smtClean="0">
                        <a:ln>
                          <a:noFill/>
                        </a:ln>
                        <a:solidFill>
                          <a:srgbClr val="0000CC"/>
                        </a:solidFill>
                        <a:effectLst/>
                        <a:latin typeface="Arial" panose="020B0604020202020204" pitchFamily="34" charset="0"/>
                        <a:ea typeface="新宋体" panose="02010609030101010101" charset="-122"/>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28949"/>
                                        </p:tgtEl>
                                        <p:attrNameLst>
                                          <p:attrName>style.visibility</p:attrName>
                                        </p:attrNameLst>
                                      </p:cBhvr>
                                      <p:to>
                                        <p:strVal val="visible"/>
                                      </p:to>
                                    </p:set>
                                    <p:anim calcmode="lin" valueType="num">
                                      <p:cBhvr>
                                        <p:cTn id="7" dur="1" fill="hold"/>
                                        <p:tgtEl>
                                          <p:spTgt spid="22894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8774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（四）模型计算机控制信号</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graphicFrame>
        <p:nvGraphicFramePr>
          <p:cNvPr id="287747" name="Group 3"/>
          <p:cNvGraphicFramePr>
            <a:graphicFrameLocks noGrp="1"/>
          </p:cNvGraphicFramePr>
          <p:nvPr>
            <p:ph type="tbl" idx="1"/>
          </p:nvPr>
        </p:nvGraphicFramePr>
        <p:xfrm>
          <a:off x="611188" y="1196975"/>
          <a:ext cx="8208962" cy="4736088"/>
        </p:xfrm>
        <a:graphic>
          <a:graphicData uri="http://schemas.openxmlformats.org/drawingml/2006/table">
            <a:tbl>
              <a:tblPr/>
              <a:tblGrid>
                <a:gridCol w="576262"/>
                <a:gridCol w="1081088"/>
                <a:gridCol w="2228850"/>
                <a:gridCol w="650875"/>
                <a:gridCol w="1152525"/>
                <a:gridCol w="2519362"/>
              </a:tblGrid>
              <a:tr h="64770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609600" marR="0" lvl="0" indent="-60960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PC-B#</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指令地址送总线</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8</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S3</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rowSpan="4">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S3- S0</a:t>
                      </a: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选择</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ALU16</a:t>
                      </a: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种运算之一</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B-AR</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AR</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9</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S2</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vMerge="1">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3</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PC+1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程序计数器</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10</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vMerge="1">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sng"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4</a:t>
                      </a:r>
                      <a:endParaRPr kumimoji="1" lang="en-US" altLang="zh-CN" sz="2100" b="1" i="0" u="sng"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sng"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B-PC#</a:t>
                      </a:r>
                      <a:endParaRPr kumimoji="1" lang="en-US" altLang="zh-CN" sz="2100" b="1" i="0" u="sng"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sng"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a:t>
                      </a:r>
                      <a:r>
                        <a:rPr kumimoji="1" lang="en-US" altLang="zh-CN" sz="2100" b="1" i="0" u="sng"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PC</a:t>
                      </a:r>
                      <a:endParaRPr kumimoji="1" lang="en-US" altLang="zh-CN" sz="2100" b="1" i="0" u="sng"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S0</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vMerge="1">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5</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B-IR</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IR</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M</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选择逻辑运算</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a:t>
                      </a: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和算数运算</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(0)</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6</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M-W</a:t>
                      </a:r>
                      <a:r>
                        <a:rPr kumimoji="1"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a:t>
                      </a:r>
                      <a:endParaRPr kumimoji="1"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存储器写</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13</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B-DA1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总线数据打入暂存器</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DA1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06425">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7</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rPr>
                        <a:t>M-R</a:t>
                      </a:r>
                      <a:r>
                        <a:rPr kumimoji="1" lang="zh-CN" altLang="en-US" sz="21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rPr>
                        <a:t>＃</a:t>
                      </a:r>
                      <a:endParaRPr kumimoji="1" lang="zh-CN" altLang="en-US" sz="2100" b="1" i="0" u="none" strike="noStrike" cap="none" normalizeH="0" baseline="0" smtClean="0">
                        <a:ln>
                          <a:noFill/>
                        </a:ln>
                        <a:solidFill>
                          <a:srgbClr val="CC0099"/>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存储器读</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14</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B-DA2</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总线数据打入暂存器</a:t>
                      </a: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DA2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8877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（四）模型计算机控制信号</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graphicFrame>
        <p:nvGraphicFramePr>
          <p:cNvPr id="288771" name="Group 3"/>
          <p:cNvGraphicFramePr>
            <a:graphicFrameLocks noGrp="1"/>
          </p:cNvGraphicFramePr>
          <p:nvPr>
            <p:ph type="tbl" idx="1"/>
          </p:nvPr>
        </p:nvGraphicFramePr>
        <p:xfrm>
          <a:off x="611188" y="1196975"/>
          <a:ext cx="8208962" cy="4531107"/>
        </p:xfrm>
        <a:graphic>
          <a:graphicData uri="http://schemas.openxmlformats.org/drawingml/2006/table">
            <a:tbl>
              <a:tblPr/>
              <a:tblGrid>
                <a:gridCol w="576262"/>
                <a:gridCol w="1152525"/>
                <a:gridCol w="2157413"/>
                <a:gridCol w="650875"/>
                <a:gridCol w="1214120"/>
                <a:gridCol w="2457767"/>
              </a:tblGrid>
              <a:tr h="64770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序号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控制信号</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功能</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83260">
                <a:tc>
                  <a:txBody>
                    <a:bodyPr/>
                    <a:lstStyle/>
                    <a:p>
                      <a:pPr marL="609600" marR="0" lvl="0" indent="-60960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15</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ALU-B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运算器</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ALU</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22</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R1-B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R1</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16</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Ci</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ALU</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进位输入</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23</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R2-B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R2</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17</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B-R0</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R0</a:t>
                      </a:r>
                      <a:endPar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24</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R3-B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R3</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18</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R1</a:t>
                      </a:r>
                      <a:endParaRPr kumimoji="1"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25</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lang="en-US" altLang="zh-CN" sz="2100" b="1" smtClean="0">
                          <a:ln>
                            <a:noFill/>
                          </a:ln>
                          <a:solidFill>
                            <a:srgbClr val="CC0099"/>
                          </a:solidFill>
                          <a:effectLst/>
                          <a:latin typeface="Times New Roman" panose="02020603050405020304" pitchFamily="18" charset="0"/>
                          <a:ea typeface="新宋体" panose="02010609030101010101" charset="-122"/>
                          <a:sym typeface="+mn-ea"/>
                        </a:rPr>
                        <a:t>I/O-W</a:t>
                      </a:r>
                      <a:r>
                        <a:rPr lang="zh-CN" altLang="en-US" sz="2100" b="1" smtClean="0">
                          <a:ln>
                            <a:noFill/>
                          </a:ln>
                          <a:solidFill>
                            <a:srgbClr val="CC0099"/>
                          </a:solidFill>
                          <a:effectLst/>
                          <a:latin typeface="Times New Roman" panose="02020603050405020304" pitchFamily="18" charset="0"/>
                          <a:ea typeface="新宋体" panose="02010609030101010101" charset="-122"/>
                          <a:sym typeface="+mn-ea"/>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写（输出）</a:t>
                      </a:r>
                      <a:r>
                        <a:rPr kumimoji="0" lang="en-US" altLang="zh-CN"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I/O</a:t>
                      </a: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端口</a:t>
                      </a:r>
                      <a:endPar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19</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B-R2</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R2</a:t>
                      </a:r>
                      <a:endPar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26</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I/O-R</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读（输入）</a:t>
                      </a:r>
                      <a:r>
                        <a:rPr kumimoji="0" lang="en-US" altLang="zh-CN"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I/O</a:t>
                      </a:r>
                      <a:r>
                        <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rPr>
                        <a:t>端口</a:t>
                      </a:r>
                      <a:endParaRPr kumimoji="0" lang="zh-CN" altLang="en-US" sz="2100" b="1" i="0" u="none" strike="noStrike" cap="none" normalizeH="0" baseline="0" smtClean="0">
                        <a:ln>
                          <a:noFill/>
                        </a:ln>
                        <a:solidFill>
                          <a:srgbClr val="0000FF"/>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514350">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20</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rPr>
                        <a:t>B-R3</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总线数据打入</a:t>
                      </a: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R3</a:t>
                      </a:r>
                      <a:endPar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27</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Ai</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端口地址线</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r>
              <a:tr h="606425">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rPr>
                        <a:t>21</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R0-B</a:t>
                      </a:r>
                      <a:r>
                        <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a:t>
                      </a:r>
                      <a:endParaRPr kumimoji="0" lang="zh-CN" altLang="en-US"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0" lang="en-US" altLang="zh-CN"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R0</a:t>
                      </a:r>
                      <a:r>
                        <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rPr>
                        <a:t>内容送总线</a:t>
                      </a:r>
                      <a:endParaRPr kumimoji="0" lang="zh-CN" altLang="en-US" sz="2100" b="1" i="0" u="none" strike="noStrike" cap="none" normalizeH="0" baseline="0" smtClean="0">
                        <a:ln>
                          <a:noFill/>
                        </a:ln>
                        <a:solidFill>
                          <a:schemeClr val="hlink"/>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rPr>
                        <a:t>28</a:t>
                      </a:r>
                      <a:endParaRPr kumimoji="1" lang="en-US" altLang="zh-CN"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rPr>
                        <a:t>J1#</a:t>
                      </a:r>
                      <a:endParaRPr kumimoji="1" lang="en-US" altLang="zh-CN" sz="2100" b="1" i="0" u="none" strike="noStrike" cap="none" normalizeH="0" baseline="0" smtClean="0">
                        <a:ln>
                          <a:noFill/>
                        </a:ln>
                        <a:solidFill>
                          <a:srgbClr val="CC0099"/>
                        </a:solidFill>
                        <a:effectLst/>
                        <a:latin typeface="Times New Roman" panose="02020603050405020304" pitchFamily="18" charset="0"/>
                        <a:ea typeface="新宋体" panose="02010609030101010101"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rPr>
                        <a:t>指令译码器译码</a:t>
                      </a:r>
                      <a:endParaRPr kumimoji="1" lang="zh-CN" altLang="en-US" sz="2100" b="1" i="0" u="none" strike="noStrike" cap="none" normalizeH="0" baseline="0" smtClean="0">
                        <a:ln>
                          <a:noFill/>
                        </a:ln>
                        <a:solidFill>
                          <a:srgbClr val="0033CC"/>
                        </a:solidFill>
                        <a:effectLst/>
                        <a:latin typeface="Times New Roman" panose="02020603050405020304" pitchFamily="18"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1299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3</a:t>
            </a:r>
            <a:r>
              <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、指令的微程序代码：</a:t>
            </a: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ADD</a:t>
            </a:r>
            <a:endPar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61443" name="Rectangle 5"/>
          <p:cNvSpPr/>
          <p:nvPr/>
        </p:nvSpPr>
        <p:spPr>
          <a:xfrm>
            <a:off x="0" y="1795463"/>
            <a:ext cx="9144000" cy="0"/>
          </a:xfrm>
          <a:prstGeom prst="rect">
            <a:avLst/>
          </a:prstGeom>
          <a:noFill/>
          <a:ln w="2857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sp>
        <p:nvSpPr>
          <p:cNvPr id="61444" name="Rectangle 7"/>
          <p:cNvSpPr/>
          <p:nvPr/>
        </p:nvSpPr>
        <p:spPr>
          <a:xfrm>
            <a:off x="0" y="2052638"/>
            <a:ext cx="9144000" cy="0"/>
          </a:xfrm>
          <a:prstGeom prst="rect">
            <a:avLst/>
          </a:prstGeom>
          <a:noFill/>
          <a:ln w="2857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graphicFrame>
        <p:nvGraphicFramePr>
          <p:cNvPr id="61445" name="Object 6"/>
          <p:cNvGraphicFramePr/>
          <p:nvPr/>
        </p:nvGraphicFramePr>
        <p:xfrm>
          <a:off x="179388" y="1052513"/>
          <a:ext cx="8496300" cy="4432300"/>
        </p:xfrm>
        <a:graphic>
          <a:graphicData uri="http://schemas.openxmlformats.org/presentationml/2006/ole">
            <mc:AlternateContent xmlns:mc="http://schemas.openxmlformats.org/markup-compatibility/2006">
              <mc:Choice xmlns:v="urn:schemas-microsoft-com:vml" Requires="v">
                <p:oleObj spid="_x0000_s4097" name="" r:id="rId1" imgW="9867900" imgH="5168900" progId="Visio.Drawing.11">
                  <p:embed/>
                </p:oleObj>
              </mc:Choice>
              <mc:Fallback>
                <p:oleObj name="" r:id="rId1" imgW="9867900" imgH="5168900" progId="Visio.Drawing.11">
                  <p:embed/>
                  <p:pic>
                    <p:nvPicPr>
                      <p:cNvPr id="0" name="图片 4096" descr="image12"/>
                      <p:cNvPicPr/>
                      <p:nvPr/>
                    </p:nvPicPr>
                    <p:blipFill>
                      <a:blip r:embed="rId2"/>
                      <a:stretch>
                        <a:fillRect/>
                      </a:stretch>
                    </p:blipFill>
                    <p:spPr>
                      <a:xfrm>
                        <a:off x="179388" y="1052513"/>
                        <a:ext cx="8496300" cy="4432300"/>
                      </a:xfrm>
                      <a:prstGeom prst="rect">
                        <a:avLst/>
                      </a:prstGeom>
                      <a:solidFill>
                        <a:srgbClr val="FFCCFF"/>
                      </a:solid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5257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一、 基本概念</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152579" name="Rectangle 3"/>
          <p:cNvSpPr>
            <a:spLocks noGrp="1" noChangeArrowheads="1"/>
          </p:cNvSpPr>
          <p:nvPr>
            <p:ph idx="1"/>
          </p:nvPr>
        </p:nvSpPr>
        <p:spPr>
          <a:xfrm>
            <a:off x="571500" y="1071563"/>
            <a:ext cx="8032750" cy="4464050"/>
          </a:xfrm>
        </p:spPr>
        <p:txBody>
          <a:bodyPr vert="horz" wrap="square" lIns="91440" tIns="45720" rIns="91440" bIns="45720" numCol="1" anchor="t" anchorCtr="0" compatLnSpc="1"/>
          <a:lstStyle/>
          <a:p>
            <a:pPr marL="495300" marR="0" lvl="0" indent="-495300" algn="just"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微操作：</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指令执行时必须完成的基本操作。例如，</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PC→AR</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PC+1→ PC</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RAM→IR</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a:p>
            <a:pPr marL="495300" marR="0" lvl="0" indent="-495300" algn="just"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微命令：</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是组成微指令的最小单位，也就是</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控制微操作</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实现的控制信号。一般用于控制数据通路</a:t>
            </a:r>
            <a:r>
              <a:rPr kumimoji="1" lang="zh-CN" altLang="en-US" sz="2400" b="1" i="0" u="none" strike="noStrike" kern="0" cap="none" spc="0" normalizeH="0" baseline="0" noProof="0" dirty="0" smtClean="0">
                <a:ln>
                  <a:noFill/>
                </a:ln>
                <a:solidFill>
                  <a:srgbClr val="0000FF"/>
                </a:solidFill>
                <a:effectLst>
                  <a:outerShdw blurRad="38100" dist="38100" dir="2700000" algn="tl">
                    <a:srgbClr val="C0C0C0"/>
                  </a:outerShdw>
                </a:effectLst>
                <a:uLnTx/>
                <a:uFillTx/>
                <a:latin typeface="Arial" panose="020B0604020202020204" pitchFamily="34" charset="0"/>
                <a:cs typeface="+mn-cs"/>
              </a:rPr>
              <a:t>上</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门的打开</a:t>
            </a:r>
            <a:r>
              <a:rPr kumimoji="1" lang="en-US" altLang="zh-CN"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关闭</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，或者</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功能选择</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。微命令是微操作的控制信号，微操作是微命令的操作过程。</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a:p>
            <a:pPr marL="495300" marR="0" lvl="0" indent="-495300" algn="just"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微指令：</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是一组</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微命令的集合</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，用于完成一个功能相对完整的操作。一般对应一个特定的数据通路。</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a:p>
            <a:pPr marL="495300" marR="0" lvl="0" indent="-495300" algn="just" defTabSz="914400" rtl="0" eaLnBrk="1" fontAlgn="base" latinLnBrk="0" hangingPunct="1">
              <a:spcBef>
                <a:spcPct val="0"/>
              </a:spcBef>
              <a:spcAft>
                <a:spcPct val="20000"/>
              </a:spcAft>
              <a:buClrTx/>
              <a:buSzTx/>
              <a:buFont typeface="Wingdings" panose="05000000000000000000" pitchFamily="2" charset="2"/>
              <a:buAutoNum type="arabicPeriod"/>
              <a:defRPr/>
            </a:pPr>
            <a:r>
              <a:rPr kumimoji="1" lang="zh-CN" altLang="en-US" sz="2400" b="1" i="0" u="none" strike="noStrike" kern="0" cap="none" spc="0" normalizeH="0" baseline="0" noProof="0" dirty="0" smtClean="0">
                <a:ln>
                  <a:noFill/>
                </a:ln>
                <a:solidFill>
                  <a:srgbClr val="800080"/>
                </a:solidFill>
                <a:effectLst>
                  <a:outerShdw blurRad="38100" dist="38100" dir="2700000" algn="tl">
                    <a:srgbClr val="C0C0C0"/>
                  </a:outerShdw>
                </a:effectLst>
                <a:uLnTx/>
                <a:uFillTx/>
                <a:latin typeface="Arial" panose="020B0604020202020204" pitchFamily="34" charset="0"/>
                <a:cs typeface="+mn-cs"/>
              </a:rPr>
              <a:t>微程序：</a:t>
            </a:r>
            <a:r>
              <a:rPr kumimoji="1" lang="zh-CN" altLang="en-US" sz="2400" b="1" i="0" u="none" strike="noStrike" kern="0" cap="none" spc="0" normalizeH="0" baseline="0" noProof="0" dirty="0" smtClean="0">
                <a:ln>
                  <a:noFill/>
                </a:ln>
                <a:solidFill>
                  <a:srgbClr val="990033"/>
                </a:solidFill>
                <a:effectLst>
                  <a:outerShdw blurRad="38100" dist="38100" dir="2700000" algn="tl">
                    <a:srgbClr val="C0C0C0"/>
                  </a:outerShdw>
                </a:effectLst>
                <a:uLnTx/>
                <a:uFillTx/>
                <a:latin typeface="Arial" panose="020B0604020202020204" pitchFamily="34" charset="0"/>
                <a:cs typeface="+mn-cs"/>
              </a:rPr>
              <a:t>微指令的有序集合</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rPr>
              <a:t>，用于实现机器指令的功能。</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Arial" panose="020B0604020202020204" pitchFamily="34" charset="0"/>
              <a:cs typeface="+mn-cs"/>
            </a:endParaRPr>
          </a:p>
        </p:txBody>
      </p:sp>
      <p:grpSp>
        <p:nvGrpSpPr>
          <p:cNvPr id="8196" name="Group 3"/>
          <p:cNvGrpSpPr/>
          <p:nvPr/>
        </p:nvGrpSpPr>
        <p:grpSpPr>
          <a:xfrm>
            <a:off x="250825" y="4786313"/>
            <a:ext cx="8535988" cy="1325562"/>
            <a:chOff x="0" y="0"/>
            <a:chExt cx="4561" cy="765"/>
          </a:xfrm>
        </p:grpSpPr>
        <p:sp>
          <p:nvSpPr>
            <p:cNvPr id="8197" name="Rectangle 10"/>
            <p:cNvSpPr/>
            <p:nvPr/>
          </p:nvSpPr>
          <p:spPr>
            <a:xfrm>
              <a:off x="0" y="96"/>
              <a:ext cx="720" cy="38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lvl="0" indent="0" algn="ctr"/>
              <a:r>
                <a:rPr lang="zh-CN" altLang="en-US" sz="2000" b="1" dirty="0">
                  <a:solidFill>
                    <a:srgbClr val="3316C6"/>
                  </a:solidFill>
                  <a:latin typeface="Times New Roman" panose="02020603050405020304" pitchFamily="18" charset="0"/>
                  <a:ea typeface="宋体" panose="02010600030101010101" pitchFamily="2" charset="-122"/>
                </a:rPr>
                <a:t>微命令</a:t>
              </a:r>
              <a:endParaRPr lang="zh-CN" altLang="en-US" sz="2000" b="1" dirty="0">
                <a:solidFill>
                  <a:srgbClr val="3316C6"/>
                </a:solidFill>
                <a:latin typeface="Times New Roman" panose="02020603050405020304" pitchFamily="18" charset="0"/>
                <a:ea typeface="宋体" panose="02010600030101010101" pitchFamily="2" charset="-122"/>
              </a:endParaRPr>
            </a:p>
          </p:txBody>
        </p:sp>
        <p:sp>
          <p:nvSpPr>
            <p:cNvPr id="8198" name="Rectangle 11"/>
            <p:cNvSpPr/>
            <p:nvPr/>
          </p:nvSpPr>
          <p:spPr>
            <a:xfrm>
              <a:off x="1152" y="96"/>
              <a:ext cx="720" cy="38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lvl="0" indent="0" algn="ctr"/>
              <a:r>
                <a:rPr lang="zh-CN" altLang="en-US" sz="2000" b="1" dirty="0">
                  <a:solidFill>
                    <a:srgbClr val="3316C6"/>
                  </a:solidFill>
                  <a:latin typeface="Times New Roman" panose="02020603050405020304" pitchFamily="18" charset="0"/>
                  <a:ea typeface="宋体" panose="02010600030101010101" pitchFamily="2" charset="-122"/>
                </a:rPr>
                <a:t>微指令</a:t>
              </a:r>
              <a:endParaRPr lang="zh-CN" altLang="en-US" sz="2000" b="1" dirty="0">
                <a:solidFill>
                  <a:srgbClr val="3316C6"/>
                </a:solidFill>
                <a:latin typeface="Times New Roman" panose="02020603050405020304" pitchFamily="18" charset="0"/>
                <a:ea typeface="宋体" panose="02010600030101010101" pitchFamily="2" charset="-122"/>
              </a:endParaRPr>
            </a:p>
          </p:txBody>
        </p:sp>
        <p:sp>
          <p:nvSpPr>
            <p:cNvPr id="8199" name="Rectangle 12"/>
            <p:cNvSpPr/>
            <p:nvPr/>
          </p:nvSpPr>
          <p:spPr>
            <a:xfrm>
              <a:off x="2400" y="96"/>
              <a:ext cx="720" cy="384"/>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lvl="0" indent="0" algn="ctr"/>
              <a:r>
                <a:rPr lang="zh-CN" altLang="en-US" sz="2000" b="1" dirty="0">
                  <a:solidFill>
                    <a:srgbClr val="3316C6"/>
                  </a:solidFill>
                  <a:latin typeface="Times New Roman" panose="02020603050405020304" pitchFamily="18" charset="0"/>
                  <a:ea typeface="宋体" panose="02010600030101010101" pitchFamily="2" charset="-122"/>
                </a:rPr>
                <a:t>微程序</a:t>
              </a:r>
              <a:endParaRPr lang="zh-CN" altLang="en-US" sz="2000" b="1" dirty="0">
                <a:solidFill>
                  <a:srgbClr val="3316C6"/>
                </a:solidFill>
                <a:latin typeface="Times New Roman" panose="02020603050405020304" pitchFamily="18" charset="0"/>
                <a:ea typeface="宋体" panose="02010600030101010101" pitchFamily="2" charset="-122"/>
              </a:endParaRPr>
            </a:p>
          </p:txBody>
        </p:sp>
        <p:sp>
          <p:nvSpPr>
            <p:cNvPr id="8200" name="Rectangle 13"/>
            <p:cNvSpPr/>
            <p:nvPr/>
          </p:nvSpPr>
          <p:spPr>
            <a:xfrm>
              <a:off x="3696" y="96"/>
              <a:ext cx="865" cy="383"/>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lstStyle/>
            <a:p>
              <a:pPr lvl="0" indent="0" algn="ctr"/>
              <a:r>
                <a:rPr lang="zh-CN" altLang="en-US" sz="2000" b="1" dirty="0">
                  <a:solidFill>
                    <a:srgbClr val="3316C6"/>
                  </a:solidFill>
                  <a:latin typeface="Times New Roman" panose="02020603050405020304" pitchFamily="18" charset="0"/>
                  <a:ea typeface="宋体" panose="02010600030101010101" pitchFamily="2" charset="-122"/>
                </a:rPr>
                <a:t>机器指令</a:t>
              </a:r>
              <a:endParaRPr lang="zh-CN" altLang="en-US" sz="2000" b="1" dirty="0">
                <a:solidFill>
                  <a:srgbClr val="3316C6"/>
                </a:solidFill>
                <a:latin typeface="Times New Roman" panose="02020603050405020304" pitchFamily="18" charset="0"/>
                <a:ea typeface="宋体" panose="02010600030101010101" pitchFamily="2" charset="-122"/>
              </a:endParaRPr>
            </a:p>
          </p:txBody>
        </p:sp>
        <p:sp>
          <p:nvSpPr>
            <p:cNvPr id="8201" name="Line 14"/>
            <p:cNvSpPr/>
            <p:nvPr/>
          </p:nvSpPr>
          <p:spPr>
            <a:xfrm>
              <a:off x="720" y="288"/>
              <a:ext cx="432" cy="0"/>
            </a:xfrm>
            <a:prstGeom prst="line">
              <a:avLst/>
            </a:prstGeom>
            <a:ln w="9525" cap="flat" cmpd="sng">
              <a:solidFill>
                <a:schemeClr val="tx1"/>
              </a:solidFill>
              <a:prstDash val="solid"/>
              <a:round/>
              <a:headEnd type="none" w="med" len="med"/>
              <a:tailEnd type="triangl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8202" name="Line 15"/>
            <p:cNvSpPr/>
            <p:nvPr/>
          </p:nvSpPr>
          <p:spPr>
            <a:xfrm>
              <a:off x="1872" y="288"/>
              <a:ext cx="528" cy="0"/>
            </a:xfrm>
            <a:prstGeom prst="line">
              <a:avLst/>
            </a:prstGeom>
            <a:ln w="9525" cap="flat" cmpd="sng">
              <a:solidFill>
                <a:schemeClr val="tx1"/>
              </a:solidFill>
              <a:prstDash val="solid"/>
              <a:round/>
              <a:headEnd type="none" w="med" len="med"/>
              <a:tailEnd type="triangl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8203" name="Line 17"/>
            <p:cNvSpPr/>
            <p:nvPr/>
          </p:nvSpPr>
          <p:spPr>
            <a:xfrm>
              <a:off x="3120" y="288"/>
              <a:ext cx="576" cy="0"/>
            </a:xfrm>
            <a:prstGeom prst="line">
              <a:avLst/>
            </a:prstGeom>
            <a:ln w="9525" cap="flat" cmpd="sng">
              <a:solidFill>
                <a:schemeClr val="tx1"/>
              </a:solidFill>
              <a:prstDash val="solid"/>
              <a:round/>
              <a:headEnd type="none" w="med" len="med"/>
              <a:tailEnd type="triangl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8204" name="Rectangle 18"/>
            <p:cNvSpPr/>
            <p:nvPr/>
          </p:nvSpPr>
          <p:spPr>
            <a:xfrm>
              <a:off x="720" y="0"/>
              <a:ext cx="480" cy="229"/>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组合 </a:t>
              </a:r>
              <a:endParaRPr lang="zh-CN" altLang="en-US" sz="2000" b="1" dirty="0">
                <a:latin typeface="Times New Roman" panose="02020603050405020304" pitchFamily="18" charset="0"/>
                <a:ea typeface="宋体" panose="02010600030101010101" pitchFamily="2" charset="-122"/>
              </a:endParaRPr>
            </a:p>
          </p:txBody>
        </p:sp>
        <p:sp>
          <p:nvSpPr>
            <p:cNvPr id="8205" name="Rectangle 19"/>
            <p:cNvSpPr/>
            <p:nvPr/>
          </p:nvSpPr>
          <p:spPr>
            <a:xfrm>
              <a:off x="3168" y="0"/>
              <a:ext cx="480" cy="229"/>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组合 </a:t>
              </a:r>
              <a:endParaRPr lang="zh-CN" altLang="en-US" sz="2000" b="1" dirty="0">
                <a:latin typeface="Times New Roman" panose="02020603050405020304" pitchFamily="18" charset="0"/>
                <a:ea typeface="宋体" panose="02010600030101010101" pitchFamily="2" charset="-122"/>
              </a:endParaRPr>
            </a:p>
          </p:txBody>
        </p:sp>
        <p:sp>
          <p:nvSpPr>
            <p:cNvPr id="8206" name="Rectangle 20"/>
            <p:cNvSpPr/>
            <p:nvPr/>
          </p:nvSpPr>
          <p:spPr>
            <a:xfrm>
              <a:off x="1920" y="0"/>
              <a:ext cx="480" cy="229"/>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组合 </a:t>
              </a:r>
              <a:endParaRPr lang="zh-CN" altLang="en-US" sz="2000" b="1" dirty="0">
                <a:latin typeface="Times New Roman" panose="02020603050405020304" pitchFamily="18" charset="0"/>
                <a:ea typeface="宋体" panose="02010600030101010101" pitchFamily="2" charset="-122"/>
              </a:endParaRPr>
            </a:p>
          </p:txBody>
        </p:sp>
        <p:sp>
          <p:nvSpPr>
            <p:cNvPr id="8207" name="Rectangle 21"/>
            <p:cNvSpPr/>
            <p:nvPr/>
          </p:nvSpPr>
          <p:spPr>
            <a:xfrm>
              <a:off x="19" y="536"/>
              <a:ext cx="864" cy="229"/>
            </a:xfrm>
            <a:prstGeom prst="rect">
              <a:avLst/>
            </a:prstGeom>
            <a:noFill/>
            <a:ln w="9525">
              <a:noFill/>
            </a:ln>
          </p:spPr>
          <p:txBody>
            <a:bodyPr anchor="t">
              <a:spAutoFit/>
            </a:bodyPr>
            <a:lstStyle/>
            <a:p>
              <a:pPr lvl="0" indent="0"/>
              <a:r>
                <a:rPr lang="zh-CN" altLang="en-US" sz="2000" b="1" dirty="0">
                  <a:solidFill>
                    <a:srgbClr val="990099"/>
                  </a:solidFill>
                  <a:latin typeface="Times New Roman" panose="02020603050405020304" pitchFamily="18" charset="0"/>
                  <a:ea typeface="宋体" panose="02010600030101010101" pitchFamily="2" charset="-122"/>
                </a:rPr>
                <a:t>  微操作</a:t>
              </a:r>
              <a:endParaRPr lang="zh-CN" altLang="en-US" sz="2000" b="1" dirty="0">
                <a:solidFill>
                  <a:srgbClr val="990099"/>
                </a:solidFill>
                <a:latin typeface="Times New Roman" panose="02020603050405020304" pitchFamily="18" charset="0"/>
                <a:ea typeface="宋体" panose="02010600030101010101" pitchFamily="2" charset="-122"/>
              </a:endParaRPr>
            </a:p>
          </p:txBody>
        </p:sp>
      </p:gr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52579">
                                            <p:txEl>
                                              <p:pRg st="4294967295" end="4294967295"/>
                                            </p:txEl>
                                          </p:spTgt>
                                        </p:tgtEl>
                                        <p:attrNameLst>
                                          <p:attrName>style.visibility</p:attrName>
                                        </p:attrNameLst>
                                      </p:cBhvr>
                                      <p:to>
                                        <p:strVal val="visible"/>
                                      </p:to>
                                    </p:set>
                                    <p:animEffect transition="in" filter="box(out)">
                                      <p:cBhvr>
                                        <p:cTn id="7" dur="500"/>
                                        <p:tgtEl>
                                          <p:spTgt spid="152579">
                                            <p:txEl>
                                              <p:pRg st="4294967295" end="429496729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2579">
                                            <p:txEl>
                                              <p:pRg st="0" end="0"/>
                                            </p:txEl>
                                          </p:spTgt>
                                        </p:tgtEl>
                                        <p:attrNameLst>
                                          <p:attrName>style.visibility</p:attrName>
                                        </p:attrNameLst>
                                      </p:cBhvr>
                                      <p:to>
                                        <p:strVal val="visible"/>
                                      </p:to>
                                    </p:set>
                                    <p:animEffect transition="in" filter="box(out)">
                                      <p:cBhvr>
                                        <p:cTn id="12" dur="500"/>
                                        <p:tgtEl>
                                          <p:spTgt spid="152579">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52579">
                                            <p:txEl>
                                              <p:pRg st="1" end="1"/>
                                            </p:txEl>
                                          </p:spTgt>
                                        </p:tgtEl>
                                        <p:attrNameLst>
                                          <p:attrName>style.visibility</p:attrName>
                                        </p:attrNameLst>
                                      </p:cBhvr>
                                      <p:to>
                                        <p:strVal val="visible"/>
                                      </p:to>
                                    </p:set>
                                    <p:animEffect transition="in" filter="box(out)">
                                      <p:cBhvr>
                                        <p:cTn id="17" dur="500"/>
                                        <p:tgtEl>
                                          <p:spTgt spid="152579">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152579">
                                            <p:txEl>
                                              <p:pRg st="2" end="2"/>
                                            </p:txEl>
                                          </p:spTgt>
                                        </p:tgtEl>
                                        <p:attrNameLst>
                                          <p:attrName>style.visibility</p:attrName>
                                        </p:attrNameLst>
                                      </p:cBhvr>
                                      <p:to>
                                        <p:strVal val="visible"/>
                                      </p:to>
                                    </p:set>
                                    <p:animEffect transition="in" filter="box(out)">
                                      <p:cBhvr>
                                        <p:cTn id="22" dur="500"/>
                                        <p:tgtEl>
                                          <p:spTgt spid="152579">
                                            <p:txEl>
                                              <p:pRg st="2" end="2"/>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152579">
                                            <p:txEl>
                                              <p:pRg st="3" end="3"/>
                                            </p:txEl>
                                          </p:spTgt>
                                        </p:tgtEl>
                                        <p:attrNameLst>
                                          <p:attrName>style.visibility</p:attrName>
                                        </p:attrNameLst>
                                      </p:cBhvr>
                                      <p:to>
                                        <p:strVal val="visible"/>
                                      </p:to>
                                    </p:set>
                                    <p:animEffect transition="in" filter="box(out)">
                                      <p:cBhvr>
                                        <p:cTn id="27" dur="500"/>
                                        <p:tgtEl>
                                          <p:spTgt spid="152579">
                                            <p:txEl>
                                              <p:pRg st="3" end="3"/>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1504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3</a:t>
            </a:r>
            <a:r>
              <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、指令的微程序代码：</a:t>
            </a: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JMP</a:t>
            </a:r>
            <a:endPar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endParaRPr>
          </a:p>
        </p:txBody>
      </p:sp>
      <p:sp>
        <p:nvSpPr>
          <p:cNvPr id="63491" name="Rectangle 5"/>
          <p:cNvSpPr/>
          <p:nvPr/>
        </p:nvSpPr>
        <p:spPr>
          <a:xfrm>
            <a:off x="0" y="2247900"/>
            <a:ext cx="9144000" cy="0"/>
          </a:xfrm>
          <a:prstGeom prst="rect">
            <a:avLst/>
          </a:prstGeom>
          <a:noFill/>
          <a:ln w="2857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sp>
        <p:nvSpPr>
          <p:cNvPr id="63492" name="Rectangle 8"/>
          <p:cNvSpPr/>
          <p:nvPr/>
        </p:nvSpPr>
        <p:spPr>
          <a:xfrm>
            <a:off x="0" y="2424113"/>
            <a:ext cx="9144000" cy="0"/>
          </a:xfrm>
          <a:prstGeom prst="rect">
            <a:avLst/>
          </a:prstGeom>
          <a:noFill/>
          <a:ln w="2857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graphicFrame>
        <p:nvGraphicFramePr>
          <p:cNvPr id="63493" name="Object 7"/>
          <p:cNvGraphicFramePr/>
          <p:nvPr/>
        </p:nvGraphicFramePr>
        <p:xfrm>
          <a:off x="250825" y="1125538"/>
          <a:ext cx="8642350" cy="3297237"/>
        </p:xfrm>
        <a:graphic>
          <a:graphicData uri="http://schemas.openxmlformats.org/presentationml/2006/ole">
            <mc:AlternateContent xmlns:mc="http://schemas.openxmlformats.org/markup-compatibility/2006">
              <mc:Choice xmlns:v="urn:schemas-microsoft-com:vml" Requires="v">
                <p:oleObj spid="_x0000_s5121" name="" r:id="rId1" imgW="8187690" imgH="3121660" progId="Visio.Drawing.11">
                  <p:embed/>
                </p:oleObj>
              </mc:Choice>
              <mc:Fallback>
                <p:oleObj name="" r:id="rId1" imgW="8187690" imgH="3121660" progId="Visio.Drawing.11">
                  <p:embed/>
                  <p:pic>
                    <p:nvPicPr>
                      <p:cNvPr id="0" name="图片 5120" descr="image13"/>
                      <p:cNvPicPr/>
                      <p:nvPr/>
                    </p:nvPicPr>
                    <p:blipFill>
                      <a:blip r:embed="rId2"/>
                      <a:stretch>
                        <a:fillRect/>
                      </a:stretch>
                    </p:blipFill>
                    <p:spPr>
                      <a:xfrm>
                        <a:off x="250825" y="1125538"/>
                        <a:ext cx="8642350" cy="3297237"/>
                      </a:xfrm>
                      <a:prstGeom prst="rect">
                        <a:avLst/>
                      </a:prstGeom>
                      <a:solidFill>
                        <a:srgbClr val="FFCCFF"/>
                      </a:solid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灯片编号占位符 6"/>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32454" name="Rectangle 6"/>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en-US" altLang="zh-CN"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4</a:t>
            </a:r>
            <a:r>
              <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rPr>
              <a:t>、为微指令分配微地址</a:t>
            </a:r>
            <a:endParaRPr kumimoji="1" lang="zh-CN" altLang="en-US" sz="3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j-lt"/>
              <a:ea typeface="+mj-ea"/>
              <a:cs typeface="+mj-cs"/>
            </a:endParaRPr>
          </a:p>
        </p:txBody>
      </p:sp>
      <p:pic>
        <p:nvPicPr>
          <p:cNvPr id="65539" name="Picture 10"/>
          <p:cNvPicPr>
            <a:picLocks noGrp="1" noChangeAspect="1"/>
          </p:cNvPicPr>
          <p:nvPr>
            <p:ph sz="half" idx="2"/>
          </p:nvPr>
        </p:nvPicPr>
        <p:blipFill>
          <a:blip r:embed="rId1" cstate="print"/>
          <a:stretch>
            <a:fillRect/>
          </a:stretch>
        </p:blipFill>
        <p:spPr>
          <a:xfrm>
            <a:off x="2928938" y="1096963"/>
            <a:ext cx="4298950" cy="5470525"/>
          </a:xfrm>
          <a:solidFill>
            <a:srgbClr val="FFCCFF"/>
          </a:solidFill>
        </p:spPr>
      </p:pic>
      <p:sp>
        <p:nvSpPr>
          <p:cNvPr id="232460" name="Text Box 12"/>
          <p:cNvSpPr txBox="1"/>
          <p:nvPr/>
        </p:nvSpPr>
        <p:spPr>
          <a:xfrm>
            <a:off x="5507038" y="1708150"/>
            <a:ext cx="720725" cy="366713"/>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01H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32461" name="Text Box 13"/>
          <p:cNvSpPr txBox="1"/>
          <p:nvPr/>
        </p:nvSpPr>
        <p:spPr>
          <a:xfrm>
            <a:off x="5508625" y="2573338"/>
            <a:ext cx="720725" cy="366712"/>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02H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32462" name="Text Box 14"/>
          <p:cNvSpPr txBox="1"/>
          <p:nvPr/>
        </p:nvSpPr>
        <p:spPr>
          <a:xfrm>
            <a:off x="4211638" y="3789363"/>
            <a:ext cx="720725" cy="366712"/>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20H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32463" name="Text Box 15"/>
          <p:cNvSpPr txBox="1"/>
          <p:nvPr/>
        </p:nvSpPr>
        <p:spPr>
          <a:xfrm>
            <a:off x="6507480" y="3952558"/>
            <a:ext cx="720725" cy="366712"/>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21H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32464" name="Text Box 16"/>
          <p:cNvSpPr txBox="1"/>
          <p:nvPr/>
        </p:nvSpPr>
        <p:spPr>
          <a:xfrm>
            <a:off x="6507480" y="4899978"/>
            <a:ext cx="720725" cy="366712"/>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07H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32465" name="Text Box 17"/>
          <p:cNvSpPr txBox="1"/>
          <p:nvPr/>
        </p:nvSpPr>
        <p:spPr>
          <a:xfrm>
            <a:off x="4211638" y="4732338"/>
            <a:ext cx="720725" cy="366712"/>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04H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32466" name="Text Box 18"/>
          <p:cNvSpPr txBox="1"/>
          <p:nvPr/>
        </p:nvSpPr>
        <p:spPr>
          <a:xfrm>
            <a:off x="4211638" y="5453063"/>
            <a:ext cx="720725" cy="366712"/>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05H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32467" name="Text Box 19"/>
          <p:cNvSpPr txBox="1"/>
          <p:nvPr/>
        </p:nvSpPr>
        <p:spPr>
          <a:xfrm>
            <a:off x="4211638" y="6245225"/>
            <a:ext cx="720725" cy="366713"/>
          </a:xfrm>
          <a:prstGeom prst="rect">
            <a:avLst/>
          </a:prstGeom>
          <a:solidFill>
            <a:schemeClr val="accent1"/>
          </a:solidFill>
          <a:ln w="28575">
            <a:noFill/>
          </a:ln>
        </p:spPr>
        <p:txBody>
          <a:bodyPr anchor="t">
            <a:spAutoFit/>
          </a:bodyPr>
          <a:lstStyle/>
          <a:p>
            <a:pPr lvl="0" indent="0">
              <a:lnSpc>
                <a:spcPct val="90000"/>
              </a:lnSpc>
              <a:spcBef>
                <a:spcPct val="20000"/>
              </a:spcBef>
            </a:pPr>
            <a:r>
              <a:rPr lang="en-US" altLang="zh-CN" sz="2000" b="1" dirty="0">
                <a:solidFill>
                  <a:srgbClr val="A50021"/>
                </a:solidFill>
                <a:latin typeface="Arial" panose="020B0604020202020204" pitchFamily="34" charset="0"/>
                <a:ea typeface="宋体" panose="02010600030101010101" pitchFamily="2" charset="-122"/>
              </a:rPr>
              <a:t>06H</a:t>
            </a:r>
            <a:endParaRPr lang="en-US" altLang="zh-CN" sz="2000" b="1" dirty="0">
              <a:solidFill>
                <a:srgbClr val="A50021"/>
              </a:solidFill>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60"/>
                                        </p:tgtEl>
                                        <p:attrNameLst>
                                          <p:attrName>style.visibility</p:attrName>
                                        </p:attrNameLst>
                                      </p:cBhvr>
                                      <p:to>
                                        <p:strVal val="visible"/>
                                      </p:to>
                                    </p:set>
                                    <p:animEffect transition="in" filter="wipe(left)">
                                      <p:cBhvr>
                                        <p:cTn id="7" dur="500"/>
                                        <p:tgtEl>
                                          <p:spTgt spid="232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61"/>
                                        </p:tgtEl>
                                        <p:attrNameLst>
                                          <p:attrName>style.visibility</p:attrName>
                                        </p:attrNameLst>
                                      </p:cBhvr>
                                      <p:to>
                                        <p:strVal val="visible"/>
                                      </p:to>
                                    </p:set>
                                    <p:animEffect transition="in" filter="wipe(left)">
                                      <p:cBhvr>
                                        <p:cTn id="12" dur="500"/>
                                        <p:tgtEl>
                                          <p:spTgt spid="2324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2462"/>
                                        </p:tgtEl>
                                        <p:attrNameLst>
                                          <p:attrName>style.visibility</p:attrName>
                                        </p:attrNameLst>
                                      </p:cBhvr>
                                      <p:to>
                                        <p:strVal val="visible"/>
                                      </p:to>
                                    </p:set>
                                    <p:animEffect transition="in" filter="wipe(down)">
                                      <p:cBhvr>
                                        <p:cTn id="17" dur="500"/>
                                        <p:tgtEl>
                                          <p:spTgt spid="2324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63"/>
                                        </p:tgtEl>
                                        <p:attrNameLst>
                                          <p:attrName>style.visibility</p:attrName>
                                        </p:attrNameLst>
                                      </p:cBhvr>
                                      <p:to>
                                        <p:strVal val="visible"/>
                                      </p:to>
                                    </p:set>
                                    <p:animEffect transition="in" filter="wipe(left)">
                                      <p:cBhvr>
                                        <p:cTn id="22" dur="500"/>
                                        <p:tgtEl>
                                          <p:spTgt spid="2324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65"/>
                                        </p:tgtEl>
                                        <p:attrNameLst>
                                          <p:attrName>style.visibility</p:attrName>
                                        </p:attrNameLst>
                                      </p:cBhvr>
                                      <p:to>
                                        <p:strVal val="visible"/>
                                      </p:to>
                                    </p:set>
                                    <p:animEffect transition="in" filter="wipe(left)">
                                      <p:cBhvr>
                                        <p:cTn id="27" dur="500"/>
                                        <p:tgtEl>
                                          <p:spTgt spid="2324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2466"/>
                                        </p:tgtEl>
                                        <p:attrNameLst>
                                          <p:attrName>style.visibility</p:attrName>
                                        </p:attrNameLst>
                                      </p:cBhvr>
                                      <p:to>
                                        <p:strVal val="visible"/>
                                      </p:to>
                                    </p:set>
                                    <p:animEffect transition="in" filter="wipe(left)">
                                      <p:cBhvr>
                                        <p:cTn id="32" dur="500"/>
                                        <p:tgtEl>
                                          <p:spTgt spid="23246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32467"/>
                                        </p:tgtEl>
                                        <p:attrNameLst>
                                          <p:attrName>style.visibility</p:attrName>
                                        </p:attrNameLst>
                                      </p:cBhvr>
                                      <p:to>
                                        <p:strVal val="visible"/>
                                      </p:to>
                                    </p:set>
                                    <p:animEffect transition="in" filter="wipe(left)">
                                      <p:cBhvr>
                                        <p:cTn id="37" dur="500"/>
                                        <p:tgtEl>
                                          <p:spTgt spid="2324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32464"/>
                                        </p:tgtEl>
                                        <p:attrNameLst>
                                          <p:attrName>style.visibility</p:attrName>
                                        </p:attrNameLst>
                                      </p:cBhvr>
                                      <p:to>
                                        <p:strVal val="visible"/>
                                      </p:to>
                                    </p:set>
                                    <p:animEffect transition="in" filter="wipe(left)">
                                      <p:cBhvr>
                                        <p:cTn id="42" dur="500"/>
                                        <p:tgtEl>
                                          <p:spTgt spid="232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0" grpId="0" animBg="1"/>
      <p:bldP spid="232461" grpId="0" animBg="1"/>
      <p:bldP spid="232462" grpId="0" animBg="1"/>
      <p:bldP spid="232463" grpId="0" bldLvl="0" animBg="1"/>
      <p:bldP spid="232464" grpId="0" bldLvl="0" animBg="1"/>
      <p:bldP spid="232465" grpId="0" animBg="1"/>
      <p:bldP spid="232466" grpId="0" animBg="1"/>
      <p:bldP spid="23246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1811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四、微程序设计技术</a:t>
            </a:r>
            <a:endPar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18115"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ct val="0"/>
              </a:spcBef>
              <a:spcAft>
                <a:spcPct val="20000"/>
              </a:spcAft>
              <a:buClrTx/>
              <a:buSzTx/>
              <a:buFontTx/>
              <a:buBlip>
                <a:blip r:embed="rId1"/>
              </a:buBlip>
              <a:defRPr/>
            </a:pPr>
            <a:r>
              <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rId2" action="ppaction://hlinksldjump"/>
              </a:rPr>
              <a:t>（一）控制字段的编码方法</a:t>
            </a:r>
            <a:endPar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110000"/>
              </a:lnSpc>
              <a:spcBef>
                <a:spcPct val="0"/>
              </a:spcBef>
              <a:spcAft>
                <a:spcPct val="20000"/>
              </a:spcAft>
              <a:buClrTx/>
              <a:buSzTx/>
              <a:buFontTx/>
              <a:buBlip>
                <a:blip r:embed="rId1"/>
              </a:buBlip>
              <a:defRPr/>
            </a:pPr>
            <a:r>
              <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rId3" action="ppaction://hlinksldjump"/>
              </a:rPr>
              <a:t>（二）下址字段的设计方法</a:t>
            </a:r>
            <a:endPar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110000"/>
              </a:lnSpc>
              <a:spcBef>
                <a:spcPct val="0"/>
              </a:spcBef>
              <a:spcAft>
                <a:spcPct val="20000"/>
              </a:spcAft>
              <a:buClrTx/>
              <a:buSzTx/>
              <a:buFontTx/>
              <a:buBlip>
                <a:blip r:embed="rId1"/>
              </a:buBlip>
              <a:defRPr/>
            </a:pPr>
            <a:r>
              <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hlinkClick r:id="rId4" action="ppaction://hlinksldjump"/>
              </a:rPr>
              <a:t>（三）微指令格式的类型</a:t>
            </a:r>
            <a:endPar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lnSpc>
                <a:spcPct val="110000"/>
              </a:lnSpc>
              <a:spcBef>
                <a:spcPct val="0"/>
              </a:spcBef>
              <a:spcAft>
                <a:spcPct val="20000"/>
              </a:spcAft>
              <a:buClrTx/>
              <a:buSzTx/>
              <a:buFontTx/>
              <a:buBlip>
                <a:blip r:embed="rId1"/>
              </a:buBlip>
              <a:defRPr/>
            </a:pPr>
            <a:r>
              <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hlinkClick r:id="rId5" action="ppaction://hlinksldjump"/>
              </a:rPr>
              <a:t>（四）控制存储器和动态微程序设计</a:t>
            </a:r>
            <a:endPar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endParaRPr>
          </a:p>
          <a:p>
            <a:pPr marL="342900" marR="0" lvl="0" indent="-342900" algn="l" defTabSz="914400" rtl="0" eaLnBrk="1" fontAlgn="base" latinLnBrk="0" hangingPunct="1">
              <a:lnSpc>
                <a:spcPct val="110000"/>
              </a:lnSpc>
              <a:spcBef>
                <a:spcPct val="0"/>
              </a:spcBef>
              <a:spcAft>
                <a:spcPct val="20000"/>
              </a:spcAft>
              <a:buClrTx/>
              <a:buSzTx/>
              <a:buFontTx/>
              <a:buBlip>
                <a:blip r:embed="rId1"/>
              </a:buBlip>
              <a:defRPr/>
            </a:pPr>
            <a:r>
              <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hlinkClick r:id="rId6" action="ppaction://hlinksldjump"/>
              </a:rPr>
              <a:t>（五）毫微程序设计</a:t>
            </a:r>
            <a:endParaRPr kumimoji="1" lang="zh-CN" altLang="en-US" sz="32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1709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四、微程序设计技术</a:t>
            </a:r>
            <a:endPar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17091" name="Rectangle 3"/>
          <p:cNvSpPr>
            <a:spLocks noGrp="1" noChangeArrowheads="1"/>
          </p:cNvSpPr>
          <p:nvPr>
            <p:ph idx="1"/>
          </p:nvPr>
        </p:nvSpPr>
        <p:spPr>
          <a:xfrm>
            <a:off x="611188" y="1196975"/>
            <a:ext cx="7772400" cy="4248150"/>
          </a:xfrm>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20000"/>
              </a:spcAft>
              <a:buClrTx/>
              <a:buSzTx/>
              <a:buFontTx/>
              <a:buBlip>
                <a:blip r:embed="rId1"/>
              </a:buBlip>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采用微程序设计的</a:t>
            </a:r>
            <a:r>
              <a:rPr kumimoji="1" lang="zh-CN" altLang="en-US" sz="28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目的</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533400" marR="0" lvl="1" indent="-25908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缩短微指令字长；</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533400" marR="0" lvl="1" indent="-25908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减少控制存储器的容量；</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533400" marR="0" lvl="1" indent="-25908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微程序的执行速度；</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533400" marR="0" lvl="1" indent="-25908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易于微指令的修改；</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533400" marR="0" lvl="1" indent="-25908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增加微程序设计的灵活性。</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0" marR="0" lvl="0" indent="0" algn="l" defTabSz="914400" rtl="0" eaLnBrk="1" fontAlgn="base" latinLnBrk="0" hangingPunct="1">
              <a:spcBef>
                <a:spcPct val="0"/>
              </a:spcBef>
              <a:spcAft>
                <a:spcPct val="20000"/>
              </a:spcAft>
              <a:buClrTx/>
              <a:buSzTx/>
              <a:buFontTx/>
              <a:buBlip>
                <a:blip r:embed="rId1"/>
              </a:buBlip>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微指令由两部分构成：</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533400" marR="0" lvl="1" indent="-25908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Arial" panose="020B0604020202020204" pitchFamily="34" charset="0"/>
              </a:rPr>
              <a:t>控制字段：</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指出微指令的功能，表示要发送的微命令</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533400" marR="0" lvl="1" indent="-25908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Arial" panose="020B0604020202020204" pitchFamily="34" charset="0"/>
              </a:rPr>
              <a:t>下址字段：</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用于指出下一条微指令的地址。</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19138"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（一）控制字段的编码方法</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19139" name="Rectangle 3"/>
          <p:cNvSpPr>
            <a:spLocks noGrp="1" noChangeArrowheads="1"/>
          </p:cNvSpPr>
          <p:nvPr>
            <p:ph idx="1"/>
          </p:nvPr>
        </p:nvSpPr>
        <p:spPr>
          <a:xfrm>
            <a:off x="611188" y="1196975"/>
            <a:ext cx="7772400" cy="4392613"/>
          </a:xfrm>
        </p:spPr>
        <p:txBody>
          <a:bodyPr vert="horz" wrap="square" lIns="91440" tIns="45720" rIns="91440" bIns="45720" numCol="1" anchor="t" anchorCtr="0" compatLnSpc="1"/>
          <a:lstStyle/>
          <a:p>
            <a:pPr marL="342900" marR="0" lvl="0" indent="-342900" algn="l" defTabSz="914400" rtl="0" eaLnBrk="1" fontAlgn="base" latinLnBrk="0" hangingPunct="1">
              <a:spcBef>
                <a:spcPct val="0"/>
              </a:spcBef>
              <a:spcAft>
                <a:spcPct val="20000"/>
              </a:spcAft>
              <a:buClrTx/>
              <a:buSzTx/>
              <a:buFontTx/>
              <a:buBlip>
                <a:blip r:embed="rId1"/>
              </a:buBlip>
              <a:defRPr/>
            </a:pPr>
            <a:r>
              <a:rPr kumimoji="1" lang="en-US" altLang="zh-CN" sz="24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cs typeface="+mn-cs"/>
              </a:rPr>
              <a:t>1</a:t>
            </a:r>
            <a:r>
              <a:rPr kumimoji="1" lang="zh-CN" altLang="en-US" sz="24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cs typeface="+mn-cs"/>
              </a:rPr>
              <a:t>、直接控制法：</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微指令的控制字段中，每一位代表一个微命令（控制信号），在设计微指令时，如果要发出某个微命令则将控制字段中对应位置有效信号，即打开对应控制门。</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Arial" panose="020B0604020202020204" pitchFamily="34" charset="0"/>
              </a:rPr>
              <a:t>优点：</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无需译码，执行速度快；微程序较短。</a:t>
            </a:r>
            <a:endPar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742950" marR="0" lvl="1" indent="-285750" algn="l" defTabSz="914400" rtl="0" eaLnBrk="1" fontAlgn="base" latinLnBrk="0" hangingPunct="1">
              <a:spcBef>
                <a:spcPct val="0"/>
              </a:spcBef>
              <a:spcAft>
                <a:spcPct val="20000"/>
              </a:spcAft>
              <a:buClrTx/>
              <a:buSzTx/>
              <a:buFontTx/>
              <a:buBlip>
                <a:blip r:embed="rId2"/>
              </a:buBlip>
              <a:defRPr/>
            </a:pPr>
            <a:r>
              <a:rPr kumimoji="1" lang="zh-CN" altLang="en-US" sz="24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Arial" panose="020B0604020202020204" pitchFamily="34" charset="0"/>
              </a:rPr>
              <a:t>缺点：</a:t>
            </a:r>
            <a:r>
              <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rPr>
              <a:t>微指令字长很长，占用控存容量大。</a:t>
            </a:r>
            <a:endParaRPr kumimoji="1" lang="zh-CN" altLang="en-US" sz="2400" b="1" i="0" u="none" strike="noStrike" kern="0" cap="none" spc="0" normalizeH="0" baseline="0" noProof="0" dirty="0" smtClean="0">
              <a:ln>
                <a:noFill/>
              </a:ln>
              <a:solidFill>
                <a:srgbClr val="003399"/>
              </a:solidFill>
              <a:effectLst>
                <a:outerShdw blurRad="38100" dist="38100" dir="2700000" algn="tl">
                  <a:srgbClr val="C0C0C0"/>
                </a:outerShdw>
              </a:effectLst>
              <a:uLnTx/>
              <a:uFillTx/>
              <a:latin typeface="Arial" panose="020B0604020202020204" pitchFamily="34" charset="0"/>
            </a:endParaRPr>
          </a:p>
        </p:txBody>
      </p:sp>
      <p:grpSp>
        <p:nvGrpSpPr>
          <p:cNvPr id="71684" name="Group 4"/>
          <p:cNvGrpSpPr/>
          <p:nvPr/>
        </p:nvGrpSpPr>
        <p:grpSpPr>
          <a:xfrm>
            <a:off x="857250" y="4071938"/>
            <a:ext cx="7086600" cy="1657350"/>
            <a:chOff x="0" y="0"/>
            <a:chExt cx="4464" cy="1044"/>
          </a:xfrm>
        </p:grpSpPr>
        <p:sp>
          <p:nvSpPr>
            <p:cNvPr id="71685" name="Rectangle 5"/>
            <p:cNvSpPr/>
            <p:nvPr/>
          </p:nvSpPr>
          <p:spPr>
            <a:xfrm>
              <a:off x="0" y="536"/>
              <a:ext cx="4464" cy="165"/>
            </a:xfrm>
            <a:prstGeom prst="rect">
              <a:avLst/>
            </a:prstGeom>
            <a:solidFill>
              <a:schemeClr val="bg2"/>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grpSp>
          <p:nvGrpSpPr>
            <p:cNvPr id="71686" name="Group 6"/>
            <p:cNvGrpSpPr/>
            <p:nvPr/>
          </p:nvGrpSpPr>
          <p:grpSpPr>
            <a:xfrm>
              <a:off x="79" y="522"/>
              <a:ext cx="4291" cy="186"/>
              <a:chOff x="0" y="0"/>
              <a:chExt cx="5970" cy="260"/>
            </a:xfrm>
          </p:grpSpPr>
          <p:sp>
            <p:nvSpPr>
              <p:cNvPr id="71687" name="Text Box 7"/>
              <p:cNvSpPr txBox="1"/>
              <p:nvPr/>
            </p:nvSpPr>
            <p:spPr>
              <a:xfrm>
                <a:off x="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88" name="Text Box 8"/>
              <p:cNvSpPr txBox="1"/>
              <p:nvPr/>
            </p:nvSpPr>
            <p:spPr>
              <a:xfrm>
                <a:off x="27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89" name="Text Box 9"/>
              <p:cNvSpPr txBox="1"/>
              <p:nvPr/>
            </p:nvSpPr>
            <p:spPr>
              <a:xfrm>
                <a:off x="53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0" name="Text Box 10"/>
              <p:cNvSpPr txBox="1"/>
              <p:nvPr/>
            </p:nvSpPr>
            <p:spPr>
              <a:xfrm>
                <a:off x="80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1" name="Text Box 11"/>
              <p:cNvSpPr txBox="1"/>
              <p:nvPr/>
            </p:nvSpPr>
            <p:spPr>
              <a:xfrm>
                <a:off x="107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2" name="Text Box 12"/>
              <p:cNvSpPr txBox="1"/>
              <p:nvPr/>
            </p:nvSpPr>
            <p:spPr>
              <a:xfrm>
                <a:off x="134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3" name="Text Box 13"/>
              <p:cNvSpPr txBox="1"/>
              <p:nvPr/>
            </p:nvSpPr>
            <p:spPr>
              <a:xfrm>
                <a:off x="160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4" name="Text Box 14"/>
              <p:cNvSpPr txBox="1"/>
              <p:nvPr/>
            </p:nvSpPr>
            <p:spPr>
              <a:xfrm>
                <a:off x="187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5" name="Text Box 15"/>
              <p:cNvSpPr txBox="1"/>
              <p:nvPr/>
            </p:nvSpPr>
            <p:spPr>
              <a:xfrm>
                <a:off x="212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6" name="Text Box 16"/>
              <p:cNvSpPr txBox="1"/>
              <p:nvPr/>
            </p:nvSpPr>
            <p:spPr>
              <a:xfrm>
                <a:off x="23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7" name="Text Box 17"/>
              <p:cNvSpPr txBox="1"/>
              <p:nvPr/>
            </p:nvSpPr>
            <p:spPr>
              <a:xfrm>
                <a:off x="265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8" name="Text Box 18"/>
              <p:cNvSpPr txBox="1"/>
              <p:nvPr/>
            </p:nvSpPr>
            <p:spPr>
              <a:xfrm>
                <a:off x="292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699" name="Text Box 19"/>
              <p:cNvSpPr txBox="1"/>
              <p:nvPr/>
            </p:nvSpPr>
            <p:spPr>
              <a:xfrm>
                <a:off x="31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0" name="Text Box 20"/>
              <p:cNvSpPr txBox="1"/>
              <p:nvPr/>
            </p:nvSpPr>
            <p:spPr>
              <a:xfrm>
                <a:off x="34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1" name="Text Box 21"/>
              <p:cNvSpPr txBox="1"/>
              <p:nvPr/>
            </p:nvSpPr>
            <p:spPr>
              <a:xfrm>
                <a:off x="372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2" name="Text Box 22"/>
              <p:cNvSpPr txBox="1"/>
              <p:nvPr/>
            </p:nvSpPr>
            <p:spPr>
              <a:xfrm>
                <a:off x="39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3" name="Text Box 23"/>
              <p:cNvSpPr txBox="1"/>
              <p:nvPr/>
            </p:nvSpPr>
            <p:spPr>
              <a:xfrm>
                <a:off x="42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4" name="Text Box 24"/>
              <p:cNvSpPr txBox="1"/>
              <p:nvPr/>
            </p:nvSpPr>
            <p:spPr>
              <a:xfrm>
                <a:off x="453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5" name="Text Box 25"/>
              <p:cNvSpPr txBox="1"/>
              <p:nvPr/>
            </p:nvSpPr>
            <p:spPr>
              <a:xfrm>
                <a:off x="47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6" name="Text Box 26"/>
              <p:cNvSpPr txBox="1"/>
              <p:nvPr/>
            </p:nvSpPr>
            <p:spPr>
              <a:xfrm>
                <a:off x="50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7" name="Text Box 27"/>
              <p:cNvSpPr txBox="1"/>
              <p:nvPr/>
            </p:nvSpPr>
            <p:spPr>
              <a:xfrm>
                <a:off x="533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8" name="Text Box 28"/>
              <p:cNvSpPr txBox="1"/>
              <p:nvPr/>
            </p:nvSpPr>
            <p:spPr>
              <a:xfrm>
                <a:off x="560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09" name="Text Box 29"/>
              <p:cNvSpPr txBox="1"/>
              <p:nvPr/>
            </p:nvSpPr>
            <p:spPr>
              <a:xfrm>
                <a:off x="58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grpSp>
        <p:sp>
          <p:nvSpPr>
            <p:cNvPr id="71710" name="Line 30"/>
            <p:cNvSpPr/>
            <p:nvPr/>
          </p:nvSpPr>
          <p:spPr>
            <a:xfrm flipV="1">
              <a:off x="129"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1" name="Line 31"/>
            <p:cNvSpPr/>
            <p:nvPr/>
          </p:nvSpPr>
          <p:spPr>
            <a:xfrm flipV="1">
              <a:off x="503"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2" name="Line 32"/>
            <p:cNvSpPr/>
            <p:nvPr/>
          </p:nvSpPr>
          <p:spPr>
            <a:xfrm flipV="1">
              <a:off x="316"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3" name="Line 33"/>
            <p:cNvSpPr/>
            <p:nvPr/>
          </p:nvSpPr>
          <p:spPr>
            <a:xfrm flipV="1">
              <a:off x="884"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4" name="Line 34"/>
            <p:cNvSpPr/>
            <p:nvPr/>
          </p:nvSpPr>
          <p:spPr>
            <a:xfrm flipV="1">
              <a:off x="697"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5" name="Line 35"/>
            <p:cNvSpPr/>
            <p:nvPr/>
          </p:nvSpPr>
          <p:spPr>
            <a:xfrm flipV="1">
              <a:off x="1272"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6" name="Line 36"/>
            <p:cNvSpPr/>
            <p:nvPr/>
          </p:nvSpPr>
          <p:spPr>
            <a:xfrm flipV="1">
              <a:off x="1085"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7" name="Line 37"/>
            <p:cNvSpPr/>
            <p:nvPr/>
          </p:nvSpPr>
          <p:spPr>
            <a:xfrm flipV="1">
              <a:off x="1653" y="193"/>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8" name="Line 38"/>
            <p:cNvSpPr/>
            <p:nvPr/>
          </p:nvSpPr>
          <p:spPr>
            <a:xfrm flipV="1">
              <a:off x="1466"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19" name="Line 39"/>
            <p:cNvSpPr/>
            <p:nvPr/>
          </p:nvSpPr>
          <p:spPr>
            <a:xfrm flipV="1">
              <a:off x="2027"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0" name="Line 40"/>
            <p:cNvSpPr/>
            <p:nvPr/>
          </p:nvSpPr>
          <p:spPr>
            <a:xfrm flipV="1">
              <a:off x="1840"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1" name="Line 41"/>
            <p:cNvSpPr/>
            <p:nvPr/>
          </p:nvSpPr>
          <p:spPr>
            <a:xfrm flipV="1">
              <a:off x="2408"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2" name="Line 42"/>
            <p:cNvSpPr/>
            <p:nvPr/>
          </p:nvSpPr>
          <p:spPr>
            <a:xfrm flipV="1">
              <a:off x="2221"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3" name="Line 43"/>
            <p:cNvSpPr/>
            <p:nvPr/>
          </p:nvSpPr>
          <p:spPr>
            <a:xfrm flipV="1">
              <a:off x="2796"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4" name="Line 44"/>
            <p:cNvSpPr/>
            <p:nvPr/>
          </p:nvSpPr>
          <p:spPr>
            <a:xfrm flipV="1">
              <a:off x="2609"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5" name="Line 45"/>
            <p:cNvSpPr/>
            <p:nvPr/>
          </p:nvSpPr>
          <p:spPr>
            <a:xfrm flipV="1">
              <a:off x="3177"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6" name="Line 46"/>
            <p:cNvSpPr/>
            <p:nvPr/>
          </p:nvSpPr>
          <p:spPr>
            <a:xfrm flipV="1">
              <a:off x="2990"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7" name="Line 47"/>
            <p:cNvSpPr/>
            <p:nvPr/>
          </p:nvSpPr>
          <p:spPr>
            <a:xfrm flipV="1">
              <a:off x="3386"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8" name="Line 48"/>
            <p:cNvSpPr/>
            <p:nvPr/>
          </p:nvSpPr>
          <p:spPr>
            <a:xfrm flipV="1">
              <a:off x="3558"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29" name="Line 49"/>
            <p:cNvSpPr/>
            <p:nvPr/>
          </p:nvSpPr>
          <p:spPr>
            <a:xfrm flipV="1">
              <a:off x="3752"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30" name="Line 50"/>
            <p:cNvSpPr/>
            <p:nvPr/>
          </p:nvSpPr>
          <p:spPr>
            <a:xfrm flipV="1">
              <a:off x="3925"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31" name="Line 51"/>
            <p:cNvSpPr/>
            <p:nvPr/>
          </p:nvSpPr>
          <p:spPr>
            <a:xfrm flipV="1">
              <a:off x="4155"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32" name="Line 52"/>
            <p:cNvSpPr/>
            <p:nvPr/>
          </p:nvSpPr>
          <p:spPr>
            <a:xfrm flipV="1">
              <a:off x="4327"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33" name="Line 53"/>
            <p:cNvSpPr/>
            <p:nvPr/>
          </p:nvSpPr>
          <p:spPr>
            <a:xfrm>
              <a:off x="3673" y="538"/>
              <a:ext cx="0" cy="165"/>
            </a:xfrm>
            <a:prstGeom prst="line">
              <a:avLst/>
            </a:prstGeom>
            <a:ln w="9525" cap="rnd" cmpd="sng">
              <a:solidFill>
                <a:srgbClr val="000000"/>
              </a:solidFill>
              <a:prstDash val="sysDot"/>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34" name="Line 54"/>
            <p:cNvSpPr/>
            <p:nvPr/>
          </p:nvSpPr>
          <p:spPr>
            <a:xfrm>
              <a:off x="3285" y="536"/>
              <a:ext cx="0" cy="501"/>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35" name="Line 55"/>
            <p:cNvSpPr/>
            <p:nvPr/>
          </p:nvSpPr>
          <p:spPr>
            <a:xfrm>
              <a:off x="0" y="701"/>
              <a:ext cx="0" cy="336"/>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36" name="Text Box 57"/>
            <p:cNvSpPr txBox="1"/>
            <p:nvPr/>
          </p:nvSpPr>
          <p:spPr>
            <a:xfrm>
              <a:off x="93"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a:t>
              </a:r>
              <a:endParaRPr lang="zh-CN" altLang="en-US" sz="1400" b="1" dirty="0">
                <a:latin typeface="Times New Roman" panose="02020603050405020304" pitchFamily="18" charset="0"/>
                <a:ea typeface="宋体" panose="02010600030101010101" pitchFamily="2" charset="-122"/>
              </a:endParaRPr>
            </a:p>
          </p:txBody>
        </p:sp>
        <p:sp>
          <p:nvSpPr>
            <p:cNvPr id="71737" name="Text Box 58"/>
            <p:cNvSpPr txBox="1"/>
            <p:nvPr/>
          </p:nvSpPr>
          <p:spPr>
            <a:xfrm>
              <a:off x="287"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a:t>
              </a:r>
              <a:endParaRPr lang="zh-CN" altLang="en-US" sz="1400" b="1" dirty="0">
                <a:latin typeface="Times New Roman" panose="02020603050405020304" pitchFamily="18" charset="0"/>
                <a:ea typeface="宋体" panose="02010600030101010101" pitchFamily="2" charset="-122"/>
              </a:endParaRPr>
            </a:p>
          </p:txBody>
        </p:sp>
        <p:sp>
          <p:nvSpPr>
            <p:cNvPr id="71738" name="Text Box 59"/>
            <p:cNvSpPr txBox="1"/>
            <p:nvPr/>
          </p:nvSpPr>
          <p:spPr>
            <a:xfrm>
              <a:off x="474"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3</a:t>
              </a:r>
              <a:endParaRPr lang="zh-CN" altLang="en-US" sz="1400" b="1" dirty="0">
                <a:latin typeface="Times New Roman" panose="02020603050405020304" pitchFamily="18" charset="0"/>
                <a:ea typeface="宋体" panose="02010600030101010101" pitchFamily="2" charset="-122"/>
              </a:endParaRPr>
            </a:p>
          </p:txBody>
        </p:sp>
        <p:sp>
          <p:nvSpPr>
            <p:cNvPr id="71739" name="Text Box 60"/>
            <p:cNvSpPr txBox="1"/>
            <p:nvPr/>
          </p:nvSpPr>
          <p:spPr>
            <a:xfrm>
              <a:off x="668"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4</a:t>
              </a:r>
              <a:endParaRPr lang="zh-CN" altLang="en-US" sz="1400" b="1" dirty="0">
                <a:latin typeface="Times New Roman" panose="02020603050405020304" pitchFamily="18" charset="0"/>
                <a:ea typeface="宋体" panose="02010600030101010101" pitchFamily="2" charset="-122"/>
              </a:endParaRPr>
            </a:p>
          </p:txBody>
        </p:sp>
        <p:sp>
          <p:nvSpPr>
            <p:cNvPr id="71740" name="Text Box 61"/>
            <p:cNvSpPr txBox="1"/>
            <p:nvPr/>
          </p:nvSpPr>
          <p:spPr>
            <a:xfrm>
              <a:off x="862"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5</a:t>
              </a:r>
              <a:endParaRPr lang="zh-CN" altLang="en-US" sz="1400" b="1" dirty="0">
                <a:latin typeface="Times New Roman" panose="02020603050405020304" pitchFamily="18" charset="0"/>
                <a:ea typeface="宋体" panose="02010600030101010101" pitchFamily="2" charset="-122"/>
              </a:endParaRPr>
            </a:p>
          </p:txBody>
        </p:sp>
        <p:sp>
          <p:nvSpPr>
            <p:cNvPr id="71741" name="Text Box 62"/>
            <p:cNvSpPr txBox="1"/>
            <p:nvPr/>
          </p:nvSpPr>
          <p:spPr>
            <a:xfrm>
              <a:off x="1056"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6</a:t>
              </a:r>
              <a:endParaRPr lang="zh-CN" altLang="en-US" sz="1400" b="1" dirty="0">
                <a:latin typeface="Times New Roman" panose="02020603050405020304" pitchFamily="18" charset="0"/>
                <a:ea typeface="宋体" panose="02010600030101010101" pitchFamily="2" charset="-122"/>
              </a:endParaRPr>
            </a:p>
          </p:txBody>
        </p:sp>
        <p:sp>
          <p:nvSpPr>
            <p:cNvPr id="71742" name="Text Box 63"/>
            <p:cNvSpPr txBox="1"/>
            <p:nvPr/>
          </p:nvSpPr>
          <p:spPr>
            <a:xfrm>
              <a:off x="1243"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7</a:t>
              </a:r>
              <a:endParaRPr lang="zh-CN" altLang="en-US" sz="1400" b="1" dirty="0">
                <a:latin typeface="Times New Roman" panose="02020603050405020304" pitchFamily="18" charset="0"/>
                <a:ea typeface="宋体" panose="02010600030101010101" pitchFamily="2" charset="-122"/>
              </a:endParaRPr>
            </a:p>
          </p:txBody>
        </p:sp>
        <p:sp>
          <p:nvSpPr>
            <p:cNvPr id="71743" name="Text Box 64"/>
            <p:cNvSpPr txBox="1"/>
            <p:nvPr/>
          </p:nvSpPr>
          <p:spPr>
            <a:xfrm>
              <a:off x="1437"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8</a:t>
              </a:r>
              <a:endParaRPr lang="zh-CN" altLang="en-US" sz="1400" b="1" dirty="0">
                <a:latin typeface="Times New Roman" panose="02020603050405020304" pitchFamily="18" charset="0"/>
                <a:ea typeface="宋体" panose="02010600030101010101" pitchFamily="2" charset="-122"/>
              </a:endParaRPr>
            </a:p>
          </p:txBody>
        </p:sp>
        <p:sp>
          <p:nvSpPr>
            <p:cNvPr id="71744" name="Text Box 65"/>
            <p:cNvSpPr txBox="1"/>
            <p:nvPr/>
          </p:nvSpPr>
          <p:spPr>
            <a:xfrm>
              <a:off x="1617"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9</a:t>
              </a:r>
              <a:endParaRPr lang="zh-CN" altLang="en-US" sz="1400" b="1" dirty="0">
                <a:latin typeface="Times New Roman" panose="02020603050405020304" pitchFamily="18" charset="0"/>
                <a:ea typeface="宋体" panose="02010600030101010101" pitchFamily="2" charset="-122"/>
              </a:endParaRPr>
            </a:p>
          </p:txBody>
        </p:sp>
        <p:sp>
          <p:nvSpPr>
            <p:cNvPr id="71745" name="Text Box 66"/>
            <p:cNvSpPr txBox="1"/>
            <p:nvPr/>
          </p:nvSpPr>
          <p:spPr>
            <a:xfrm>
              <a:off x="1811" y="672"/>
              <a:ext cx="122"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10</a:t>
              </a:r>
              <a:endParaRPr lang="zh-CN" altLang="en-US" sz="1400" b="1" dirty="0">
                <a:latin typeface="Times New Roman" panose="02020603050405020304" pitchFamily="18" charset="0"/>
                <a:ea typeface="宋体" panose="02010600030101010101" pitchFamily="2" charset="-122"/>
              </a:endParaRPr>
            </a:p>
          </p:txBody>
        </p:sp>
        <p:sp>
          <p:nvSpPr>
            <p:cNvPr id="71746" name="Text Box 67"/>
            <p:cNvSpPr txBox="1"/>
            <p:nvPr/>
          </p:nvSpPr>
          <p:spPr>
            <a:xfrm>
              <a:off x="1998" y="672"/>
              <a:ext cx="12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11</a:t>
              </a:r>
              <a:endParaRPr lang="zh-CN" altLang="en-US" sz="1400" b="1" dirty="0">
                <a:latin typeface="Times New Roman" panose="02020603050405020304" pitchFamily="18" charset="0"/>
                <a:ea typeface="宋体" panose="02010600030101010101" pitchFamily="2" charset="-122"/>
              </a:endParaRPr>
            </a:p>
          </p:txBody>
        </p:sp>
        <p:sp>
          <p:nvSpPr>
            <p:cNvPr id="71747" name="Text Box 68"/>
            <p:cNvSpPr txBox="1"/>
            <p:nvPr/>
          </p:nvSpPr>
          <p:spPr>
            <a:xfrm>
              <a:off x="2192" y="672"/>
              <a:ext cx="151"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12</a:t>
              </a:r>
              <a:endParaRPr lang="zh-CN" altLang="en-US" sz="1400" b="1" dirty="0">
                <a:latin typeface="Times New Roman" panose="02020603050405020304" pitchFamily="18" charset="0"/>
                <a:ea typeface="宋体" panose="02010600030101010101" pitchFamily="2" charset="-122"/>
              </a:endParaRPr>
            </a:p>
          </p:txBody>
        </p:sp>
        <p:sp>
          <p:nvSpPr>
            <p:cNvPr id="71748" name="Text Box 69"/>
            <p:cNvSpPr txBox="1"/>
            <p:nvPr/>
          </p:nvSpPr>
          <p:spPr>
            <a:xfrm>
              <a:off x="2386" y="672"/>
              <a:ext cx="158"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13</a:t>
              </a:r>
              <a:endParaRPr lang="zh-CN" altLang="en-US" sz="1400" b="1" dirty="0">
                <a:latin typeface="Times New Roman" panose="02020603050405020304" pitchFamily="18" charset="0"/>
                <a:ea typeface="宋体" panose="02010600030101010101" pitchFamily="2" charset="-122"/>
              </a:endParaRPr>
            </a:p>
          </p:txBody>
        </p:sp>
        <p:sp>
          <p:nvSpPr>
            <p:cNvPr id="71749" name="Text Box 70"/>
            <p:cNvSpPr txBox="1"/>
            <p:nvPr/>
          </p:nvSpPr>
          <p:spPr>
            <a:xfrm>
              <a:off x="2580" y="672"/>
              <a:ext cx="151"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14</a:t>
              </a:r>
              <a:endParaRPr lang="zh-CN" altLang="en-US" sz="1400" b="1" dirty="0">
                <a:latin typeface="Times New Roman" panose="02020603050405020304" pitchFamily="18" charset="0"/>
                <a:ea typeface="宋体" panose="02010600030101010101" pitchFamily="2" charset="-122"/>
              </a:endParaRPr>
            </a:p>
          </p:txBody>
        </p:sp>
        <p:sp>
          <p:nvSpPr>
            <p:cNvPr id="71750" name="Text Box 71"/>
            <p:cNvSpPr txBox="1"/>
            <p:nvPr/>
          </p:nvSpPr>
          <p:spPr>
            <a:xfrm>
              <a:off x="2767" y="672"/>
              <a:ext cx="166"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15</a:t>
              </a:r>
              <a:endParaRPr lang="zh-CN" altLang="en-US" sz="1400" b="1" dirty="0">
                <a:latin typeface="Times New Roman" panose="02020603050405020304" pitchFamily="18" charset="0"/>
                <a:ea typeface="宋体" panose="02010600030101010101" pitchFamily="2" charset="-122"/>
              </a:endParaRPr>
            </a:p>
          </p:txBody>
        </p:sp>
        <p:sp>
          <p:nvSpPr>
            <p:cNvPr id="71751" name="Text Box 72"/>
            <p:cNvSpPr txBox="1"/>
            <p:nvPr/>
          </p:nvSpPr>
          <p:spPr>
            <a:xfrm>
              <a:off x="2961" y="672"/>
              <a:ext cx="144"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16</a:t>
              </a:r>
              <a:endParaRPr lang="zh-CN" altLang="en-US" sz="1400" b="1" dirty="0">
                <a:latin typeface="Times New Roman" panose="02020603050405020304" pitchFamily="18" charset="0"/>
                <a:ea typeface="宋体" panose="02010600030101010101" pitchFamily="2" charset="-122"/>
              </a:endParaRPr>
            </a:p>
          </p:txBody>
        </p:sp>
        <p:sp>
          <p:nvSpPr>
            <p:cNvPr id="71752" name="Text Box 73"/>
            <p:cNvSpPr txBox="1"/>
            <p:nvPr/>
          </p:nvSpPr>
          <p:spPr>
            <a:xfrm>
              <a:off x="3155" y="672"/>
              <a:ext cx="130"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17</a:t>
              </a:r>
              <a:endParaRPr lang="zh-CN" altLang="en-US" sz="1400" b="1" dirty="0">
                <a:latin typeface="Times New Roman" panose="02020603050405020304" pitchFamily="18" charset="0"/>
                <a:ea typeface="宋体" panose="02010600030101010101" pitchFamily="2" charset="-122"/>
              </a:endParaRPr>
            </a:p>
          </p:txBody>
        </p:sp>
        <p:sp>
          <p:nvSpPr>
            <p:cNvPr id="71753" name="Text Box 74"/>
            <p:cNvSpPr txBox="1"/>
            <p:nvPr/>
          </p:nvSpPr>
          <p:spPr>
            <a:xfrm>
              <a:off x="3312" y="672"/>
              <a:ext cx="154"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18</a:t>
              </a:r>
              <a:endParaRPr lang="zh-CN" altLang="en-US" sz="1400" b="1" dirty="0">
                <a:latin typeface="Times New Roman" panose="02020603050405020304" pitchFamily="18" charset="0"/>
                <a:ea typeface="宋体" panose="02010600030101010101" pitchFamily="2" charset="-122"/>
              </a:endParaRPr>
            </a:p>
          </p:txBody>
        </p:sp>
        <p:sp>
          <p:nvSpPr>
            <p:cNvPr id="71754" name="Text Box 75"/>
            <p:cNvSpPr txBox="1"/>
            <p:nvPr/>
          </p:nvSpPr>
          <p:spPr>
            <a:xfrm>
              <a:off x="3504" y="672"/>
              <a:ext cx="115"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19</a:t>
              </a:r>
              <a:endParaRPr lang="zh-CN" altLang="en-US" sz="1400" b="1" dirty="0">
                <a:latin typeface="Times New Roman" panose="02020603050405020304" pitchFamily="18" charset="0"/>
                <a:ea typeface="宋体" panose="02010600030101010101" pitchFamily="2" charset="-122"/>
              </a:endParaRPr>
            </a:p>
          </p:txBody>
        </p:sp>
        <p:sp>
          <p:nvSpPr>
            <p:cNvPr id="71755" name="Text Box 76"/>
            <p:cNvSpPr txBox="1"/>
            <p:nvPr/>
          </p:nvSpPr>
          <p:spPr>
            <a:xfrm>
              <a:off x="3731" y="672"/>
              <a:ext cx="158"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20</a:t>
              </a:r>
              <a:endParaRPr lang="zh-CN" altLang="en-US" sz="1400" b="1" dirty="0">
                <a:latin typeface="Times New Roman" panose="02020603050405020304" pitchFamily="18" charset="0"/>
                <a:ea typeface="宋体" panose="02010600030101010101" pitchFamily="2" charset="-122"/>
              </a:endParaRPr>
            </a:p>
          </p:txBody>
        </p:sp>
        <p:sp>
          <p:nvSpPr>
            <p:cNvPr id="71756" name="Text Box 77"/>
            <p:cNvSpPr txBox="1"/>
            <p:nvPr/>
          </p:nvSpPr>
          <p:spPr>
            <a:xfrm>
              <a:off x="3925" y="672"/>
              <a:ext cx="12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21</a:t>
              </a:r>
              <a:endParaRPr lang="zh-CN" altLang="en-US" sz="1400" b="1" dirty="0">
                <a:latin typeface="Times New Roman" panose="02020603050405020304" pitchFamily="18" charset="0"/>
                <a:ea typeface="宋体" panose="02010600030101010101" pitchFamily="2" charset="-122"/>
              </a:endParaRPr>
            </a:p>
          </p:txBody>
        </p:sp>
        <p:sp>
          <p:nvSpPr>
            <p:cNvPr id="71757" name="Text Box 78"/>
            <p:cNvSpPr txBox="1"/>
            <p:nvPr/>
          </p:nvSpPr>
          <p:spPr>
            <a:xfrm>
              <a:off x="4119" y="672"/>
              <a:ext cx="153"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22</a:t>
              </a:r>
              <a:endParaRPr lang="zh-CN" altLang="en-US" sz="1400" b="1" dirty="0">
                <a:latin typeface="Times New Roman" panose="02020603050405020304" pitchFamily="18" charset="0"/>
                <a:ea typeface="宋体" panose="02010600030101010101" pitchFamily="2" charset="-122"/>
              </a:endParaRPr>
            </a:p>
          </p:txBody>
        </p:sp>
        <p:sp>
          <p:nvSpPr>
            <p:cNvPr id="71758" name="Text Box 79"/>
            <p:cNvSpPr txBox="1"/>
            <p:nvPr/>
          </p:nvSpPr>
          <p:spPr>
            <a:xfrm>
              <a:off x="4306" y="672"/>
              <a:ext cx="12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23</a:t>
              </a:r>
              <a:endParaRPr lang="zh-CN" altLang="en-US" sz="1400" b="1" dirty="0">
                <a:latin typeface="Times New Roman" panose="02020603050405020304" pitchFamily="18" charset="0"/>
                <a:ea typeface="宋体" panose="02010600030101010101" pitchFamily="2" charset="-122"/>
              </a:endParaRPr>
            </a:p>
          </p:txBody>
        </p:sp>
        <p:sp>
          <p:nvSpPr>
            <p:cNvPr id="71759" name="Text Box 80"/>
            <p:cNvSpPr txBox="1"/>
            <p:nvPr/>
          </p:nvSpPr>
          <p:spPr>
            <a:xfrm>
              <a:off x="0" y="0"/>
              <a:ext cx="331"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LDR</a:t>
              </a:r>
              <a:r>
                <a:rPr lang="en-US" altLang="zh-CN" sz="14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1</a:t>
              </a:r>
              <a:endParaRPr lang="en-US" altLang="zh-CN" sz="1400" b="1" baseline="-25000" dirty="0">
                <a:latin typeface="Times New Roman" panose="02020603050405020304" pitchFamily="18" charset="0"/>
                <a:ea typeface="宋体" panose="02010600030101010101" pitchFamily="2" charset="-122"/>
              </a:endParaRPr>
            </a:p>
          </p:txBody>
        </p:sp>
        <p:sp>
          <p:nvSpPr>
            <p:cNvPr id="71760" name="Text Box 81"/>
            <p:cNvSpPr txBox="1"/>
            <p:nvPr/>
          </p:nvSpPr>
          <p:spPr>
            <a:xfrm>
              <a:off x="194" y="229"/>
              <a:ext cx="324"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LDR</a:t>
              </a:r>
              <a:r>
                <a:rPr lang="en-US" altLang="zh-CN" sz="14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2</a:t>
              </a:r>
              <a:endParaRPr lang="en-US" altLang="zh-CN" sz="1400" b="1" dirty="0">
                <a:latin typeface="Times New Roman" panose="02020603050405020304" pitchFamily="18" charset="0"/>
                <a:ea typeface="宋体" panose="02010600030101010101" pitchFamily="2" charset="-122"/>
              </a:endParaRPr>
            </a:p>
          </p:txBody>
        </p:sp>
        <p:sp>
          <p:nvSpPr>
            <p:cNvPr id="71761" name="Text Box 82"/>
            <p:cNvSpPr txBox="1"/>
            <p:nvPr/>
          </p:nvSpPr>
          <p:spPr>
            <a:xfrm>
              <a:off x="367" y="0"/>
              <a:ext cx="302"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LDR</a:t>
              </a:r>
              <a:r>
                <a:rPr lang="en-US" altLang="zh-CN" sz="14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3</a:t>
              </a:r>
              <a:endParaRPr lang="en-US" altLang="zh-CN" sz="1400" b="1" dirty="0">
                <a:latin typeface="Times New Roman" panose="02020603050405020304" pitchFamily="18" charset="0"/>
                <a:ea typeface="宋体" panose="02010600030101010101" pitchFamily="2" charset="-122"/>
              </a:endParaRPr>
            </a:p>
          </p:txBody>
        </p:sp>
        <p:sp>
          <p:nvSpPr>
            <p:cNvPr id="71762" name="Text Box 83"/>
            <p:cNvSpPr txBox="1"/>
            <p:nvPr/>
          </p:nvSpPr>
          <p:spPr>
            <a:xfrm>
              <a:off x="568" y="229"/>
              <a:ext cx="316"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1</a:t>
              </a:r>
              <a:r>
                <a:rPr lang="en-US" altLang="zh-CN" sz="1400" b="1" dirty="0">
                  <a:latin typeface="Times New Roman" panose="02020603050405020304" pitchFamily="18" charset="0"/>
                  <a:ea typeface="宋体" panose="02010600030101010101" pitchFamily="2" charset="-122"/>
                </a:rPr>
                <a:t>→x</a:t>
              </a:r>
              <a:endParaRPr lang="en-US" altLang="zh-CN" sz="1400" b="1" dirty="0">
                <a:latin typeface="Times New Roman" panose="02020603050405020304" pitchFamily="18" charset="0"/>
                <a:ea typeface="宋体" panose="02010600030101010101" pitchFamily="2" charset="-122"/>
              </a:endParaRPr>
            </a:p>
          </p:txBody>
        </p:sp>
        <p:sp>
          <p:nvSpPr>
            <p:cNvPr id="71763" name="Text Box 84"/>
            <p:cNvSpPr txBox="1"/>
            <p:nvPr/>
          </p:nvSpPr>
          <p:spPr>
            <a:xfrm>
              <a:off x="733" y="0"/>
              <a:ext cx="331"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1</a:t>
              </a:r>
              <a:r>
                <a:rPr lang="en-US" altLang="zh-CN" sz="1400" b="1" dirty="0">
                  <a:latin typeface="Times New Roman" panose="02020603050405020304" pitchFamily="18" charset="0"/>
                  <a:ea typeface="宋体" panose="02010600030101010101" pitchFamily="2" charset="-122"/>
                </a:rPr>
                <a:t>→y</a:t>
              </a:r>
              <a:endParaRPr lang="en-US" altLang="zh-CN" sz="1400" b="1" dirty="0">
                <a:latin typeface="Times New Roman" panose="02020603050405020304" pitchFamily="18" charset="0"/>
                <a:ea typeface="宋体" panose="02010600030101010101" pitchFamily="2" charset="-122"/>
              </a:endParaRPr>
            </a:p>
          </p:txBody>
        </p:sp>
        <p:sp>
          <p:nvSpPr>
            <p:cNvPr id="71764" name="Text Box 85"/>
            <p:cNvSpPr txBox="1"/>
            <p:nvPr/>
          </p:nvSpPr>
          <p:spPr>
            <a:xfrm>
              <a:off x="949" y="229"/>
              <a:ext cx="280"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r>
                <a:rPr lang="en-US" altLang="zh-CN" sz="1400" b="1" dirty="0">
                  <a:latin typeface="Times New Roman" panose="02020603050405020304" pitchFamily="18" charset="0"/>
                  <a:ea typeface="宋体" panose="02010600030101010101" pitchFamily="2" charset="-122"/>
                </a:rPr>
                <a:t>→x</a:t>
              </a:r>
              <a:endParaRPr lang="en-US" altLang="zh-CN" sz="1400" b="1" dirty="0">
                <a:latin typeface="Times New Roman" panose="02020603050405020304" pitchFamily="18" charset="0"/>
                <a:ea typeface="宋体" panose="02010600030101010101" pitchFamily="2" charset="-122"/>
              </a:endParaRPr>
            </a:p>
          </p:txBody>
        </p:sp>
        <p:sp>
          <p:nvSpPr>
            <p:cNvPr id="71765" name="Text Box 86"/>
            <p:cNvSpPr txBox="1"/>
            <p:nvPr/>
          </p:nvSpPr>
          <p:spPr>
            <a:xfrm>
              <a:off x="1129" y="0"/>
              <a:ext cx="323"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r>
                <a:rPr lang="en-US" altLang="zh-CN" sz="1400" b="1" dirty="0">
                  <a:latin typeface="Times New Roman" panose="02020603050405020304" pitchFamily="18" charset="0"/>
                  <a:ea typeface="宋体" panose="02010600030101010101" pitchFamily="2" charset="-122"/>
                </a:rPr>
                <a:t>→y</a:t>
              </a:r>
              <a:endParaRPr lang="en-US" altLang="zh-CN" sz="1400" b="1" dirty="0">
                <a:latin typeface="Times New Roman" panose="02020603050405020304" pitchFamily="18" charset="0"/>
                <a:ea typeface="宋体" panose="02010600030101010101" pitchFamily="2" charset="-122"/>
              </a:endParaRPr>
            </a:p>
          </p:txBody>
        </p:sp>
        <p:sp>
          <p:nvSpPr>
            <p:cNvPr id="71766" name="Text Box 87"/>
            <p:cNvSpPr txBox="1"/>
            <p:nvPr/>
          </p:nvSpPr>
          <p:spPr>
            <a:xfrm>
              <a:off x="1323" y="240"/>
              <a:ext cx="405" cy="175"/>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DR→x</a:t>
              </a:r>
              <a:endParaRPr lang="en-US" altLang="zh-CN" sz="1400" b="1" dirty="0">
                <a:latin typeface="Times New Roman" panose="02020603050405020304" pitchFamily="18" charset="0"/>
                <a:ea typeface="宋体" panose="02010600030101010101" pitchFamily="2" charset="-122"/>
              </a:endParaRPr>
            </a:p>
          </p:txBody>
        </p:sp>
        <p:sp>
          <p:nvSpPr>
            <p:cNvPr id="71767" name="Text Box 88"/>
            <p:cNvSpPr txBox="1"/>
            <p:nvPr/>
          </p:nvSpPr>
          <p:spPr>
            <a:xfrm>
              <a:off x="1510" y="0"/>
              <a:ext cx="309"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3</a:t>
              </a:r>
              <a:r>
                <a:rPr lang="en-US" altLang="zh-CN" sz="1400" b="1" dirty="0">
                  <a:latin typeface="Times New Roman" panose="02020603050405020304" pitchFamily="18" charset="0"/>
                  <a:ea typeface="宋体" panose="02010600030101010101" pitchFamily="2" charset="-122"/>
                </a:rPr>
                <a:t>→y</a:t>
              </a:r>
              <a:endParaRPr lang="en-US" altLang="zh-CN" sz="1400" b="1" dirty="0">
                <a:latin typeface="Times New Roman" panose="02020603050405020304" pitchFamily="18" charset="0"/>
                <a:ea typeface="宋体" panose="02010600030101010101" pitchFamily="2" charset="-122"/>
              </a:endParaRPr>
            </a:p>
          </p:txBody>
        </p:sp>
        <p:sp>
          <p:nvSpPr>
            <p:cNvPr id="71768" name="Text Box 89"/>
            <p:cNvSpPr txBox="1"/>
            <p:nvPr/>
          </p:nvSpPr>
          <p:spPr>
            <a:xfrm>
              <a:off x="1790" y="229"/>
              <a:ext cx="151"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69" name="Text Box 90"/>
            <p:cNvSpPr txBox="1"/>
            <p:nvPr/>
          </p:nvSpPr>
          <p:spPr>
            <a:xfrm>
              <a:off x="1991" y="0"/>
              <a:ext cx="115"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M</a:t>
              </a:r>
              <a:endParaRPr lang="en-US" altLang="zh-CN" sz="1400" b="1" dirty="0">
                <a:latin typeface="Times New Roman" panose="02020603050405020304" pitchFamily="18" charset="0"/>
                <a:ea typeface="宋体" panose="02010600030101010101" pitchFamily="2" charset="-122"/>
              </a:endParaRPr>
            </a:p>
          </p:txBody>
        </p:sp>
        <p:sp>
          <p:nvSpPr>
            <p:cNvPr id="71770" name="Text Box 91"/>
            <p:cNvSpPr txBox="1"/>
            <p:nvPr/>
          </p:nvSpPr>
          <p:spPr>
            <a:xfrm>
              <a:off x="2164" y="229"/>
              <a:ext cx="136"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71771" name="Text Box 92"/>
            <p:cNvSpPr txBox="1"/>
            <p:nvPr/>
          </p:nvSpPr>
          <p:spPr>
            <a:xfrm>
              <a:off x="2315" y="0"/>
              <a:ext cx="230"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RD’</a:t>
              </a:r>
              <a:endParaRPr lang="en-US" altLang="zh-CN" sz="1400" b="1" dirty="0">
                <a:latin typeface="Times New Roman" panose="02020603050405020304" pitchFamily="18" charset="0"/>
                <a:ea typeface="宋体" panose="02010600030101010101" pitchFamily="2" charset="-122"/>
              </a:endParaRPr>
            </a:p>
          </p:txBody>
        </p:sp>
        <p:sp>
          <p:nvSpPr>
            <p:cNvPr id="71772" name="Text Box 93"/>
            <p:cNvSpPr txBox="1"/>
            <p:nvPr/>
          </p:nvSpPr>
          <p:spPr>
            <a:xfrm>
              <a:off x="2458" y="229"/>
              <a:ext cx="422" cy="203"/>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LDDR</a:t>
              </a:r>
              <a:r>
                <a:rPr lang="en-US" altLang="zh-CN" sz="1400" b="1" baseline="30000" dirty="0">
                  <a:latin typeface="Times New Roman" panose="02020603050405020304" pitchFamily="18" charset="0"/>
                  <a:ea typeface="宋体" panose="02010600030101010101" pitchFamily="2" charset="-122"/>
                </a:rPr>
                <a:t>’</a:t>
              </a:r>
              <a:endParaRPr lang="en-US" altLang="zh-CN" sz="1400" b="1" dirty="0">
                <a:latin typeface="Times New Roman" panose="02020603050405020304" pitchFamily="18" charset="0"/>
                <a:ea typeface="宋体" panose="02010600030101010101" pitchFamily="2" charset="-122"/>
              </a:endParaRPr>
            </a:p>
          </p:txBody>
        </p:sp>
        <p:sp>
          <p:nvSpPr>
            <p:cNvPr id="71773" name="Text Box 94"/>
            <p:cNvSpPr txBox="1"/>
            <p:nvPr/>
          </p:nvSpPr>
          <p:spPr>
            <a:xfrm>
              <a:off x="2653" y="0"/>
              <a:ext cx="323"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LDIR’</a:t>
              </a:r>
              <a:endParaRPr lang="en-US" altLang="zh-CN" sz="1400" b="1" dirty="0">
                <a:latin typeface="Times New Roman" panose="02020603050405020304" pitchFamily="18" charset="0"/>
                <a:ea typeface="宋体" panose="02010600030101010101" pitchFamily="2" charset="-122"/>
              </a:endParaRPr>
            </a:p>
          </p:txBody>
        </p:sp>
        <p:sp>
          <p:nvSpPr>
            <p:cNvPr id="71774" name="Text Box 95"/>
            <p:cNvSpPr txBox="1"/>
            <p:nvPr/>
          </p:nvSpPr>
          <p:spPr>
            <a:xfrm>
              <a:off x="2839" y="229"/>
              <a:ext cx="338"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LDAR</a:t>
              </a:r>
              <a:r>
                <a:rPr lang="en-US" altLang="zh-CN" sz="1400" b="1" baseline="300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a:t>
              </a:r>
              <a:endParaRPr lang="en-US" altLang="zh-CN" sz="1400" b="1" dirty="0">
                <a:latin typeface="Times New Roman" panose="02020603050405020304" pitchFamily="18" charset="0"/>
                <a:ea typeface="宋体" panose="02010600030101010101" pitchFamily="2" charset="-122"/>
              </a:endParaRPr>
            </a:p>
          </p:txBody>
        </p:sp>
        <p:sp>
          <p:nvSpPr>
            <p:cNvPr id="71775" name="Text Box 96"/>
            <p:cNvSpPr txBox="1"/>
            <p:nvPr/>
          </p:nvSpPr>
          <p:spPr>
            <a:xfrm>
              <a:off x="3084" y="0"/>
              <a:ext cx="324"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PC+1</a:t>
              </a:r>
              <a:endParaRPr lang="en-US" altLang="zh-CN" sz="1400" b="1" baseline="-25000" dirty="0">
                <a:latin typeface="Times New Roman" panose="02020603050405020304" pitchFamily="18" charset="0"/>
                <a:ea typeface="宋体" panose="02010600030101010101" pitchFamily="2" charset="-122"/>
              </a:endParaRPr>
            </a:p>
          </p:txBody>
        </p:sp>
        <p:sp>
          <p:nvSpPr>
            <p:cNvPr id="71776" name="Text Box 97"/>
            <p:cNvSpPr txBox="1"/>
            <p:nvPr/>
          </p:nvSpPr>
          <p:spPr>
            <a:xfrm>
              <a:off x="3343" y="229"/>
              <a:ext cx="129"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P</a:t>
              </a:r>
              <a:r>
                <a:rPr lang="en-US" altLang="zh-CN" sz="1400" b="1" baseline="-25000" dirty="0">
                  <a:latin typeface="Times New Roman" panose="02020603050405020304" pitchFamily="18" charset="0"/>
                  <a:ea typeface="宋体" panose="02010600030101010101" pitchFamily="2" charset="-122"/>
                </a:rPr>
                <a:t>1</a:t>
              </a:r>
              <a:endParaRPr lang="en-US" altLang="zh-CN" sz="1400" b="1" baseline="-25000" dirty="0">
                <a:latin typeface="Times New Roman" panose="02020603050405020304" pitchFamily="18" charset="0"/>
                <a:ea typeface="宋体" panose="02010600030101010101" pitchFamily="2" charset="-122"/>
              </a:endParaRPr>
            </a:p>
          </p:txBody>
        </p:sp>
        <p:sp>
          <p:nvSpPr>
            <p:cNvPr id="71777" name="Text Box 98"/>
            <p:cNvSpPr txBox="1"/>
            <p:nvPr/>
          </p:nvSpPr>
          <p:spPr>
            <a:xfrm>
              <a:off x="3522" y="229"/>
              <a:ext cx="115"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P</a:t>
              </a:r>
              <a:r>
                <a:rPr lang="en-US" altLang="zh-CN" sz="1400" b="1" baseline="-25000" dirty="0">
                  <a:latin typeface="Times New Roman" panose="02020603050405020304" pitchFamily="18" charset="0"/>
                  <a:ea typeface="宋体" panose="02010600030101010101" pitchFamily="2" charset="-122"/>
                </a:rPr>
                <a:t>2</a:t>
              </a:r>
              <a:endParaRPr lang="en-US" altLang="zh-CN" sz="1400" b="1" baseline="-25000" dirty="0">
                <a:latin typeface="Times New Roman" panose="02020603050405020304" pitchFamily="18" charset="0"/>
                <a:ea typeface="宋体" panose="02010600030101010101" pitchFamily="2" charset="-122"/>
              </a:endParaRPr>
            </a:p>
          </p:txBody>
        </p:sp>
        <p:sp>
          <p:nvSpPr>
            <p:cNvPr id="71778" name="Text Box 99"/>
            <p:cNvSpPr txBox="1"/>
            <p:nvPr/>
          </p:nvSpPr>
          <p:spPr>
            <a:xfrm>
              <a:off x="3824" y="107"/>
              <a:ext cx="467"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直接地址</a:t>
              </a:r>
              <a:endParaRPr lang="zh-CN" altLang="en-US" sz="1400" b="1" dirty="0">
                <a:latin typeface="Times New Roman" panose="02020603050405020304" pitchFamily="18" charset="0"/>
                <a:ea typeface="宋体" panose="02010600030101010101" pitchFamily="2" charset="-122"/>
              </a:endParaRPr>
            </a:p>
          </p:txBody>
        </p:sp>
        <p:sp>
          <p:nvSpPr>
            <p:cNvPr id="71779" name="Text Box 100"/>
            <p:cNvSpPr txBox="1"/>
            <p:nvPr/>
          </p:nvSpPr>
          <p:spPr>
            <a:xfrm>
              <a:off x="1445" y="851"/>
              <a:ext cx="48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操作控制</a:t>
              </a:r>
              <a:endParaRPr lang="zh-CN" altLang="en-US" sz="1400" b="1" dirty="0">
                <a:latin typeface="Times New Roman" panose="02020603050405020304" pitchFamily="18" charset="0"/>
                <a:ea typeface="宋体" panose="02010600030101010101" pitchFamily="2" charset="-122"/>
              </a:endParaRPr>
            </a:p>
          </p:txBody>
        </p:sp>
        <p:sp>
          <p:nvSpPr>
            <p:cNvPr id="71780" name="Text Box 101"/>
            <p:cNvSpPr txBox="1"/>
            <p:nvPr/>
          </p:nvSpPr>
          <p:spPr>
            <a:xfrm>
              <a:off x="3673" y="851"/>
              <a:ext cx="48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顺序控制</a:t>
              </a:r>
              <a:endParaRPr lang="zh-CN" altLang="en-US" sz="1400" b="1" dirty="0">
                <a:latin typeface="Times New Roman" panose="02020603050405020304" pitchFamily="18" charset="0"/>
                <a:ea typeface="宋体" panose="02010600030101010101" pitchFamily="2" charset="-122"/>
              </a:endParaRPr>
            </a:p>
          </p:txBody>
        </p:sp>
        <p:sp>
          <p:nvSpPr>
            <p:cNvPr id="71781" name="Line 102"/>
            <p:cNvSpPr/>
            <p:nvPr/>
          </p:nvSpPr>
          <p:spPr>
            <a:xfrm>
              <a:off x="4464" y="693"/>
              <a:ext cx="0" cy="351"/>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82" name="Line 103"/>
            <p:cNvSpPr/>
            <p:nvPr/>
          </p:nvSpPr>
          <p:spPr>
            <a:xfrm flipH="1">
              <a:off x="2" y="951"/>
              <a:ext cx="1366" cy="0"/>
            </a:xfrm>
            <a:prstGeom prst="line">
              <a:avLst/>
            </a:prstGeom>
            <a:ln w="9525" cap="flat" cmpd="sng">
              <a:solidFill>
                <a:srgbClr val="33CC33"/>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83" name="Line 104"/>
            <p:cNvSpPr/>
            <p:nvPr/>
          </p:nvSpPr>
          <p:spPr>
            <a:xfrm flipH="1">
              <a:off x="1936" y="944"/>
              <a:ext cx="1351" cy="0"/>
            </a:xfrm>
            <a:prstGeom prst="line">
              <a:avLst/>
            </a:prstGeom>
            <a:ln w="9525" cap="flat" cmpd="sng">
              <a:solidFill>
                <a:srgbClr val="33CC33"/>
              </a:solidFill>
              <a:prstDash val="solid"/>
              <a:round/>
              <a:headEnd type="stealth" w="sm" len="sm"/>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84" name="Line 105"/>
            <p:cNvSpPr/>
            <p:nvPr/>
          </p:nvSpPr>
          <p:spPr>
            <a:xfrm flipH="1">
              <a:off x="3287" y="944"/>
              <a:ext cx="331" cy="0"/>
            </a:xfrm>
            <a:prstGeom prst="line">
              <a:avLst/>
            </a:prstGeom>
            <a:ln w="9525" cap="flat" cmpd="sng">
              <a:solidFill>
                <a:schemeClr val="tx2"/>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71785" name="Line 106"/>
            <p:cNvSpPr/>
            <p:nvPr/>
          </p:nvSpPr>
          <p:spPr>
            <a:xfrm flipH="1">
              <a:off x="4128" y="944"/>
              <a:ext cx="331" cy="0"/>
            </a:xfrm>
            <a:prstGeom prst="line">
              <a:avLst/>
            </a:prstGeom>
            <a:ln w="9525" cap="flat" cmpd="sng">
              <a:solidFill>
                <a:schemeClr val="tx2"/>
              </a:solidFill>
              <a:prstDash val="solid"/>
              <a:round/>
              <a:headEnd type="stealth" w="sm" len="sm"/>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gr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20162"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（一）控制字段的编码方法</a:t>
            </a:r>
            <a:endParaRPr kumimoji="1" lang="zh-CN" altLang="en-US" sz="36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20163" name="Rectangle 3"/>
          <p:cNvSpPr>
            <a:spLocks noGrp="1" noChangeArrowheads="1"/>
          </p:cNvSpPr>
          <p:nvPr>
            <p:ph idx="1"/>
          </p:nvPr>
        </p:nvSpPr>
        <p:spPr>
          <a:xfrm>
            <a:off x="611188" y="1196975"/>
            <a:ext cx="7772400" cy="2736850"/>
          </a:xfrm>
        </p:spPr>
        <p:txBody>
          <a:bodyPr vert="horz" wrap="square" lIns="91440" tIns="45720" rIns="91440" bIns="45720" numCol="1" anchor="t" anchorCtr="0" compatLnSpc="1"/>
          <a:lstStyle/>
          <a:p>
            <a:pPr marL="342900" marR="0" lvl="0" indent="-342900" algn="l" defTabSz="914400" rtl="0" eaLnBrk="1" fontAlgn="base" latinLnBrk="0" hangingPunct="1">
              <a:spcBef>
                <a:spcPct val="0"/>
              </a:spcBef>
              <a:spcAft>
                <a:spcPct val="20000"/>
              </a:spcAft>
              <a:buClrTx/>
              <a:buSzTx/>
              <a:buFontTx/>
              <a:buBlip>
                <a:blip r:embed="rId1"/>
              </a:buBlip>
              <a:defRPr/>
            </a:pPr>
            <a:r>
              <a:rPr kumimoji="1" lang="en-US" altLang="zh-CN" sz="24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cs typeface="+mn-cs"/>
              </a:rPr>
              <a:t>2</a:t>
            </a:r>
            <a:r>
              <a:rPr kumimoji="1" lang="zh-CN" altLang="en-US" sz="2400" b="1" i="0" u="none" strike="noStrike" kern="0" cap="none" spc="0" normalizeH="0" baseline="0" noProof="0" dirty="0" smtClean="0">
                <a:ln>
                  <a:noFill/>
                </a:ln>
                <a:solidFill>
                  <a:srgbClr val="CC0099"/>
                </a:solidFill>
                <a:effectLst>
                  <a:outerShdw blurRad="38100" dist="38100" dir="2700000" algn="tl">
                    <a:srgbClr val="C0C0C0"/>
                  </a:outerShdw>
                </a:effectLst>
                <a:uLnTx/>
                <a:uFillTx/>
                <a:latin typeface="+mn-lt"/>
                <a:cs typeface="+mn-cs"/>
              </a:rPr>
              <a:t>、字段编译法 ：</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将控制字段分成若干段，每段通过编码</a:t>
            </a:r>
            <a:r>
              <a:rPr kumimoji="1" lang="en-US" altLang="zh-CN"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译码对应到各个控制信号。</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spcBef>
                <a:spcPct val="0"/>
              </a:spcBef>
              <a:spcAft>
                <a:spcPct val="20000"/>
              </a:spcAft>
              <a:buClrTx/>
              <a:buSzTx/>
              <a:buFontTx/>
              <a:buBlip>
                <a:blip r:embed="rId1"/>
              </a:buBlip>
              <a:defRPr/>
            </a:pP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优点：并行操作能力较强，字长较短</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1" fontAlgn="base" latinLnBrk="0" hangingPunct="1">
              <a:spcBef>
                <a:spcPct val="0"/>
              </a:spcBef>
              <a:spcAft>
                <a:spcPct val="20000"/>
              </a:spcAft>
              <a:buClrTx/>
              <a:buSzTx/>
              <a:buFontTx/>
              <a:buBlip>
                <a:blip r:embed="rId1"/>
              </a:buBlip>
              <a:defRPr/>
            </a:pP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分段原则是：</a:t>
            </a:r>
            <a:r>
              <a:rPr kumimoji="1" lang="zh-CN" altLang="en-US" sz="2400" b="1" i="0" u="none" strike="noStrike" kern="0" cap="none" spc="0" normalizeH="0" baseline="0" noProof="0" dirty="0" smtClean="0">
                <a:ln>
                  <a:noFill/>
                </a:ln>
                <a:solidFill>
                  <a:srgbClr val="006600"/>
                </a:solidFill>
                <a:effectLst>
                  <a:outerShdw blurRad="38100" dist="38100" dir="2700000" algn="tl">
                    <a:srgbClr val="C0C0C0"/>
                  </a:outerShdw>
                </a:effectLst>
                <a:uLnTx/>
                <a:uFillTx/>
                <a:latin typeface="+mn-lt"/>
                <a:cs typeface="+mn-cs"/>
              </a:rPr>
              <a:t>相斥性微命令分在同一字段内，相容性微命令分在不同字段内</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rPr>
              <a:t>前者可以提高信息位的利用率，缩短微指令字长；后者有利于实现并行操作，加快指令的执行速度。</a:t>
            </a:r>
            <a:r>
              <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 </a:t>
            </a:r>
            <a:endParaRPr kumimoji="1" lang="zh-CN" altLang="en-US" sz="2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p:txBody>
      </p:sp>
      <p:sp>
        <p:nvSpPr>
          <p:cNvPr id="73732" name="Rectangle 4"/>
          <p:cNvSpPr/>
          <p:nvPr/>
        </p:nvSpPr>
        <p:spPr>
          <a:xfrm>
            <a:off x="0" y="2409825"/>
            <a:ext cx="9144000" cy="0"/>
          </a:xfrm>
          <a:prstGeom prst="rect">
            <a:avLst/>
          </a:prstGeom>
          <a:noFill/>
          <a:ln w="2857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graphicFrame>
        <p:nvGraphicFramePr>
          <p:cNvPr id="220165" name="Object 5"/>
          <p:cNvGraphicFramePr/>
          <p:nvPr/>
        </p:nvGraphicFramePr>
        <p:xfrm>
          <a:off x="4356100" y="3860800"/>
          <a:ext cx="4032250" cy="2395538"/>
        </p:xfrm>
        <a:graphic>
          <a:graphicData uri="http://schemas.openxmlformats.org/presentationml/2006/ole">
            <mc:AlternateContent xmlns:mc="http://schemas.openxmlformats.org/markup-compatibility/2006">
              <mc:Choice xmlns:v="urn:schemas-microsoft-com:vml" Requires="v">
                <p:oleObj spid="_x0000_s6145" name="" r:id="rId2" imgW="4193540" imgH="2669540" progId="Visio.Drawing.11">
                  <p:embed/>
                </p:oleObj>
              </mc:Choice>
              <mc:Fallback>
                <p:oleObj name="" r:id="rId2" imgW="4193540" imgH="2669540" progId="Visio.Drawing.11">
                  <p:embed/>
                  <p:pic>
                    <p:nvPicPr>
                      <p:cNvPr id="0" name="图片 6144" descr="image14"/>
                      <p:cNvPicPr/>
                      <p:nvPr/>
                    </p:nvPicPr>
                    <p:blipFill>
                      <a:blip r:embed="rId3"/>
                      <a:srcRect b="8516"/>
                      <a:stretch>
                        <a:fillRect/>
                      </a:stretch>
                    </p:blipFill>
                    <p:spPr>
                      <a:xfrm>
                        <a:off x="4356100" y="3860800"/>
                        <a:ext cx="4032250" cy="2395538"/>
                      </a:xfrm>
                      <a:prstGeom prst="rect">
                        <a:avLst/>
                      </a:prstGeom>
                      <a:solidFill>
                        <a:srgbClr val="FFCCFF"/>
                      </a:solidFill>
                      <a:ln w="38100">
                        <a:noFill/>
                      </a:ln>
                    </p:spPr>
                  </p:pic>
                </p:oleObj>
              </mc:Fallback>
            </mc:AlternateContent>
          </a:graphicData>
        </a:graphic>
      </p:graphicFrame>
      <p:sp>
        <p:nvSpPr>
          <p:cNvPr id="220166" name="Rectangle 6"/>
          <p:cNvSpPr>
            <a:spLocks noChangeArrowheads="1"/>
          </p:cNvSpPr>
          <p:nvPr/>
        </p:nvSpPr>
        <p:spPr bwMode="auto">
          <a:xfrm>
            <a:off x="611188" y="4005263"/>
            <a:ext cx="3671888" cy="2519363"/>
          </a:xfrm>
          <a:prstGeom prst="rect">
            <a:avLst/>
          </a:prstGeom>
          <a:noFill/>
          <a:ln w="9525">
            <a:noFill/>
            <a:miter lim="800000"/>
          </a:ln>
          <a:effectLst/>
        </p:spPr>
        <p:txBody>
          <a:bodyPr/>
          <a:lstStyle/>
          <a:p>
            <a:pPr marL="342900" lvl="0" indent="-342900" defTabSz="914400" fontAlgn="base">
              <a:spcAft>
                <a:spcPct val="20000"/>
              </a:spcAft>
              <a:buBlip>
                <a:blip r:embed="rId1"/>
              </a:buBlip>
            </a:pPr>
            <a:r>
              <a:rPr lang="zh-CN" altLang="en-US" b="1" strike="noStrike" noProof="1">
                <a:solidFill>
                  <a:srgbClr val="A50021"/>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相斥性微命令：</a:t>
            </a:r>
            <a:r>
              <a:rPr lang="zh-CN" altLang="en-US" b="1" strike="noStrike" noProof="1">
                <a:solidFill>
                  <a:srgbClr val="0033CC"/>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指在同一个微周期中</a:t>
            </a:r>
            <a:r>
              <a:rPr lang="zh-CN" altLang="en-US" b="1" strike="noStrike" noProof="1">
                <a:solidFill>
                  <a:srgbClr val="A50021"/>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不可能</a:t>
            </a:r>
            <a:r>
              <a:rPr lang="zh-CN" altLang="en-US" b="1" strike="noStrike" noProof="1">
                <a:solidFill>
                  <a:srgbClr val="0033CC"/>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同时出现的微命令</a:t>
            </a:r>
            <a:r>
              <a:rPr lang="zh-CN" altLang="en-US" strike="noStrike" noProof="1">
                <a:solidFill>
                  <a:srgbClr val="0033CC"/>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a:t>
            </a:r>
            <a:endParaRPr lang="zh-CN" altLang="en-US" strike="noStrike" noProof="1">
              <a:solidFill>
                <a:srgbClr val="0033CC"/>
              </a:solidFill>
              <a:effectLst>
                <a:outerShdw blurRad="38100" dist="38100" dir="2700000">
                  <a:srgbClr val="C0C0C0"/>
                </a:outerShdw>
              </a:effectLst>
              <a:latin typeface="Times New Roman" panose="02020603050405020304" pitchFamily="18" charset="0"/>
              <a:ea typeface="新宋体" panose="02010609030101010101" charset="-122"/>
            </a:endParaRPr>
          </a:p>
          <a:p>
            <a:pPr marL="342900" lvl="0" indent="-342900" defTabSz="914400" fontAlgn="base">
              <a:spcAft>
                <a:spcPct val="20000"/>
              </a:spcAft>
              <a:buBlip>
                <a:blip r:embed="rId1"/>
              </a:buBlip>
            </a:pPr>
            <a:r>
              <a:rPr lang="zh-CN" altLang="en-US" b="1" strike="noStrike" noProof="1">
                <a:solidFill>
                  <a:srgbClr val="A50021"/>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相容性微命令：</a:t>
            </a:r>
            <a:r>
              <a:rPr lang="zh-CN" altLang="en-US" b="1" strike="noStrike" noProof="1">
                <a:solidFill>
                  <a:srgbClr val="0033CC"/>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指在同一个微周期中可以同时出现的微命令</a:t>
            </a:r>
            <a:r>
              <a:rPr lang="zh-CN" altLang="en-US" strike="noStrike" noProof="1">
                <a:solidFill>
                  <a:srgbClr val="0033CC"/>
                </a:solidFill>
                <a:effectLst>
                  <a:outerShdw blurRad="38100" dist="38100" dir="2700000">
                    <a:srgbClr val="C0C0C0"/>
                  </a:outerShdw>
                </a:effectLst>
                <a:latin typeface="Times New Roman" panose="02020603050405020304" pitchFamily="18" charset="0"/>
                <a:ea typeface="新宋体" panose="02010609030101010101" charset="-122"/>
                <a:cs typeface="新宋体" panose="02010609030101010101" charset="-122"/>
              </a:rPr>
              <a:t> </a:t>
            </a:r>
            <a:endParaRPr lang="zh-CN" altLang="en-US" strike="noStrike" noProof="1">
              <a:solidFill>
                <a:srgbClr val="0033CC"/>
              </a:solidFill>
              <a:effectLst>
                <a:outerShdw blurRad="38100" dist="38100" dir="2700000">
                  <a:srgbClr val="C0C0C0"/>
                </a:outerShdw>
              </a:effectLst>
              <a:latin typeface="Times New Roman" panose="02020603050405020304" pitchFamily="18" charset="0"/>
              <a:ea typeface="新宋体" panose="02010609030101010101"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20165"/>
                                        </p:tgtEl>
                                        <p:attrNameLst>
                                          <p:attrName>style.visibility</p:attrName>
                                        </p:attrNameLst>
                                      </p:cBhvr>
                                      <p:to>
                                        <p:strVal val="visible"/>
                                      </p:to>
                                    </p:set>
                                    <p:anim calcmode="lin" valueType="num">
                                      <p:cBhvr>
                                        <p:cTn id="7" dur="1" fill="hold"/>
                                        <p:tgtEl>
                                          <p:spTgt spid="220165"/>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20166"/>
                                        </p:tgtEl>
                                        <p:attrNameLst>
                                          <p:attrName>style.visibility</p:attrName>
                                        </p:attrNameLst>
                                      </p:cBhvr>
                                      <p:to>
                                        <p:strVal val="visible"/>
                                      </p:to>
                                    </p:set>
                                    <p:anim calcmode="lin" valueType="num">
                                      <p:cBhvr>
                                        <p:cTn id="12" dur="1" fill="hold"/>
                                        <p:tgtEl>
                                          <p:spTgt spid="22016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27330"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spcBef>
                <a:spcPct val="0"/>
              </a:spcBef>
              <a:spcAft>
                <a:spcPct val="0"/>
              </a:spcAft>
              <a:buClrTx/>
              <a:buSzTx/>
              <a:buFontTx/>
              <a:buNone/>
              <a:defRPr/>
            </a:pPr>
            <a:r>
              <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（二）下址字段的设计方法</a:t>
            </a:r>
            <a:endParaRPr kumimoji="1" lang="zh-CN" altLang="en-US" sz="36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27331"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spcBef>
                <a:spcPct val="0"/>
              </a:spcBef>
              <a:spcAft>
                <a:spcPct val="20000"/>
              </a:spcAft>
              <a:buClrTx/>
              <a:buSzTx/>
              <a:buFontTx/>
              <a:buBlip>
                <a:blip r:embed="rId1"/>
              </a:buBlip>
              <a:defRPr/>
            </a:pPr>
            <a:r>
              <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微指令中下址字段的结构和后继微指令地址的形成方法有关，又称为微程序流的控制。</a:t>
            </a:r>
            <a:endPar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endParaRPr>
          </a:p>
          <a:p>
            <a:pPr marL="342900" marR="0" lvl="0" indent="-342900" algn="just" defTabSz="914400" rtl="0" eaLnBrk="1" fontAlgn="base" latinLnBrk="0" hangingPunct="1">
              <a:spcBef>
                <a:spcPct val="0"/>
              </a:spcBef>
              <a:spcAft>
                <a:spcPct val="20000"/>
              </a:spcAft>
              <a:buClrTx/>
              <a:buSzTx/>
              <a:buFontTx/>
              <a:buBlip>
                <a:blip r:embed="rId1"/>
              </a:buBlip>
              <a:defRPr/>
            </a:pPr>
            <a:r>
              <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rPr>
              <a:t>微指令地址获得方法有三种：</a:t>
            </a:r>
            <a:endPar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Times New Roman" panose="02020603050405020304" pitchFamily="18" charset="0"/>
            </a:endParaRPr>
          </a:p>
        </p:txBody>
      </p:sp>
      <p:sp>
        <p:nvSpPr>
          <p:cNvPr id="5" name="Rectangle 3"/>
          <p:cNvSpPr txBox="1">
            <a:spLocks noChangeArrowheads="1"/>
          </p:cNvSpPr>
          <p:nvPr/>
        </p:nvSpPr>
        <p:spPr bwMode="auto">
          <a:xfrm>
            <a:off x="928688" y="2643188"/>
            <a:ext cx="7848600" cy="3786188"/>
          </a:xfrm>
          <a:prstGeom prst="rect">
            <a:avLst/>
          </a:prstGeom>
          <a:noFill/>
          <a:ln w="9525">
            <a:noFill/>
            <a:miter lim="800000"/>
          </a:ln>
          <a:effectLst/>
        </p:spPr>
        <p:txBody>
          <a:bodyPr/>
          <a:lstStyle/>
          <a:p>
            <a:pPr marL="342900" lvl="0" indent="-342900" defTabSz="914400" fontAlgn="base">
              <a:spcAft>
                <a:spcPct val="20000"/>
              </a:spcAft>
            </a:pPr>
            <a:r>
              <a:rPr lang="en-US" altLang="zh-CN"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1</a:t>
            </a:r>
            <a:r>
              <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、微程序入口地址的产生</a:t>
            </a:r>
            <a:endPar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endParaRPr>
          </a:p>
          <a:p>
            <a:pPr marL="342900" lvl="0" indent="-342900" defTabSz="914400" fontAlgn="base">
              <a:spcAft>
                <a:spcPct val="20000"/>
              </a:spcAft>
            </a:pP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           根据机器指令操作码产生该指令对应的</a:t>
            </a:r>
            <a:r>
              <a:rPr lang="zh-CN" altLang="en-US" b="1" strike="noStrike" noProof="1">
                <a:solidFill>
                  <a:srgbClr val="A50021"/>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微程序入口地址</a:t>
            </a: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（通过指令译码散转）；</a:t>
            </a:r>
            <a:endPar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endParaRPr>
          </a:p>
          <a:p>
            <a:pPr marL="342900" lvl="0" indent="-342900" defTabSz="914400" fontAlgn="base">
              <a:spcAft>
                <a:spcPct val="20000"/>
              </a:spcAft>
            </a:pPr>
            <a:r>
              <a:rPr lang="en-US" altLang="zh-CN"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2</a:t>
            </a:r>
            <a:r>
              <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、后继微指令地址的产生 </a:t>
            </a:r>
            <a:endPar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endParaRPr>
          </a:p>
          <a:p>
            <a:pPr marL="342900" lvl="0" indent="-342900" defTabSz="914400" fontAlgn="base">
              <a:spcAft>
                <a:spcPct val="20000"/>
              </a:spcAft>
            </a:pP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            由</a:t>
            </a:r>
            <a:r>
              <a:rPr lang="zh-CN" altLang="en-US" b="1" strike="noStrike" noProof="1">
                <a:solidFill>
                  <a:srgbClr val="A50021"/>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下址字段</a:t>
            </a: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指出下一微指令地址，或</a:t>
            </a:r>
            <a:r>
              <a:rPr lang="en-US" altLang="zh-CN" b="1" strike="noStrike" noProof="1">
                <a:solidFill>
                  <a:srgbClr val="A50021"/>
                </a:solidFill>
                <a:latin typeface="Times New Roman" panose="02020603050405020304" pitchFamily="18" charset="0"/>
                <a:ea typeface="宋体" panose="02010600030101010101" pitchFamily="2" charset="-122"/>
                <a:cs typeface="新宋体" panose="02010609030101010101" charset="-122"/>
              </a:rPr>
              <a:t>μPC</a:t>
            </a: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顺序＋</a:t>
            </a:r>
            <a:r>
              <a:rPr lang="en-US" altLang="zh-CN"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1</a:t>
            </a: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a:t>
            </a:r>
            <a:endPar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endParaRPr>
          </a:p>
          <a:p>
            <a:pPr marL="342900" lvl="0" indent="-342900" defTabSz="914400" fontAlgn="base">
              <a:spcAft>
                <a:spcPct val="20000"/>
              </a:spcAft>
            </a:pPr>
            <a:r>
              <a:rPr lang="en-US" altLang="zh-CN"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3</a:t>
            </a:r>
            <a:r>
              <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、微程序分支</a:t>
            </a:r>
            <a:endPar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endParaRPr>
          </a:p>
          <a:p>
            <a:pPr marL="342900" lvl="0" indent="-342900" defTabSz="914400" fontAlgn="base">
              <a:spcAft>
                <a:spcPct val="20000"/>
              </a:spcAft>
            </a:pP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           根据上一条微指令执行结果来判断微指令转移还是顺序执行微指令，即实现</a:t>
            </a:r>
            <a:r>
              <a:rPr lang="zh-CN" altLang="en-US" b="1" strike="noStrike" noProof="1">
                <a:solidFill>
                  <a:srgbClr val="A50021"/>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微程序分支</a:t>
            </a:r>
            <a:r>
              <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a:t>
            </a:r>
            <a:endPar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endParaRPr>
          </a:p>
          <a:p>
            <a:pPr marL="342900" lvl="0" indent="-342900" defTabSz="914400" fontAlgn="base">
              <a:spcAft>
                <a:spcPct val="20000"/>
              </a:spcAft>
            </a:pPr>
            <a:endPar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endParaRPr>
          </a:p>
          <a:p>
            <a:pPr marL="342900" lvl="0" indent="-342900" defTabSz="914400" fontAlgn="base">
              <a:spcAft>
                <a:spcPct val="20000"/>
              </a:spcAft>
            </a:pPr>
            <a:endParaRPr lang="zh-CN" altLang="en-US" b="1" strike="noStrike" noProof="1">
              <a:solidFill>
                <a:srgbClr val="003399"/>
              </a:solidFill>
              <a:effectLst>
                <a:outerShdw blurRad="38100" dist="38100" dir="2700000">
                  <a:srgbClr val="C0C0C0"/>
                </a:outerShdw>
              </a:effectLst>
              <a:latin typeface="Arial" panose="020B0604020202020204" pitchFamily="34" charset="0"/>
              <a:ea typeface="新宋体" panose="02010609030101010101"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1" fill="hold"/>
                                        <p:tgtEl>
                                          <p:spTgt spid="5">
                                            <p:txEl>
                                              <p:pRg st="0" end="0"/>
                                            </p:txEl>
                                          </p:spTgt>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1" fill="hold"/>
                                        <p:tgtEl>
                                          <p:spTgt spid="5">
                                            <p:txEl>
                                              <p:pRg st="1" end="1"/>
                                            </p:txEl>
                                          </p:spTgt>
                                        </p:tgtEl>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1" fill="hold"/>
                                        <p:tgtEl>
                                          <p:spTgt spid="5">
                                            <p:txEl>
                                              <p:pRg st="2" end="2"/>
                                            </p:txEl>
                                          </p:spTgt>
                                        </p:tgtEl>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1" fill="hold"/>
                                        <p:tgtEl>
                                          <p:spTgt spid="5">
                                            <p:txEl>
                                              <p:pRg st="3" end="3"/>
                                            </p:txEl>
                                          </p:spTgt>
                                        </p:tgtEl>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1" fill="hold"/>
                                        <p:tgtEl>
                                          <p:spTgt spid="5">
                                            <p:txEl>
                                              <p:pRg st="4" end="4"/>
                                            </p:txEl>
                                          </p:spTgt>
                                        </p:tgtEl>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p:cTn id="32" dur="1" fill="hold"/>
                                        <p:tgtEl>
                                          <p:spTgt spid="5">
                                            <p:txEl>
                                              <p:pRg st="5" end="5"/>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37571" name="Rectangle 3"/>
          <p:cNvSpPr>
            <a:spLocks noGrp="1" noChangeArrowheads="1"/>
          </p:cNvSpPr>
          <p:nvPr>
            <p:ph type="title"/>
          </p:nvPr>
        </p:nvSpPr>
        <p:spPr/>
        <p:txBody>
          <a:bodyPr vert="horz"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en-US" altLang="zh-CN" sz="33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1</a:t>
            </a:r>
            <a:r>
              <a:rPr kumimoji="1" lang="zh-CN" altLang="en-US" sz="33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、微程序入口地址的产生</a:t>
            </a:r>
            <a:endParaRPr kumimoji="1" lang="zh-CN" altLang="en-US" sz="33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37572" name="Rectangle 4"/>
          <p:cNvSpPr>
            <a:spLocks noGrp="1" noChangeArrowheads="1"/>
          </p:cNvSpPr>
          <p:nvPr>
            <p:ph idx="1"/>
          </p:nvPr>
        </p:nvSpPr>
        <p:spPr/>
        <p:txBody>
          <a:bodyPr vert="horz" wrap="square" lIns="91440" tIns="45720" rIns="91440" bIns="45720" numCol="1" anchor="t" anchorCtr="0" compatLnSpc="1"/>
          <a:lstStyle/>
          <a:p>
            <a:pPr marL="469900" marR="0" lvl="0" indent="-469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根据机器指令的操作码转移到其对应的微程序入口地址，通常称为</a:t>
            </a:r>
            <a:r>
              <a:rPr kumimoji="1" lang="zh-CN" altLang="en-US" sz="28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mn-lt"/>
                <a:cs typeface="+mn-cs"/>
              </a:rPr>
              <a:t>操作码映射</a:t>
            </a: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469900" marR="0" lvl="0" indent="-4699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这是一种多分支情况，也就是指令译码，通常采用以下两种方法来实现这种转移。</a:t>
            </a:r>
            <a:endParaRPr kumimoji="1" lang="zh-CN" altLang="en-US" sz="28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908050" marR="0" lvl="1" indent="-436880"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映射</a:t>
            </a:r>
            <a:r>
              <a:rPr kumimoji="1" lang="en-US" altLang="zh-CN"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ROM</a:t>
            </a:r>
            <a:r>
              <a:rPr kumimoji="1"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简称</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MAPROM</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，该</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ROM</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中存放的是指令的微程序入口地址。</a:t>
            </a:r>
            <a:r>
              <a:rPr kumimoji="1" lang="zh-CN" altLang="en-US" sz="24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Arial" panose="020B0604020202020204" pitchFamily="34" charset="0"/>
              </a:rPr>
              <a:t>以指令的操作码为地址</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，访问该</a:t>
            </a:r>
            <a:r>
              <a:rPr kumimoji="1" lang="en-US" altLang="zh-CN"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MAPROM</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单元，读出的内容即是该指令的微程序入口地址。</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908050" marR="0" lvl="1" indent="-436880"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逻辑电路：</a:t>
            </a:r>
            <a:r>
              <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以指令的操作码作为输入变量，通过组合逻辑电路，产生的输出变量即为指令的微程序入口地址。</a:t>
            </a:r>
            <a:endParaRPr kumimoji="1" lang="zh-CN" altLang="en-US" sz="24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37572">
                                            <p:txEl>
                                              <p:pRg st="4294967295" end="4294967295"/>
                                            </p:txEl>
                                          </p:spTgt>
                                        </p:tgtEl>
                                        <p:attrNameLst>
                                          <p:attrName>style.visibility</p:attrName>
                                        </p:attrNameLst>
                                      </p:cBhvr>
                                      <p:to>
                                        <p:strVal val="visible"/>
                                      </p:to>
                                    </p:set>
                                    <p:animEffect transition="in" filter="barn(inHorizontal)">
                                      <p:cBhvr>
                                        <p:cTn id="7" dur="500"/>
                                        <p:tgtEl>
                                          <p:spTgt spid="237572">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37572">
                                            <p:txEl>
                                              <p:pRg st="0" end="0"/>
                                            </p:txEl>
                                          </p:spTgt>
                                        </p:tgtEl>
                                        <p:attrNameLst>
                                          <p:attrName>style.visibility</p:attrName>
                                        </p:attrNameLst>
                                      </p:cBhvr>
                                      <p:to>
                                        <p:strVal val="visible"/>
                                      </p:to>
                                    </p:set>
                                    <p:animEffect transition="in" filter="barn(inHorizontal)">
                                      <p:cBhvr>
                                        <p:cTn id="12" dur="500"/>
                                        <p:tgtEl>
                                          <p:spTgt spid="23757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37572">
                                            <p:txEl>
                                              <p:pRg st="1" end="1"/>
                                            </p:txEl>
                                          </p:spTgt>
                                        </p:tgtEl>
                                        <p:attrNameLst>
                                          <p:attrName>style.visibility</p:attrName>
                                        </p:attrNameLst>
                                      </p:cBhvr>
                                      <p:to>
                                        <p:strVal val="visible"/>
                                      </p:to>
                                    </p:set>
                                    <p:animEffect transition="in" filter="barn(inHorizontal)">
                                      <p:cBhvr>
                                        <p:cTn id="17" dur="500"/>
                                        <p:tgtEl>
                                          <p:spTgt spid="237572">
                                            <p:txEl>
                                              <p:pRg st="1" end="1"/>
                                            </p:txEl>
                                          </p:spTgt>
                                        </p:tgtEl>
                                      </p:cBhvr>
                                    </p:animEffect>
                                  </p:childTnLst>
                                </p:cTn>
                              </p:par>
                              <p:par>
                                <p:cTn id="18" presetID="16" presetClass="entr" presetSubtype="26" fill="hold" grpId="0" nodeType="withEffect">
                                  <p:stCondLst>
                                    <p:cond delay="0"/>
                                  </p:stCondLst>
                                  <p:childTnLst>
                                    <p:set>
                                      <p:cBhvr>
                                        <p:cTn id="19" dur="1" fill="hold">
                                          <p:stCondLst>
                                            <p:cond delay="0"/>
                                          </p:stCondLst>
                                        </p:cTn>
                                        <p:tgtEl>
                                          <p:spTgt spid="237572">
                                            <p:txEl>
                                              <p:pRg st="2" end="2"/>
                                            </p:txEl>
                                          </p:spTgt>
                                        </p:tgtEl>
                                        <p:attrNameLst>
                                          <p:attrName>style.visibility</p:attrName>
                                        </p:attrNameLst>
                                      </p:cBhvr>
                                      <p:to>
                                        <p:strVal val="visible"/>
                                      </p:to>
                                    </p:set>
                                    <p:animEffect transition="in" filter="barn(inHorizontal)">
                                      <p:cBhvr>
                                        <p:cTn id="20" dur="500"/>
                                        <p:tgtEl>
                                          <p:spTgt spid="237572">
                                            <p:txEl>
                                              <p:pRg st="2" end="2"/>
                                            </p:txEl>
                                          </p:spTgt>
                                        </p:tgtEl>
                                      </p:cBhvr>
                                    </p:animEffect>
                                  </p:childTnLst>
                                </p:cTn>
                              </p:par>
                              <p:par>
                                <p:cTn id="21" presetID="16" presetClass="entr" presetSubtype="26" fill="hold" grpId="0" nodeType="withEffect">
                                  <p:stCondLst>
                                    <p:cond delay="0"/>
                                  </p:stCondLst>
                                  <p:childTnLst>
                                    <p:set>
                                      <p:cBhvr>
                                        <p:cTn id="22" dur="1" fill="hold">
                                          <p:stCondLst>
                                            <p:cond delay="0"/>
                                          </p:stCondLst>
                                        </p:cTn>
                                        <p:tgtEl>
                                          <p:spTgt spid="237572">
                                            <p:txEl>
                                              <p:pRg st="3" end="3"/>
                                            </p:txEl>
                                          </p:spTgt>
                                        </p:tgtEl>
                                        <p:attrNameLst>
                                          <p:attrName>style.visibility</p:attrName>
                                        </p:attrNameLst>
                                      </p:cBhvr>
                                      <p:to>
                                        <p:strVal val="visible"/>
                                      </p:to>
                                    </p:set>
                                    <p:animEffect transition="in" filter="barn(inHorizontal)">
                                      <p:cBhvr>
                                        <p:cTn id="23" dur="500"/>
                                        <p:tgtEl>
                                          <p:spTgt spid="2375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2"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38594" name="Rectangle 2"/>
          <p:cNvSpPr>
            <a:spLocks noGrp="1" noChangeArrowheads="1"/>
          </p:cNvSpPr>
          <p:nvPr>
            <p:ph type="title"/>
          </p:nvPr>
        </p:nvSpPr>
        <p:spPr/>
        <p:txBody>
          <a:bodyPr vert="horz"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en-US" altLang="zh-CN" sz="33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2</a:t>
            </a:r>
            <a:r>
              <a:rPr kumimoji="1" lang="zh-CN" altLang="en-US" sz="33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mj-lt"/>
                <a:ea typeface="+mj-ea"/>
                <a:cs typeface="+mj-cs"/>
              </a:rPr>
              <a:t>、</a:t>
            </a:r>
            <a:r>
              <a:rPr kumimoji="1" lang="zh-CN" altLang="en-US" sz="33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后继微指令地址的产生</a:t>
            </a:r>
            <a:endParaRPr kumimoji="1" lang="zh-CN" altLang="en-US" sz="33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238595" name="Rectangle 3"/>
          <p:cNvSpPr>
            <a:spLocks noGrp="1" noChangeArrowheads="1"/>
          </p:cNvSpPr>
          <p:nvPr>
            <p:ph idx="1"/>
          </p:nvPr>
        </p:nvSpPr>
        <p:spPr>
          <a:xfrm>
            <a:off x="611188" y="1196975"/>
            <a:ext cx="7772400" cy="3744913"/>
          </a:xfrm>
        </p:spPr>
        <p:txBody>
          <a:bodyPr vert="horz" wrap="square" lIns="91440" tIns="45720" rIns="91440" bIns="45720" numCol="1" anchor="t" anchorCtr="0" compatLnSpc="1"/>
          <a:lstStyle/>
          <a:p>
            <a:pPr marL="571500" lvl="0" indent="-571500" eaLnBrk="1" fontAlgn="base" hangingPunct="1"/>
            <a:r>
              <a:rPr lang="zh-CN" altLang="en-US" sz="2400" b="1" strike="noStrike" noProof="1">
                <a:effectLst>
                  <a:outerShdw blurRad="38100" dist="38100" dir="2700000">
                    <a:srgbClr val="C0C0C0"/>
                  </a:outerShdw>
                </a:effectLst>
                <a:latin typeface="宋体" panose="02010600030101010101" pitchFamily="2" charset="-122"/>
              </a:rPr>
              <a:t>每条微指令执行完毕，都必须根据要求产生后继微指令地址。方法有两种：</a:t>
            </a:r>
            <a:endParaRPr lang="zh-CN" altLang="en-US" sz="2400" b="1" strike="noStrike" noProof="1">
              <a:effectLst>
                <a:outerShdw blurRad="38100" dist="38100" dir="2700000">
                  <a:srgbClr val="C0C0C0"/>
                </a:outerShdw>
              </a:effectLst>
              <a:latin typeface="宋体" panose="02010600030101010101" pitchFamily="2" charset="-122"/>
            </a:endParaRPr>
          </a:p>
          <a:p>
            <a:pPr marL="571500" lvl="0" indent="-571500" eaLnBrk="1" fontAlgn="base" hangingPunct="1"/>
            <a:r>
              <a:rPr lang="zh-CN" altLang="en-US" sz="2400" b="1" strike="noStrike" noProof="1">
                <a:solidFill>
                  <a:srgbClr val="CC0099"/>
                </a:solidFill>
                <a:effectLst>
                  <a:outerShdw blurRad="38100" dist="38100" dir="2700000">
                    <a:srgbClr val="C0C0C0"/>
                  </a:outerShdw>
                </a:effectLst>
                <a:ea typeface="Times New Roman" panose="02020603050405020304" pitchFamily="18" charset="0"/>
              </a:rPr>
              <a:t>（</a:t>
            </a:r>
            <a:r>
              <a:rPr lang="en-US" altLang="zh-CN" sz="2400" b="1" strike="noStrike" noProof="1">
                <a:solidFill>
                  <a:srgbClr val="CC0099"/>
                </a:solidFill>
                <a:effectLst>
                  <a:outerShdw blurRad="38100" dist="38100" dir="2700000">
                    <a:srgbClr val="C0C0C0"/>
                  </a:outerShdw>
                </a:effectLst>
                <a:ea typeface="Times New Roman" panose="02020603050405020304" pitchFamily="18" charset="0"/>
              </a:rPr>
              <a:t>1</a:t>
            </a:r>
            <a:r>
              <a:rPr lang="zh-CN" altLang="en-US" sz="2400" b="1" strike="noStrike" noProof="1">
                <a:solidFill>
                  <a:srgbClr val="CC0099"/>
                </a:solidFill>
                <a:effectLst>
                  <a:outerShdw blurRad="38100" dist="38100" dir="2700000">
                    <a:srgbClr val="C0C0C0"/>
                  </a:outerShdw>
                </a:effectLst>
                <a:ea typeface="Times New Roman" panose="02020603050405020304" pitchFamily="18" charset="0"/>
              </a:rPr>
              <a:t>）计数器方式</a:t>
            </a:r>
            <a:r>
              <a:rPr lang="zh-CN" altLang="en-US" sz="2400" b="1" strike="noStrike" noProof="1">
                <a:solidFill>
                  <a:srgbClr val="CC0099"/>
                </a:solidFill>
                <a:effectLst>
                  <a:outerShdw blurRad="38100" dist="38100" dir="2700000">
                    <a:srgbClr val="C0C0C0"/>
                  </a:outerShdw>
                </a:effectLst>
              </a:rPr>
              <a:t>：</a:t>
            </a:r>
            <a:r>
              <a:rPr lang="zh-CN" altLang="en-US" sz="2400" b="1" strike="noStrike" noProof="1">
                <a:effectLst>
                  <a:outerShdw blurRad="38100" dist="38100" dir="2700000">
                    <a:srgbClr val="C0C0C0"/>
                  </a:outerShdw>
                </a:effectLst>
              </a:rPr>
              <a:t>在微程序控制器单元中设置一个</a:t>
            </a:r>
            <a:r>
              <a:rPr lang="zh-CN" altLang="en-US" sz="2400" b="1" strike="noStrike" noProof="1">
                <a:solidFill>
                  <a:srgbClr val="A50021"/>
                </a:solidFill>
                <a:effectLst>
                  <a:outerShdw blurRad="38100" dist="38100" dir="2700000">
                    <a:srgbClr val="C0C0C0"/>
                  </a:outerShdw>
                </a:effectLst>
              </a:rPr>
              <a:t>微程序计数器</a:t>
            </a:r>
            <a:r>
              <a:rPr lang="en-US" altLang="zh-CN" sz="2400" b="1" strike="noStrike" noProof="1">
                <a:solidFill>
                  <a:srgbClr val="A50021"/>
                </a:solidFill>
                <a:effectLst>
                  <a:outerShdw blurRad="38100" dist="38100" dir="2700000">
                    <a:srgbClr val="C0C0C0"/>
                  </a:outerShdw>
                </a:effectLst>
              </a:rPr>
              <a:t>μPC</a:t>
            </a:r>
            <a:r>
              <a:rPr lang="zh-CN" altLang="en-US" sz="2400" b="1" strike="noStrike" noProof="1">
                <a:solidFill>
                  <a:srgbClr val="A50021"/>
                </a:solidFill>
                <a:effectLst>
                  <a:outerShdw blurRad="38100" dist="38100" dir="2700000">
                    <a:srgbClr val="C0C0C0"/>
                  </a:outerShdw>
                </a:effectLst>
              </a:rPr>
              <a:t>，</a:t>
            </a:r>
            <a:r>
              <a:rPr lang="zh-CN" altLang="en-US" sz="2400" b="1" strike="noStrike" noProof="1">
                <a:effectLst>
                  <a:outerShdw blurRad="38100" dist="38100" dir="2700000">
                    <a:srgbClr val="C0C0C0"/>
                  </a:outerShdw>
                </a:effectLst>
              </a:rPr>
              <a:t>用于保存</a:t>
            </a:r>
            <a:r>
              <a:rPr lang="zh-CN" altLang="en-US" sz="2400" b="1" strike="noStrike" noProof="1">
                <a:effectLst>
                  <a:outerShdw blurRad="38100" dist="38100" dir="2700000">
                    <a:srgbClr val="C0C0C0"/>
                  </a:outerShdw>
                </a:effectLst>
                <a:latin typeface="宋体" panose="02010600030101010101" pitchFamily="2" charset="-122"/>
              </a:rPr>
              <a:t>后继微指令地址</a:t>
            </a:r>
            <a:r>
              <a:rPr lang="zh-CN" altLang="en-US" sz="2400" b="1" strike="noStrike" noProof="1">
                <a:effectLst>
                  <a:outerShdw blurRad="38100" dist="38100" dir="2700000">
                    <a:srgbClr val="C0C0C0"/>
                  </a:outerShdw>
                </a:effectLst>
                <a:ea typeface="幼圆" panose="02010509060101010101" pitchFamily="49" charset="-122"/>
              </a:rPr>
              <a:t>。</a:t>
            </a:r>
            <a:endParaRPr lang="zh-CN" altLang="en-US" sz="2400" b="1" strike="noStrike" noProof="1">
              <a:effectLst>
                <a:outerShdw blurRad="38100" dist="38100" dir="2700000">
                  <a:srgbClr val="C0C0C0"/>
                </a:outerShdw>
              </a:effectLst>
              <a:ea typeface="幼圆" panose="02010509060101010101" pitchFamily="49" charset="-122"/>
            </a:endParaRPr>
          </a:p>
          <a:p>
            <a:pPr marL="967105" lvl="1" indent="-495300" eaLnBrk="1" fontAlgn="base" hangingPunct="1"/>
            <a:r>
              <a:rPr lang="zh-CN" altLang="en-US" sz="2400" b="1" strike="noStrike" noProof="1">
                <a:effectLst>
                  <a:outerShdw blurRad="38100" dist="38100" dir="2700000">
                    <a:srgbClr val="C0C0C0"/>
                  </a:outerShdw>
                </a:effectLst>
              </a:rPr>
              <a:t>在顺序执行微指令时，后继微指令地址由现行微地址</a:t>
            </a:r>
            <a:r>
              <a:rPr lang="en-US" altLang="zh-CN" sz="2400" b="1" strike="noStrike" noProof="1">
                <a:effectLst>
                  <a:outerShdw blurRad="38100" dist="38100" dir="2700000">
                    <a:srgbClr val="C0C0C0"/>
                  </a:outerShdw>
                </a:effectLst>
              </a:rPr>
              <a:t>1</a:t>
            </a:r>
            <a:r>
              <a:rPr lang="zh-CN" altLang="en-US" sz="2400" b="1" strike="noStrike" noProof="1">
                <a:effectLst>
                  <a:outerShdw blurRad="38100" dist="38100" dir="2700000">
                    <a:srgbClr val="C0C0C0"/>
                  </a:outerShdw>
                </a:effectLst>
              </a:rPr>
              <a:t>（即</a:t>
            </a:r>
            <a:r>
              <a:rPr lang="en-US" altLang="zh-CN" sz="2400" b="1" strike="noStrike" noProof="1">
                <a:effectLst>
                  <a:outerShdw blurRad="38100" dist="38100" dir="2700000">
                    <a:srgbClr val="C0C0C0"/>
                  </a:outerShdw>
                </a:effectLst>
              </a:rPr>
              <a:t>μPC </a:t>
            </a:r>
            <a:r>
              <a:rPr lang="zh-CN" altLang="en-US" sz="2400" b="1" strike="noStrike" noProof="1">
                <a:effectLst>
                  <a:outerShdw blurRad="38100" dist="38100" dir="2700000">
                    <a:srgbClr val="C0C0C0"/>
                  </a:outerShdw>
                </a:effectLst>
              </a:rPr>
              <a:t>＋</a:t>
            </a:r>
            <a:r>
              <a:rPr lang="en-US" altLang="zh-CN" sz="2400" b="1" strike="noStrike" noProof="1">
                <a:effectLst>
                  <a:outerShdw blurRad="38100" dist="38100" dir="2700000">
                    <a:srgbClr val="C0C0C0"/>
                  </a:outerShdw>
                </a:effectLst>
              </a:rPr>
              <a:t>1</a:t>
            </a:r>
            <a:r>
              <a:rPr lang="zh-CN" altLang="en-US" sz="2400" b="1" strike="noStrike" noProof="1">
                <a:effectLst>
                  <a:outerShdw blurRad="38100" dist="38100" dir="2700000">
                    <a:srgbClr val="C0C0C0"/>
                  </a:outerShdw>
                </a:effectLst>
              </a:rPr>
              <a:t>）来产生。</a:t>
            </a:r>
            <a:endParaRPr lang="zh-CN" altLang="en-US" sz="2400" b="1" strike="noStrike" noProof="1">
              <a:effectLst>
                <a:outerShdw blurRad="38100" dist="38100" dir="2700000">
                  <a:srgbClr val="C0C0C0"/>
                </a:outerShdw>
              </a:effectLst>
            </a:endParaRPr>
          </a:p>
          <a:p>
            <a:pPr marL="967105" lvl="1" indent="-495300" eaLnBrk="1" fontAlgn="base" hangingPunct="1"/>
            <a:r>
              <a:rPr lang="zh-CN" altLang="en-US" sz="2400" b="1" strike="noStrike" noProof="1">
                <a:effectLst>
                  <a:outerShdw blurRad="38100" dist="38100" dir="2700000">
                    <a:srgbClr val="C0C0C0"/>
                  </a:outerShdw>
                </a:effectLst>
              </a:rPr>
              <a:t>遇到转移时，由微指令给出转移地址，使微程序按新的微地址顺序执行。  </a:t>
            </a:r>
            <a:endParaRPr lang="zh-CN" altLang="en-US" sz="2400" b="1" strike="noStrike" noProof="1">
              <a:effectLst>
                <a:outerShdw blurRad="38100" dist="38100" dir="2700000">
                  <a:srgbClr val="C0C0C0"/>
                </a:outerShdw>
              </a:effectLst>
            </a:endParaRPr>
          </a:p>
          <a:p>
            <a:pPr marL="967105" lvl="1" indent="-495300" eaLnBrk="1" fontAlgn="base" hangingPunct="1"/>
            <a:r>
              <a:rPr lang="zh-CN" altLang="en-US" sz="2400" b="1" strike="noStrike" noProof="1">
                <a:effectLst>
                  <a:outerShdw blurRad="38100" dist="38100" dir="2700000">
                    <a:srgbClr val="C0C0C0"/>
                  </a:outerShdw>
                </a:effectLst>
              </a:rPr>
              <a:t>微指令格式：</a:t>
            </a:r>
            <a:endParaRPr lang="zh-CN" altLang="en-US" sz="2400" b="1" strike="noStrike" noProof="1">
              <a:effectLst>
                <a:outerShdw blurRad="38100" dist="38100" dir="2700000">
                  <a:srgbClr val="C0C0C0"/>
                </a:outerShdw>
              </a:effectLst>
            </a:endParaRPr>
          </a:p>
        </p:txBody>
      </p:sp>
      <p:graphicFrame>
        <p:nvGraphicFramePr>
          <p:cNvPr id="238611" name="Group 19"/>
          <p:cNvGraphicFramePr>
            <a:graphicFrameLocks noGrp="1"/>
          </p:cNvGraphicFramePr>
          <p:nvPr/>
        </p:nvGraphicFramePr>
        <p:xfrm>
          <a:off x="3563938" y="4508500"/>
          <a:ext cx="5040312" cy="502920"/>
        </p:xfrm>
        <a:graphic>
          <a:graphicData uri="http://schemas.openxmlformats.org/drawingml/2006/table">
            <a:tbl>
              <a:tblPr/>
              <a:tblGrid>
                <a:gridCol w="2032000"/>
                <a:gridCol w="1497012"/>
                <a:gridCol w="1511300"/>
              </a:tblGrid>
              <a:tr h="236538">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3000" b="1" i="0" u="none" strike="noStrike" cap="none" normalizeH="0" baseline="0" dirty="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控制字段</a:t>
                      </a:r>
                      <a:endParaRPr kumimoji="1" lang="zh-CN" altLang="en-US" sz="3000" b="1" i="0" u="none" strike="noStrike" cap="none" normalizeH="0" baseline="0" dirty="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30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BAF</a:t>
                      </a:r>
                      <a:endParaRPr kumimoji="1" lang="en-US" altLang="zh-CN" sz="30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en-US" altLang="zh-CN" sz="30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BCF</a:t>
                      </a:r>
                      <a:endParaRPr kumimoji="1" lang="en-US" altLang="zh-CN" sz="30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38595">
                                            <p:txEl>
                                              <p:pRg st="4294967295" end="4294967295"/>
                                            </p:txEl>
                                          </p:spTgt>
                                        </p:tgtEl>
                                        <p:attrNameLst>
                                          <p:attrName>style.visibility</p:attrName>
                                        </p:attrNameLst>
                                      </p:cBhvr>
                                      <p:to>
                                        <p:strVal val="visible"/>
                                      </p:to>
                                    </p:set>
                                    <p:animEffect transition="in" filter="box(out)">
                                      <p:cBhvr>
                                        <p:cTn id="7" dur="500"/>
                                        <p:tgtEl>
                                          <p:spTgt spid="238595">
                                            <p:txEl>
                                              <p:pRg st="4294967295" end="429496729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38595">
                                            <p:txEl>
                                              <p:pRg st="0" end="0"/>
                                            </p:txEl>
                                          </p:spTgt>
                                        </p:tgtEl>
                                        <p:attrNameLst>
                                          <p:attrName>style.visibility</p:attrName>
                                        </p:attrNameLst>
                                      </p:cBhvr>
                                      <p:to>
                                        <p:strVal val="visible"/>
                                      </p:to>
                                    </p:set>
                                    <p:animEffect transition="in" filter="box(out)">
                                      <p:cBhvr>
                                        <p:cTn id="12" dur="500"/>
                                        <p:tgtEl>
                                          <p:spTgt spid="238595">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38595">
                                            <p:txEl>
                                              <p:pRg st="1" end="1"/>
                                            </p:txEl>
                                          </p:spTgt>
                                        </p:tgtEl>
                                        <p:attrNameLst>
                                          <p:attrName>style.visibility</p:attrName>
                                        </p:attrNameLst>
                                      </p:cBhvr>
                                      <p:to>
                                        <p:strVal val="visible"/>
                                      </p:to>
                                    </p:set>
                                    <p:animEffect transition="in" filter="box(out)">
                                      <p:cBhvr>
                                        <p:cTn id="17" dur="500"/>
                                        <p:tgtEl>
                                          <p:spTgt spid="238595">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238595">
                                            <p:txEl>
                                              <p:pRg st="2" end="2"/>
                                            </p:txEl>
                                          </p:spTgt>
                                        </p:tgtEl>
                                        <p:attrNameLst>
                                          <p:attrName>style.visibility</p:attrName>
                                        </p:attrNameLst>
                                      </p:cBhvr>
                                      <p:to>
                                        <p:strVal val="visible"/>
                                      </p:to>
                                    </p:set>
                                    <p:animEffect transition="in" filter="box(out)">
                                      <p:cBhvr>
                                        <p:cTn id="20" dur="500"/>
                                        <p:tgtEl>
                                          <p:spTgt spid="238595">
                                            <p:txEl>
                                              <p:pRg st="2" end="2"/>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1" name="camera.wav"/>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238595">
                                            <p:txEl>
                                              <p:pRg st="3" end="3"/>
                                            </p:txEl>
                                          </p:spTgt>
                                        </p:tgtEl>
                                        <p:attrNameLst>
                                          <p:attrName>style.visibility</p:attrName>
                                        </p:attrNameLst>
                                      </p:cBhvr>
                                      <p:to>
                                        <p:strVal val="visible"/>
                                      </p:to>
                                    </p:set>
                                    <p:animEffect transition="in" filter="box(out)">
                                      <p:cBhvr>
                                        <p:cTn id="23" dur="500"/>
                                        <p:tgtEl>
                                          <p:spTgt spid="238595">
                                            <p:txEl>
                                              <p:pRg st="3" end="3"/>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1"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238595">
                                            <p:txEl>
                                              <p:pRg st="4" end="4"/>
                                            </p:txEl>
                                          </p:spTgt>
                                        </p:tgtEl>
                                        <p:attrNameLst>
                                          <p:attrName>style.visibility</p:attrName>
                                        </p:attrNameLst>
                                      </p:cBhvr>
                                      <p:to>
                                        <p:strVal val="visible"/>
                                      </p:to>
                                    </p:set>
                                    <p:animEffect transition="in" filter="box(out)">
                                      <p:cBhvr>
                                        <p:cTn id="26" dur="500"/>
                                        <p:tgtEl>
                                          <p:spTgt spid="238595">
                                            <p:txEl>
                                              <p:pRg st="4" end="4"/>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1" name="camera.wav"/>
                                        </p:tgtEl>
                                      </p:cMediaNode>
                                    </p:audio>
                                  </p:sub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238611"/>
                                        </p:tgtEl>
                                        <p:attrNameLst>
                                          <p:attrName>style.visibility</p:attrName>
                                        </p:attrNameLst>
                                      </p:cBhvr>
                                      <p:to>
                                        <p:strVal val="visible"/>
                                      </p:to>
                                    </p:set>
                                    <p:animEffect transition="in" filter="box(out)">
                                      <p:cBhvr>
                                        <p:cTn id="31" dur="500"/>
                                        <p:tgtEl>
                                          <p:spTgt spid="238611"/>
                                        </p:tgtEl>
                                      </p:cBhvr>
                                    </p:animEffect>
                                  </p:childTnLst>
                                  <p:subTnLst>
                                    <p:audio>
                                      <p:cMediaNode>
                                        <p:cTn display="0" masterRel="sameClick">
                                          <p:stCondLst>
                                            <p:cond evt="begin" delay="0">
                                              <p:tn val="29"/>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59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39618" name="Rectangle 2"/>
          <p:cNvSpPr>
            <a:spLocks noGrp="1" noChangeArrowheads="1"/>
          </p:cNvSpPr>
          <p:nvPr>
            <p:ph type="title"/>
          </p:nvPr>
        </p:nvSpPr>
        <p:spPr/>
        <p:txBody>
          <a:bodyPr vert="horz" wrap="square" lIns="91440" tIns="45720" rIns="91440" bIns="45720" numCol="1" anchor="b" anchorCtr="0" compatLnSpc="1"/>
          <a:lstStyle/>
          <a:p>
            <a:pPr marL="723900" lvl="0" indent="-723900" eaLnBrk="1" fontAlgn="base" hangingPunct="1"/>
            <a:r>
              <a:rPr lang="zh-CN" altLang="en-US" sz="3200" b="1" strike="noStrike" noProof="1">
                <a:effectLst>
                  <a:outerShdw blurRad="38100" dist="38100" dir="2700000">
                    <a:srgbClr val="C0C0C0"/>
                  </a:outerShdw>
                </a:effectLst>
              </a:rPr>
              <a:t>（</a:t>
            </a:r>
            <a:r>
              <a:rPr lang="en-US" altLang="zh-CN" sz="3200" b="1" strike="noStrike" noProof="1">
                <a:effectLst>
                  <a:outerShdw blurRad="38100" dist="38100" dir="2700000">
                    <a:srgbClr val="C0C0C0"/>
                  </a:outerShdw>
                </a:effectLst>
              </a:rPr>
              <a:t>1</a:t>
            </a:r>
            <a:r>
              <a:rPr lang="zh-CN" altLang="en-US" sz="3200" b="1" strike="noStrike" noProof="1">
                <a:effectLst>
                  <a:outerShdw blurRad="38100" dist="38100" dir="2700000">
                    <a:srgbClr val="C0C0C0"/>
                  </a:outerShdw>
                </a:effectLst>
              </a:rPr>
              <a:t>）</a:t>
            </a:r>
            <a:r>
              <a:rPr lang="zh-CN" altLang="en-US" sz="3200" b="1" strike="noStrike" noProof="1">
                <a:effectLst>
                  <a:outerShdw blurRad="38100" dist="38100" dir="2700000">
                    <a:srgbClr val="C0C0C0"/>
                  </a:outerShdw>
                </a:effectLst>
                <a:ea typeface="Times New Roman" panose="02020603050405020304" pitchFamily="18" charset="0"/>
              </a:rPr>
              <a:t>计数器方式</a:t>
            </a:r>
            <a:endParaRPr lang="zh-CN" altLang="en-US" sz="3200" b="1" strike="noStrike" noProof="1">
              <a:effectLst>
                <a:outerShdw blurRad="38100" dist="38100" dir="2700000">
                  <a:srgbClr val="C0C0C0"/>
                </a:outerShdw>
              </a:effectLst>
              <a:ea typeface="Times New Roman" panose="02020603050405020304" pitchFamily="18" charset="0"/>
            </a:endParaRPr>
          </a:p>
        </p:txBody>
      </p:sp>
      <p:sp>
        <p:nvSpPr>
          <p:cNvPr id="239619" name="Rectangle 3"/>
          <p:cNvSpPr>
            <a:spLocks noGrp="1" noChangeArrowheads="1"/>
          </p:cNvSpPr>
          <p:nvPr>
            <p:ph idx="1"/>
          </p:nvPr>
        </p:nvSpPr>
        <p:spPr>
          <a:xfrm>
            <a:off x="533400" y="1371600"/>
            <a:ext cx="8153400" cy="4648200"/>
          </a:xfrm>
        </p:spPr>
        <p:txBody>
          <a:bodyPr vert="horz" wrap="square" lIns="91440" tIns="45720" rIns="91440" bIns="45720" numCol="1" anchor="t" anchorCtr="0" compatLnSpc="1"/>
          <a:lstStyle/>
          <a:p>
            <a:pPr marL="377825" marR="0" lvl="0" indent="-377825" algn="l" defTabSz="914400" rtl="0" eaLnBrk="1" fontAlgn="base" latinLnBrk="0" hangingPunct="1">
              <a:lnSpc>
                <a:spcPct val="90000"/>
              </a:lnSpc>
              <a:spcBef>
                <a:spcPct val="0"/>
              </a:spcBef>
              <a:spcAft>
                <a:spcPct val="20000"/>
              </a:spcAft>
              <a:buClrTx/>
              <a:buSzTx/>
              <a:buFontTx/>
              <a:buBlip>
                <a:blip r:embed="rId1"/>
              </a:buBlip>
              <a:defRPr/>
            </a:pPr>
            <a:r>
              <a:rPr kumimoji="1" lang="en-US" altLang="zh-CN"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BAF</a:t>
            </a: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：转移地址字段，</a:t>
            </a: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rPr>
              <a:t>用于给出</a:t>
            </a:r>
            <a:r>
              <a:rPr kumimoji="1" lang="zh-CN" altLang="en-US" sz="26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宋体" panose="02010600030101010101" pitchFamily="2" charset="-122"/>
                <a:cs typeface="+mn-cs"/>
              </a:rPr>
              <a:t>微指令转移的部分微地址</a:t>
            </a: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a:t>
            </a:r>
            <a:r>
              <a:rPr kumimoji="1" lang="en-US" altLang="zh-CN"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BAF</a:t>
            </a: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一般位数少，将它送到</a:t>
            </a:r>
            <a:r>
              <a:rPr kumimoji="1" lang="en-US" altLang="zh-CN"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ea typeface="幼圆" panose="02010509060101010101" pitchFamily="49" charset="-122"/>
                <a:cs typeface="+mn-cs"/>
              </a:rPr>
              <a:t>μPC</a:t>
            </a: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的若干低位或高位形成后继微地址。 </a:t>
            </a:r>
            <a:endPar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377825" marR="0" lvl="0" indent="-377825" algn="l" defTabSz="914400" rtl="0" eaLnBrk="1" fontAlgn="base" latinLnBrk="0" hangingPunct="1">
              <a:lnSpc>
                <a:spcPct val="90000"/>
              </a:lnSpc>
              <a:spcBef>
                <a:spcPct val="0"/>
              </a:spcBef>
              <a:spcAft>
                <a:spcPct val="20000"/>
              </a:spcAft>
              <a:buClrTx/>
              <a:buSzTx/>
              <a:buFontTx/>
              <a:buBlip>
                <a:blip r:embed="rId1"/>
              </a:buBlip>
              <a:defRPr/>
            </a:pPr>
            <a:r>
              <a:rPr kumimoji="1" lang="en-US" altLang="zh-CN"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BCF</a:t>
            </a: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a:t>
            </a: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rPr>
              <a:t>转移控制字段，用来确定后继微地址是顺序执行还是条件转移。</a:t>
            </a:r>
            <a:endPar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endParaRPr>
          </a:p>
          <a:p>
            <a:pPr marL="860425" marR="0" lvl="1" indent="-292100"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当条件成立时，微程序转移，将</a:t>
            </a:r>
            <a:r>
              <a:rPr kumimoji="1" lang="en-US" altLang="zh-CN"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BAF</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送</a:t>
            </a:r>
            <a:r>
              <a:rPr kumimoji="1" lang="en-US" altLang="zh-CN"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μPC</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；否则顺序执行下一条微指令（</a:t>
            </a:r>
            <a:r>
              <a:rPr kumimoji="1" lang="en-US" altLang="zh-CN"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μPC</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t>
            </a:r>
            <a:r>
              <a:rPr kumimoji="1" lang="en-US" altLang="zh-CN"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1</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t>
            </a:r>
            <a:endPar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860425" marR="0" lvl="1" indent="-292100"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转移控制字段</a:t>
            </a:r>
            <a:r>
              <a:rPr kumimoji="1" lang="en-US" altLang="zh-CN"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BCF</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应当能够定义各种后继微地址来源。</a:t>
            </a:r>
            <a:endPar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860425" marR="0" lvl="1" indent="-292100"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假设，在微程序中有顺序执行、无条件转移、条件转移、测试循环、转微子程序和微子程序返回</a:t>
            </a:r>
            <a:r>
              <a:rPr kumimoji="1" lang="en-US" altLang="zh-CN"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6</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种情况，再加上指令散转至相应的微程序入口地址，则转移控制字段</a:t>
            </a:r>
            <a:r>
              <a:rPr kumimoji="1" lang="en-US" altLang="zh-CN" sz="22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BCF</a:t>
            </a:r>
            <a:r>
              <a:rPr kumimoji="1" lang="zh-CN" altLang="en-US" sz="22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用</a:t>
            </a:r>
            <a:r>
              <a:rPr kumimoji="1" lang="en-US" altLang="zh-CN" sz="22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3</a:t>
            </a:r>
            <a:r>
              <a:rPr kumimoji="1" lang="zh-CN" altLang="en-US" sz="22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位编码</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上述</a:t>
            </a:r>
            <a:r>
              <a:rPr kumimoji="1" lang="en-US" altLang="zh-CN"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7</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种情况。 </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   </a:t>
            </a:r>
            <a:endPar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endParaRPr>
          </a:p>
        </p:txBody>
      </p:sp>
      <p:sp>
        <p:nvSpPr>
          <p:cNvPr id="239620" name="AutoShape 4"/>
          <p:cNvSpPr/>
          <p:nvPr/>
        </p:nvSpPr>
        <p:spPr>
          <a:xfrm>
            <a:off x="6330010" y="788335"/>
            <a:ext cx="2538412" cy="4876800"/>
          </a:xfrm>
          <a:prstGeom prst="wedgeRoundRectCallout">
            <a:avLst>
              <a:gd name="adj1" fmla="val -44870"/>
              <a:gd name="adj2" fmla="val -18264"/>
              <a:gd name="adj3" fmla="val 16667"/>
            </a:avLst>
          </a:prstGeom>
          <a:solidFill>
            <a:srgbClr val="F5D0BF"/>
          </a:solidFill>
          <a:ln w="9525" cap="flat" cmpd="sng">
            <a:solidFill>
              <a:schemeClr val="tx1"/>
            </a:solidFill>
            <a:prstDash val="solid"/>
            <a:miter/>
            <a:headEnd type="none" w="med" len="med"/>
            <a:tailEnd type="none" w="med" len="med"/>
          </a:ln>
        </p:spPr>
        <p:txBody>
          <a:bodyPr lIns="36000" rIns="36000" anchor="t"/>
          <a:lstStyle/>
          <a:p>
            <a:pPr marL="195580" lvl="0" indent="-195580">
              <a:buChar char="•"/>
            </a:pPr>
            <a:r>
              <a:rPr lang="zh-CN" altLang="en-US" b="1" dirty="0">
                <a:solidFill>
                  <a:srgbClr val="A50021"/>
                </a:solidFill>
                <a:latin typeface="新宋体" panose="02010609030101010101" charset="-122"/>
                <a:ea typeface="新宋体" panose="02010609030101010101" charset="-122"/>
              </a:rPr>
              <a:t>优点</a:t>
            </a:r>
            <a:r>
              <a:rPr lang="zh-CN" altLang="en-US" b="1" dirty="0">
                <a:latin typeface="新宋体" panose="02010609030101010101" charset="-122"/>
                <a:ea typeface="新宋体" panose="02010609030101010101" charset="-122"/>
              </a:rPr>
              <a:t>是微指令字较短，便于编写微程序，后继微地址产生机构比较简单；</a:t>
            </a:r>
            <a:endParaRPr lang="zh-CN" altLang="en-US" b="1" dirty="0">
              <a:latin typeface="新宋体" panose="02010609030101010101" charset="-122"/>
              <a:ea typeface="新宋体" panose="02010609030101010101" charset="-122"/>
            </a:endParaRPr>
          </a:p>
          <a:p>
            <a:pPr marL="195580" lvl="0" indent="-195580">
              <a:buChar char="•"/>
            </a:pPr>
            <a:r>
              <a:rPr lang="zh-CN" altLang="en-US" b="1" dirty="0">
                <a:solidFill>
                  <a:srgbClr val="A50021"/>
                </a:solidFill>
                <a:latin typeface="新宋体" panose="02010609030101010101" charset="-122"/>
                <a:ea typeface="新宋体" panose="02010609030101010101" charset="-122"/>
              </a:rPr>
              <a:t>缺点</a:t>
            </a:r>
            <a:r>
              <a:rPr lang="zh-CN" altLang="en-US" b="1" dirty="0">
                <a:latin typeface="新宋体" panose="02010609030101010101" charset="-122"/>
                <a:ea typeface="新宋体" panose="02010609030101010101" charset="-122"/>
              </a:rPr>
              <a:t>是执行速度低，微程序在控制存储器中的物理分配不方便，需合理安排、调整 </a:t>
            </a:r>
            <a:endParaRPr lang="zh-CN" altLang="en-US" b="1" dirty="0">
              <a:latin typeface="新宋体" panose="02010609030101010101" charset="-122"/>
              <a:ea typeface="新宋体" panose="02010609030101010101"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9619">
                                            <p:txEl>
                                              <p:pRg st="4294967295" end="4294967295"/>
                                            </p:txEl>
                                          </p:spTgt>
                                        </p:tgtEl>
                                        <p:attrNameLst>
                                          <p:attrName>style.visibility</p:attrName>
                                        </p:attrNameLst>
                                      </p:cBhvr>
                                      <p:to>
                                        <p:strVal val="visible"/>
                                      </p:to>
                                    </p:set>
                                    <p:anim calcmode="lin" valueType="num">
                                      <p:cBhvr>
                                        <p:cTn id="7" dur="500" fill="hold"/>
                                        <p:tgtEl>
                                          <p:spTgt spid="239619">
                                            <p:txEl>
                                              <p:pRg st="4294967295" end="4294967295"/>
                                            </p:txEl>
                                          </p:spTgt>
                                        </p:tgtEl>
                                        <p:attrNameLst>
                                          <p:attrName>ppt_w</p:attrName>
                                        </p:attrNameLst>
                                      </p:cBhvr>
                                      <p:tavLst>
                                        <p:tav tm="0">
                                          <p:val>
                                            <p:fltVal val="0"/>
                                          </p:val>
                                        </p:tav>
                                        <p:tav tm="100000">
                                          <p:val>
                                            <p:strVal val="#ppt_w"/>
                                          </p:val>
                                        </p:tav>
                                      </p:tavLst>
                                    </p:anim>
                                    <p:anim calcmode="lin" valueType="num">
                                      <p:cBhvr>
                                        <p:cTn id="8" dur="500" fill="hold"/>
                                        <p:tgtEl>
                                          <p:spTgt spid="239619">
                                            <p:txEl>
                                              <p:pRg st="4294967295" end="4294967295"/>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239619">
                                            <p:txEl>
                                              <p:pRg st="0" end="0"/>
                                            </p:txEl>
                                          </p:spTgt>
                                        </p:tgtEl>
                                        <p:attrNameLst>
                                          <p:attrName>style.visibility</p:attrName>
                                        </p:attrNameLst>
                                      </p:cBhvr>
                                      <p:to>
                                        <p:strVal val="visible"/>
                                      </p:to>
                                    </p:set>
                                    <p:anim calcmode="lin" valueType="num">
                                      <p:cBhvr>
                                        <p:cTn id="13" dur="500" fill="hold"/>
                                        <p:tgtEl>
                                          <p:spTgt spid="239619">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39619">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grpId="0" nodeType="clickEffect">
                                  <p:stCondLst>
                                    <p:cond delay="0"/>
                                  </p:stCondLst>
                                  <p:childTnLst>
                                    <p:set>
                                      <p:cBhvr>
                                        <p:cTn id="18" dur="1" fill="hold">
                                          <p:stCondLst>
                                            <p:cond delay="0"/>
                                          </p:stCondLst>
                                        </p:cTn>
                                        <p:tgtEl>
                                          <p:spTgt spid="239619">
                                            <p:txEl>
                                              <p:pRg st="1" end="1"/>
                                            </p:txEl>
                                          </p:spTgt>
                                        </p:tgtEl>
                                        <p:attrNameLst>
                                          <p:attrName>style.visibility</p:attrName>
                                        </p:attrNameLst>
                                      </p:cBhvr>
                                      <p:to>
                                        <p:strVal val="visible"/>
                                      </p:to>
                                    </p:set>
                                    <p:anim calcmode="lin" valueType="num">
                                      <p:cBhvr>
                                        <p:cTn id="19" dur="500" fill="hold"/>
                                        <p:tgtEl>
                                          <p:spTgt spid="239619">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239619">
                                            <p:txEl>
                                              <p:pRg st="1" end="1"/>
                                            </p:txEl>
                                          </p:spTgt>
                                        </p:tgtEl>
                                        <p:attrNameLst>
                                          <p:attrName>ppt_h</p:attrName>
                                        </p:attrNameLst>
                                      </p:cBhvr>
                                      <p:tavLst>
                                        <p:tav tm="0">
                                          <p:val>
                                            <p:strVal val="#ppt_h"/>
                                          </p:val>
                                        </p:tav>
                                        <p:tav tm="100000">
                                          <p:val>
                                            <p:strVal val="#ppt_h"/>
                                          </p:val>
                                        </p:tav>
                                      </p:tavLst>
                                    </p:anim>
                                  </p:childTnLst>
                                </p:cTn>
                              </p:par>
                              <p:par>
                                <p:cTn id="21" presetID="17" presetClass="entr" presetSubtype="10" fill="hold" grpId="0" nodeType="withEffect">
                                  <p:stCondLst>
                                    <p:cond delay="0"/>
                                  </p:stCondLst>
                                  <p:childTnLst>
                                    <p:set>
                                      <p:cBhvr>
                                        <p:cTn id="22" dur="1" fill="hold">
                                          <p:stCondLst>
                                            <p:cond delay="0"/>
                                          </p:stCondLst>
                                        </p:cTn>
                                        <p:tgtEl>
                                          <p:spTgt spid="239619">
                                            <p:txEl>
                                              <p:pRg st="2" end="2"/>
                                            </p:txEl>
                                          </p:spTgt>
                                        </p:tgtEl>
                                        <p:attrNameLst>
                                          <p:attrName>style.visibility</p:attrName>
                                        </p:attrNameLst>
                                      </p:cBhvr>
                                      <p:to>
                                        <p:strVal val="visible"/>
                                      </p:to>
                                    </p:set>
                                    <p:anim calcmode="lin" valueType="num">
                                      <p:cBhvr>
                                        <p:cTn id="23" dur="500" fill="hold"/>
                                        <p:tgtEl>
                                          <p:spTgt spid="239619">
                                            <p:txEl>
                                              <p:pRg st="2" end="2"/>
                                            </p:txEl>
                                          </p:spTgt>
                                        </p:tgtEl>
                                        <p:attrNameLst>
                                          <p:attrName>ppt_w</p:attrName>
                                        </p:attrNameLst>
                                      </p:cBhvr>
                                      <p:tavLst>
                                        <p:tav tm="0">
                                          <p:val>
                                            <p:fltVal val="0"/>
                                          </p:val>
                                        </p:tav>
                                        <p:tav tm="100000">
                                          <p:val>
                                            <p:strVal val="#ppt_w"/>
                                          </p:val>
                                        </p:tav>
                                      </p:tavLst>
                                    </p:anim>
                                    <p:anim calcmode="lin" valueType="num">
                                      <p:cBhvr>
                                        <p:cTn id="24" dur="500" fill="hold"/>
                                        <p:tgtEl>
                                          <p:spTgt spid="239619">
                                            <p:txEl>
                                              <p:pRg st="2" end="2"/>
                                            </p:txEl>
                                          </p:spTgt>
                                        </p:tgtEl>
                                        <p:attrNameLst>
                                          <p:attrName>ppt_h</p:attrName>
                                        </p:attrNameLst>
                                      </p:cBhvr>
                                      <p:tavLst>
                                        <p:tav tm="0">
                                          <p:val>
                                            <p:strVal val="#ppt_h"/>
                                          </p:val>
                                        </p:tav>
                                        <p:tav tm="100000">
                                          <p:val>
                                            <p:strVal val="#ppt_h"/>
                                          </p:val>
                                        </p:tav>
                                      </p:tavLst>
                                    </p:anim>
                                  </p:childTnLst>
                                </p:cTn>
                              </p:par>
                              <p:par>
                                <p:cTn id="25" presetID="17" presetClass="entr" presetSubtype="10" fill="hold" grpId="0" nodeType="withEffect">
                                  <p:stCondLst>
                                    <p:cond delay="0"/>
                                  </p:stCondLst>
                                  <p:childTnLst>
                                    <p:set>
                                      <p:cBhvr>
                                        <p:cTn id="26" dur="1" fill="hold">
                                          <p:stCondLst>
                                            <p:cond delay="0"/>
                                          </p:stCondLst>
                                        </p:cTn>
                                        <p:tgtEl>
                                          <p:spTgt spid="239619">
                                            <p:txEl>
                                              <p:pRg st="3" end="3"/>
                                            </p:txEl>
                                          </p:spTgt>
                                        </p:tgtEl>
                                        <p:attrNameLst>
                                          <p:attrName>style.visibility</p:attrName>
                                        </p:attrNameLst>
                                      </p:cBhvr>
                                      <p:to>
                                        <p:strVal val="visible"/>
                                      </p:to>
                                    </p:set>
                                    <p:anim calcmode="lin" valueType="num">
                                      <p:cBhvr>
                                        <p:cTn id="27" dur="500" fill="hold"/>
                                        <p:tgtEl>
                                          <p:spTgt spid="239619">
                                            <p:txEl>
                                              <p:pRg st="3" end="3"/>
                                            </p:txEl>
                                          </p:spTgt>
                                        </p:tgtEl>
                                        <p:attrNameLst>
                                          <p:attrName>ppt_w</p:attrName>
                                        </p:attrNameLst>
                                      </p:cBhvr>
                                      <p:tavLst>
                                        <p:tav tm="0">
                                          <p:val>
                                            <p:fltVal val="0"/>
                                          </p:val>
                                        </p:tav>
                                        <p:tav tm="100000">
                                          <p:val>
                                            <p:strVal val="#ppt_w"/>
                                          </p:val>
                                        </p:tav>
                                      </p:tavLst>
                                    </p:anim>
                                    <p:anim calcmode="lin" valueType="num">
                                      <p:cBhvr>
                                        <p:cTn id="28" dur="500" fill="hold"/>
                                        <p:tgtEl>
                                          <p:spTgt spid="239619">
                                            <p:txEl>
                                              <p:pRg st="3" end="3"/>
                                            </p:txEl>
                                          </p:spTgt>
                                        </p:tgtEl>
                                        <p:attrNameLst>
                                          <p:attrName>ppt_h</p:attrName>
                                        </p:attrNameLst>
                                      </p:cBhvr>
                                      <p:tavLst>
                                        <p:tav tm="0">
                                          <p:val>
                                            <p:strVal val="#ppt_h"/>
                                          </p:val>
                                        </p:tav>
                                        <p:tav tm="100000">
                                          <p:val>
                                            <p:strVal val="#ppt_h"/>
                                          </p:val>
                                        </p:tav>
                                      </p:tavLst>
                                    </p:anim>
                                  </p:childTnLst>
                                </p:cTn>
                              </p:par>
                              <p:par>
                                <p:cTn id="29" presetID="17" presetClass="entr" presetSubtype="10" fill="hold" grpId="0" nodeType="withEffect">
                                  <p:stCondLst>
                                    <p:cond delay="0"/>
                                  </p:stCondLst>
                                  <p:childTnLst>
                                    <p:set>
                                      <p:cBhvr>
                                        <p:cTn id="30" dur="1" fill="hold">
                                          <p:stCondLst>
                                            <p:cond delay="0"/>
                                          </p:stCondLst>
                                        </p:cTn>
                                        <p:tgtEl>
                                          <p:spTgt spid="239619">
                                            <p:txEl>
                                              <p:pRg st="4" end="4"/>
                                            </p:txEl>
                                          </p:spTgt>
                                        </p:tgtEl>
                                        <p:attrNameLst>
                                          <p:attrName>style.visibility</p:attrName>
                                        </p:attrNameLst>
                                      </p:cBhvr>
                                      <p:to>
                                        <p:strVal val="visible"/>
                                      </p:to>
                                    </p:set>
                                    <p:anim calcmode="lin" valueType="num">
                                      <p:cBhvr>
                                        <p:cTn id="31" dur="500" fill="hold"/>
                                        <p:tgtEl>
                                          <p:spTgt spid="239619">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239619">
                                            <p:txEl>
                                              <p:pRg st="4" end="4"/>
                                            </p:txEl>
                                          </p:spTgt>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grpId="0" nodeType="clickEffect">
                                  <p:stCondLst>
                                    <p:cond delay="0"/>
                                  </p:stCondLst>
                                  <p:childTnLst>
                                    <p:set>
                                      <p:cBhvr>
                                        <p:cTn id="36" dur="1" fill="hold">
                                          <p:stCondLst>
                                            <p:cond delay="0"/>
                                          </p:stCondLst>
                                        </p:cTn>
                                        <p:tgtEl>
                                          <p:spTgt spid="239620"/>
                                        </p:tgtEl>
                                        <p:attrNameLst>
                                          <p:attrName>style.visibility</p:attrName>
                                        </p:attrNameLst>
                                      </p:cBhvr>
                                      <p:to>
                                        <p:strVal val="visible"/>
                                      </p:to>
                                    </p:set>
                                    <p:anim calcmode="lin" valueType="num">
                                      <p:cBhvr>
                                        <p:cTn id="37" dur="500" fill="hold"/>
                                        <p:tgtEl>
                                          <p:spTgt spid="239620"/>
                                        </p:tgtEl>
                                        <p:attrNameLst>
                                          <p:attrName>ppt_w</p:attrName>
                                        </p:attrNameLst>
                                      </p:cBhvr>
                                      <p:tavLst>
                                        <p:tav tm="0">
                                          <p:val>
                                            <p:fltVal val="0"/>
                                          </p:val>
                                        </p:tav>
                                        <p:tav tm="100000">
                                          <p:val>
                                            <p:strVal val="#ppt_w"/>
                                          </p:val>
                                        </p:tav>
                                      </p:tavLst>
                                    </p:anim>
                                    <p:anim calcmode="lin" valueType="num">
                                      <p:cBhvr>
                                        <p:cTn id="38" dur="500" fill="hold"/>
                                        <p:tgtEl>
                                          <p:spTgt spid="23962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9" grpId="0" build="p"/>
      <p:bldP spid="239620"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4"/>
          <p:cNvSpPr/>
          <p:nvPr/>
        </p:nvSpPr>
        <p:spPr>
          <a:xfrm>
            <a:off x="428625" y="785813"/>
            <a:ext cx="8353425" cy="1570037"/>
          </a:xfrm>
          <a:prstGeom prst="rect">
            <a:avLst/>
          </a:prstGeom>
          <a:noFill/>
          <a:ln w="9525">
            <a:noFill/>
          </a:ln>
        </p:spPr>
        <p:txBody>
          <a:bodyPr anchor="t">
            <a:spAutoFit/>
          </a:bodyPr>
          <a:lstStyle/>
          <a:p>
            <a:pPr lvl="0" indent="0" defTabSz="0">
              <a:tabLst>
                <a:tab pos="1685925" algn="l"/>
              </a:tabLst>
            </a:pPr>
            <a:r>
              <a:rPr lang="zh-CN" altLang="en-US" b="1" dirty="0">
                <a:solidFill>
                  <a:srgbClr val="3316C6"/>
                </a:solidFill>
                <a:latin typeface="Times New Roman" panose="02020603050405020304" pitchFamily="18" charset="0"/>
                <a:ea typeface="宋体" panose="02010600030101010101" pitchFamily="2" charset="-122"/>
              </a:rPr>
              <a:t>微指令:</a:t>
            </a:r>
            <a:endParaRPr lang="en-US" altLang="zh-CN"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Lst>
            </a:pPr>
            <a:r>
              <a:rPr lang="en-US" altLang="zh-CN" b="1" dirty="0">
                <a:solidFill>
                  <a:srgbClr val="3316C6"/>
                </a:solidFill>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在一个</a:t>
            </a:r>
            <a:r>
              <a:rPr lang="en-US" altLang="zh-CN" b="1" dirty="0">
                <a:latin typeface="Times New Roman" panose="02020603050405020304" pitchFamily="18" charset="0"/>
                <a:ea typeface="宋体" panose="02010600030101010101" pitchFamily="2" charset="-122"/>
              </a:rPr>
              <a:t>CPU</a:t>
            </a:r>
            <a:r>
              <a:rPr lang="zh-CN" altLang="en-US" b="1" dirty="0">
                <a:latin typeface="Times New Roman" panose="02020603050405020304" pitchFamily="18" charset="0"/>
                <a:ea typeface="宋体" panose="02010600030101010101" pitchFamily="2" charset="-122"/>
              </a:rPr>
              <a:t>周期中，一组实现一定操作功能的微命令的组合。</a:t>
            </a:r>
            <a:endParaRPr lang="zh-CN" altLang="en-US" b="1" dirty="0">
              <a:latin typeface="Times New Roman" panose="02020603050405020304" pitchFamily="18" charset="0"/>
              <a:ea typeface="宋体" panose="02010600030101010101" pitchFamily="2" charset="-122"/>
            </a:endParaRPr>
          </a:p>
          <a:p>
            <a:pPr lvl="0" indent="0" defTabSz="0">
              <a:tabLst>
                <a:tab pos="1685925" algn="l"/>
              </a:tabLst>
            </a:pPr>
            <a:endParaRPr lang="en-US" altLang="zh-CN"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b="1" dirty="0">
              <a:latin typeface="Times New Roman" panose="02020603050405020304" pitchFamily="18" charset="0"/>
              <a:ea typeface="宋体" panose="02010600030101010101" pitchFamily="2" charset="-122"/>
            </a:endParaRPr>
          </a:p>
        </p:txBody>
      </p:sp>
      <p:sp>
        <p:nvSpPr>
          <p:cNvPr id="10242" name="Rectangle 5"/>
          <p:cNvSpPr/>
          <p:nvPr/>
        </p:nvSpPr>
        <p:spPr>
          <a:xfrm>
            <a:off x="428625" y="1857375"/>
            <a:ext cx="9144000" cy="762000"/>
          </a:xfrm>
          <a:prstGeom prst="rect">
            <a:avLst/>
          </a:prstGeom>
          <a:noFill/>
          <a:ln w="9525">
            <a:noFill/>
          </a:ln>
        </p:spPr>
        <p:txBody>
          <a:bodyPr anchor="t">
            <a:spAutoFit/>
          </a:bodyPr>
          <a:lstStyle/>
          <a:p>
            <a:pPr lvl="0" indent="0" defTabSz="0">
              <a:tabLst>
                <a:tab pos="1685925" algn="l"/>
              </a:tabLst>
            </a:pPr>
            <a:r>
              <a:rPr lang="zh-CN" altLang="en-US" b="1" dirty="0">
                <a:solidFill>
                  <a:srgbClr val="3316C6"/>
                </a:solidFill>
                <a:latin typeface="Times New Roman" panose="02020603050405020304" pitchFamily="18" charset="0"/>
                <a:ea typeface="宋体" panose="02010600030101010101" pitchFamily="2" charset="-122"/>
              </a:rPr>
              <a:t>微指令的基本格式：</a:t>
            </a:r>
            <a:endParaRPr lang="zh-CN" altLang="en-US"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solidFill>
                <a:srgbClr val="3316C6"/>
              </a:solidFill>
              <a:latin typeface="Times New Roman" panose="02020603050405020304" pitchFamily="18" charset="0"/>
              <a:ea typeface="宋体" panose="02010600030101010101" pitchFamily="2" charset="-122"/>
            </a:endParaRPr>
          </a:p>
        </p:txBody>
      </p:sp>
      <p:grpSp>
        <p:nvGrpSpPr>
          <p:cNvPr id="10243" name="Group 4"/>
          <p:cNvGrpSpPr/>
          <p:nvPr/>
        </p:nvGrpSpPr>
        <p:grpSpPr>
          <a:xfrm>
            <a:off x="1724025" y="2370138"/>
            <a:ext cx="5473700" cy="2376487"/>
            <a:chOff x="0" y="0"/>
            <a:chExt cx="2448" cy="905"/>
          </a:xfrm>
        </p:grpSpPr>
        <p:sp>
          <p:nvSpPr>
            <p:cNvPr id="10244" name="Rectangle 35"/>
            <p:cNvSpPr/>
            <p:nvPr/>
          </p:nvSpPr>
          <p:spPr>
            <a:xfrm>
              <a:off x="0" y="182"/>
              <a:ext cx="2448" cy="225"/>
            </a:xfrm>
            <a:prstGeom prst="rect">
              <a:avLst/>
            </a:prstGeom>
            <a:solidFill>
              <a:srgbClr val="FF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0245" name="Line 36"/>
            <p:cNvSpPr/>
            <p:nvPr/>
          </p:nvSpPr>
          <p:spPr>
            <a:xfrm>
              <a:off x="1744" y="182"/>
              <a:ext cx="0" cy="225"/>
            </a:xfrm>
            <a:prstGeom prst="line">
              <a:avLst/>
            </a:prstGeom>
            <a:ln w="9525" cap="flat" cmpd="sng">
              <a:solidFill>
                <a:srgbClr val="000000"/>
              </a:solidFill>
              <a:prstDash val="dash"/>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46" name="Line 37"/>
            <p:cNvSpPr/>
            <p:nvPr/>
          </p:nvSpPr>
          <p:spPr>
            <a:xfrm>
              <a:off x="1325" y="182"/>
              <a:ext cx="0" cy="40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47" name="Text Box 38"/>
            <p:cNvSpPr txBox="1"/>
            <p:nvPr/>
          </p:nvSpPr>
          <p:spPr>
            <a:xfrm>
              <a:off x="1392" y="240"/>
              <a:ext cx="329" cy="204"/>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P</a:t>
              </a:r>
              <a:r>
                <a:rPr lang="zh-CN" altLang="en-US" sz="1400" b="1" dirty="0">
                  <a:latin typeface="Times New Roman" panose="02020603050405020304" pitchFamily="18" charset="0"/>
                  <a:ea typeface="宋体" panose="02010600030101010101" pitchFamily="2" charset="-122"/>
                </a:rPr>
                <a:t>字段</a:t>
              </a:r>
              <a:endParaRPr lang="zh-CN" altLang="en-US" sz="1400" b="1" dirty="0">
                <a:latin typeface="Times New Roman" panose="02020603050405020304" pitchFamily="18" charset="0"/>
                <a:ea typeface="宋体" panose="02010600030101010101" pitchFamily="2" charset="-122"/>
              </a:endParaRPr>
            </a:p>
          </p:txBody>
        </p:sp>
        <p:sp>
          <p:nvSpPr>
            <p:cNvPr id="10248" name="Text Box 39"/>
            <p:cNvSpPr txBox="1"/>
            <p:nvPr/>
          </p:nvSpPr>
          <p:spPr>
            <a:xfrm>
              <a:off x="1872" y="240"/>
              <a:ext cx="464" cy="204"/>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下址字段</a:t>
              </a:r>
              <a:endParaRPr lang="zh-CN" altLang="en-US" sz="1400" b="1" dirty="0">
                <a:latin typeface="Times New Roman" panose="02020603050405020304" pitchFamily="18" charset="0"/>
                <a:ea typeface="宋体" panose="02010600030101010101" pitchFamily="2" charset="-122"/>
              </a:endParaRPr>
            </a:p>
          </p:txBody>
        </p:sp>
        <p:sp>
          <p:nvSpPr>
            <p:cNvPr id="10249" name="Text Box 40"/>
            <p:cNvSpPr txBox="1"/>
            <p:nvPr/>
          </p:nvSpPr>
          <p:spPr>
            <a:xfrm>
              <a:off x="432" y="432"/>
              <a:ext cx="494" cy="204"/>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操作控制</a:t>
              </a:r>
              <a:endParaRPr lang="zh-CN" altLang="en-US" sz="1400" b="1" dirty="0">
                <a:latin typeface="Times New Roman" panose="02020603050405020304" pitchFamily="18" charset="0"/>
                <a:ea typeface="宋体" panose="02010600030101010101" pitchFamily="2" charset="-122"/>
              </a:endParaRPr>
            </a:p>
          </p:txBody>
        </p:sp>
        <p:sp>
          <p:nvSpPr>
            <p:cNvPr id="10250" name="Text Box 41"/>
            <p:cNvSpPr txBox="1"/>
            <p:nvPr/>
          </p:nvSpPr>
          <p:spPr>
            <a:xfrm>
              <a:off x="1680" y="432"/>
              <a:ext cx="494" cy="204"/>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顺序控制</a:t>
              </a:r>
              <a:endParaRPr lang="zh-CN" altLang="en-US" sz="1400" b="1" dirty="0">
                <a:latin typeface="Times New Roman" panose="02020603050405020304" pitchFamily="18" charset="0"/>
                <a:ea typeface="宋体" panose="02010600030101010101" pitchFamily="2" charset="-122"/>
              </a:endParaRPr>
            </a:p>
          </p:txBody>
        </p:sp>
        <p:sp>
          <p:nvSpPr>
            <p:cNvPr id="10251" name="Line 42"/>
            <p:cNvSpPr/>
            <p:nvPr/>
          </p:nvSpPr>
          <p:spPr>
            <a:xfrm>
              <a:off x="0" y="407"/>
              <a:ext cx="0" cy="182"/>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2" name="Line 43"/>
            <p:cNvSpPr/>
            <p:nvPr/>
          </p:nvSpPr>
          <p:spPr>
            <a:xfrm>
              <a:off x="2448" y="407"/>
              <a:ext cx="0" cy="175"/>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3" name="Line 44"/>
            <p:cNvSpPr/>
            <p:nvPr/>
          </p:nvSpPr>
          <p:spPr>
            <a:xfrm>
              <a:off x="921" y="502"/>
              <a:ext cx="397" cy="0"/>
            </a:xfrm>
            <a:prstGeom prst="line">
              <a:avLst/>
            </a:prstGeom>
            <a:ln w="9525" cap="flat" cmpd="sng">
              <a:solidFill>
                <a:srgbClr val="000000"/>
              </a:solidFill>
              <a:prstDash val="solid"/>
              <a:round/>
              <a:headEnd type="none" w="med" len="med"/>
              <a:tailEnd type="triangle"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4" name="Line 45"/>
            <p:cNvSpPr/>
            <p:nvPr/>
          </p:nvSpPr>
          <p:spPr>
            <a:xfrm flipH="1">
              <a:off x="0" y="502"/>
              <a:ext cx="404" cy="0"/>
            </a:xfrm>
            <a:prstGeom prst="line">
              <a:avLst/>
            </a:prstGeom>
            <a:ln w="9525" cap="flat" cmpd="sng">
              <a:solidFill>
                <a:srgbClr val="000000"/>
              </a:solidFill>
              <a:prstDash val="solid"/>
              <a:round/>
              <a:headEnd type="none" w="med" len="med"/>
              <a:tailEnd type="triangle"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5" name="Line 46"/>
            <p:cNvSpPr/>
            <p:nvPr/>
          </p:nvSpPr>
          <p:spPr>
            <a:xfrm>
              <a:off x="2156" y="502"/>
              <a:ext cx="285" cy="0"/>
            </a:xfrm>
            <a:prstGeom prst="line">
              <a:avLst/>
            </a:prstGeom>
            <a:ln w="9525" cap="flat" cmpd="sng">
              <a:solidFill>
                <a:srgbClr val="000000"/>
              </a:solidFill>
              <a:prstDash val="solid"/>
              <a:round/>
              <a:headEnd type="none" w="med" len="med"/>
              <a:tailEnd type="triangle"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6" name="Line 47"/>
            <p:cNvSpPr/>
            <p:nvPr/>
          </p:nvSpPr>
          <p:spPr>
            <a:xfrm flipH="1">
              <a:off x="1333" y="502"/>
              <a:ext cx="306" cy="0"/>
            </a:xfrm>
            <a:prstGeom prst="line">
              <a:avLst/>
            </a:prstGeom>
            <a:ln w="9525" cap="flat" cmpd="sng">
              <a:solidFill>
                <a:srgbClr val="000000"/>
              </a:solidFill>
              <a:prstDash val="solid"/>
              <a:round/>
              <a:headEnd type="none" w="med" len="med"/>
              <a:tailEnd type="triangle"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7" name="Line 48"/>
            <p:cNvSpPr/>
            <p:nvPr/>
          </p:nvSpPr>
          <p:spPr>
            <a:xfrm flipV="1">
              <a:off x="88" y="15"/>
              <a:ext cx="0" cy="159"/>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8" name="Line 49"/>
            <p:cNvSpPr/>
            <p:nvPr/>
          </p:nvSpPr>
          <p:spPr>
            <a:xfrm flipV="1">
              <a:off x="245" y="11"/>
              <a:ext cx="0" cy="16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59" name="Line 50"/>
            <p:cNvSpPr/>
            <p:nvPr/>
          </p:nvSpPr>
          <p:spPr>
            <a:xfrm flipV="1">
              <a:off x="1076" y="15"/>
              <a:ext cx="0" cy="159"/>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60" name="Line 51"/>
            <p:cNvSpPr/>
            <p:nvPr/>
          </p:nvSpPr>
          <p:spPr>
            <a:xfrm flipV="1">
              <a:off x="1233" y="11"/>
              <a:ext cx="0" cy="16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61" name="Line 52"/>
            <p:cNvSpPr/>
            <p:nvPr/>
          </p:nvSpPr>
          <p:spPr>
            <a:xfrm flipV="1">
              <a:off x="1458" y="15"/>
              <a:ext cx="0" cy="159"/>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62" name="Line 53"/>
            <p:cNvSpPr/>
            <p:nvPr/>
          </p:nvSpPr>
          <p:spPr>
            <a:xfrm flipV="1">
              <a:off x="1615" y="11"/>
              <a:ext cx="0" cy="16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63" name="Line 54"/>
            <p:cNvSpPr/>
            <p:nvPr/>
          </p:nvSpPr>
          <p:spPr>
            <a:xfrm flipV="1">
              <a:off x="1854" y="15"/>
              <a:ext cx="0" cy="159"/>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64" name="Line 55"/>
            <p:cNvSpPr/>
            <p:nvPr/>
          </p:nvSpPr>
          <p:spPr>
            <a:xfrm flipV="1">
              <a:off x="2012" y="11"/>
              <a:ext cx="0" cy="16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65" name="Line 56"/>
            <p:cNvSpPr/>
            <p:nvPr/>
          </p:nvSpPr>
          <p:spPr>
            <a:xfrm flipV="1">
              <a:off x="2341" y="15"/>
              <a:ext cx="0" cy="159"/>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0266" name="Text Box 57"/>
            <p:cNvSpPr txBox="1"/>
            <p:nvPr/>
          </p:nvSpPr>
          <p:spPr>
            <a:xfrm>
              <a:off x="447" y="651"/>
              <a:ext cx="1684" cy="254"/>
            </a:xfrm>
            <a:prstGeom prst="rect">
              <a:avLst/>
            </a:prstGeom>
            <a:noFill/>
            <a:ln w="9525">
              <a:noFill/>
            </a:ln>
          </p:spPr>
          <p:txBody>
            <a:bodyPr lIns="0" tIns="0" rIns="0" bIns="0" anchor="t"/>
            <a:lstStyle/>
            <a:p>
              <a:pPr lvl="0" indent="0"/>
              <a:r>
                <a:rPr lang="zh-CN" altLang="en-US" sz="1800" b="1" dirty="0">
                  <a:latin typeface="Times New Roman" panose="02020603050405020304" pitchFamily="18" charset="0"/>
                  <a:ea typeface="宋体" panose="02010600030101010101" pitchFamily="2" charset="-122"/>
                </a:rPr>
                <a:t>图5.20 微指令的基本格式</a:t>
              </a:r>
              <a:endParaRPr lang="zh-CN" altLang="en-US" sz="1800" b="1" dirty="0">
                <a:latin typeface="Times New Roman" panose="02020603050405020304" pitchFamily="18" charset="0"/>
                <a:ea typeface="宋体" panose="02010600030101010101" pitchFamily="2" charset="-122"/>
              </a:endParaRPr>
            </a:p>
          </p:txBody>
        </p:sp>
        <p:sp>
          <p:nvSpPr>
            <p:cNvPr id="10267" name="Text Box 58"/>
            <p:cNvSpPr txBox="1"/>
            <p:nvPr/>
          </p:nvSpPr>
          <p:spPr>
            <a:xfrm>
              <a:off x="2059" y="0"/>
              <a:ext cx="251" cy="204"/>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0268" name="Text Box 59"/>
            <p:cNvSpPr txBox="1"/>
            <p:nvPr/>
          </p:nvSpPr>
          <p:spPr>
            <a:xfrm>
              <a:off x="524" y="0"/>
              <a:ext cx="240" cy="175"/>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grpSp>
      <p:sp>
        <p:nvSpPr>
          <p:cNvPr id="10269" name="Rectangle 60"/>
          <p:cNvSpPr/>
          <p:nvPr/>
        </p:nvSpPr>
        <p:spPr>
          <a:xfrm>
            <a:off x="1000125" y="4714875"/>
            <a:ext cx="7572375" cy="830263"/>
          </a:xfrm>
          <a:prstGeom prst="rect">
            <a:avLst/>
          </a:prstGeom>
          <a:noFill/>
          <a:ln w="9525">
            <a:noFill/>
          </a:ln>
        </p:spPr>
        <p:txBody>
          <a:bodyPr anchor="t">
            <a:spAutoFit/>
          </a:bodyPr>
          <a:lstStyle/>
          <a:p>
            <a:pPr lvl="0" indent="0" defTabSz="0">
              <a:tabLst>
                <a:tab pos="1685925" algn="l"/>
              </a:tabLst>
            </a:pPr>
            <a:r>
              <a:rPr lang="zh-CN" altLang="en-US" sz="2000" b="1" dirty="0">
                <a:latin typeface="Times New Roman" panose="02020603050405020304" pitchFamily="18" charset="0"/>
                <a:ea typeface="宋体" panose="02010600030101010101" pitchFamily="2" charset="-122"/>
              </a:rPr>
              <a:t>     </a:t>
            </a:r>
            <a:r>
              <a:rPr lang="zh-CN" altLang="en-US" b="1" dirty="0">
                <a:solidFill>
                  <a:srgbClr val="0D38EF"/>
                </a:solidFill>
                <a:latin typeface="Times New Roman" panose="02020603050405020304" pitchFamily="18" charset="0"/>
                <a:ea typeface="宋体" panose="02010600030101010101" pitchFamily="2" charset="-122"/>
              </a:rPr>
              <a:t>操作控制字段</a:t>
            </a:r>
            <a:r>
              <a:rPr lang="zh-CN" altLang="en-US" b="1" dirty="0">
                <a:latin typeface="Times New Roman" panose="02020603050405020304" pitchFamily="18" charset="0"/>
                <a:ea typeface="宋体" panose="02010600030101010101" pitchFamily="2" charset="-122"/>
              </a:rPr>
              <a:t>用于产生微命令。</a:t>
            </a:r>
            <a:endParaRPr lang="zh-CN" altLang="en-US"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b="1" dirty="0">
              <a:latin typeface="Times New Roman" panose="02020603050405020304" pitchFamily="18" charset="0"/>
              <a:ea typeface="宋体" panose="02010600030101010101" pitchFamily="2" charset="-122"/>
            </a:endParaRPr>
          </a:p>
        </p:txBody>
      </p:sp>
      <p:sp>
        <p:nvSpPr>
          <p:cNvPr id="10270" name="Rectangle 61"/>
          <p:cNvSpPr/>
          <p:nvPr/>
        </p:nvSpPr>
        <p:spPr>
          <a:xfrm>
            <a:off x="1428750" y="5214938"/>
            <a:ext cx="7215188" cy="457200"/>
          </a:xfrm>
          <a:prstGeom prst="rect">
            <a:avLst/>
          </a:prstGeom>
          <a:noFill/>
          <a:ln w="9525">
            <a:noFill/>
          </a:ln>
        </p:spPr>
        <p:txBody>
          <a:bodyPr anchor="t">
            <a:spAutoFit/>
          </a:bodyPr>
          <a:lstStyle/>
          <a:p>
            <a:pPr lvl="0" indent="0"/>
            <a:r>
              <a:rPr lang="zh-CN" altLang="en-US" b="1" dirty="0">
                <a:latin typeface="Times New Roman" panose="02020603050405020304" pitchFamily="18" charset="0"/>
                <a:ea typeface="宋体" panose="02010600030101010101" pitchFamily="2" charset="-122"/>
              </a:rPr>
              <a:t> </a:t>
            </a:r>
            <a:r>
              <a:rPr lang="zh-CN" altLang="en-US" b="1" dirty="0">
                <a:solidFill>
                  <a:srgbClr val="0D38EF"/>
                </a:solidFill>
                <a:latin typeface="Times New Roman" panose="02020603050405020304" pitchFamily="18" charset="0"/>
                <a:ea typeface="宋体" panose="02010600030101010101" pitchFamily="2" charset="-122"/>
              </a:rPr>
              <a:t>顺序控制字段</a:t>
            </a:r>
            <a:r>
              <a:rPr lang="zh-CN" altLang="en-US" b="1" dirty="0">
                <a:latin typeface="Times New Roman" panose="02020603050405020304" pitchFamily="18" charset="0"/>
                <a:ea typeface="宋体" panose="02010600030101010101" pitchFamily="2" charset="-122"/>
              </a:rPr>
              <a:t>用于确定下一条微指令的地址。 </a:t>
            </a:r>
            <a:endParaRPr lang="zh-CN" altLang="en-US"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72"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4"/>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graphicFrame>
        <p:nvGraphicFramePr>
          <p:cNvPr id="83970" name="Object 6"/>
          <p:cNvGraphicFramePr/>
          <p:nvPr>
            <p:ph/>
          </p:nvPr>
        </p:nvGraphicFramePr>
        <p:xfrm>
          <a:off x="755650" y="260350"/>
          <a:ext cx="7416800" cy="5957888"/>
        </p:xfrm>
        <a:graphic>
          <a:graphicData uri="http://schemas.openxmlformats.org/presentationml/2006/ole">
            <mc:AlternateContent xmlns:mc="http://schemas.openxmlformats.org/markup-compatibility/2006">
              <mc:Choice xmlns:v="urn:schemas-microsoft-com:vml" Requires="v">
                <p:oleObj spid="_x0000_s7169" name="" r:id="rId1" imgW="4834890" imgH="3888740" progId="Visio.Drawing.11">
                  <p:embed/>
                </p:oleObj>
              </mc:Choice>
              <mc:Fallback>
                <p:oleObj name="" r:id="rId1" imgW="4834890" imgH="3888740" progId="Visio.Drawing.11">
                  <p:embed/>
                  <p:pic>
                    <p:nvPicPr>
                      <p:cNvPr id="0" name="图片 7168" descr="image15"/>
                      <p:cNvPicPr/>
                      <p:nvPr/>
                    </p:nvPicPr>
                    <p:blipFill>
                      <a:blip r:embed="rId2"/>
                      <a:stretch>
                        <a:fillRect/>
                      </a:stretch>
                    </p:blipFill>
                    <p:spPr>
                      <a:xfrm>
                        <a:off x="755650" y="260350"/>
                        <a:ext cx="7416800" cy="5957888"/>
                      </a:xfrm>
                      <a:prstGeom prst="rect">
                        <a:avLst/>
                      </a:prstGeom>
                      <a:no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40642" name="Rectangle 2"/>
          <p:cNvSpPr>
            <a:spLocks noGrp="1" noChangeArrowheads="1"/>
          </p:cNvSpPr>
          <p:nvPr>
            <p:ph type="title"/>
          </p:nvPr>
        </p:nvSpPr>
        <p:spPr/>
        <p:txBody>
          <a:bodyPr vert="horz" wrap="square" lIns="91440" tIns="45720" rIns="91440" bIns="45720" numCol="1" anchor="b" anchorCtr="0" compatLnSpc="1"/>
          <a:lstStyle/>
          <a:p>
            <a:pPr marL="723900" lvl="0" indent="-723900" eaLnBrk="1" fontAlgn="base" hangingPunct="1"/>
            <a:r>
              <a:rPr lang="zh-CN" altLang="en-US" sz="3200" b="1" strike="noStrike" noProof="1">
                <a:effectLst>
                  <a:outerShdw blurRad="38100" dist="38100" dir="2700000">
                    <a:srgbClr val="C0C0C0"/>
                  </a:outerShdw>
                </a:effectLst>
                <a:latin typeface="Arial" panose="020B0604020202020204" pitchFamily="34" charset="0"/>
                <a:ea typeface="Times New Roman" panose="02020603050405020304" pitchFamily="18" charset="0"/>
              </a:rPr>
              <a:t>（</a:t>
            </a:r>
            <a:r>
              <a:rPr lang="en-US" altLang="zh-CN" sz="3200" b="1" strike="noStrike" noProof="1">
                <a:effectLst>
                  <a:outerShdw blurRad="38100" dist="38100" dir="2700000">
                    <a:srgbClr val="C0C0C0"/>
                  </a:outerShdw>
                </a:effectLst>
                <a:latin typeface="Arial" panose="020B0604020202020204" pitchFamily="34" charset="0"/>
                <a:ea typeface="Times New Roman" panose="02020603050405020304" pitchFamily="18" charset="0"/>
              </a:rPr>
              <a:t>2</a:t>
            </a:r>
            <a:r>
              <a:rPr lang="zh-CN" altLang="en-US" sz="3200" b="1" strike="noStrike" noProof="1">
                <a:effectLst>
                  <a:outerShdw blurRad="38100" dist="38100" dir="2700000">
                    <a:srgbClr val="C0C0C0"/>
                  </a:outerShdw>
                </a:effectLst>
                <a:latin typeface="Arial" panose="020B0604020202020204" pitchFamily="34" charset="0"/>
                <a:ea typeface="Times New Roman" panose="02020603050405020304" pitchFamily="18" charset="0"/>
              </a:rPr>
              <a:t>）</a:t>
            </a:r>
            <a:r>
              <a:rPr lang="zh-CN" altLang="en-US" sz="3200" b="1" strike="noStrike" noProof="1">
                <a:effectLst>
                  <a:outerShdw blurRad="38100" dist="38100" dir="2700000">
                    <a:srgbClr val="C0C0C0"/>
                  </a:outerShdw>
                </a:effectLst>
                <a:latin typeface="Arial" panose="020B0604020202020204" pitchFamily="34" charset="0"/>
              </a:rPr>
              <a:t>判定方式（下址字段法）</a:t>
            </a:r>
            <a:r>
              <a:rPr lang="zh-CN" altLang="en-US" sz="3200" b="1" strike="noStrike" noProof="1">
                <a:effectLst>
                  <a:outerShdw blurRad="38100" dist="38100" dir="2700000">
                    <a:srgbClr val="C0C0C0"/>
                  </a:outerShdw>
                </a:effectLst>
                <a:latin typeface="Arial" panose="020B0604020202020204" pitchFamily="34" charset="0"/>
                <a:ea typeface="Times New Roman" panose="02020603050405020304" pitchFamily="18" charset="0"/>
              </a:rPr>
              <a:t> </a:t>
            </a:r>
            <a:endParaRPr lang="zh-CN" altLang="en-US" sz="3200" b="1" strike="noStrike" noProof="1">
              <a:effectLst>
                <a:outerShdw blurRad="38100" dist="38100" dir="2700000">
                  <a:srgbClr val="C0C0C0"/>
                </a:outerShdw>
              </a:effectLst>
              <a:latin typeface="Arial" panose="020B0604020202020204" pitchFamily="34" charset="0"/>
              <a:ea typeface="Times New Roman" panose="02020603050405020304" pitchFamily="18" charset="0"/>
            </a:endParaRPr>
          </a:p>
        </p:txBody>
      </p:sp>
      <p:sp>
        <p:nvSpPr>
          <p:cNvPr id="240643" name="Rectangle 3"/>
          <p:cNvSpPr>
            <a:spLocks noGrp="1" noChangeArrowheads="1"/>
          </p:cNvSpPr>
          <p:nvPr>
            <p:ph idx="1"/>
          </p:nvPr>
        </p:nvSpPr>
        <p:spPr>
          <a:xfrm>
            <a:off x="539750" y="1341438"/>
            <a:ext cx="8153400" cy="533400"/>
          </a:xfrm>
        </p:spPr>
        <p:txBody>
          <a:bodyPr vert="horz" wrap="square" lIns="91440" tIns="45720" rIns="91440" bIns="45720" numCol="1" anchor="t" anchorCtr="0" compatLnSpc="1"/>
          <a:lstStyle/>
          <a:p>
            <a:pPr marL="571500" marR="0" lvl="0" indent="-5715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rPr>
              <a:t>微指令格式：</a:t>
            </a:r>
            <a:endPar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endParaRPr>
          </a:p>
        </p:txBody>
      </p:sp>
      <p:graphicFrame>
        <p:nvGraphicFramePr>
          <p:cNvPr id="240662" name="Group 22"/>
          <p:cNvGraphicFramePr>
            <a:graphicFrameLocks noGrp="1"/>
          </p:cNvGraphicFramePr>
          <p:nvPr/>
        </p:nvGraphicFramePr>
        <p:xfrm>
          <a:off x="1476375" y="1916113"/>
          <a:ext cx="6067425" cy="448056"/>
        </p:xfrm>
        <a:graphic>
          <a:graphicData uri="http://schemas.openxmlformats.org/drawingml/2006/table">
            <a:tbl>
              <a:tblPr/>
              <a:tblGrid>
                <a:gridCol w="1800225"/>
                <a:gridCol w="2235200"/>
                <a:gridCol w="2032000"/>
              </a:tblGrid>
              <a:tr h="369888">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6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控制字段</a:t>
                      </a:r>
                      <a:endParaRPr kumimoji="1" lang="zh-CN" altLang="en-US" sz="26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ECD"/>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6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判别测试字段</a:t>
                      </a:r>
                      <a:endParaRPr kumimoji="1" lang="zh-CN" altLang="en-US" sz="26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ECD"/>
                    </a:solidFill>
                  </a:tcPr>
                </a:tc>
                <a:tc>
                  <a:txBody>
                    <a:bodyPr/>
                    <a:lstStyle/>
                    <a:p>
                      <a:pPr marL="0" marR="0" lvl="0" indent="0" algn="ctr" defTabSz="914400" rtl="0" eaLnBrk="1" fontAlgn="base" latinLnBrk="0" hangingPunct="1">
                        <a:lnSpc>
                          <a:spcPct val="90000"/>
                        </a:lnSpc>
                        <a:spcBef>
                          <a:spcPct val="0"/>
                        </a:spcBef>
                        <a:spcAft>
                          <a:spcPct val="20000"/>
                        </a:spcAft>
                        <a:buClrTx/>
                        <a:buSzTx/>
                        <a:buFontTx/>
                        <a:buNone/>
                      </a:pPr>
                      <a:r>
                        <a:rPr kumimoji="1" lang="zh-CN" altLang="en-US" sz="26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rPr>
                        <a:t>下址字段</a:t>
                      </a:r>
                      <a:endParaRPr kumimoji="1" lang="zh-CN" altLang="en-US" sz="2600" b="1" i="0" u="none" strike="noStrike" cap="none" normalizeH="0" baseline="0" smtClean="0">
                        <a:ln>
                          <a:noFill/>
                        </a:ln>
                        <a:solidFill>
                          <a:srgbClr val="0033CC"/>
                        </a:solidFill>
                        <a:effectLst>
                          <a:outerShdw blurRad="38100" dist="38100" dir="2700000" algn="tl">
                            <a:srgbClr val="000000"/>
                          </a:outerShdw>
                        </a:effectLst>
                        <a:latin typeface="Times New Roman" panose="02020603050405020304" pitchFamily="18" charset="0"/>
                        <a:ea typeface="新宋体" panose="0201060903010101010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6EECD"/>
                    </a:solidFill>
                  </a:tcPr>
                </a:tc>
              </a:tr>
            </a:tbl>
          </a:graphicData>
        </a:graphic>
      </p:graphicFrame>
      <p:sp>
        <p:nvSpPr>
          <p:cNvPr id="240654" name="Rectangle 14"/>
          <p:cNvSpPr/>
          <p:nvPr/>
        </p:nvSpPr>
        <p:spPr>
          <a:xfrm>
            <a:off x="468313" y="2420938"/>
            <a:ext cx="8153400" cy="3711575"/>
          </a:xfrm>
          <a:prstGeom prst="rect">
            <a:avLst/>
          </a:prstGeom>
          <a:solidFill>
            <a:srgbClr val="FFCCFF"/>
          </a:solidFill>
          <a:ln w="9525">
            <a:noFill/>
          </a:ln>
        </p:spPr>
        <p:txBody>
          <a:bodyPr anchor="t">
            <a:spAutoFit/>
          </a:bodyPr>
          <a:lstStyle/>
          <a:p>
            <a:pPr marL="377825" lvl="0" indent="-377825">
              <a:lnSpc>
                <a:spcPct val="90000"/>
              </a:lnSpc>
              <a:spcAft>
                <a:spcPct val="20000"/>
              </a:spcAft>
              <a:buBlip>
                <a:blip r:embed="rId1"/>
              </a:buBlip>
            </a:pPr>
            <a:r>
              <a:rPr lang="zh-CN" altLang="en-US" b="1" dirty="0">
                <a:latin typeface="新宋体" panose="02010609030101010101" charset="-122"/>
                <a:ea typeface="新宋体" panose="02010609030101010101" charset="-122"/>
              </a:rPr>
              <a:t>微指令格式中</a:t>
            </a:r>
            <a:r>
              <a:rPr lang="zh-CN" altLang="en-US" b="1" dirty="0">
                <a:solidFill>
                  <a:srgbClr val="CC0099"/>
                </a:solidFill>
                <a:latin typeface="新宋体" panose="02010609030101010101" charset="-122"/>
                <a:ea typeface="新宋体" panose="02010609030101010101" charset="-122"/>
              </a:rPr>
              <a:t>必须设置一个下址字段</a:t>
            </a:r>
            <a:r>
              <a:rPr lang="zh-CN" altLang="en-US" b="1" dirty="0">
                <a:latin typeface="新宋体" panose="02010609030101010101" charset="-122"/>
                <a:ea typeface="新宋体" panose="02010609030101010101" charset="-122"/>
              </a:rPr>
              <a:t>，用来指明下一条要执行的微指令地址，所以也称为下址字段法。</a:t>
            </a:r>
            <a:endParaRPr lang="zh-CN" altLang="en-US" b="1" dirty="0">
              <a:latin typeface="新宋体" panose="02010609030101010101" charset="-122"/>
              <a:ea typeface="新宋体" panose="02010609030101010101" charset="-122"/>
            </a:endParaRPr>
          </a:p>
          <a:p>
            <a:pPr marL="377825" lvl="0" indent="-377825">
              <a:lnSpc>
                <a:spcPct val="90000"/>
              </a:lnSpc>
              <a:spcAft>
                <a:spcPct val="20000"/>
              </a:spcAft>
              <a:buBlip>
                <a:blip r:embed="rId1"/>
              </a:buBlip>
            </a:pPr>
            <a:r>
              <a:rPr lang="zh-CN" altLang="en-US" b="1" dirty="0">
                <a:latin typeface="新宋体" panose="02010609030101010101" charset="-122"/>
                <a:ea typeface="新宋体" panose="02010609030101010101" charset="-122"/>
              </a:rPr>
              <a:t>当微程序不产生分支时，后继微指令地址直接由微指令的下址字段给出；</a:t>
            </a:r>
            <a:endParaRPr lang="zh-CN" altLang="en-US" b="1" dirty="0">
              <a:latin typeface="新宋体" panose="02010609030101010101" charset="-122"/>
              <a:ea typeface="新宋体" panose="02010609030101010101" charset="-122"/>
            </a:endParaRPr>
          </a:p>
          <a:p>
            <a:pPr marL="377825" lvl="0" indent="-377825">
              <a:lnSpc>
                <a:spcPct val="90000"/>
              </a:lnSpc>
              <a:spcAft>
                <a:spcPct val="20000"/>
              </a:spcAft>
              <a:buBlip>
                <a:blip r:embed="rId1"/>
              </a:buBlip>
            </a:pPr>
            <a:r>
              <a:rPr lang="zh-CN" altLang="en-US" b="1" dirty="0">
                <a:latin typeface="新宋体" panose="02010609030101010101" charset="-122"/>
                <a:ea typeface="新宋体" panose="02010609030101010101" charset="-122"/>
              </a:rPr>
              <a:t>当微程序出现分支时，按判别测试字段和状态条件通过逻辑电路来形成后继微地址。</a:t>
            </a:r>
            <a:endParaRPr lang="zh-CN" altLang="en-US" b="1" dirty="0">
              <a:latin typeface="新宋体" panose="02010609030101010101" charset="-122"/>
              <a:ea typeface="新宋体" panose="02010609030101010101" charset="-122"/>
            </a:endParaRPr>
          </a:p>
          <a:p>
            <a:pPr marL="377825" lvl="0" indent="-377825">
              <a:lnSpc>
                <a:spcPct val="90000"/>
              </a:lnSpc>
              <a:spcAft>
                <a:spcPct val="20000"/>
              </a:spcAft>
              <a:buBlip>
                <a:blip r:embed="rId1"/>
              </a:buBlip>
            </a:pPr>
            <a:r>
              <a:rPr lang="zh-CN" altLang="en-US" b="1" dirty="0">
                <a:latin typeface="新宋体" panose="02010609030101010101" charset="-122"/>
                <a:ea typeface="新宋体" panose="02010609030101010101" charset="-122"/>
              </a:rPr>
              <a:t>由于</a:t>
            </a:r>
            <a:r>
              <a:rPr lang="zh-CN" altLang="en-US" b="1" dirty="0">
                <a:solidFill>
                  <a:srgbClr val="CC0099"/>
                </a:solidFill>
                <a:latin typeface="新宋体" panose="02010609030101010101" charset="-122"/>
                <a:ea typeface="新宋体" panose="02010609030101010101" charset="-122"/>
              </a:rPr>
              <a:t>每一条微指令至少都是一条无条件转移微指令</a:t>
            </a:r>
            <a:r>
              <a:rPr lang="zh-CN" altLang="en-US" b="1" dirty="0">
                <a:latin typeface="新宋体" panose="02010609030101010101" charset="-122"/>
                <a:ea typeface="新宋体" panose="02010609030101010101" charset="-122"/>
              </a:rPr>
              <a:t>，因此不必设置专门的转移微指令。</a:t>
            </a:r>
            <a:endParaRPr lang="en-US" altLang="zh-CN" b="1" dirty="0">
              <a:latin typeface="新宋体" panose="02010609030101010101" charset="-122"/>
              <a:ea typeface="新宋体" panose="02010609030101010101" charset="-122"/>
            </a:endParaRPr>
          </a:p>
          <a:p>
            <a:pPr marL="377825" lvl="0" indent="-377825">
              <a:lnSpc>
                <a:spcPct val="90000"/>
              </a:lnSpc>
              <a:spcAft>
                <a:spcPct val="20000"/>
              </a:spcAft>
              <a:buBlip>
                <a:blip r:embed="rId1"/>
              </a:buBlip>
            </a:pPr>
            <a:r>
              <a:rPr lang="zh-CN" altLang="en-US" b="1" dirty="0">
                <a:latin typeface="Times New Roman" panose="02020603050405020304" pitchFamily="18" charset="0"/>
                <a:ea typeface="宋体" panose="02010600030101010101" pitchFamily="2" charset="-122"/>
              </a:rPr>
              <a:t>若“状态条件”有</a:t>
            </a:r>
            <a:r>
              <a:rPr lang="en-US" altLang="zh-CN" b="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位标志，可实现微程序2的</a:t>
            </a:r>
            <a:r>
              <a:rPr lang="en-US" altLang="zh-CN" b="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次方路转移，涉及微地址寄存器的</a:t>
            </a:r>
            <a:r>
              <a:rPr lang="en-US" altLang="zh-CN" b="1" dirty="0">
                <a:latin typeface="Times New Roman" panose="02020603050405020304" pitchFamily="18" charset="0"/>
                <a:ea typeface="宋体" panose="02010600030101010101" pitchFamily="2" charset="-122"/>
              </a:rPr>
              <a:t>n</a:t>
            </a:r>
            <a:r>
              <a:rPr lang="zh-CN" altLang="en-US" b="1" dirty="0">
                <a:latin typeface="Times New Roman" panose="02020603050405020304" pitchFamily="18" charset="0"/>
                <a:ea typeface="宋体" panose="02010600030101010101" pitchFamily="2" charset="-122"/>
              </a:rPr>
              <a:t>位 。</a:t>
            </a:r>
            <a:endParaRPr lang="zh-CN" altLang="en-US" b="1" dirty="0">
              <a:latin typeface="新宋体" panose="02010609030101010101" charset="-122"/>
              <a:ea typeface="新宋体" panose="02010609030101010101" charset="-122"/>
            </a:endParaRPr>
          </a:p>
        </p:txBody>
      </p:sp>
      <p:sp>
        <p:nvSpPr>
          <p:cNvPr id="240655" name="AutoShape 15"/>
          <p:cNvSpPr/>
          <p:nvPr/>
        </p:nvSpPr>
        <p:spPr>
          <a:xfrm>
            <a:off x="6280796" y="1341741"/>
            <a:ext cx="2667000" cy="4679950"/>
          </a:xfrm>
          <a:prstGeom prst="wedgeRoundRectCallout">
            <a:avLst>
              <a:gd name="adj1" fmla="val -39227"/>
              <a:gd name="adj2" fmla="val -16111"/>
              <a:gd name="adj3" fmla="val 16667"/>
            </a:avLst>
          </a:prstGeom>
          <a:solidFill>
            <a:srgbClr val="F5D0BF"/>
          </a:solidFill>
          <a:ln w="9525" cap="flat" cmpd="sng">
            <a:solidFill>
              <a:schemeClr val="tx1"/>
            </a:solidFill>
            <a:prstDash val="solid"/>
            <a:miter/>
            <a:headEnd type="none" w="med" len="med"/>
            <a:tailEnd type="none" w="med" len="med"/>
          </a:ln>
        </p:spPr>
        <p:txBody>
          <a:bodyPr lIns="36000" rIns="36000" anchor="t"/>
          <a:lstStyle/>
          <a:p>
            <a:pPr marL="195580" lvl="0" indent="-195580">
              <a:buChar char="•"/>
            </a:pPr>
            <a:r>
              <a:rPr lang="zh-CN" altLang="en-US" b="1" dirty="0">
                <a:solidFill>
                  <a:srgbClr val="A50021"/>
                </a:solidFill>
                <a:latin typeface="宋体" panose="02010600030101010101" pitchFamily="2" charset="-122"/>
                <a:ea typeface="新宋体" panose="02010609030101010101" charset="-122"/>
              </a:rPr>
              <a:t>优点</a:t>
            </a:r>
            <a:r>
              <a:rPr lang="zh-CN" altLang="en-US" b="1" dirty="0">
                <a:latin typeface="宋体" panose="02010600030101010101" pitchFamily="2" charset="-122"/>
                <a:ea typeface="新宋体" panose="02010609030101010101" charset="-122"/>
              </a:rPr>
              <a:t>是可以实现快速多路分支，以提高微程序的执行速度，微程序在控制存储器的物理分配方便，微程序设计灵活；</a:t>
            </a:r>
            <a:endParaRPr lang="zh-CN" altLang="en-US" b="1" dirty="0">
              <a:latin typeface="宋体" panose="02010600030101010101" pitchFamily="2" charset="-122"/>
              <a:ea typeface="新宋体" panose="02010609030101010101" charset="-122"/>
            </a:endParaRPr>
          </a:p>
          <a:p>
            <a:pPr marL="195580" lvl="0" indent="-195580">
              <a:buChar char="•"/>
            </a:pPr>
            <a:r>
              <a:rPr lang="zh-CN" altLang="en-US" b="1" dirty="0">
                <a:solidFill>
                  <a:srgbClr val="A50021"/>
                </a:solidFill>
                <a:latin typeface="宋体" panose="02010600030101010101" pitchFamily="2" charset="-122"/>
                <a:ea typeface="新宋体" panose="02010609030101010101" charset="-122"/>
              </a:rPr>
              <a:t>缺点</a:t>
            </a:r>
            <a:r>
              <a:rPr lang="zh-CN" altLang="en-US" b="1" dirty="0">
                <a:latin typeface="宋体" panose="02010600030101010101" pitchFamily="2" charset="-122"/>
                <a:ea typeface="新宋体" panose="02010609030101010101" charset="-122"/>
              </a:rPr>
              <a:t>是微指令字长，形成后继微地址的结构比较复杂</a:t>
            </a:r>
            <a:endParaRPr lang="zh-CN" altLang="en-US" b="1" dirty="0">
              <a:latin typeface="宋体" panose="02010600030101010101" pitchFamily="2" charset="-122"/>
              <a:ea typeface="新宋体" panose="02010609030101010101"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文本框 2"/>
          <p:cNvSpPr txBox="1"/>
          <p:nvPr/>
        </p:nvSpPr>
        <p:spPr>
          <a:xfrm>
            <a:off x="7234555" y="541020"/>
            <a:ext cx="1713230" cy="460375"/>
          </a:xfrm>
          <a:prstGeom prst="rect">
            <a:avLst/>
          </a:prstGeom>
          <a:noFill/>
        </p:spPr>
        <p:txBody>
          <a:bodyPr wrap="none" rtlCol="0" anchor="t">
            <a:spAutoFit/>
          </a:bodyPr>
          <a:lstStyle/>
          <a:p>
            <a:r>
              <a:rPr lang="zh-CN" altLang="en-US" b="1" dirty="0">
                <a:latin typeface="宋体" panose="02010600030101010101" pitchFamily="2" charset="-122"/>
                <a:ea typeface="新宋体" panose="02010609030101010101" charset="-122"/>
                <a:sym typeface="+mn-ea"/>
              </a:rPr>
              <a:t>多路转移法</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40643">
                                            <p:txEl>
                                              <p:pRg st="4294967295" end="4294967295"/>
                                            </p:txEl>
                                          </p:spTgt>
                                        </p:tgtEl>
                                        <p:attrNameLst>
                                          <p:attrName>style.visibility</p:attrName>
                                        </p:attrNameLst>
                                      </p:cBhvr>
                                      <p:to>
                                        <p:strVal val="visible"/>
                                      </p:to>
                                    </p:set>
                                    <p:animEffect transition="in" filter="barn(outVertical)">
                                      <p:cBhvr>
                                        <p:cTn id="7" dur="500"/>
                                        <p:tgtEl>
                                          <p:spTgt spid="24064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240643">
                                            <p:txEl>
                                              <p:pRg st="0" end="0"/>
                                            </p:txEl>
                                          </p:spTgt>
                                        </p:tgtEl>
                                        <p:attrNameLst>
                                          <p:attrName>style.visibility</p:attrName>
                                        </p:attrNameLst>
                                      </p:cBhvr>
                                      <p:to>
                                        <p:strVal val="visible"/>
                                      </p:to>
                                    </p:set>
                                    <p:animEffect transition="in" filter="barn(outVertical)">
                                      <p:cBhvr>
                                        <p:cTn id="12" dur="500"/>
                                        <p:tgtEl>
                                          <p:spTgt spid="2406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40662"/>
                                        </p:tgtEl>
                                        <p:attrNameLst>
                                          <p:attrName>style.visibility</p:attrName>
                                        </p:attrNameLst>
                                      </p:cBhvr>
                                      <p:to>
                                        <p:strVal val="visible"/>
                                      </p:to>
                                    </p:set>
                                    <p:animEffect transition="in" filter="box(out)">
                                      <p:cBhvr>
                                        <p:cTn id="17" dur="500"/>
                                        <p:tgtEl>
                                          <p:spTgt spid="240662"/>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240654">
                                            <p:txEl>
                                              <p:pRg st="0" end="0"/>
                                            </p:txEl>
                                          </p:spTgt>
                                        </p:tgtEl>
                                        <p:attrNameLst>
                                          <p:attrName>style.visibility</p:attrName>
                                        </p:attrNameLst>
                                      </p:cBhvr>
                                      <p:to>
                                        <p:strVal val="visible"/>
                                      </p:to>
                                    </p:set>
                                    <p:animEffect transition="in" filter="barn(outVertical)">
                                      <p:cBhvr>
                                        <p:cTn id="22" dur="500"/>
                                        <p:tgtEl>
                                          <p:spTgt spid="24065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37" fill="hold" grpId="0" nodeType="clickEffect">
                                  <p:stCondLst>
                                    <p:cond delay="0"/>
                                  </p:stCondLst>
                                  <p:childTnLst>
                                    <p:set>
                                      <p:cBhvr>
                                        <p:cTn id="26" dur="1" fill="hold">
                                          <p:stCondLst>
                                            <p:cond delay="0"/>
                                          </p:stCondLst>
                                        </p:cTn>
                                        <p:tgtEl>
                                          <p:spTgt spid="240654">
                                            <p:txEl>
                                              <p:pRg st="1" end="1"/>
                                            </p:txEl>
                                          </p:spTgt>
                                        </p:tgtEl>
                                        <p:attrNameLst>
                                          <p:attrName>style.visibility</p:attrName>
                                        </p:attrNameLst>
                                      </p:cBhvr>
                                      <p:to>
                                        <p:strVal val="visible"/>
                                      </p:to>
                                    </p:set>
                                    <p:animEffect transition="in" filter="barn(outVertical)">
                                      <p:cBhvr>
                                        <p:cTn id="27" dur="500"/>
                                        <p:tgtEl>
                                          <p:spTgt spid="24065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240654">
                                            <p:txEl>
                                              <p:pRg st="2" end="2"/>
                                            </p:txEl>
                                          </p:spTgt>
                                        </p:tgtEl>
                                        <p:attrNameLst>
                                          <p:attrName>style.visibility</p:attrName>
                                        </p:attrNameLst>
                                      </p:cBhvr>
                                      <p:to>
                                        <p:strVal val="visible"/>
                                      </p:to>
                                    </p:set>
                                    <p:animEffect transition="in" filter="barn(outVertical)">
                                      <p:cBhvr>
                                        <p:cTn id="32" dur="500"/>
                                        <p:tgtEl>
                                          <p:spTgt spid="24065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37" fill="hold" grpId="0" nodeType="clickEffect">
                                  <p:stCondLst>
                                    <p:cond delay="0"/>
                                  </p:stCondLst>
                                  <p:childTnLst>
                                    <p:set>
                                      <p:cBhvr>
                                        <p:cTn id="36" dur="1" fill="hold">
                                          <p:stCondLst>
                                            <p:cond delay="0"/>
                                          </p:stCondLst>
                                        </p:cTn>
                                        <p:tgtEl>
                                          <p:spTgt spid="240654">
                                            <p:txEl>
                                              <p:pRg st="3" end="3"/>
                                            </p:txEl>
                                          </p:spTgt>
                                        </p:tgtEl>
                                        <p:attrNameLst>
                                          <p:attrName>style.visibility</p:attrName>
                                        </p:attrNameLst>
                                      </p:cBhvr>
                                      <p:to>
                                        <p:strVal val="visible"/>
                                      </p:to>
                                    </p:set>
                                    <p:animEffect transition="in" filter="barn(outVertical)">
                                      <p:cBhvr>
                                        <p:cTn id="37" dur="500"/>
                                        <p:tgtEl>
                                          <p:spTgt spid="240654">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37" fill="hold" grpId="0" nodeType="clickEffect">
                                  <p:stCondLst>
                                    <p:cond delay="0"/>
                                  </p:stCondLst>
                                  <p:childTnLst>
                                    <p:set>
                                      <p:cBhvr>
                                        <p:cTn id="41" dur="1" fill="hold">
                                          <p:stCondLst>
                                            <p:cond delay="0"/>
                                          </p:stCondLst>
                                        </p:cTn>
                                        <p:tgtEl>
                                          <p:spTgt spid="240654">
                                            <p:txEl>
                                              <p:pRg st="4" end="4"/>
                                            </p:txEl>
                                          </p:spTgt>
                                        </p:tgtEl>
                                        <p:attrNameLst>
                                          <p:attrName>style.visibility</p:attrName>
                                        </p:attrNameLst>
                                      </p:cBhvr>
                                      <p:to>
                                        <p:strVal val="visible"/>
                                      </p:to>
                                    </p:set>
                                    <p:animEffect transition="in" filter="barn(outVertical)">
                                      <p:cBhvr>
                                        <p:cTn id="42" dur="500"/>
                                        <p:tgtEl>
                                          <p:spTgt spid="240654">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240655">
                                            <p:bg/>
                                          </p:spTgt>
                                        </p:tgtEl>
                                        <p:attrNameLst>
                                          <p:attrName>style.visibility</p:attrName>
                                        </p:attrNameLst>
                                      </p:cBhvr>
                                      <p:to>
                                        <p:strVal val="visible"/>
                                      </p:to>
                                    </p:set>
                                    <p:animEffect transition="in" filter="barn(outVertical)">
                                      <p:cBhvr>
                                        <p:cTn id="47" dur="500"/>
                                        <p:tgtEl>
                                          <p:spTgt spid="240655">
                                            <p:bg/>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37" fill="hold" grpId="0" nodeType="clickEffect">
                                  <p:stCondLst>
                                    <p:cond delay="0"/>
                                  </p:stCondLst>
                                  <p:childTnLst>
                                    <p:set>
                                      <p:cBhvr>
                                        <p:cTn id="51" dur="1" fill="hold">
                                          <p:stCondLst>
                                            <p:cond delay="0"/>
                                          </p:stCondLst>
                                        </p:cTn>
                                        <p:tgtEl>
                                          <p:spTgt spid="240655">
                                            <p:txEl>
                                              <p:pRg st="0" end="0"/>
                                            </p:txEl>
                                          </p:spTgt>
                                        </p:tgtEl>
                                        <p:attrNameLst>
                                          <p:attrName>style.visibility</p:attrName>
                                        </p:attrNameLst>
                                      </p:cBhvr>
                                      <p:to>
                                        <p:strVal val="visible"/>
                                      </p:to>
                                    </p:set>
                                    <p:animEffect transition="in" filter="barn(outVertical)">
                                      <p:cBhvr>
                                        <p:cTn id="52" dur="500"/>
                                        <p:tgtEl>
                                          <p:spTgt spid="240655">
                                            <p:txEl>
                                              <p:pRg st="0" end="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37" fill="hold" grpId="0" nodeType="clickEffect">
                                  <p:stCondLst>
                                    <p:cond delay="0"/>
                                  </p:stCondLst>
                                  <p:childTnLst>
                                    <p:set>
                                      <p:cBhvr>
                                        <p:cTn id="56" dur="1" fill="hold">
                                          <p:stCondLst>
                                            <p:cond delay="0"/>
                                          </p:stCondLst>
                                        </p:cTn>
                                        <p:tgtEl>
                                          <p:spTgt spid="240655">
                                            <p:txEl>
                                              <p:pRg st="1" end="1"/>
                                            </p:txEl>
                                          </p:spTgt>
                                        </p:tgtEl>
                                        <p:attrNameLst>
                                          <p:attrName>style.visibility</p:attrName>
                                        </p:attrNameLst>
                                      </p:cBhvr>
                                      <p:to>
                                        <p:strVal val="visible"/>
                                      </p:to>
                                    </p:set>
                                    <p:animEffect transition="in" filter="barn(outVertical)">
                                      <p:cBhvr>
                                        <p:cTn id="57" dur="500"/>
                                        <p:tgtEl>
                                          <p:spTgt spid="2406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build="p"/>
      <p:bldP spid="240654" grpId="0" build="p"/>
      <p:bldP spid="240655" grpId="0" animBg="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灯片编号占位符 4"/>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graphicFrame>
        <p:nvGraphicFramePr>
          <p:cNvPr id="88066" name="Object 4"/>
          <p:cNvGraphicFramePr/>
          <p:nvPr>
            <p:ph/>
          </p:nvPr>
        </p:nvGraphicFramePr>
        <p:xfrm>
          <a:off x="684213" y="476250"/>
          <a:ext cx="4581525" cy="5775325"/>
        </p:xfrm>
        <a:graphic>
          <a:graphicData uri="http://schemas.openxmlformats.org/presentationml/2006/ole">
            <mc:AlternateContent xmlns:mc="http://schemas.openxmlformats.org/markup-compatibility/2006">
              <mc:Choice xmlns:v="urn:schemas-microsoft-com:vml" Requires="v">
                <p:oleObj spid="_x0000_s8193" name="" r:id="rId1" imgW="3058795" imgH="3846830" progId="Visio.Drawing.11">
                  <p:embed/>
                </p:oleObj>
              </mc:Choice>
              <mc:Fallback>
                <p:oleObj name="" r:id="rId1" imgW="3058795" imgH="3846830" progId="Visio.Drawing.11">
                  <p:embed/>
                  <p:pic>
                    <p:nvPicPr>
                      <p:cNvPr id="0" name="图片 8192" descr="image16"/>
                      <p:cNvPicPr/>
                      <p:nvPr/>
                    </p:nvPicPr>
                    <p:blipFill>
                      <a:blip r:embed="rId2"/>
                      <a:stretch>
                        <a:fillRect/>
                      </a:stretch>
                    </p:blipFill>
                    <p:spPr>
                      <a:xfrm>
                        <a:off x="684213" y="476250"/>
                        <a:ext cx="4581525" cy="5775325"/>
                      </a:xfrm>
                      <a:prstGeom prst="rect">
                        <a:avLst/>
                      </a:prstGeom>
                      <a:no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3"/>
          <p:cNvSpPr/>
          <p:nvPr/>
        </p:nvSpPr>
        <p:spPr>
          <a:xfrm>
            <a:off x="214313" y="857250"/>
            <a:ext cx="8643937" cy="2678113"/>
          </a:xfrm>
          <a:prstGeom prst="rect">
            <a:avLst/>
          </a:prstGeom>
          <a:noFill/>
          <a:ln w="9525">
            <a:noFill/>
          </a:ln>
        </p:spPr>
        <p:txBody>
          <a:bodyPr anchor="t">
            <a:spAutoFit/>
          </a:bodyPr>
          <a:lstStyle/>
          <a:p>
            <a:pPr lvl="0" indent="0"/>
            <a:r>
              <a:rPr lang="zh-CN" altLang="en-US" b="1" dirty="0">
                <a:latin typeface="Times New Roman" panose="02020603050405020304" pitchFamily="18" charset="0"/>
                <a:ea typeface="宋体" panose="02010600030101010101" pitchFamily="2" charset="-122"/>
              </a:rPr>
              <a:t>【例】 设微地址寄存器有8位（</a:t>
            </a:r>
            <a:r>
              <a:rPr lang="en-US" altLang="zh-CN" b="1" dirty="0">
                <a:latin typeface="Times New Roman" panose="02020603050405020304" pitchFamily="18" charset="0"/>
                <a:ea typeface="宋体" panose="02010600030101010101" pitchFamily="2" charset="-122"/>
              </a:rPr>
              <a:t>μA</a:t>
            </a:r>
            <a:r>
              <a:rPr lang="en-US" altLang="zh-CN" b="1" baseline="-30000" dirty="0">
                <a:latin typeface="Times New Roman" panose="02020603050405020304" pitchFamily="18" charset="0"/>
                <a:ea typeface="宋体" panose="02010600030101010101" pitchFamily="2" charset="-122"/>
              </a:rPr>
              <a:t>7</a:t>
            </a:r>
            <a:r>
              <a:rPr lang="en-US" altLang="x-none"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μA</a:t>
            </a:r>
            <a:r>
              <a:rPr lang="en-US" altLang="zh-CN" b="1" baseline="-30000" dirty="0">
                <a:latin typeface="Times New Roman" panose="02020603050405020304" pitchFamily="18" charset="0"/>
                <a:ea typeface="宋体" panose="02010600030101010101" pitchFamily="2" charset="-122"/>
              </a:rPr>
              <a:t>0</a:t>
            </a:r>
            <a:r>
              <a:rPr lang="en-US" altLang="x-none"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取指”微指令的微地址为0000 0000，修改微地址时可通过触发器的强置端</a:t>
            </a:r>
            <a:r>
              <a:rPr lang="en-US" altLang="zh-CN" b="1" dirty="0">
                <a:latin typeface="Times New Roman" panose="02020603050405020304" pitchFamily="18" charset="0"/>
                <a:ea typeface="宋体" panose="02010600030101010101" pitchFamily="2" charset="-122"/>
              </a:rPr>
              <a:t>S</a:t>
            </a:r>
            <a:r>
              <a:rPr lang="zh-CN" altLang="en-US" b="1" dirty="0">
                <a:latin typeface="Times New Roman" panose="02020603050405020304" pitchFamily="18" charset="0"/>
                <a:ea typeface="宋体" panose="02010600030101010101" pitchFamily="2" charset="-122"/>
              </a:rPr>
              <a:t>将其置1。现有三种情况</a:t>
            </a:r>
            <a:r>
              <a:rPr lang="en-US" altLang="zh-CN" b="1" dirty="0">
                <a:latin typeface="Times New Roman" panose="02020603050405020304" pitchFamily="18" charset="0"/>
                <a:ea typeface="宋体" panose="02010600030101010101" pitchFamily="2" charset="-122"/>
                <a:sym typeface="Wingdings" panose="05000000000000000000" pitchFamily="2" charset="2"/>
              </a:rPr>
              <a:t>:  (1) </a:t>
            </a:r>
            <a:r>
              <a:rPr lang="zh-CN" altLang="en-US" b="1" dirty="0">
                <a:latin typeface="Times New Roman" panose="02020603050405020304" pitchFamily="18" charset="0"/>
                <a:ea typeface="宋体" panose="02010600030101010101" pitchFamily="2" charset="-122"/>
              </a:rPr>
              <a:t>执行“取指”微指令后，微程序按</a:t>
            </a:r>
            <a:r>
              <a:rPr lang="en-US" altLang="zh-CN" b="1" dirty="0">
                <a:latin typeface="Times New Roman" panose="02020603050405020304" pitchFamily="18" charset="0"/>
                <a:ea typeface="宋体" panose="02010600030101010101" pitchFamily="2" charset="-122"/>
              </a:rPr>
              <a:t>IR</a:t>
            </a:r>
            <a:r>
              <a:rPr lang="zh-CN" altLang="en-US" b="1" dirty="0">
                <a:latin typeface="Times New Roman" panose="02020603050405020304" pitchFamily="18" charset="0"/>
                <a:ea typeface="宋体" panose="02010600030101010101" pitchFamily="2" charset="-122"/>
              </a:rPr>
              <a:t>的</a:t>
            </a:r>
            <a:r>
              <a:rPr lang="en-US" altLang="zh-CN" b="1" dirty="0">
                <a:solidFill>
                  <a:srgbClr val="C00000"/>
                </a:solidFill>
                <a:latin typeface="Times New Roman" panose="02020603050405020304" pitchFamily="18" charset="0"/>
                <a:ea typeface="宋体" panose="02010600030101010101" pitchFamily="2" charset="-122"/>
              </a:rPr>
              <a:t>OP</a:t>
            </a:r>
            <a:r>
              <a:rPr lang="zh-CN" altLang="en-US" b="1" dirty="0">
                <a:solidFill>
                  <a:srgbClr val="C00000"/>
                </a:solidFill>
                <a:latin typeface="Times New Roman" panose="02020603050405020304" pitchFamily="18" charset="0"/>
                <a:ea typeface="宋体" panose="02010600030101010101" pitchFamily="2" charset="-122"/>
              </a:rPr>
              <a:t>字段（</a:t>
            </a:r>
            <a:r>
              <a:rPr lang="en-US" altLang="zh-CN" b="1" dirty="0">
                <a:solidFill>
                  <a:srgbClr val="C00000"/>
                </a:solidFill>
                <a:latin typeface="Times New Roman" panose="02020603050405020304" pitchFamily="18" charset="0"/>
                <a:ea typeface="宋体" panose="02010600030101010101" pitchFamily="2" charset="-122"/>
              </a:rPr>
              <a:t>IR</a:t>
            </a:r>
            <a:r>
              <a:rPr lang="en-US" altLang="zh-CN" b="1" baseline="-30000" dirty="0">
                <a:solidFill>
                  <a:srgbClr val="C00000"/>
                </a:solidFill>
                <a:latin typeface="Times New Roman" panose="02020603050405020304" pitchFamily="18" charset="0"/>
                <a:ea typeface="宋体" panose="02010600030101010101" pitchFamily="2" charset="-122"/>
              </a:rPr>
              <a:t>5</a:t>
            </a:r>
            <a:r>
              <a:rPr lang="en-US" altLang="x-none" b="1" dirty="0">
                <a:solidFill>
                  <a:srgbClr val="C00000"/>
                </a:solidFill>
                <a:latin typeface="Times New Roman" panose="02020603050405020304" pitchFamily="18" charset="0"/>
                <a:ea typeface="宋体" panose="02010600030101010101" pitchFamily="2" charset="-122"/>
              </a:rPr>
              <a:t>～</a:t>
            </a:r>
            <a:r>
              <a:rPr lang="en-US" altLang="zh-CN" b="1" dirty="0">
                <a:solidFill>
                  <a:srgbClr val="C00000"/>
                </a:solidFill>
                <a:latin typeface="Times New Roman" panose="02020603050405020304" pitchFamily="18" charset="0"/>
                <a:ea typeface="宋体" panose="02010600030101010101" pitchFamily="2" charset="-122"/>
              </a:rPr>
              <a:t>IR</a:t>
            </a:r>
            <a:r>
              <a:rPr lang="en-US" altLang="zh-CN" b="1" baseline="-30000" dirty="0">
                <a:solidFill>
                  <a:srgbClr val="C00000"/>
                </a:solidFill>
                <a:latin typeface="Times New Roman" panose="02020603050405020304" pitchFamily="18" charset="0"/>
                <a:ea typeface="宋体" panose="02010600030101010101" pitchFamily="2" charset="-122"/>
              </a:rPr>
              <a:t>2</a:t>
            </a:r>
            <a:r>
              <a:rPr lang="en-US" altLang="x-none" b="1" dirty="0">
                <a:solidFill>
                  <a:srgbClr val="C00000"/>
                </a:solidFill>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进行16路分支</a:t>
            </a:r>
            <a:r>
              <a:rPr lang="en-US" altLang="zh-CN" b="1" dirty="0">
                <a:latin typeface="Times New Roman" panose="02020603050405020304" pitchFamily="18" charset="0"/>
                <a:ea typeface="宋体" panose="02010600030101010101" pitchFamily="2" charset="-122"/>
              </a:rPr>
              <a:t>;   (2) </a:t>
            </a:r>
            <a:r>
              <a:rPr lang="zh-CN" altLang="en-US" b="1" dirty="0">
                <a:latin typeface="Times New Roman" panose="02020603050405020304" pitchFamily="18" charset="0"/>
                <a:ea typeface="宋体" panose="02010600030101010101" pitchFamily="2" charset="-122"/>
              </a:rPr>
              <a:t>执行条件转移指令的微程序时，按进位标志</a:t>
            </a:r>
            <a:r>
              <a:rPr lang="en-US" altLang="zh-CN" b="1" dirty="0">
                <a:latin typeface="Times New Roman" panose="02020603050405020304" pitchFamily="18" charset="0"/>
                <a:ea typeface="宋体" panose="02010600030101010101" pitchFamily="2" charset="-122"/>
              </a:rPr>
              <a:t>C</a:t>
            </a:r>
            <a:r>
              <a:rPr lang="zh-CN" altLang="en-US" b="1" dirty="0">
                <a:latin typeface="Times New Roman" panose="02020603050405020304" pitchFamily="18" charset="0"/>
                <a:ea typeface="宋体" panose="02010600030101010101" pitchFamily="2" charset="-122"/>
              </a:rPr>
              <a:t>的状态进行2路分支</a:t>
            </a:r>
            <a:r>
              <a:rPr lang="en-US" altLang="zh-CN" b="1" dirty="0">
                <a:latin typeface="Times New Roman" panose="02020603050405020304" pitchFamily="18" charset="0"/>
                <a:ea typeface="宋体" panose="02010600030101010101" pitchFamily="2" charset="-122"/>
              </a:rPr>
              <a:t>;  (3) </a:t>
            </a:r>
            <a:r>
              <a:rPr lang="zh-CN" altLang="en-US" b="1" dirty="0">
                <a:latin typeface="Times New Roman" panose="02020603050405020304" pitchFamily="18" charset="0"/>
                <a:ea typeface="宋体" panose="02010600030101010101" pitchFamily="2" charset="-122"/>
              </a:rPr>
              <a:t>执行控制台指令的微程序时，按</a:t>
            </a:r>
            <a:r>
              <a:rPr lang="en-US" altLang="zh-CN" b="1" dirty="0">
                <a:latin typeface="Times New Roman" panose="02020603050405020304" pitchFamily="18" charset="0"/>
                <a:ea typeface="宋体" panose="02010600030101010101" pitchFamily="2" charset="-122"/>
              </a:rPr>
              <a:t>IR</a:t>
            </a:r>
            <a:r>
              <a:rPr lang="en-US" altLang="zh-CN" b="1" baseline="-30000" dirty="0">
                <a:latin typeface="Times New Roman" panose="02020603050405020304" pitchFamily="18" charset="0"/>
                <a:ea typeface="宋体" panose="02010600030101010101" pitchFamily="2" charset="-122"/>
              </a:rPr>
              <a:t>0</a:t>
            </a:r>
            <a:r>
              <a:rPr lang="en-US" altLang="x-none"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IR</a:t>
            </a:r>
            <a:r>
              <a:rPr lang="en-US" altLang="zh-CN" b="1" baseline="-30000" dirty="0">
                <a:latin typeface="Times New Roman" panose="02020603050405020304" pitchFamily="18" charset="0"/>
                <a:ea typeface="宋体" panose="02010600030101010101" pitchFamily="2" charset="-122"/>
              </a:rPr>
              <a:t>1</a:t>
            </a:r>
            <a:r>
              <a:rPr lang="zh-CN" altLang="en-US" b="1" dirty="0">
                <a:latin typeface="Times New Roman" panose="02020603050405020304" pitchFamily="18" charset="0"/>
                <a:ea typeface="宋体" panose="02010600030101010101" pitchFamily="2" charset="-122"/>
              </a:rPr>
              <a:t>的状态进行4路分支。可修改的微地址是</a:t>
            </a:r>
            <a:r>
              <a:rPr lang="en-US" altLang="zh-CN" b="1" dirty="0">
                <a:latin typeface="Times New Roman" panose="02020603050405020304" pitchFamily="18" charset="0"/>
                <a:ea typeface="宋体" panose="02010600030101010101" pitchFamily="2" charset="-122"/>
              </a:rPr>
              <a:t>μA</a:t>
            </a:r>
            <a:r>
              <a:rPr lang="en-US" altLang="zh-CN" b="1" baseline="-30000" dirty="0">
                <a:latin typeface="Times New Roman" panose="02020603050405020304" pitchFamily="18" charset="0"/>
                <a:ea typeface="宋体" panose="02010600030101010101" pitchFamily="2" charset="-122"/>
              </a:rPr>
              <a:t>7</a:t>
            </a:r>
            <a:r>
              <a:rPr lang="en-US" altLang="x-none"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μA</a:t>
            </a:r>
            <a:r>
              <a:rPr lang="en-US" altLang="zh-CN" b="1" baseline="-30000" dirty="0">
                <a:latin typeface="Times New Roman" panose="02020603050405020304" pitchFamily="18" charset="0"/>
                <a:ea typeface="宋体" panose="02010600030101010101" pitchFamily="2" charset="-122"/>
              </a:rPr>
              <a:t>2</a:t>
            </a:r>
            <a:r>
              <a:rPr lang="en-US" altLang="x-none"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请按多路转移方法设计微地址转移逻辑</a:t>
            </a:r>
            <a:endParaRPr lang="zh-CN" altLang="en-US" b="1" dirty="0">
              <a:latin typeface="Times New Roman" panose="02020603050405020304" pitchFamily="18" charset="0"/>
              <a:ea typeface="宋体" panose="02010600030101010101" pitchFamily="2" charset="-122"/>
            </a:endParaRPr>
          </a:p>
        </p:txBody>
      </p:sp>
      <p:sp>
        <p:nvSpPr>
          <p:cNvPr id="90114" name="Rectangle 4"/>
          <p:cNvSpPr/>
          <p:nvPr/>
        </p:nvSpPr>
        <p:spPr>
          <a:xfrm>
            <a:off x="468313" y="5186363"/>
            <a:ext cx="7127875" cy="701675"/>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∴转移的逻辑式为：</a:t>
            </a:r>
            <a:endParaRPr lang="zh-CN" altLang="en-US" sz="2000" b="1" dirty="0">
              <a:latin typeface="Times New Roman" panose="02020603050405020304" pitchFamily="18" charset="0"/>
              <a:ea typeface="宋体" panose="02010600030101010101" pitchFamily="2" charset="-122"/>
            </a:endParaRPr>
          </a:p>
          <a:p>
            <a:pPr lvl="0" indent="0"/>
            <a:endParaRPr lang="zh-CN" altLang="en-US" sz="2000" b="1" dirty="0">
              <a:latin typeface="Times New Roman" panose="02020603050405020304" pitchFamily="18" charset="0"/>
              <a:ea typeface="宋体" panose="02010600030101010101" pitchFamily="2" charset="-122"/>
            </a:endParaRPr>
          </a:p>
        </p:txBody>
      </p:sp>
      <p:sp>
        <p:nvSpPr>
          <p:cNvPr id="90115" name="Rectangle 5"/>
          <p:cNvSpPr/>
          <p:nvPr/>
        </p:nvSpPr>
        <p:spPr>
          <a:xfrm>
            <a:off x="2000232" y="5534561"/>
            <a:ext cx="6143668" cy="1323439"/>
          </a:xfrm>
          <a:prstGeom prst="rect">
            <a:avLst/>
          </a:prstGeom>
          <a:noFill/>
          <a:ln w="9525">
            <a:noFill/>
          </a:ln>
        </p:spPr>
        <p:txBody>
          <a:bodyPr wrap="square" anchor="t">
            <a:spAutoFit/>
          </a:bodyPr>
          <a:lstStyle/>
          <a:p>
            <a:pPr lvl="0" indent="0"/>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7</a:t>
            </a:r>
            <a:r>
              <a:rPr lang="en-US" altLang="x-none" sz="2000" b="1" dirty="0">
                <a:latin typeface="Times New Roman" panose="02020603050405020304" pitchFamily="18" charset="0"/>
                <a:ea typeface="宋体" panose="02010600030101010101" pitchFamily="2" charset="-122"/>
              </a:rPr>
              <a:t>＝</a:t>
            </a:r>
            <a:r>
              <a:rPr lang="en-US" altLang="zh-CN" sz="2000" b="1" dirty="0" smtClean="0">
                <a:solidFill>
                  <a:srgbClr val="006600"/>
                </a:solidFill>
                <a:latin typeface="Times New Roman" panose="02020603050405020304" pitchFamily="18" charset="0"/>
                <a:ea typeface="宋体" panose="02010600030101010101" pitchFamily="2" charset="-122"/>
              </a:rPr>
              <a:t>P</a:t>
            </a:r>
            <a:r>
              <a:rPr lang="en-US" altLang="zh-CN" sz="2000" b="1" baseline="-30000" dirty="0" smtClean="0">
                <a:solidFill>
                  <a:srgbClr val="006600"/>
                </a:solidFill>
                <a:latin typeface="Times New Roman" panose="02020603050405020304" pitchFamily="18" charset="0"/>
                <a:ea typeface="宋体" panose="02010600030101010101" pitchFamily="2" charset="-122"/>
              </a:rPr>
              <a:t>3</a:t>
            </a:r>
            <a:r>
              <a:rPr lang="en-US" altLang="zh-CN" sz="2000" b="1" dirty="0" smtClean="0">
                <a:solidFill>
                  <a:srgbClr val="006600"/>
                </a:solidFill>
                <a:latin typeface="Times New Roman" panose="02020603050405020304" pitchFamily="18" charset="0"/>
                <a:ea typeface="宋体" panose="02010600030101010101" pitchFamily="2" charset="-122"/>
              </a:rPr>
              <a:t>·IR</a:t>
            </a:r>
            <a:r>
              <a:rPr lang="en-US" altLang="zh-CN" sz="2000" b="1" baseline="-30000" dirty="0" smtClean="0">
                <a:solidFill>
                  <a:srgbClr val="006600"/>
                </a:solidFill>
                <a:latin typeface="Times New Roman" panose="02020603050405020304" pitchFamily="18" charset="0"/>
                <a:ea typeface="宋体" panose="02010600030101010101" pitchFamily="2" charset="-122"/>
              </a:rPr>
              <a:t>1</a:t>
            </a:r>
            <a:r>
              <a:rPr lang="en-US" altLang="x-none"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6</a:t>
            </a:r>
            <a:r>
              <a:rPr lang="en-US" altLang="x-none" sz="2000" b="1" dirty="0">
                <a:latin typeface="Times New Roman" panose="02020603050405020304" pitchFamily="18" charset="0"/>
                <a:ea typeface="宋体" panose="02010600030101010101" pitchFamily="2" charset="-122"/>
              </a:rPr>
              <a:t>＝</a:t>
            </a:r>
            <a:r>
              <a:rPr lang="en-US" altLang="zh-CN" sz="2000" b="1" dirty="0" smtClean="0">
                <a:solidFill>
                  <a:srgbClr val="CC0099"/>
                </a:solidFill>
                <a:latin typeface="Times New Roman" panose="02020603050405020304" pitchFamily="18" charset="0"/>
                <a:ea typeface="宋体" panose="02010600030101010101" pitchFamily="2" charset="-122"/>
              </a:rPr>
              <a:t>P</a:t>
            </a:r>
            <a:r>
              <a:rPr lang="en-US" altLang="zh-CN" sz="2000" b="1" baseline="-30000" dirty="0" smtClean="0">
                <a:solidFill>
                  <a:srgbClr val="CC0099"/>
                </a:solidFill>
                <a:latin typeface="Times New Roman" panose="02020603050405020304" pitchFamily="18" charset="0"/>
                <a:ea typeface="宋体" panose="02010600030101010101" pitchFamily="2" charset="-122"/>
              </a:rPr>
              <a:t>3</a:t>
            </a:r>
            <a:r>
              <a:rPr lang="en-US" altLang="zh-CN" sz="2000" b="1" dirty="0" smtClean="0">
                <a:solidFill>
                  <a:srgbClr val="CC0099"/>
                </a:solidFill>
                <a:latin typeface="Times New Roman" panose="02020603050405020304" pitchFamily="18" charset="0"/>
                <a:ea typeface="宋体" panose="02010600030101010101" pitchFamily="2" charset="-122"/>
              </a:rPr>
              <a:t>·IR</a:t>
            </a:r>
            <a:r>
              <a:rPr lang="en-US" altLang="zh-CN" sz="2000" b="1" baseline="-30000" dirty="0" smtClean="0">
                <a:solidFill>
                  <a:srgbClr val="CC0099"/>
                </a:solidFill>
                <a:latin typeface="Times New Roman" panose="02020603050405020304" pitchFamily="18" charset="0"/>
                <a:ea typeface="宋体" panose="02010600030101010101" pitchFamily="2" charset="-122"/>
              </a:rPr>
              <a:t>0</a:t>
            </a:r>
            <a:endParaRPr lang="en-US" altLang="zh-CN" sz="2000" b="1" dirty="0">
              <a:latin typeface="Times New Roman" panose="02020603050405020304" pitchFamily="18" charset="0"/>
              <a:ea typeface="宋体" panose="02010600030101010101" pitchFamily="2" charset="-122"/>
            </a:endParaRPr>
          </a:p>
          <a:p>
            <a:pPr lvl="0" indent="0"/>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5</a:t>
            </a:r>
            <a:r>
              <a:rPr lang="en-US" altLang="x-none" sz="2000" b="1" dirty="0">
                <a:latin typeface="Times New Roman" panose="02020603050405020304" pitchFamily="18" charset="0"/>
                <a:ea typeface="宋体" panose="02010600030101010101" pitchFamily="2" charset="-122"/>
              </a:rPr>
              <a:t>＝</a:t>
            </a:r>
            <a:r>
              <a:rPr lang="en-US" altLang="zh-CN" sz="2000" b="1" dirty="0" smtClean="0">
                <a:solidFill>
                  <a:srgbClr val="FF0000"/>
                </a:solidFill>
                <a:latin typeface="Times New Roman" panose="02020603050405020304" pitchFamily="18" charset="0"/>
                <a:ea typeface="宋体" panose="02010600030101010101" pitchFamily="2" charset="-122"/>
              </a:rPr>
              <a:t>P</a:t>
            </a:r>
            <a:r>
              <a:rPr lang="en-US" altLang="zh-CN" sz="2000" b="1" baseline="-30000" dirty="0" smtClean="0">
                <a:solidFill>
                  <a:srgbClr val="FF0000"/>
                </a:solidFill>
                <a:latin typeface="Times New Roman" panose="02020603050405020304" pitchFamily="18" charset="0"/>
                <a:ea typeface="宋体" panose="02010600030101010101" pitchFamily="2" charset="-122"/>
              </a:rPr>
              <a:t>1</a:t>
            </a:r>
            <a:r>
              <a:rPr lang="en-US" altLang="zh-CN" sz="2000" b="1" dirty="0" smtClean="0">
                <a:solidFill>
                  <a:srgbClr val="FF0000"/>
                </a:solidFill>
                <a:latin typeface="Times New Roman" panose="02020603050405020304" pitchFamily="18" charset="0"/>
                <a:ea typeface="宋体" panose="02010600030101010101" pitchFamily="2" charset="-122"/>
              </a:rPr>
              <a:t>·IR</a:t>
            </a:r>
            <a:r>
              <a:rPr lang="en-US" altLang="zh-CN" sz="2000" b="1" baseline="-30000" dirty="0" smtClean="0">
                <a:solidFill>
                  <a:srgbClr val="FF0000"/>
                </a:solidFill>
                <a:latin typeface="Times New Roman" panose="02020603050405020304" pitchFamily="18" charset="0"/>
                <a:ea typeface="宋体" panose="02010600030101010101" pitchFamily="2" charset="-122"/>
              </a:rPr>
              <a:t>5</a:t>
            </a:r>
            <a:r>
              <a:rPr lang="en-US" altLang="x-none"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4</a:t>
            </a:r>
            <a:r>
              <a:rPr lang="en-US" altLang="x-none" sz="2000" b="1" dirty="0">
                <a:latin typeface="Times New Roman" panose="02020603050405020304" pitchFamily="18" charset="0"/>
                <a:ea typeface="宋体" panose="02010600030101010101" pitchFamily="2" charset="-122"/>
              </a:rPr>
              <a:t>＝</a:t>
            </a:r>
            <a:r>
              <a:rPr lang="en-US" altLang="zh-CN" sz="2000" b="1" dirty="0" smtClean="0">
                <a:solidFill>
                  <a:srgbClr val="FF0000"/>
                </a:solidFill>
                <a:latin typeface="Times New Roman" panose="02020603050405020304" pitchFamily="18" charset="0"/>
                <a:ea typeface="宋体" panose="02010600030101010101" pitchFamily="2" charset="-122"/>
              </a:rPr>
              <a:t>P</a:t>
            </a:r>
            <a:r>
              <a:rPr lang="en-US" altLang="zh-CN" sz="2000" b="1" baseline="-30000" dirty="0" smtClean="0">
                <a:solidFill>
                  <a:srgbClr val="FF0000"/>
                </a:solidFill>
                <a:latin typeface="Times New Roman" panose="02020603050405020304" pitchFamily="18" charset="0"/>
                <a:ea typeface="宋体" panose="02010600030101010101" pitchFamily="2" charset="-122"/>
              </a:rPr>
              <a:t>1</a:t>
            </a:r>
            <a:r>
              <a:rPr lang="en-US" altLang="zh-CN" sz="2000" b="1" dirty="0" smtClean="0">
                <a:solidFill>
                  <a:srgbClr val="FF0000"/>
                </a:solidFill>
                <a:latin typeface="Times New Roman" panose="02020603050405020304" pitchFamily="18" charset="0"/>
                <a:ea typeface="宋体" panose="02010600030101010101" pitchFamily="2" charset="-122"/>
              </a:rPr>
              <a:t>·IR</a:t>
            </a:r>
            <a:r>
              <a:rPr lang="en-US" altLang="zh-CN" sz="2000" b="1" baseline="-30000" dirty="0" smtClean="0">
                <a:solidFill>
                  <a:srgbClr val="FF0000"/>
                </a:solidFill>
                <a:latin typeface="Times New Roman" panose="02020603050405020304" pitchFamily="18" charset="0"/>
                <a:ea typeface="宋体" panose="02010600030101010101" pitchFamily="2" charset="-122"/>
              </a:rPr>
              <a:t>4</a:t>
            </a:r>
            <a:endParaRPr lang="en-US" altLang="zh-CN" sz="2000" b="1" dirty="0">
              <a:latin typeface="Times New Roman" panose="02020603050405020304" pitchFamily="18" charset="0"/>
              <a:ea typeface="宋体" panose="02010600030101010101" pitchFamily="2" charset="-122"/>
            </a:endParaRPr>
          </a:p>
          <a:p>
            <a:pPr lvl="0" indent="0"/>
            <a:r>
              <a:rPr lang="en-US" altLang="zh-CN" sz="2000" b="1" dirty="0" smtClean="0">
                <a:latin typeface="Times New Roman" panose="02020603050405020304" pitchFamily="18" charset="0"/>
                <a:ea typeface="宋体" panose="02010600030101010101" pitchFamily="2" charset="-122"/>
              </a:rPr>
              <a:t>μA</a:t>
            </a:r>
            <a:r>
              <a:rPr lang="en-US" altLang="zh-CN" sz="2000" b="1" baseline="-30000" dirty="0" smtClean="0">
                <a:latin typeface="Times New Roman" panose="02020603050405020304" pitchFamily="18" charset="0"/>
                <a:ea typeface="宋体" panose="02010600030101010101" pitchFamily="2" charset="-122"/>
              </a:rPr>
              <a:t>3</a:t>
            </a:r>
            <a:r>
              <a:rPr lang="en-US" altLang="x-none" sz="2000" b="1" dirty="0">
                <a:latin typeface="Times New Roman" panose="02020603050405020304" pitchFamily="18" charset="0"/>
                <a:ea typeface="宋体" panose="02010600030101010101" pitchFamily="2" charset="-122"/>
              </a:rPr>
              <a:t>＝</a:t>
            </a:r>
            <a:r>
              <a:rPr lang="en-US" altLang="zh-CN" sz="2000" b="1" dirty="0" smtClean="0">
                <a:solidFill>
                  <a:srgbClr val="FF0000"/>
                </a:solidFill>
                <a:latin typeface="Times New Roman" panose="02020603050405020304" pitchFamily="18" charset="0"/>
                <a:ea typeface="宋体" panose="02010600030101010101" pitchFamily="2" charset="-122"/>
              </a:rPr>
              <a:t>P</a:t>
            </a:r>
            <a:r>
              <a:rPr lang="en-US" altLang="zh-CN" sz="2000" b="1" baseline="-30000" dirty="0" smtClean="0">
                <a:solidFill>
                  <a:srgbClr val="FF0000"/>
                </a:solidFill>
                <a:latin typeface="Times New Roman" panose="02020603050405020304" pitchFamily="18" charset="0"/>
                <a:ea typeface="宋体" panose="02010600030101010101" pitchFamily="2" charset="-122"/>
              </a:rPr>
              <a:t>1</a:t>
            </a:r>
            <a:r>
              <a:rPr lang="en-US" altLang="zh-CN" sz="2000" b="1" dirty="0" smtClean="0">
                <a:solidFill>
                  <a:srgbClr val="FF0000"/>
                </a:solidFill>
                <a:latin typeface="Times New Roman" panose="02020603050405020304" pitchFamily="18" charset="0"/>
                <a:ea typeface="宋体" panose="02010600030101010101" pitchFamily="2" charset="-122"/>
              </a:rPr>
              <a:t>·IR</a:t>
            </a:r>
            <a:r>
              <a:rPr lang="en-US" altLang="zh-CN" sz="2000" b="1" baseline="-30000" dirty="0" smtClean="0">
                <a:solidFill>
                  <a:srgbClr val="FF0000"/>
                </a:solidFill>
                <a:latin typeface="Times New Roman" panose="02020603050405020304" pitchFamily="18" charset="0"/>
                <a:ea typeface="宋体" panose="02010600030101010101" pitchFamily="2" charset="-122"/>
              </a:rPr>
              <a:t>3</a:t>
            </a:r>
            <a:r>
              <a:rPr lang="en-US" altLang="x-none" sz="2000" b="1" dirty="0">
                <a:latin typeface="Times New Roman" panose="02020603050405020304" pitchFamily="18" charset="0"/>
                <a:ea typeface="宋体" panose="02010600030101010101" pitchFamily="2" charset="-122"/>
              </a:rPr>
              <a:t>　　　　</a:t>
            </a:r>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2</a:t>
            </a:r>
            <a:r>
              <a:rPr lang="en-US" altLang="x-none" sz="2000" b="1" dirty="0">
                <a:latin typeface="Times New Roman" panose="02020603050405020304" pitchFamily="18" charset="0"/>
                <a:ea typeface="宋体" panose="02010600030101010101" pitchFamily="2" charset="-122"/>
              </a:rPr>
              <a:t>＝</a:t>
            </a:r>
            <a:r>
              <a:rPr lang="en-US" altLang="zh-CN" sz="2000" b="1" dirty="0" smtClean="0">
                <a:solidFill>
                  <a:srgbClr val="FF0000"/>
                </a:solidFill>
                <a:latin typeface="Times New Roman" panose="02020603050405020304" pitchFamily="18" charset="0"/>
                <a:ea typeface="宋体" panose="02010600030101010101" pitchFamily="2" charset="-122"/>
              </a:rPr>
              <a:t>P</a:t>
            </a:r>
            <a:r>
              <a:rPr lang="en-US" altLang="zh-CN" sz="2000" b="1" baseline="-30000" dirty="0" smtClean="0">
                <a:solidFill>
                  <a:srgbClr val="FF0000"/>
                </a:solidFill>
                <a:latin typeface="Times New Roman" panose="02020603050405020304" pitchFamily="18" charset="0"/>
                <a:ea typeface="宋体" panose="02010600030101010101" pitchFamily="2" charset="-122"/>
              </a:rPr>
              <a:t>1</a:t>
            </a:r>
            <a:r>
              <a:rPr lang="en-US" altLang="zh-CN" sz="2000" b="1" dirty="0" smtClean="0">
                <a:solidFill>
                  <a:srgbClr val="FF0000"/>
                </a:solidFill>
                <a:latin typeface="Times New Roman" panose="02020603050405020304" pitchFamily="18" charset="0"/>
                <a:ea typeface="宋体" panose="02010600030101010101" pitchFamily="2" charset="-122"/>
              </a:rPr>
              <a:t>·IR</a:t>
            </a:r>
            <a:r>
              <a:rPr lang="en-US" altLang="zh-CN" sz="2000" b="1" baseline="-30000" dirty="0" smtClean="0">
                <a:solidFill>
                  <a:srgbClr val="FF0000"/>
                </a:solidFill>
                <a:latin typeface="Times New Roman" panose="02020603050405020304" pitchFamily="18" charset="0"/>
                <a:ea typeface="宋体" panose="02010600030101010101" pitchFamily="2" charset="-122"/>
              </a:rPr>
              <a:t>2</a:t>
            </a:r>
            <a:r>
              <a:rPr lang="en-US" altLang="x-none" sz="2000" b="1" dirty="0" smtClean="0">
                <a:latin typeface="Times New Roman" panose="02020603050405020304" pitchFamily="18" charset="0"/>
                <a:ea typeface="宋体" panose="02010600030101010101" pitchFamily="2" charset="-122"/>
              </a:rPr>
              <a:t>＋</a:t>
            </a:r>
            <a:r>
              <a:rPr lang="en-US" altLang="zh-CN" sz="2000" b="1" dirty="0" smtClean="0">
                <a:solidFill>
                  <a:srgbClr val="0000FF"/>
                </a:solidFill>
                <a:latin typeface="Times New Roman" panose="02020603050405020304" pitchFamily="18" charset="0"/>
                <a:ea typeface="宋体" panose="02010600030101010101" pitchFamily="2" charset="-122"/>
              </a:rPr>
              <a:t>P</a:t>
            </a:r>
            <a:r>
              <a:rPr lang="en-US" altLang="zh-CN" sz="2000" b="1" baseline="-30000" dirty="0" smtClean="0">
                <a:solidFill>
                  <a:srgbClr val="0000FF"/>
                </a:solidFill>
                <a:latin typeface="Times New Roman" panose="02020603050405020304" pitchFamily="18" charset="0"/>
                <a:ea typeface="宋体" panose="02010600030101010101" pitchFamily="2" charset="-122"/>
              </a:rPr>
              <a:t>2</a:t>
            </a:r>
            <a:r>
              <a:rPr lang="en-US" altLang="zh-CN" sz="2000" b="1" dirty="0" smtClean="0">
                <a:solidFill>
                  <a:srgbClr val="0000FF"/>
                </a:solidFill>
                <a:latin typeface="Times New Roman" panose="02020603050405020304" pitchFamily="18" charset="0"/>
                <a:ea typeface="宋体" panose="02010600030101010101" pitchFamily="2" charset="-122"/>
              </a:rPr>
              <a:t>·C</a:t>
            </a:r>
            <a:endParaRPr lang="en-US" altLang="zh-CN" sz="2000" b="1" dirty="0">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sp>
        <p:nvSpPr>
          <p:cNvPr id="90116" name="Rectangle 3"/>
          <p:cNvSpPr/>
          <p:nvPr/>
        </p:nvSpPr>
        <p:spPr>
          <a:xfrm>
            <a:off x="428625" y="3500438"/>
            <a:ext cx="8135938" cy="519112"/>
          </a:xfrm>
          <a:prstGeom prst="rect">
            <a:avLst/>
          </a:prstGeom>
          <a:noFill/>
          <a:ln w="9525">
            <a:noFill/>
          </a:ln>
        </p:spPr>
        <p:txBody>
          <a:bodyPr anchor="t">
            <a:spAutoFit/>
          </a:bodyPr>
          <a:lstStyle/>
          <a:p>
            <a:pPr lvl="0" indent="0"/>
            <a:r>
              <a:rPr lang="zh-CN" altLang="en-US" b="1" dirty="0">
                <a:solidFill>
                  <a:srgbClr val="990099"/>
                </a:solidFill>
                <a:latin typeface="Times New Roman" panose="02020603050405020304" pitchFamily="18" charset="0"/>
                <a:ea typeface="宋体" panose="02010600030101010101" pitchFamily="2" charset="-122"/>
              </a:rPr>
              <a:t>解：</a:t>
            </a:r>
            <a:r>
              <a:rPr lang="zh-CN" altLang="en-US" b="1" dirty="0">
                <a:latin typeface="Times New Roman" panose="02020603050405020304" pitchFamily="18" charset="0"/>
                <a:ea typeface="宋体" panose="02010600030101010101" pitchFamily="2" charset="-122"/>
              </a:rPr>
              <a:t>    三个判别测试</a:t>
            </a:r>
            <a:r>
              <a:rPr lang="en-US" altLang="zh-CN" b="1" dirty="0">
                <a:latin typeface="Times New Roman" panose="02020603050405020304" pitchFamily="18" charset="0"/>
                <a:ea typeface="宋体" panose="02010600030101010101" pitchFamily="2" charset="-122"/>
              </a:rPr>
              <a:t>:  P1   P2   P3</a:t>
            </a:r>
            <a:endParaRPr lang="en-US" altLang="zh-CN" b="1" dirty="0">
              <a:latin typeface="Times New Roman" panose="02020603050405020304" pitchFamily="18" charset="0"/>
              <a:ea typeface="宋体" panose="02010600030101010101" pitchFamily="2" charset="-122"/>
            </a:endParaRPr>
          </a:p>
        </p:txBody>
      </p:sp>
      <p:sp>
        <p:nvSpPr>
          <p:cNvPr id="90117" name="Rectangle 4"/>
          <p:cNvSpPr/>
          <p:nvPr/>
        </p:nvSpPr>
        <p:spPr>
          <a:xfrm>
            <a:off x="1547813" y="3962400"/>
            <a:ext cx="6408737" cy="701675"/>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① 用</a:t>
            </a:r>
            <a:r>
              <a:rPr lang="en-US" altLang="zh-CN" sz="2000" b="1" dirty="0">
                <a:solidFill>
                  <a:srgbClr val="FF0000"/>
                </a:solidFill>
                <a:latin typeface="Times New Roman" panose="02020603050405020304" pitchFamily="18" charset="0"/>
                <a:ea typeface="宋体" panose="02010600030101010101" pitchFamily="2" charset="-122"/>
              </a:rPr>
              <a:t>P</a:t>
            </a:r>
            <a:r>
              <a:rPr lang="en-US" altLang="zh-CN" sz="2000" b="1" baseline="-30000" dirty="0">
                <a:solidFill>
                  <a:srgbClr val="FF0000"/>
                </a:solidFill>
                <a:latin typeface="Times New Roman" panose="02020603050405020304" pitchFamily="18" charset="0"/>
                <a:ea typeface="宋体" panose="02010600030101010101" pitchFamily="2" charset="-122"/>
              </a:rPr>
              <a:t>1</a:t>
            </a:r>
            <a:r>
              <a:rPr lang="en-US" altLang="zh-CN" sz="2000" b="1" baseline="-30000" dirty="0">
                <a:latin typeface="Times New Roman" panose="02020603050405020304" pitchFamily="18" charset="0"/>
                <a:ea typeface="宋体" panose="02010600030101010101" pitchFamily="2" charset="-122"/>
              </a:rPr>
              <a:t> </a:t>
            </a:r>
            <a:r>
              <a:rPr lang="zh-CN" altLang="en-US" sz="2000" b="1" dirty="0">
                <a:latin typeface="Times New Roman" panose="02020603050405020304" pitchFamily="18" charset="0"/>
                <a:ea typeface="宋体" panose="02010600030101010101" pitchFamily="2" charset="-122"/>
              </a:rPr>
              <a:t>和</a:t>
            </a:r>
            <a:r>
              <a:rPr lang="en-US" altLang="zh-CN" sz="2000" b="1" dirty="0">
                <a:solidFill>
                  <a:srgbClr val="FF0000"/>
                </a:solidFill>
                <a:latin typeface="Times New Roman" panose="02020603050405020304" pitchFamily="18" charset="0"/>
                <a:ea typeface="宋体" panose="02010600030101010101" pitchFamily="2" charset="-122"/>
              </a:rPr>
              <a:t>IR</a:t>
            </a:r>
            <a:r>
              <a:rPr lang="en-US" altLang="zh-CN" sz="2000" b="1" baseline="-30000" dirty="0">
                <a:solidFill>
                  <a:srgbClr val="FF0000"/>
                </a:solidFill>
                <a:latin typeface="Times New Roman" panose="02020603050405020304" pitchFamily="18" charset="0"/>
                <a:ea typeface="宋体" panose="02010600030101010101" pitchFamily="2" charset="-122"/>
              </a:rPr>
              <a:t>5</a:t>
            </a:r>
            <a:r>
              <a:rPr lang="en-US" altLang="x-none" sz="2000" b="1" dirty="0">
                <a:solidFill>
                  <a:srgbClr val="FF0000"/>
                </a:solidFill>
                <a:latin typeface="Times New Roman" panose="02020603050405020304" pitchFamily="18" charset="0"/>
                <a:ea typeface="宋体" panose="02010600030101010101" pitchFamily="2" charset="-122"/>
              </a:rPr>
              <a:t>～</a:t>
            </a:r>
            <a:r>
              <a:rPr lang="en-US" altLang="zh-CN" sz="2000" b="1" dirty="0">
                <a:solidFill>
                  <a:srgbClr val="FF0000"/>
                </a:solidFill>
                <a:latin typeface="Times New Roman" panose="02020603050405020304" pitchFamily="18" charset="0"/>
                <a:ea typeface="宋体" panose="02010600030101010101" pitchFamily="2" charset="-122"/>
              </a:rPr>
              <a:t>IR</a:t>
            </a:r>
            <a:r>
              <a:rPr lang="en-US" altLang="zh-CN" sz="2000" b="1" baseline="-30000" dirty="0">
                <a:solidFill>
                  <a:srgbClr val="FF0000"/>
                </a:solidFill>
                <a:latin typeface="Times New Roman" panose="02020603050405020304" pitchFamily="18" charset="0"/>
                <a:ea typeface="宋体" panose="02010600030101010101" pitchFamily="2" charset="-122"/>
              </a:rPr>
              <a:t>2</a:t>
            </a:r>
            <a:r>
              <a:rPr lang="zh-CN" altLang="en-US" sz="2000" b="1" dirty="0">
                <a:latin typeface="Times New Roman" panose="02020603050405020304" pitchFamily="18" charset="0"/>
                <a:ea typeface="宋体" panose="02010600030101010101" pitchFamily="2" charset="-122"/>
              </a:rPr>
              <a:t>修改</a:t>
            </a:r>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5</a:t>
            </a:r>
            <a:r>
              <a:rPr lang="en-US" altLang="x-none" sz="2000" b="1" dirty="0">
                <a:latin typeface="Times New Roman" panose="02020603050405020304" pitchFamily="18" charset="0"/>
                <a:ea typeface="宋体" panose="02010600030101010101" pitchFamily="2" charset="-122"/>
              </a:rPr>
              <a:t>～</a:t>
            </a:r>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2 </a:t>
            </a:r>
            <a:endParaRPr lang="en-US" altLang="zh-CN" sz="2000" b="1" dirty="0">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sp>
        <p:nvSpPr>
          <p:cNvPr id="90118" name="Rectangle 6"/>
          <p:cNvSpPr/>
          <p:nvPr/>
        </p:nvSpPr>
        <p:spPr>
          <a:xfrm>
            <a:off x="1547813" y="4322763"/>
            <a:ext cx="7056437" cy="396875"/>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② 用</a:t>
            </a:r>
            <a:r>
              <a:rPr lang="en-US" altLang="zh-CN" sz="2000" b="1" dirty="0">
                <a:solidFill>
                  <a:srgbClr val="0000FF"/>
                </a:solidFill>
                <a:latin typeface="Times New Roman" panose="02020603050405020304" pitchFamily="18" charset="0"/>
                <a:ea typeface="宋体" panose="02010600030101010101" pitchFamily="2" charset="-122"/>
              </a:rPr>
              <a:t>P</a:t>
            </a:r>
            <a:r>
              <a:rPr lang="en-US" altLang="zh-CN" sz="2000" b="1" baseline="-30000" dirty="0">
                <a:solidFill>
                  <a:srgbClr val="0000FF"/>
                </a:solidFill>
                <a:latin typeface="Times New Roman" panose="02020603050405020304" pitchFamily="18" charset="0"/>
                <a:ea typeface="宋体" panose="02010600030101010101" pitchFamily="2" charset="-122"/>
              </a:rPr>
              <a:t>2 </a:t>
            </a:r>
            <a:r>
              <a:rPr lang="zh-CN" altLang="en-US" sz="2000" b="1" dirty="0">
                <a:latin typeface="Times New Roman" panose="02020603050405020304" pitchFamily="18" charset="0"/>
                <a:ea typeface="宋体" panose="02010600030101010101" pitchFamily="2" charset="-122"/>
              </a:rPr>
              <a:t>和</a:t>
            </a:r>
            <a:r>
              <a:rPr lang="en-US" altLang="zh-CN" sz="2000" b="1" dirty="0">
                <a:solidFill>
                  <a:srgbClr val="0000FF"/>
                </a:solidFill>
                <a:latin typeface="Times New Roman" panose="02020603050405020304" pitchFamily="18" charset="0"/>
                <a:ea typeface="宋体" panose="02010600030101010101" pitchFamily="2" charset="-122"/>
              </a:rPr>
              <a:t>C</a:t>
            </a:r>
            <a:r>
              <a:rPr lang="zh-CN" altLang="en-US" sz="2000" b="1" dirty="0">
                <a:latin typeface="Times New Roman" panose="02020603050405020304" pitchFamily="18" charset="0"/>
                <a:ea typeface="宋体" panose="02010600030101010101" pitchFamily="2" charset="-122"/>
              </a:rPr>
              <a:t>修改</a:t>
            </a:r>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2 </a:t>
            </a:r>
            <a:endParaRPr lang="en-US" altLang="zh-CN" sz="2000" b="1" dirty="0">
              <a:latin typeface="Times New Roman" panose="02020603050405020304" pitchFamily="18" charset="0"/>
              <a:ea typeface="宋体" panose="02010600030101010101" pitchFamily="2" charset="-122"/>
            </a:endParaRPr>
          </a:p>
        </p:txBody>
      </p:sp>
      <p:sp>
        <p:nvSpPr>
          <p:cNvPr id="90119" name="Rectangle 7"/>
          <p:cNvSpPr/>
          <p:nvPr/>
        </p:nvSpPr>
        <p:spPr>
          <a:xfrm>
            <a:off x="1549400" y="4683125"/>
            <a:ext cx="5254625" cy="396875"/>
          </a:xfrm>
          <a:prstGeom prst="rect">
            <a:avLst/>
          </a:prstGeom>
          <a:noFill/>
          <a:ln w="9525">
            <a:noFill/>
          </a:ln>
        </p:spPr>
        <p:txBody>
          <a:bodyPr wrap="square" anchor="t">
            <a:spAutoFit/>
          </a:bodyPr>
          <a:lstStyle/>
          <a:p>
            <a:pPr lvl="0" indent="0"/>
            <a:r>
              <a:rPr lang="zh-CN" altLang="en-US" sz="2000" b="1" dirty="0">
                <a:latin typeface="Times New Roman" panose="02020603050405020304" pitchFamily="18" charset="0"/>
                <a:ea typeface="宋体" panose="02010600030101010101" pitchFamily="2" charset="-122"/>
              </a:rPr>
              <a:t>③用</a:t>
            </a:r>
            <a:r>
              <a:rPr lang="en-US" altLang="zh-CN" sz="2000" b="1" dirty="0">
                <a:solidFill>
                  <a:srgbClr val="006600"/>
                </a:solidFill>
                <a:latin typeface="Times New Roman" panose="02020603050405020304" pitchFamily="18" charset="0"/>
                <a:ea typeface="宋体" panose="02010600030101010101" pitchFamily="2" charset="-122"/>
              </a:rPr>
              <a:t>P</a:t>
            </a:r>
            <a:r>
              <a:rPr lang="en-US" altLang="zh-CN" sz="2000" b="1" baseline="-30000" dirty="0">
                <a:solidFill>
                  <a:srgbClr val="006600"/>
                </a:solidFill>
                <a:latin typeface="Times New Roman" panose="02020603050405020304" pitchFamily="18" charset="0"/>
                <a:ea typeface="宋体" panose="02010600030101010101" pitchFamily="2" charset="-122"/>
              </a:rPr>
              <a:t>3</a:t>
            </a:r>
            <a:r>
              <a:rPr lang="zh-CN" altLang="en-US" sz="2000" b="1" dirty="0">
                <a:latin typeface="Times New Roman" panose="02020603050405020304" pitchFamily="18" charset="0"/>
                <a:ea typeface="宋体" panose="02010600030101010101" pitchFamily="2" charset="-122"/>
              </a:rPr>
              <a:t>和</a:t>
            </a:r>
            <a:r>
              <a:rPr lang="en-US" altLang="zh-CN" sz="2000" b="1" dirty="0">
                <a:solidFill>
                  <a:srgbClr val="006600"/>
                </a:solidFill>
                <a:latin typeface="Times New Roman" panose="02020603050405020304" pitchFamily="18" charset="0"/>
                <a:ea typeface="宋体" panose="02010600030101010101" pitchFamily="2" charset="-122"/>
              </a:rPr>
              <a:t>IR</a:t>
            </a:r>
            <a:r>
              <a:rPr lang="en-US" altLang="zh-CN" sz="2000" b="1" baseline="-30000" dirty="0">
                <a:solidFill>
                  <a:srgbClr val="006600"/>
                </a:solidFill>
                <a:latin typeface="Times New Roman" panose="02020603050405020304" pitchFamily="18" charset="0"/>
                <a:ea typeface="宋体" panose="02010600030101010101" pitchFamily="2" charset="-122"/>
              </a:rPr>
              <a:t>1</a:t>
            </a:r>
            <a:r>
              <a:rPr lang="zh-CN" altLang="en-US" sz="2000" b="1" dirty="0">
                <a:latin typeface="Times New Roman" panose="02020603050405020304" pitchFamily="18" charset="0"/>
                <a:ea typeface="宋体" panose="02010600030101010101" pitchFamily="2" charset="-122"/>
              </a:rPr>
              <a:t>修改</a:t>
            </a:r>
            <a:r>
              <a:rPr lang="en-US" altLang="zh-CN" sz="2000" b="1" dirty="0">
                <a:latin typeface="Times New Roman" panose="02020603050405020304" pitchFamily="18" charset="0"/>
                <a:ea typeface="宋体" panose="02010600030101010101" pitchFamily="2" charset="-122"/>
              </a:rPr>
              <a:t>μA</a:t>
            </a:r>
            <a:r>
              <a:rPr lang="en-US" altLang="zh-CN" sz="2000" b="1" baseline="-30000" dirty="0">
                <a:latin typeface="Times New Roman" panose="02020603050405020304" pitchFamily="18" charset="0"/>
                <a:ea typeface="宋体" panose="02010600030101010101" pitchFamily="2" charset="-122"/>
              </a:rPr>
              <a:t>7</a:t>
            </a:r>
            <a:r>
              <a:rPr lang="en-US" altLang="x-none" sz="2000" b="1" dirty="0">
                <a:latin typeface="Times New Roman" panose="02020603050405020304" pitchFamily="18"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sym typeface="Arial" panose="020B0604020202020204" pitchFamily="34" charset="0"/>
              </a:rPr>
              <a:t>用</a:t>
            </a:r>
            <a:r>
              <a:rPr lang="en-US" altLang="zh-CN" sz="2000" b="1" dirty="0">
                <a:solidFill>
                  <a:srgbClr val="CC0099"/>
                </a:solidFill>
                <a:latin typeface="Times New Roman" panose="02020603050405020304" pitchFamily="18" charset="0"/>
                <a:ea typeface="宋体" panose="02010600030101010101" pitchFamily="2" charset="-122"/>
                <a:sym typeface="Arial" panose="020B0604020202020204" pitchFamily="34" charset="0"/>
              </a:rPr>
              <a:t>P</a:t>
            </a:r>
            <a:r>
              <a:rPr lang="en-US" altLang="zh-CN" sz="2000" b="1" baseline="-30000" dirty="0">
                <a:solidFill>
                  <a:srgbClr val="CC0099"/>
                </a:solidFill>
                <a:latin typeface="Times New Roman" panose="02020603050405020304" pitchFamily="18" charset="0"/>
                <a:ea typeface="宋体" panose="02010600030101010101" pitchFamily="2" charset="-122"/>
                <a:sym typeface="Arial" panose="020B0604020202020204" pitchFamily="34" charset="0"/>
              </a:rPr>
              <a:t>3</a:t>
            </a:r>
            <a:r>
              <a:rPr lang="zh-CN" altLang="en-US" sz="2000" b="1" dirty="0">
                <a:latin typeface="Times New Roman" panose="02020603050405020304" pitchFamily="18" charset="0"/>
                <a:ea typeface="宋体" panose="02010600030101010101" pitchFamily="2" charset="-122"/>
                <a:sym typeface="Arial" panose="020B0604020202020204" pitchFamily="34" charset="0"/>
              </a:rPr>
              <a:t>和</a:t>
            </a:r>
            <a:r>
              <a:rPr lang="en-US" altLang="zh-CN" sz="2000" b="1" dirty="0">
                <a:solidFill>
                  <a:srgbClr val="CC0099"/>
                </a:solidFill>
                <a:latin typeface="Times New Roman" panose="02020603050405020304" pitchFamily="18" charset="0"/>
                <a:ea typeface="宋体" panose="02010600030101010101" pitchFamily="2" charset="-122"/>
                <a:sym typeface="Arial" panose="020B0604020202020204" pitchFamily="34" charset="0"/>
              </a:rPr>
              <a:t>IR</a:t>
            </a:r>
            <a:r>
              <a:rPr lang="en-US" altLang="zh-CN" sz="2000" b="1" baseline="-30000" dirty="0">
                <a:solidFill>
                  <a:srgbClr val="CC0099"/>
                </a:solidFill>
                <a:latin typeface="Times New Roman" panose="02020603050405020304" pitchFamily="18" charset="0"/>
                <a:ea typeface="宋体" panose="02010600030101010101" pitchFamily="2" charset="-122"/>
                <a:sym typeface="Arial" panose="020B0604020202020204" pitchFamily="34" charset="0"/>
              </a:rPr>
              <a:t>0</a:t>
            </a:r>
            <a:r>
              <a:rPr lang="zh-CN" altLang="en-US" sz="2000" b="1" dirty="0">
                <a:latin typeface="Times New Roman" panose="02020603050405020304" pitchFamily="18" charset="0"/>
                <a:ea typeface="宋体" panose="02010600030101010101" pitchFamily="2" charset="-122"/>
                <a:sym typeface="Arial" panose="020B0604020202020204" pitchFamily="34" charset="0"/>
              </a:rPr>
              <a:t>修改</a:t>
            </a:r>
            <a:r>
              <a:rPr lang="en-US" altLang="zh-CN" sz="2000" b="1" dirty="0">
                <a:latin typeface="Times New Roman" panose="02020603050405020304" pitchFamily="18" charset="0"/>
                <a:ea typeface="宋体" panose="02010600030101010101" pitchFamily="2" charset="-122"/>
                <a:sym typeface="Arial" panose="020B0604020202020204" pitchFamily="34" charset="0"/>
              </a:rPr>
              <a:t>μA</a:t>
            </a:r>
            <a:r>
              <a:rPr lang="en-US" altLang="zh-CN" sz="2000" b="1" baseline="-30000" dirty="0">
                <a:latin typeface="Times New Roman" panose="02020603050405020304" pitchFamily="18" charset="0"/>
                <a:ea typeface="宋体" panose="02010600030101010101" pitchFamily="2" charset="-122"/>
                <a:sym typeface="Arial" panose="020B0604020202020204" pitchFamily="34" charset="0"/>
              </a:rPr>
              <a:t>6</a:t>
            </a:r>
            <a:r>
              <a:rPr lang="en-US" altLang="x-none" sz="2000" b="1" dirty="0">
                <a:latin typeface="Times New Roman" panose="02020603050405020304" pitchFamily="18" charset="0"/>
                <a:ea typeface="宋体" panose="02010600030101010101" pitchFamily="2" charset="-122"/>
                <a:sym typeface="Arial" panose="020B0604020202020204" pitchFamily="34" charset="0"/>
              </a:rPr>
              <a:t>。</a:t>
            </a:r>
            <a:r>
              <a:rPr lang="en-US" altLang="x-none" sz="2000" b="1" dirty="0">
                <a:latin typeface="Times New Roman" panose="02020603050405020304" pitchFamily="18" charset="0"/>
                <a:ea typeface="宋体" panose="02010600030101010101" pitchFamily="2" charset="-122"/>
              </a:rPr>
              <a:t> </a:t>
            </a:r>
            <a:endParaRPr lang="en-US" altLang="x-none" sz="2000" b="1" dirty="0">
              <a:latin typeface="Times New Roman" panose="02020603050405020304" pitchFamily="18" charset="0"/>
              <a:ea typeface="宋体" panose="02010600030101010101" pitchFamily="2" charset="-122"/>
            </a:endParaRPr>
          </a:p>
        </p:txBody>
      </p:sp>
      <p:sp>
        <p:nvSpPr>
          <p:cNvPr id="10" name="Rectangle 3"/>
          <p:cNvSpPr txBox="1">
            <a:spLocks noChangeArrowheads="1"/>
          </p:cNvSpPr>
          <p:nvPr/>
        </p:nvSpPr>
        <p:spPr>
          <a:xfrm>
            <a:off x="785813" y="142875"/>
            <a:ext cx="7772400" cy="731838"/>
          </a:xfrm>
          <a:prstGeom prst="rect">
            <a:avLst/>
          </a:prstGeom>
        </p:spPr>
        <p:txBody>
          <a:bodyPr anchor="b"/>
          <a:lstStyle/>
          <a:p>
            <a:pPr marL="723900" marR="0" lvl="0" indent="-723900" algn="ctr" defTabSz="914400" rtl="0" eaLnBrk="1" fontAlgn="base" latinLnBrk="0" hangingPunct="1">
              <a:spcBef>
                <a:spcPct val="0"/>
              </a:spcBef>
              <a:spcAft>
                <a:spcPct val="0"/>
              </a:spcAft>
              <a:buClrTx/>
              <a:buSzTx/>
              <a:buFontTx/>
              <a:buNone/>
              <a:defRPr/>
            </a:pPr>
            <a:r>
              <a:rPr kumimoji="1" lang="en-US" altLang="zh-CN" sz="33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3</a:t>
            </a:r>
            <a:r>
              <a:rPr kumimoji="1" lang="zh-CN" altLang="en-US" sz="33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、微程序分支</a:t>
            </a:r>
            <a:endParaRPr kumimoji="1" lang="zh-CN" altLang="en-US" sz="3300" b="1" i="0" u="none" strike="noStrike" kern="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0122"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2" name="AutoShape 15">
            <a:hlinkClick r:id="rId1" action="ppaction://hlinksldjump"/>
          </p:cNvPr>
          <p:cNvSpPr/>
          <p:nvPr/>
        </p:nvSpPr>
        <p:spPr>
          <a:xfrm>
            <a:off x="2071670" y="5500702"/>
            <a:ext cx="6000792" cy="1071570"/>
          </a:xfrm>
          <a:prstGeom prst="wedgeRoundRectCallout">
            <a:avLst>
              <a:gd name="adj1" fmla="val -39227"/>
              <a:gd name="adj2" fmla="val -16111"/>
              <a:gd name="adj3" fmla="val 16667"/>
            </a:avLst>
          </a:prstGeom>
          <a:solidFill>
            <a:srgbClr val="F5D0BF"/>
          </a:solidFill>
          <a:ln w="9525" cap="flat" cmpd="sng">
            <a:solidFill>
              <a:schemeClr val="tx1"/>
            </a:solidFill>
            <a:prstDash val="solid"/>
            <a:miter/>
            <a:headEnd type="none" w="med" len="med"/>
            <a:tailEnd type="none" w="med" len="med"/>
          </a:ln>
        </p:spPr>
        <p:txBody>
          <a:bodyPr lIns="36000" rIns="36000" anchor="t"/>
          <a:lstStyle/>
          <a:p>
            <a:pPr lvl="0"/>
            <a:r>
              <a:rPr lang="en-US" altLang="zh-CN" sz="1800" b="1" dirty="0" smtClean="0"/>
              <a:t>μA</a:t>
            </a:r>
            <a:r>
              <a:rPr lang="en-US" altLang="zh-CN" sz="1800" b="1" baseline="-30000" dirty="0" smtClean="0"/>
              <a:t>7</a:t>
            </a:r>
            <a:r>
              <a:rPr lang="en-US" altLang="x-none" sz="1800" b="1" dirty="0" smtClean="0"/>
              <a:t>＝</a:t>
            </a:r>
            <a:r>
              <a:rPr lang="en-US" altLang="zh-CN" sz="1800" b="1" dirty="0" smtClean="0">
                <a:solidFill>
                  <a:srgbClr val="006600"/>
                </a:solidFill>
              </a:rPr>
              <a:t>P</a:t>
            </a:r>
            <a:r>
              <a:rPr lang="en-US" altLang="zh-CN" sz="1800" b="1" baseline="-30000" dirty="0" smtClean="0">
                <a:solidFill>
                  <a:srgbClr val="006600"/>
                </a:solidFill>
              </a:rPr>
              <a:t>3</a:t>
            </a:r>
            <a:r>
              <a:rPr lang="en-US" altLang="zh-CN" sz="1800" b="1" dirty="0" smtClean="0">
                <a:solidFill>
                  <a:srgbClr val="006600"/>
                </a:solidFill>
              </a:rPr>
              <a:t>·IR</a:t>
            </a:r>
            <a:r>
              <a:rPr lang="en-US" altLang="zh-CN" sz="1800" b="1" baseline="-30000" dirty="0" smtClean="0">
                <a:solidFill>
                  <a:srgbClr val="006600"/>
                </a:solidFill>
              </a:rPr>
              <a:t>1</a:t>
            </a:r>
            <a:r>
              <a:rPr lang="en-US" altLang="zh-CN" sz="1800" b="1" dirty="0" smtClean="0"/>
              <a:t>·T</a:t>
            </a:r>
            <a:r>
              <a:rPr lang="en-US" altLang="zh-CN" sz="1800" b="1" baseline="-30000" dirty="0" smtClean="0"/>
              <a:t>4</a:t>
            </a:r>
            <a:r>
              <a:rPr lang="en-US" altLang="x-none" sz="1800" b="1" dirty="0" smtClean="0"/>
              <a:t>　　　　</a:t>
            </a:r>
            <a:r>
              <a:rPr lang="en-US" altLang="zh-CN" sz="1800" b="1" dirty="0" smtClean="0"/>
              <a:t>μA</a:t>
            </a:r>
            <a:r>
              <a:rPr lang="en-US" altLang="zh-CN" sz="1800" b="1" baseline="-30000" dirty="0" smtClean="0"/>
              <a:t>6</a:t>
            </a:r>
            <a:r>
              <a:rPr lang="en-US" altLang="x-none" sz="1800" b="1" dirty="0" smtClean="0"/>
              <a:t>＝</a:t>
            </a:r>
            <a:r>
              <a:rPr lang="en-US" altLang="zh-CN" sz="1800" b="1" dirty="0" smtClean="0">
                <a:solidFill>
                  <a:srgbClr val="CC0099"/>
                </a:solidFill>
              </a:rPr>
              <a:t>P</a:t>
            </a:r>
            <a:r>
              <a:rPr lang="en-US" altLang="zh-CN" sz="1800" b="1" baseline="-30000" dirty="0" smtClean="0">
                <a:solidFill>
                  <a:srgbClr val="CC0099"/>
                </a:solidFill>
              </a:rPr>
              <a:t>3</a:t>
            </a:r>
            <a:r>
              <a:rPr lang="en-US" altLang="zh-CN" sz="1800" b="1" dirty="0" smtClean="0">
                <a:solidFill>
                  <a:srgbClr val="CC0099"/>
                </a:solidFill>
              </a:rPr>
              <a:t>·IR</a:t>
            </a:r>
            <a:r>
              <a:rPr lang="en-US" altLang="zh-CN" sz="1800" b="1" baseline="-30000" dirty="0" smtClean="0">
                <a:solidFill>
                  <a:srgbClr val="CC0099"/>
                </a:solidFill>
              </a:rPr>
              <a:t>0</a:t>
            </a:r>
            <a:r>
              <a:rPr lang="en-US" altLang="zh-CN" sz="1800" b="1" dirty="0" smtClean="0"/>
              <a:t>·T</a:t>
            </a:r>
            <a:r>
              <a:rPr lang="en-US" altLang="zh-CN" sz="1800" b="1" baseline="-30000" dirty="0" smtClean="0"/>
              <a:t>4</a:t>
            </a:r>
            <a:endParaRPr lang="en-US" altLang="zh-CN" sz="1800" b="1" dirty="0" smtClean="0"/>
          </a:p>
          <a:p>
            <a:pPr lvl="0"/>
            <a:r>
              <a:rPr lang="en-US" altLang="zh-CN" sz="1800" b="1" dirty="0" smtClean="0"/>
              <a:t>μA</a:t>
            </a:r>
            <a:r>
              <a:rPr lang="en-US" altLang="zh-CN" sz="1800" b="1" baseline="-30000" dirty="0" smtClean="0"/>
              <a:t>5</a:t>
            </a:r>
            <a:r>
              <a:rPr lang="en-US" altLang="x-none" sz="1800" b="1" dirty="0" smtClean="0"/>
              <a:t>＝</a:t>
            </a:r>
            <a:r>
              <a:rPr lang="en-US" altLang="zh-CN" sz="1800" b="1" dirty="0" smtClean="0">
                <a:solidFill>
                  <a:srgbClr val="FF0000"/>
                </a:solidFill>
              </a:rPr>
              <a:t>P</a:t>
            </a:r>
            <a:r>
              <a:rPr lang="en-US" altLang="zh-CN" sz="1800" b="1" baseline="-30000" dirty="0" smtClean="0">
                <a:solidFill>
                  <a:srgbClr val="FF0000"/>
                </a:solidFill>
              </a:rPr>
              <a:t>1</a:t>
            </a:r>
            <a:r>
              <a:rPr lang="en-US" altLang="zh-CN" sz="1800" b="1" dirty="0" smtClean="0">
                <a:solidFill>
                  <a:srgbClr val="FF0000"/>
                </a:solidFill>
              </a:rPr>
              <a:t>·IR</a:t>
            </a:r>
            <a:r>
              <a:rPr lang="en-US" altLang="zh-CN" sz="1800" b="1" baseline="-30000" dirty="0" smtClean="0">
                <a:solidFill>
                  <a:srgbClr val="FF0000"/>
                </a:solidFill>
              </a:rPr>
              <a:t>5</a:t>
            </a:r>
            <a:r>
              <a:rPr lang="en-US" altLang="zh-CN" sz="1800" b="1" dirty="0" smtClean="0"/>
              <a:t>·T</a:t>
            </a:r>
            <a:r>
              <a:rPr lang="en-US" altLang="zh-CN" sz="1800" b="1" baseline="-30000" dirty="0" smtClean="0"/>
              <a:t>4</a:t>
            </a:r>
            <a:r>
              <a:rPr lang="en-US" altLang="x-none" sz="1800" b="1" dirty="0" smtClean="0"/>
              <a:t>　　　　</a:t>
            </a:r>
            <a:r>
              <a:rPr lang="en-US" altLang="zh-CN" sz="1800" b="1" dirty="0" smtClean="0"/>
              <a:t>μA</a:t>
            </a:r>
            <a:r>
              <a:rPr lang="en-US" altLang="zh-CN" sz="1800" b="1" baseline="-30000" dirty="0" smtClean="0"/>
              <a:t>4</a:t>
            </a:r>
            <a:r>
              <a:rPr lang="en-US" altLang="x-none" sz="1800" b="1" dirty="0" smtClean="0"/>
              <a:t>＝</a:t>
            </a:r>
            <a:r>
              <a:rPr lang="en-US" altLang="zh-CN" sz="1800" b="1" dirty="0" smtClean="0">
                <a:solidFill>
                  <a:srgbClr val="FF0000"/>
                </a:solidFill>
              </a:rPr>
              <a:t>P</a:t>
            </a:r>
            <a:r>
              <a:rPr lang="en-US" altLang="zh-CN" sz="1800" b="1" baseline="-30000" dirty="0" smtClean="0">
                <a:solidFill>
                  <a:srgbClr val="FF0000"/>
                </a:solidFill>
              </a:rPr>
              <a:t>1</a:t>
            </a:r>
            <a:r>
              <a:rPr lang="en-US" altLang="zh-CN" sz="1800" b="1" dirty="0" smtClean="0">
                <a:solidFill>
                  <a:srgbClr val="FF0000"/>
                </a:solidFill>
              </a:rPr>
              <a:t>·IR</a:t>
            </a:r>
            <a:r>
              <a:rPr lang="en-US" altLang="zh-CN" sz="1800" b="1" baseline="-30000" dirty="0" smtClean="0">
                <a:solidFill>
                  <a:srgbClr val="FF0000"/>
                </a:solidFill>
              </a:rPr>
              <a:t>4</a:t>
            </a:r>
            <a:r>
              <a:rPr lang="en-US" altLang="zh-CN" sz="1800" b="1" dirty="0" smtClean="0"/>
              <a:t>·T</a:t>
            </a:r>
            <a:r>
              <a:rPr lang="en-US" altLang="zh-CN" sz="1800" b="1" baseline="-30000" dirty="0" smtClean="0"/>
              <a:t>4</a:t>
            </a:r>
            <a:endParaRPr lang="en-US" altLang="zh-CN" sz="1800" b="1" dirty="0" smtClean="0"/>
          </a:p>
          <a:p>
            <a:pPr lvl="0"/>
            <a:r>
              <a:rPr lang="en-US" altLang="zh-CN" sz="1800" b="1" dirty="0" smtClean="0"/>
              <a:t>μA</a:t>
            </a:r>
            <a:r>
              <a:rPr lang="en-US" altLang="zh-CN" sz="1800" b="1" baseline="-30000" dirty="0" smtClean="0"/>
              <a:t>3</a:t>
            </a:r>
            <a:r>
              <a:rPr lang="en-US" altLang="x-none" sz="1800" b="1" dirty="0" smtClean="0"/>
              <a:t>＝</a:t>
            </a:r>
            <a:r>
              <a:rPr lang="en-US" altLang="zh-CN" sz="1800" b="1" dirty="0" smtClean="0">
                <a:solidFill>
                  <a:srgbClr val="FF0000"/>
                </a:solidFill>
              </a:rPr>
              <a:t>P</a:t>
            </a:r>
            <a:r>
              <a:rPr lang="en-US" altLang="zh-CN" sz="1800" b="1" baseline="-30000" dirty="0" smtClean="0">
                <a:solidFill>
                  <a:srgbClr val="FF0000"/>
                </a:solidFill>
              </a:rPr>
              <a:t>1</a:t>
            </a:r>
            <a:r>
              <a:rPr lang="en-US" altLang="zh-CN" sz="1800" b="1" dirty="0" smtClean="0">
                <a:solidFill>
                  <a:srgbClr val="FF0000"/>
                </a:solidFill>
              </a:rPr>
              <a:t>·IR</a:t>
            </a:r>
            <a:r>
              <a:rPr lang="en-US" altLang="zh-CN" sz="1800" b="1" baseline="-30000" dirty="0" smtClean="0">
                <a:solidFill>
                  <a:srgbClr val="FF0000"/>
                </a:solidFill>
              </a:rPr>
              <a:t>3</a:t>
            </a:r>
            <a:r>
              <a:rPr lang="en-US" altLang="zh-CN" sz="1800" b="1" dirty="0" smtClean="0"/>
              <a:t>·T</a:t>
            </a:r>
            <a:r>
              <a:rPr lang="en-US" altLang="zh-CN" sz="1800" b="1" baseline="-30000" dirty="0" smtClean="0"/>
              <a:t>4</a:t>
            </a:r>
            <a:r>
              <a:rPr lang="en-US" altLang="x-none" sz="1800" b="1" dirty="0" smtClean="0"/>
              <a:t>　　　　</a:t>
            </a:r>
            <a:r>
              <a:rPr lang="en-US" altLang="zh-CN" sz="1800" b="1" dirty="0" smtClean="0"/>
              <a:t>μA</a:t>
            </a:r>
            <a:r>
              <a:rPr lang="en-US" altLang="zh-CN" sz="1800" b="1" baseline="-30000" dirty="0" smtClean="0"/>
              <a:t>2</a:t>
            </a:r>
            <a:r>
              <a:rPr lang="en-US" altLang="x-none" sz="1800" b="1" dirty="0" smtClean="0"/>
              <a:t>＝</a:t>
            </a:r>
            <a:r>
              <a:rPr lang="en-US" altLang="zh-CN" sz="1800" b="1" dirty="0" smtClean="0">
                <a:solidFill>
                  <a:srgbClr val="FF0000"/>
                </a:solidFill>
              </a:rPr>
              <a:t>P</a:t>
            </a:r>
            <a:r>
              <a:rPr lang="en-US" altLang="zh-CN" sz="1800" b="1" baseline="-30000" dirty="0" smtClean="0">
                <a:solidFill>
                  <a:srgbClr val="FF0000"/>
                </a:solidFill>
              </a:rPr>
              <a:t>1</a:t>
            </a:r>
            <a:r>
              <a:rPr lang="en-US" altLang="zh-CN" sz="1800" b="1" dirty="0" smtClean="0">
                <a:solidFill>
                  <a:srgbClr val="FF0000"/>
                </a:solidFill>
              </a:rPr>
              <a:t>·IR</a:t>
            </a:r>
            <a:r>
              <a:rPr lang="en-US" altLang="zh-CN" sz="1800" b="1" baseline="-30000" dirty="0" smtClean="0">
                <a:solidFill>
                  <a:srgbClr val="FF0000"/>
                </a:solidFill>
              </a:rPr>
              <a:t>2</a:t>
            </a:r>
            <a:r>
              <a:rPr lang="en-US" altLang="zh-CN" sz="1800" b="1" dirty="0" smtClean="0"/>
              <a:t>·T</a:t>
            </a:r>
            <a:r>
              <a:rPr lang="en-US" altLang="zh-CN" sz="1800" b="1" baseline="-30000" dirty="0" smtClean="0"/>
              <a:t>4</a:t>
            </a:r>
            <a:r>
              <a:rPr lang="en-US" altLang="x-none" sz="1800" b="1" dirty="0" smtClean="0"/>
              <a:t>＋</a:t>
            </a:r>
            <a:r>
              <a:rPr lang="en-US" altLang="zh-CN" sz="1800" b="1" dirty="0" smtClean="0">
                <a:solidFill>
                  <a:srgbClr val="0000FF"/>
                </a:solidFill>
              </a:rPr>
              <a:t>P</a:t>
            </a:r>
            <a:r>
              <a:rPr lang="en-US" altLang="zh-CN" sz="1800" b="1" baseline="-30000" dirty="0" smtClean="0">
                <a:solidFill>
                  <a:srgbClr val="0000FF"/>
                </a:solidFill>
              </a:rPr>
              <a:t>2</a:t>
            </a:r>
            <a:r>
              <a:rPr lang="en-US" altLang="zh-CN" sz="1800" b="1" dirty="0" smtClean="0">
                <a:solidFill>
                  <a:srgbClr val="0000FF"/>
                </a:solidFill>
              </a:rPr>
              <a:t>·C</a:t>
            </a:r>
            <a:r>
              <a:rPr lang="en-US" altLang="zh-CN" sz="1800" b="1" dirty="0" smtClean="0"/>
              <a:t>·T</a:t>
            </a:r>
            <a:r>
              <a:rPr lang="en-US" altLang="zh-CN" sz="1800" b="1" baseline="-30000" dirty="0" smtClean="0"/>
              <a:t>4</a:t>
            </a:r>
            <a:endParaRPr lang="en-US" altLang="zh-CN" sz="18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barn(outVertical)">
                                      <p:cBhvr>
                                        <p:cTn id="7" dur="500"/>
                                        <p:tgtEl>
                                          <p:spTgt spid="12">
                                            <p:bg/>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barn(outVertical)">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barn(outVertical)">
                                      <p:cBhvr>
                                        <p:cTn id="17" dur="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barn(outVertical)">
                                      <p:cBhvr>
                                        <p:cTn id="2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50882" name="Rectangle 2"/>
          <p:cNvSpPr>
            <a:spLocks noGrp="1" noChangeArrowheads="1"/>
          </p:cNvSpPr>
          <p:nvPr>
            <p:ph type="title"/>
          </p:nvPr>
        </p:nvSpPr>
        <p:spPr/>
        <p:txBody>
          <a:bodyPr vert="horz"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zh-CN" altLang="en-US" sz="32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（三）微指令格式的类型</a:t>
            </a:r>
            <a:endParaRPr kumimoji="1" lang="zh-CN" altLang="en-US" sz="32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50883" name="Rectangle 3"/>
          <p:cNvSpPr>
            <a:spLocks noGrp="1" noChangeArrowheads="1"/>
          </p:cNvSpPr>
          <p:nvPr>
            <p:ph idx="1"/>
          </p:nvPr>
        </p:nvSpPr>
        <p:spPr/>
        <p:txBody>
          <a:bodyPr vert="horz" wrap="square" lIns="91440" tIns="45720" rIns="91440" bIns="45720" numCol="1" anchor="t" anchorCtr="0" compatLnSpc="1"/>
          <a:lstStyle/>
          <a:p>
            <a:pPr marL="571500" marR="0" lvl="0" indent="-571500"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不同的计算机有不同的微指令格式，但一般分为水平型微指令和垂直型微指令两种类型。 </a:t>
            </a:r>
            <a:endParaRPr kumimoji="1" lang="zh-CN" altLang="en-US" sz="26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571500" marR="0" lvl="0" indent="-571500" algn="l" defTabSz="914400" rtl="0" eaLnBrk="1" fontAlgn="base" latinLnBrk="0" hangingPunct="1">
              <a:lnSpc>
                <a:spcPct val="90000"/>
              </a:lnSpc>
              <a:spcBef>
                <a:spcPct val="0"/>
              </a:spcBef>
              <a:spcAft>
                <a:spcPct val="20000"/>
              </a:spcAft>
              <a:buClrTx/>
              <a:buSzTx/>
              <a:buFontTx/>
              <a:buNone/>
              <a:defRPr/>
            </a:pPr>
            <a:r>
              <a:rPr kumimoji="1" lang="zh-CN" altLang="en-US" sz="2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a:t>
            </a:r>
            <a:r>
              <a:rPr kumimoji="1" lang="en-US" altLang="zh-CN" sz="2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1</a:t>
            </a:r>
            <a:r>
              <a:rPr kumimoji="1" lang="zh-CN" altLang="en-US" sz="2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）水平型微指令</a:t>
            </a:r>
            <a:endParaRPr kumimoji="1" lang="zh-CN" altLang="en-US" sz="26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endParaRPr>
          </a:p>
          <a:p>
            <a:pPr marL="967105" marR="0" lvl="1" indent="-495300"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微指令字采用长格式，也就是</a:t>
            </a:r>
            <a:r>
              <a:rPr kumimoji="1" lang="zh-CN" altLang="en-US" sz="2200" b="1" i="0" u="none" strike="noStrike" kern="0" cap="none" spc="0" normalizeH="0" baseline="0" noProof="0" smtClean="0">
                <a:ln>
                  <a:noFill/>
                </a:ln>
                <a:solidFill>
                  <a:srgbClr val="800080"/>
                </a:solidFill>
                <a:effectLst>
                  <a:outerShdw blurRad="38100" dist="38100" dir="2700000" algn="tl">
                    <a:srgbClr val="C0C0C0"/>
                  </a:outerShdw>
                </a:effectLst>
                <a:uLnTx/>
                <a:uFillTx/>
                <a:latin typeface="宋体" panose="02010600030101010101" pitchFamily="2" charset="-122"/>
              </a:rPr>
              <a:t>控制字段采用直接控制法和字段直接编码法</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，使一条微指令能控制数据通路中多个功能部件并行操作。</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 </a:t>
            </a:r>
            <a:endPar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967105" marR="0" lvl="1" indent="-495300" algn="just" defTabSz="914400" rtl="0" eaLnBrk="1" fontAlgn="base" latinLnBrk="0" hangingPunct="1">
              <a:lnSpc>
                <a:spcPct val="90000"/>
              </a:lnSpc>
              <a:spcBef>
                <a:spcPct val="0"/>
              </a:spcBef>
              <a:spcAft>
                <a:spcPct val="20000"/>
              </a:spcAft>
              <a:buClrTx/>
              <a:buSzTx/>
              <a:buFontTx/>
              <a:buBlip>
                <a:blip r:embed="rId2"/>
              </a:buBlip>
              <a:defRPr/>
            </a:pP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水平型微指令的</a:t>
            </a:r>
            <a:r>
              <a:rPr kumimoji="1" lang="zh-CN" altLang="en-US" sz="22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宋体" panose="02010600030101010101" pitchFamily="2" charset="-122"/>
              </a:rPr>
              <a:t>优点</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是：一条微指令可同时发送多个微命令，微指令执行效率高，</a:t>
            </a:r>
            <a:r>
              <a:rPr kumimoji="1" lang="zh-CN" altLang="en-US" sz="22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宋体" panose="02010600030101010101" pitchFamily="2" charset="-122"/>
              </a:rPr>
              <a:t>速度快</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，较灵活，</a:t>
            </a:r>
            <a:r>
              <a:rPr kumimoji="1" lang="zh-CN" altLang="en-US" sz="22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宋体" panose="02010600030101010101" pitchFamily="2" charset="-122"/>
              </a:rPr>
              <a:t>并行操作能力强</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；水平型微指令构成的</a:t>
            </a:r>
            <a:r>
              <a:rPr kumimoji="1" lang="zh-CN" altLang="en-US" sz="22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宋体" panose="02010600030101010101" pitchFamily="2" charset="-122"/>
              </a:rPr>
              <a:t>微程序较短</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。它的主要</a:t>
            </a:r>
            <a:r>
              <a:rPr kumimoji="1" lang="zh-CN" altLang="en-US" sz="2200" b="1" i="0" u="none" strike="noStrike" kern="0" cap="none" spc="0" normalizeH="0" baseline="0" noProof="0" smtClean="0">
                <a:ln>
                  <a:noFill/>
                </a:ln>
                <a:solidFill>
                  <a:srgbClr val="006600"/>
                </a:solidFill>
                <a:effectLst>
                  <a:outerShdw blurRad="38100" dist="38100" dir="2700000" algn="tl">
                    <a:srgbClr val="C0C0C0"/>
                  </a:outerShdw>
                </a:effectLst>
                <a:uLnTx/>
                <a:uFillTx/>
                <a:latin typeface="宋体" panose="02010600030101010101" pitchFamily="2" charset="-122"/>
              </a:rPr>
              <a:t>缺点</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是：</a:t>
            </a:r>
            <a:r>
              <a:rPr kumimoji="1" lang="zh-CN" altLang="en-US" sz="2200" b="1" i="0" u="none" strike="noStrike" kern="0" cap="none" spc="0" normalizeH="0" baseline="0" noProof="0" smtClean="0">
                <a:ln>
                  <a:noFill/>
                </a:ln>
                <a:solidFill>
                  <a:srgbClr val="CC0099"/>
                </a:solidFill>
                <a:effectLst>
                  <a:outerShdw blurRad="38100" dist="38100" dir="2700000" algn="tl">
                    <a:srgbClr val="C0C0C0"/>
                  </a:outerShdw>
                </a:effectLst>
                <a:uLnTx/>
                <a:uFillTx/>
                <a:latin typeface="宋体" panose="02010600030101010101" pitchFamily="2" charset="-122"/>
              </a:rPr>
              <a:t>微指令字长较长</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，明显地增加了控制存储器的横向容量。</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 </a:t>
            </a:r>
            <a:endPar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p:txBody>
      </p:sp>
      <p:graphicFrame>
        <p:nvGraphicFramePr>
          <p:cNvPr id="92164" name="Object 5" descr="Rectangle: Click to edit Master text styles&#10;Second level&#10;Third level&#10;Fourth level&#10;Fifth level"/>
          <p:cNvGraphicFramePr/>
          <p:nvPr/>
        </p:nvGraphicFramePr>
        <p:xfrm>
          <a:off x="1928813" y="5143500"/>
          <a:ext cx="4751387" cy="1506538"/>
        </p:xfrm>
        <a:graphic>
          <a:graphicData uri="http://schemas.openxmlformats.org/presentationml/2006/ole">
            <mc:AlternateContent xmlns:mc="http://schemas.openxmlformats.org/markup-compatibility/2006">
              <mc:Choice xmlns:v="urn:schemas-microsoft-com:vml" Requires="v">
                <p:oleObj spid="_x0000_s9217" name="" r:id="rId3" imgW="3521075" imgH="1124585" progId="Visio.Drawing.11">
                  <p:embed/>
                </p:oleObj>
              </mc:Choice>
              <mc:Fallback>
                <p:oleObj name="" r:id="rId3" imgW="3521075" imgH="1124585" progId="Visio.Drawing.11">
                  <p:embed/>
                  <p:pic>
                    <p:nvPicPr>
                      <p:cNvPr id="0" name="图片 9216" descr="image10"/>
                      <p:cNvPicPr/>
                      <p:nvPr/>
                    </p:nvPicPr>
                    <p:blipFill>
                      <a:blip r:embed="rId4"/>
                      <a:stretch>
                        <a:fillRect/>
                      </a:stretch>
                    </p:blipFill>
                    <p:spPr>
                      <a:xfrm>
                        <a:off x="1928813" y="5143500"/>
                        <a:ext cx="4751387" cy="1506538"/>
                      </a:xfrm>
                      <a:prstGeom prst="rect">
                        <a:avLst/>
                      </a:prstGeom>
                      <a:solidFill>
                        <a:srgbClr val="FFCCFF"/>
                      </a:solidFill>
                      <a:ln w="38100">
                        <a:noFill/>
                      </a:ln>
                    </p:spPr>
                  </p:pic>
                </p:oleObj>
              </mc:Fallback>
            </mc:AlternateContent>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0883">
                                            <p:txEl>
                                              <p:pRg st="4294967295" end="4294967295"/>
                                            </p:txEl>
                                          </p:spTgt>
                                        </p:tgtEl>
                                        <p:attrNameLst>
                                          <p:attrName>style.visibility</p:attrName>
                                        </p:attrNameLst>
                                      </p:cBhvr>
                                      <p:to>
                                        <p:strVal val="visible"/>
                                      </p:to>
                                    </p:set>
                                    <p:animEffect transition="in" filter="box(out)">
                                      <p:cBhvr>
                                        <p:cTn id="7" dur="500"/>
                                        <p:tgtEl>
                                          <p:spTgt spid="250883">
                                            <p:txEl>
                                              <p:pRg st="4294967295" end="429496729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5"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0883">
                                            <p:txEl>
                                              <p:pRg st="0" end="0"/>
                                            </p:txEl>
                                          </p:spTgt>
                                        </p:tgtEl>
                                        <p:attrNameLst>
                                          <p:attrName>style.visibility</p:attrName>
                                        </p:attrNameLst>
                                      </p:cBhvr>
                                      <p:to>
                                        <p:strVal val="visible"/>
                                      </p:to>
                                    </p:set>
                                    <p:animEffect transition="in" filter="box(out)">
                                      <p:cBhvr>
                                        <p:cTn id="12" dur="500"/>
                                        <p:tgtEl>
                                          <p:spTgt spid="250883">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5"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50883">
                                            <p:txEl>
                                              <p:pRg st="1" end="1"/>
                                            </p:txEl>
                                          </p:spTgt>
                                        </p:tgtEl>
                                        <p:attrNameLst>
                                          <p:attrName>style.visibility</p:attrName>
                                        </p:attrNameLst>
                                      </p:cBhvr>
                                      <p:to>
                                        <p:strVal val="visible"/>
                                      </p:to>
                                    </p:set>
                                    <p:animEffect transition="in" filter="box(out)">
                                      <p:cBhvr>
                                        <p:cTn id="17" dur="500"/>
                                        <p:tgtEl>
                                          <p:spTgt spid="250883">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5" name="camera.wav"/>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250883">
                                            <p:txEl>
                                              <p:pRg st="2" end="2"/>
                                            </p:txEl>
                                          </p:spTgt>
                                        </p:tgtEl>
                                        <p:attrNameLst>
                                          <p:attrName>style.visibility</p:attrName>
                                        </p:attrNameLst>
                                      </p:cBhvr>
                                      <p:to>
                                        <p:strVal val="visible"/>
                                      </p:to>
                                    </p:set>
                                    <p:animEffect transition="in" filter="box(out)">
                                      <p:cBhvr>
                                        <p:cTn id="20" dur="500"/>
                                        <p:tgtEl>
                                          <p:spTgt spid="250883">
                                            <p:txEl>
                                              <p:pRg st="2" end="2"/>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5" name="camera.wav"/>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250883">
                                            <p:txEl>
                                              <p:pRg st="3" end="3"/>
                                            </p:txEl>
                                          </p:spTgt>
                                        </p:tgtEl>
                                        <p:attrNameLst>
                                          <p:attrName>style.visibility</p:attrName>
                                        </p:attrNameLst>
                                      </p:cBhvr>
                                      <p:to>
                                        <p:strVal val="visible"/>
                                      </p:to>
                                    </p:set>
                                    <p:animEffect transition="in" filter="box(out)">
                                      <p:cBhvr>
                                        <p:cTn id="23" dur="500"/>
                                        <p:tgtEl>
                                          <p:spTgt spid="250883">
                                            <p:txEl>
                                              <p:pRg st="3" end="3"/>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5"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51906" name="Rectangle 2"/>
          <p:cNvSpPr>
            <a:spLocks noGrp="1" noChangeArrowheads="1"/>
          </p:cNvSpPr>
          <p:nvPr>
            <p:ph type="title"/>
          </p:nvPr>
        </p:nvSpPr>
        <p:spPr/>
        <p:txBody>
          <a:bodyPr vert="horz"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zh-CN" altLang="en-US" sz="32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（三）微指令格式的类型</a:t>
            </a:r>
            <a:endParaRPr kumimoji="1" lang="zh-CN" altLang="en-US" sz="32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51907" name="Rectangle 3"/>
          <p:cNvSpPr>
            <a:spLocks noGrp="1" noChangeArrowheads="1"/>
          </p:cNvSpPr>
          <p:nvPr>
            <p:ph idx="1"/>
          </p:nvPr>
        </p:nvSpPr>
        <p:spPr/>
        <p:txBody>
          <a:bodyPr vert="horz" wrap="square" lIns="91440" tIns="45720" rIns="91440" bIns="45720" numCol="1" anchor="t" anchorCtr="0" compatLnSpc="1"/>
          <a:lstStyle/>
          <a:p>
            <a:pPr marL="0" lvl="0" indent="0" eaLnBrk="1" fontAlgn="base" hangingPunct="1">
              <a:lnSpc>
                <a:spcPct val="80000"/>
              </a:lnSpc>
              <a:buNone/>
            </a:pPr>
            <a:r>
              <a:rPr lang="zh-CN" altLang="en-US" sz="2400" b="1" strike="noStrike" noProof="1">
                <a:solidFill>
                  <a:srgbClr val="A50021"/>
                </a:solidFill>
                <a:effectLst>
                  <a:outerShdw blurRad="38100" dist="38100" dir="2700000">
                    <a:srgbClr val="C0C0C0"/>
                  </a:outerShdw>
                </a:effectLst>
              </a:rPr>
              <a:t>（</a:t>
            </a:r>
            <a:r>
              <a:rPr lang="en-US" altLang="zh-CN" sz="2400" b="1" strike="noStrike" noProof="1">
                <a:solidFill>
                  <a:srgbClr val="A50021"/>
                </a:solidFill>
                <a:effectLst>
                  <a:outerShdw blurRad="38100" dist="38100" dir="2700000">
                    <a:srgbClr val="C0C0C0"/>
                  </a:outerShdw>
                </a:effectLst>
              </a:rPr>
              <a:t>2</a:t>
            </a:r>
            <a:r>
              <a:rPr lang="zh-CN" altLang="en-US" sz="2400" b="1" strike="noStrike" noProof="1">
                <a:solidFill>
                  <a:srgbClr val="A50021"/>
                </a:solidFill>
                <a:effectLst>
                  <a:outerShdw blurRad="38100" dist="38100" dir="2700000">
                    <a:srgbClr val="C0C0C0"/>
                  </a:outerShdw>
                </a:effectLst>
              </a:rPr>
              <a:t>）垂直型微指令 </a:t>
            </a:r>
            <a:endParaRPr lang="zh-CN" altLang="en-US" sz="2400" b="1" strike="noStrike" noProof="1">
              <a:solidFill>
                <a:srgbClr val="A50021"/>
              </a:solidFill>
              <a:effectLst>
                <a:outerShdw blurRad="38100" dist="38100" dir="2700000">
                  <a:srgbClr val="C0C0C0"/>
                </a:outerShdw>
              </a:effectLst>
            </a:endParaRPr>
          </a:p>
          <a:p>
            <a:pPr marL="625475" lvl="1" indent="-350520" eaLnBrk="1" fontAlgn="base" hangingPunct="1">
              <a:lnSpc>
                <a:spcPct val="80000"/>
              </a:lnSpc>
            </a:pPr>
            <a:r>
              <a:rPr lang="zh-CN" altLang="en-US" sz="2400" b="1" strike="noStrike" noProof="1">
                <a:solidFill>
                  <a:srgbClr val="800080"/>
                </a:solidFill>
                <a:effectLst>
                  <a:outerShdw blurRad="38100" dist="38100" dir="2700000">
                    <a:srgbClr val="C0C0C0"/>
                  </a:outerShdw>
                </a:effectLst>
                <a:latin typeface="宋体" panose="02010600030101010101" pitchFamily="2" charset="-122"/>
              </a:rPr>
              <a:t>控制字段采用完全编码的方法</a:t>
            </a:r>
            <a:r>
              <a:rPr lang="zh-CN" altLang="en-US" sz="2400" b="1" strike="noStrike" noProof="1">
                <a:effectLst>
                  <a:outerShdw blurRad="38100" dist="38100" dir="2700000">
                    <a:srgbClr val="C0C0C0"/>
                  </a:outerShdw>
                </a:effectLst>
                <a:latin typeface="宋体" panose="02010600030101010101" pitchFamily="2" charset="-122"/>
              </a:rPr>
              <a:t>，将一套微命令代码化构成微指令。就像计算机机器指令一样，</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rPr>
              <a:t>它由微操作码、源地址和目标地址以及其他附带信息构成</a:t>
            </a:r>
            <a:endParaRPr lang="zh-CN" altLang="en-US" sz="2400" b="1" strike="noStrike" noProof="1">
              <a:solidFill>
                <a:srgbClr val="800080"/>
              </a:solidFill>
              <a:effectLst>
                <a:outerShdw blurRad="38100" dist="38100" dir="2700000">
                  <a:srgbClr val="C0C0C0"/>
                </a:outerShdw>
              </a:effectLst>
              <a:latin typeface="宋体" panose="02010600030101010101" pitchFamily="2" charset="-122"/>
            </a:endParaRPr>
          </a:p>
          <a:p>
            <a:pPr marL="625475" lvl="1" indent="-350520" eaLnBrk="1" fontAlgn="base" hangingPunct="1">
              <a:lnSpc>
                <a:spcPct val="80000"/>
              </a:lnSpc>
            </a:pPr>
            <a:r>
              <a:rPr lang="zh-CN" altLang="en-US" sz="2400" b="1" strike="noStrike" noProof="1">
                <a:effectLst>
                  <a:outerShdw blurRad="38100" dist="38100" dir="2700000">
                    <a:srgbClr val="C0C0C0"/>
                  </a:outerShdw>
                </a:effectLst>
              </a:rPr>
              <a:t>垂直型微指令</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和机器指令一样分成多种类型的微指令，所有微指令构成一个</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ea typeface="Times New Roman" panose="02020603050405020304" pitchFamily="18" charset="0"/>
              </a:rPr>
              <a:t>微指令系统</a:t>
            </a:r>
            <a:r>
              <a:rPr lang="zh-CN" altLang="en-US" sz="2400" b="1" strike="noStrike" noProof="1">
                <a:effectLst>
                  <a:outerShdw blurRad="38100" dist="38100" dir="2700000">
                    <a:srgbClr val="C0C0C0"/>
                  </a:outerShdw>
                </a:effectLst>
                <a:latin typeface="宋体" panose="02010600030101010101" pitchFamily="2" charset="-122"/>
              </a:rPr>
              <a:t>。</a:t>
            </a:r>
            <a:endParaRPr lang="zh-CN" altLang="en-US" sz="2400" b="1" strike="noStrike" noProof="1">
              <a:effectLst>
                <a:outerShdw blurRad="38100" dist="38100" dir="2700000">
                  <a:srgbClr val="C0C0C0"/>
                </a:outerShdw>
              </a:effectLst>
              <a:latin typeface="宋体" panose="02010600030101010101" pitchFamily="2" charset="-122"/>
            </a:endParaRPr>
          </a:p>
          <a:p>
            <a:pPr marL="625475" lvl="1" indent="-350520" eaLnBrk="1" fontAlgn="base" hangingPunct="1">
              <a:lnSpc>
                <a:spcPct val="80000"/>
              </a:lnSpc>
            </a:pPr>
            <a:r>
              <a:rPr lang="zh-CN" altLang="en-US" sz="2400" b="1" strike="noStrike" noProof="1">
                <a:solidFill>
                  <a:srgbClr val="006600"/>
                </a:solidFill>
                <a:effectLst>
                  <a:outerShdw blurRad="38100" dist="38100" dir="2700000">
                    <a:srgbClr val="C0C0C0"/>
                  </a:outerShdw>
                </a:effectLst>
                <a:latin typeface="宋体" panose="02010600030101010101" pitchFamily="2" charset="-122"/>
                <a:ea typeface="Times New Roman" panose="02020603050405020304" pitchFamily="18" charset="0"/>
              </a:rPr>
              <a:t>主要特点</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：微指令字采用短格式，</a:t>
            </a:r>
            <a:r>
              <a:rPr lang="zh-CN" altLang="en-US" sz="2400" b="1" strike="noStrike" noProof="1">
                <a:effectLst>
                  <a:outerShdw blurRad="38100" dist="38100" dir="2700000">
                    <a:srgbClr val="C0C0C0"/>
                  </a:outerShdw>
                </a:effectLst>
                <a:latin typeface="宋体" panose="02010600030101010101" pitchFamily="2" charset="-122"/>
              </a:rPr>
              <a:t>每</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条微指令只能控制一二个微操作，</a:t>
            </a:r>
            <a:r>
              <a:rPr lang="zh-CN" altLang="en-US" sz="2400" b="1" strike="noStrike" noProof="1">
                <a:solidFill>
                  <a:srgbClr val="CC0099"/>
                </a:solidFill>
                <a:effectLst>
                  <a:outerShdw blurRad="38100" dist="38100" dir="2700000">
                    <a:srgbClr val="C0C0C0"/>
                  </a:outerShdw>
                </a:effectLst>
                <a:latin typeface="宋体" panose="02010600030101010101" pitchFamily="2" charset="-122"/>
                <a:ea typeface="Times New Roman" panose="02020603050405020304" pitchFamily="18" charset="0"/>
              </a:rPr>
              <a:t>并行控制能力差</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a:t>
            </a:r>
            <a:r>
              <a:rPr lang="zh-CN" altLang="en-US" sz="2400" b="1" strike="noStrike" noProof="1">
                <a:effectLst>
                  <a:outerShdw blurRad="38100" dist="38100" dir="2700000">
                    <a:srgbClr val="C0C0C0"/>
                  </a:outerShdw>
                </a:effectLst>
                <a:latin typeface="宋体" panose="02010600030101010101" pitchFamily="2" charset="-122"/>
              </a:rPr>
              <a:t>但</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由于微指令和机器指令格式相类似，对于用户来说，垂直型微指令</a:t>
            </a:r>
            <a:r>
              <a:rPr lang="zh-CN" altLang="en-US" sz="2400" b="1" strike="noStrike" noProof="1">
                <a:solidFill>
                  <a:srgbClr val="CC0099"/>
                </a:solidFill>
                <a:effectLst>
                  <a:outerShdw blurRad="38100" dist="38100" dir="2700000">
                    <a:srgbClr val="C0C0C0"/>
                  </a:outerShdw>
                </a:effectLst>
                <a:latin typeface="宋体" panose="02010600030101010101" pitchFamily="2" charset="-122"/>
                <a:ea typeface="Times New Roman" panose="02020603050405020304" pitchFamily="18" charset="0"/>
              </a:rPr>
              <a:t>比较直观，容易掌握和便于使用。微指令字短</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，减少了横向控制存储器的容量</a:t>
            </a:r>
            <a:r>
              <a:rPr lang="zh-CN" altLang="en-US" sz="2400" b="1" strike="noStrike" noProof="1">
                <a:effectLst>
                  <a:outerShdw blurRad="38100" dist="38100" dir="2700000">
                    <a:srgbClr val="C0C0C0"/>
                  </a:outerShdw>
                </a:effectLst>
                <a:latin typeface="宋体" panose="02010600030101010101" pitchFamily="2" charset="-122"/>
              </a:rPr>
              <a:t>；但</a:t>
            </a:r>
            <a:r>
              <a:rPr lang="zh-CN" altLang="en-US" sz="2400" b="1" strike="noStrike" noProof="1">
                <a:solidFill>
                  <a:srgbClr val="CC0099"/>
                </a:solidFill>
                <a:effectLst>
                  <a:outerShdw blurRad="38100" dist="38100" dir="2700000">
                    <a:srgbClr val="C0C0C0"/>
                  </a:outerShdw>
                </a:effectLst>
                <a:latin typeface="宋体" panose="02010600030101010101" pitchFamily="2" charset="-122"/>
              </a:rPr>
              <a:t>微程序长，影响了执行的速度</a:t>
            </a:r>
            <a:r>
              <a:rPr lang="zh-CN" altLang="en-US" sz="2400" b="1" strike="noStrike" noProof="1">
                <a:effectLst>
                  <a:outerShdw blurRad="38100" dist="38100" dir="2700000">
                    <a:srgbClr val="C0C0C0"/>
                  </a:outerShdw>
                </a:effectLst>
                <a:latin typeface="宋体" panose="02010600030101010101" pitchFamily="2" charset="-122"/>
              </a:rPr>
              <a:t>。</a:t>
            </a:r>
            <a:endParaRPr lang="zh-CN" altLang="en-US" sz="2400" b="1" strike="noStrike" noProof="1">
              <a:effectLst>
                <a:outerShdw blurRad="38100" dist="38100" dir="2700000">
                  <a:srgbClr val="C0C0C0"/>
                </a:outerShdw>
              </a:effectLst>
              <a:latin typeface="宋体" panose="02010600030101010101" pitchFamily="2" charset="-122"/>
            </a:endParaRPr>
          </a:p>
        </p:txBody>
      </p:sp>
      <p:pic>
        <p:nvPicPr>
          <p:cNvPr id="94212" name="Picture 5" descr="C:\Documents and Settings\Administrator\Application Data\Tencent\Users\68046508\QQ\WinTemp\RichOle\5QNSVDVCD~BNX4BZ}H}CHUN.jpg"/>
          <p:cNvPicPr>
            <a:picLocks noChangeAspect="1"/>
          </p:cNvPicPr>
          <p:nvPr/>
        </p:nvPicPr>
        <p:blipFill>
          <a:blip r:embed="rId1" cstate="print"/>
          <a:stretch>
            <a:fillRect/>
          </a:stretch>
        </p:blipFill>
        <p:spPr>
          <a:xfrm>
            <a:off x="785813" y="5143500"/>
            <a:ext cx="7297737" cy="128587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1907">
                                            <p:txEl>
                                              <p:pRg st="4294967295" end="4294967295"/>
                                            </p:txEl>
                                          </p:spTgt>
                                        </p:tgtEl>
                                        <p:attrNameLst>
                                          <p:attrName>style.visibility</p:attrName>
                                        </p:attrNameLst>
                                      </p:cBhvr>
                                      <p:to>
                                        <p:strVal val="visible"/>
                                      </p:to>
                                    </p:set>
                                    <p:animEffect transition="in" filter="box(out)">
                                      <p:cBhvr>
                                        <p:cTn id="7" dur="500"/>
                                        <p:tgtEl>
                                          <p:spTgt spid="251907">
                                            <p:txEl>
                                              <p:pRg st="4294967295" end="429496729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1907">
                                            <p:txEl>
                                              <p:pRg st="0" end="0"/>
                                            </p:txEl>
                                          </p:spTgt>
                                        </p:tgtEl>
                                        <p:attrNameLst>
                                          <p:attrName>style.visibility</p:attrName>
                                        </p:attrNameLst>
                                      </p:cBhvr>
                                      <p:to>
                                        <p:strVal val="visible"/>
                                      </p:to>
                                    </p:set>
                                    <p:animEffect transition="in" filter="box(out)">
                                      <p:cBhvr>
                                        <p:cTn id="12" dur="500"/>
                                        <p:tgtEl>
                                          <p:spTgt spid="251907">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par>
                                <p:cTn id="13" presetID="4" presetClass="entr" presetSubtype="32" fill="hold" grpId="0" nodeType="withEffect">
                                  <p:stCondLst>
                                    <p:cond delay="0"/>
                                  </p:stCondLst>
                                  <p:childTnLst>
                                    <p:set>
                                      <p:cBhvr>
                                        <p:cTn id="14" dur="1" fill="hold">
                                          <p:stCondLst>
                                            <p:cond delay="0"/>
                                          </p:stCondLst>
                                        </p:cTn>
                                        <p:tgtEl>
                                          <p:spTgt spid="251907">
                                            <p:txEl>
                                              <p:pRg st="1" end="1"/>
                                            </p:txEl>
                                          </p:spTgt>
                                        </p:tgtEl>
                                        <p:attrNameLst>
                                          <p:attrName>style.visibility</p:attrName>
                                        </p:attrNameLst>
                                      </p:cBhvr>
                                      <p:to>
                                        <p:strVal val="visible"/>
                                      </p:to>
                                    </p:set>
                                    <p:animEffect transition="in" filter="box(out)">
                                      <p:cBhvr>
                                        <p:cTn id="15" dur="500"/>
                                        <p:tgtEl>
                                          <p:spTgt spid="251907">
                                            <p:txEl>
                                              <p:pRg st="1" end="1"/>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grpId="0" nodeType="withEffect">
                                  <p:stCondLst>
                                    <p:cond delay="0"/>
                                  </p:stCondLst>
                                  <p:childTnLst>
                                    <p:set>
                                      <p:cBhvr>
                                        <p:cTn id="17" dur="1" fill="hold">
                                          <p:stCondLst>
                                            <p:cond delay="0"/>
                                          </p:stCondLst>
                                        </p:cTn>
                                        <p:tgtEl>
                                          <p:spTgt spid="251907">
                                            <p:txEl>
                                              <p:pRg st="2" end="2"/>
                                            </p:txEl>
                                          </p:spTgt>
                                        </p:tgtEl>
                                        <p:attrNameLst>
                                          <p:attrName>style.visibility</p:attrName>
                                        </p:attrNameLst>
                                      </p:cBhvr>
                                      <p:to>
                                        <p:strVal val="visible"/>
                                      </p:to>
                                    </p:set>
                                    <p:animEffect transition="in" filter="box(out)">
                                      <p:cBhvr>
                                        <p:cTn id="18" dur="500"/>
                                        <p:tgtEl>
                                          <p:spTgt spid="251907">
                                            <p:txEl>
                                              <p:pRg st="2" end="2"/>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par>
                                <p:cTn id="19" presetID="4" presetClass="entr" presetSubtype="32" fill="hold" grpId="0" nodeType="withEffect">
                                  <p:stCondLst>
                                    <p:cond delay="0"/>
                                  </p:stCondLst>
                                  <p:childTnLst>
                                    <p:set>
                                      <p:cBhvr>
                                        <p:cTn id="20" dur="1" fill="hold">
                                          <p:stCondLst>
                                            <p:cond delay="0"/>
                                          </p:stCondLst>
                                        </p:cTn>
                                        <p:tgtEl>
                                          <p:spTgt spid="251907">
                                            <p:txEl>
                                              <p:pRg st="3" end="3"/>
                                            </p:txEl>
                                          </p:spTgt>
                                        </p:tgtEl>
                                        <p:attrNameLst>
                                          <p:attrName>style.visibility</p:attrName>
                                        </p:attrNameLst>
                                      </p:cBhvr>
                                      <p:to>
                                        <p:strVal val="visible"/>
                                      </p:to>
                                    </p:set>
                                    <p:animEffect transition="in" filter="box(out)">
                                      <p:cBhvr>
                                        <p:cTn id="21" dur="500"/>
                                        <p:tgtEl>
                                          <p:spTgt spid="251907">
                                            <p:txEl>
                                              <p:pRg st="3" end="3"/>
                                            </p:txEl>
                                          </p:spTgt>
                                        </p:tgtEl>
                                      </p:cBhvr>
                                    </p:animEffect>
                                  </p:childTnLst>
                                  <p:subTnLst>
                                    <p:audio>
                                      <p:cMediaNode>
                                        <p:cTn display="0" masterRel="sameClick">
                                          <p:stCondLst>
                                            <p:cond evt="begin" delay="0">
                                              <p:tn val="1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52930" name="Rectangle 2"/>
          <p:cNvSpPr>
            <a:spLocks noGrp="1" noChangeArrowheads="1"/>
          </p:cNvSpPr>
          <p:nvPr>
            <p:ph type="title"/>
          </p:nvPr>
        </p:nvSpPr>
        <p:spPr/>
        <p:txBody>
          <a:bodyPr vert="horz"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zh-CN" altLang="en-US" sz="33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（四）控制存储器和动态微程序设计</a:t>
            </a:r>
            <a:r>
              <a:rPr kumimoji="1" lang="zh-CN" altLang="en-US" sz="33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 </a:t>
            </a:r>
            <a:endParaRPr kumimoji="1" lang="zh-CN" altLang="en-US" sz="33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52931" name="Rectangle 3"/>
          <p:cNvSpPr>
            <a:spLocks noGrp="1" noChangeArrowheads="1"/>
          </p:cNvSpPr>
          <p:nvPr>
            <p:ph idx="1"/>
          </p:nvPr>
        </p:nvSpPr>
        <p:spPr/>
        <p:txBody>
          <a:bodyPr vert="horz" wrap="square" lIns="91440" tIns="45720" rIns="91440" bIns="45720" numCol="1" anchor="t" anchorCtr="0" compatLnSpc="1"/>
          <a:lstStyle/>
          <a:p>
            <a:pPr marL="274955" marR="0" lvl="0" indent="-274955"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控制存储器：</a:t>
            </a:r>
            <a:r>
              <a:rPr kumimoji="1"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一般由</a:t>
            </a:r>
            <a:r>
              <a:rPr kumimoji="1" lang="en-US" altLang="zh-CN"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ROM</a:t>
            </a:r>
            <a:r>
              <a:rPr kumimoji="1"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构成</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，因为指令系统一般是固定的，微程序是解释执行指令的，因此</a:t>
            </a:r>
            <a:r>
              <a:rPr kumimoji="1"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mn-lt"/>
                <a:cs typeface="+mn-cs"/>
              </a:rPr>
              <a:t>微程序一般也是固定的</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rPr>
              <a:t>，所以使用只读存储器来存放微程序。 </a:t>
            </a:r>
            <a:endPar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mn-lt"/>
              <a:cs typeface="+mn-cs"/>
            </a:endParaRPr>
          </a:p>
          <a:p>
            <a:pPr marL="274955" marR="0" lvl="0" indent="-274955" algn="l" defTabSz="914400" rtl="0" eaLnBrk="1" fontAlgn="base" latinLnBrk="0" hangingPunct="1">
              <a:lnSpc>
                <a:spcPct val="90000"/>
              </a:lnSpc>
              <a:spcBef>
                <a:spcPct val="0"/>
              </a:spcBef>
              <a:spcAft>
                <a:spcPct val="20000"/>
              </a:spcAft>
              <a:buClrTx/>
              <a:buSzTx/>
              <a:buFontTx/>
              <a:buBlip>
                <a:blip r:embed="rId1"/>
              </a:buBlip>
              <a:defRPr/>
            </a:pP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rPr>
              <a:t>动态微程序设计：在一台微程序控制的计算机中，假如</a:t>
            </a:r>
            <a:r>
              <a:rPr kumimoji="1" lang="zh-CN" altLang="en-US" sz="24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宋体" panose="02010600030101010101" pitchFamily="2" charset="-122"/>
                <a:cs typeface="+mn-cs"/>
              </a:rPr>
              <a:t>能根据用户的要求改变微程序</a:t>
            </a:r>
            <a:r>
              <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rPr>
              <a:t>，那么这台机器就具有动态微程序设计功能。</a:t>
            </a:r>
            <a:endParaRPr kumimoji="1" lang="zh-CN" altLang="en-US" sz="2400" b="1" i="0" u="none" strike="noStrike" kern="0" cap="none" spc="0" normalizeH="0" baseline="0" noProof="0" smtClean="0">
              <a:ln>
                <a:noFill/>
              </a:ln>
              <a:solidFill>
                <a:srgbClr val="0033CC"/>
              </a:solidFill>
              <a:effectLst>
                <a:outerShdw blurRad="38100" dist="38100" dir="2700000" algn="tl">
                  <a:srgbClr val="C0C0C0"/>
                </a:outerShdw>
              </a:effectLst>
              <a:uLnTx/>
              <a:uFillTx/>
              <a:latin typeface="宋体" panose="02010600030101010101" pitchFamily="2" charset="-122"/>
              <a:cs typeface="+mn-cs"/>
            </a:endParaRPr>
          </a:p>
          <a:p>
            <a:pPr marL="898525" marR="0" lvl="1" indent="-365125"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具有动态微程序设计功能的控制器的</a:t>
            </a:r>
            <a:r>
              <a:rPr kumimoji="1" lang="en-US" altLang="zh-CN" sz="20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CM</a:t>
            </a:r>
            <a:r>
              <a:rPr kumimoji="1" lang="zh-CN" altLang="en-US" sz="20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Arial" panose="020B0604020202020204" pitchFamily="34" charset="0"/>
              </a:rPr>
              <a:t>必须是可改写的存储器</a:t>
            </a: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，如</a:t>
            </a:r>
            <a:r>
              <a:rPr kumimoji="1" lang="en-US" altLang="zh-CN"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RAM</a:t>
            </a: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或者</a:t>
            </a:r>
            <a:r>
              <a:rPr kumimoji="1" lang="en-US" altLang="zh-CN"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E</a:t>
            </a:r>
            <a:r>
              <a:rPr kumimoji="1" lang="en-US" altLang="zh-CN" sz="2000" b="1" i="0" u="none" strike="noStrike" kern="0" cap="none" spc="0" normalizeH="0" baseline="30000" noProof="0" smtClean="0">
                <a:ln>
                  <a:noFill/>
                </a:ln>
                <a:solidFill>
                  <a:srgbClr val="003399"/>
                </a:solidFill>
                <a:effectLst>
                  <a:outerShdw blurRad="38100" dist="38100" dir="2700000" algn="tl">
                    <a:srgbClr val="C0C0C0"/>
                  </a:outerShdw>
                </a:effectLst>
                <a:uLnTx/>
                <a:uFillTx/>
                <a:latin typeface="Arial" panose="020B0604020202020204" pitchFamily="34" charset="0"/>
              </a:rPr>
              <a:t>2</a:t>
            </a:r>
            <a:r>
              <a:rPr kumimoji="1" lang="en-US" altLang="zh-CN"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PROM</a:t>
            </a: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a:t>
            </a:r>
            <a:endPar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a:p>
            <a:pPr marL="898525" marR="0" lvl="1" indent="-365125"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动态微程序设计</a:t>
            </a: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可以通过修改微程序来</a:t>
            </a:r>
            <a:r>
              <a:rPr kumimoji="1" lang="zh-CN" altLang="en-US" sz="20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宋体" panose="02010600030101010101" pitchFamily="2" charset="-122"/>
              </a:rPr>
              <a:t>实现不同的指令系统</a:t>
            </a: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，或者</a:t>
            </a:r>
            <a:r>
              <a:rPr kumimoji="1" lang="zh-CN" altLang="en-US" sz="2000" b="1" i="0" u="none" strike="noStrike" kern="0" cap="none" spc="0" normalizeH="0" baseline="0" noProof="0" smtClean="0">
                <a:ln>
                  <a:noFill/>
                </a:ln>
                <a:solidFill>
                  <a:srgbClr val="A50021"/>
                </a:solidFill>
                <a:effectLst>
                  <a:outerShdw blurRad="38100" dist="38100" dir="2700000" algn="tl">
                    <a:srgbClr val="C0C0C0"/>
                  </a:outerShdw>
                </a:effectLst>
                <a:uLnTx/>
                <a:uFillTx/>
                <a:latin typeface="宋体" panose="02010600030101010101" pitchFamily="2" charset="-122"/>
              </a:rPr>
              <a:t>实现指令系统的扩充或调整</a:t>
            </a: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a:t>
            </a: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 </a:t>
            </a:r>
            <a:endPar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endParaRPr>
          </a:p>
          <a:p>
            <a:pPr marL="898525" marR="0" lvl="1" indent="-365125" algn="l" defTabSz="914400" rtl="0" eaLnBrk="1" fontAlgn="base" latinLnBrk="0" hangingPunct="1">
              <a:lnSpc>
                <a:spcPct val="90000"/>
              </a:lnSpc>
              <a:spcBef>
                <a:spcPct val="0"/>
              </a:spcBef>
              <a:spcAft>
                <a:spcPct val="20000"/>
              </a:spcAft>
              <a:buClrTx/>
              <a:buSzTx/>
              <a:buFontTx/>
              <a:buBlip>
                <a:blip r:embed="rId2"/>
              </a:buBlip>
              <a:defRPr/>
            </a:pPr>
            <a:r>
              <a:rPr kumimoji="1" lang="zh-CN" altLang="en-US" sz="20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宋体" panose="02010600030101010101" pitchFamily="2" charset="-122"/>
              </a:rPr>
              <a:t>动态微程序设计的目的是使计算机能更灵活、更有效地适应于各种不同的应用场合。</a:t>
            </a:r>
            <a:r>
              <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rPr>
              <a:t>  </a:t>
            </a:r>
            <a:endParaRPr kumimoji="1" lang="zh-CN" altLang="en-US" sz="2200" b="1" i="0" u="none" strike="noStrike" kern="0" cap="none" spc="0" normalizeH="0" baseline="0" noProof="0" smtClean="0">
              <a:ln>
                <a:noFill/>
              </a:ln>
              <a:solidFill>
                <a:srgbClr val="003399"/>
              </a:solidFill>
              <a:effectLst>
                <a:outerShdw blurRad="38100" dist="38100" dir="2700000" algn="tl">
                  <a:srgbClr val="C0C0C0"/>
                </a:outerShdw>
              </a:effectLst>
              <a:uLnTx/>
              <a:uFillTx/>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52931">
                                            <p:txEl>
                                              <p:pRg st="4294967295" end="4294967295"/>
                                            </p:txEl>
                                          </p:spTgt>
                                        </p:tgtEl>
                                        <p:attrNameLst>
                                          <p:attrName>style.visibility</p:attrName>
                                        </p:attrNameLst>
                                      </p:cBhvr>
                                      <p:to>
                                        <p:strVal val="visible"/>
                                      </p:to>
                                    </p:set>
                                    <p:animEffect transition="in" filter="box(out)">
                                      <p:cBhvr>
                                        <p:cTn id="7" dur="500"/>
                                        <p:tgtEl>
                                          <p:spTgt spid="252931">
                                            <p:txEl>
                                              <p:pRg st="4294967295" end="4294967295"/>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52931">
                                            <p:txEl>
                                              <p:pRg st="0" end="0"/>
                                            </p:txEl>
                                          </p:spTgt>
                                        </p:tgtEl>
                                        <p:attrNameLst>
                                          <p:attrName>style.visibility</p:attrName>
                                        </p:attrNameLst>
                                      </p:cBhvr>
                                      <p:to>
                                        <p:strVal val="visible"/>
                                      </p:to>
                                    </p:set>
                                    <p:animEffect transition="in" filter="box(out)">
                                      <p:cBhvr>
                                        <p:cTn id="12" dur="500"/>
                                        <p:tgtEl>
                                          <p:spTgt spid="252931">
                                            <p:txEl>
                                              <p:pRg st="0" end="0"/>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252931">
                                            <p:txEl>
                                              <p:pRg st="1" end="1"/>
                                            </p:txEl>
                                          </p:spTgt>
                                        </p:tgtEl>
                                        <p:attrNameLst>
                                          <p:attrName>style.visibility</p:attrName>
                                        </p:attrNameLst>
                                      </p:cBhvr>
                                      <p:to>
                                        <p:strVal val="visible"/>
                                      </p:to>
                                    </p:set>
                                    <p:animEffect transition="in" filter="box(out)">
                                      <p:cBhvr>
                                        <p:cTn id="17" dur="500"/>
                                        <p:tgtEl>
                                          <p:spTgt spid="252931">
                                            <p:txEl>
                                              <p:pRg st="1" end="1"/>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par>
                                <p:cTn id="18" presetID="4" presetClass="entr" presetSubtype="32" fill="hold" grpId="0" nodeType="withEffect">
                                  <p:stCondLst>
                                    <p:cond delay="0"/>
                                  </p:stCondLst>
                                  <p:childTnLst>
                                    <p:set>
                                      <p:cBhvr>
                                        <p:cTn id="19" dur="1" fill="hold">
                                          <p:stCondLst>
                                            <p:cond delay="0"/>
                                          </p:stCondLst>
                                        </p:cTn>
                                        <p:tgtEl>
                                          <p:spTgt spid="252931">
                                            <p:txEl>
                                              <p:pRg st="2" end="2"/>
                                            </p:txEl>
                                          </p:spTgt>
                                        </p:tgtEl>
                                        <p:attrNameLst>
                                          <p:attrName>style.visibility</p:attrName>
                                        </p:attrNameLst>
                                      </p:cBhvr>
                                      <p:to>
                                        <p:strVal val="visible"/>
                                      </p:to>
                                    </p:set>
                                    <p:animEffect transition="in" filter="box(out)">
                                      <p:cBhvr>
                                        <p:cTn id="20" dur="500"/>
                                        <p:tgtEl>
                                          <p:spTgt spid="252931">
                                            <p:txEl>
                                              <p:pRg st="2" end="2"/>
                                            </p:txEl>
                                          </p:spTgt>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par>
                                <p:cTn id="21" presetID="4" presetClass="entr" presetSubtype="32" fill="hold" grpId="0" nodeType="withEffect">
                                  <p:stCondLst>
                                    <p:cond delay="0"/>
                                  </p:stCondLst>
                                  <p:childTnLst>
                                    <p:set>
                                      <p:cBhvr>
                                        <p:cTn id="22" dur="1" fill="hold">
                                          <p:stCondLst>
                                            <p:cond delay="0"/>
                                          </p:stCondLst>
                                        </p:cTn>
                                        <p:tgtEl>
                                          <p:spTgt spid="252931">
                                            <p:txEl>
                                              <p:pRg st="3" end="3"/>
                                            </p:txEl>
                                          </p:spTgt>
                                        </p:tgtEl>
                                        <p:attrNameLst>
                                          <p:attrName>style.visibility</p:attrName>
                                        </p:attrNameLst>
                                      </p:cBhvr>
                                      <p:to>
                                        <p:strVal val="visible"/>
                                      </p:to>
                                    </p:set>
                                    <p:animEffect transition="in" filter="box(out)">
                                      <p:cBhvr>
                                        <p:cTn id="23" dur="500"/>
                                        <p:tgtEl>
                                          <p:spTgt spid="252931">
                                            <p:txEl>
                                              <p:pRg st="3" end="3"/>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3" name="camera.wav"/>
                                        </p:tgtEl>
                                      </p:cMediaNode>
                                    </p:audio>
                                  </p:subTnLst>
                                </p:cTn>
                              </p:par>
                              <p:par>
                                <p:cTn id="24" presetID="4" presetClass="entr" presetSubtype="32" fill="hold" grpId="0" nodeType="withEffect">
                                  <p:stCondLst>
                                    <p:cond delay="0"/>
                                  </p:stCondLst>
                                  <p:childTnLst>
                                    <p:set>
                                      <p:cBhvr>
                                        <p:cTn id="25" dur="1" fill="hold">
                                          <p:stCondLst>
                                            <p:cond delay="0"/>
                                          </p:stCondLst>
                                        </p:cTn>
                                        <p:tgtEl>
                                          <p:spTgt spid="252931">
                                            <p:txEl>
                                              <p:pRg st="4" end="4"/>
                                            </p:txEl>
                                          </p:spTgt>
                                        </p:tgtEl>
                                        <p:attrNameLst>
                                          <p:attrName>style.visibility</p:attrName>
                                        </p:attrNameLst>
                                      </p:cBhvr>
                                      <p:to>
                                        <p:strVal val="visible"/>
                                      </p:to>
                                    </p:set>
                                    <p:animEffect transition="in" filter="box(out)">
                                      <p:cBhvr>
                                        <p:cTn id="26" dur="500"/>
                                        <p:tgtEl>
                                          <p:spTgt spid="252931">
                                            <p:txEl>
                                              <p:pRg st="4" end="4"/>
                                            </p:txEl>
                                          </p:spTgt>
                                        </p:tgtEl>
                                      </p:cBhvr>
                                    </p:animEffect>
                                  </p:childTnLst>
                                  <p:subTnLst>
                                    <p:audio>
                                      <p:cMediaNode>
                                        <p:cTn display="0" masterRel="sameClick">
                                          <p:stCondLst>
                                            <p:cond evt="begin" delay="0">
                                              <p:tn val="2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53954" name="Rectangle 2"/>
          <p:cNvSpPr>
            <a:spLocks noGrp="1" noChangeArrowheads="1"/>
          </p:cNvSpPr>
          <p:nvPr>
            <p:ph type="title"/>
          </p:nvPr>
        </p:nvSpPr>
        <p:spPr/>
        <p:txBody>
          <a:bodyPr vert="horz"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zh-CN" altLang="en-US" sz="33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（五）</a:t>
            </a:r>
            <a:r>
              <a:rPr kumimoji="1" lang="zh-CN" altLang="en-US" sz="33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毫微程序设计</a:t>
            </a:r>
            <a:r>
              <a:rPr kumimoji="1" lang="zh-CN" altLang="en-US" sz="33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 </a:t>
            </a:r>
            <a:endParaRPr kumimoji="1" lang="zh-CN" altLang="en-US" sz="33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253955" name="Rectangle 3"/>
          <p:cNvSpPr>
            <a:spLocks noGrp="1" noChangeArrowheads="1"/>
          </p:cNvSpPr>
          <p:nvPr>
            <p:ph idx="1"/>
          </p:nvPr>
        </p:nvSpPr>
        <p:spPr>
          <a:xfrm>
            <a:off x="611188" y="1196975"/>
            <a:ext cx="8175625" cy="5303838"/>
          </a:xfrm>
        </p:spPr>
        <p:txBody>
          <a:bodyPr vert="horz" wrap="square" lIns="91440" tIns="45720" rIns="91440" bIns="45720" numCol="1" anchor="t" anchorCtr="0" compatLnSpc="1"/>
          <a:lstStyle/>
          <a:p>
            <a:pPr marL="274955" lvl="0" indent="-274955" defTabSz="0" eaLnBrk="1" fontAlgn="base" hangingPunct="1">
              <a:tabLst>
                <a:tab pos="274955" algn="l"/>
              </a:tabLst>
            </a:pP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将垂直型微指令设计和水平型微指令设计结合起来，采用两级微程序</a:t>
            </a:r>
            <a:r>
              <a:rPr lang="zh-CN" altLang="en-US" sz="2400" b="1" strike="noStrike" noProof="1">
                <a:effectLst>
                  <a:outerShdw blurRad="38100" dist="38100" dir="2700000">
                    <a:srgbClr val="C0C0C0"/>
                  </a:outerShdw>
                </a:effectLst>
                <a:latin typeface="宋体" panose="02010600030101010101" pitchFamily="2" charset="-122"/>
              </a:rPr>
              <a:t>来实现指令系统：</a:t>
            </a:r>
            <a:endParaRPr lang="zh-CN" altLang="en-US" sz="2400" b="1" strike="noStrike" noProof="1">
              <a:effectLst>
                <a:outerShdw blurRad="38100" dist="38100" dir="2700000">
                  <a:srgbClr val="C0C0C0"/>
                </a:outerShdw>
              </a:effectLst>
              <a:latin typeface="宋体" panose="02010600030101010101" pitchFamily="2" charset="-122"/>
            </a:endParaRPr>
          </a:p>
          <a:p>
            <a:pPr marL="808355" lvl="1" indent="-354330" defTabSz="0" eaLnBrk="1" fontAlgn="base" hangingPunct="1">
              <a:tabLst>
                <a:tab pos="274955" algn="l"/>
              </a:tabLst>
            </a:pP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第一级为</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ea typeface="Times New Roman" panose="02020603050405020304" pitchFamily="18" charset="0"/>
              </a:rPr>
              <a:t>垂直微程序</a:t>
            </a:r>
            <a:r>
              <a:rPr lang="zh-CN" altLang="en-US" sz="2400" b="1" strike="noStrike" noProof="1">
                <a:effectLst>
                  <a:outerShdw blurRad="38100" dist="38100" dir="2700000">
                    <a:srgbClr val="C0C0C0"/>
                  </a:outerShdw>
                </a:effectLst>
                <a:latin typeface="宋体" panose="02010600030101010101" pitchFamily="2" charset="-122"/>
              </a:rPr>
              <a:t>：</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用来</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ea typeface="Times New Roman" panose="02020603050405020304" pitchFamily="18" charset="0"/>
              </a:rPr>
              <a:t>解释机器指令</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，称为微程序并</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ea typeface="Times New Roman" panose="02020603050405020304" pitchFamily="18" charset="0"/>
              </a:rPr>
              <a:t>存放在称为微程序存储器的控存</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rPr>
              <a:t>（一级控存）</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中。</a:t>
            </a:r>
            <a:endPar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endParaRPr>
          </a:p>
          <a:p>
            <a:pPr marL="808355" lvl="1" indent="-354330" defTabSz="0" eaLnBrk="1" fontAlgn="base" hangingPunct="1">
              <a:tabLst>
                <a:tab pos="274955" algn="l"/>
              </a:tabLst>
            </a:pPr>
            <a:endPar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endParaRPr>
          </a:p>
          <a:p>
            <a:pPr marL="808355" lvl="1" indent="-354330" defTabSz="0" eaLnBrk="1" fontAlgn="base" hangingPunct="1">
              <a:tabLst>
                <a:tab pos="274955" algn="l"/>
              </a:tabLst>
            </a:pP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第二级为</a:t>
            </a:r>
            <a:r>
              <a:rPr lang="zh-CN" altLang="en-US" sz="2400" b="1" strike="noStrike" noProof="1">
                <a:solidFill>
                  <a:srgbClr val="CC0099"/>
                </a:solidFill>
                <a:effectLst>
                  <a:outerShdw blurRad="38100" dist="38100" dir="2700000">
                    <a:srgbClr val="C0C0C0"/>
                  </a:outerShdw>
                </a:effectLst>
                <a:latin typeface="宋体" panose="02010600030101010101" pitchFamily="2" charset="-122"/>
                <a:ea typeface="Times New Roman" panose="02020603050405020304" pitchFamily="18" charset="0"/>
              </a:rPr>
              <a:t>水平微程序</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，用来</a:t>
            </a:r>
            <a:r>
              <a:rPr lang="zh-CN" altLang="en-US" sz="2400" b="1" strike="noStrike" noProof="1">
                <a:solidFill>
                  <a:srgbClr val="CC0099"/>
                </a:solidFill>
                <a:effectLst>
                  <a:outerShdw blurRad="38100" dist="38100" dir="2700000">
                    <a:srgbClr val="C0C0C0"/>
                  </a:outerShdw>
                </a:effectLst>
                <a:latin typeface="宋体" panose="02010600030101010101" pitchFamily="2" charset="-122"/>
                <a:ea typeface="Times New Roman" panose="02020603050405020304" pitchFamily="18" charset="0"/>
              </a:rPr>
              <a:t>解释垂直微指令</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，并产生相应微命令，实现数据通路的控制。由于它是解释微程序的微程序，所以称为毫微程序，</a:t>
            </a:r>
            <a:r>
              <a:rPr lang="zh-CN" altLang="en-US" sz="2400" b="1" strike="noStrike" noProof="1">
                <a:solidFill>
                  <a:srgbClr val="CC0099"/>
                </a:solidFill>
                <a:effectLst>
                  <a:outerShdw blurRad="38100" dist="38100" dir="2700000">
                    <a:srgbClr val="C0C0C0"/>
                  </a:outerShdw>
                </a:effectLst>
                <a:latin typeface="宋体" panose="02010600030101010101" pitchFamily="2" charset="-122"/>
                <a:ea typeface="Times New Roman" panose="02020603050405020304" pitchFamily="18" charset="0"/>
              </a:rPr>
              <a:t>存放在称为毫微程序存储器的控存</a:t>
            </a:r>
            <a:r>
              <a:rPr lang="zh-CN" altLang="en-US" sz="2400" b="1" strike="noStrike" noProof="1">
                <a:solidFill>
                  <a:srgbClr val="CC0099"/>
                </a:solidFill>
                <a:effectLst>
                  <a:outerShdw blurRad="38100" dist="38100" dir="2700000">
                    <a:srgbClr val="C0C0C0"/>
                  </a:outerShdw>
                </a:effectLst>
                <a:latin typeface="宋体" panose="02010600030101010101" pitchFamily="2" charset="-122"/>
              </a:rPr>
              <a:t>（二级控存）</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中</a:t>
            </a:r>
            <a:r>
              <a:rPr lang="zh-CN" altLang="en-US" sz="2400" b="1" strike="noStrike" noProof="1">
                <a:effectLst>
                  <a:outerShdw blurRad="38100" dist="38100" dir="2700000">
                    <a:srgbClr val="C0C0C0"/>
                  </a:outerShdw>
                </a:effectLst>
                <a:latin typeface="宋体" panose="02010600030101010101" pitchFamily="2" charset="-122"/>
              </a:rPr>
              <a:t>。 </a:t>
            </a:r>
            <a:endParaRPr lang="zh-CN" altLang="en-US" sz="2400" b="1" strike="noStrike" noProof="1">
              <a:effectLst>
                <a:outerShdw blurRad="38100" dist="38100" dir="2700000">
                  <a:srgbClr val="C0C0C0"/>
                </a:outerShdw>
              </a:effectLst>
              <a:latin typeface="宋体" panose="02010600030101010101" pitchFamily="2" charset="-122"/>
            </a:endParaRPr>
          </a:p>
          <a:p>
            <a:pPr marL="808355" lvl="1" indent="-354330" defTabSz="0" eaLnBrk="1" fontAlgn="base" hangingPunct="1">
              <a:tabLst>
                <a:tab pos="274955" algn="l"/>
              </a:tabLst>
            </a:pPr>
            <a:endParaRPr lang="zh-CN" altLang="en-US" sz="2400" b="1" strike="noStrike" noProof="1">
              <a:effectLst>
                <a:outerShdw blurRad="38100" dist="38100" dir="2700000">
                  <a:srgbClr val="C0C0C0"/>
                </a:outerShdw>
              </a:effectLst>
              <a:latin typeface="宋体" panose="02010600030101010101" pitchFamily="2" charset="-122"/>
            </a:endParaRPr>
          </a:p>
          <a:p>
            <a:pPr marL="808355" lvl="1" indent="-354330" defTabSz="0" eaLnBrk="1" fontAlgn="base" hangingPunct="1">
              <a:tabLst>
                <a:tab pos="274955" algn="l"/>
              </a:tabLst>
            </a:pP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毫微程序设计使得微程序流的控制和微命令发出完全分离，</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ea typeface="Times New Roman" panose="02020603050405020304" pitchFamily="18" charset="0"/>
              </a:rPr>
              <a:t>微程序流控制由微程序级实现（垂直型微指令）</a:t>
            </a:r>
            <a:r>
              <a:rPr lang="zh-CN" altLang="en-US" sz="2400" b="1" strike="noStrike" noProof="1">
                <a:effectLst>
                  <a:outerShdw blurRad="38100" dist="38100" dir="2700000">
                    <a:srgbClr val="C0C0C0"/>
                  </a:outerShdw>
                </a:effectLst>
                <a:latin typeface="宋体" panose="02010600030101010101" pitchFamily="2" charset="-122"/>
                <a:ea typeface="Times New Roman" panose="02020603050405020304" pitchFamily="18" charset="0"/>
              </a:rPr>
              <a:t>，</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ea typeface="Times New Roman" panose="02020603050405020304" pitchFamily="18" charset="0"/>
              </a:rPr>
              <a:t>而微命令则由毫微程序产生</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rPr>
              <a:t>（水平</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ea typeface="Times New Roman" panose="02020603050405020304" pitchFamily="18" charset="0"/>
              </a:rPr>
              <a:t>型微指令</a:t>
            </a:r>
            <a:r>
              <a:rPr lang="zh-CN" altLang="en-US" sz="2400" b="1" strike="noStrike" noProof="1">
                <a:solidFill>
                  <a:srgbClr val="800080"/>
                </a:solidFill>
                <a:effectLst>
                  <a:outerShdw blurRad="38100" dist="38100" dir="2700000">
                    <a:srgbClr val="C0C0C0"/>
                  </a:outerShdw>
                </a:effectLst>
                <a:latin typeface="宋体" panose="02010600030101010101" pitchFamily="2" charset="-122"/>
              </a:rPr>
              <a:t>）。</a:t>
            </a:r>
            <a:r>
              <a:rPr lang="zh-CN" altLang="en-US" sz="2400" b="1" strike="noStrike" noProof="1">
                <a:effectLst>
                  <a:outerShdw blurRad="38100" dist="38100" dir="2700000">
                    <a:srgbClr val="C0C0C0"/>
                  </a:outerShdw>
                </a:effectLst>
                <a:latin typeface="宋体" panose="02010600030101010101" pitchFamily="2" charset="-122"/>
              </a:rPr>
              <a:t> </a:t>
            </a:r>
            <a:endParaRPr lang="zh-CN" altLang="en-US" sz="2400" b="1" strike="noStrike" noProof="1">
              <a:effectLst>
                <a:outerShdw blurRad="38100" dist="38100" dir="2700000">
                  <a:srgbClr val="C0C0C0"/>
                </a:outerShdw>
              </a:effectLst>
              <a:latin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3955">
                                            <p:txEl>
                                              <p:pRg st="4294967295" end="4294967295"/>
                                            </p:txEl>
                                          </p:spTgt>
                                        </p:tgtEl>
                                        <p:attrNameLst>
                                          <p:attrName>style.visibility</p:attrName>
                                        </p:attrNameLst>
                                      </p:cBhvr>
                                      <p:to>
                                        <p:strVal val="visible"/>
                                      </p:to>
                                    </p:set>
                                    <p:anim calcmode="lin" valueType="num">
                                      <p:cBhvr additive="base">
                                        <p:cTn id="7" dur="500" fill="hold"/>
                                        <p:tgtEl>
                                          <p:spTgt spid="253955">
                                            <p:txEl>
                                              <p:pRg st="4294967295" end="4294967295"/>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53955">
                                            <p:txEl>
                                              <p:pRg st="4294967295" end="429496729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53955">
                                            <p:txEl>
                                              <p:pRg st="0" end="0"/>
                                            </p:txEl>
                                          </p:spTgt>
                                        </p:tgtEl>
                                        <p:attrNameLst>
                                          <p:attrName>style.visibility</p:attrName>
                                        </p:attrNameLst>
                                      </p:cBhvr>
                                      <p:to>
                                        <p:strVal val="visible"/>
                                      </p:to>
                                    </p:set>
                                    <p:anim calcmode="lin" valueType="num">
                                      <p:cBhvr additive="base">
                                        <p:cTn id="13" dur="500" fill="hold"/>
                                        <p:tgtEl>
                                          <p:spTgt spid="25395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539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1" name="whoosh.wav"/>
                                        </p:tgtEl>
                                      </p:cMediaNode>
                                    </p:audio>
                                  </p:subTnLst>
                                </p:cTn>
                              </p:par>
                              <p:par>
                                <p:cTn id="15" presetID="2" presetClass="entr" presetSubtype="8" fill="hold" grpId="0" nodeType="withEffect">
                                  <p:stCondLst>
                                    <p:cond delay="0"/>
                                  </p:stCondLst>
                                  <p:childTnLst>
                                    <p:set>
                                      <p:cBhvr>
                                        <p:cTn id="16" dur="1" fill="hold">
                                          <p:stCondLst>
                                            <p:cond delay="0"/>
                                          </p:stCondLst>
                                        </p:cTn>
                                        <p:tgtEl>
                                          <p:spTgt spid="253955">
                                            <p:txEl>
                                              <p:pRg st="1" end="1"/>
                                            </p:txEl>
                                          </p:spTgt>
                                        </p:tgtEl>
                                        <p:attrNameLst>
                                          <p:attrName>style.visibility</p:attrName>
                                        </p:attrNameLst>
                                      </p:cBhvr>
                                      <p:to>
                                        <p:strVal val="visible"/>
                                      </p:to>
                                    </p:set>
                                    <p:anim calcmode="lin" valueType="num">
                                      <p:cBhvr additive="base">
                                        <p:cTn id="17" dur="500" fill="hold"/>
                                        <p:tgtEl>
                                          <p:spTgt spid="253955">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539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1"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253955">
                                            <p:txEl>
                                              <p:pRg st="3" end="3"/>
                                            </p:txEl>
                                          </p:spTgt>
                                        </p:tgtEl>
                                        <p:attrNameLst>
                                          <p:attrName>style.visibility</p:attrName>
                                        </p:attrNameLst>
                                      </p:cBhvr>
                                      <p:to>
                                        <p:strVal val="visible"/>
                                      </p:to>
                                    </p:set>
                                    <p:anim calcmode="lin" valueType="num">
                                      <p:cBhvr additive="base">
                                        <p:cTn id="21" dur="500" fill="hold"/>
                                        <p:tgtEl>
                                          <p:spTgt spid="253955">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253955">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1" name="whoosh.wav"/>
                                        </p:tgtEl>
                                      </p:cMediaNode>
                                    </p:audio>
                                  </p:subTnLst>
                                </p:cTn>
                              </p:par>
                              <p:par>
                                <p:cTn id="23" presetID="2" presetClass="entr" presetSubtype="8" fill="hold" grpId="0" nodeType="withEffect">
                                  <p:stCondLst>
                                    <p:cond delay="0"/>
                                  </p:stCondLst>
                                  <p:childTnLst>
                                    <p:set>
                                      <p:cBhvr>
                                        <p:cTn id="24" dur="1" fill="hold">
                                          <p:stCondLst>
                                            <p:cond delay="0"/>
                                          </p:stCondLst>
                                        </p:cTn>
                                        <p:tgtEl>
                                          <p:spTgt spid="253955">
                                            <p:txEl>
                                              <p:pRg st="5" end="5"/>
                                            </p:txEl>
                                          </p:spTgt>
                                        </p:tgtEl>
                                        <p:attrNameLst>
                                          <p:attrName>style.visibility</p:attrName>
                                        </p:attrNameLst>
                                      </p:cBhvr>
                                      <p:to>
                                        <p:strVal val="visible"/>
                                      </p:to>
                                    </p:set>
                                    <p:anim calcmode="lin" valueType="num">
                                      <p:cBhvr additive="base">
                                        <p:cTn id="25" dur="500" fill="hold"/>
                                        <p:tgtEl>
                                          <p:spTgt spid="253955">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53955">
                                            <p:txEl>
                                              <p:pRg st="5" end="5"/>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1"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4"/>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graphicFrame>
        <p:nvGraphicFramePr>
          <p:cNvPr id="100354" name="Object 5"/>
          <p:cNvGraphicFramePr/>
          <p:nvPr>
            <p:ph/>
          </p:nvPr>
        </p:nvGraphicFramePr>
        <p:xfrm>
          <a:off x="971550" y="1125538"/>
          <a:ext cx="7272338" cy="5114925"/>
        </p:xfrm>
        <a:graphic>
          <a:graphicData uri="http://schemas.openxmlformats.org/presentationml/2006/ole">
            <mc:AlternateContent xmlns:mc="http://schemas.openxmlformats.org/markup-compatibility/2006">
              <mc:Choice xmlns:v="urn:schemas-microsoft-com:vml" Requires="v">
                <p:oleObj spid="_x0000_s10241" name="" r:id="rId1" imgW="5149850" imgH="3625850" progId="Visio.Drawing.11">
                  <p:embed/>
                </p:oleObj>
              </mc:Choice>
              <mc:Fallback>
                <p:oleObj name="" r:id="rId1" imgW="5149850" imgH="3625850" progId="Visio.Drawing.11">
                  <p:embed/>
                  <p:pic>
                    <p:nvPicPr>
                      <p:cNvPr id="0" name="图片 10240" descr="image18"/>
                      <p:cNvPicPr/>
                      <p:nvPr/>
                    </p:nvPicPr>
                    <p:blipFill>
                      <a:blip r:embed="rId2"/>
                      <a:stretch>
                        <a:fillRect/>
                      </a:stretch>
                    </p:blipFill>
                    <p:spPr>
                      <a:xfrm>
                        <a:off x="971550" y="1125538"/>
                        <a:ext cx="7272338" cy="5114925"/>
                      </a:xfrm>
                      <a:prstGeom prst="rect">
                        <a:avLst/>
                      </a:prstGeom>
                      <a:noFill/>
                      <a:ln w="38100">
                        <a:noFill/>
                      </a:ln>
                    </p:spPr>
                  </p:pic>
                </p:oleObj>
              </mc:Fallback>
            </mc:AlternateContent>
          </a:graphicData>
        </a:graphic>
      </p:graphicFrame>
      <p:sp>
        <p:nvSpPr>
          <p:cNvPr id="254978" name="Rectangle 2"/>
          <p:cNvSpPr>
            <a:spLocks noGrp="1" noChangeArrowheads="1"/>
          </p:cNvSpPr>
          <p:nvPr>
            <p:ph type="title"/>
          </p:nvPr>
        </p:nvSpPr>
        <p:spPr>
          <a:xfrm>
            <a:off x="0" y="333375"/>
            <a:ext cx="7772400" cy="731838"/>
          </a:xfrm>
        </p:spPr>
        <p:txBody>
          <a:bodyPr wrap="square" lIns="91440" tIns="45720" rIns="91440" bIns="45720" numCol="1" anchor="b" anchorCtr="0" compatLnSpc="1"/>
          <a:lstStyle/>
          <a:p>
            <a:pPr marL="723900" marR="0" lvl="0" indent="-723900" algn="ctr" defTabSz="914400" rtl="0" eaLnBrk="1" fontAlgn="base" latinLnBrk="0" hangingPunct="1">
              <a:spcBef>
                <a:spcPct val="0"/>
              </a:spcBef>
              <a:spcAft>
                <a:spcPct val="0"/>
              </a:spcAft>
              <a:buClrTx/>
              <a:buSzTx/>
              <a:buFontTx/>
              <a:buNone/>
              <a:defRPr/>
            </a:pPr>
            <a:r>
              <a:rPr kumimoji="1" lang="zh-CN" altLang="en-US" sz="32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毫微程序控制器结构</a:t>
            </a:r>
            <a:r>
              <a:rPr kumimoji="1" lang="zh-CN" altLang="en-US" sz="32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rPr>
              <a:t> </a:t>
            </a:r>
            <a:endParaRPr kumimoji="1" lang="zh-CN" altLang="en-US" sz="3200" b="1" i="0" u="none" strike="noStrike" kern="0" cap="none" spc="0" normalizeH="0" baseline="0" noProof="0" smtClean="0">
              <a:ln>
                <a:noFill/>
              </a:ln>
              <a:solidFill>
                <a:srgbClr val="6600CC"/>
              </a:solidFill>
              <a:effectLst>
                <a:outerShdw blurRad="38100" dist="38100" dir="2700000" algn="tl">
                  <a:srgbClr val="C0C0C0"/>
                </a:outerShdw>
              </a:effectLst>
              <a:uLnTx/>
              <a:uFillTx/>
              <a:latin typeface="+mj-lt"/>
              <a:ea typeface="+mj-ea"/>
              <a:cs typeface="+mj-cs"/>
            </a:endParaRPr>
          </a:p>
        </p:txBody>
      </p:sp>
      <p:sp>
        <p:nvSpPr>
          <p:cNvPr id="100356" name="Rectangle 3"/>
          <p:cNvSpPr/>
          <p:nvPr/>
        </p:nvSpPr>
        <p:spPr>
          <a:xfrm>
            <a:off x="7924800" y="304800"/>
            <a:ext cx="695325" cy="396875"/>
          </a:xfrm>
          <a:prstGeom prst="rect">
            <a:avLst/>
          </a:prstGeom>
          <a:noFill/>
          <a:ln w="9525">
            <a:noFill/>
          </a:ln>
        </p:spPr>
        <p:txBody>
          <a:bodyPr wrap="none" anchor="t">
            <a:spAutoFit/>
          </a:bodyPr>
          <a:lstStyle/>
          <a:p>
            <a:pPr lvl="0" indent="0"/>
            <a:r>
              <a:rPr lang="zh-CN" altLang="en-US" sz="2000" b="1" dirty="0">
                <a:latin typeface="Verdana" panose="020B0604030504040204" pitchFamily="34" charset="0"/>
                <a:ea typeface="宋体" panose="02010600030101010101" pitchFamily="2" charset="-122"/>
              </a:rPr>
              <a:t>返回</a:t>
            </a:r>
            <a:endParaRPr lang="zh-CN" altLang="en-US" sz="2000" b="1" dirty="0">
              <a:latin typeface="Verdana" panose="020B0604030504040204" pitchFamily="34"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358775" y="1428750"/>
            <a:ext cx="8785225" cy="1243013"/>
          </a:xfrm>
          <a:prstGeom prst="rect">
            <a:avLst/>
          </a:prstGeom>
          <a:noFill/>
          <a:ln w="9525">
            <a:noFill/>
            <a:miter lim="800000"/>
          </a:ln>
        </p:spPr>
        <p:txBody>
          <a:bodyPr anchor="b"/>
          <a:lstStyle/>
          <a:p>
            <a:pPr marL="0" marR="0" lvl="0" indent="0" algn="l" defTabSz="914400" rtl="0" eaLnBrk="1" fontAlgn="base" latinLnBrk="0" hangingPunct="1">
              <a:spcBef>
                <a:spcPct val="0"/>
              </a:spcBef>
              <a:spcAft>
                <a:spcPct val="0"/>
              </a:spcAft>
              <a:buClrTx/>
              <a:buSzTx/>
              <a:buFontTx/>
              <a:buNone/>
              <a:defRPr/>
            </a:pPr>
            <a:r>
              <a:rPr kumimoji="1" lang="zh-CN" altLang="en-US" sz="44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                </a:t>
            </a:r>
            <a:r>
              <a:rPr kumimoji="1" lang="zh-CN" altLang="en-US" sz="3600" b="1" i="0" u="none" strike="noStrike" kern="1200" cap="none" spc="0" normalizeH="0" baseline="0" noProof="0" dirty="0">
                <a:ln>
                  <a:noFill/>
                </a:ln>
                <a:solidFill>
                  <a:srgbClr val="6600CC"/>
                </a:solidFill>
                <a:effectLst>
                  <a:outerShdw blurRad="38100" dist="38100" dir="2700000" algn="tl">
                    <a:srgbClr val="C0C0C0"/>
                  </a:outerShdw>
                </a:effectLst>
                <a:uLnTx/>
                <a:uFillTx/>
                <a:latin typeface="+mj-lt"/>
                <a:ea typeface="+mj-ea"/>
                <a:cs typeface="+mj-cs"/>
              </a:rPr>
              <a:t>五、硬连线控制器</a:t>
            </a:r>
            <a:br>
              <a:rPr kumimoji="1" lang="zh-CN" altLang="en-US" sz="44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br>
            <a:r>
              <a:rPr kumimoji="1" 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5.5.1 </a:t>
            </a:r>
            <a:r>
              <a:rPr kumimoji="1" lang="zh-CN" altLang="en-US" sz="32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实现方法</a:t>
            </a:r>
            <a:br>
              <a:rPr kumimoji="1" lang="zh-CN" altLang="en-US" sz="32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br>
            <a:r>
              <a:rPr kumimoji="1" lang="zh-CN" altLang="en-US" sz="3200" b="1" i="0" u="none" strike="noStrike" kern="1200" cap="none" spc="0" normalizeH="0" baseline="0" noProof="0" dirty="0">
                <a:ln>
                  <a:noFill/>
                </a:ln>
                <a:solidFill>
                  <a:srgbClr val="990099"/>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通过逻辑电路直接连线而产生的，又称为组合逻辑控制器</a:t>
            </a:r>
            <a:br>
              <a:rPr kumimoji="1" lang="zh-CN" altLang="en-US" sz="24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br>
            <a:endParaRPr kumimoji="1" lang="zh-CN" altLang="en-US" sz="4400" b="0" i="0" u="none" strike="noStrike" kern="1200" cap="none" spc="0" normalizeH="0" baseline="0" noProof="0" dirty="0">
              <a:ln>
                <a:noFill/>
              </a:ln>
              <a:solidFill>
                <a:schemeClr val="tx2"/>
              </a:solidFill>
              <a:effectLst/>
              <a:uLnTx/>
              <a:uFillTx/>
              <a:latin typeface="Tahoma" panose="020B0604030504040204" pitchFamily="34" charset="0"/>
              <a:ea typeface="宋体" panose="02010600030101010101" pitchFamily="2" charset="-122"/>
              <a:cs typeface="+mn-cs"/>
            </a:endParaRPr>
          </a:p>
        </p:txBody>
      </p:sp>
      <p:sp>
        <p:nvSpPr>
          <p:cNvPr id="102402" name="Rectangle 2"/>
          <p:cNvSpPr/>
          <p:nvPr/>
        </p:nvSpPr>
        <p:spPr>
          <a:xfrm>
            <a:off x="357188" y="2928938"/>
            <a:ext cx="7561262" cy="998537"/>
          </a:xfrm>
          <a:prstGeom prst="rect">
            <a:avLst/>
          </a:prstGeom>
          <a:noFill/>
          <a:ln w="9525">
            <a:noFill/>
          </a:ln>
        </p:spPr>
        <p:txBody>
          <a:bodyPr anchor="b"/>
          <a:lstStyle/>
          <a:p>
            <a:pPr lvl="0" indent="0"/>
            <a:r>
              <a:rPr lang="en-US" altLang="zh-CN" sz="3200" b="1" dirty="0">
                <a:latin typeface="Times New Roman" panose="02020603050405020304" pitchFamily="18" charset="0"/>
                <a:ea typeface="宋体" panose="02010600030101010101" pitchFamily="2" charset="-122"/>
              </a:rPr>
              <a:t>5.5.2 </a:t>
            </a:r>
            <a:r>
              <a:rPr lang="zh-CN" altLang="en-US" sz="3200" b="1" dirty="0">
                <a:latin typeface="Times New Roman" panose="02020603050405020304" pitchFamily="18" charset="0"/>
                <a:ea typeface="宋体" panose="02010600030101010101" pitchFamily="2" charset="-122"/>
              </a:rPr>
              <a:t>设计目标</a:t>
            </a:r>
            <a:br>
              <a:rPr lang="zh-CN" altLang="en-US" sz="3200" b="1" dirty="0">
                <a:solidFill>
                  <a:srgbClr val="990099"/>
                </a:solidFill>
                <a:latin typeface="Times New Roman" panose="02020603050405020304" pitchFamily="18" charset="0"/>
                <a:ea typeface="宋体" panose="02010600030101010101" pitchFamily="2" charset="-122"/>
              </a:rPr>
            </a:br>
            <a:r>
              <a:rPr lang="zh-CN" altLang="en-US" sz="3200" b="1" dirty="0">
                <a:solidFill>
                  <a:srgbClr val="990099"/>
                </a:solidFill>
                <a:latin typeface="Times New Roman" panose="02020603050405020304" pitchFamily="18" charset="0"/>
                <a:ea typeface="宋体" panose="02010600030101010101" pitchFamily="2" charset="-122"/>
              </a:rPr>
              <a:t>    </a:t>
            </a:r>
            <a:r>
              <a:rPr lang="zh-CN" altLang="en-US" b="1" dirty="0">
                <a:latin typeface="Tahoma" panose="020B0604030504040204" pitchFamily="34" charset="0"/>
                <a:ea typeface="宋体" panose="02010600030101010101" pitchFamily="2" charset="-122"/>
              </a:rPr>
              <a:t>使用最少元件（复杂的树形网络） </a:t>
            </a:r>
            <a:br>
              <a:rPr lang="zh-CN" altLang="en-US" b="1" dirty="0">
                <a:latin typeface="Tahoma" panose="020B0604030504040204" pitchFamily="34" charset="0"/>
                <a:ea typeface="宋体" panose="02010600030101010101" pitchFamily="2" charset="-122"/>
              </a:rPr>
            </a:br>
            <a:r>
              <a:rPr lang="zh-CN" altLang="en-US" b="1" dirty="0">
                <a:latin typeface="Tahoma" panose="020B0604030504040204" pitchFamily="34" charset="0"/>
                <a:ea typeface="宋体" panose="02010600030101010101" pitchFamily="2" charset="-122"/>
              </a:rPr>
              <a:t>     速度最高</a:t>
            </a:r>
            <a:br>
              <a:rPr lang="zh-CN" altLang="en-US" b="1" dirty="0">
                <a:latin typeface="Tahoma" panose="020B0604030504040204" pitchFamily="34" charset="0"/>
                <a:ea typeface="宋体" panose="02010600030101010101" pitchFamily="2" charset="-122"/>
              </a:rPr>
            </a:br>
            <a:endParaRPr lang="zh-CN" altLang="en-US" b="1" dirty="0">
              <a:latin typeface="Tahoma" panose="020B0604030504040204" pitchFamily="34" charset="0"/>
              <a:ea typeface="宋体" panose="02010600030101010101" pitchFamily="2" charset="-122"/>
            </a:endParaRPr>
          </a:p>
        </p:txBody>
      </p:sp>
      <p:sp>
        <p:nvSpPr>
          <p:cNvPr id="102403" name="Rectangle 2"/>
          <p:cNvSpPr/>
          <p:nvPr/>
        </p:nvSpPr>
        <p:spPr>
          <a:xfrm>
            <a:off x="285750" y="3643313"/>
            <a:ext cx="8064500" cy="2870200"/>
          </a:xfrm>
          <a:prstGeom prst="rect">
            <a:avLst/>
          </a:prstGeom>
          <a:noFill/>
          <a:ln w="9525">
            <a:noFill/>
          </a:ln>
        </p:spPr>
        <p:txBody>
          <a:bodyPr anchor="t">
            <a:spAutoFit/>
          </a:bodyPr>
          <a:lstStyle/>
          <a:p>
            <a:pPr lvl="0" indent="0">
              <a:lnSpc>
                <a:spcPct val="120000"/>
              </a:lnSpc>
            </a:pPr>
            <a:r>
              <a:rPr lang="en-US" altLang="zh-CN" sz="3200" b="1" dirty="0">
                <a:latin typeface="Times New Roman" panose="02020603050405020304" pitchFamily="18" charset="0"/>
                <a:ea typeface="宋体" panose="02010600030101010101" pitchFamily="2" charset="-122"/>
              </a:rPr>
              <a:t>5.5.3. </a:t>
            </a:r>
            <a:r>
              <a:rPr lang="zh-CN" altLang="en-US" sz="3200" b="1" dirty="0">
                <a:latin typeface="Times New Roman" panose="02020603050405020304" pitchFamily="18" charset="0"/>
                <a:ea typeface="宋体" panose="02010600030101010101" pitchFamily="2" charset="-122"/>
              </a:rPr>
              <a:t>逻辑思想</a:t>
            </a:r>
            <a:endParaRPr lang="zh-CN" altLang="en-US" sz="3200" b="1" dirty="0">
              <a:latin typeface="Times New Roman" panose="02020603050405020304" pitchFamily="18" charset="0"/>
              <a:ea typeface="宋体" panose="02010600030101010101" pitchFamily="2" charset="-122"/>
            </a:endParaRPr>
          </a:p>
          <a:p>
            <a:pPr lvl="0" indent="0">
              <a:lnSpc>
                <a:spcPct val="120000"/>
              </a:lnSpc>
            </a:pPr>
            <a:r>
              <a:rPr lang="zh-CN" altLang="en-US" b="1" dirty="0">
                <a:latin typeface="Times New Roman" panose="02020603050405020304" pitchFamily="18" charset="0"/>
                <a:ea typeface="宋体" panose="02010600030101010101" pitchFamily="2" charset="-122"/>
              </a:rPr>
              <a:t>微操作控制信号的产生</a:t>
            </a:r>
            <a:endParaRPr lang="zh-CN" altLang="en-US" b="1" dirty="0">
              <a:latin typeface="Times New Roman" panose="02020603050405020304" pitchFamily="18" charset="0"/>
              <a:ea typeface="宋体" panose="02010600030101010101" pitchFamily="2" charset="-122"/>
            </a:endParaRPr>
          </a:p>
          <a:p>
            <a:pPr lvl="0" indent="0">
              <a:lnSpc>
                <a:spcPct val="120000"/>
              </a:lnSpc>
            </a:pPr>
            <a:r>
              <a:rPr lang="zh-CN" altLang="en-US" b="1" dirty="0">
                <a:solidFill>
                  <a:srgbClr val="EA1808"/>
                </a:solidFill>
                <a:latin typeface="Times New Roman" panose="02020603050405020304" pitchFamily="18" charset="0"/>
                <a:ea typeface="宋体" panose="02010600030101010101" pitchFamily="2" charset="-122"/>
              </a:rPr>
              <a:t>在微程序控制器中</a:t>
            </a:r>
            <a:r>
              <a:rPr lang="zh-CN" altLang="en-US" b="1" dirty="0">
                <a:latin typeface="Times New Roman" panose="02020603050405020304" pitchFamily="18" charset="0"/>
                <a:ea typeface="宋体" panose="02010600030101010101" pitchFamily="2" charset="-122"/>
              </a:rPr>
              <a:t>，微操作控制信号由微指令产生，并且可以重复使用。</a:t>
            </a:r>
            <a:endParaRPr lang="zh-CN" altLang="en-US" b="1" dirty="0">
              <a:latin typeface="Times New Roman" panose="02020603050405020304" pitchFamily="18" charset="0"/>
              <a:ea typeface="宋体" panose="02010600030101010101" pitchFamily="2" charset="-122"/>
            </a:endParaRPr>
          </a:p>
          <a:p>
            <a:pPr lvl="0" indent="0">
              <a:lnSpc>
                <a:spcPct val="120000"/>
              </a:lnSpc>
            </a:pPr>
            <a:r>
              <a:rPr lang="zh-CN" altLang="en-US" b="1" dirty="0">
                <a:solidFill>
                  <a:srgbClr val="EA1808"/>
                </a:solidFill>
                <a:latin typeface="Times New Roman" panose="02020603050405020304" pitchFamily="18" charset="0"/>
                <a:ea typeface="宋体" panose="02010600030101010101" pitchFamily="2" charset="-122"/>
              </a:rPr>
              <a:t>在硬联线控制器中</a:t>
            </a:r>
            <a:r>
              <a:rPr lang="zh-CN" altLang="en-US" b="1" dirty="0">
                <a:latin typeface="Times New Roman" panose="02020603050405020304" pitchFamily="18" charset="0"/>
                <a:ea typeface="宋体" panose="02010600030101010101" pitchFamily="2" charset="-122"/>
              </a:rPr>
              <a:t>，某一微操作控制信号由布尔代数表达式描述的输出函数产生。</a:t>
            </a:r>
            <a:endParaRPr lang="zh-CN" altLang="en-US"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05"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p:nvPr/>
        </p:nvSpPr>
        <p:spPr>
          <a:xfrm>
            <a:off x="428625" y="3429000"/>
            <a:ext cx="8143875" cy="762000"/>
          </a:xfrm>
          <a:prstGeom prst="rect">
            <a:avLst/>
          </a:prstGeom>
          <a:noFill/>
          <a:ln w="9525">
            <a:noFill/>
          </a:ln>
        </p:spPr>
        <p:txBody>
          <a:bodyPr anchor="t">
            <a:spAutoFit/>
          </a:bodyPr>
          <a:lstStyle/>
          <a:p>
            <a:pPr lvl="0" indent="0"/>
            <a:r>
              <a:rPr lang="zh-CN" altLang="en-US" b="1" dirty="0">
                <a:latin typeface="Times New Roman" panose="02020603050405020304" pitchFamily="18" charset="0"/>
                <a:ea typeface="宋体" panose="02010600030101010101" pitchFamily="2" charset="-122"/>
              </a:rPr>
              <a:t>操作控制字段中的每一位表示一个微命令。</a:t>
            </a:r>
            <a:endParaRPr lang="zh-CN" altLang="en-US" b="1" dirty="0">
              <a:latin typeface="Times New Roman" panose="02020603050405020304" pitchFamily="18" charset="0"/>
              <a:ea typeface="宋体" panose="02010600030101010101" pitchFamily="2" charset="-122"/>
            </a:endParaRPr>
          </a:p>
          <a:p>
            <a:pPr lvl="0" indent="0"/>
            <a:endParaRPr lang="zh-CN" altLang="en-US" sz="2000" b="1" dirty="0">
              <a:latin typeface="Times New Roman" panose="02020603050405020304" pitchFamily="18" charset="0"/>
              <a:ea typeface="宋体" panose="02010600030101010101" pitchFamily="2" charset="-122"/>
            </a:endParaRPr>
          </a:p>
        </p:txBody>
      </p:sp>
      <p:grpSp>
        <p:nvGrpSpPr>
          <p:cNvPr id="12290" name="Group 3"/>
          <p:cNvGrpSpPr/>
          <p:nvPr/>
        </p:nvGrpSpPr>
        <p:grpSpPr>
          <a:xfrm>
            <a:off x="357188" y="1000125"/>
            <a:ext cx="8207375" cy="2087563"/>
            <a:chOff x="0" y="0"/>
            <a:chExt cx="4464" cy="1044"/>
          </a:xfrm>
        </p:grpSpPr>
        <p:sp>
          <p:nvSpPr>
            <p:cNvPr id="12291" name="Rectangle 5"/>
            <p:cNvSpPr/>
            <p:nvPr/>
          </p:nvSpPr>
          <p:spPr>
            <a:xfrm>
              <a:off x="0" y="536"/>
              <a:ext cx="4464" cy="165"/>
            </a:xfrm>
            <a:prstGeom prst="rect">
              <a:avLst/>
            </a:prstGeom>
            <a:solidFill>
              <a:schemeClr val="bg2"/>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grpSp>
          <p:nvGrpSpPr>
            <p:cNvPr id="12292" name="Group 5"/>
            <p:cNvGrpSpPr/>
            <p:nvPr/>
          </p:nvGrpSpPr>
          <p:grpSpPr>
            <a:xfrm>
              <a:off x="79" y="522"/>
              <a:ext cx="4292" cy="186"/>
              <a:chOff x="0" y="0"/>
              <a:chExt cx="5970" cy="260"/>
            </a:xfrm>
          </p:grpSpPr>
          <p:sp>
            <p:nvSpPr>
              <p:cNvPr id="12293" name="Text Box 7"/>
              <p:cNvSpPr txBox="1"/>
              <p:nvPr/>
            </p:nvSpPr>
            <p:spPr>
              <a:xfrm>
                <a:off x="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294" name="Text Box 8"/>
              <p:cNvSpPr txBox="1"/>
              <p:nvPr/>
            </p:nvSpPr>
            <p:spPr>
              <a:xfrm>
                <a:off x="27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295" name="Text Box 9"/>
              <p:cNvSpPr txBox="1"/>
              <p:nvPr/>
            </p:nvSpPr>
            <p:spPr>
              <a:xfrm>
                <a:off x="53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296" name="Text Box 10"/>
              <p:cNvSpPr txBox="1"/>
              <p:nvPr/>
            </p:nvSpPr>
            <p:spPr>
              <a:xfrm>
                <a:off x="80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297" name="Text Box 11"/>
              <p:cNvSpPr txBox="1"/>
              <p:nvPr/>
            </p:nvSpPr>
            <p:spPr>
              <a:xfrm>
                <a:off x="107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298" name="Text Box 12"/>
              <p:cNvSpPr txBox="1"/>
              <p:nvPr/>
            </p:nvSpPr>
            <p:spPr>
              <a:xfrm>
                <a:off x="134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299" name="Text Box 13"/>
              <p:cNvSpPr txBox="1"/>
              <p:nvPr/>
            </p:nvSpPr>
            <p:spPr>
              <a:xfrm>
                <a:off x="160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0" name="Text Box 14"/>
              <p:cNvSpPr txBox="1"/>
              <p:nvPr/>
            </p:nvSpPr>
            <p:spPr>
              <a:xfrm>
                <a:off x="187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1" name="Text Box 15"/>
              <p:cNvSpPr txBox="1"/>
              <p:nvPr/>
            </p:nvSpPr>
            <p:spPr>
              <a:xfrm>
                <a:off x="212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2" name="Text Box 16"/>
              <p:cNvSpPr txBox="1"/>
              <p:nvPr/>
            </p:nvSpPr>
            <p:spPr>
              <a:xfrm>
                <a:off x="23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3" name="Text Box 17"/>
              <p:cNvSpPr txBox="1"/>
              <p:nvPr/>
            </p:nvSpPr>
            <p:spPr>
              <a:xfrm>
                <a:off x="265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4" name="Text Box 18"/>
              <p:cNvSpPr txBox="1"/>
              <p:nvPr/>
            </p:nvSpPr>
            <p:spPr>
              <a:xfrm>
                <a:off x="292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5" name="Text Box 19"/>
              <p:cNvSpPr txBox="1"/>
              <p:nvPr/>
            </p:nvSpPr>
            <p:spPr>
              <a:xfrm>
                <a:off x="31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6" name="Text Box 20"/>
              <p:cNvSpPr txBox="1"/>
              <p:nvPr/>
            </p:nvSpPr>
            <p:spPr>
              <a:xfrm>
                <a:off x="34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7" name="Text Box 21"/>
              <p:cNvSpPr txBox="1"/>
              <p:nvPr/>
            </p:nvSpPr>
            <p:spPr>
              <a:xfrm>
                <a:off x="372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8" name="Text Box 22"/>
              <p:cNvSpPr txBox="1"/>
              <p:nvPr/>
            </p:nvSpPr>
            <p:spPr>
              <a:xfrm>
                <a:off x="39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09" name="Text Box 23"/>
              <p:cNvSpPr txBox="1"/>
              <p:nvPr/>
            </p:nvSpPr>
            <p:spPr>
              <a:xfrm>
                <a:off x="42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10" name="Text Box 24"/>
              <p:cNvSpPr txBox="1"/>
              <p:nvPr/>
            </p:nvSpPr>
            <p:spPr>
              <a:xfrm>
                <a:off x="453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11" name="Text Box 25"/>
              <p:cNvSpPr txBox="1"/>
              <p:nvPr/>
            </p:nvSpPr>
            <p:spPr>
              <a:xfrm>
                <a:off x="479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12" name="Text Box 26"/>
              <p:cNvSpPr txBox="1"/>
              <p:nvPr/>
            </p:nvSpPr>
            <p:spPr>
              <a:xfrm>
                <a:off x="50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13" name="Text Box 27"/>
              <p:cNvSpPr txBox="1"/>
              <p:nvPr/>
            </p:nvSpPr>
            <p:spPr>
              <a:xfrm>
                <a:off x="533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14" name="Text Box 28"/>
              <p:cNvSpPr txBox="1"/>
              <p:nvPr/>
            </p:nvSpPr>
            <p:spPr>
              <a:xfrm>
                <a:off x="560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15" name="Text Box 29"/>
              <p:cNvSpPr txBox="1"/>
              <p:nvPr/>
            </p:nvSpPr>
            <p:spPr>
              <a:xfrm>
                <a:off x="5860" y="0"/>
                <a:ext cx="110" cy="260"/>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grpSp>
        <p:sp>
          <p:nvSpPr>
            <p:cNvPr id="12316" name="Line 30"/>
            <p:cNvSpPr/>
            <p:nvPr/>
          </p:nvSpPr>
          <p:spPr>
            <a:xfrm flipV="1">
              <a:off x="129"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17" name="Line 31"/>
            <p:cNvSpPr/>
            <p:nvPr/>
          </p:nvSpPr>
          <p:spPr>
            <a:xfrm flipV="1">
              <a:off x="503"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18" name="Line 32"/>
            <p:cNvSpPr/>
            <p:nvPr/>
          </p:nvSpPr>
          <p:spPr>
            <a:xfrm flipV="1">
              <a:off x="316"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19" name="Line 33"/>
            <p:cNvSpPr/>
            <p:nvPr/>
          </p:nvSpPr>
          <p:spPr>
            <a:xfrm flipV="1">
              <a:off x="884"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0" name="Line 34"/>
            <p:cNvSpPr/>
            <p:nvPr/>
          </p:nvSpPr>
          <p:spPr>
            <a:xfrm flipV="1">
              <a:off x="697"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1" name="Line 35"/>
            <p:cNvSpPr/>
            <p:nvPr/>
          </p:nvSpPr>
          <p:spPr>
            <a:xfrm flipV="1">
              <a:off x="1272"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2" name="Line 36"/>
            <p:cNvSpPr/>
            <p:nvPr/>
          </p:nvSpPr>
          <p:spPr>
            <a:xfrm flipV="1">
              <a:off x="1085"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3" name="Line 37"/>
            <p:cNvSpPr/>
            <p:nvPr/>
          </p:nvSpPr>
          <p:spPr>
            <a:xfrm flipV="1">
              <a:off x="1653" y="193"/>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4" name="Line 38"/>
            <p:cNvSpPr/>
            <p:nvPr/>
          </p:nvSpPr>
          <p:spPr>
            <a:xfrm flipV="1">
              <a:off x="1466"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5" name="Line 39"/>
            <p:cNvSpPr/>
            <p:nvPr/>
          </p:nvSpPr>
          <p:spPr>
            <a:xfrm flipV="1">
              <a:off x="2027"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6" name="Line 40"/>
            <p:cNvSpPr/>
            <p:nvPr/>
          </p:nvSpPr>
          <p:spPr>
            <a:xfrm flipV="1">
              <a:off x="1840"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7" name="Line 41"/>
            <p:cNvSpPr/>
            <p:nvPr/>
          </p:nvSpPr>
          <p:spPr>
            <a:xfrm flipV="1">
              <a:off x="2408"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8" name="Line 42"/>
            <p:cNvSpPr/>
            <p:nvPr/>
          </p:nvSpPr>
          <p:spPr>
            <a:xfrm flipV="1">
              <a:off x="2221"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29" name="Line 43"/>
            <p:cNvSpPr/>
            <p:nvPr/>
          </p:nvSpPr>
          <p:spPr>
            <a:xfrm flipV="1">
              <a:off x="2796"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0" name="Line 44"/>
            <p:cNvSpPr/>
            <p:nvPr/>
          </p:nvSpPr>
          <p:spPr>
            <a:xfrm flipV="1">
              <a:off x="2609"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1" name="Line 45"/>
            <p:cNvSpPr/>
            <p:nvPr/>
          </p:nvSpPr>
          <p:spPr>
            <a:xfrm flipV="1">
              <a:off x="3177" y="200"/>
              <a:ext cx="0" cy="33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2" name="Line 46"/>
            <p:cNvSpPr/>
            <p:nvPr/>
          </p:nvSpPr>
          <p:spPr>
            <a:xfrm flipV="1">
              <a:off x="2990"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3" name="Line 47"/>
            <p:cNvSpPr/>
            <p:nvPr/>
          </p:nvSpPr>
          <p:spPr>
            <a:xfrm flipV="1">
              <a:off x="3386"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4" name="Line 48"/>
            <p:cNvSpPr/>
            <p:nvPr/>
          </p:nvSpPr>
          <p:spPr>
            <a:xfrm flipV="1">
              <a:off x="3558"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5" name="Line 49"/>
            <p:cNvSpPr/>
            <p:nvPr/>
          </p:nvSpPr>
          <p:spPr>
            <a:xfrm flipV="1">
              <a:off x="3752"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6" name="Line 50"/>
            <p:cNvSpPr/>
            <p:nvPr/>
          </p:nvSpPr>
          <p:spPr>
            <a:xfrm flipV="1">
              <a:off x="3925"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7" name="Line 51"/>
            <p:cNvSpPr/>
            <p:nvPr/>
          </p:nvSpPr>
          <p:spPr>
            <a:xfrm flipV="1">
              <a:off x="4155" y="374"/>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8" name="Line 52"/>
            <p:cNvSpPr/>
            <p:nvPr/>
          </p:nvSpPr>
          <p:spPr>
            <a:xfrm flipV="1">
              <a:off x="4327" y="381"/>
              <a:ext cx="0" cy="15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39" name="Line 53"/>
            <p:cNvSpPr/>
            <p:nvPr/>
          </p:nvSpPr>
          <p:spPr>
            <a:xfrm>
              <a:off x="3673" y="538"/>
              <a:ext cx="0" cy="165"/>
            </a:xfrm>
            <a:prstGeom prst="line">
              <a:avLst/>
            </a:prstGeom>
            <a:ln w="9525" cap="rnd" cmpd="sng">
              <a:solidFill>
                <a:srgbClr val="000000"/>
              </a:solidFill>
              <a:prstDash val="sysDot"/>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40" name="Line 54"/>
            <p:cNvSpPr/>
            <p:nvPr/>
          </p:nvSpPr>
          <p:spPr>
            <a:xfrm>
              <a:off x="3285" y="536"/>
              <a:ext cx="0" cy="501"/>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41" name="Line 55"/>
            <p:cNvSpPr/>
            <p:nvPr/>
          </p:nvSpPr>
          <p:spPr>
            <a:xfrm>
              <a:off x="0" y="701"/>
              <a:ext cx="0" cy="336"/>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42" name="Text Box 56"/>
            <p:cNvSpPr txBox="1"/>
            <p:nvPr/>
          </p:nvSpPr>
          <p:spPr>
            <a:xfrm>
              <a:off x="93"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a:t>
              </a:r>
              <a:endParaRPr lang="zh-CN" altLang="en-US" sz="1400" b="1" dirty="0">
                <a:latin typeface="Times New Roman" panose="02020603050405020304" pitchFamily="18" charset="0"/>
                <a:ea typeface="宋体" panose="02010600030101010101" pitchFamily="2" charset="-122"/>
              </a:endParaRPr>
            </a:p>
          </p:txBody>
        </p:sp>
        <p:sp>
          <p:nvSpPr>
            <p:cNvPr id="12343" name="Text Box 57"/>
            <p:cNvSpPr txBox="1"/>
            <p:nvPr/>
          </p:nvSpPr>
          <p:spPr>
            <a:xfrm>
              <a:off x="287"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a:t>
              </a:r>
              <a:endParaRPr lang="zh-CN" altLang="en-US" sz="1400" b="1" dirty="0">
                <a:latin typeface="Times New Roman" panose="02020603050405020304" pitchFamily="18" charset="0"/>
                <a:ea typeface="宋体" panose="02010600030101010101" pitchFamily="2" charset="-122"/>
              </a:endParaRPr>
            </a:p>
          </p:txBody>
        </p:sp>
        <p:sp>
          <p:nvSpPr>
            <p:cNvPr id="12344" name="Text Box 58"/>
            <p:cNvSpPr txBox="1"/>
            <p:nvPr/>
          </p:nvSpPr>
          <p:spPr>
            <a:xfrm>
              <a:off x="474"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3</a:t>
              </a:r>
              <a:endParaRPr lang="zh-CN" altLang="en-US" sz="1400" b="1" dirty="0">
                <a:latin typeface="Times New Roman" panose="02020603050405020304" pitchFamily="18" charset="0"/>
                <a:ea typeface="宋体" panose="02010600030101010101" pitchFamily="2" charset="-122"/>
              </a:endParaRPr>
            </a:p>
          </p:txBody>
        </p:sp>
        <p:sp>
          <p:nvSpPr>
            <p:cNvPr id="12345" name="Text Box 59"/>
            <p:cNvSpPr txBox="1"/>
            <p:nvPr/>
          </p:nvSpPr>
          <p:spPr>
            <a:xfrm>
              <a:off x="668"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4</a:t>
              </a:r>
              <a:endParaRPr lang="zh-CN" altLang="en-US" sz="1400" b="1" dirty="0">
                <a:latin typeface="Times New Roman" panose="02020603050405020304" pitchFamily="18" charset="0"/>
                <a:ea typeface="宋体" panose="02010600030101010101" pitchFamily="2" charset="-122"/>
              </a:endParaRPr>
            </a:p>
          </p:txBody>
        </p:sp>
        <p:sp>
          <p:nvSpPr>
            <p:cNvPr id="12346" name="Text Box 60"/>
            <p:cNvSpPr txBox="1"/>
            <p:nvPr/>
          </p:nvSpPr>
          <p:spPr>
            <a:xfrm>
              <a:off x="862"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5</a:t>
              </a:r>
              <a:endParaRPr lang="zh-CN" altLang="en-US" sz="1400" b="1" dirty="0">
                <a:latin typeface="Times New Roman" panose="02020603050405020304" pitchFamily="18" charset="0"/>
                <a:ea typeface="宋体" panose="02010600030101010101" pitchFamily="2" charset="-122"/>
              </a:endParaRPr>
            </a:p>
          </p:txBody>
        </p:sp>
        <p:sp>
          <p:nvSpPr>
            <p:cNvPr id="12347" name="Text Box 61"/>
            <p:cNvSpPr txBox="1"/>
            <p:nvPr/>
          </p:nvSpPr>
          <p:spPr>
            <a:xfrm>
              <a:off x="1056"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6</a:t>
              </a:r>
              <a:endParaRPr lang="zh-CN" altLang="en-US" sz="1400" b="1" dirty="0">
                <a:latin typeface="Times New Roman" panose="02020603050405020304" pitchFamily="18" charset="0"/>
                <a:ea typeface="宋体" panose="02010600030101010101" pitchFamily="2" charset="-122"/>
              </a:endParaRPr>
            </a:p>
          </p:txBody>
        </p:sp>
        <p:sp>
          <p:nvSpPr>
            <p:cNvPr id="12348" name="Text Box 62"/>
            <p:cNvSpPr txBox="1"/>
            <p:nvPr/>
          </p:nvSpPr>
          <p:spPr>
            <a:xfrm>
              <a:off x="1243"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7</a:t>
              </a:r>
              <a:endParaRPr lang="zh-CN" altLang="en-US" sz="1400" b="1" dirty="0">
                <a:latin typeface="Times New Roman" panose="02020603050405020304" pitchFamily="18" charset="0"/>
                <a:ea typeface="宋体" panose="02010600030101010101" pitchFamily="2" charset="-122"/>
              </a:endParaRPr>
            </a:p>
          </p:txBody>
        </p:sp>
        <p:sp>
          <p:nvSpPr>
            <p:cNvPr id="12349" name="Text Box 63"/>
            <p:cNvSpPr txBox="1"/>
            <p:nvPr/>
          </p:nvSpPr>
          <p:spPr>
            <a:xfrm>
              <a:off x="1437"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8</a:t>
              </a:r>
              <a:endParaRPr lang="zh-CN" altLang="en-US" sz="1400" b="1" dirty="0">
                <a:latin typeface="Times New Roman" panose="02020603050405020304" pitchFamily="18" charset="0"/>
                <a:ea typeface="宋体" panose="02010600030101010101" pitchFamily="2" charset="-122"/>
              </a:endParaRPr>
            </a:p>
          </p:txBody>
        </p:sp>
        <p:sp>
          <p:nvSpPr>
            <p:cNvPr id="12350" name="Text Box 64"/>
            <p:cNvSpPr txBox="1"/>
            <p:nvPr/>
          </p:nvSpPr>
          <p:spPr>
            <a:xfrm>
              <a:off x="1617" y="672"/>
              <a:ext cx="7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9</a:t>
              </a:r>
              <a:endParaRPr lang="zh-CN" altLang="en-US" sz="1400" b="1" dirty="0">
                <a:latin typeface="Times New Roman" panose="02020603050405020304" pitchFamily="18" charset="0"/>
                <a:ea typeface="宋体" panose="02010600030101010101" pitchFamily="2" charset="-122"/>
              </a:endParaRPr>
            </a:p>
          </p:txBody>
        </p:sp>
        <p:sp>
          <p:nvSpPr>
            <p:cNvPr id="12351" name="Text Box 65"/>
            <p:cNvSpPr txBox="1"/>
            <p:nvPr/>
          </p:nvSpPr>
          <p:spPr>
            <a:xfrm>
              <a:off x="1811" y="672"/>
              <a:ext cx="122"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10</a:t>
              </a:r>
              <a:endParaRPr lang="zh-CN" altLang="en-US" sz="1400" b="1" dirty="0">
                <a:latin typeface="Times New Roman" panose="02020603050405020304" pitchFamily="18" charset="0"/>
                <a:ea typeface="宋体" panose="02010600030101010101" pitchFamily="2" charset="-122"/>
              </a:endParaRPr>
            </a:p>
          </p:txBody>
        </p:sp>
        <p:sp>
          <p:nvSpPr>
            <p:cNvPr id="12352" name="Text Box 66"/>
            <p:cNvSpPr txBox="1"/>
            <p:nvPr/>
          </p:nvSpPr>
          <p:spPr>
            <a:xfrm>
              <a:off x="1998" y="672"/>
              <a:ext cx="12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11</a:t>
              </a:r>
              <a:endParaRPr lang="zh-CN" altLang="en-US" sz="1400" b="1" dirty="0">
                <a:latin typeface="Times New Roman" panose="02020603050405020304" pitchFamily="18" charset="0"/>
                <a:ea typeface="宋体" panose="02010600030101010101" pitchFamily="2" charset="-122"/>
              </a:endParaRPr>
            </a:p>
          </p:txBody>
        </p:sp>
        <p:sp>
          <p:nvSpPr>
            <p:cNvPr id="12353" name="Text Box 67"/>
            <p:cNvSpPr txBox="1"/>
            <p:nvPr/>
          </p:nvSpPr>
          <p:spPr>
            <a:xfrm>
              <a:off x="2192" y="672"/>
              <a:ext cx="151"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12</a:t>
              </a:r>
              <a:endParaRPr lang="zh-CN" altLang="en-US" sz="1400" b="1" dirty="0">
                <a:latin typeface="Times New Roman" panose="02020603050405020304" pitchFamily="18" charset="0"/>
                <a:ea typeface="宋体" panose="02010600030101010101" pitchFamily="2" charset="-122"/>
              </a:endParaRPr>
            </a:p>
          </p:txBody>
        </p:sp>
        <p:sp>
          <p:nvSpPr>
            <p:cNvPr id="12354" name="Text Box 68"/>
            <p:cNvSpPr txBox="1"/>
            <p:nvPr/>
          </p:nvSpPr>
          <p:spPr>
            <a:xfrm>
              <a:off x="2386" y="672"/>
              <a:ext cx="158"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13</a:t>
              </a:r>
              <a:endParaRPr lang="zh-CN" altLang="en-US" sz="1400" b="1" dirty="0">
                <a:latin typeface="Times New Roman" panose="02020603050405020304" pitchFamily="18" charset="0"/>
                <a:ea typeface="宋体" panose="02010600030101010101" pitchFamily="2" charset="-122"/>
              </a:endParaRPr>
            </a:p>
          </p:txBody>
        </p:sp>
        <p:sp>
          <p:nvSpPr>
            <p:cNvPr id="12355" name="Text Box 69"/>
            <p:cNvSpPr txBox="1"/>
            <p:nvPr/>
          </p:nvSpPr>
          <p:spPr>
            <a:xfrm>
              <a:off x="2580" y="672"/>
              <a:ext cx="151"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14</a:t>
              </a:r>
              <a:endParaRPr lang="zh-CN" altLang="en-US" sz="1400" b="1" dirty="0">
                <a:latin typeface="Times New Roman" panose="02020603050405020304" pitchFamily="18" charset="0"/>
                <a:ea typeface="宋体" panose="02010600030101010101" pitchFamily="2" charset="-122"/>
              </a:endParaRPr>
            </a:p>
          </p:txBody>
        </p:sp>
        <p:sp>
          <p:nvSpPr>
            <p:cNvPr id="12356" name="Text Box 70"/>
            <p:cNvSpPr txBox="1"/>
            <p:nvPr/>
          </p:nvSpPr>
          <p:spPr>
            <a:xfrm>
              <a:off x="2767" y="672"/>
              <a:ext cx="166"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15</a:t>
              </a:r>
              <a:endParaRPr lang="zh-CN" altLang="en-US" sz="1400" b="1" dirty="0">
                <a:latin typeface="Times New Roman" panose="02020603050405020304" pitchFamily="18" charset="0"/>
                <a:ea typeface="宋体" panose="02010600030101010101" pitchFamily="2" charset="-122"/>
              </a:endParaRPr>
            </a:p>
          </p:txBody>
        </p:sp>
        <p:sp>
          <p:nvSpPr>
            <p:cNvPr id="12357" name="Text Box 71"/>
            <p:cNvSpPr txBox="1"/>
            <p:nvPr/>
          </p:nvSpPr>
          <p:spPr>
            <a:xfrm>
              <a:off x="2961" y="672"/>
              <a:ext cx="144"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16</a:t>
              </a:r>
              <a:endParaRPr lang="zh-CN" altLang="en-US" sz="1400" b="1" dirty="0">
                <a:latin typeface="Times New Roman" panose="02020603050405020304" pitchFamily="18" charset="0"/>
                <a:ea typeface="宋体" panose="02010600030101010101" pitchFamily="2" charset="-122"/>
              </a:endParaRPr>
            </a:p>
          </p:txBody>
        </p:sp>
        <p:sp>
          <p:nvSpPr>
            <p:cNvPr id="12358" name="Text Box 72"/>
            <p:cNvSpPr txBox="1"/>
            <p:nvPr/>
          </p:nvSpPr>
          <p:spPr>
            <a:xfrm>
              <a:off x="3155" y="672"/>
              <a:ext cx="130"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17</a:t>
              </a:r>
              <a:endParaRPr lang="zh-CN" altLang="en-US" sz="1400" b="1" dirty="0">
                <a:latin typeface="Times New Roman" panose="02020603050405020304" pitchFamily="18" charset="0"/>
                <a:ea typeface="宋体" panose="02010600030101010101" pitchFamily="2" charset="-122"/>
              </a:endParaRPr>
            </a:p>
          </p:txBody>
        </p:sp>
        <p:sp>
          <p:nvSpPr>
            <p:cNvPr id="12359" name="Text Box 73"/>
            <p:cNvSpPr txBox="1"/>
            <p:nvPr/>
          </p:nvSpPr>
          <p:spPr>
            <a:xfrm>
              <a:off x="3312" y="672"/>
              <a:ext cx="154"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18</a:t>
              </a:r>
              <a:endParaRPr lang="zh-CN" altLang="en-US" sz="1400" b="1" dirty="0">
                <a:latin typeface="Times New Roman" panose="02020603050405020304" pitchFamily="18" charset="0"/>
                <a:ea typeface="宋体" panose="02010600030101010101" pitchFamily="2" charset="-122"/>
              </a:endParaRPr>
            </a:p>
          </p:txBody>
        </p:sp>
        <p:sp>
          <p:nvSpPr>
            <p:cNvPr id="12360" name="Text Box 74"/>
            <p:cNvSpPr txBox="1"/>
            <p:nvPr/>
          </p:nvSpPr>
          <p:spPr>
            <a:xfrm>
              <a:off x="3504" y="672"/>
              <a:ext cx="115"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19</a:t>
              </a:r>
              <a:endParaRPr lang="zh-CN" altLang="en-US" sz="1400" b="1" dirty="0">
                <a:latin typeface="Times New Roman" panose="02020603050405020304" pitchFamily="18" charset="0"/>
                <a:ea typeface="宋体" panose="02010600030101010101" pitchFamily="2" charset="-122"/>
              </a:endParaRPr>
            </a:p>
          </p:txBody>
        </p:sp>
        <p:sp>
          <p:nvSpPr>
            <p:cNvPr id="12361" name="Text Box 75"/>
            <p:cNvSpPr txBox="1"/>
            <p:nvPr/>
          </p:nvSpPr>
          <p:spPr>
            <a:xfrm>
              <a:off x="3731" y="672"/>
              <a:ext cx="158"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20</a:t>
              </a:r>
              <a:endParaRPr lang="zh-CN" altLang="en-US" sz="1400" b="1" dirty="0">
                <a:latin typeface="Times New Roman" panose="02020603050405020304" pitchFamily="18" charset="0"/>
                <a:ea typeface="宋体" panose="02010600030101010101" pitchFamily="2" charset="-122"/>
              </a:endParaRPr>
            </a:p>
          </p:txBody>
        </p:sp>
        <p:sp>
          <p:nvSpPr>
            <p:cNvPr id="12362" name="Text Box 76"/>
            <p:cNvSpPr txBox="1"/>
            <p:nvPr/>
          </p:nvSpPr>
          <p:spPr>
            <a:xfrm>
              <a:off x="3925" y="672"/>
              <a:ext cx="12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21</a:t>
              </a:r>
              <a:endParaRPr lang="zh-CN" altLang="en-US" sz="1400" b="1" dirty="0">
                <a:latin typeface="Times New Roman" panose="02020603050405020304" pitchFamily="18" charset="0"/>
                <a:ea typeface="宋体" panose="02010600030101010101" pitchFamily="2" charset="-122"/>
              </a:endParaRPr>
            </a:p>
          </p:txBody>
        </p:sp>
        <p:sp>
          <p:nvSpPr>
            <p:cNvPr id="12363" name="Text Box 77"/>
            <p:cNvSpPr txBox="1"/>
            <p:nvPr/>
          </p:nvSpPr>
          <p:spPr>
            <a:xfrm>
              <a:off x="4119" y="672"/>
              <a:ext cx="153"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22</a:t>
              </a:r>
              <a:endParaRPr lang="zh-CN" altLang="en-US" sz="1400" b="1" dirty="0">
                <a:latin typeface="Times New Roman" panose="02020603050405020304" pitchFamily="18" charset="0"/>
                <a:ea typeface="宋体" panose="02010600030101010101" pitchFamily="2" charset="-122"/>
              </a:endParaRPr>
            </a:p>
          </p:txBody>
        </p:sp>
        <p:sp>
          <p:nvSpPr>
            <p:cNvPr id="12364" name="Text Box 78"/>
            <p:cNvSpPr txBox="1"/>
            <p:nvPr/>
          </p:nvSpPr>
          <p:spPr>
            <a:xfrm>
              <a:off x="4306" y="672"/>
              <a:ext cx="12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23</a:t>
              </a:r>
              <a:endParaRPr lang="zh-CN" altLang="en-US" sz="1400" b="1" dirty="0">
                <a:latin typeface="Times New Roman" panose="02020603050405020304" pitchFamily="18" charset="0"/>
                <a:ea typeface="宋体" panose="02010600030101010101" pitchFamily="2" charset="-122"/>
              </a:endParaRPr>
            </a:p>
          </p:txBody>
        </p:sp>
        <p:sp>
          <p:nvSpPr>
            <p:cNvPr id="12365" name="Text Box 79"/>
            <p:cNvSpPr txBox="1"/>
            <p:nvPr/>
          </p:nvSpPr>
          <p:spPr>
            <a:xfrm>
              <a:off x="0" y="0"/>
              <a:ext cx="331"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LDR</a:t>
              </a:r>
              <a:r>
                <a:rPr lang="en-US" altLang="zh-CN" sz="14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1</a:t>
              </a:r>
              <a:endParaRPr lang="en-US" altLang="zh-CN" sz="1400" b="1" baseline="-25000" dirty="0">
                <a:latin typeface="Times New Roman" panose="02020603050405020304" pitchFamily="18" charset="0"/>
                <a:ea typeface="宋体" panose="02010600030101010101" pitchFamily="2" charset="-122"/>
              </a:endParaRPr>
            </a:p>
          </p:txBody>
        </p:sp>
        <p:sp>
          <p:nvSpPr>
            <p:cNvPr id="12366" name="Text Box 80"/>
            <p:cNvSpPr txBox="1"/>
            <p:nvPr/>
          </p:nvSpPr>
          <p:spPr>
            <a:xfrm>
              <a:off x="194" y="229"/>
              <a:ext cx="324"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LDR</a:t>
              </a:r>
              <a:r>
                <a:rPr lang="en-US" altLang="zh-CN" sz="14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2</a:t>
              </a:r>
              <a:endParaRPr lang="en-US" altLang="zh-CN" sz="1400" b="1" dirty="0">
                <a:latin typeface="Times New Roman" panose="02020603050405020304" pitchFamily="18" charset="0"/>
                <a:ea typeface="宋体" panose="02010600030101010101" pitchFamily="2" charset="-122"/>
              </a:endParaRPr>
            </a:p>
          </p:txBody>
        </p:sp>
        <p:sp>
          <p:nvSpPr>
            <p:cNvPr id="12367" name="Text Box 81"/>
            <p:cNvSpPr txBox="1"/>
            <p:nvPr/>
          </p:nvSpPr>
          <p:spPr>
            <a:xfrm>
              <a:off x="367" y="0"/>
              <a:ext cx="302"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LDR</a:t>
              </a:r>
              <a:r>
                <a:rPr lang="en-US" altLang="zh-CN" sz="14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3</a:t>
              </a:r>
              <a:endParaRPr lang="en-US" altLang="zh-CN" sz="1400" b="1" dirty="0">
                <a:latin typeface="Times New Roman" panose="02020603050405020304" pitchFamily="18" charset="0"/>
                <a:ea typeface="宋体" panose="02010600030101010101" pitchFamily="2" charset="-122"/>
              </a:endParaRPr>
            </a:p>
          </p:txBody>
        </p:sp>
        <p:sp>
          <p:nvSpPr>
            <p:cNvPr id="12368" name="Text Box 82"/>
            <p:cNvSpPr txBox="1"/>
            <p:nvPr/>
          </p:nvSpPr>
          <p:spPr>
            <a:xfrm>
              <a:off x="568" y="229"/>
              <a:ext cx="316"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1</a:t>
              </a:r>
              <a:r>
                <a:rPr lang="en-US" altLang="zh-CN" sz="1400" b="1" dirty="0">
                  <a:latin typeface="Times New Roman" panose="02020603050405020304" pitchFamily="18" charset="0"/>
                  <a:ea typeface="宋体" panose="02010600030101010101" pitchFamily="2" charset="-122"/>
                </a:rPr>
                <a:t>→x</a:t>
              </a:r>
              <a:endParaRPr lang="en-US" altLang="zh-CN" sz="1400" b="1" dirty="0">
                <a:latin typeface="Times New Roman" panose="02020603050405020304" pitchFamily="18" charset="0"/>
                <a:ea typeface="宋体" panose="02010600030101010101" pitchFamily="2" charset="-122"/>
              </a:endParaRPr>
            </a:p>
          </p:txBody>
        </p:sp>
        <p:sp>
          <p:nvSpPr>
            <p:cNvPr id="12369" name="Text Box 83"/>
            <p:cNvSpPr txBox="1"/>
            <p:nvPr/>
          </p:nvSpPr>
          <p:spPr>
            <a:xfrm>
              <a:off x="733" y="0"/>
              <a:ext cx="331"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1</a:t>
              </a:r>
              <a:r>
                <a:rPr lang="en-US" altLang="zh-CN" sz="1400" b="1" dirty="0">
                  <a:latin typeface="Times New Roman" panose="02020603050405020304" pitchFamily="18" charset="0"/>
                  <a:ea typeface="宋体" panose="02010600030101010101" pitchFamily="2" charset="-122"/>
                </a:rPr>
                <a:t>→y</a:t>
              </a:r>
              <a:endParaRPr lang="en-US" altLang="zh-CN" sz="1400" b="1" dirty="0">
                <a:latin typeface="Times New Roman" panose="02020603050405020304" pitchFamily="18" charset="0"/>
                <a:ea typeface="宋体" panose="02010600030101010101" pitchFamily="2" charset="-122"/>
              </a:endParaRPr>
            </a:p>
          </p:txBody>
        </p:sp>
        <p:sp>
          <p:nvSpPr>
            <p:cNvPr id="12370" name="Text Box 84"/>
            <p:cNvSpPr txBox="1"/>
            <p:nvPr/>
          </p:nvSpPr>
          <p:spPr>
            <a:xfrm>
              <a:off x="949" y="229"/>
              <a:ext cx="280"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r>
                <a:rPr lang="en-US" altLang="zh-CN" sz="1400" b="1" dirty="0">
                  <a:latin typeface="Times New Roman" panose="02020603050405020304" pitchFamily="18" charset="0"/>
                  <a:ea typeface="宋体" panose="02010600030101010101" pitchFamily="2" charset="-122"/>
                </a:rPr>
                <a:t>→x</a:t>
              </a:r>
              <a:endParaRPr lang="en-US" altLang="zh-CN" sz="1400" b="1" dirty="0">
                <a:latin typeface="Times New Roman" panose="02020603050405020304" pitchFamily="18" charset="0"/>
                <a:ea typeface="宋体" panose="02010600030101010101" pitchFamily="2" charset="-122"/>
              </a:endParaRPr>
            </a:p>
          </p:txBody>
        </p:sp>
        <p:sp>
          <p:nvSpPr>
            <p:cNvPr id="12371" name="Text Box 85"/>
            <p:cNvSpPr txBox="1"/>
            <p:nvPr/>
          </p:nvSpPr>
          <p:spPr>
            <a:xfrm>
              <a:off x="1129" y="0"/>
              <a:ext cx="323"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r>
                <a:rPr lang="en-US" altLang="zh-CN" sz="1400" b="1" dirty="0">
                  <a:latin typeface="Times New Roman" panose="02020603050405020304" pitchFamily="18" charset="0"/>
                  <a:ea typeface="宋体" panose="02010600030101010101" pitchFamily="2" charset="-122"/>
                </a:rPr>
                <a:t>→y</a:t>
              </a:r>
              <a:endParaRPr lang="en-US" altLang="zh-CN" sz="1400" b="1" dirty="0">
                <a:latin typeface="Times New Roman" panose="02020603050405020304" pitchFamily="18" charset="0"/>
                <a:ea typeface="宋体" panose="02010600030101010101" pitchFamily="2" charset="-122"/>
              </a:endParaRPr>
            </a:p>
          </p:txBody>
        </p:sp>
        <p:sp>
          <p:nvSpPr>
            <p:cNvPr id="12372" name="Text Box 86"/>
            <p:cNvSpPr txBox="1"/>
            <p:nvPr/>
          </p:nvSpPr>
          <p:spPr>
            <a:xfrm>
              <a:off x="1323" y="240"/>
              <a:ext cx="405" cy="175"/>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DR→x</a:t>
              </a:r>
              <a:endParaRPr lang="en-US" altLang="zh-CN" sz="1400" b="1" dirty="0">
                <a:latin typeface="Times New Roman" panose="02020603050405020304" pitchFamily="18" charset="0"/>
                <a:ea typeface="宋体" panose="02010600030101010101" pitchFamily="2" charset="-122"/>
              </a:endParaRPr>
            </a:p>
          </p:txBody>
        </p:sp>
        <p:sp>
          <p:nvSpPr>
            <p:cNvPr id="12373" name="Text Box 87"/>
            <p:cNvSpPr txBox="1"/>
            <p:nvPr/>
          </p:nvSpPr>
          <p:spPr>
            <a:xfrm>
              <a:off x="1510" y="0"/>
              <a:ext cx="309"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3</a:t>
              </a:r>
              <a:r>
                <a:rPr lang="en-US" altLang="zh-CN" sz="1400" b="1" dirty="0">
                  <a:latin typeface="Times New Roman" panose="02020603050405020304" pitchFamily="18" charset="0"/>
                  <a:ea typeface="宋体" panose="02010600030101010101" pitchFamily="2" charset="-122"/>
                </a:rPr>
                <a:t>→y</a:t>
              </a:r>
              <a:endParaRPr lang="en-US" altLang="zh-CN" sz="1400" b="1" dirty="0">
                <a:latin typeface="Times New Roman" panose="02020603050405020304" pitchFamily="18" charset="0"/>
                <a:ea typeface="宋体" panose="02010600030101010101" pitchFamily="2" charset="-122"/>
              </a:endParaRPr>
            </a:p>
          </p:txBody>
        </p:sp>
        <p:sp>
          <p:nvSpPr>
            <p:cNvPr id="12374" name="Text Box 88"/>
            <p:cNvSpPr txBox="1"/>
            <p:nvPr/>
          </p:nvSpPr>
          <p:spPr>
            <a:xfrm>
              <a:off x="1790" y="229"/>
              <a:ext cx="151"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75" name="Text Box 89"/>
            <p:cNvSpPr txBox="1"/>
            <p:nvPr/>
          </p:nvSpPr>
          <p:spPr>
            <a:xfrm>
              <a:off x="1991" y="0"/>
              <a:ext cx="115"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M</a:t>
              </a:r>
              <a:endParaRPr lang="en-US" altLang="zh-CN" sz="1400" b="1" dirty="0">
                <a:latin typeface="Times New Roman" panose="02020603050405020304" pitchFamily="18" charset="0"/>
                <a:ea typeface="宋体" panose="02010600030101010101" pitchFamily="2" charset="-122"/>
              </a:endParaRPr>
            </a:p>
          </p:txBody>
        </p:sp>
        <p:sp>
          <p:nvSpPr>
            <p:cNvPr id="12376" name="Text Box 90"/>
            <p:cNvSpPr txBox="1"/>
            <p:nvPr/>
          </p:nvSpPr>
          <p:spPr>
            <a:xfrm>
              <a:off x="2164" y="229"/>
              <a:ext cx="136"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2377" name="Text Box 91"/>
            <p:cNvSpPr txBox="1"/>
            <p:nvPr/>
          </p:nvSpPr>
          <p:spPr>
            <a:xfrm>
              <a:off x="2315" y="0"/>
              <a:ext cx="230"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RD’</a:t>
              </a:r>
              <a:endParaRPr lang="en-US" altLang="zh-CN" sz="1400" b="1" dirty="0">
                <a:latin typeface="Times New Roman" panose="02020603050405020304" pitchFamily="18" charset="0"/>
                <a:ea typeface="宋体" panose="02010600030101010101" pitchFamily="2" charset="-122"/>
              </a:endParaRPr>
            </a:p>
          </p:txBody>
        </p:sp>
        <p:sp>
          <p:nvSpPr>
            <p:cNvPr id="12378" name="Text Box 92"/>
            <p:cNvSpPr txBox="1"/>
            <p:nvPr/>
          </p:nvSpPr>
          <p:spPr>
            <a:xfrm>
              <a:off x="2458" y="229"/>
              <a:ext cx="422" cy="203"/>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LDDR</a:t>
              </a:r>
              <a:r>
                <a:rPr lang="en-US" altLang="zh-CN" sz="1400" b="1" baseline="30000" dirty="0">
                  <a:latin typeface="Times New Roman" panose="02020603050405020304" pitchFamily="18" charset="0"/>
                  <a:ea typeface="宋体" panose="02010600030101010101" pitchFamily="2" charset="-122"/>
                </a:rPr>
                <a:t>’</a:t>
              </a:r>
              <a:endParaRPr lang="en-US" altLang="zh-CN" sz="1400" b="1" dirty="0">
                <a:latin typeface="Times New Roman" panose="02020603050405020304" pitchFamily="18" charset="0"/>
                <a:ea typeface="宋体" panose="02010600030101010101" pitchFamily="2" charset="-122"/>
              </a:endParaRPr>
            </a:p>
          </p:txBody>
        </p:sp>
        <p:sp>
          <p:nvSpPr>
            <p:cNvPr id="12379" name="Text Box 93"/>
            <p:cNvSpPr txBox="1"/>
            <p:nvPr/>
          </p:nvSpPr>
          <p:spPr>
            <a:xfrm>
              <a:off x="2653" y="0"/>
              <a:ext cx="323"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LDIR’</a:t>
              </a:r>
              <a:endParaRPr lang="en-US" altLang="zh-CN" sz="1400" b="1" dirty="0">
                <a:latin typeface="Times New Roman" panose="02020603050405020304" pitchFamily="18" charset="0"/>
                <a:ea typeface="宋体" panose="02010600030101010101" pitchFamily="2" charset="-122"/>
              </a:endParaRPr>
            </a:p>
          </p:txBody>
        </p:sp>
        <p:sp>
          <p:nvSpPr>
            <p:cNvPr id="12380" name="Text Box 94"/>
            <p:cNvSpPr txBox="1"/>
            <p:nvPr/>
          </p:nvSpPr>
          <p:spPr>
            <a:xfrm>
              <a:off x="2839" y="229"/>
              <a:ext cx="338"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LDAR</a:t>
              </a:r>
              <a:r>
                <a:rPr lang="en-US" altLang="zh-CN" sz="1400" b="1" baseline="30000"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a:t>
              </a:r>
              <a:endParaRPr lang="en-US" altLang="zh-CN" sz="1400" b="1" dirty="0">
                <a:latin typeface="Times New Roman" panose="02020603050405020304" pitchFamily="18" charset="0"/>
                <a:ea typeface="宋体" panose="02010600030101010101" pitchFamily="2" charset="-122"/>
              </a:endParaRPr>
            </a:p>
          </p:txBody>
        </p:sp>
        <p:sp>
          <p:nvSpPr>
            <p:cNvPr id="12381" name="Text Box 95"/>
            <p:cNvSpPr txBox="1"/>
            <p:nvPr/>
          </p:nvSpPr>
          <p:spPr>
            <a:xfrm>
              <a:off x="3084" y="0"/>
              <a:ext cx="324"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PC+1</a:t>
              </a:r>
              <a:endParaRPr lang="en-US" altLang="zh-CN" sz="1400" b="1" baseline="-25000" dirty="0">
                <a:latin typeface="Times New Roman" panose="02020603050405020304" pitchFamily="18" charset="0"/>
                <a:ea typeface="宋体" panose="02010600030101010101" pitchFamily="2" charset="-122"/>
              </a:endParaRPr>
            </a:p>
          </p:txBody>
        </p:sp>
        <p:sp>
          <p:nvSpPr>
            <p:cNvPr id="12382" name="Text Box 96"/>
            <p:cNvSpPr txBox="1"/>
            <p:nvPr/>
          </p:nvSpPr>
          <p:spPr>
            <a:xfrm>
              <a:off x="3343" y="229"/>
              <a:ext cx="129"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P</a:t>
              </a:r>
              <a:r>
                <a:rPr lang="en-US" altLang="zh-CN" sz="1400" b="1" baseline="-25000" dirty="0">
                  <a:latin typeface="Times New Roman" panose="02020603050405020304" pitchFamily="18" charset="0"/>
                  <a:ea typeface="宋体" panose="02010600030101010101" pitchFamily="2" charset="-122"/>
                </a:rPr>
                <a:t>1</a:t>
              </a:r>
              <a:endParaRPr lang="en-US" altLang="zh-CN" sz="1400" b="1" baseline="-25000" dirty="0">
                <a:latin typeface="Times New Roman" panose="02020603050405020304" pitchFamily="18" charset="0"/>
                <a:ea typeface="宋体" panose="02010600030101010101" pitchFamily="2" charset="-122"/>
              </a:endParaRPr>
            </a:p>
          </p:txBody>
        </p:sp>
        <p:sp>
          <p:nvSpPr>
            <p:cNvPr id="12383" name="Text Box 97"/>
            <p:cNvSpPr txBox="1"/>
            <p:nvPr/>
          </p:nvSpPr>
          <p:spPr>
            <a:xfrm>
              <a:off x="3522" y="229"/>
              <a:ext cx="115" cy="186"/>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P</a:t>
              </a:r>
              <a:r>
                <a:rPr lang="en-US" altLang="zh-CN" sz="1400" b="1" baseline="-25000" dirty="0">
                  <a:latin typeface="Times New Roman" panose="02020603050405020304" pitchFamily="18" charset="0"/>
                  <a:ea typeface="宋体" panose="02010600030101010101" pitchFamily="2" charset="-122"/>
                </a:rPr>
                <a:t>2</a:t>
              </a:r>
              <a:endParaRPr lang="en-US" altLang="zh-CN" sz="1400" b="1" baseline="-25000" dirty="0">
                <a:latin typeface="Times New Roman" panose="02020603050405020304" pitchFamily="18" charset="0"/>
                <a:ea typeface="宋体" panose="02010600030101010101" pitchFamily="2" charset="-122"/>
              </a:endParaRPr>
            </a:p>
          </p:txBody>
        </p:sp>
        <p:sp>
          <p:nvSpPr>
            <p:cNvPr id="12384" name="Text Box 98"/>
            <p:cNvSpPr txBox="1"/>
            <p:nvPr/>
          </p:nvSpPr>
          <p:spPr>
            <a:xfrm>
              <a:off x="3824" y="107"/>
              <a:ext cx="467"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直接地址</a:t>
              </a:r>
              <a:endParaRPr lang="zh-CN" altLang="en-US" sz="1400" b="1" dirty="0">
                <a:latin typeface="Times New Roman" panose="02020603050405020304" pitchFamily="18" charset="0"/>
                <a:ea typeface="宋体" panose="02010600030101010101" pitchFamily="2" charset="-122"/>
              </a:endParaRPr>
            </a:p>
          </p:txBody>
        </p:sp>
        <p:sp>
          <p:nvSpPr>
            <p:cNvPr id="12385" name="Text Box 99"/>
            <p:cNvSpPr txBox="1"/>
            <p:nvPr/>
          </p:nvSpPr>
          <p:spPr>
            <a:xfrm>
              <a:off x="1445" y="851"/>
              <a:ext cx="48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操作控制</a:t>
              </a:r>
              <a:endParaRPr lang="zh-CN" altLang="en-US" sz="1400" b="1" dirty="0">
                <a:latin typeface="Times New Roman" panose="02020603050405020304" pitchFamily="18" charset="0"/>
                <a:ea typeface="宋体" panose="02010600030101010101" pitchFamily="2" charset="-122"/>
              </a:endParaRPr>
            </a:p>
          </p:txBody>
        </p:sp>
        <p:sp>
          <p:nvSpPr>
            <p:cNvPr id="12386" name="Text Box 100"/>
            <p:cNvSpPr txBox="1"/>
            <p:nvPr/>
          </p:nvSpPr>
          <p:spPr>
            <a:xfrm>
              <a:off x="3673" y="851"/>
              <a:ext cx="489" cy="186"/>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顺序控制</a:t>
              </a:r>
              <a:endParaRPr lang="zh-CN" altLang="en-US" sz="1400" b="1" dirty="0">
                <a:latin typeface="Times New Roman" panose="02020603050405020304" pitchFamily="18" charset="0"/>
                <a:ea typeface="宋体" panose="02010600030101010101" pitchFamily="2" charset="-122"/>
              </a:endParaRPr>
            </a:p>
          </p:txBody>
        </p:sp>
        <p:sp>
          <p:nvSpPr>
            <p:cNvPr id="12387" name="Line 101"/>
            <p:cNvSpPr/>
            <p:nvPr/>
          </p:nvSpPr>
          <p:spPr>
            <a:xfrm>
              <a:off x="4464" y="693"/>
              <a:ext cx="0" cy="351"/>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88" name="Line 102"/>
            <p:cNvSpPr/>
            <p:nvPr/>
          </p:nvSpPr>
          <p:spPr>
            <a:xfrm flipH="1">
              <a:off x="2" y="951"/>
              <a:ext cx="1366" cy="0"/>
            </a:xfrm>
            <a:prstGeom prst="line">
              <a:avLst/>
            </a:prstGeom>
            <a:ln w="9525" cap="flat" cmpd="sng">
              <a:solidFill>
                <a:srgbClr val="33CC33"/>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89" name="Line 103"/>
            <p:cNvSpPr/>
            <p:nvPr/>
          </p:nvSpPr>
          <p:spPr>
            <a:xfrm flipH="1">
              <a:off x="1936" y="944"/>
              <a:ext cx="1351" cy="0"/>
            </a:xfrm>
            <a:prstGeom prst="line">
              <a:avLst/>
            </a:prstGeom>
            <a:ln w="9525" cap="flat" cmpd="sng">
              <a:solidFill>
                <a:srgbClr val="33CC33"/>
              </a:solidFill>
              <a:prstDash val="solid"/>
              <a:round/>
              <a:headEnd type="stealth" w="sm" len="sm"/>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90" name="Line 104"/>
            <p:cNvSpPr/>
            <p:nvPr/>
          </p:nvSpPr>
          <p:spPr>
            <a:xfrm flipH="1">
              <a:off x="3287" y="944"/>
              <a:ext cx="331" cy="0"/>
            </a:xfrm>
            <a:prstGeom prst="line">
              <a:avLst/>
            </a:prstGeom>
            <a:ln w="9525" cap="flat" cmpd="sng">
              <a:solidFill>
                <a:schemeClr val="tx2"/>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2391" name="Line 105"/>
            <p:cNvSpPr/>
            <p:nvPr/>
          </p:nvSpPr>
          <p:spPr>
            <a:xfrm flipH="1">
              <a:off x="4128" y="944"/>
              <a:ext cx="331" cy="0"/>
            </a:xfrm>
            <a:prstGeom prst="line">
              <a:avLst/>
            </a:prstGeom>
            <a:ln w="9525" cap="flat" cmpd="sng">
              <a:solidFill>
                <a:schemeClr val="tx2"/>
              </a:solidFill>
              <a:prstDash val="solid"/>
              <a:round/>
              <a:headEnd type="stealth" w="sm" len="sm"/>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grpSp>
      <p:sp>
        <p:nvSpPr>
          <p:cNvPr id="12392" name="Text Box 106"/>
          <p:cNvSpPr txBox="1"/>
          <p:nvPr/>
        </p:nvSpPr>
        <p:spPr>
          <a:xfrm>
            <a:off x="3071813" y="3071813"/>
            <a:ext cx="2773362" cy="339725"/>
          </a:xfrm>
          <a:prstGeom prst="rect">
            <a:avLst/>
          </a:prstGeom>
          <a:noFill/>
          <a:ln w="9525">
            <a:noFill/>
          </a:ln>
        </p:spPr>
        <p:txBody>
          <a:bodyPr lIns="0" tIns="0" rIns="0" bIns="0" anchor="t"/>
          <a:lstStyle/>
          <a:p>
            <a:pPr lvl="0" indent="0"/>
            <a:r>
              <a:rPr lang="zh-CN" altLang="en-US" sz="1800" b="1" dirty="0">
                <a:latin typeface="Times New Roman" panose="02020603050405020304" pitchFamily="18" charset="0"/>
                <a:ea typeface="宋体" panose="02010600030101010101" pitchFamily="2" charset="-122"/>
              </a:rPr>
              <a:t>图5.24　微指令基本格式</a:t>
            </a:r>
            <a:endParaRPr lang="zh-CN" altLang="en-US" sz="1800" b="1" dirty="0">
              <a:latin typeface="Times New Roman" panose="02020603050405020304" pitchFamily="18" charset="0"/>
              <a:ea typeface="宋体" panose="02010600030101010101" pitchFamily="2" charset="-122"/>
            </a:endParaRPr>
          </a:p>
        </p:txBody>
      </p:sp>
      <p:grpSp>
        <p:nvGrpSpPr>
          <p:cNvPr id="12393" name="Group 106"/>
          <p:cNvGrpSpPr/>
          <p:nvPr/>
        </p:nvGrpSpPr>
        <p:grpSpPr>
          <a:xfrm>
            <a:off x="3857625" y="3929063"/>
            <a:ext cx="4737100" cy="838200"/>
            <a:chOff x="0" y="0"/>
            <a:chExt cx="2984" cy="528"/>
          </a:xfrm>
        </p:grpSpPr>
        <p:sp>
          <p:nvSpPr>
            <p:cNvPr id="12394" name="Text Box 111"/>
            <p:cNvSpPr txBox="1"/>
            <p:nvPr/>
          </p:nvSpPr>
          <p:spPr>
            <a:xfrm>
              <a:off x="0" y="109"/>
              <a:ext cx="1268" cy="288"/>
            </a:xfrm>
            <a:prstGeom prst="rect">
              <a:avLst/>
            </a:prstGeom>
            <a:noFill/>
            <a:ln w="9525">
              <a:noFill/>
            </a:ln>
          </p:spPr>
          <p:txBody>
            <a:bodyPr wrap="none" anchor="t">
              <a:spAutoFit/>
            </a:bodyPr>
            <a:lstStyle/>
            <a:p>
              <a:pPr lvl="0" indent="0"/>
              <a:r>
                <a:rPr lang="zh-CN" altLang="en-US" b="1" dirty="0">
                  <a:latin typeface="Times New Roman" panose="02020603050405020304" pitchFamily="18" charset="0"/>
                  <a:ea typeface="宋体" panose="02010600030101010101" pitchFamily="2" charset="-122"/>
                </a:rPr>
                <a:t>例如：第1位=</a:t>
              </a:r>
              <a:endParaRPr lang="zh-CN" altLang="en-US" b="1" dirty="0">
                <a:latin typeface="Times New Roman" panose="02020603050405020304" pitchFamily="18" charset="0"/>
                <a:ea typeface="宋体" panose="02010600030101010101" pitchFamily="2" charset="-122"/>
              </a:endParaRPr>
            </a:p>
          </p:txBody>
        </p:sp>
        <p:sp>
          <p:nvSpPr>
            <p:cNvPr id="12395" name="AutoShape 112"/>
            <p:cNvSpPr/>
            <p:nvPr/>
          </p:nvSpPr>
          <p:spPr>
            <a:xfrm>
              <a:off x="1245" y="175"/>
              <a:ext cx="122" cy="226"/>
            </a:xfrm>
            <a:prstGeom prst="leftBrace">
              <a:avLst>
                <a:gd name="adj1" fmla="val 15411"/>
                <a:gd name="adj2" fmla="val 50000"/>
              </a:avLst>
            </a:prstGeom>
            <a:noFill/>
            <a:ln w="9525" cap="flat" cmpd="sng">
              <a:solidFill>
                <a:schemeClr val="tx1"/>
              </a:solidFill>
              <a:prstDash val="solid"/>
              <a:round/>
              <a:headEnd type="none" w="med" len="med"/>
              <a:tailEnd type="none" w="med" len="med"/>
            </a:ln>
          </p:spPr>
          <p:txBody>
            <a:bodyPr anchor="ctr">
              <a:spAutoFit/>
            </a:bodyPr>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2396" name="Text Box 113"/>
            <p:cNvSpPr txBox="1"/>
            <p:nvPr/>
          </p:nvSpPr>
          <p:spPr>
            <a:xfrm>
              <a:off x="1402" y="0"/>
              <a:ext cx="1582" cy="288"/>
            </a:xfrm>
            <a:prstGeom prst="rect">
              <a:avLst/>
            </a:prstGeom>
            <a:noFill/>
            <a:ln w="9525">
              <a:noFill/>
            </a:ln>
          </p:spPr>
          <p:txBody>
            <a:bodyPr wrap="none" anchor="t">
              <a:spAutoFit/>
            </a:bodyPr>
            <a:lstStyle/>
            <a:p>
              <a:pPr lvl="0" indent="0"/>
              <a:r>
                <a:rPr lang="zh-CN" altLang="en-US" b="1" dirty="0">
                  <a:latin typeface="Times New Roman" panose="02020603050405020304" pitchFamily="18" charset="0"/>
                  <a:ea typeface="宋体" panose="02010600030101010101" pitchFamily="2" charset="-122"/>
                </a:rPr>
                <a:t>1</a:t>
              </a:r>
              <a:r>
                <a:rPr lang="zh-CN" altLang="en-US" sz="2000" b="1" dirty="0">
                  <a:latin typeface="Arial" panose="020B0604020202020204" pitchFamily="34"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有微命令</a:t>
              </a:r>
              <a:r>
                <a:rPr lang="en-US" altLang="zh-CN" sz="2000" b="1" dirty="0">
                  <a:latin typeface="Times New Roman" panose="02020603050405020304" pitchFamily="18" charset="0"/>
                  <a:ea typeface="宋体" panose="02010600030101010101" pitchFamily="2" charset="-122"/>
                </a:rPr>
                <a:t>LDR</a:t>
              </a:r>
              <a:r>
                <a:rPr lang="en-US" altLang="zh-CN" sz="20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1</a:t>
              </a:r>
              <a:endParaRPr lang="en-US" altLang="zh-CN" sz="1400" b="1" baseline="-25000" dirty="0">
                <a:latin typeface="Times New Roman" panose="02020603050405020304" pitchFamily="18" charset="0"/>
                <a:ea typeface="宋体" panose="02010600030101010101" pitchFamily="2" charset="-122"/>
              </a:endParaRPr>
            </a:p>
          </p:txBody>
        </p:sp>
        <p:sp>
          <p:nvSpPr>
            <p:cNvPr id="12397" name="Text Box 114"/>
            <p:cNvSpPr txBox="1"/>
            <p:nvPr/>
          </p:nvSpPr>
          <p:spPr>
            <a:xfrm>
              <a:off x="1402" y="240"/>
              <a:ext cx="1582" cy="288"/>
            </a:xfrm>
            <a:prstGeom prst="rect">
              <a:avLst/>
            </a:prstGeom>
            <a:noFill/>
            <a:ln w="9525">
              <a:noFill/>
            </a:ln>
          </p:spPr>
          <p:txBody>
            <a:bodyPr wrap="none" anchor="t">
              <a:spAutoFit/>
            </a:bodyPr>
            <a:lstStyle/>
            <a:p>
              <a:pPr lvl="0" indent="0"/>
              <a:r>
                <a:rPr lang="zh-CN" altLang="en-US" b="1" dirty="0">
                  <a:latin typeface="Times New Roman" panose="02020603050405020304" pitchFamily="18" charset="0"/>
                  <a:ea typeface="宋体" panose="02010600030101010101" pitchFamily="2" charset="-122"/>
                </a:rPr>
                <a:t>0</a:t>
              </a:r>
              <a:r>
                <a:rPr lang="zh-CN" altLang="en-US" sz="2000" b="1" dirty="0">
                  <a:latin typeface="Arial" panose="020B0604020202020204" pitchFamily="34" charset="0"/>
                  <a:ea typeface="宋体" panose="02010600030101010101" pitchFamily="2" charset="-122"/>
                </a:rPr>
                <a:t>——</a:t>
              </a:r>
              <a:r>
                <a:rPr lang="zh-CN" altLang="en-US" sz="2000" b="1" dirty="0">
                  <a:latin typeface="Times New Roman" panose="02020603050405020304" pitchFamily="18" charset="0"/>
                  <a:ea typeface="宋体" panose="02010600030101010101" pitchFamily="2" charset="-122"/>
                </a:rPr>
                <a:t>无微命令</a:t>
              </a:r>
              <a:r>
                <a:rPr lang="en-US" altLang="zh-CN" sz="2000" b="1" dirty="0">
                  <a:latin typeface="Times New Roman" panose="02020603050405020304" pitchFamily="18" charset="0"/>
                  <a:ea typeface="宋体" panose="02010600030101010101" pitchFamily="2" charset="-122"/>
                </a:rPr>
                <a:t>LDR</a:t>
              </a:r>
              <a:r>
                <a:rPr lang="en-US" altLang="zh-CN" sz="2000" b="1" baseline="30000" dirty="0">
                  <a:latin typeface="Times New Roman" panose="02020603050405020304" pitchFamily="18" charset="0"/>
                  <a:ea typeface="宋体" panose="02010600030101010101" pitchFamily="2" charset="-122"/>
                </a:rPr>
                <a:t>’</a:t>
              </a:r>
              <a:r>
                <a:rPr lang="en-US" altLang="zh-CN" sz="1400" b="1" baseline="-25000" dirty="0">
                  <a:latin typeface="Times New Roman" panose="02020603050405020304" pitchFamily="18" charset="0"/>
                  <a:ea typeface="宋体" panose="02010600030101010101" pitchFamily="2" charset="-122"/>
                </a:rPr>
                <a:t>1</a:t>
              </a:r>
              <a:endParaRPr lang="en-US" altLang="zh-CN" sz="1400" b="1" baseline="-25000" dirty="0">
                <a:latin typeface="Times New Roman" panose="02020603050405020304" pitchFamily="18" charset="0"/>
                <a:ea typeface="宋体" panose="02010600030101010101" pitchFamily="2" charset="-122"/>
              </a:endParaRPr>
            </a:p>
          </p:txBody>
        </p:sp>
      </p:grpSp>
      <p:sp>
        <p:nvSpPr>
          <p:cNvPr id="12398" name="Oval 111"/>
          <p:cNvSpPr/>
          <p:nvPr/>
        </p:nvSpPr>
        <p:spPr>
          <a:xfrm>
            <a:off x="357188" y="357188"/>
            <a:ext cx="4464050" cy="1368425"/>
          </a:xfrm>
          <a:prstGeom prst="ellipse">
            <a:avLst/>
          </a:prstGeom>
          <a:noFill/>
          <a:ln w="28575" cap="flat" cmpd="sng">
            <a:solidFill>
              <a:srgbClr val="FF0000"/>
            </a:solidFill>
            <a:prstDash val="solid"/>
            <a:round/>
            <a:headEnd type="none" w="med" len="med"/>
            <a:tailEnd type="none" w="med" len="med"/>
          </a:ln>
        </p:spPr>
        <p:txBody>
          <a:bodyPr wrap="none" anchor="ctr"/>
          <a:lstStyle/>
          <a:p>
            <a:pPr lvl="0" indent="0"/>
            <a:endParaRPr lang="zh-CN" altLang="en-US" dirty="0">
              <a:latin typeface="Times New Roman" panose="02020603050405020304" pitchFamily="18" charset="0"/>
              <a:ea typeface="宋体" panose="02010600030101010101" pitchFamily="2" charset="-122"/>
            </a:endParaRPr>
          </a:p>
        </p:txBody>
      </p:sp>
      <p:sp>
        <p:nvSpPr>
          <p:cNvPr id="12399" name="Text Box 112"/>
          <p:cNvSpPr txBox="1"/>
          <p:nvPr/>
        </p:nvSpPr>
        <p:spPr>
          <a:xfrm>
            <a:off x="1928813" y="500063"/>
            <a:ext cx="1368425" cy="519112"/>
          </a:xfrm>
          <a:prstGeom prst="rect">
            <a:avLst/>
          </a:prstGeom>
          <a:noFill/>
          <a:ln w="9525">
            <a:noFill/>
          </a:ln>
        </p:spPr>
        <p:txBody>
          <a:bodyPr anchor="t">
            <a:spAutoFit/>
          </a:bodyPr>
          <a:lstStyle/>
          <a:p>
            <a:pPr lvl="0" indent="0">
              <a:spcBef>
                <a:spcPct val="50000"/>
              </a:spcBef>
            </a:pPr>
            <a:r>
              <a:rPr lang="zh-CN" altLang="en-US" b="1" dirty="0">
                <a:latin typeface="Times New Roman" panose="02020603050405020304" pitchFamily="18" charset="0"/>
                <a:ea typeface="宋体" panose="02010600030101010101" pitchFamily="2" charset="-122"/>
              </a:rPr>
              <a:t>微命令</a:t>
            </a:r>
            <a:endParaRPr lang="zh-CN" altLang="en-US" b="1" dirty="0">
              <a:latin typeface="Times New Roman" panose="02020603050405020304" pitchFamily="18" charset="0"/>
              <a:ea typeface="宋体" panose="02010600030101010101" pitchFamily="2" charset="-122"/>
            </a:endParaRPr>
          </a:p>
        </p:txBody>
      </p:sp>
      <p:sp>
        <p:nvSpPr>
          <p:cNvPr id="12400" name="Rectangle 5"/>
          <p:cNvSpPr/>
          <p:nvPr/>
        </p:nvSpPr>
        <p:spPr>
          <a:xfrm>
            <a:off x="428625" y="4572000"/>
            <a:ext cx="5857875" cy="2246313"/>
          </a:xfrm>
          <a:prstGeom prst="rect">
            <a:avLst/>
          </a:prstGeom>
          <a:noFill/>
          <a:ln w="9525">
            <a:noFill/>
          </a:ln>
        </p:spPr>
        <p:txBody>
          <a:bodyPr anchor="t">
            <a:spAutoFit/>
          </a:bodyPr>
          <a:lstStyle/>
          <a:p>
            <a:pPr lvl="0" indent="0" defTabSz="0">
              <a:tabLst>
                <a:tab pos="1685925" algn="l"/>
              </a:tabLst>
            </a:pPr>
            <a:r>
              <a:rPr lang="zh-CN" altLang="en-US" b="1" dirty="0">
                <a:solidFill>
                  <a:srgbClr val="3316C6"/>
                </a:solidFill>
                <a:latin typeface="Times New Roman" panose="02020603050405020304" pitchFamily="18" charset="0"/>
                <a:ea typeface="宋体" panose="02010600030101010101" pitchFamily="2" charset="-122"/>
              </a:rPr>
              <a:t>① 微命令:</a:t>
            </a:r>
            <a:endParaRPr lang="zh-CN" altLang="en-US"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Lst>
            </a:pPr>
            <a:r>
              <a:rPr lang="zh-CN" altLang="en-US" b="1" dirty="0">
                <a:latin typeface="Times New Roman" panose="02020603050405020304" pitchFamily="18" charset="0"/>
                <a:ea typeface="宋体" panose="02010600030101010101" pitchFamily="2" charset="-122"/>
              </a:rPr>
              <a:t>        控制部件（如</a:t>
            </a:r>
            <a:r>
              <a:rPr lang="en-US" altLang="zh-CN" b="1" dirty="0">
                <a:latin typeface="Times New Roman" panose="02020603050405020304" pitchFamily="18" charset="0"/>
                <a:ea typeface="宋体" panose="02010600030101010101" pitchFamily="2" charset="-122"/>
              </a:rPr>
              <a:t>CU</a:t>
            </a:r>
            <a:r>
              <a:rPr lang="en-US" altLang="x-none"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通过控制线向执行部件(如</a:t>
            </a:r>
            <a:r>
              <a:rPr lang="en-US" altLang="zh-CN" b="1" dirty="0">
                <a:latin typeface="Times New Roman" panose="02020603050405020304" pitchFamily="18" charset="0"/>
                <a:ea typeface="宋体" panose="02010600030101010101" pitchFamily="2" charset="-122"/>
              </a:rPr>
              <a:t>ALU</a:t>
            </a:r>
            <a:r>
              <a:rPr lang="en-US" altLang="x-none"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M</a:t>
            </a:r>
            <a:r>
              <a:rPr lang="en-US" altLang="x-none"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I/O</a:t>
            </a:r>
            <a:r>
              <a:rPr lang="zh-CN" altLang="en-US" b="1" dirty="0">
                <a:latin typeface="Times New Roman" panose="02020603050405020304" pitchFamily="18" charset="0"/>
                <a:ea typeface="宋体" panose="02010600030101010101" pitchFamily="2" charset="-122"/>
              </a:rPr>
              <a:t>等）发出的命令。</a:t>
            </a:r>
            <a:endParaRPr lang="en-US" altLang="zh-CN" b="1" dirty="0">
              <a:latin typeface="Times New Roman" panose="02020603050405020304" pitchFamily="18" charset="0"/>
              <a:ea typeface="宋体" panose="02010600030101010101" pitchFamily="2" charset="-122"/>
            </a:endParaRPr>
          </a:p>
          <a:p>
            <a:pPr lvl="0" indent="0" defTabSz="0">
              <a:tabLst>
                <a:tab pos="1685925" algn="l"/>
              </a:tabLst>
            </a:pPr>
            <a:r>
              <a:rPr lang="zh-CN" altLang="en-US" b="1" dirty="0">
                <a:solidFill>
                  <a:srgbClr val="3316C6"/>
                </a:solidFill>
                <a:latin typeface="Times New Roman" panose="02020603050405020304" pitchFamily="18" charset="0"/>
                <a:ea typeface="宋体" panose="02010600030101010101" pitchFamily="2" charset="-122"/>
              </a:rPr>
              <a:t>② 微操作:</a:t>
            </a:r>
            <a:endParaRPr lang="en-US" altLang="zh-CN" b="1" dirty="0">
              <a:solidFill>
                <a:srgbClr val="3316C6"/>
              </a:solidFill>
              <a:latin typeface="Times New Roman" panose="02020603050405020304" pitchFamily="18" charset="0"/>
              <a:ea typeface="宋体" panose="02010600030101010101" pitchFamily="2" charset="-122"/>
            </a:endParaRPr>
          </a:p>
          <a:p>
            <a:pPr lvl="0" indent="0" defTabSz="0">
              <a:tabLst>
                <a:tab pos="1685925" algn="l"/>
              </a:tabLst>
            </a:pPr>
            <a:r>
              <a:rPr lang="en-US" altLang="zh-CN" b="1" dirty="0">
                <a:solidFill>
                  <a:srgbClr val="3316C6"/>
                </a:solidFill>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执行部件接受微命令后所进行的操作。</a:t>
            </a:r>
            <a:endParaRPr lang="zh-CN" altLang="en-US" b="1" dirty="0">
              <a:latin typeface="Times New Roman" panose="02020603050405020304" pitchFamily="18" charset="0"/>
              <a:ea typeface="宋体" panose="02010600030101010101" pitchFamily="2" charset="-122"/>
            </a:endParaRPr>
          </a:p>
          <a:p>
            <a:pPr lvl="0" indent="0" defTabSz="0">
              <a:tabLst>
                <a:tab pos="1685925" algn="l"/>
              </a:tabLst>
            </a:pPr>
            <a:endParaRPr lang="zh-CN" altLang="en-US" sz="2000"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402"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83650" name="Rectangle 2"/>
          <p:cNvSpPr>
            <a:spLocks noGrp="1" noChangeArrowheads="1"/>
          </p:cNvSpPr>
          <p:nvPr>
            <p:ph idx="1"/>
          </p:nvPr>
        </p:nvSpPr>
        <p:spPr>
          <a:xfrm>
            <a:off x="323850" y="1611313"/>
            <a:ext cx="8540750" cy="5246688"/>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0"/>
              </a:spcBef>
              <a:spcAft>
                <a:spcPct val="20000"/>
              </a:spcAft>
              <a:buClrTx/>
              <a:buSzTx/>
              <a:buFontTx/>
              <a:buBlip>
                <a:blip r:embed="rId1"/>
              </a:buBlip>
              <a:defRPr/>
            </a:pPr>
            <a:endParaRPr kumimoji="1" lang="en-US" altLang="zh-CN" sz="3600" b="0" i="0" u="none" strike="noStrike" kern="0" cap="none" spc="0" normalizeH="0" baseline="0" noProof="0">
              <a:ln>
                <a:noFill/>
              </a:ln>
              <a:solidFill>
                <a:schemeClr val="tx2"/>
              </a:solidFill>
              <a:effectLst>
                <a:outerShdw blurRad="38100" dist="38100" dir="2700000" algn="tl">
                  <a:srgbClr val="C0C0C0"/>
                </a:outerShdw>
              </a:effectLst>
              <a:uLnTx/>
              <a:uFillTx/>
              <a:latin typeface="+mn-lt"/>
              <a:cs typeface="+mn-cs"/>
            </a:endParaRPr>
          </a:p>
          <a:p>
            <a:pPr marL="342900" marR="0" lvl="0" indent="-342900" algn="l" defTabSz="914400" rtl="0" eaLnBrk="0" fontAlgn="base" latinLnBrk="0" hangingPunct="0">
              <a:lnSpc>
                <a:spcPct val="90000"/>
              </a:lnSpc>
              <a:spcBef>
                <a:spcPct val="0"/>
              </a:spcBef>
              <a:spcAft>
                <a:spcPct val="20000"/>
              </a:spcAft>
              <a:buClrTx/>
              <a:buSzTx/>
              <a:buFontTx/>
              <a:buBlip>
                <a:blip r:embed="rId1"/>
              </a:buBlip>
              <a:defRPr/>
            </a:pPr>
            <a:endParaRPr kumimoji="1" lang="en-US" altLang="zh-CN" sz="3600" b="0" i="0" u="none" strike="noStrike" kern="0" cap="none" spc="0" normalizeH="0" baseline="0" noProof="0">
              <a:ln>
                <a:noFill/>
              </a:ln>
              <a:solidFill>
                <a:schemeClr val="tx2"/>
              </a:solidFill>
              <a:effectLst>
                <a:outerShdw blurRad="38100" dist="38100" dir="2700000" algn="tl">
                  <a:srgbClr val="C0C0C0"/>
                </a:outerShdw>
              </a:effectLst>
              <a:uLnTx/>
              <a:uFillTx/>
              <a:latin typeface="+mn-lt"/>
              <a:cs typeface="+mn-cs"/>
            </a:endParaRPr>
          </a:p>
        </p:txBody>
      </p:sp>
      <p:sp>
        <p:nvSpPr>
          <p:cNvPr id="104451" name="Rectangle 3"/>
          <p:cNvSpPr/>
          <p:nvPr/>
        </p:nvSpPr>
        <p:spPr>
          <a:xfrm>
            <a:off x="0" y="0"/>
            <a:ext cx="9144000" cy="0"/>
          </a:xfrm>
          <a:prstGeom prst="rect">
            <a:avLst/>
          </a:prstGeom>
          <a:noFill/>
          <a:ln w="952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graphicFrame>
        <p:nvGraphicFramePr>
          <p:cNvPr id="283652" name="Object 2"/>
          <p:cNvGraphicFramePr/>
          <p:nvPr/>
        </p:nvGraphicFramePr>
        <p:xfrm>
          <a:off x="1042988" y="1052513"/>
          <a:ext cx="7561262" cy="5364162"/>
        </p:xfrm>
        <a:graphic>
          <a:graphicData uri="http://schemas.openxmlformats.org/presentationml/2006/ole">
            <mc:AlternateContent xmlns:mc="http://schemas.openxmlformats.org/markup-compatibility/2006">
              <mc:Choice xmlns:v="urn:schemas-microsoft-com:vml" Requires="v">
                <p:oleObj spid="_x0000_s11265" name="" r:id="rId2" imgW="4036060" imgH="2900680" progId="Visio.Drawing.11">
                  <p:embed/>
                </p:oleObj>
              </mc:Choice>
              <mc:Fallback>
                <p:oleObj name="" r:id="rId2" imgW="4036060" imgH="2900680" progId="Visio.Drawing.11">
                  <p:embed/>
                  <p:pic>
                    <p:nvPicPr>
                      <p:cNvPr id="0" name="图片 11264" descr="image19"/>
                      <p:cNvPicPr/>
                      <p:nvPr/>
                    </p:nvPicPr>
                    <p:blipFill>
                      <a:blip r:embed="rId3"/>
                      <a:srcRect r="3661" b="4628"/>
                      <a:stretch>
                        <a:fillRect/>
                      </a:stretch>
                    </p:blipFill>
                    <p:spPr>
                      <a:xfrm>
                        <a:off x="1042988" y="1052513"/>
                        <a:ext cx="7561262" cy="5364162"/>
                      </a:xfrm>
                      <a:prstGeom prst="rect">
                        <a:avLst/>
                      </a:prstGeom>
                      <a:noFill/>
                      <a:ln w="38100">
                        <a:noFill/>
                      </a:ln>
                    </p:spPr>
                  </p:pic>
                </p:oleObj>
              </mc:Fallback>
            </mc:AlternateContent>
          </a:graphicData>
        </a:graphic>
      </p:graphicFrame>
      <p:sp>
        <p:nvSpPr>
          <p:cNvPr id="283653" name="Rectangle 5"/>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硬连线控</a:t>
            </a:r>
            <a:r>
              <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制器的结构</a:t>
            </a:r>
            <a:endPar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83652"/>
                                        </p:tgtEl>
                                        <p:attrNameLst>
                                          <p:attrName>style.visibility</p:attrName>
                                        </p:attrNameLst>
                                      </p:cBhvr>
                                      <p:to>
                                        <p:strVal val="visible"/>
                                      </p:to>
                                    </p:set>
                                    <p:anim calcmode="lin" valueType="num">
                                      <p:cBhvr>
                                        <p:cTn id="7" dur="1" fill="hold"/>
                                        <p:tgtEl>
                                          <p:spTgt spid="28365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21186"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硬连线控</a:t>
            </a:r>
            <a:r>
              <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制器的结构</a:t>
            </a:r>
            <a:endPar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221187" name="Rectangle 3"/>
          <p:cNvSpPr>
            <a:spLocks noGrp="1" noChangeArrowheads="1"/>
          </p:cNvSpPr>
          <p:nvPr>
            <p:ph idx="1"/>
          </p:nvPr>
        </p:nvSpPr>
        <p:spPr>
          <a:xfrm>
            <a:off x="539750" y="1196975"/>
            <a:ext cx="8135938" cy="417671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0"/>
              </a:spcBef>
              <a:spcAft>
                <a:spcPct val="20000"/>
              </a:spcAft>
              <a:buClrTx/>
              <a:buSzTx/>
              <a:buFontTx/>
              <a:buBlip>
                <a:blip r:embed="rId1"/>
              </a:buBlip>
              <a:defRPr/>
            </a:pPr>
            <a:r>
              <a:rPr kumimoji="1" lang="zh-CN" altLang="en-US" sz="2800" b="1" i="0" u="none" strike="noStrike" kern="0" cap="none" spc="0" normalizeH="0" baseline="0" noProof="0" dirty="0">
                <a:ln>
                  <a:noFill/>
                </a:ln>
                <a:solidFill>
                  <a:srgbClr val="990033"/>
                </a:solidFill>
                <a:effectLst>
                  <a:outerShdw blurRad="38100" dist="38100" dir="2700000" algn="tl">
                    <a:srgbClr val="C0C0C0"/>
                  </a:outerShdw>
                </a:effectLst>
                <a:uLnTx/>
                <a:uFillTx/>
                <a:latin typeface="+mn-lt"/>
                <a:cs typeface="+mn-cs"/>
              </a:rPr>
              <a:t>基本原理：</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是根据指令的要求、当前的时序及外部和内部的状态情况，按时间的顺序发送一系列微操作控制信号。它由复杂的组合逻辑门电路和一些触发器构成，因此又称为组合逻辑控制器，或常规逻辑控制器。</a:t>
            </a:r>
            <a:endPar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42900" marR="0" lvl="0" indent="-342900" algn="l" defTabSz="914400" rtl="0" eaLnBrk="0" fontAlgn="base" latinLnBrk="0" hangingPunct="0">
              <a:lnSpc>
                <a:spcPct val="90000"/>
              </a:lnSpc>
              <a:spcBef>
                <a:spcPct val="0"/>
              </a:spcBef>
              <a:spcAft>
                <a:spcPct val="20000"/>
              </a:spcAft>
              <a:buClrTx/>
              <a:buSzTx/>
              <a:buFontTx/>
              <a:buBlip>
                <a:blip r:embed="rId1"/>
              </a:buBlip>
              <a:defRPr/>
            </a:pP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从逻辑函数的角度来看，输出微操作控制信号</a:t>
            </a:r>
            <a:r>
              <a:rPr kumimoji="1" lang="en-US" altLang="zh-CN" sz="2800" b="1" i="0" u="none" strike="noStrike" kern="0" cap="none" spc="0" normalizeH="0" baseline="0" noProof="0" dirty="0" err="1">
                <a:ln>
                  <a:noFill/>
                </a:ln>
                <a:solidFill>
                  <a:srgbClr val="0033CC"/>
                </a:solidFill>
                <a:effectLst>
                  <a:outerShdw blurRad="38100" dist="38100" dir="2700000" algn="tl">
                    <a:srgbClr val="C0C0C0"/>
                  </a:outerShdw>
                </a:effectLst>
                <a:uLnTx/>
                <a:uFillTx/>
                <a:latin typeface="+mn-lt"/>
                <a:cs typeface="+mn-cs"/>
              </a:rPr>
              <a:t>Ci</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是</a:t>
            </a:r>
            <a:r>
              <a:rPr kumimoji="1" lang="en-US" altLang="zh-CN"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4</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种输入信号的函数：</a:t>
            </a:r>
            <a:r>
              <a:rPr kumimoji="1" lang="en-US" altLang="zh-CN" sz="2800" b="1" i="0" u="none" strike="noStrike" kern="0" cap="none" spc="0" normalizeH="0" baseline="0" noProof="0" dirty="0" err="1">
                <a:ln>
                  <a:noFill/>
                </a:ln>
                <a:solidFill>
                  <a:srgbClr val="CC0099"/>
                </a:solidFill>
                <a:effectLst>
                  <a:outerShdw blurRad="38100" dist="38100" dir="2700000" algn="tl">
                    <a:srgbClr val="C0C0C0"/>
                  </a:outerShdw>
                </a:effectLst>
                <a:uLnTx/>
                <a:uFillTx/>
                <a:latin typeface="+mn-lt"/>
                <a:cs typeface="+mn-cs"/>
              </a:rPr>
              <a:t>Ci</a:t>
            </a:r>
            <a:r>
              <a:rPr kumimoji="1" lang="en-US" altLang="zh-CN"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rPr>
              <a:t>=</a:t>
            </a:r>
            <a:r>
              <a:rPr kumimoji="1" lang="en-US" altLang="zh-CN" sz="2800" b="1" i="0" u="none" strike="noStrike" kern="0" cap="none" spc="0" normalizeH="0" baseline="0" noProof="0" dirty="0" err="1">
                <a:ln>
                  <a:noFill/>
                </a:ln>
                <a:solidFill>
                  <a:srgbClr val="CC0099"/>
                </a:solidFill>
                <a:effectLst>
                  <a:outerShdw blurRad="38100" dist="38100" dir="2700000" algn="tl">
                    <a:srgbClr val="C0C0C0"/>
                  </a:outerShdw>
                </a:effectLst>
                <a:uLnTx/>
                <a:uFillTx/>
                <a:latin typeface="+mn-lt"/>
                <a:cs typeface="+mn-cs"/>
              </a:rPr>
              <a:t>fi</a:t>
            </a:r>
            <a:r>
              <a:rPr kumimoji="1" lang="zh-CN" altLang="en-US"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rPr>
              <a:t>（</a:t>
            </a:r>
            <a:r>
              <a:rPr kumimoji="1" lang="en-US" altLang="zh-CN" sz="2800" b="1" i="0" u="none" strike="noStrike" kern="0" cap="none" spc="0" normalizeH="0" baseline="0" noProof="0" dirty="0" err="1">
                <a:ln>
                  <a:noFill/>
                </a:ln>
                <a:solidFill>
                  <a:srgbClr val="CC0099"/>
                </a:solidFill>
                <a:effectLst>
                  <a:outerShdw blurRad="38100" dist="38100" dir="2700000" algn="tl">
                    <a:srgbClr val="C0C0C0"/>
                  </a:outerShdw>
                </a:effectLst>
                <a:uLnTx/>
                <a:uFillTx/>
                <a:latin typeface="+mn-lt"/>
                <a:cs typeface="+mn-cs"/>
              </a:rPr>
              <a:t>Im</a:t>
            </a:r>
            <a:r>
              <a:rPr kumimoji="1" lang="zh-CN" altLang="en-US"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rPr>
              <a:t>，</a:t>
            </a:r>
            <a:r>
              <a:rPr kumimoji="1" lang="en-US" altLang="zh-CN" sz="2800" b="1" i="0" u="none" strike="noStrike" kern="0" cap="none" spc="0" normalizeH="0" baseline="0" noProof="0" dirty="0" err="1">
                <a:ln>
                  <a:noFill/>
                </a:ln>
                <a:solidFill>
                  <a:srgbClr val="CC0099"/>
                </a:solidFill>
                <a:effectLst>
                  <a:outerShdw blurRad="38100" dist="38100" dir="2700000" algn="tl">
                    <a:srgbClr val="C0C0C0"/>
                  </a:outerShdw>
                </a:effectLst>
                <a:uLnTx/>
                <a:uFillTx/>
                <a:latin typeface="+mn-lt"/>
                <a:cs typeface="+mn-cs"/>
              </a:rPr>
              <a:t>Mn</a:t>
            </a:r>
            <a:r>
              <a:rPr kumimoji="1" lang="zh-CN" altLang="en-US"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rPr>
              <a:t>，</a:t>
            </a:r>
            <a:r>
              <a:rPr kumimoji="1" lang="en-US" altLang="zh-CN" sz="2800" b="1" i="0" u="none" strike="noStrike" kern="0" cap="none" spc="0" normalizeH="0" baseline="0" noProof="0" dirty="0" err="1">
                <a:solidFill>
                  <a:schemeClr val="accent1"/>
                </a:solidFill>
                <a:effectLst>
                  <a:outerShdw blurRad="38100" dist="25400" dir="5400000" algn="ctr" rotWithShape="0">
                    <a:srgbClr val="6E747A">
                      <a:alpha val="43000"/>
                    </a:srgbClr>
                  </a:outerShdw>
                </a:effectLst>
                <a:uLnTx/>
                <a:uFillTx/>
                <a:latin typeface="+mn-lt"/>
                <a:cs typeface="+mn-cs"/>
              </a:rPr>
              <a:t>Tn</a:t>
            </a:r>
            <a:r>
              <a:rPr kumimoji="1" lang="zh-CN" altLang="en-US"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rPr>
              <a:t>，</a:t>
            </a:r>
            <a:r>
              <a:rPr kumimoji="1" lang="en-US" altLang="zh-CN" sz="2800" b="1" i="0" u="none" strike="noStrike" kern="0" cap="none" spc="0" normalizeH="0" baseline="0" noProof="0" dirty="0" err="1">
                <a:ln>
                  <a:noFill/>
                </a:ln>
                <a:solidFill>
                  <a:srgbClr val="CC0099"/>
                </a:solidFill>
                <a:effectLst>
                  <a:outerShdw blurRad="38100" dist="38100" dir="2700000" algn="tl">
                    <a:srgbClr val="C0C0C0"/>
                  </a:outerShdw>
                </a:effectLst>
                <a:uLnTx/>
                <a:uFillTx/>
                <a:latin typeface="+mn-lt"/>
                <a:cs typeface="+mn-cs"/>
              </a:rPr>
              <a:t>Sx</a:t>
            </a:r>
            <a:r>
              <a:rPr kumimoji="1" lang="zh-CN" altLang="en-US"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rPr>
              <a:t>，</a:t>
            </a:r>
            <a:r>
              <a:rPr kumimoji="1" lang="en-US" altLang="zh-CN" sz="2800" b="1" i="0" u="none" strike="noStrike" kern="0" cap="none" spc="0" normalizeH="0" baseline="0" noProof="0" dirty="0" err="1">
                <a:ln>
                  <a:noFill/>
                </a:ln>
                <a:solidFill>
                  <a:srgbClr val="CC0099"/>
                </a:solidFill>
                <a:effectLst>
                  <a:outerShdw blurRad="38100" dist="38100" dir="2700000" algn="tl">
                    <a:srgbClr val="C0C0C0"/>
                  </a:outerShdw>
                </a:effectLst>
                <a:uLnTx/>
                <a:uFillTx/>
                <a:latin typeface="+mn-lt"/>
                <a:cs typeface="+mn-cs"/>
              </a:rPr>
              <a:t>Ej</a:t>
            </a:r>
            <a:r>
              <a:rPr kumimoji="1" lang="zh-CN" altLang="en-US"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rPr>
              <a:t>）</a:t>
            </a:r>
            <a:endParaRPr kumimoji="1" lang="zh-CN" altLang="en-US" sz="2800" b="1" i="0" u="none" strike="noStrike" kern="0" cap="none" spc="0" normalizeH="0" baseline="0" noProof="0" dirty="0">
              <a:ln>
                <a:noFill/>
              </a:ln>
              <a:solidFill>
                <a:srgbClr val="CC0099"/>
              </a:solidFill>
              <a:effectLst>
                <a:outerShdw blurRad="38100" dist="38100" dir="2700000" algn="tl">
                  <a:srgbClr val="C0C0C0"/>
                </a:outerShdw>
              </a:effectLst>
              <a:uLnTx/>
              <a:uFillTx/>
              <a:latin typeface="+mn-lt"/>
              <a:cs typeface="+mn-cs"/>
            </a:endParaRPr>
          </a:p>
          <a:p>
            <a:pPr marL="342900" marR="0" lvl="0" indent="-342900" algn="l" defTabSz="914400" rtl="0" eaLnBrk="0" fontAlgn="base" latinLnBrk="0" hangingPunct="0">
              <a:lnSpc>
                <a:spcPct val="90000"/>
              </a:lnSpc>
              <a:spcBef>
                <a:spcPct val="0"/>
              </a:spcBef>
              <a:spcAft>
                <a:spcPct val="20000"/>
              </a:spcAft>
              <a:buClrTx/>
              <a:buSzTx/>
              <a:buFontTx/>
              <a:buBlip>
                <a:blip r:embed="rId1"/>
              </a:buBlip>
              <a:defRPr/>
            </a:pP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设计</a:t>
            </a:r>
            <a:r>
              <a:rPr kumimoji="1" lang="zh-CN" altLang="en-US" sz="28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n-lt"/>
                <a:cs typeface="+mn-cs"/>
              </a:rPr>
              <a:t>硬连线控</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制器的过程，也就是求出每个微操作控制信号</a:t>
            </a:r>
            <a:r>
              <a:rPr kumimoji="1" lang="en-US" altLang="zh-CN" sz="2800" b="1" i="0" u="none" strike="noStrike" kern="0" cap="none" spc="0" normalizeH="0" baseline="0" noProof="0" dirty="0" err="1">
                <a:ln>
                  <a:noFill/>
                </a:ln>
                <a:solidFill>
                  <a:srgbClr val="0033CC"/>
                </a:solidFill>
                <a:effectLst>
                  <a:outerShdw blurRad="38100" dist="38100" dir="2700000" algn="tl">
                    <a:srgbClr val="C0C0C0"/>
                  </a:outerShdw>
                </a:effectLst>
                <a:uLnTx/>
                <a:uFillTx/>
                <a:latin typeface="+mn-lt"/>
                <a:cs typeface="+mn-cs"/>
              </a:rPr>
              <a:t>Ci</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的逻辑函数</a:t>
            </a:r>
            <a:r>
              <a:rPr kumimoji="1" lang="en-US" altLang="zh-CN" sz="2800" b="1" i="0" u="none" strike="noStrike" kern="0" cap="none" spc="0" normalizeH="0" baseline="0" noProof="0" dirty="0" err="1">
                <a:ln>
                  <a:noFill/>
                </a:ln>
                <a:solidFill>
                  <a:srgbClr val="0033CC"/>
                </a:solidFill>
                <a:effectLst>
                  <a:outerShdw blurRad="38100" dist="38100" dir="2700000" algn="tl">
                    <a:srgbClr val="C0C0C0"/>
                  </a:outerShdw>
                </a:effectLst>
                <a:uLnTx/>
                <a:uFillTx/>
                <a:latin typeface="+mn-lt"/>
                <a:cs typeface="+mn-cs"/>
              </a:rPr>
              <a:t>fi</a:t>
            </a:r>
            <a:r>
              <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的过程。</a:t>
            </a:r>
            <a:endParaRPr kumimoji="1" lang="zh-CN" altLang="en-US" sz="28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22210" name="Rectangle 2"/>
          <p:cNvSpPr>
            <a:spLocks noGrp="1" noChangeArrowheads="1"/>
          </p:cNvSpPr>
          <p:nvPr>
            <p:ph idx="1"/>
          </p:nvPr>
        </p:nvSpPr>
        <p:spPr>
          <a:xfrm>
            <a:off x="684213" y="1196975"/>
            <a:ext cx="8245475" cy="4537075"/>
          </a:xfrm>
        </p:spPr>
        <p:txBody>
          <a:bodyPr vert="horz" wrap="square" lIns="91440" tIns="45720" rIns="91440" bIns="45720" numCol="1" anchor="t" anchorCtr="0" compatLnSpc="1"/>
          <a:lstStyle/>
          <a:p>
            <a:pPr marL="365125" marR="0" lvl="0" indent="-365125" algn="l" defTabSz="914400" rtl="0" eaLnBrk="0" fontAlgn="base" latinLnBrk="0" hangingPunct="0">
              <a:spcBef>
                <a:spcPct val="0"/>
              </a:spcBef>
              <a:spcAft>
                <a:spcPct val="20000"/>
              </a:spcAft>
              <a:buClrTx/>
              <a:buSzTx/>
              <a:buFontTx/>
              <a:buBlip>
                <a:blip r:embed="rId1"/>
              </a:buBlip>
              <a:defRPr/>
            </a:pP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1</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、指令信息</a:t>
            </a:r>
            <a:r>
              <a:rPr kumimoji="1" lang="en-US" altLang="zh-CN" sz="2400" b="1" i="0" u="none" strike="noStrike" kern="0" cap="none" spc="0" normalizeH="0" baseline="0" noProof="0" dirty="0" err="1">
                <a:ln>
                  <a:noFill/>
                </a:ln>
                <a:solidFill>
                  <a:srgbClr val="990033"/>
                </a:solidFill>
                <a:effectLst>
                  <a:outerShdw blurRad="38100" dist="38100" dir="2700000" algn="tl">
                    <a:srgbClr val="C0C0C0"/>
                  </a:outerShdw>
                </a:effectLst>
                <a:uLnTx/>
                <a:uFillTx/>
                <a:latin typeface="+mn-lt"/>
                <a:cs typeface="+mn-cs"/>
              </a:rPr>
              <a:t>Im</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用于指出当前是哪一条指令的指令周期。</a:t>
            </a:r>
            <a:endPar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65125" marR="0" lvl="0" indent="-365125" algn="l" defTabSz="914400" rtl="0" eaLnBrk="0" fontAlgn="base" latinLnBrk="0" hangingPunct="0">
              <a:spcBef>
                <a:spcPct val="0"/>
              </a:spcBef>
              <a:spcAft>
                <a:spcPct val="20000"/>
              </a:spcAft>
              <a:buClrTx/>
              <a:buSzTx/>
              <a:buFontTx/>
              <a:buBlip>
                <a:blip r:embed="rId1"/>
              </a:buBlip>
              <a:defRPr/>
            </a:pP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2</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、机器周期信号</a:t>
            </a:r>
            <a:r>
              <a:rPr kumimoji="1" lang="en-US" altLang="zh-CN" sz="2400" b="1" i="0" u="none" strike="noStrike" kern="0" cap="none" spc="0" normalizeH="0" baseline="0" noProof="0" dirty="0" err="1">
                <a:ln>
                  <a:noFill/>
                </a:ln>
                <a:solidFill>
                  <a:srgbClr val="990033"/>
                </a:solidFill>
                <a:effectLst>
                  <a:outerShdw blurRad="38100" dist="38100" dir="2700000" algn="tl">
                    <a:srgbClr val="C0C0C0"/>
                  </a:outerShdw>
                </a:effectLst>
                <a:uLnTx/>
                <a:uFillTx/>
                <a:latin typeface="+mn-lt"/>
                <a:cs typeface="+mn-cs"/>
              </a:rPr>
              <a:t>Mn</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和时钟周期信号</a:t>
            </a:r>
            <a:r>
              <a:rPr kumimoji="1" lang="en-US" altLang="zh-CN" sz="2400" b="1" i="0" u="none" strike="noStrike" kern="0" cap="none" spc="0" normalizeH="0" baseline="0" noProof="0" dirty="0" err="1">
                <a:ln>
                  <a:noFill/>
                </a:ln>
                <a:solidFill>
                  <a:srgbClr val="990033"/>
                </a:solidFill>
                <a:effectLst>
                  <a:outerShdw blurRad="38100" dist="38100" dir="2700000" algn="tl">
                    <a:srgbClr val="C0C0C0"/>
                  </a:outerShdw>
                </a:effectLst>
                <a:uLnTx/>
                <a:uFillTx/>
                <a:latin typeface="+mn-lt"/>
                <a:cs typeface="+mn-cs"/>
              </a:rPr>
              <a:t>Tn</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指出当前处于哪一个机器周期和哪一个节拍。</a:t>
            </a:r>
            <a:endPar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65125" marR="0" lvl="0" indent="-365125" algn="l" defTabSz="914400" rtl="0" eaLnBrk="0" fontAlgn="base" latinLnBrk="0" hangingPunct="0">
              <a:spcBef>
                <a:spcPct val="0"/>
              </a:spcBef>
              <a:spcAft>
                <a:spcPct val="20000"/>
              </a:spcAft>
              <a:buClrTx/>
              <a:buSzTx/>
              <a:buFontTx/>
              <a:buBlip>
                <a:blip r:embed="rId1"/>
              </a:buBlip>
              <a:defRPr/>
            </a:pP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3</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、状态信号</a:t>
            </a:r>
            <a:r>
              <a:rPr kumimoji="1" lang="en-US" altLang="zh-CN" sz="2400" b="1" i="0" u="none" strike="noStrike" kern="0" cap="none" spc="0" normalizeH="0" baseline="0" noProof="0" dirty="0" err="1">
                <a:ln>
                  <a:noFill/>
                </a:ln>
                <a:solidFill>
                  <a:srgbClr val="990033"/>
                </a:solidFill>
                <a:effectLst>
                  <a:outerShdw blurRad="38100" dist="38100" dir="2700000" algn="tl">
                    <a:srgbClr val="C0C0C0"/>
                  </a:outerShdw>
                </a:effectLst>
                <a:uLnTx/>
                <a:uFillTx/>
                <a:latin typeface="+mn-lt"/>
                <a:cs typeface="+mn-cs"/>
              </a:rPr>
              <a:t>Sx</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指出运算器的结果状态及机器内部的其他状态，以决定某些操作信号是否发送。</a:t>
            </a:r>
            <a:endPar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65125" marR="0" lvl="0" indent="-365125" algn="l" defTabSz="914400" rtl="0" eaLnBrk="0" fontAlgn="base" latinLnBrk="0" hangingPunct="0">
              <a:spcBef>
                <a:spcPct val="0"/>
              </a:spcBef>
              <a:spcAft>
                <a:spcPct val="20000"/>
              </a:spcAft>
              <a:buClrTx/>
              <a:buSzTx/>
              <a:buFontTx/>
              <a:buBlip>
                <a:blip r:embed="rId1"/>
              </a:buBlip>
              <a:defRPr/>
            </a:pP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4</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、外部控制、状态信号</a:t>
            </a:r>
            <a:r>
              <a:rPr kumimoji="1" lang="en-US" altLang="zh-CN" sz="2400" b="1" i="0" u="none" strike="noStrike" kern="0" cap="none" spc="0" normalizeH="0" baseline="0" noProof="0" dirty="0" err="1">
                <a:ln>
                  <a:noFill/>
                </a:ln>
                <a:solidFill>
                  <a:srgbClr val="990033"/>
                </a:solidFill>
                <a:effectLst>
                  <a:outerShdw blurRad="38100" dist="38100" dir="2700000" algn="tl">
                    <a:srgbClr val="C0C0C0"/>
                  </a:outerShdw>
                </a:effectLst>
                <a:uLnTx/>
                <a:uFillTx/>
                <a:latin typeface="+mn-lt"/>
                <a:cs typeface="+mn-cs"/>
              </a:rPr>
              <a:t>Ej</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指出和传递</a:t>
            </a: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CPU</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外部各部件的状态和控制信号</a:t>
            </a:r>
            <a:endPar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65125" marR="0" lvl="0" indent="-365125" algn="l" defTabSz="914400" rtl="0" eaLnBrk="0" fontAlgn="base" latinLnBrk="0" hangingPunct="0">
              <a:spcBef>
                <a:spcPct val="0"/>
              </a:spcBef>
              <a:spcAft>
                <a:spcPct val="20000"/>
              </a:spcAft>
              <a:buClrTx/>
              <a:buSzTx/>
              <a:buFontTx/>
              <a:buBlip>
                <a:blip r:embed="rId1"/>
              </a:buBlip>
              <a:defRPr/>
            </a:pP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5</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、微操作控制信号</a:t>
            </a:r>
            <a:r>
              <a:rPr kumimoji="1" lang="en-US" altLang="zh-CN" sz="2400" b="1" i="0" u="none" strike="noStrike" kern="0" cap="none" spc="0" normalizeH="0" baseline="0" noProof="0" dirty="0" err="1">
                <a:ln>
                  <a:noFill/>
                </a:ln>
                <a:solidFill>
                  <a:srgbClr val="990033"/>
                </a:solidFill>
                <a:effectLst>
                  <a:outerShdw blurRad="38100" dist="38100" dir="2700000" algn="tl">
                    <a:srgbClr val="C0C0C0"/>
                  </a:outerShdw>
                </a:effectLst>
                <a:uLnTx/>
                <a:uFillTx/>
                <a:latin typeface="+mn-lt"/>
                <a:cs typeface="+mn-cs"/>
              </a:rPr>
              <a:t>Ci</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：一部分送到</a:t>
            </a: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CPU</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外部构成系统总线的控制总线；另一部分则送到</a:t>
            </a:r>
            <a:r>
              <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CPU</a:t>
            </a:r>
            <a:r>
              <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rPr>
              <a:t>内部供使用。</a:t>
            </a:r>
            <a:endParaRPr kumimoji="1" lang="zh-CN" altLang="en-US"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a:p>
            <a:pPr marL="365125" marR="0" lvl="0" indent="-365125" algn="l" defTabSz="914400" rtl="0" eaLnBrk="0" fontAlgn="base" latinLnBrk="0" hangingPunct="0">
              <a:spcBef>
                <a:spcPct val="0"/>
              </a:spcBef>
              <a:spcAft>
                <a:spcPct val="20000"/>
              </a:spcAft>
              <a:buClrTx/>
              <a:buSzTx/>
              <a:buFontTx/>
              <a:buBlip>
                <a:blip r:embed="rId1"/>
              </a:buBlip>
              <a:defRPr/>
            </a:pPr>
            <a:endParaRPr kumimoji="1" lang="en-US" altLang="zh-CN" sz="2400" b="1" i="0" u="none" strike="noStrike" kern="0" cap="none" spc="0" normalizeH="0" baseline="0" noProof="0" dirty="0">
              <a:ln>
                <a:noFill/>
              </a:ln>
              <a:solidFill>
                <a:srgbClr val="0033CC"/>
              </a:solidFill>
              <a:effectLst>
                <a:outerShdw blurRad="38100" dist="38100" dir="2700000" algn="tl">
                  <a:srgbClr val="C0C0C0"/>
                </a:outerShdw>
              </a:effectLst>
              <a:uLnTx/>
              <a:uFillTx/>
              <a:latin typeface="+mn-lt"/>
              <a:cs typeface="+mn-cs"/>
            </a:endParaRPr>
          </a:p>
        </p:txBody>
      </p:sp>
      <p:sp>
        <p:nvSpPr>
          <p:cNvPr id="222211" name="Rectangle 3"/>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硬连线控</a:t>
            </a:r>
            <a:r>
              <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制器的结构</a:t>
            </a:r>
            <a:endPar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endParaRPr>
          </a:p>
        </p:txBody>
      </p:sp>
      <p:pic>
        <p:nvPicPr>
          <p:cNvPr id="222212" name="Picture 4" descr="back11"/>
          <p:cNvPicPr>
            <a:picLocks noChangeAspect="1"/>
          </p:cNvPicPr>
          <p:nvPr/>
        </p:nvPicPr>
        <p:blipFill>
          <a:blip r:embed="rId2" cstate="print"/>
          <a:stretch>
            <a:fillRect/>
          </a:stretch>
        </p:blipFill>
        <p:spPr>
          <a:xfrm>
            <a:off x="4211638" y="5949950"/>
            <a:ext cx="419100" cy="419100"/>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212"/>
                                        </p:tgtEl>
                                        <p:attrNameLst>
                                          <p:attrName>style.visibility</p:attrName>
                                        </p:attrNameLst>
                                      </p:cBhvr>
                                      <p:to>
                                        <p:strVal val="visible"/>
                                      </p:to>
                                    </p:set>
                                    <p:anim calcmode="lin" valueType="num">
                                      <p:cBhvr additive="base">
                                        <p:cTn id="7" dur="500" fill="hold"/>
                                        <p:tgtEl>
                                          <p:spTgt spid="222212"/>
                                        </p:tgtEl>
                                        <p:attrNameLst>
                                          <p:attrName>ppt_x</p:attrName>
                                        </p:attrNameLst>
                                      </p:cBhvr>
                                      <p:tavLst>
                                        <p:tav tm="0">
                                          <p:val>
                                            <p:strVal val="#ppt_x"/>
                                          </p:val>
                                        </p:tav>
                                        <p:tav tm="100000">
                                          <p:val>
                                            <p:strVal val="#ppt_x"/>
                                          </p:val>
                                        </p:tav>
                                      </p:tavLst>
                                    </p:anim>
                                    <p:anim calcmode="lin" valueType="num">
                                      <p:cBhvr additive="base">
                                        <p:cTn id="8" dur="500" fill="hold"/>
                                        <p:tgtEl>
                                          <p:spTgt spid="2222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93890" name="Rectangle 2"/>
          <p:cNvSpPr>
            <a:spLocks noGrp="1" noChangeArrowheads="1"/>
          </p:cNvSpPr>
          <p:nvPr>
            <p:ph type="title"/>
          </p:nvPr>
        </p:nvSpPr>
        <p:spPr>
          <a:xfrm>
            <a:off x="714375" y="214313"/>
            <a:ext cx="7772400" cy="731838"/>
          </a:xfrm>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硬连线控</a:t>
            </a:r>
            <a:r>
              <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制器的设计方法</a:t>
            </a:r>
            <a:endPar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293891" name="Rectangle 3"/>
          <p:cNvSpPr>
            <a:spLocks noGrp="1" noChangeArrowheads="1"/>
          </p:cNvSpPr>
          <p:nvPr>
            <p:ph idx="1"/>
          </p:nvPr>
        </p:nvSpPr>
        <p:spPr>
          <a:xfrm>
            <a:off x="642938" y="857250"/>
            <a:ext cx="7921625" cy="4537075"/>
          </a:xfrm>
        </p:spPr>
        <p:txBody>
          <a:bodyPr vert="horz" wrap="square" lIns="91440" tIns="45720" rIns="91440" bIns="45720" numCol="1" anchor="t" anchorCtr="0" compatLnSpc="1"/>
          <a:lstStyle/>
          <a:p>
            <a:pPr marL="0" marR="0" lvl="0" indent="0" algn="l" defTabSz="914400" rtl="0" eaLnBrk="0" fontAlgn="base" latinLnBrk="0" hangingPunct="0">
              <a:spcBef>
                <a:spcPct val="0"/>
              </a:spcBef>
              <a:spcAft>
                <a:spcPct val="20000"/>
              </a:spcAft>
              <a:buClrTx/>
              <a:buSzTx/>
              <a:buFontTx/>
              <a:buBlip>
                <a:blip r:embed="rId1"/>
              </a:buBlip>
              <a:defRPr/>
            </a:pPr>
            <a:r>
              <a:rPr kumimoji="1" lang="zh-CN" altLang="en-US" sz="2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n-lt"/>
                <a:cs typeface="+mn-cs"/>
              </a:rPr>
              <a:t>硬连线控</a:t>
            </a:r>
            <a:r>
              <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rPr>
              <a:t>制器的设计步骤：</a:t>
            </a:r>
            <a:endParaRPr kumimoji="1" lang="zh-CN" altLang="en-US" sz="2800" b="1" i="0" u="none" strike="noStrike" kern="0" cap="none" spc="0" normalizeH="0" baseline="0" noProof="0" dirty="0">
              <a:ln>
                <a:noFill/>
              </a:ln>
              <a:solidFill>
                <a:schemeClr val="tx2"/>
              </a:solidFill>
              <a:effectLst>
                <a:outerShdw blurRad="38100" dist="38100" dir="2700000" algn="tl">
                  <a:srgbClr val="C0C0C0"/>
                </a:outerShdw>
              </a:effectLst>
              <a:uLnTx/>
              <a:uFillTx/>
              <a:latin typeface="+mn-lt"/>
              <a:cs typeface="+mn-cs"/>
            </a:endParaRPr>
          </a:p>
          <a:p>
            <a:pPr marL="533400" marR="0" lvl="1" indent="-259080" algn="l" defTabSz="914400" rtl="0" eaLnBrk="0" fontAlgn="base" latinLnBrk="0" hangingPunct="0">
              <a:spcBef>
                <a:spcPct val="0"/>
              </a:spcBef>
              <a:spcAft>
                <a:spcPct val="20000"/>
              </a:spcAft>
              <a:buClrTx/>
              <a:buSzTx/>
              <a:buFontTx/>
              <a:buBlip>
                <a:blip r:embed="rId2"/>
              </a:buBlip>
              <a:defRPr/>
            </a:pP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1</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a:t>
            </a:r>
            <a:r>
              <a:rPr kumimoji="1" lang="zh-CN" altLang="en-US" sz="2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Arial" panose="020B0604020202020204" pitchFamily="34" charset="0"/>
              </a:rPr>
              <a:t>确定指令系统，</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包括指令系统中每条指令的格式、功能和寻址方式。</a:t>
            </a:r>
            <a:endPar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ndParaRPr>
          </a:p>
          <a:p>
            <a:pPr marL="533400" marR="0" lvl="1" indent="-259080" algn="l" defTabSz="914400" rtl="0" eaLnBrk="0" fontAlgn="base" latinLnBrk="0" hangingPunct="0">
              <a:spcBef>
                <a:spcPct val="0"/>
              </a:spcBef>
              <a:spcAft>
                <a:spcPct val="20000"/>
              </a:spcAft>
              <a:buClrTx/>
              <a:buSzTx/>
              <a:buFontTx/>
              <a:buBlip>
                <a:blip r:embed="rId2"/>
              </a:buBlip>
              <a:defRPr/>
            </a:pP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2</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、围绕着指令系统的实现，</a:t>
            </a:r>
            <a:r>
              <a:rPr kumimoji="1" lang="zh-CN" altLang="en-US" sz="2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Arial" panose="020B0604020202020204" pitchFamily="34" charset="0"/>
              </a:rPr>
              <a:t>确定</a:t>
            </a:r>
            <a:r>
              <a:rPr kumimoji="1" lang="en-US" altLang="zh-CN" sz="2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Arial" panose="020B0604020202020204" pitchFamily="34" charset="0"/>
              </a:rPr>
              <a:t>CPU</a:t>
            </a:r>
            <a:r>
              <a:rPr kumimoji="1" lang="zh-CN" altLang="en-US" sz="2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Arial" panose="020B0604020202020204" pitchFamily="34" charset="0"/>
              </a:rPr>
              <a:t>的内部结构，</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包括运算器的功能和组成，控制器的组成及它们的连接方式和数据通路，同时也确定时序系统的构成。</a:t>
            </a:r>
            <a:endPar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endParaRPr>
          </a:p>
          <a:p>
            <a:pPr marL="533400" marR="0" lvl="1" indent="-259080" algn="l" defTabSz="914400" rtl="0" eaLnBrk="0" fontAlgn="base" latinLnBrk="0" hangingPunct="0">
              <a:spcBef>
                <a:spcPct val="0"/>
              </a:spcBef>
              <a:spcAft>
                <a:spcPct val="20000"/>
              </a:spcAft>
              <a:buClrTx/>
              <a:buSzTx/>
              <a:buFontTx/>
              <a:buBlip>
                <a:blip r:embed="rId2"/>
              </a:buBlip>
              <a:defRPr/>
            </a:pPr>
            <a:r>
              <a:rPr kumimoji="1" lang="en-US" altLang="zh-CN"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3</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a:t>
            </a:r>
            <a:r>
              <a:rPr kumimoji="1" lang="zh-CN" altLang="en-US" sz="2400" b="1" i="0" u="none" strike="noStrike" kern="0" cap="none" spc="0" normalizeH="0" baseline="0" noProof="0" dirty="0">
                <a:ln>
                  <a:noFill/>
                </a:ln>
                <a:solidFill>
                  <a:srgbClr val="A50021"/>
                </a:solidFill>
                <a:effectLst>
                  <a:outerShdw blurRad="38100" dist="38100" dir="2700000" algn="tl">
                    <a:srgbClr val="C0C0C0"/>
                  </a:outerShdw>
                </a:effectLst>
                <a:uLnTx/>
                <a:uFillTx/>
                <a:latin typeface="Arial" panose="020B0604020202020204" pitchFamily="34" charset="0"/>
              </a:rPr>
              <a:t>分析每条指令的执行过程</a:t>
            </a:r>
            <a:r>
              <a:rPr kumimoji="1" lang="zh-CN" altLang="en-US" sz="2400" b="1" i="0" u="none" strike="noStrike" kern="0" cap="none" spc="0" normalizeH="0" baseline="0" noProof="0" dirty="0">
                <a:ln>
                  <a:noFill/>
                </a:ln>
                <a:solidFill>
                  <a:schemeClr val="tx2"/>
                </a:solidFill>
                <a:effectLst>
                  <a:outerShdw blurRad="38100" dist="38100" dir="2700000" algn="tl">
                    <a:srgbClr val="C0C0C0"/>
                  </a:outerShdw>
                </a:effectLst>
                <a:uLnTx/>
                <a:uFillTx/>
                <a:latin typeface="Arial" panose="020B0604020202020204" pitchFamily="34" charset="0"/>
              </a:rPr>
              <a:t>，按机器周期顺序</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rPr>
              <a:t>，</a:t>
            </a:r>
            <a:r>
              <a:rPr kumimoji="1" lang="zh-CN" altLang="en-US" sz="2400" b="1" i="0" u="none" strike="noStrike" kern="0" cap="none" spc="0" normalizeH="0" baseline="0" noProof="0" dirty="0" smtClean="0">
                <a:ln>
                  <a:noFill/>
                </a:ln>
                <a:solidFill>
                  <a:srgbClr val="A50021"/>
                </a:solidFill>
                <a:effectLst>
                  <a:outerShdw blurRad="38100" dist="38100" dir="2700000" algn="tl">
                    <a:srgbClr val="C0C0C0"/>
                  </a:outerShdw>
                </a:effectLst>
                <a:uLnTx/>
                <a:uFillTx/>
                <a:latin typeface="Arial" panose="020B0604020202020204" pitchFamily="34" charset="0"/>
              </a:rPr>
              <a:t>画出指令操作流程图</a:t>
            </a:r>
            <a:r>
              <a:rPr kumimoji="1"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rPr>
              <a:t>。</a:t>
            </a:r>
            <a:endParaRPr kumimoji="1"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endParaRPr>
          </a:p>
        </p:txBody>
      </p:sp>
      <p:pic>
        <p:nvPicPr>
          <p:cNvPr id="110596" name="Picture 2"/>
          <p:cNvPicPr>
            <a:picLocks noChangeAspect="1"/>
          </p:cNvPicPr>
          <p:nvPr/>
        </p:nvPicPr>
        <p:blipFill>
          <a:blip r:embed="rId3" cstate="print"/>
          <a:stretch>
            <a:fillRect/>
          </a:stretch>
        </p:blipFill>
        <p:spPr>
          <a:xfrm>
            <a:off x="3929063" y="3843338"/>
            <a:ext cx="5214937" cy="3014662"/>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93890" name="Rectangle 2"/>
          <p:cNvSpPr>
            <a:spLocks noGrp="1" noChangeArrowheads="1"/>
          </p:cNvSpPr>
          <p:nvPr>
            <p:ph type="title"/>
          </p:nvPr>
        </p:nvSpPr>
        <p:spPr>
          <a:xfrm>
            <a:off x="714375" y="214313"/>
            <a:ext cx="7772400" cy="731838"/>
          </a:xfrm>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二、硬连线控</a:t>
            </a:r>
            <a:r>
              <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制器的设计方法</a:t>
            </a:r>
            <a:endPar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endParaRPr>
          </a:p>
        </p:txBody>
      </p:sp>
      <p:sp>
        <p:nvSpPr>
          <p:cNvPr id="5" name="Rectangle 6"/>
          <p:cNvSpPr>
            <a:spLocks noChangeArrowheads="1"/>
          </p:cNvSpPr>
          <p:nvPr/>
        </p:nvSpPr>
        <p:spPr bwMode="auto">
          <a:xfrm>
            <a:off x="315913" y="946468"/>
            <a:ext cx="8569325" cy="4724400"/>
          </a:xfrm>
          <a:prstGeom prst="rect">
            <a:avLst/>
          </a:prstGeom>
          <a:noFill/>
          <a:ln w="9525">
            <a:noFill/>
            <a:miter lim="800000"/>
          </a:ln>
        </p:spPr>
        <p:txBody>
          <a:bodyPr>
            <a:spAutoFit/>
          </a:bodyPr>
          <a:lstStyle/>
          <a:p>
            <a:pPr marL="457200" marR="0" lvl="0" indent="-457200" algn="l" defTabSz="914400" rtl="0" eaLnBrk="1" fontAlgn="base" latinLnBrk="0" hangingPunct="1">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4</a:t>
            </a:r>
            <a:r>
              <a:rPr kumimoji="1" lang="zh-CN" altLang="en-US"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、编排指令操作时间表，即把指令操作流程图中的微操作落实到不同的</a:t>
            </a:r>
            <a:r>
              <a:rPr kumimoji="1" lang="en-US" altLang="zh-CN"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CPU</a:t>
            </a:r>
            <a:r>
              <a:rPr kumimoji="1" lang="zh-CN" altLang="en-US"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周期和节拍中，</a:t>
            </a:r>
            <a:r>
              <a:rPr kumimoji="1" lang="zh-CN" altLang="en-US" b="1" kern="0" noProof="0" dirty="0" smtClean="0">
                <a:ln>
                  <a:noFill/>
                </a:ln>
                <a:solidFill>
                  <a:srgbClr val="A50021"/>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写出所必需发送的微操作控制信号序列</a:t>
            </a:r>
            <a:r>
              <a:rPr kumimoji="1" lang="zh-CN" altLang="en-US"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a:t>
            </a:r>
            <a:endParaRPr kumimoji="1" lang="zh-CN" altLang="en-US"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endParaRPr>
          </a:p>
          <a:p>
            <a:pPr marL="457200" marR="0" lvl="0" indent="-457200" algn="l" defTabSz="914400" rtl="0" eaLnBrk="1" fontAlgn="base" latinLnBrk="0" hangingPunct="1">
              <a:spcBef>
                <a:spcPct val="0"/>
              </a:spcBef>
              <a:spcAft>
                <a:spcPct val="0"/>
              </a:spcAft>
              <a:buClrTx/>
              <a:buSzTx/>
              <a:buFontTx/>
              <a:buNone/>
              <a:defRPr/>
            </a:pPr>
            <a:r>
              <a:rPr kumimoji="1" lang="zh-CN" altLang="en-US"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           </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为了防止遗漏，设计时可按信号出现在指令流程图中的先后次序书写，然后进行归纳和简化。每一条指令的微操作序列都必须分配到各个机器周期的各个时序节拍信号上。要求尽量多地安排公共操作，避免出现互斥。要特别注意控制信号是电位有效还是脉冲有效，如果是脉冲有效，必须加入节拍脉冲信号进行 “与”操作。</a:t>
            </a:r>
            <a:endPar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spcBef>
                <a:spcPct val="0"/>
              </a:spcBef>
              <a:spcAft>
                <a:spcPct val="0"/>
              </a:spcAft>
              <a:buClrTx/>
              <a:buSzTx/>
              <a:buFontTx/>
              <a:buNone/>
              <a:defRPr/>
            </a:pPr>
            <a:endPar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spcBef>
                <a:spcPct val="0"/>
              </a:spcBef>
              <a:spcAft>
                <a:spcPct val="0"/>
              </a:spcAft>
              <a:buClrTx/>
              <a:buSzTx/>
              <a:buFontTx/>
              <a:buNone/>
              <a:defRPr/>
            </a:pPr>
            <a:r>
              <a:rPr kumimoji="1" lang="en-US" altLang="zh-CN" sz="2000"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5</a:t>
            </a:r>
            <a:r>
              <a:rPr kumimoji="1" lang="zh-CN" altLang="en-US" sz="2000"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a:t>
            </a:r>
            <a:r>
              <a:rPr kumimoji="1" lang="zh-CN" altLang="en-US" sz="2000" b="1" kern="0" noProof="0" dirty="0" smtClean="0">
                <a:ln>
                  <a:noFill/>
                </a:ln>
                <a:solidFill>
                  <a:srgbClr val="A50021"/>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综合每个微操作控制信号的逻辑函数</a:t>
            </a:r>
            <a:r>
              <a:rPr kumimoji="1" lang="zh-CN" altLang="en-US" sz="2000" b="1" kern="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，化简和优化，</a:t>
            </a:r>
            <a:r>
              <a:rPr kumimoji="1" lang="zh-CN" altLang="en-US" sz="2000" b="1" kern="0" noProof="0" dirty="0" smtClean="0">
                <a:ln>
                  <a:noFill/>
                </a:ln>
                <a:solidFill>
                  <a:srgbClr val="A50021"/>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用</a:t>
            </a:r>
            <a:r>
              <a:rPr kumimoji="1" lang="zh-CN" altLang="en-US" sz="2000" b="1" kern="0" noProof="0" dirty="0">
                <a:ln>
                  <a:noFill/>
                </a:ln>
                <a:solidFill>
                  <a:srgbClr val="A50021"/>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逻辑电路实现</a:t>
            </a:r>
            <a:r>
              <a:rPr kumimoji="1" lang="zh-CN" altLang="en-US" sz="2000" b="1" kern="0" noProof="0" dirty="0">
                <a:ln>
                  <a:noFill/>
                </a:ln>
                <a:solidFill>
                  <a:schemeClr val="tx2"/>
                </a:solidFill>
                <a:effectLst>
                  <a:outerShdw blurRad="38100" dist="38100" dir="2700000" algn="tl">
                    <a:srgbClr val="C0C0C0"/>
                  </a:outerShdw>
                </a:effectLst>
                <a:uLnTx/>
                <a:uFillTx/>
                <a:latin typeface="Arial" panose="020B0604020202020204" pitchFamily="34" charset="0"/>
                <a:ea typeface="新宋体" panose="02010609030101010101" charset="-122"/>
                <a:sym typeface="+mn-ea"/>
              </a:rPr>
              <a:t>。</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0" indent="-457200" algn="l" defTabSz="914400" rtl="0" eaLnBrk="1" fontAlgn="base" latinLnBrk="0" hangingPunct="1">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根据微操作时间表，将执行某一微操作的所有条件（哪条指令、哪个机器周期、哪个节拍和脉冲）都考虑在内，加以分类组合，列出各微操作产生的逻辑表达式，并加以化简。</a:t>
            </a:r>
            <a:endParaRPr kumimoji="1"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14690" name="Rectangle 5"/>
          <p:cNvSpPr/>
          <p:nvPr/>
        </p:nvSpPr>
        <p:spPr>
          <a:xfrm>
            <a:off x="1042988" y="3867150"/>
            <a:ext cx="4537075" cy="73025"/>
          </a:xfrm>
          <a:prstGeom prst="rect">
            <a:avLst/>
          </a:prstGeom>
          <a:solidFill>
            <a:schemeClr val="bg1"/>
          </a:solidFill>
          <a:ln w="9525">
            <a:noFill/>
          </a:ln>
        </p:spPr>
        <p:txBody>
          <a:bodyPr wrap="none" anchor="ctr"/>
          <a:lstStyle/>
          <a:p>
            <a:pPr lvl="0" indent="0"/>
            <a:endParaRPr lang="zh-CN" altLang="en-US" dirty="0">
              <a:latin typeface="Times New Roman" panose="02020603050405020304" pitchFamily="18" charset="0"/>
              <a:ea typeface="宋体" panose="02010600030101010101" pitchFamily="2" charset="-122"/>
            </a:endParaRPr>
          </a:p>
        </p:txBody>
      </p:sp>
      <p:sp>
        <p:nvSpPr>
          <p:cNvPr id="114691" name="Rectangle 6"/>
          <p:cNvSpPr/>
          <p:nvPr/>
        </p:nvSpPr>
        <p:spPr>
          <a:xfrm>
            <a:off x="1042988" y="4657725"/>
            <a:ext cx="4537075" cy="73025"/>
          </a:xfrm>
          <a:prstGeom prst="rect">
            <a:avLst/>
          </a:prstGeom>
          <a:solidFill>
            <a:schemeClr val="bg1"/>
          </a:solidFill>
          <a:ln w="9525">
            <a:noFill/>
          </a:ln>
        </p:spPr>
        <p:txBody>
          <a:bodyPr wrap="none" anchor="ctr"/>
          <a:lstStyle/>
          <a:p>
            <a:pPr lvl="0" indent="0"/>
            <a:endParaRPr lang="zh-CN" altLang="en-US" dirty="0">
              <a:latin typeface="Times New Roman" panose="02020603050405020304" pitchFamily="18" charset="0"/>
              <a:ea typeface="宋体" panose="02010600030101010101" pitchFamily="2" charset="-122"/>
            </a:endParaRPr>
          </a:p>
        </p:txBody>
      </p:sp>
      <p:graphicFrame>
        <p:nvGraphicFramePr>
          <p:cNvPr id="294919" name="Object 2"/>
          <p:cNvGraphicFramePr/>
          <p:nvPr/>
        </p:nvGraphicFramePr>
        <p:xfrm>
          <a:off x="2268538" y="3068638"/>
          <a:ext cx="5832475" cy="3038475"/>
        </p:xfrm>
        <a:graphic>
          <a:graphicData uri="http://schemas.openxmlformats.org/presentationml/2006/ole">
            <mc:AlternateContent xmlns:mc="http://schemas.openxmlformats.org/markup-compatibility/2006">
              <mc:Choice xmlns:v="urn:schemas-microsoft-com:vml" Requires="v">
                <p:oleObj spid="_x0000_s12289" name="" r:id="rId1" imgW="3362325" imgH="1752600" progId="PBrush">
                  <p:embed/>
                </p:oleObj>
              </mc:Choice>
              <mc:Fallback>
                <p:oleObj name="" r:id="rId1" imgW="3362325" imgH="1752600" progId="PBrush">
                  <p:embed/>
                  <p:pic>
                    <p:nvPicPr>
                      <p:cNvPr id="0" name="图片 12288" descr="image22"/>
                      <p:cNvPicPr/>
                      <p:nvPr/>
                    </p:nvPicPr>
                    <p:blipFill>
                      <a:blip r:embed="rId2"/>
                      <a:stretch>
                        <a:fillRect/>
                      </a:stretch>
                    </p:blipFill>
                    <p:spPr>
                      <a:xfrm>
                        <a:off x="2268538" y="3068638"/>
                        <a:ext cx="5832475" cy="3038475"/>
                      </a:xfrm>
                      <a:prstGeom prst="rect">
                        <a:avLst/>
                      </a:prstGeom>
                      <a:noFill/>
                      <a:ln w="38100">
                        <a:noFill/>
                      </a:ln>
                    </p:spPr>
                  </p:pic>
                </p:oleObj>
              </mc:Fallback>
            </mc:AlternateContent>
          </a:graphicData>
        </a:graphic>
      </p:graphicFrame>
      <p:sp>
        <p:nvSpPr>
          <p:cNvPr id="12294" name="Rectangle 8"/>
          <p:cNvSpPr>
            <a:spLocks noGrp="1"/>
          </p:cNvSpPr>
          <p:nvPr>
            <p:ph type="title"/>
          </p:nvPr>
        </p:nvSpPr>
        <p:spPr/>
        <p:txBody>
          <a:bodyPr vert="horz" wrap="square" lIns="91440" tIns="45720" rIns="91440" bIns="45720" numCol="1" anchor="ctr" anchorCtr="0" compatLnSpc="1"/>
          <a:lstStyle/>
          <a:p>
            <a:pPr fontAlgn="base"/>
            <a:r>
              <a:rPr lang="zh-CN" altLang="en-US" b="1" strike="noStrike" noProof="1"/>
              <a:t>硬布线控制器设计举例</a:t>
            </a:r>
            <a:endParaRPr lang="zh-CN" altLang="en-US" b="1" strike="noStrike" noProof="1"/>
          </a:p>
        </p:txBody>
      </p:sp>
      <p:sp>
        <p:nvSpPr>
          <p:cNvPr id="294921" name="Rectangle 9"/>
          <p:cNvSpPr>
            <a:spLocks noGrp="1" noChangeArrowheads="1"/>
          </p:cNvSpPr>
          <p:nvPr>
            <p:ph idx="1"/>
          </p:nvPr>
        </p:nvSpPr>
        <p:spPr>
          <a:xfrm>
            <a:off x="611188" y="1196975"/>
            <a:ext cx="7772400" cy="2303463"/>
          </a:xfrm>
        </p:spPr>
        <p:txBody>
          <a:bodyPr vert="horz" wrap="square" lIns="91440" tIns="45720" rIns="91440" bIns="45720" numCol="1" anchor="t" anchorCtr="0" compatLnSpc="1"/>
          <a:lstStyle/>
          <a:p>
            <a:pPr marL="342900" marR="0" lvl="0" indent="-342900" algn="l" defTabSz="914400" rtl="0" eaLnBrk="0" fontAlgn="base" latinLnBrk="0" hangingPunct="0">
              <a:lnSpc>
                <a:spcPct val="90000"/>
              </a:lnSpc>
              <a:spcBef>
                <a:spcPct val="0"/>
              </a:spcBef>
              <a:spcAft>
                <a:spcPct val="20000"/>
              </a:spcAft>
              <a:buClrTx/>
              <a:buSzTx/>
              <a:buFontTx/>
              <a:buBlip>
                <a:blip r:embed="rId3"/>
              </a:buBlip>
              <a:defRPr/>
            </a:pPr>
            <a:r>
              <a:rPr kumimoji="0" lang="zh-CN" altLang="en-US" sz="2400" b="1" i="0" u="none" strike="noStrike" kern="0" cap="none" spc="0" normalizeH="0" baseline="0" noProof="0">
                <a:ln>
                  <a:noFill/>
                </a:ln>
                <a:solidFill>
                  <a:srgbClr val="0033CC"/>
                </a:solidFill>
                <a:effectLst>
                  <a:outerShdw blurRad="38100" dist="38100" dir="2700000" algn="tl">
                    <a:srgbClr val="C0C0C0"/>
                  </a:outerShdw>
                </a:effectLst>
                <a:uLnTx/>
                <a:uFillTx/>
                <a:latin typeface="+mn-lt"/>
                <a:cs typeface="+mn-cs"/>
              </a:rPr>
              <a:t>例如：</a:t>
            </a:r>
            <a:r>
              <a:rPr kumimoji="0" lang="zh-CN" altLang="en-US" sz="2400" b="1" i="0" u="none" strike="noStrike" kern="0" cap="none" spc="0" normalizeH="0" baseline="0" noProof="0">
                <a:ln>
                  <a:noFill/>
                </a:ln>
                <a:solidFill>
                  <a:srgbClr val="0033CC"/>
                </a:solidFill>
                <a:effectLst/>
                <a:uLnTx/>
                <a:uFillTx/>
                <a:latin typeface="+mn-lt"/>
                <a:cs typeface="+mn-cs"/>
              </a:rPr>
              <a:t>设计实现</a:t>
            </a:r>
            <a:r>
              <a:rPr kumimoji="0" lang="en-US" altLang="zh-CN" sz="2400" b="1" i="0" u="none" strike="noStrike" kern="0" cap="none" spc="0" normalizeH="0" baseline="0" noProof="0">
                <a:ln>
                  <a:noFill/>
                </a:ln>
                <a:solidFill>
                  <a:srgbClr val="0033CC"/>
                </a:solidFill>
                <a:effectLst/>
                <a:uLnTx/>
                <a:uFillTx/>
                <a:latin typeface="+mn-lt"/>
                <a:cs typeface="+mn-cs"/>
              </a:rPr>
              <a:t>ADD</a:t>
            </a:r>
            <a:r>
              <a:rPr kumimoji="0" lang="zh-CN" altLang="en-US" sz="2400" b="1" i="0" u="none" strike="noStrike" kern="0" cap="none" spc="0" normalizeH="0" baseline="0" noProof="0">
                <a:ln>
                  <a:noFill/>
                </a:ln>
                <a:solidFill>
                  <a:srgbClr val="0033CC"/>
                </a:solidFill>
                <a:effectLst/>
                <a:uLnTx/>
                <a:uFillTx/>
                <a:latin typeface="+mn-lt"/>
                <a:cs typeface="+mn-cs"/>
              </a:rPr>
              <a:t>和</a:t>
            </a:r>
            <a:r>
              <a:rPr kumimoji="0" lang="en-US" altLang="zh-CN" sz="2400" b="1" i="0" u="none" strike="noStrike" kern="0" cap="none" spc="0" normalizeH="0" baseline="0" noProof="0">
                <a:ln>
                  <a:noFill/>
                </a:ln>
                <a:solidFill>
                  <a:srgbClr val="0033CC"/>
                </a:solidFill>
                <a:effectLst/>
                <a:uLnTx/>
                <a:uFillTx/>
                <a:latin typeface="+mn-lt"/>
                <a:cs typeface="+mn-cs"/>
              </a:rPr>
              <a:t>JMP</a:t>
            </a:r>
            <a:r>
              <a:rPr kumimoji="0" lang="zh-CN" altLang="en-US" sz="2400" b="1" i="0" u="none" strike="noStrike" kern="0" cap="none" spc="0" normalizeH="0" baseline="0" noProof="0">
                <a:ln>
                  <a:noFill/>
                </a:ln>
                <a:solidFill>
                  <a:srgbClr val="0033CC"/>
                </a:solidFill>
                <a:effectLst/>
                <a:uLnTx/>
                <a:uFillTx/>
                <a:latin typeface="+mn-lt"/>
                <a:cs typeface="+mn-cs"/>
              </a:rPr>
              <a:t>指令 的硬布线控制器。</a:t>
            </a:r>
            <a:endParaRPr kumimoji="0" lang="zh-CN" altLang="en-US" sz="2400" b="1" i="0" u="none" strike="noStrike" kern="0" cap="none" spc="0" normalizeH="0" baseline="0" noProof="0">
              <a:ln>
                <a:noFill/>
              </a:ln>
              <a:solidFill>
                <a:srgbClr val="0033CC"/>
              </a:solidFill>
              <a:effectLst/>
              <a:uLnTx/>
              <a:uFillTx/>
              <a:latin typeface="+mn-lt"/>
              <a:cs typeface="+mn-cs"/>
            </a:endParaRPr>
          </a:p>
          <a:p>
            <a:pPr marL="342900" marR="0" lvl="0" indent="-342900" algn="l" defTabSz="914400" rtl="0" eaLnBrk="0" fontAlgn="base" latinLnBrk="0" hangingPunct="0">
              <a:lnSpc>
                <a:spcPct val="90000"/>
              </a:lnSpc>
              <a:spcBef>
                <a:spcPct val="0"/>
              </a:spcBef>
              <a:spcAft>
                <a:spcPct val="20000"/>
              </a:spcAft>
              <a:buClrTx/>
              <a:buSzTx/>
              <a:buFontTx/>
              <a:buBlip>
                <a:blip r:embed="rId3"/>
              </a:buBlip>
              <a:defRPr/>
            </a:pPr>
            <a:r>
              <a:rPr kumimoji="0" lang="en-US" altLang="zh-CN" sz="2400" b="1" i="0" u="none" strike="noStrike" kern="0" cap="none" spc="0" normalizeH="0" baseline="0" noProof="0">
                <a:ln>
                  <a:noFill/>
                </a:ln>
                <a:solidFill>
                  <a:schemeClr val="tx2"/>
                </a:solidFill>
                <a:effectLst/>
                <a:uLnTx/>
                <a:uFillTx/>
                <a:latin typeface="+mn-lt"/>
                <a:cs typeface="+mn-cs"/>
              </a:rPr>
              <a:t>ADD </a:t>
            </a:r>
            <a:r>
              <a:rPr kumimoji="0" lang="zh-CN" altLang="en-US" sz="2400" b="1" i="0" u="none" strike="noStrike" kern="0" cap="none" spc="0" normalizeH="0" baseline="0" noProof="0">
                <a:ln>
                  <a:noFill/>
                </a:ln>
                <a:solidFill>
                  <a:schemeClr val="tx2"/>
                </a:solidFill>
                <a:effectLst/>
                <a:uLnTx/>
                <a:uFillTx/>
                <a:latin typeface="+mn-lt"/>
                <a:cs typeface="+mn-cs"/>
              </a:rPr>
              <a:t>和</a:t>
            </a:r>
            <a:r>
              <a:rPr kumimoji="0" lang="en-US" altLang="zh-CN" sz="2400" b="1" i="0" u="none" strike="noStrike" kern="0" cap="none" spc="0" normalizeH="0" baseline="0" noProof="0">
                <a:ln>
                  <a:noFill/>
                </a:ln>
                <a:solidFill>
                  <a:schemeClr val="tx2"/>
                </a:solidFill>
                <a:effectLst/>
                <a:uLnTx/>
                <a:uFillTx/>
                <a:latin typeface="+mn-lt"/>
                <a:cs typeface="+mn-cs"/>
              </a:rPr>
              <a:t>JMP</a:t>
            </a:r>
            <a:r>
              <a:rPr kumimoji="0" lang="zh-CN" altLang="en-US" sz="2400" b="1" i="0" u="none" strike="noStrike" kern="0" cap="none" spc="0" normalizeH="0" baseline="0" noProof="0">
                <a:ln>
                  <a:noFill/>
                </a:ln>
                <a:solidFill>
                  <a:schemeClr val="tx2"/>
                </a:solidFill>
                <a:effectLst/>
                <a:uLnTx/>
                <a:uFillTx/>
                <a:latin typeface="+mn-lt"/>
                <a:cs typeface="+mn-cs"/>
              </a:rPr>
              <a:t>指令均为二字节指令。</a:t>
            </a:r>
            <a:endParaRPr kumimoji="0" lang="zh-CN" altLang="en-US" sz="2400" b="1" i="0" u="none" strike="noStrike" kern="0" cap="none" spc="0" normalizeH="0" baseline="0" noProof="0">
              <a:ln>
                <a:noFill/>
              </a:ln>
              <a:solidFill>
                <a:schemeClr val="tx2"/>
              </a:solidFill>
              <a:effectLst/>
              <a:uLnTx/>
              <a:uFillTx/>
              <a:latin typeface="+mn-lt"/>
              <a:cs typeface="+mn-cs"/>
            </a:endParaRPr>
          </a:p>
          <a:p>
            <a:pPr marL="342900" marR="0" lvl="0" indent="-342900" algn="l" defTabSz="914400" rtl="0" eaLnBrk="0" fontAlgn="base" latinLnBrk="0" hangingPunct="0">
              <a:lnSpc>
                <a:spcPct val="90000"/>
              </a:lnSpc>
              <a:spcBef>
                <a:spcPct val="0"/>
              </a:spcBef>
              <a:spcAft>
                <a:spcPct val="20000"/>
              </a:spcAft>
              <a:buClrTx/>
              <a:buSzTx/>
              <a:buFontTx/>
              <a:buBlip>
                <a:blip r:embed="rId3"/>
              </a:buBlip>
              <a:defRPr/>
            </a:pPr>
            <a:r>
              <a:rPr kumimoji="0" lang="en-US" altLang="zh-CN" sz="2400" b="1" i="0" u="none" strike="noStrike" kern="0" cap="none" spc="0" normalizeH="0" baseline="0" noProof="0">
                <a:ln>
                  <a:noFill/>
                </a:ln>
                <a:solidFill>
                  <a:schemeClr val="tx2"/>
                </a:solidFill>
                <a:effectLst/>
                <a:uLnTx/>
                <a:uFillTx/>
                <a:latin typeface="+mn-lt"/>
                <a:cs typeface="+mn-cs"/>
              </a:rPr>
              <a:t>ADD</a:t>
            </a:r>
            <a:r>
              <a:rPr kumimoji="0" lang="zh-CN" altLang="en-US" sz="2400" b="1" i="0" u="none" strike="noStrike" kern="0" cap="none" spc="0" normalizeH="0" baseline="0" noProof="0">
                <a:ln>
                  <a:noFill/>
                </a:ln>
                <a:solidFill>
                  <a:schemeClr val="tx2"/>
                </a:solidFill>
                <a:effectLst/>
                <a:uLnTx/>
                <a:uFillTx/>
                <a:latin typeface="+mn-lt"/>
                <a:cs typeface="+mn-cs"/>
              </a:rPr>
              <a:t>指令的第一个字是操作码和寄存器地址，第二个字是立即数。</a:t>
            </a:r>
            <a:endParaRPr kumimoji="0" lang="zh-CN" altLang="en-US" sz="2400" b="1" i="0" u="none" strike="noStrike" kern="0" cap="none" spc="0" normalizeH="0" baseline="0" noProof="0">
              <a:ln>
                <a:noFill/>
              </a:ln>
              <a:solidFill>
                <a:schemeClr val="tx2"/>
              </a:solidFill>
              <a:effectLst/>
              <a:uLnTx/>
              <a:uFillTx/>
              <a:latin typeface="+mn-lt"/>
              <a:cs typeface="+mn-cs"/>
            </a:endParaRPr>
          </a:p>
          <a:p>
            <a:pPr marL="342900" marR="0" lvl="0" indent="-342900" algn="l" defTabSz="914400" rtl="0" eaLnBrk="0" fontAlgn="base" latinLnBrk="0" hangingPunct="0">
              <a:lnSpc>
                <a:spcPct val="90000"/>
              </a:lnSpc>
              <a:spcBef>
                <a:spcPct val="0"/>
              </a:spcBef>
              <a:spcAft>
                <a:spcPct val="20000"/>
              </a:spcAft>
              <a:buClrTx/>
              <a:buSzTx/>
              <a:buFontTx/>
              <a:buBlip>
                <a:blip r:embed="rId3"/>
              </a:buBlip>
              <a:defRPr/>
            </a:pPr>
            <a:r>
              <a:rPr kumimoji="0" lang="en-US" altLang="zh-CN" sz="2400" b="1" i="0" u="none" strike="noStrike" kern="0" cap="none" spc="0" normalizeH="0" baseline="0" noProof="0">
                <a:ln>
                  <a:noFill/>
                </a:ln>
                <a:solidFill>
                  <a:schemeClr val="tx2"/>
                </a:solidFill>
                <a:effectLst/>
                <a:uLnTx/>
                <a:uFillTx/>
                <a:latin typeface="+mn-lt"/>
                <a:cs typeface="+mn-cs"/>
              </a:rPr>
              <a:t>JMP</a:t>
            </a:r>
            <a:r>
              <a:rPr kumimoji="0" lang="zh-CN" altLang="en-US" sz="2400" b="1" i="0" u="none" strike="noStrike" kern="0" cap="none" spc="0" normalizeH="0" baseline="0" noProof="0">
                <a:ln>
                  <a:noFill/>
                </a:ln>
                <a:solidFill>
                  <a:schemeClr val="tx2"/>
                </a:solidFill>
                <a:effectLst/>
                <a:uLnTx/>
                <a:uFillTx/>
                <a:latin typeface="+mn-lt"/>
                <a:cs typeface="+mn-cs"/>
              </a:rPr>
              <a:t>指令第一个字是操作码，第二个字是转移的直接地址。</a:t>
            </a:r>
            <a:endParaRPr kumimoji="0" lang="zh-CN" altLang="en-US" sz="2400" b="1" i="0" u="none" strike="noStrike" kern="0" cap="none" spc="0" normalizeH="0" baseline="0" noProof="0">
              <a:ln>
                <a:noFill/>
              </a:ln>
              <a:solidFill>
                <a:srgbClr val="0033CC"/>
              </a:solidFill>
              <a:effectLst/>
              <a:uLnTx/>
              <a:uFillTx/>
              <a:latin typeface="+mn-lt"/>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94919"/>
                                        </p:tgtEl>
                                        <p:attrNameLst>
                                          <p:attrName>style.visibility</p:attrName>
                                        </p:attrNameLst>
                                      </p:cBhvr>
                                      <p:to>
                                        <p:strVal val="visible"/>
                                      </p:to>
                                    </p:set>
                                    <p:anim calcmode="lin" valueType="num">
                                      <p:cBhvr>
                                        <p:cTn id="7" dur="1" fill="hold"/>
                                        <p:tgtEl>
                                          <p:spTgt spid="294919"/>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58371" name="Rectangle 3"/>
          <p:cNvSpPr>
            <a:spLocks noGrp="1"/>
          </p:cNvSpPr>
          <p:nvPr>
            <p:ph type="title"/>
          </p:nvPr>
        </p:nvSpPr>
        <p:spPr/>
        <p:txBody>
          <a:bodyPr vert="horz" wrap="square" lIns="91440" tIns="45720" rIns="91440" bIns="45720" numCol="1" anchor="ctr" anchorCtr="0" compatLnSpc="1"/>
          <a:lstStyle/>
          <a:p>
            <a:pPr fontAlgn="base"/>
            <a:r>
              <a:rPr lang="en-US" altLang="zh-CN" sz="2800" b="1" strike="noStrike" noProof="1"/>
              <a:t>1</a:t>
            </a:r>
            <a:r>
              <a:rPr lang="zh-CN" altLang="en-US" sz="2800" b="1" strike="noStrike" noProof="1"/>
              <a:t>、首先列出</a:t>
            </a:r>
            <a:r>
              <a:rPr lang="en-US" altLang="zh-CN" sz="2800" b="1" strike="noStrike" noProof="1"/>
              <a:t>ADD</a:t>
            </a:r>
            <a:r>
              <a:rPr lang="zh-CN" altLang="en-US" sz="2800" b="1" strike="noStrike" noProof="1"/>
              <a:t>和</a:t>
            </a:r>
            <a:r>
              <a:rPr lang="en-US" altLang="zh-CN" sz="2800" b="1" strike="noStrike" noProof="1"/>
              <a:t>JMP</a:t>
            </a:r>
            <a:r>
              <a:rPr lang="zh-CN" altLang="en-US" sz="2800" b="1" strike="noStrike" noProof="1"/>
              <a:t>指令的执行过程</a:t>
            </a:r>
            <a:endParaRPr lang="zh-CN" altLang="en-US" sz="2800" b="1" strike="noStrike" noProof="1"/>
          </a:p>
        </p:txBody>
      </p:sp>
      <p:sp>
        <p:nvSpPr>
          <p:cNvPr id="295940" name="Rectangle 4"/>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spcBef>
                <a:spcPct val="0"/>
              </a:spcBef>
              <a:spcAft>
                <a:spcPct val="20000"/>
              </a:spcAft>
              <a:buClrTx/>
              <a:buSzTx/>
              <a:buFontTx/>
              <a:buBlip>
                <a:blip r:embed="rId1"/>
              </a:buBlip>
              <a:defRPr/>
            </a:pPr>
            <a:r>
              <a:rPr kumimoji="0" lang="en-US" altLang="zh-CN" sz="28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ADD</a:t>
            </a:r>
            <a:r>
              <a:rPr kumimoji="0" lang="zh-CN" altLang="en-US" sz="28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指令：</a:t>
            </a:r>
            <a:endParaRPr kumimoji="0" lang="zh-CN" altLang="en-US" sz="28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M0</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PC→AR</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PC+1→PC</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；（取指令地址）</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M1</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RAM→IR, J1#</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；（取指令并译码）</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ADD·M2</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PC→AR</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PC+1→PC</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；（取指令第二字地址）</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ADD·M3</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RAM→ALU</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；（取数据）</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ADD·M4</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Ri→ALU</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；（送寄存器数据）</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ADD·M5</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ALU</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Ri </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；（计算并存结果）</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342900" marR="0" lvl="0" indent="-342900" algn="l" defTabSz="914400" rtl="0" eaLnBrk="0" fontAlgn="base" latinLnBrk="0" hangingPunct="0">
              <a:spcBef>
                <a:spcPct val="0"/>
              </a:spcBef>
              <a:spcAft>
                <a:spcPct val="20000"/>
              </a:spcAft>
              <a:buClrTx/>
              <a:buSzTx/>
              <a:buFontTx/>
              <a:buBlip>
                <a:blip r:embed="rId1"/>
              </a:buBlip>
              <a:defRPr/>
            </a:pPr>
            <a:endParaRPr kumimoji="1" lang="en-US" altLang="zh-CN" sz="2800" b="1" i="0" u="none" strike="noStrike" kern="0" cap="none" spc="0" normalizeH="0" baseline="0" noProof="0">
              <a:ln>
                <a:noFill/>
              </a:ln>
              <a:solidFill>
                <a:srgbClr val="0033CC"/>
              </a:solidFill>
              <a:effectLst>
                <a:outerShdw blurRad="38100" dist="38100" dir="2700000" algn="tl">
                  <a:srgbClr val="C0C0C0"/>
                </a:outerShdw>
              </a:effectLst>
              <a:uLnTx/>
              <a:uFillTx/>
              <a:latin typeface="+mn-lt"/>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59395" name="Rectangle 2"/>
          <p:cNvSpPr>
            <a:spLocks noGrp="1"/>
          </p:cNvSpPr>
          <p:nvPr>
            <p:ph type="title"/>
          </p:nvPr>
        </p:nvSpPr>
        <p:spPr/>
        <p:txBody>
          <a:bodyPr vert="horz" wrap="square" lIns="91440" tIns="45720" rIns="91440" bIns="45720" numCol="1" anchor="ctr" anchorCtr="0" compatLnSpc="1"/>
          <a:lstStyle/>
          <a:p>
            <a:pPr fontAlgn="base"/>
            <a:r>
              <a:rPr lang="en-US" altLang="zh-CN" sz="2800" b="1" strike="noStrike" noProof="1"/>
              <a:t>1</a:t>
            </a:r>
            <a:r>
              <a:rPr lang="zh-CN" altLang="en-US" sz="2800" b="1" strike="noStrike" noProof="1"/>
              <a:t>、首先列出</a:t>
            </a:r>
            <a:r>
              <a:rPr lang="en-US" altLang="zh-CN" sz="2800" b="1" strike="noStrike" noProof="1"/>
              <a:t>ADD</a:t>
            </a:r>
            <a:r>
              <a:rPr lang="zh-CN" altLang="en-US" sz="2800" b="1" strike="noStrike" noProof="1"/>
              <a:t>和</a:t>
            </a:r>
            <a:r>
              <a:rPr lang="en-US" altLang="zh-CN" sz="2800" b="1" strike="noStrike" noProof="1"/>
              <a:t>JMP</a:t>
            </a:r>
            <a:r>
              <a:rPr lang="zh-CN" altLang="en-US" sz="2800" b="1" strike="noStrike" noProof="1"/>
              <a:t>指令的执行过程</a:t>
            </a:r>
            <a:endParaRPr lang="zh-CN" altLang="en-US" sz="2800" b="1" strike="noStrike" noProof="1"/>
          </a:p>
        </p:txBody>
      </p:sp>
      <p:sp>
        <p:nvSpPr>
          <p:cNvPr id="303107" name="Rectangle 3"/>
          <p:cNvSpPr>
            <a:spLocks noGrp="1" noChangeArrowheads="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spcBef>
                <a:spcPct val="0"/>
              </a:spcBef>
              <a:spcAft>
                <a:spcPct val="20000"/>
              </a:spcAft>
              <a:buClrTx/>
              <a:buSzTx/>
              <a:buFontTx/>
              <a:buBlip>
                <a:blip r:embed="rId1"/>
              </a:buBlip>
              <a:defRPr/>
            </a:pPr>
            <a:r>
              <a:rPr kumimoji="0" lang="en-US" altLang="zh-CN" sz="28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JMP</a:t>
            </a:r>
            <a:r>
              <a:rPr kumimoji="0" lang="zh-CN" altLang="en-US" sz="28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指令</a:t>
            </a:r>
            <a:r>
              <a:rPr kumimoji="0" lang="zh-CN" altLang="en-US" sz="2800" b="1" i="0" u="none" strike="noStrike" kern="0" cap="none" spc="0" normalizeH="0" baseline="0" noProof="0">
                <a:ln>
                  <a:noFill/>
                </a:ln>
                <a:solidFill>
                  <a:srgbClr val="FF6600"/>
                </a:solidFill>
                <a:effectLst/>
                <a:uLnTx/>
                <a:uFillTx/>
                <a:latin typeface="+mn-lt"/>
                <a:cs typeface="+mn-cs"/>
              </a:rPr>
              <a:t>：</a:t>
            </a:r>
            <a:endParaRPr kumimoji="0" lang="zh-CN" altLang="en-US" sz="2800" b="1" i="0" u="none" strike="noStrike" kern="0" cap="none" spc="0" normalizeH="0" baseline="0" noProof="0">
              <a:ln>
                <a:noFill/>
              </a:ln>
              <a:solidFill>
                <a:srgbClr val="FF6600"/>
              </a:solidFill>
              <a:effectLst/>
              <a:uLnTx/>
              <a:uFillTx/>
              <a:latin typeface="+mn-lt"/>
              <a:cs typeface="+mn-cs"/>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M0</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PC→AR</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PC+1→PC</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；（取指令地址）</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M1</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RAM→IR,J1#</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；（取指令并译码）</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JMP·M2</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PC→AR</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PC+1→PC</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；（取指令第二字地址）</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JMP·M3</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RAM→ALU</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；（取转移地址）</a:t>
            </a:r>
            <a:endParaRPr kumimoji="0" lang="zh-CN" altLang="en-US" sz="24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JMP·M4</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400" b="1" i="0" u="none" strike="noStrike" kern="0" cap="none" spc="0" normalizeH="0" baseline="0" noProof="0">
                <a:ln>
                  <a:noFill/>
                </a:ln>
                <a:solidFill>
                  <a:schemeClr val="tx2"/>
                </a:solidFill>
                <a:effectLst/>
                <a:uLnTx/>
                <a:uFillTx/>
                <a:latin typeface="Arial" panose="020B0604020202020204" pitchFamily="34" charset="0"/>
              </a:rPr>
              <a:t>ALU→PC</a:t>
            </a:r>
            <a:r>
              <a:rPr kumimoji="0" lang="zh-CN" altLang="en-US" sz="2400" b="1" i="0" u="none" strike="noStrike" kern="0" cap="none" spc="0" normalizeH="0" baseline="0" noProof="0">
                <a:ln>
                  <a:noFill/>
                </a:ln>
                <a:solidFill>
                  <a:schemeClr val="tx2"/>
                </a:solidFill>
                <a:effectLst/>
                <a:uLnTx/>
                <a:uFillTx/>
                <a:latin typeface="Arial" panose="020B0604020202020204" pitchFamily="34" charset="0"/>
              </a:rPr>
              <a:t>；（执行转移）</a:t>
            </a:r>
            <a:endParaRPr kumimoji="1" lang="zh-CN" altLang="en-US" sz="24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60419" name="Rectangle 3"/>
          <p:cNvSpPr>
            <a:spLocks noGrp="1"/>
          </p:cNvSpPr>
          <p:nvPr>
            <p:ph type="title"/>
          </p:nvPr>
        </p:nvSpPr>
        <p:spPr>
          <a:xfrm>
            <a:off x="142875" y="333375"/>
            <a:ext cx="9001125" cy="731838"/>
          </a:xfrm>
        </p:spPr>
        <p:txBody>
          <a:bodyPr vert="horz" wrap="square" lIns="91440" tIns="45720" rIns="91440" bIns="45720" numCol="1" anchor="ctr" anchorCtr="0" compatLnSpc="1"/>
          <a:lstStyle/>
          <a:p>
            <a:pPr fontAlgn="base"/>
            <a:r>
              <a:rPr lang="en-US" altLang="zh-CN" sz="2800" b="1" strike="noStrike" noProof="1"/>
              <a:t>2</a:t>
            </a:r>
            <a:r>
              <a:rPr lang="zh-CN" altLang="en-US" sz="2800" b="1" strike="noStrike" noProof="1"/>
              <a:t>、写出每个机器周期必需发送的微操作控制信号序列</a:t>
            </a:r>
            <a:endParaRPr lang="zh-CN" altLang="en-US" sz="2800" b="1" strike="noStrike" noProof="1"/>
          </a:p>
        </p:txBody>
      </p:sp>
      <p:sp>
        <p:nvSpPr>
          <p:cNvPr id="297988" name="Rectangle 4"/>
          <p:cNvSpPr>
            <a:spLocks noGrp="1" noChangeArrowheads="1"/>
          </p:cNvSpPr>
          <p:nvPr>
            <p:ph idx="1"/>
          </p:nvPr>
        </p:nvSpPr>
        <p:spPr>
          <a:xfrm>
            <a:off x="611188" y="1196975"/>
            <a:ext cx="7772400" cy="4679950"/>
          </a:xfrm>
        </p:spPr>
        <p:txBody>
          <a:bodyPr vert="horz" wrap="square" lIns="91440" tIns="45720" rIns="91440" bIns="45720" numCol="1" anchor="t" anchorCtr="0" compatLnSpc="1"/>
          <a:lstStyle/>
          <a:p>
            <a:pPr marL="342900" marR="0" lvl="0" indent="-342900" algn="l" defTabSz="914400" rtl="0" eaLnBrk="0" fontAlgn="base" latinLnBrk="0" hangingPunct="0">
              <a:spcBef>
                <a:spcPct val="0"/>
              </a:spcBef>
              <a:spcAft>
                <a:spcPct val="20000"/>
              </a:spcAft>
              <a:buClrTx/>
              <a:buSzTx/>
              <a:buFontTx/>
              <a:buBlip>
                <a:blip r:embed="rId1"/>
              </a:buBlip>
              <a:defRPr/>
            </a:pPr>
            <a:r>
              <a:rPr kumimoji="0" lang="zh-CN" altLang="en-US"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取指令公操作：</a:t>
            </a:r>
            <a:endParaRPr kumimoji="0" lang="zh-CN" altLang="en-US"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M0</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PC→IB</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IB→AR</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PC+1</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M1</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MEMR#</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（内存读），</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IB→IR,J1#</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rgbClr val="FF6600"/>
              </a:solidFill>
              <a:effectLst>
                <a:outerShdw blurRad="38100" dist="38100" dir="2700000" algn="tl">
                  <a:srgbClr val="C0C0C0"/>
                </a:outerShdw>
              </a:effectLst>
              <a:uLnTx/>
              <a:uFillTx/>
              <a:latin typeface="Arial" panose="020B0604020202020204" pitchFamily="34" charset="0"/>
            </a:endParaRPr>
          </a:p>
          <a:p>
            <a:pPr marL="342900" marR="0" lvl="0" indent="-342900" algn="l" defTabSz="914400" rtl="0" eaLnBrk="0" fontAlgn="base" latinLnBrk="0" hangingPunct="0">
              <a:spcBef>
                <a:spcPct val="0"/>
              </a:spcBef>
              <a:spcAft>
                <a:spcPct val="20000"/>
              </a:spcAft>
              <a:buClrTx/>
              <a:buSzTx/>
              <a:buFontTx/>
              <a:buBlip>
                <a:blip r:embed="rId1"/>
              </a:buBlip>
              <a:defRPr/>
            </a:pPr>
            <a:r>
              <a:rPr kumimoji="0" lang="en-US" altLang="zh-CN"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ADD</a:t>
            </a:r>
            <a:r>
              <a:rPr kumimoji="0" lang="zh-CN" altLang="en-US"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指令：</a:t>
            </a:r>
            <a:endParaRPr kumimoji="0" lang="zh-CN" altLang="en-US"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ADD·M2</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PC→IB</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IB→AR</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PC+1</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ADD·M3</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MEMR#</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IB→ALU</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ADD·M4</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Ri→IB</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IB→ALU</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ADD·M5</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ALU</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F=A+B</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IB→Ri </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a:p>
            <a:pPr marL="342900" marR="0" lvl="0" indent="-342900" algn="l" defTabSz="914400" rtl="0" eaLnBrk="0" fontAlgn="base" latinLnBrk="0" hangingPunct="0">
              <a:spcBef>
                <a:spcPct val="0"/>
              </a:spcBef>
              <a:spcAft>
                <a:spcPct val="20000"/>
              </a:spcAft>
              <a:buClrTx/>
              <a:buSzTx/>
              <a:buFontTx/>
              <a:buBlip>
                <a:blip r:embed="rId1"/>
              </a:buBlip>
              <a:defRPr/>
            </a:pPr>
            <a:r>
              <a:rPr kumimoji="0" lang="en-US" altLang="zh-CN"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JMP</a:t>
            </a:r>
            <a:r>
              <a:rPr kumimoji="0" lang="zh-CN" altLang="en-US"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rPr>
              <a:t>指令：</a:t>
            </a:r>
            <a:endParaRPr kumimoji="0" lang="zh-CN" altLang="en-US" sz="2400" b="1" i="0" u="none" strike="noStrike" kern="0" cap="none" spc="0" normalizeH="0" baseline="0" noProof="0">
              <a:ln>
                <a:noFill/>
              </a:ln>
              <a:solidFill>
                <a:srgbClr val="FF6600"/>
              </a:solidFill>
              <a:effectLst>
                <a:outerShdw blurRad="38100" dist="38100" dir="2700000" algn="tl">
                  <a:srgbClr val="C0C0C0"/>
                </a:outerShdw>
              </a:effectLst>
              <a:uLnTx/>
              <a:uFillTx/>
              <a:latin typeface="+mn-lt"/>
              <a:cs typeface="+mn-cs"/>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JMP·M2</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PC→IB</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IB→AR</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PC+1</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JMP·M3</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MEMR#</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IB→ALU</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a:p>
            <a:pPr marL="742950" marR="0" lvl="1" indent="-285750" algn="l" defTabSz="914400" rtl="0" eaLnBrk="0" fontAlgn="base" latinLnBrk="0" hangingPunct="0">
              <a:spcBef>
                <a:spcPct val="0"/>
              </a:spcBef>
              <a:spcAft>
                <a:spcPct val="20000"/>
              </a:spcAft>
              <a:buClrTx/>
              <a:buSzTx/>
              <a:buFontTx/>
              <a:buBlip>
                <a:blip r:embed="rId2"/>
              </a:buBlip>
              <a:defRPr/>
            </a:pP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JMP·M4</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 </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ALU</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F=A</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r>
              <a:rPr kumimoji="0" lang="en-US" altLang="zh-CN" sz="2000" b="1" i="0" u="none" strike="noStrike" kern="0" cap="none" spc="0" normalizeH="0" baseline="0" noProof="0">
                <a:ln>
                  <a:noFill/>
                </a:ln>
                <a:solidFill>
                  <a:schemeClr val="tx2"/>
                </a:solidFill>
                <a:effectLst/>
                <a:uLnTx/>
                <a:uFillTx/>
                <a:latin typeface="Arial" panose="020B0604020202020204" pitchFamily="34" charset="0"/>
              </a:rPr>
              <a:t>IB→PC </a:t>
            </a:r>
            <a:r>
              <a:rPr kumimoji="0" lang="zh-CN" altLang="en-US" sz="2000" b="1" i="0" u="none" strike="noStrike" kern="0" cap="none" spc="0" normalizeH="0" baseline="0" noProof="0">
                <a:ln>
                  <a:noFill/>
                </a:ln>
                <a:solidFill>
                  <a:schemeClr val="tx2"/>
                </a:solidFill>
                <a:effectLst/>
                <a:uLnTx/>
                <a:uFillTx/>
                <a:latin typeface="Arial" panose="020B0604020202020204" pitchFamily="34" charset="0"/>
              </a:rPr>
              <a:t>；</a:t>
            </a:r>
            <a:endParaRPr kumimoji="0" lang="zh-CN" altLang="en-US" sz="2000" b="1" i="0" u="none" strike="noStrike" kern="0" cap="none" spc="0" normalizeH="0" baseline="0" noProof="0">
              <a:ln>
                <a:noFill/>
              </a:ln>
              <a:solidFill>
                <a:schemeClr val="tx2"/>
              </a:solidFill>
              <a:effectLst/>
              <a:uLnTx/>
              <a:uFillTx/>
              <a:latin typeface="Arial" panose="020B0604020202020204" pitchFamily="34" charset="0"/>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22882" name="Rectangle 3"/>
          <p:cNvSpPr/>
          <p:nvPr/>
        </p:nvSpPr>
        <p:spPr>
          <a:xfrm>
            <a:off x="0" y="3300413"/>
            <a:ext cx="9144000" cy="0"/>
          </a:xfrm>
          <a:prstGeom prst="rect">
            <a:avLst/>
          </a:prstGeom>
          <a:noFill/>
          <a:ln w="952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sp>
        <p:nvSpPr>
          <p:cNvPr id="61444" name="Rectangle 5"/>
          <p:cNvSpPr>
            <a:spLocks noGrp="1"/>
          </p:cNvSpPr>
          <p:nvPr>
            <p:ph type="title"/>
          </p:nvPr>
        </p:nvSpPr>
        <p:spPr>
          <a:xfrm>
            <a:off x="642938" y="214313"/>
            <a:ext cx="7772400" cy="731838"/>
          </a:xfrm>
        </p:spPr>
        <p:txBody>
          <a:bodyPr vert="horz" wrap="square" lIns="91440" tIns="45720" rIns="91440" bIns="45720" numCol="1" anchor="ctr" anchorCtr="0" compatLnSpc="1"/>
          <a:lstStyle/>
          <a:p>
            <a:pPr fontAlgn="base"/>
            <a:r>
              <a:rPr lang="en-US" altLang="zh-CN" sz="2800" b="1" strike="noStrike" noProof="1"/>
              <a:t>3</a:t>
            </a:r>
            <a:r>
              <a:rPr lang="zh-CN" altLang="en-US" sz="2800" b="1" strike="noStrike" noProof="1"/>
              <a:t>、综合所有的微操作控制信号，优化和实现</a:t>
            </a:r>
            <a:endParaRPr lang="zh-CN" altLang="en-US" sz="2800" b="1" strike="noStrike" noProof="1"/>
          </a:p>
        </p:txBody>
      </p:sp>
      <p:sp>
        <p:nvSpPr>
          <p:cNvPr id="61445" name="Rectangle 6"/>
          <p:cNvSpPr>
            <a:spLocks noGrp="1"/>
          </p:cNvSpPr>
          <p:nvPr>
            <p:ph idx="1"/>
          </p:nvPr>
        </p:nvSpPr>
        <p:spPr>
          <a:xfrm>
            <a:off x="571500" y="857250"/>
            <a:ext cx="7772400" cy="4464050"/>
          </a:xfrm>
        </p:spPr>
        <p:txBody>
          <a:bodyPr vert="horz" wrap="square" lIns="91440" tIns="45720" rIns="91440" bIns="45720" numCol="1" anchor="t" anchorCtr="0" compatLnSpc="1"/>
          <a:lstStyle/>
          <a:p>
            <a:pPr fontAlgn="base"/>
            <a:r>
              <a:rPr lang="zh-CN" altLang="en-US" sz="2400" b="1" strike="noStrike" noProof="1">
                <a:solidFill>
                  <a:srgbClr val="0000FF"/>
                </a:solidFill>
              </a:rPr>
              <a:t>即对于某一个微操作控制信号，将上述列表中，凡是在冒号“：”右边出现该信号的机器周期，把其左边的条件（与项）作为一个或项，全部进行或运算，即得到该微操作控制信号的逻辑函数。</a:t>
            </a:r>
            <a:endParaRPr lang="zh-CN" altLang="en-US" sz="2400" b="1" strike="noStrike" noProof="1">
              <a:solidFill>
                <a:srgbClr val="0000FF"/>
              </a:solidFill>
            </a:endParaRPr>
          </a:p>
          <a:p>
            <a:pPr lvl="1" fontAlgn="base"/>
            <a:r>
              <a:rPr lang="en-US" altLang="zh-CN" sz="2000" b="1" strike="noStrike" noProof="1">
                <a:solidFill>
                  <a:schemeClr val="tx2"/>
                </a:solidFill>
              </a:rPr>
              <a:t>PC→IB= </a:t>
            </a:r>
            <a:r>
              <a:rPr lang="zh-CN" altLang="en-US" sz="2000" b="1" strike="noStrike" noProof="1">
                <a:solidFill>
                  <a:schemeClr val="tx2"/>
                </a:solidFill>
              </a:rPr>
              <a:t>（</a:t>
            </a:r>
            <a:r>
              <a:rPr lang="en-US" altLang="zh-CN" sz="2000" b="1" strike="noStrike" noProof="1">
                <a:solidFill>
                  <a:schemeClr val="tx2"/>
                </a:solidFill>
              </a:rPr>
              <a:t>M0+ ADD·M2+ JMP·M2+……</a:t>
            </a:r>
            <a:r>
              <a:rPr lang="zh-CN" altLang="en-US" sz="2000" b="1" strike="noStrike" noProof="1">
                <a:solidFill>
                  <a:schemeClr val="tx2"/>
                </a:solidFill>
              </a:rPr>
              <a:t>）</a:t>
            </a:r>
            <a:endParaRPr lang="zh-CN" altLang="en-US" sz="2000" b="1" strike="noStrike" noProof="1">
              <a:solidFill>
                <a:schemeClr val="tx2"/>
              </a:solidFill>
            </a:endParaRPr>
          </a:p>
          <a:p>
            <a:pPr lvl="1" fontAlgn="base"/>
            <a:r>
              <a:rPr lang="en-US" altLang="zh-CN" sz="2000" b="1" strike="noStrike" noProof="1">
                <a:solidFill>
                  <a:schemeClr val="tx2"/>
                </a:solidFill>
              </a:rPr>
              <a:t>IB→AR= </a:t>
            </a:r>
            <a:r>
              <a:rPr lang="zh-CN" altLang="en-US" sz="2000" b="1" strike="noStrike" noProof="1">
                <a:solidFill>
                  <a:schemeClr val="tx2"/>
                </a:solidFill>
              </a:rPr>
              <a:t>（</a:t>
            </a:r>
            <a:r>
              <a:rPr lang="en-US" altLang="zh-CN" sz="2000" b="1" strike="noStrike" noProof="1">
                <a:solidFill>
                  <a:schemeClr val="tx2"/>
                </a:solidFill>
              </a:rPr>
              <a:t>M0+ ADD·M2+ JMP·M2+……</a:t>
            </a:r>
            <a:r>
              <a:rPr lang="zh-CN" altLang="en-US" sz="2000" b="1" strike="noStrike" noProof="1">
                <a:solidFill>
                  <a:schemeClr val="tx2"/>
                </a:solidFill>
              </a:rPr>
              <a:t>）</a:t>
            </a:r>
            <a:endParaRPr lang="zh-CN" altLang="en-US" sz="2000" b="1" strike="noStrike" noProof="1">
              <a:solidFill>
                <a:schemeClr val="tx2"/>
              </a:solidFill>
            </a:endParaRPr>
          </a:p>
          <a:p>
            <a:pPr lvl="1" fontAlgn="base"/>
            <a:r>
              <a:rPr lang="en-US" altLang="zh-CN" sz="2000" b="1" strike="noStrike" noProof="1">
                <a:solidFill>
                  <a:schemeClr val="tx2"/>
                </a:solidFill>
              </a:rPr>
              <a:t>PC+1 = </a:t>
            </a:r>
            <a:r>
              <a:rPr lang="zh-CN" altLang="en-US" sz="2000" b="1" strike="noStrike" noProof="1">
                <a:solidFill>
                  <a:schemeClr val="tx2"/>
                </a:solidFill>
              </a:rPr>
              <a:t>（</a:t>
            </a:r>
            <a:r>
              <a:rPr lang="en-US" altLang="zh-CN" sz="2000" b="1" strike="noStrike" noProof="1">
                <a:solidFill>
                  <a:schemeClr val="tx2"/>
                </a:solidFill>
              </a:rPr>
              <a:t>M0+ ADD·M2+ JMP·M2+……</a:t>
            </a:r>
            <a:r>
              <a:rPr lang="zh-CN" altLang="en-US" sz="2000" b="1" strike="noStrike" noProof="1">
                <a:solidFill>
                  <a:schemeClr val="tx2"/>
                </a:solidFill>
              </a:rPr>
              <a:t>）</a:t>
            </a:r>
            <a:endParaRPr lang="zh-CN" altLang="en-US" sz="2000" b="1" strike="noStrike" noProof="1">
              <a:solidFill>
                <a:schemeClr val="tx2"/>
              </a:solidFill>
            </a:endParaRPr>
          </a:p>
          <a:p>
            <a:pPr lvl="1" fontAlgn="base"/>
            <a:r>
              <a:rPr lang="en-US" altLang="zh-CN" sz="2000" b="1" strike="noStrike" noProof="1">
                <a:solidFill>
                  <a:schemeClr val="tx2"/>
                </a:solidFill>
              </a:rPr>
              <a:t>MEMR=</a:t>
            </a:r>
            <a:r>
              <a:rPr lang="zh-CN" altLang="en-US" sz="2000" b="1" strike="noStrike" noProof="1">
                <a:solidFill>
                  <a:schemeClr val="tx2"/>
                </a:solidFill>
              </a:rPr>
              <a:t>（</a:t>
            </a:r>
            <a:r>
              <a:rPr lang="en-US" altLang="zh-CN" sz="2000" b="1" strike="noStrike" noProof="1">
                <a:solidFill>
                  <a:schemeClr val="tx2"/>
                </a:solidFill>
              </a:rPr>
              <a:t>M1+ADD·M3+JMP·M3+……</a:t>
            </a:r>
            <a:r>
              <a:rPr lang="zh-CN" altLang="en-US" sz="2000" b="1" strike="noStrike" noProof="1">
                <a:solidFill>
                  <a:schemeClr val="tx2"/>
                </a:solidFill>
              </a:rPr>
              <a:t>）</a:t>
            </a:r>
            <a:endParaRPr lang="zh-CN" altLang="en-US" sz="2000" b="1" strike="noStrike" noProof="1">
              <a:solidFill>
                <a:schemeClr val="tx2"/>
              </a:solidFill>
            </a:endParaRPr>
          </a:p>
          <a:p>
            <a:pPr lvl="1" fontAlgn="base"/>
            <a:r>
              <a:rPr lang="en-US" altLang="zh-CN" sz="2000" b="1" strike="noStrike" noProof="1">
                <a:solidFill>
                  <a:schemeClr val="tx2"/>
                </a:solidFill>
              </a:rPr>
              <a:t>IB→IR = </a:t>
            </a:r>
            <a:r>
              <a:rPr lang="zh-CN" altLang="en-US" sz="2000" b="1" strike="noStrike" noProof="1">
                <a:solidFill>
                  <a:schemeClr val="tx2"/>
                </a:solidFill>
              </a:rPr>
              <a:t>（</a:t>
            </a:r>
            <a:r>
              <a:rPr lang="en-US" altLang="zh-CN" sz="2000" b="1" strike="noStrike" noProof="1">
                <a:solidFill>
                  <a:schemeClr val="tx2"/>
                </a:solidFill>
              </a:rPr>
              <a:t>M1+……</a:t>
            </a:r>
            <a:r>
              <a:rPr lang="zh-CN" altLang="en-US" sz="2000" b="1" strike="noStrike" noProof="1">
                <a:solidFill>
                  <a:schemeClr val="tx2"/>
                </a:solidFill>
              </a:rPr>
              <a:t>）</a:t>
            </a:r>
            <a:endParaRPr lang="zh-CN" altLang="en-US" sz="2000" b="1" strike="noStrike" noProof="1">
              <a:solidFill>
                <a:schemeClr val="tx2"/>
              </a:solidFill>
            </a:endParaRPr>
          </a:p>
          <a:p>
            <a:pPr lvl="1" fontAlgn="base"/>
            <a:r>
              <a:rPr lang="en-US" altLang="zh-CN" sz="2000" b="1" strike="noStrike" noProof="1">
                <a:solidFill>
                  <a:schemeClr val="tx2"/>
                </a:solidFill>
              </a:rPr>
              <a:t>IB→ALU= ADD·M3+ ADD·M4+ JMP·M3+……</a:t>
            </a:r>
            <a:endParaRPr lang="en-US" altLang="zh-CN" sz="2000" b="1" strike="noStrike" noProof="1">
              <a:solidFill>
                <a:schemeClr val="tx2"/>
              </a:solidFill>
            </a:endParaRPr>
          </a:p>
          <a:p>
            <a:pPr lvl="1" fontAlgn="base"/>
            <a:r>
              <a:rPr lang="en-US" altLang="zh-CN" sz="2000" b="1" strike="noStrike" noProof="1">
                <a:solidFill>
                  <a:schemeClr val="tx2"/>
                </a:solidFill>
              </a:rPr>
              <a:t>Ri→IB = ADD·M4+ ……</a:t>
            </a:r>
            <a:endParaRPr lang="en-US" altLang="zh-CN" sz="2000" b="1" strike="noStrike" noProof="1">
              <a:solidFill>
                <a:schemeClr val="tx2"/>
              </a:solidFill>
            </a:endParaRPr>
          </a:p>
          <a:p>
            <a:pPr lvl="1" fontAlgn="base"/>
            <a:r>
              <a:rPr lang="en-US" altLang="zh-CN" sz="2000" b="1" strike="noStrike" noProof="1">
                <a:solidFill>
                  <a:schemeClr val="tx2"/>
                </a:solidFill>
              </a:rPr>
              <a:t>RAM→ALU = ADD·M3 +JMP·M3+……</a:t>
            </a:r>
            <a:endParaRPr lang="en-US" altLang="zh-CN" sz="2000" b="1" strike="noStrike" noProof="1">
              <a:solidFill>
                <a:schemeClr val="tx2"/>
              </a:solidFill>
            </a:endParaRPr>
          </a:p>
        </p:txBody>
      </p:sp>
      <p:sp>
        <p:nvSpPr>
          <p:cNvPr id="299017" name="Rectangle 9"/>
          <p:cNvSpPr/>
          <p:nvPr/>
        </p:nvSpPr>
        <p:spPr>
          <a:xfrm>
            <a:off x="3727450" y="2614613"/>
            <a:ext cx="5040313" cy="2405062"/>
          </a:xfrm>
          <a:prstGeom prst="rect">
            <a:avLst/>
          </a:prstGeom>
          <a:solidFill>
            <a:srgbClr val="FFCCFF"/>
          </a:solidFill>
          <a:ln w="28575" cap="flat" cmpd="sng">
            <a:solidFill>
              <a:srgbClr val="990033"/>
            </a:solidFill>
            <a:prstDash val="solid"/>
            <a:miter/>
            <a:headEnd type="none" w="med" len="med"/>
            <a:tailEnd type="none" w="med" len="med"/>
          </a:ln>
        </p:spPr>
        <p:txBody>
          <a:bodyPr anchor="t">
            <a:spAutoFit/>
          </a:bodyPr>
          <a:lstStyle/>
          <a:p>
            <a:pPr marL="182880" lvl="1" indent="0" eaLnBrk="1" hangingPunct="1">
              <a:lnSpc>
                <a:spcPct val="90000"/>
              </a:lnSpc>
              <a:spcAft>
                <a:spcPct val="20000"/>
              </a:spcAft>
              <a:buBlip>
                <a:blip r:embed="rId1"/>
              </a:buBlip>
            </a:pPr>
            <a:r>
              <a:rPr lang="en-US" altLang="zh-CN" sz="2000" b="1" dirty="0">
                <a:solidFill>
                  <a:schemeClr val="tx2"/>
                </a:solidFill>
                <a:latin typeface="Arial" panose="020B0604020202020204" pitchFamily="34" charset="0"/>
                <a:ea typeface="宋体" panose="02010600030101010101" pitchFamily="2" charset="-122"/>
              </a:rPr>
              <a:t>ALU</a:t>
            </a:r>
            <a:r>
              <a:rPr lang="zh-CN" altLang="en-US" sz="2000" b="1" dirty="0">
                <a:solidFill>
                  <a:schemeClr val="tx2"/>
                </a:solidFill>
                <a:latin typeface="Arial" panose="020B0604020202020204" pitchFamily="34" charset="0"/>
                <a:ea typeface="宋体" panose="02010600030101010101" pitchFamily="2" charset="-122"/>
              </a:rPr>
              <a:t>（</a:t>
            </a:r>
            <a:r>
              <a:rPr lang="en-US" altLang="zh-CN" sz="2000" b="1" dirty="0">
                <a:solidFill>
                  <a:schemeClr val="tx2"/>
                </a:solidFill>
                <a:latin typeface="Arial" panose="020B0604020202020204" pitchFamily="34" charset="0"/>
                <a:ea typeface="宋体" panose="02010600030101010101" pitchFamily="2" charset="-122"/>
              </a:rPr>
              <a:t>+</a:t>
            </a:r>
            <a:r>
              <a:rPr lang="zh-CN" altLang="en-US" sz="2000" b="1" dirty="0">
                <a:solidFill>
                  <a:schemeClr val="tx2"/>
                </a:solidFill>
                <a:latin typeface="Arial" panose="020B0604020202020204" pitchFamily="34" charset="0"/>
                <a:ea typeface="宋体" panose="02010600030101010101" pitchFamily="2" charset="-122"/>
              </a:rPr>
              <a:t>）→</a:t>
            </a:r>
            <a:r>
              <a:rPr lang="en-US" altLang="zh-CN" sz="2000" b="1" dirty="0">
                <a:solidFill>
                  <a:schemeClr val="tx2"/>
                </a:solidFill>
                <a:latin typeface="Arial" panose="020B0604020202020204" pitchFamily="34" charset="0"/>
                <a:ea typeface="宋体" panose="02010600030101010101" pitchFamily="2" charset="-122"/>
              </a:rPr>
              <a:t>Ri =ADD·M5+……</a:t>
            </a:r>
            <a:endParaRPr lang="en-US" altLang="zh-CN" sz="2000" b="1" dirty="0">
              <a:solidFill>
                <a:schemeClr val="tx2"/>
              </a:solidFill>
              <a:latin typeface="Arial" panose="020B0604020202020204" pitchFamily="34" charset="0"/>
              <a:ea typeface="宋体" panose="02010600030101010101" pitchFamily="2" charset="-122"/>
            </a:endParaRPr>
          </a:p>
          <a:p>
            <a:pPr marL="182880" lvl="1" indent="0" eaLnBrk="1" hangingPunct="1">
              <a:lnSpc>
                <a:spcPct val="90000"/>
              </a:lnSpc>
              <a:spcAft>
                <a:spcPct val="20000"/>
              </a:spcAft>
              <a:buBlip>
                <a:blip r:embed="rId1"/>
              </a:buBlip>
            </a:pPr>
            <a:r>
              <a:rPr lang="en-US" altLang="zh-CN" sz="2000" b="1" dirty="0">
                <a:solidFill>
                  <a:schemeClr val="tx2"/>
                </a:solidFill>
                <a:latin typeface="Arial" panose="020B0604020202020204" pitchFamily="34" charset="0"/>
                <a:ea typeface="宋体" panose="02010600030101010101" pitchFamily="2" charset="-122"/>
              </a:rPr>
              <a:t>ALU→PC = JMP·M4+……</a:t>
            </a:r>
            <a:endParaRPr lang="en-US" altLang="zh-CN" sz="2000" b="1" dirty="0">
              <a:solidFill>
                <a:schemeClr val="tx2"/>
              </a:solidFill>
              <a:latin typeface="Arial" panose="020B0604020202020204" pitchFamily="34" charset="0"/>
              <a:ea typeface="宋体" panose="02010600030101010101" pitchFamily="2" charset="-122"/>
            </a:endParaRPr>
          </a:p>
          <a:p>
            <a:pPr marL="182880" lvl="1" indent="0" eaLnBrk="1" hangingPunct="1">
              <a:lnSpc>
                <a:spcPct val="90000"/>
              </a:lnSpc>
              <a:spcAft>
                <a:spcPct val="20000"/>
              </a:spcAft>
              <a:buBlip>
                <a:blip r:embed="rId1"/>
              </a:buBlip>
            </a:pPr>
            <a:r>
              <a:rPr lang="en-US" altLang="zh-CN" sz="2000" b="1" dirty="0">
                <a:solidFill>
                  <a:schemeClr val="tx2"/>
                </a:solidFill>
                <a:latin typeface="Arial" panose="020B0604020202020204" pitchFamily="34" charset="0"/>
                <a:ea typeface="宋体" panose="02010600030101010101" pitchFamily="2" charset="-122"/>
              </a:rPr>
              <a:t>ALU</a:t>
            </a:r>
            <a:r>
              <a:rPr lang="zh-CN" altLang="en-US" sz="2000" b="1" dirty="0">
                <a:solidFill>
                  <a:schemeClr val="tx2"/>
                </a:solidFill>
                <a:latin typeface="Arial" panose="020B0604020202020204" pitchFamily="34" charset="0"/>
                <a:ea typeface="宋体" panose="02010600030101010101" pitchFamily="2" charset="-122"/>
              </a:rPr>
              <a:t>（</a:t>
            </a:r>
            <a:r>
              <a:rPr lang="en-US" altLang="zh-CN" sz="2000" b="1" dirty="0">
                <a:solidFill>
                  <a:schemeClr val="tx2"/>
                </a:solidFill>
                <a:latin typeface="Arial" panose="020B0604020202020204" pitchFamily="34" charset="0"/>
                <a:ea typeface="宋体" panose="02010600030101010101" pitchFamily="2" charset="-122"/>
              </a:rPr>
              <a:t>F=A+B</a:t>
            </a:r>
            <a:r>
              <a:rPr lang="zh-CN" altLang="en-US" sz="2000" b="1" dirty="0">
                <a:solidFill>
                  <a:schemeClr val="tx2"/>
                </a:solidFill>
                <a:latin typeface="Arial" panose="020B0604020202020204" pitchFamily="34" charset="0"/>
                <a:ea typeface="宋体" panose="02010600030101010101" pitchFamily="2" charset="-122"/>
              </a:rPr>
              <a:t>）</a:t>
            </a:r>
            <a:r>
              <a:rPr lang="en-US" altLang="zh-CN" sz="2000" b="1" dirty="0">
                <a:solidFill>
                  <a:schemeClr val="tx2"/>
                </a:solidFill>
                <a:latin typeface="Arial" panose="020B0604020202020204" pitchFamily="34" charset="0"/>
                <a:ea typeface="宋体" panose="02010600030101010101" pitchFamily="2" charset="-122"/>
              </a:rPr>
              <a:t>= ADD·M5+……</a:t>
            </a:r>
            <a:endParaRPr lang="en-US" altLang="zh-CN" sz="2000" b="1" dirty="0">
              <a:solidFill>
                <a:schemeClr val="tx2"/>
              </a:solidFill>
              <a:latin typeface="Arial" panose="020B0604020202020204" pitchFamily="34" charset="0"/>
              <a:ea typeface="宋体" panose="02010600030101010101" pitchFamily="2" charset="-122"/>
            </a:endParaRPr>
          </a:p>
          <a:p>
            <a:pPr marL="182880" lvl="1" indent="0" eaLnBrk="1" hangingPunct="1">
              <a:lnSpc>
                <a:spcPct val="90000"/>
              </a:lnSpc>
              <a:spcAft>
                <a:spcPct val="20000"/>
              </a:spcAft>
              <a:buBlip>
                <a:blip r:embed="rId1"/>
              </a:buBlip>
            </a:pPr>
            <a:r>
              <a:rPr lang="en-US" altLang="zh-CN" sz="2000" b="1" dirty="0">
                <a:solidFill>
                  <a:schemeClr val="tx2"/>
                </a:solidFill>
                <a:latin typeface="Arial" panose="020B0604020202020204" pitchFamily="34" charset="0"/>
                <a:ea typeface="宋体" panose="02010600030101010101" pitchFamily="2" charset="-122"/>
              </a:rPr>
              <a:t>IB→Ri = ADD·M5+……</a:t>
            </a:r>
            <a:endParaRPr lang="en-US" altLang="zh-CN" sz="2000" b="1" dirty="0">
              <a:solidFill>
                <a:schemeClr val="tx2"/>
              </a:solidFill>
              <a:latin typeface="Arial" panose="020B0604020202020204" pitchFamily="34" charset="0"/>
              <a:ea typeface="宋体" panose="02010600030101010101" pitchFamily="2" charset="-122"/>
            </a:endParaRPr>
          </a:p>
          <a:p>
            <a:pPr marL="182880" lvl="1" indent="0" eaLnBrk="1" hangingPunct="1">
              <a:lnSpc>
                <a:spcPct val="90000"/>
              </a:lnSpc>
              <a:spcAft>
                <a:spcPct val="20000"/>
              </a:spcAft>
              <a:buBlip>
                <a:blip r:embed="rId1"/>
              </a:buBlip>
            </a:pPr>
            <a:r>
              <a:rPr lang="en-US" altLang="zh-CN" sz="2000" b="1" dirty="0">
                <a:solidFill>
                  <a:schemeClr val="tx2"/>
                </a:solidFill>
                <a:latin typeface="Arial" panose="020B0604020202020204" pitchFamily="34" charset="0"/>
                <a:ea typeface="宋体" panose="02010600030101010101" pitchFamily="2" charset="-122"/>
              </a:rPr>
              <a:t>ALU</a:t>
            </a:r>
            <a:r>
              <a:rPr lang="zh-CN" altLang="en-US" sz="2000" b="1" dirty="0">
                <a:solidFill>
                  <a:schemeClr val="tx2"/>
                </a:solidFill>
                <a:latin typeface="Arial" panose="020B0604020202020204" pitchFamily="34" charset="0"/>
                <a:ea typeface="宋体" panose="02010600030101010101" pitchFamily="2" charset="-122"/>
              </a:rPr>
              <a:t>（</a:t>
            </a:r>
            <a:r>
              <a:rPr lang="en-US" altLang="zh-CN" sz="2000" b="1" dirty="0">
                <a:solidFill>
                  <a:schemeClr val="tx2"/>
                </a:solidFill>
                <a:latin typeface="Arial" panose="020B0604020202020204" pitchFamily="34" charset="0"/>
                <a:ea typeface="宋体" panose="02010600030101010101" pitchFamily="2" charset="-122"/>
              </a:rPr>
              <a:t>F=A</a:t>
            </a:r>
            <a:r>
              <a:rPr lang="zh-CN" altLang="en-US" sz="2000" b="1" dirty="0">
                <a:solidFill>
                  <a:schemeClr val="tx2"/>
                </a:solidFill>
                <a:latin typeface="Arial" panose="020B0604020202020204" pitchFamily="34" charset="0"/>
                <a:ea typeface="宋体" panose="02010600030101010101" pitchFamily="2" charset="-122"/>
              </a:rPr>
              <a:t>）</a:t>
            </a:r>
            <a:r>
              <a:rPr lang="en-US" altLang="zh-CN" sz="2000" b="1" dirty="0">
                <a:solidFill>
                  <a:schemeClr val="tx2"/>
                </a:solidFill>
                <a:latin typeface="Arial" panose="020B0604020202020204" pitchFamily="34" charset="0"/>
                <a:ea typeface="宋体" panose="02010600030101010101" pitchFamily="2" charset="-122"/>
              </a:rPr>
              <a:t>= JMP·M4+……</a:t>
            </a:r>
            <a:endParaRPr lang="en-US" altLang="zh-CN" sz="2000" b="1" dirty="0">
              <a:solidFill>
                <a:schemeClr val="tx2"/>
              </a:solidFill>
              <a:latin typeface="Arial" panose="020B0604020202020204" pitchFamily="34" charset="0"/>
              <a:ea typeface="宋体" panose="02010600030101010101" pitchFamily="2" charset="-122"/>
            </a:endParaRPr>
          </a:p>
          <a:p>
            <a:pPr marL="182880" lvl="1" indent="0" eaLnBrk="1" hangingPunct="1">
              <a:lnSpc>
                <a:spcPct val="90000"/>
              </a:lnSpc>
              <a:spcAft>
                <a:spcPct val="20000"/>
              </a:spcAft>
              <a:buBlip>
                <a:blip r:embed="rId1"/>
              </a:buBlip>
            </a:pPr>
            <a:r>
              <a:rPr lang="en-US" altLang="zh-CN" sz="2000" b="1" dirty="0">
                <a:solidFill>
                  <a:schemeClr val="tx2"/>
                </a:solidFill>
                <a:latin typeface="Arial" panose="020B0604020202020204" pitchFamily="34" charset="0"/>
                <a:ea typeface="宋体" panose="02010600030101010101" pitchFamily="2" charset="-122"/>
              </a:rPr>
              <a:t>IB→PC = JMP·M4+……</a:t>
            </a:r>
            <a:endParaRPr lang="en-US" altLang="zh-CN" sz="2000" b="1" dirty="0">
              <a:solidFill>
                <a:schemeClr val="tx2"/>
              </a:solidFill>
              <a:latin typeface="Arial" panose="020B0604020202020204" pitchFamily="34" charset="0"/>
              <a:ea typeface="宋体" panose="02010600030101010101" pitchFamily="2" charset="-122"/>
            </a:endParaRPr>
          </a:p>
          <a:p>
            <a:pPr marL="182880" lvl="1" indent="0" eaLnBrk="1" hangingPunct="1">
              <a:lnSpc>
                <a:spcPct val="90000"/>
              </a:lnSpc>
              <a:spcAft>
                <a:spcPct val="20000"/>
              </a:spcAft>
              <a:buBlip>
                <a:blip r:embed="rId1"/>
              </a:buBlip>
            </a:pPr>
            <a:r>
              <a:rPr lang="en-US" altLang="zh-CN" sz="2000" b="1" dirty="0">
                <a:solidFill>
                  <a:schemeClr val="tx2"/>
                </a:solidFill>
                <a:latin typeface="Arial" panose="020B0604020202020204" pitchFamily="34" charset="0"/>
                <a:ea typeface="宋体" panose="02010600030101010101" pitchFamily="2" charset="-122"/>
              </a:rPr>
              <a:t>……</a:t>
            </a:r>
            <a:endParaRPr lang="en-US" altLang="zh-CN" sz="2000" b="1" dirty="0">
              <a:solidFill>
                <a:schemeClr val="tx2"/>
              </a:solidFill>
              <a:latin typeface="Arial" panose="020B0604020202020204" pitchFamily="34" charset="0"/>
              <a:ea typeface="宋体" panose="02010600030101010101" pitchFamily="2" charset="-122"/>
            </a:endParaRPr>
          </a:p>
        </p:txBody>
      </p:sp>
      <p:sp>
        <p:nvSpPr>
          <p:cNvPr id="299018" name="Rectangle 10"/>
          <p:cNvSpPr/>
          <p:nvPr/>
        </p:nvSpPr>
        <p:spPr>
          <a:xfrm>
            <a:off x="500063" y="4929188"/>
            <a:ext cx="8104187" cy="830262"/>
          </a:xfrm>
          <a:prstGeom prst="rect">
            <a:avLst/>
          </a:prstGeom>
          <a:noFill/>
          <a:ln w="28575">
            <a:noFill/>
          </a:ln>
        </p:spPr>
        <p:txBody>
          <a:bodyPr anchor="t">
            <a:spAutoFit/>
          </a:bodyPr>
          <a:lstStyle/>
          <a:p>
            <a:pPr lvl="0" indent="0">
              <a:buChar char="•"/>
            </a:pPr>
            <a:r>
              <a:rPr lang="zh-CN" altLang="en-US" b="1" dirty="0">
                <a:solidFill>
                  <a:srgbClr val="006600"/>
                </a:solidFill>
                <a:latin typeface="新宋体" panose="02010609030101010101" charset="-122"/>
                <a:ea typeface="新宋体" panose="02010609030101010101" charset="-122"/>
              </a:rPr>
              <a:t>注意：若某个微操作控制信号必须在某个机器周期内的</a:t>
            </a:r>
            <a:r>
              <a:rPr lang="en-US" altLang="zh-CN" b="1" dirty="0">
                <a:solidFill>
                  <a:srgbClr val="006600"/>
                </a:solidFill>
                <a:latin typeface="新宋体" panose="02010609030101010101" charset="-122"/>
                <a:ea typeface="新宋体" panose="02010609030101010101" charset="-122"/>
              </a:rPr>
              <a:t>Tn</a:t>
            </a:r>
            <a:r>
              <a:rPr lang="zh-CN" altLang="en-US" b="1" dirty="0">
                <a:solidFill>
                  <a:srgbClr val="006600"/>
                </a:solidFill>
                <a:latin typeface="新宋体" panose="02010609030101010101" charset="-122"/>
                <a:ea typeface="新宋体" panose="02010609030101010101" charset="-122"/>
              </a:rPr>
              <a:t>时刻有效，则该信号表达式还要“与”</a:t>
            </a:r>
            <a:r>
              <a:rPr lang="en-US" altLang="zh-CN" b="1" dirty="0">
                <a:solidFill>
                  <a:srgbClr val="006600"/>
                </a:solidFill>
                <a:latin typeface="新宋体" panose="02010609030101010101" charset="-122"/>
                <a:ea typeface="新宋体" panose="02010609030101010101" charset="-122"/>
              </a:rPr>
              <a:t>Tn</a:t>
            </a:r>
            <a:r>
              <a:rPr lang="zh-CN" altLang="en-US" b="1" dirty="0">
                <a:solidFill>
                  <a:srgbClr val="006600"/>
                </a:solidFill>
                <a:latin typeface="新宋体" panose="02010609030101010101" charset="-122"/>
                <a:ea typeface="新宋体" panose="02010609030101010101" charset="-122"/>
              </a:rPr>
              <a:t>时钟周期信号</a:t>
            </a:r>
            <a:endParaRPr lang="zh-CN" altLang="en-US" b="1" dirty="0">
              <a:solidFill>
                <a:srgbClr val="006600"/>
              </a:solidFill>
              <a:latin typeface="新宋体" panose="02010609030101010101" charset="-122"/>
              <a:ea typeface="新宋体" panose="02010609030101010101"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299017"/>
                                        </p:tgtEl>
                                        <p:attrNameLst>
                                          <p:attrName>style.visibility</p:attrName>
                                        </p:attrNameLst>
                                      </p:cBhvr>
                                      <p:to>
                                        <p:strVal val="visible"/>
                                      </p:to>
                                    </p:set>
                                    <p:anim calcmode="lin" valueType="num">
                                      <p:cBhvr>
                                        <p:cTn id="7" dur="1" fill="hold"/>
                                        <p:tgtEl>
                                          <p:spTgt spid="299017"/>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299018"/>
                                        </p:tgtEl>
                                        <p:attrNameLst>
                                          <p:attrName>style.visibility</p:attrName>
                                        </p:attrNameLst>
                                      </p:cBhvr>
                                      <p:to>
                                        <p:strVal val="visible"/>
                                      </p:to>
                                    </p:set>
                                    <p:anim calcmode="lin" valueType="num">
                                      <p:cBhvr>
                                        <p:cTn id="12" dur="1" fill="hold"/>
                                        <p:tgtEl>
                                          <p:spTgt spid="299018"/>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017" grpId="0" bldLvl="0" animBg="1"/>
      <p:bldP spid="2990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2"/>
          <p:cNvGrpSpPr/>
          <p:nvPr/>
        </p:nvGrpSpPr>
        <p:grpSpPr>
          <a:xfrm>
            <a:off x="323850" y="1844675"/>
            <a:ext cx="5562600" cy="3733800"/>
            <a:chOff x="0" y="0"/>
            <a:chExt cx="3504" cy="2352"/>
          </a:xfrm>
        </p:grpSpPr>
        <p:sp>
          <p:nvSpPr>
            <p:cNvPr id="14338" name="Line 6"/>
            <p:cNvSpPr/>
            <p:nvPr/>
          </p:nvSpPr>
          <p:spPr>
            <a:xfrm flipH="1">
              <a:off x="188" y="1130"/>
              <a:ext cx="911"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39" name="Line 7"/>
            <p:cNvSpPr/>
            <p:nvPr/>
          </p:nvSpPr>
          <p:spPr>
            <a:xfrm flipH="1">
              <a:off x="197" y="1047"/>
              <a:ext cx="554"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40" name="Freeform 8"/>
            <p:cNvSpPr/>
            <p:nvPr/>
          </p:nvSpPr>
          <p:spPr>
            <a:xfrm>
              <a:off x="644" y="167"/>
              <a:ext cx="1725" cy="305"/>
            </a:xfrm>
            <a:custGeom>
              <a:avLst/>
              <a:gdLst/>
              <a:ahLst/>
              <a:cxnLst>
                <a:cxn ang="0">
                  <a:pos x="237" y="0"/>
                </a:cxn>
                <a:cxn ang="0">
                  <a:pos x="647" y="0"/>
                </a:cxn>
                <a:cxn ang="0">
                  <a:pos x="879" y="14"/>
                </a:cxn>
                <a:cxn ang="0">
                  <a:pos x="568" y="14"/>
                </a:cxn>
                <a:cxn ang="0">
                  <a:pos x="507" y="10"/>
                </a:cxn>
                <a:cxn ang="0">
                  <a:pos x="396" y="10"/>
                </a:cxn>
                <a:cxn ang="0">
                  <a:pos x="333" y="14"/>
                </a:cxn>
                <a:cxn ang="0">
                  <a:pos x="0" y="14"/>
                </a:cxn>
                <a:cxn ang="0">
                  <a:pos x="232" y="0"/>
                </a:cxn>
                <a:cxn ang="0">
                  <a:pos x="278" y="0"/>
                </a:cxn>
              </a:cxnLst>
              <a:rect l="0" t="0" r="0" b="0"/>
              <a:pathLst>
                <a:path w="1930" h="510">
                  <a:moveTo>
                    <a:pt x="520" y="0"/>
                  </a:moveTo>
                  <a:lnTo>
                    <a:pt x="1420" y="0"/>
                  </a:lnTo>
                  <a:lnTo>
                    <a:pt x="1930" y="510"/>
                  </a:lnTo>
                  <a:lnTo>
                    <a:pt x="1250" y="510"/>
                  </a:lnTo>
                  <a:lnTo>
                    <a:pt x="1110" y="370"/>
                  </a:lnTo>
                  <a:lnTo>
                    <a:pt x="870" y="370"/>
                  </a:lnTo>
                  <a:lnTo>
                    <a:pt x="730" y="510"/>
                  </a:lnTo>
                  <a:lnTo>
                    <a:pt x="0" y="510"/>
                  </a:lnTo>
                  <a:lnTo>
                    <a:pt x="510" y="0"/>
                  </a:lnTo>
                  <a:lnTo>
                    <a:pt x="610" y="0"/>
                  </a:lnTo>
                </a:path>
              </a:pathLst>
            </a:custGeom>
            <a:solidFill>
              <a:srgbClr val="FFFF99"/>
            </a:solidFill>
            <a:ln w="9525" cap="flat" cmpd="sng">
              <a:solidFill>
                <a:srgbClr val="000000"/>
              </a:solidFill>
              <a:prstDash val="solid"/>
              <a:miter/>
              <a:headEnd type="none" w="med" len="med"/>
              <a:tailEnd type="none" w="med" len="med"/>
            </a:ln>
          </p:spPr>
          <p:txBody>
            <a:bodyPr/>
            <a:lstStyle/>
            <a:p>
              <a:endParaRPr lang="zh-CN" altLang="en-US"/>
            </a:p>
          </p:txBody>
        </p:sp>
        <p:sp>
          <p:nvSpPr>
            <p:cNvPr id="14341" name="Text Box 9"/>
            <p:cNvSpPr txBox="1"/>
            <p:nvPr/>
          </p:nvSpPr>
          <p:spPr>
            <a:xfrm>
              <a:off x="1350" y="205"/>
              <a:ext cx="348" cy="162"/>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ALU</a:t>
              </a:r>
              <a:endParaRPr lang="en-US" altLang="zh-CN" sz="1400" b="1" dirty="0">
                <a:latin typeface="Times New Roman" panose="02020603050405020304" pitchFamily="18" charset="0"/>
                <a:ea typeface="宋体" panose="02010600030101010101" pitchFamily="2" charset="-122"/>
              </a:endParaRPr>
            </a:p>
          </p:txBody>
        </p:sp>
        <p:sp>
          <p:nvSpPr>
            <p:cNvPr id="14342" name="Rectangle 10"/>
            <p:cNvSpPr/>
            <p:nvPr/>
          </p:nvSpPr>
          <p:spPr>
            <a:xfrm>
              <a:off x="295" y="730"/>
              <a:ext cx="358"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43" name="Rectangle 11"/>
            <p:cNvSpPr/>
            <p:nvPr/>
          </p:nvSpPr>
          <p:spPr>
            <a:xfrm>
              <a:off x="653" y="730"/>
              <a:ext cx="357"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44" name="Rectangle 12"/>
            <p:cNvSpPr/>
            <p:nvPr/>
          </p:nvSpPr>
          <p:spPr>
            <a:xfrm>
              <a:off x="1010" y="730"/>
              <a:ext cx="358"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45" name="Rectangle 13"/>
            <p:cNvSpPr/>
            <p:nvPr/>
          </p:nvSpPr>
          <p:spPr>
            <a:xfrm>
              <a:off x="1663" y="730"/>
              <a:ext cx="357"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46" name="Rectangle 14"/>
            <p:cNvSpPr/>
            <p:nvPr/>
          </p:nvSpPr>
          <p:spPr>
            <a:xfrm>
              <a:off x="2020" y="730"/>
              <a:ext cx="358"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47" name="Rectangle 15"/>
            <p:cNvSpPr/>
            <p:nvPr/>
          </p:nvSpPr>
          <p:spPr>
            <a:xfrm>
              <a:off x="2378" y="730"/>
              <a:ext cx="357"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48" name="Rectangle 16"/>
            <p:cNvSpPr/>
            <p:nvPr/>
          </p:nvSpPr>
          <p:spPr>
            <a:xfrm>
              <a:off x="161" y="1633"/>
              <a:ext cx="643"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49" name="Rectangle 17"/>
            <p:cNvSpPr/>
            <p:nvPr/>
          </p:nvSpPr>
          <p:spPr>
            <a:xfrm>
              <a:off x="1216" y="1633"/>
              <a:ext cx="643"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50" name="Rectangle 18"/>
            <p:cNvSpPr/>
            <p:nvPr/>
          </p:nvSpPr>
          <p:spPr>
            <a:xfrm>
              <a:off x="2315" y="1633"/>
              <a:ext cx="644" cy="131"/>
            </a:xfrm>
            <a:prstGeom prst="rect">
              <a:avLst/>
            </a:prstGeom>
            <a:solidFill>
              <a:srgbClr val="CC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51" name="AutoShape 19"/>
            <p:cNvSpPr/>
            <p:nvPr/>
          </p:nvSpPr>
          <p:spPr>
            <a:xfrm>
              <a:off x="769" y="478"/>
              <a:ext cx="128" cy="252"/>
            </a:xfrm>
            <a:prstGeom prst="upArrow">
              <a:avLst>
                <a:gd name="adj1" fmla="val 50000"/>
                <a:gd name="adj2" fmla="val 49191"/>
              </a:avLst>
            </a:prstGeom>
            <a:solidFill>
              <a:srgbClr val="99FF33"/>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52" name="AutoShape 20"/>
            <p:cNvSpPr/>
            <p:nvPr/>
          </p:nvSpPr>
          <p:spPr>
            <a:xfrm>
              <a:off x="2127" y="478"/>
              <a:ext cx="128" cy="252"/>
            </a:xfrm>
            <a:prstGeom prst="upArrow">
              <a:avLst>
                <a:gd name="adj1" fmla="val 50000"/>
                <a:gd name="adj2" fmla="val 49191"/>
              </a:avLst>
            </a:prstGeom>
            <a:solidFill>
              <a:srgbClr val="99FF33"/>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53" name="AutoShape 21"/>
            <p:cNvSpPr/>
            <p:nvPr/>
          </p:nvSpPr>
          <p:spPr>
            <a:xfrm>
              <a:off x="1171" y="867"/>
              <a:ext cx="128" cy="168"/>
            </a:xfrm>
            <a:prstGeom prst="upArrow">
              <a:avLst>
                <a:gd name="adj1" fmla="val 50000"/>
                <a:gd name="adj2" fmla="val 32794"/>
              </a:avLst>
            </a:prstGeom>
            <a:solidFill>
              <a:srgbClr val="99FF33"/>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54" name="AutoShape 22"/>
            <p:cNvSpPr/>
            <p:nvPr/>
          </p:nvSpPr>
          <p:spPr>
            <a:xfrm>
              <a:off x="2458" y="867"/>
              <a:ext cx="128" cy="168"/>
            </a:xfrm>
            <a:prstGeom prst="upArrow">
              <a:avLst>
                <a:gd name="adj1" fmla="val 50000"/>
                <a:gd name="adj2" fmla="val 32794"/>
              </a:avLst>
            </a:prstGeom>
            <a:solidFill>
              <a:srgbClr val="FFFFFF"/>
            </a:solidFill>
            <a:ln w="9525" cap="flat" cmpd="sng">
              <a:solidFill>
                <a:srgbClr val="000000"/>
              </a:solidFill>
              <a:prstDash val="solid"/>
              <a:miter/>
              <a:headEnd type="none" w="med" len="med"/>
              <a:tailEnd type="none" w="med" len="med"/>
            </a:ln>
          </p:spPr>
          <p:txBody>
            <a:bodyPr anchor="t"/>
            <a:lstStyle/>
            <a:p>
              <a:pPr lvl="0" indent="0"/>
              <a:endParaRPr lang="zh-CN" altLang="en-US" sz="1600" b="1" dirty="0">
                <a:latin typeface="Times New Roman" panose="02020603050405020304" pitchFamily="18" charset="0"/>
                <a:ea typeface="宋体" panose="02010600030101010101" pitchFamily="2" charset="-122"/>
              </a:endParaRPr>
            </a:p>
          </p:txBody>
        </p:sp>
        <p:sp>
          <p:nvSpPr>
            <p:cNvPr id="14355" name="Text Box 23"/>
            <p:cNvSpPr txBox="1"/>
            <p:nvPr/>
          </p:nvSpPr>
          <p:spPr>
            <a:xfrm>
              <a:off x="1153" y="1006"/>
              <a:ext cx="241" cy="150"/>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DR</a:t>
              </a:r>
              <a:endParaRPr lang="en-US" altLang="zh-CN" sz="1400" b="1" dirty="0">
                <a:latin typeface="Times New Roman" panose="02020603050405020304" pitchFamily="18" charset="0"/>
                <a:ea typeface="宋体" panose="02010600030101010101" pitchFamily="2" charset="-122"/>
              </a:endParaRPr>
            </a:p>
          </p:txBody>
        </p:sp>
        <p:sp>
          <p:nvSpPr>
            <p:cNvPr id="14356" name="Text Box 24"/>
            <p:cNvSpPr txBox="1"/>
            <p:nvPr/>
          </p:nvSpPr>
          <p:spPr>
            <a:xfrm>
              <a:off x="672" y="528"/>
              <a:ext cx="125" cy="162"/>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Y</a:t>
              </a:r>
              <a:endParaRPr lang="en-US" altLang="zh-CN" sz="1400" b="1" dirty="0">
                <a:latin typeface="Times New Roman" panose="02020603050405020304" pitchFamily="18" charset="0"/>
                <a:ea typeface="宋体" panose="02010600030101010101" pitchFamily="2" charset="-122"/>
              </a:endParaRPr>
            </a:p>
          </p:txBody>
        </p:sp>
        <p:sp>
          <p:nvSpPr>
            <p:cNvPr id="14357" name="Text Box 25"/>
            <p:cNvSpPr txBox="1"/>
            <p:nvPr/>
          </p:nvSpPr>
          <p:spPr>
            <a:xfrm>
              <a:off x="2256" y="528"/>
              <a:ext cx="125" cy="162"/>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X</a:t>
              </a:r>
              <a:endParaRPr lang="en-US" altLang="zh-CN" sz="1400" b="1" dirty="0">
                <a:latin typeface="Times New Roman" panose="02020603050405020304" pitchFamily="18" charset="0"/>
                <a:ea typeface="宋体" panose="02010600030101010101" pitchFamily="2" charset="-122"/>
              </a:endParaRPr>
            </a:p>
          </p:txBody>
        </p:sp>
        <p:sp>
          <p:nvSpPr>
            <p:cNvPr id="14358" name="Text Box 26"/>
            <p:cNvSpPr txBox="1"/>
            <p:nvPr/>
          </p:nvSpPr>
          <p:spPr>
            <a:xfrm>
              <a:off x="2735" y="223"/>
              <a:ext cx="116" cy="108"/>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4359" name="Line 27"/>
            <p:cNvSpPr/>
            <p:nvPr/>
          </p:nvSpPr>
          <p:spPr>
            <a:xfrm flipH="1">
              <a:off x="2279" y="401"/>
              <a:ext cx="519"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60" name="Line 28"/>
            <p:cNvSpPr/>
            <p:nvPr/>
          </p:nvSpPr>
          <p:spPr>
            <a:xfrm flipH="1">
              <a:off x="2154" y="311"/>
              <a:ext cx="519"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61" name="Line 29"/>
            <p:cNvSpPr/>
            <p:nvPr/>
          </p:nvSpPr>
          <p:spPr>
            <a:xfrm flipH="1">
              <a:off x="2002" y="221"/>
              <a:ext cx="519"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62" name="Text Box 30"/>
            <p:cNvSpPr txBox="1"/>
            <p:nvPr/>
          </p:nvSpPr>
          <p:spPr>
            <a:xfrm>
              <a:off x="2574" y="133"/>
              <a:ext cx="143" cy="162"/>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a:t>
              </a:r>
              <a:endParaRPr lang="zh-CN" altLang="en-US" sz="1400" b="1" dirty="0">
                <a:latin typeface="Times New Roman" panose="02020603050405020304" pitchFamily="18" charset="0"/>
                <a:ea typeface="宋体" panose="02010600030101010101" pitchFamily="2" charset="-122"/>
              </a:endParaRPr>
            </a:p>
          </p:txBody>
        </p:sp>
        <p:sp>
          <p:nvSpPr>
            <p:cNvPr id="14363" name="Text Box 31"/>
            <p:cNvSpPr txBox="1"/>
            <p:nvPr/>
          </p:nvSpPr>
          <p:spPr>
            <a:xfrm>
              <a:off x="2843" y="319"/>
              <a:ext cx="125" cy="161"/>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M</a:t>
              </a:r>
              <a:endParaRPr lang="en-US" altLang="zh-CN" sz="1400" b="1" dirty="0">
                <a:latin typeface="Times New Roman" panose="02020603050405020304" pitchFamily="18" charset="0"/>
                <a:ea typeface="宋体" panose="02010600030101010101" pitchFamily="2" charset="-122"/>
              </a:endParaRPr>
            </a:p>
          </p:txBody>
        </p:sp>
        <p:sp>
          <p:nvSpPr>
            <p:cNvPr id="14364" name="Freeform 32"/>
            <p:cNvSpPr/>
            <p:nvPr/>
          </p:nvSpPr>
          <p:spPr>
            <a:xfrm>
              <a:off x="2413" y="861"/>
              <a:ext cx="278" cy="772"/>
            </a:xfrm>
            <a:custGeom>
              <a:avLst/>
              <a:gdLst/>
              <a:ahLst/>
              <a:cxnLst>
                <a:cxn ang="0">
                  <a:pos x="56" y="0"/>
                </a:cxn>
                <a:cxn ang="0">
                  <a:pos x="0" y="4"/>
                </a:cxn>
                <a:cxn ang="0">
                  <a:pos x="38" y="4"/>
                </a:cxn>
                <a:cxn ang="0">
                  <a:pos x="38" y="23"/>
                </a:cxn>
                <a:cxn ang="0">
                  <a:pos x="103" y="23"/>
                </a:cxn>
                <a:cxn ang="0">
                  <a:pos x="103" y="35"/>
                </a:cxn>
                <a:cxn ang="0">
                  <a:pos x="144" y="35"/>
                </a:cxn>
                <a:cxn ang="0">
                  <a:pos x="144" y="21"/>
                </a:cxn>
                <a:cxn ang="0">
                  <a:pos x="79" y="21"/>
                </a:cxn>
                <a:cxn ang="0">
                  <a:pos x="79" y="4"/>
                </a:cxn>
                <a:cxn ang="0">
                  <a:pos x="112" y="4"/>
                </a:cxn>
                <a:cxn ang="0">
                  <a:pos x="56" y="0"/>
                </a:cxn>
              </a:cxnLst>
              <a:rect l="0" t="0" r="0" b="0"/>
              <a:pathLst>
                <a:path w="310" h="1290">
                  <a:moveTo>
                    <a:pt x="120" y="0"/>
                  </a:moveTo>
                  <a:lnTo>
                    <a:pt x="0" y="120"/>
                  </a:lnTo>
                  <a:lnTo>
                    <a:pt x="80" y="120"/>
                  </a:lnTo>
                  <a:lnTo>
                    <a:pt x="80" y="850"/>
                  </a:lnTo>
                  <a:lnTo>
                    <a:pt x="220" y="850"/>
                  </a:lnTo>
                  <a:lnTo>
                    <a:pt x="220" y="1290"/>
                  </a:lnTo>
                  <a:lnTo>
                    <a:pt x="310" y="1290"/>
                  </a:lnTo>
                  <a:lnTo>
                    <a:pt x="310" y="770"/>
                  </a:lnTo>
                  <a:lnTo>
                    <a:pt x="170" y="770"/>
                  </a:lnTo>
                  <a:lnTo>
                    <a:pt x="170" y="120"/>
                  </a:lnTo>
                  <a:lnTo>
                    <a:pt x="240" y="120"/>
                  </a:lnTo>
                  <a:lnTo>
                    <a:pt x="120" y="0"/>
                  </a:lnTo>
                  <a:close/>
                </a:path>
              </a:pathLst>
            </a:custGeom>
            <a:solidFill>
              <a:srgbClr val="99FF33"/>
            </a:solidFill>
            <a:ln w="9525" cap="flat" cmpd="sng">
              <a:solidFill>
                <a:srgbClr val="000000"/>
              </a:solidFill>
              <a:prstDash val="solid"/>
              <a:miter/>
              <a:headEnd type="none" w="med" len="med"/>
              <a:tailEnd type="none" w="med" len="med"/>
            </a:ln>
          </p:spPr>
          <p:txBody>
            <a:bodyPr/>
            <a:lstStyle/>
            <a:p>
              <a:endParaRPr lang="zh-CN" altLang="en-US"/>
            </a:p>
          </p:txBody>
        </p:sp>
        <p:sp>
          <p:nvSpPr>
            <p:cNvPr id="14365" name="Line 33"/>
            <p:cNvSpPr/>
            <p:nvPr/>
          </p:nvSpPr>
          <p:spPr>
            <a:xfrm flipV="1">
              <a:off x="1466" y="1346"/>
              <a:ext cx="0" cy="287"/>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66" name="Line 34"/>
            <p:cNvSpPr/>
            <p:nvPr/>
          </p:nvSpPr>
          <p:spPr>
            <a:xfrm flipV="1">
              <a:off x="1546" y="1316"/>
              <a:ext cx="0" cy="317"/>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67" name="Freeform 35"/>
            <p:cNvSpPr/>
            <p:nvPr/>
          </p:nvSpPr>
          <p:spPr>
            <a:xfrm>
              <a:off x="831" y="861"/>
              <a:ext cx="1395" cy="772"/>
            </a:xfrm>
            <a:custGeom>
              <a:avLst/>
              <a:gdLst/>
              <a:ahLst/>
              <a:cxnLst>
                <a:cxn ang="0">
                  <a:pos x="55" y="0"/>
                </a:cxn>
                <a:cxn ang="0">
                  <a:pos x="0" y="4"/>
                </a:cxn>
                <a:cxn ang="0">
                  <a:pos x="37" y="4"/>
                </a:cxn>
                <a:cxn ang="0">
                  <a:pos x="37" y="23"/>
                </a:cxn>
                <a:cxn ang="0">
                  <a:pos x="325" y="23"/>
                </a:cxn>
                <a:cxn ang="0">
                  <a:pos x="325" y="35"/>
                </a:cxn>
                <a:cxn ang="0">
                  <a:pos x="370" y="35"/>
                </a:cxn>
                <a:cxn ang="0">
                  <a:pos x="370" y="23"/>
                </a:cxn>
                <a:cxn ang="0">
                  <a:pos x="681" y="23"/>
                </a:cxn>
                <a:cxn ang="0">
                  <a:pos x="681" y="4"/>
                </a:cxn>
                <a:cxn ang="0">
                  <a:pos x="714" y="4"/>
                </a:cxn>
                <a:cxn ang="0">
                  <a:pos x="659" y="0"/>
                </a:cxn>
                <a:cxn ang="0">
                  <a:pos x="603" y="4"/>
                </a:cxn>
                <a:cxn ang="0">
                  <a:pos x="640" y="4"/>
                </a:cxn>
                <a:cxn ang="0">
                  <a:pos x="640" y="21"/>
                </a:cxn>
                <a:cxn ang="0">
                  <a:pos x="78" y="21"/>
                </a:cxn>
                <a:cxn ang="0">
                  <a:pos x="78" y="4"/>
                </a:cxn>
                <a:cxn ang="0">
                  <a:pos x="110" y="4"/>
                </a:cxn>
                <a:cxn ang="0">
                  <a:pos x="55" y="0"/>
                </a:cxn>
              </a:cxnLst>
              <a:rect l="0" t="0" r="0" b="0"/>
              <a:pathLst>
                <a:path w="1560" h="1290">
                  <a:moveTo>
                    <a:pt x="120" y="0"/>
                  </a:moveTo>
                  <a:lnTo>
                    <a:pt x="0" y="120"/>
                  </a:lnTo>
                  <a:lnTo>
                    <a:pt x="80" y="120"/>
                  </a:lnTo>
                  <a:lnTo>
                    <a:pt x="80" y="850"/>
                  </a:lnTo>
                  <a:lnTo>
                    <a:pt x="710" y="850"/>
                  </a:lnTo>
                  <a:lnTo>
                    <a:pt x="710" y="1290"/>
                  </a:lnTo>
                  <a:lnTo>
                    <a:pt x="810" y="1290"/>
                  </a:lnTo>
                  <a:lnTo>
                    <a:pt x="810" y="850"/>
                  </a:lnTo>
                  <a:lnTo>
                    <a:pt x="1490" y="850"/>
                  </a:lnTo>
                  <a:lnTo>
                    <a:pt x="1490" y="120"/>
                  </a:lnTo>
                  <a:lnTo>
                    <a:pt x="1560" y="120"/>
                  </a:lnTo>
                  <a:lnTo>
                    <a:pt x="1440" y="0"/>
                  </a:lnTo>
                  <a:lnTo>
                    <a:pt x="1320" y="120"/>
                  </a:lnTo>
                  <a:lnTo>
                    <a:pt x="1400" y="120"/>
                  </a:lnTo>
                  <a:lnTo>
                    <a:pt x="1400" y="770"/>
                  </a:lnTo>
                  <a:lnTo>
                    <a:pt x="170" y="770"/>
                  </a:lnTo>
                  <a:lnTo>
                    <a:pt x="170" y="120"/>
                  </a:lnTo>
                  <a:lnTo>
                    <a:pt x="240" y="120"/>
                  </a:lnTo>
                  <a:lnTo>
                    <a:pt x="120" y="0"/>
                  </a:lnTo>
                  <a:close/>
                </a:path>
              </a:pathLst>
            </a:custGeom>
            <a:solidFill>
              <a:srgbClr val="99FF33"/>
            </a:solidFill>
            <a:ln w="9525" cap="flat" cmpd="sng">
              <a:solidFill>
                <a:srgbClr val="000000"/>
              </a:solidFill>
              <a:prstDash val="solid"/>
              <a:miter/>
              <a:headEnd type="none" w="med" len="med"/>
              <a:tailEnd type="none" w="med" len="med"/>
            </a:ln>
          </p:spPr>
          <p:txBody>
            <a:bodyPr/>
            <a:lstStyle/>
            <a:p>
              <a:endParaRPr lang="zh-CN" altLang="en-US"/>
            </a:p>
          </p:txBody>
        </p:sp>
        <p:sp>
          <p:nvSpPr>
            <p:cNvPr id="14368" name="Freeform 36"/>
            <p:cNvSpPr/>
            <p:nvPr/>
          </p:nvSpPr>
          <p:spPr>
            <a:xfrm>
              <a:off x="429" y="865"/>
              <a:ext cx="1430" cy="768"/>
            </a:xfrm>
            <a:custGeom>
              <a:avLst/>
              <a:gdLst/>
              <a:ahLst/>
              <a:cxnLst>
                <a:cxn ang="0">
                  <a:pos x="37" y="35"/>
                </a:cxn>
                <a:cxn ang="0">
                  <a:pos x="37" y="4"/>
                </a:cxn>
                <a:cxn ang="0">
                  <a:pos x="0" y="4"/>
                </a:cxn>
                <a:cxn ang="0">
                  <a:pos x="55" y="1"/>
                </a:cxn>
                <a:cxn ang="0">
                  <a:pos x="109" y="4"/>
                </a:cxn>
                <a:cxn ang="0">
                  <a:pos x="78" y="4"/>
                </a:cxn>
                <a:cxn ang="0">
                  <a:pos x="78" y="16"/>
                </a:cxn>
                <a:cxn ang="0">
                  <a:pos x="656" y="16"/>
                </a:cxn>
                <a:cxn ang="0">
                  <a:pos x="656" y="4"/>
                </a:cxn>
                <a:cxn ang="0">
                  <a:pos x="622" y="3"/>
                </a:cxn>
                <a:cxn ang="0">
                  <a:pos x="674" y="0"/>
                </a:cxn>
                <a:cxn ang="0">
                  <a:pos x="729" y="4"/>
                </a:cxn>
                <a:cxn ang="0">
                  <a:pos x="696" y="4"/>
                </a:cxn>
                <a:cxn ang="0">
                  <a:pos x="696" y="19"/>
                </a:cxn>
                <a:cxn ang="0">
                  <a:pos x="78" y="19"/>
                </a:cxn>
                <a:cxn ang="0">
                  <a:pos x="78" y="35"/>
                </a:cxn>
                <a:cxn ang="0">
                  <a:pos x="37" y="35"/>
                </a:cxn>
              </a:cxnLst>
              <a:rect l="0" t="0" r="0" b="0"/>
              <a:pathLst>
                <a:path w="1600" h="1283">
                  <a:moveTo>
                    <a:pt x="80" y="1283"/>
                  </a:moveTo>
                  <a:lnTo>
                    <a:pt x="80" y="123"/>
                  </a:lnTo>
                  <a:lnTo>
                    <a:pt x="0" y="123"/>
                  </a:lnTo>
                  <a:lnTo>
                    <a:pt x="120" y="3"/>
                  </a:lnTo>
                  <a:lnTo>
                    <a:pt x="240" y="123"/>
                  </a:lnTo>
                  <a:lnTo>
                    <a:pt x="170" y="123"/>
                  </a:lnTo>
                  <a:lnTo>
                    <a:pt x="170" y="583"/>
                  </a:lnTo>
                  <a:lnTo>
                    <a:pt x="1440" y="583"/>
                  </a:lnTo>
                  <a:lnTo>
                    <a:pt x="1440" y="123"/>
                  </a:lnTo>
                  <a:lnTo>
                    <a:pt x="1367" y="113"/>
                  </a:lnTo>
                  <a:lnTo>
                    <a:pt x="1480" y="0"/>
                  </a:lnTo>
                  <a:lnTo>
                    <a:pt x="1600" y="120"/>
                  </a:lnTo>
                  <a:lnTo>
                    <a:pt x="1530" y="120"/>
                  </a:lnTo>
                  <a:lnTo>
                    <a:pt x="1530" y="663"/>
                  </a:lnTo>
                  <a:lnTo>
                    <a:pt x="170" y="663"/>
                  </a:lnTo>
                  <a:lnTo>
                    <a:pt x="170" y="1283"/>
                  </a:lnTo>
                  <a:lnTo>
                    <a:pt x="80" y="1283"/>
                  </a:lnTo>
                  <a:close/>
                </a:path>
              </a:pathLst>
            </a:custGeom>
            <a:solidFill>
              <a:srgbClr val="99FF33"/>
            </a:solidFill>
            <a:ln w="9525" cap="flat" cmpd="sng">
              <a:solidFill>
                <a:srgbClr val="000000"/>
              </a:solidFill>
              <a:prstDash val="solid"/>
              <a:miter/>
              <a:headEnd type="none" w="med" len="med"/>
              <a:tailEnd type="none" w="med" len="med"/>
            </a:ln>
          </p:spPr>
          <p:txBody>
            <a:bodyPr/>
            <a:lstStyle/>
            <a:p>
              <a:endParaRPr lang="zh-CN" altLang="en-US"/>
            </a:p>
          </p:txBody>
        </p:sp>
        <p:sp>
          <p:nvSpPr>
            <p:cNvPr id="14369" name="Freeform 37"/>
            <p:cNvSpPr/>
            <p:nvPr/>
          </p:nvSpPr>
          <p:spPr>
            <a:xfrm>
              <a:off x="474" y="0"/>
              <a:ext cx="3030" cy="2057"/>
            </a:xfrm>
            <a:custGeom>
              <a:avLst/>
              <a:gdLst/>
              <a:ahLst/>
              <a:cxnLst>
                <a:cxn ang="0">
                  <a:pos x="538" y="8"/>
                </a:cxn>
                <a:cxn ang="0">
                  <a:pos x="538" y="2"/>
                </a:cxn>
                <a:cxn ang="0">
                  <a:pos x="1500" y="2"/>
                </a:cxn>
                <a:cxn ang="0">
                  <a:pos x="1500" y="91"/>
                </a:cxn>
                <a:cxn ang="0">
                  <a:pos x="1212" y="91"/>
                </a:cxn>
                <a:cxn ang="0">
                  <a:pos x="1212" y="84"/>
                </a:cxn>
                <a:cxn ang="0">
                  <a:pos x="1244" y="84"/>
                </a:cxn>
                <a:cxn ang="0">
                  <a:pos x="1190" y="81"/>
                </a:cxn>
                <a:cxn ang="0">
                  <a:pos x="1135" y="84"/>
                </a:cxn>
                <a:cxn ang="0">
                  <a:pos x="1171" y="84"/>
                </a:cxn>
                <a:cxn ang="0">
                  <a:pos x="1171" y="91"/>
                </a:cxn>
                <a:cxn ang="0">
                  <a:pos x="634" y="91"/>
                </a:cxn>
                <a:cxn ang="0">
                  <a:pos x="634" y="84"/>
                </a:cxn>
                <a:cxn ang="0">
                  <a:pos x="665" y="84"/>
                </a:cxn>
                <a:cxn ang="0">
                  <a:pos x="610" y="81"/>
                </a:cxn>
                <a:cxn ang="0">
                  <a:pos x="556" y="84"/>
                </a:cxn>
                <a:cxn ang="0">
                  <a:pos x="593" y="84"/>
                </a:cxn>
                <a:cxn ang="0">
                  <a:pos x="593" y="91"/>
                </a:cxn>
                <a:cxn ang="0">
                  <a:pos x="87" y="91"/>
                </a:cxn>
                <a:cxn ang="0">
                  <a:pos x="87" y="84"/>
                </a:cxn>
                <a:cxn ang="0">
                  <a:pos x="117" y="84"/>
                </a:cxn>
                <a:cxn ang="0">
                  <a:pos x="64" y="81"/>
                </a:cxn>
                <a:cxn ang="0">
                  <a:pos x="0" y="84"/>
                </a:cxn>
                <a:cxn ang="0">
                  <a:pos x="46" y="84"/>
                </a:cxn>
                <a:cxn ang="0">
                  <a:pos x="46" y="94"/>
                </a:cxn>
                <a:cxn ang="0">
                  <a:pos x="1544" y="94"/>
                </a:cxn>
                <a:cxn ang="0">
                  <a:pos x="1544" y="0"/>
                </a:cxn>
                <a:cxn ang="0">
                  <a:pos x="497" y="0"/>
                </a:cxn>
                <a:cxn ang="0">
                  <a:pos x="497" y="8"/>
                </a:cxn>
                <a:cxn ang="0">
                  <a:pos x="538" y="8"/>
                </a:cxn>
              </a:cxnLst>
              <a:rect l="0" t="0" r="0" b="0"/>
              <a:pathLst>
                <a:path w="3390" h="3440">
                  <a:moveTo>
                    <a:pt x="1180" y="280"/>
                  </a:moveTo>
                  <a:lnTo>
                    <a:pt x="1180" y="80"/>
                  </a:lnTo>
                  <a:lnTo>
                    <a:pt x="3290" y="80"/>
                  </a:lnTo>
                  <a:lnTo>
                    <a:pt x="3290" y="3350"/>
                  </a:lnTo>
                  <a:lnTo>
                    <a:pt x="2660" y="3350"/>
                  </a:lnTo>
                  <a:lnTo>
                    <a:pt x="2660" y="3080"/>
                  </a:lnTo>
                  <a:lnTo>
                    <a:pt x="2730" y="3080"/>
                  </a:lnTo>
                  <a:lnTo>
                    <a:pt x="2610" y="2960"/>
                  </a:lnTo>
                  <a:lnTo>
                    <a:pt x="2490" y="3080"/>
                  </a:lnTo>
                  <a:lnTo>
                    <a:pt x="2570" y="3080"/>
                  </a:lnTo>
                  <a:lnTo>
                    <a:pt x="2570" y="3350"/>
                  </a:lnTo>
                  <a:lnTo>
                    <a:pt x="1390" y="3350"/>
                  </a:lnTo>
                  <a:lnTo>
                    <a:pt x="1390" y="3080"/>
                  </a:lnTo>
                  <a:lnTo>
                    <a:pt x="1460" y="3080"/>
                  </a:lnTo>
                  <a:lnTo>
                    <a:pt x="1340" y="2960"/>
                  </a:lnTo>
                  <a:lnTo>
                    <a:pt x="1220" y="3080"/>
                  </a:lnTo>
                  <a:lnTo>
                    <a:pt x="1300" y="3080"/>
                  </a:lnTo>
                  <a:lnTo>
                    <a:pt x="1300" y="3350"/>
                  </a:lnTo>
                  <a:lnTo>
                    <a:pt x="190" y="3350"/>
                  </a:lnTo>
                  <a:lnTo>
                    <a:pt x="190" y="3080"/>
                  </a:lnTo>
                  <a:lnTo>
                    <a:pt x="260" y="3080"/>
                  </a:lnTo>
                  <a:lnTo>
                    <a:pt x="140" y="2960"/>
                  </a:lnTo>
                  <a:lnTo>
                    <a:pt x="0" y="3070"/>
                  </a:lnTo>
                  <a:lnTo>
                    <a:pt x="100" y="3070"/>
                  </a:lnTo>
                  <a:lnTo>
                    <a:pt x="100" y="3440"/>
                  </a:lnTo>
                  <a:lnTo>
                    <a:pt x="3390" y="3440"/>
                  </a:lnTo>
                  <a:lnTo>
                    <a:pt x="3390" y="0"/>
                  </a:lnTo>
                  <a:lnTo>
                    <a:pt x="1090" y="0"/>
                  </a:lnTo>
                  <a:lnTo>
                    <a:pt x="1090" y="280"/>
                  </a:lnTo>
                  <a:lnTo>
                    <a:pt x="1180" y="280"/>
                  </a:lnTo>
                  <a:close/>
                </a:path>
              </a:pathLst>
            </a:custGeom>
            <a:solidFill>
              <a:srgbClr val="99FF33"/>
            </a:solidFill>
            <a:ln w="9525" cap="flat" cmpd="sng">
              <a:solidFill>
                <a:srgbClr val="000000"/>
              </a:solidFill>
              <a:prstDash val="solid"/>
              <a:miter/>
              <a:headEnd type="none" w="med" len="med"/>
              <a:tailEnd type="none" w="med" len="med"/>
            </a:ln>
          </p:spPr>
          <p:txBody>
            <a:bodyPr/>
            <a:lstStyle/>
            <a:p>
              <a:endParaRPr lang="zh-CN" altLang="en-US"/>
            </a:p>
          </p:txBody>
        </p:sp>
        <p:sp>
          <p:nvSpPr>
            <p:cNvPr id="14370" name="Line 38"/>
            <p:cNvSpPr/>
            <p:nvPr/>
          </p:nvSpPr>
          <p:spPr>
            <a:xfrm>
              <a:off x="375" y="861"/>
              <a:ext cx="0" cy="108"/>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1" name="Line 39"/>
            <p:cNvSpPr/>
            <p:nvPr/>
          </p:nvSpPr>
          <p:spPr>
            <a:xfrm flipH="1">
              <a:off x="188" y="969"/>
              <a:ext cx="187"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2" name="Line 40"/>
            <p:cNvSpPr/>
            <p:nvPr/>
          </p:nvSpPr>
          <p:spPr>
            <a:xfrm>
              <a:off x="751" y="861"/>
              <a:ext cx="0" cy="186"/>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3" name="Line 41"/>
            <p:cNvSpPr/>
            <p:nvPr/>
          </p:nvSpPr>
          <p:spPr>
            <a:xfrm>
              <a:off x="1099" y="861"/>
              <a:ext cx="0" cy="269"/>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4" name="Line 42"/>
            <p:cNvSpPr/>
            <p:nvPr/>
          </p:nvSpPr>
          <p:spPr>
            <a:xfrm>
              <a:off x="2682" y="867"/>
              <a:ext cx="0" cy="108"/>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5" name="Line 43"/>
            <p:cNvSpPr/>
            <p:nvPr/>
          </p:nvSpPr>
          <p:spPr>
            <a:xfrm>
              <a:off x="2315" y="867"/>
              <a:ext cx="0" cy="186"/>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6" name="Line 44"/>
            <p:cNvSpPr/>
            <p:nvPr/>
          </p:nvSpPr>
          <p:spPr>
            <a:xfrm>
              <a:off x="1940" y="867"/>
              <a:ext cx="0" cy="269"/>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7" name="Line 45"/>
            <p:cNvSpPr/>
            <p:nvPr/>
          </p:nvSpPr>
          <p:spPr>
            <a:xfrm flipH="1">
              <a:off x="1940" y="1130"/>
              <a:ext cx="911"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8" name="Line 46"/>
            <p:cNvSpPr/>
            <p:nvPr/>
          </p:nvSpPr>
          <p:spPr>
            <a:xfrm flipH="1">
              <a:off x="2315" y="1047"/>
              <a:ext cx="554"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79" name="Line 47"/>
            <p:cNvSpPr/>
            <p:nvPr/>
          </p:nvSpPr>
          <p:spPr>
            <a:xfrm flipH="1">
              <a:off x="2673" y="969"/>
              <a:ext cx="187"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80" name="Line 48"/>
            <p:cNvSpPr/>
            <p:nvPr/>
          </p:nvSpPr>
          <p:spPr>
            <a:xfrm>
              <a:off x="248" y="969"/>
              <a:ext cx="116"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81" name="Line 49"/>
            <p:cNvSpPr/>
            <p:nvPr/>
          </p:nvSpPr>
          <p:spPr>
            <a:xfrm>
              <a:off x="248" y="1047"/>
              <a:ext cx="116"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82" name="Line 50"/>
            <p:cNvSpPr/>
            <p:nvPr/>
          </p:nvSpPr>
          <p:spPr>
            <a:xfrm>
              <a:off x="265" y="1130"/>
              <a:ext cx="117"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83" name="Line 51"/>
            <p:cNvSpPr/>
            <p:nvPr/>
          </p:nvSpPr>
          <p:spPr>
            <a:xfrm flipH="1">
              <a:off x="2700" y="1047"/>
              <a:ext cx="116"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84" name="Line 52"/>
            <p:cNvSpPr/>
            <p:nvPr/>
          </p:nvSpPr>
          <p:spPr>
            <a:xfrm flipH="1">
              <a:off x="2682" y="969"/>
              <a:ext cx="116"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85" name="Line 53"/>
            <p:cNvSpPr/>
            <p:nvPr/>
          </p:nvSpPr>
          <p:spPr>
            <a:xfrm flipH="1">
              <a:off x="2708" y="1130"/>
              <a:ext cx="117"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86" name="Text Box 54"/>
            <p:cNvSpPr txBox="1"/>
            <p:nvPr/>
          </p:nvSpPr>
          <p:spPr>
            <a:xfrm>
              <a:off x="98" y="869"/>
              <a:ext cx="125" cy="161"/>
            </a:xfrm>
            <a:prstGeom prst="rect">
              <a:avLst/>
            </a:prstGeom>
            <a:noFill/>
            <a:ln w="9525">
              <a:noFill/>
            </a:ln>
          </p:spPr>
          <p:txBody>
            <a:bodyPr lIns="0" tIns="0" rIns="0" bIns="0" anchor="t"/>
            <a:lstStyle/>
            <a:p>
              <a:pPr lvl="0" indent="0"/>
              <a:r>
                <a:rPr lang="zh-CN" altLang="en-US" sz="1400" b="1" dirty="0">
                  <a:solidFill>
                    <a:srgbClr val="DE0A32"/>
                  </a:solidFill>
                  <a:latin typeface="Times New Roman" panose="02020603050405020304" pitchFamily="18" charset="0"/>
                  <a:ea typeface="宋体" panose="02010600030101010101" pitchFamily="2" charset="-122"/>
                </a:rPr>
                <a:t>4</a:t>
              </a:r>
              <a:endParaRPr lang="zh-CN" altLang="en-US" sz="1400" b="1" dirty="0">
                <a:solidFill>
                  <a:srgbClr val="DE0A32"/>
                </a:solidFill>
                <a:latin typeface="Times New Roman" panose="02020603050405020304" pitchFamily="18" charset="0"/>
                <a:ea typeface="宋体" panose="02010600030101010101" pitchFamily="2" charset="-122"/>
              </a:endParaRPr>
            </a:p>
          </p:txBody>
        </p:sp>
        <p:sp>
          <p:nvSpPr>
            <p:cNvPr id="14387" name="Text Box 55"/>
            <p:cNvSpPr txBox="1"/>
            <p:nvPr/>
          </p:nvSpPr>
          <p:spPr>
            <a:xfrm>
              <a:off x="89" y="953"/>
              <a:ext cx="126" cy="161"/>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6</a:t>
              </a:r>
              <a:endParaRPr lang="zh-CN" altLang="en-US" sz="1400" b="1" dirty="0">
                <a:latin typeface="Times New Roman" panose="02020603050405020304" pitchFamily="18" charset="0"/>
                <a:ea typeface="宋体" panose="02010600030101010101" pitchFamily="2" charset="-122"/>
              </a:endParaRPr>
            </a:p>
          </p:txBody>
        </p:sp>
        <p:sp>
          <p:nvSpPr>
            <p:cNvPr id="14388" name="Text Box 56"/>
            <p:cNvSpPr txBox="1"/>
            <p:nvPr/>
          </p:nvSpPr>
          <p:spPr>
            <a:xfrm>
              <a:off x="98" y="1042"/>
              <a:ext cx="125" cy="162"/>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8</a:t>
              </a:r>
              <a:endParaRPr lang="zh-CN" altLang="en-US" sz="1400" b="1" dirty="0">
                <a:latin typeface="Times New Roman" panose="02020603050405020304" pitchFamily="18" charset="0"/>
                <a:ea typeface="宋体" panose="02010600030101010101" pitchFamily="2" charset="-122"/>
              </a:endParaRPr>
            </a:p>
          </p:txBody>
        </p:sp>
        <p:sp>
          <p:nvSpPr>
            <p:cNvPr id="14389" name="Text Box 57"/>
            <p:cNvSpPr txBox="1"/>
            <p:nvPr/>
          </p:nvSpPr>
          <p:spPr>
            <a:xfrm>
              <a:off x="72" y="1802"/>
              <a:ext cx="125" cy="161"/>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1</a:t>
              </a:r>
              <a:endParaRPr lang="zh-CN" altLang="en-US" sz="1400" b="1" dirty="0">
                <a:latin typeface="Times New Roman" panose="02020603050405020304" pitchFamily="18" charset="0"/>
                <a:ea typeface="宋体" panose="02010600030101010101" pitchFamily="2" charset="-122"/>
              </a:endParaRPr>
            </a:p>
          </p:txBody>
        </p:sp>
        <p:sp>
          <p:nvSpPr>
            <p:cNvPr id="14390" name="Text Box 58"/>
            <p:cNvSpPr txBox="1"/>
            <p:nvPr/>
          </p:nvSpPr>
          <p:spPr>
            <a:xfrm>
              <a:off x="1082" y="1808"/>
              <a:ext cx="125" cy="161"/>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2</a:t>
              </a:r>
              <a:endParaRPr lang="zh-CN" altLang="en-US" sz="1400" b="1" dirty="0">
                <a:latin typeface="Times New Roman" panose="02020603050405020304" pitchFamily="18" charset="0"/>
                <a:ea typeface="宋体" panose="02010600030101010101" pitchFamily="2" charset="-122"/>
              </a:endParaRPr>
            </a:p>
          </p:txBody>
        </p:sp>
        <p:sp>
          <p:nvSpPr>
            <p:cNvPr id="14391" name="Text Box 59"/>
            <p:cNvSpPr txBox="1"/>
            <p:nvPr/>
          </p:nvSpPr>
          <p:spPr>
            <a:xfrm>
              <a:off x="2217" y="1802"/>
              <a:ext cx="125" cy="161"/>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3</a:t>
              </a:r>
              <a:endParaRPr lang="zh-CN" altLang="en-US" sz="1400" b="1" dirty="0">
                <a:latin typeface="Times New Roman" panose="02020603050405020304" pitchFamily="18" charset="0"/>
                <a:ea typeface="宋体" panose="02010600030101010101" pitchFamily="2" charset="-122"/>
              </a:endParaRPr>
            </a:p>
          </p:txBody>
        </p:sp>
        <p:sp>
          <p:nvSpPr>
            <p:cNvPr id="14392" name="Text Box 60"/>
            <p:cNvSpPr txBox="1"/>
            <p:nvPr/>
          </p:nvSpPr>
          <p:spPr>
            <a:xfrm>
              <a:off x="2905" y="875"/>
              <a:ext cx="125" cy="161"/>
            </a:xfrm>
            <a:prstGeom prst="rect">
              <a:avLst/>
            </a:prstGeom>
            <a:noFill/>
            <a:ln w="9525">
              <a:noFill/>
            </a:ln>
          </p:spPr>
          <p:txBody>
            <a:bodyPr lIns="0" tIns="0" rIns="0" bIns="0" anchor="t"/>
            <a:lstStyle/>
            <a:p>
              <a:pPr lvl="0" indent="0"/>
              <a:r>
                <a:rPr lang="zh-CN" altLang="en-US" sz="1400" b="1" dirty="0">
                  <a:solidFill>
                    <a:srgbClr val="DE0A32"/>
                  </a:solidFill>
                  <a:latin typeface="Times New Roman" panose="02020603050405020304" pitchFamily="18" charset="0"/>
                  <a:ea typeface="宋体" panose="02010600030101010101" pitchFamily="2" charset="-122"/>
                </a:rPr>
                <a:t>5</a:t>
              </a:r>
              <a:endParaRPr lang="zh-CN" altLang="en-US" sz="1400" b="1" dirty="0">
                <a:solidFill>
                  <a:srgbClr val="DE0A32"/>
                </a:solidFill>
                <a:latin typeface="Times New Roman" panose="02020603050405020304" pitchFamily="18" charset="0"/>
                <a:ea typeface="宋体" panose="02010600030101010101" pitchFamily="2" charset="-122"/>
              </a:endParaRPr>
            </a:p>
          </p:txBody>
        </p:sp>
        <p:sp>
          <p:nvSpPr>
            <p:cNvPr id="14393" name="Text Box 61"/>
            <p:cNvSpPr txBox="1"/>
            <p:nvPr/>
          </p:nvSpPr>
          <p:spPr>
            <a:xfrm>
              <a:off x="2896" y="959"/>
              <a:ext cx="125" cy="161"/>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7</a:t>
              </a:r>
              <a:endParaRPr lang="zh-CN" altLang="en-US" sz="1400" b="1" dirty="0">
                <a:latin typeface="Times New Roman" panose="02020603050405020304" pitchFamily="18" charset="0"/>
                <a:ea typeface="宋体" panose="02010600030101010101" pitchFamily="2" charset="-122"/>
              </a:endParaRPr>
            </a:p>
          </p:txBody>
        </p:sp>
        <p:sp>
          <p:nvSpPr>
            <p:cNvPr id="14394" name="Text Box 62"/>
            <p:cNvSpPr txBox="1"/>
            <p:nvPr/>
          </p:nvSpPr>
          <p:spPr>
            <a:xfrm>
              <a:off x="2905" y="1048"/>
              <a:ext cx="125" cy="162"/>
            </a:xfrm>
            <a:prstGeom prst="rect">
              <a:avLst/>
            </a:prstGeom>
            <a:noFill/>
            <a:ln w="9525">
              <a:noFill/>
            </a:ln>
          </p:spPr>
          <p:txBody>
            <a:bodyPr lIns="0" tIns="0" rIns="0" bIns="0" anchor="t"/>
            <a:lstStyle/>
            <a:p>
              <a:pPr lvl="0" indent="0"/>
              <a:r>
                <a:rPr lang="zh-CN" altLang="en-US" sz="1400" b="1" dirty="0">
                  <a:latin typeface="Times New Roman" panose="02020603050405020304" pitchFamily="18" charset="0"/>
                  <a:ea typeface="宋体" panose="02010600030101010101" pitchFamily="2" charset="-122"/>
                </a:rPr>
                <a:t>9</a:t>
              </a:r>
              <a:endParaRPr lang="zh-CN" altLang="en-US" sz="1400" b="1" dirty="0">
                <a:latin typeface="Times New Roman" panose="02020603050405020304" pitchFamily="18" charset="0"/>
                <a:ea typeface="宋体" panose="02010600030101010101" pitchFamily="2" charset="-122"/>
              </a:endParaRPr>
            </a:p>
          </p:txBody>
        </p:sp>
        <p:sp>
          <p:nvSpPr>
            <p:cNvPr id="14395" name="Line 63"/>
            <p:cNvSpPr/>
            <p:nvPr/>
          </p:nvSpPr>
          <p:spPr>
            <a:xfrm flipH="1">
              <a:off x="161" y="1884"/>
              <a:ext cx="214"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96" name="Line 64"/>
            <p:cNvSpPr/>
            <p:nvPr/>
          </p:nvSpPr>
          <p:spPr>
            <a:xfrm>
              <a:off x="239" y="1884"/>
              <a:ext cx="116"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97" name="Line 65"/>
            <p:cNvSpPr/>
            <p:nvPr/>
          </p:nvSpPr>
          <p:spPr>
            <a:xfrm flipV="1">
              <a:off x="375" y="1758"/>
              <a:ext cx="0" cy="126"/>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98" name="Line 66"/>
            <p:cNvSpPr/>
            <p:nvPr/>
          </p:nvSpPr>
          <p:spPr>
            <a:xfrm flipH="1">
              <a:off x="1171" y="1890"/>
              <a:ext cx="215"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399" name="Line 67"/>
            <p:cNvSpPr/>
            <p:nvPr/>
          </p:nvSpPr>
          <p:spPr>
            <a:xfrm>
              <a:off x="1249" y="1890"/>
              <a:ext cx="116"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400" name="Line 68"/>
            <p:cNvSpPr/>
            <p:nvPr/>
          </p:nvSpPr>
          <p:spPr>
            <a:xfrm flipV="1">
              <a:off x="1386" y="1764"/>
              <a:ext cx="0" cy="126"/>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401" name="Line 69"/>
            <p:cNvSpPr/>
            <p:nvPr/>
          </p:nvSpPr>
          <p:spPr>
            <a:xfrm flipH="1">
              <a:off x="2306" y="1890"/>
              <a:ext cx="215"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402" name="Line 70"/>
            <p:cNvSpPr/>
            <p:nvPr/>
          </p:nvSpPr>
          <p:spPr>
            <a:xfrm>
              <a:off x="2384" y="1890"/>
              <a:ext cx="116" cy="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403" name="Line 71"/>
            <p:cNvSpPr/>
            <p:nvPr/>
          </p:nvSpPr>
          <p:spPr>
            <a:xfrm flipV="1">
              <a:off x="2521" y="1764"/>
              <a:ext cx="0" cy="126"/>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404" name="Text Box 72"/>
            <p:cNvSpPr txBox="1"/>
            <p:nvPr/>
          </p:nvSpPr>
          <p:spPr>
            <a:xfrm>
              <a:off x="429" y="1616"/>
              <a:ext cx="197" cy="162"/>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1</a:t>
              </a:r>
              <a:endParaRPr lang="en-US" altLang="zh-CN" sz="1400" b="1" baseline="-25000" dirty="0">
                <a:latin typeface="Times New Roman" panose="02020603050405020304" pitchFamily="18" charset="0"/>
                <a:ea typeface="宋体" panose="02010600030101010101" pitchFamily="2" charset="-122"/>
              </a:endParaRPr>
            </a:p>
          </p:txBody>
        </p:sp>
        <p:sp>
          <p:nvSpPr>
            <p:cNvPr id="14405" name="Text Box 73"/>
            <p:cNvSpPr txBox="1"/>
            <p:nvPr/>
          </p:nvSpPr>
          <p:spPr>
            <a:xfrm>
              <a:off x="1457" y="1610"/>
              <a:ext cx="197" cy="162"/>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endParaRPr lang="en-US" altLang="zh-CN" sz="1400" b="1" baseline="-25000" dirty="0">
                <a:latin typeface="Times New Roman" panose="02020603050405020304" pitchFamily="18" charset="0"/>
                <a:ea typeface="宋体" panose="02010600030101010101" pitchFamily="2" charset="-122"/>
              </a:endParaRPr>
            </a:p>
          </p:txBody>
        </p:sp>
        <p:sp>
          <p:nvSpPr>
            <p:cNvPr id="14406" name="Text Box 74"/>
            <p:cNvSpPr txBox="1"/>
            <p:nvPr/>
          </p:nvSpPr>
          <p:spPr>
            <a:xfrm>
              <a:off x="2574" y="1616"/>
              <a:ext cx="197" cy="162"/>
            </a:xfrm>
            <a:prstGeom prst="rect">
              <a:avLst/>
            </a:prstGeom>
            <a:noFill/>
            <a:ln w="9525">
              <a:noFill/>
            </a:ln>
          </p:spPr>
          <p:txBody>
            <a:bodyPr lIns="0" tIns="0" rIns="0" bIns="0" anchor="t"/>
            <a:lstStyle/>
            <a:p>
              <a:pPr lvl="0" inden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3</a:t>
              </a:r>
              <a:endParaRPr lang="en-US" altLang="zh-CN" sz="1400" b="1" baseline="-25000" dirty="0">
                <a:latin typeface="Times New Roman" panose="02020603050405020304" pitchFamily="18" charset="0"/>
                <a:ea typeface="宋体" panose="02010600030101010101" pitchFamily="2" charset="-122"/>
              </a:endParaRPr>
            </a:p>
          </p:txBody>
        </p:sp>
        <p:sp>
          <p:nvSpPr>
            <p:cNvPr id="14407" name="Text Box 75"/>
            <p:cNvSpPr txBox="1"/>
            <p:nvPr/>
          </p:nvSpPr>
          <p:spPr>
            <a:xfrm>
              <a:off x="0" y="227"/>
              <a:ext cx="277" cy="174"/>
            </a:xfrm>
            <a:prstGeom prst="rect">
              <a:avLst/>
            </a:prstGeom>
            <a:solidFill>
              <a:srgbClr val="CCFFFF"/>
            </a:solidFill>
            <a:ln w="9525" cap="flat" cmpd="sng">
              <a:solidFill>
                <a:srgbClr val="000000"/>
              </a:solidFill>
              <a:prstDash val="solid"/>
              <a:miter/>
              <a:headEnd type="none" w="med" len="med"/>
              <a:tailEnd type="none" w="med" len="med"/>
            </a:ln>
          </p:spPr>
          <p:txBody>
            <a:bodyPr lIns="0" tIns="0" rIns="0" bIns="0" anchor="t"/>
            <a:lstStyle/>
            <a:p>
              <a:pPr lvl="0" indent="0" algn="ctr"/>
              <a:r>
                <a:rPr lang="en-US" altLang="zh-CN" sz="1400" b="1" dirty="0">
                  <a:latin typeface="Times New Roman" panose="02020603050405020304" pitchFamily="18" charset="0"/>
                  <a:ea typeface="宋体" panose="02010600030101010101" pitchFamily="2" charset="-122"/>
                </a:rPr>
                <a:t>C</a:t>
              </a:r>
              <a:r>
                <a:rPr lang="en-US" altLang="zh-CN" sz="1400" b="1" baseline="-25000" dirty="0">
                  <a:latin typeface="Times New Roman" panose="02020603050405020304" pitchFamily="18" charset="0"/>
                  <a:ea typeface="宋体" panose="02010600030101010101" pitchFamily="2" charset="-122"/>
                </a:rPr>
                <a:t>y</a:t>
              </a:r>
              <a:endParaRPr lang="en-US" altLang="zh-CN" sz="1400" b="1" baseline="-25000" dirty="0">
                <a:latin typeface="Times New Roman" panose="02020603050405020304" pitchFamily="18" charset="0"/>
                <a:ea typeface="宋体" panose="02010600030101010101" pitchFamily="2" charset="-122"/>
              </a:endParaRPr>
            </a:p>
          </p:txBody>
        </p:sp>
        <p:sp>
          <p:nvSpPr>
            <p:cNvPr id="14408" name="Line 76"/>
            <p:cNvSpPr/>
            <p:nvPr/>
          </p:nvSpPr>
          <p:spPr>
            <a:xfrm>
              <a:off x="277" y="317"/>
              <a:ext cx="590"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4409" name="Text Box 77"/>
            <p:cNvSpPr txBox="1"/>
            <p:nvPr/>
          </p:nvSpPr>
          <p:spPr>
            <a:xfrm>
              <a:off x="617" y="2155"/>
              <a:ext cx="2377" cy="197"/>
            </a:xfrm>
            <a:prstGeom prst="rect">
              <a:avLst/>
            </a:prstGeom>
            <a:noFill/>
            <a:ln w="9525">
              <a:noFill/>
            </a:ln>
          </p:spPr>
          <p:txBody>
            <a:bodyPr lIns="0" tIns="0" rIns="0" bIns="0" anchor="t"/>
            <a:lstStyle/>
            <a:p>
              <a:pPr lvl="0" indent="0"/>
              <a:r>
                <a:rPr lang="zh-CN" altLang="en-US" sz="2000" b="1" dirty="0">
                  <a:latin typeface="Times New Roman" panose="02020603050405020304" pitchFamily="18" charset="0"/>
                  <a:ea typeface="宋体" panose="02010600030101010101" pitchFamily="2" charset="-122"/>
                </a:rPr>
                <a:t>图5.23　简单运算器数据通路图</a:t>
              </a:r>
              <a:endParaRPr lang="zh-CN" altLang="en-US" sz="2000" b="1" dirty="0">
                <a:latin typeface="Times New Roman" panose="02020603050405020304" pitchFamily="18" charset="0"/>
                <a:ea typeface="宋体" panose="02010600030101010101" pitchFamily="2" charset="-122"/>
              </a:endParaRPr>
            </a:p>
          </p:txBody>
        </p:sp>
      </p:grpSp>
      <p:sp>
        <p:nvSpPr>
          <p:cNvPr id="14410" name="Rectangle 78"/>
          <p:cNvSpPr/>
          <p:nvPr/>
        </p:nvSpPr>
        <p:spPr>
          <a:xfrm>
            <a:off x="6084888" y="981075"/>
            <a:ext cx="2873375" cy="822325"/>
          </a:xfrm>
          <a:prstGeom prst="rect">
            <a:avLst/>
          </a:prstGeom>
          <a:noFill/>
          <a:ln w="9525">
            <a:noFill/>
          </a:ln>
        </p:spPr>
        <p:txBody>
          <a:bodyPr anchor="t">
            <a:spAutoFit/>
          </a:bodyPr>
          <a:lstStyle/>
          <a:p>
            <a:pPr lvl="0" indent="0"/>
            <a:r>
              <a:rPr lang="zh-CN" altLang="en-US" b="1" dirty="0">
                <a:solidFill>
                  <a:srgbClr val="3316C6"/>
                </a:solidFill>
                <a:latin typeface="Times New Roman" panose="02020603050405020304" pitchFamily="18" charset="0"/>
                <a:ea typeface="宋体" panose="02010600030101010101" pitchFamily="2" charset="-122"/>
              </a:rPr>
              <a:t>①相斥性微命令</a:t>
            </a:r>
            <a:endParaRPr lang="zh-CN" altLang="en-US" b="1" dirty="0">
              <a:solidFill>
                <a:srgbClr val="3316C6"/>
              </a:solidFill>
              <a:latin typeface="Times New Roman" panose="02020603050405020304" pitchFamily="18" charset="0"/>
              <a:ea typeface="宋体" panose="02010600030101010101" pitchFamily="2" charset="-122"/>
            </a:endParaRPr>
          </a:p>
          <a:p>
            <a:pPr lvl="0" indent="0"/>
            <a:endParaRPr lang="zh-CN" altLang="en-US" b="1" dirty="0">
              <a:solidFill>
                <a:srgbClr val="3316C6"/>
              </a:solidFill>
              <a:latin typeface="Times New Roman" panose="02020603050405020304" pitchFamily="18" charset="0"/>
              <a:ea typeface="宋体" panose="02010600030101010101" pitchFamily="2" charset="-122"/>
            </a:endParaRPr>
          </a:p>
        </p:txBody>
      </p:sp>
      <p:sp>
        <p:nvSpPr>
          <p:cNvPr id="14411" name="Rectangle 79"/>
          <p:cNvSpPr/>
          <p:nvPr/>
        </p:nvSpPr>
        <p:spPr>
          <a:xfrm>
            <a:off x="6084888" y="1700213"/>
            <a:ext cx="3240087" cy="396875"/>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 不能同时出现的微命令。 </a:t>
            </a:r>
            <a:endParaRPr lang="zh-CN" altLang="en-US" sz="2000" b="1" dirty="0">
              <a:latin typeface="Times New Roman" panose="02020603050405020304" pitchFamily="18" charset="0"/>
              <a:ea typeface="宋体" panose="02010600030101010101" pitchFamily="2" charset="-122"/>
            </a:endParaRPr>
          </a:p>
        </p:txBody>
      </p:sp>
      <p:sp>
        <p:nvSpPr>
          <p:cNvPr id="14412" name="Rectangle 80"/>
          <p:cNvSpPr/>
          <p:nvPr/>
        </p:nvSpPr>
        <p:spPr>
          <a:xfrm>
            <a:off x="6270625" y="2276475"/>
            <a:ext cx="2873375" cy="701675"/>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例如：+，－，</a:t>
            </a:r>
            <a:r>
              <a:rPr lang="en-US" altLang="zh-CN" sz="2000" b="1" dirty="0">
                <a:latin typeface="Times New Roman" panose="02020603050405020304" pitchFamily="18" charset="0"/>
                <a:ea typeface="宋体" panose="02010600030101010101" pitchFamily="2" charset="-122"/>
              </a:rPr>
              <a:t>M</a:t>
            </a:r>
            <a:r>
              <a:rPr lang="en-US" altLang="x-none" sz="2000" b="1" dirty="0">
                <a:latin typeface="Times New Roman" panose="02020603050405020304" pitchFamily="18" charset="0"/>
                <a:ea typeface="宋体" panose="02010600030101010101" pitchFamily="2" charset="-122"/>
              </a:rPr>
              <a:t>。</a:t>
            </a:r>
            <a:endParaRPr lang="en-US" altLang="x-none" sz="2000" b="1" dirty="0">
              <a:latin typeface="Times New Roman" panose="02020603050405020304" pitchFamily="18" charset="0"/>
              <a:ea typeface="宋体" panose="02010600030101010101" pitchFamily="2" charset="-122"/>
            </a:endParaRPr>
          </a:p>
          <a:p>
            <a:pPr lvl="0" indent="0"/>
            <a:endParaRPr lang="en-US" altLang="zh-CN" sz="2000" b="1" dirty="0">
              <a:latin typeface="Times New Roman" panose="02020603050405020304" pitchFamily="18" charset="0"/>
              <a:ea typeface="宋体" panose="02010600030101010101" pitchFamily="2" charset="-122"/>
            </a:endParaRPr>
          </a:p>
        </p:txBody>
      </p:sp>
      <p:sp>
        <p:nvSpPr>
          <p:cNvPr id="14413" name="Rectangle 81"/>
          <p:cNvSpPr/>
          <p:nvPr/>
        </p:nvSpPr>
        <p:spPr>
          <a:xfrm>
            <a:off x="6019800" y="3725863"/>
            <a:ext cx="2873375" cy="822325"/>
          </a:xfrm>
          <a:prstGeom prst="rect">
            <a:avLst/>
          </a:prstGeom>
          <a:noFill/>
          <a:ln w="9525">
            <a:noFill/>
          </a:ln>
        </p:spPr>
        <p:txBody>
          <a:bodyPr anchor="t">
            <a:spAutoFit/>
          </a:bodyPr>
          <a:lstStyle/>
          <a:p>
            <a:pPr lvl="0" indent="0"/>
            <a:r>
              <a:rPr lang="zh-CN" altLang="en-US" b="1" dirty="0">
                <a:solidFill>
                  <a:srgbClr val="3316C6"/>
                </a:solidFill>
                <a:latin typeface="Times New Roman" panose="02020603050405020304" pitchFamily="18" charset="0"/>
                <a:ea typeface="宋体" panose="02010600030101010101" pitchFamily="2" charset="-122"/>
              </a:rPr>
              <a:t>②相容性微命令</a:t>
            </a:r>
            <a:endParaRPr lang="zh-CN" altLang="en-US" b="1" dirty="0">
              <a:solidFill>
                <a:srgbClr val="3316C6"/>
              </a:solidFill>
              <a:latin typeface="Times New Roman" panose="02020603050405020304" pitchFamily="18" charset="0"/>
              <a:ea typeface="宋体" panose="02010600030101010101" pitchFamily="2" charset="-122"/>
            </a:endParaRPr>
          </a:p>
          <a:p>
            <a:pPr lvl="0" indent="0"/>
            <a:endParaRPr lang="zh-CN" altLang="en-US" b="1" dirty="0">
              <a:solidFill>
                <a:srgbClr val="3316C6"/>
              </a:solidFill>
              <a:latin typeface="Times New Roman" panose="02020603050405020304" pitchFamily="18" charset="0"/>
              <a:ea typeface="宋体" panose="02010600030101010101" pitchFamily="2" charset="-122"/>
            </a:endParaRPr>
          </a:p>
        </p:txBody>
      </p:sp>
      <p:sp>
        <p:nvSpPr>
          <p:cNvPr id="14414" name="Rectangle 82"/>
          <p:cNvSpPr/>
          <p:nvPr/>
        </p:nvSpPr>
        <p:spPr>
          <a:xfrm>
            <a:off x="6019800" y="4335463"/>
            <a:ext cx="3124200" cy="396875"/>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可能同时出现的微命令。 </a:t>
            </a:r>
            <a:endParaRPr lang="zh-CN" altLang="en-US" sz="2000" b="1" dirty="0">
              <a:latin typeface="Times New Roman" panose="02020603050405020304" pitchFamily="18" charset="0"/>
              <a:ea typeface="宋体" panose="02010600030101010101" pitchFamily="2" charset="-122"/>
            </a:endParaRPr>
          </a:p>
        </p:txBody>
      </p:sp>
      <p:sp>
        <p:nvSpPr>
          <p:cNvPr id="14415" name="Rectangle 83"/>
          <p:cNvSpPr/>
          <p:nvPr/>
        </p:nvSpPr>
        <p:spPr>
          <a:xfrm>
            <a:off x="6084888" y="4797425"/>
            <a:ext cx="2873375" cy="396875"/>
          </a:xfrm>
          <a:prstGeom prst="rect">
            <a:avLst/>
          </a:prstGeom>
          <a:noFill/>
          <a:ln w="9525">
            <a:noFill/>
          </a:ln>
        </p:spPr>
        <p:txBody>
          <a:bodyPr anchor="t">
            <a:spAutoFit/>
          </a:bodyPr>
          <a:lstStyle/>
          <a:p>
            <a:pPr lvl="0" indent="0"/>
            <a:r>
              <a:rPr lang="zh-CN" altLang="en-US" sz="2000" b="1" dirty="0">
                <a:latin typeface="Times New Roman" panose="02020603050405020304" pitchFamily="18" charset="0"/>
                <a:ea typeface="宋体" panose="02010600030101010101" pitchFamily="2" charset="-122"/>
              </a:rPr>
              <a:t>例如：图中的4，5 。</a:t>
            </a:r>
            <a:endParaRPr lang="zh-CN" altLang="en-US" sz="2000" b="1" dirty="0">
              <a:latin typeface="Times New Roman" panose="02020603050405020304" pitchFamily="18" charset="0"/>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417"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122882" name="Rectangle 3"/>
          <p:cNvSpPr/>
          <p:nvPr/>
        </p:nvSpPr>
        <p:spPr>
          <a:xfrm>
            <a:off x="0" y="3300413"/>
            <a:ext cx="9144000" cy="0"/>
          </a:xfrm>
          <a:prstGeom prst="rect">
            <a:avLst/>
          </a:prstGeom>
          <a:noFill/>
          <a:ln w="9525">
            <a:noFill/>
          </a:ln>
        </p:spPr>
        <p:txBody>
          <a:bodyPr wrap="none" anchor="ctr">
            <a:spAutoFit/>
          </a:bodyPr>
          <a:lstStyle/>
          <a:p>
            <a:pPr lvl="0" indent="0"/>
            <a:endParaRPr lang="zh-CN" altLang="en-US" dirty="0">
              <a:latin typeface="Times New Roman" panose="02020603050405020304" pitchFamily="18" charset="0"/>
              <a:ea typeface="宋体" panose="02010600030101010101" pitchFamily="2" charset="-122"/>
            </a:endParaRPr>
          </a:p>
        </p:txBody>
      </p:sp>
      <p:sp>
        <p:nvSpPr>
          <p:cNvPr id="61444" name="Rectangle 5"/>
          <p:cNvSpPr>
            <a:spLocks noGrp="1"/>
          </p:cNvSpPr>
          <p:nvPr>
            <p:ph type="title"/>
          </p:nvPr>
        </p:nvSpPr>
        <p:spPr>
          <a:xfrm>
            <a:off x="642938" y="214313"/>
            <a:ext cx="7772400" cy="731838"/>
          </a:xfrm>
        </p:spPr>
        <p:txBody>
          <a:bodyPr vert="horz" wrap="square" lIns="91440" tIns="45720" rIns="91440" bIns="45720" numCol="1" anchor="ctr" anchorCtr="0" compatLnSpc="1"/>
          <a:lstStyle/>
          <a:p>
            <a:pPr fontAlgn="base"/>
            <a:r>
              <a:rPr lang="en-US" altLang="zh-CN" sz="2800" b="1" strike="noStrike" noProof="1"/>
              <a:t>3</a:t>
            </a:r>
            <a:r>
              <a:rPr lang="zh-CN" altLang="en-US" sz="2800" b="1" strike="noStrike" noProof="1"/>
              <a:t>、综合所有的微操作控制信号，优化和实现</a:t>
            </a:r>
            <a:endParaRPr lang="zh-CN" altLang="en-US" sz="2800" b="1" strike="noStrike" noProof="1"/>
          </a:p>
        </p:txBody>
      </p:sp>
      <p:sp>
        <p:nvSpPr>
          <p:cNvPr id="122887" name="Rectangle 4"/>
          <p:cNvSpPr txBox="1"/>
          <p:nvPr/>
        </p:nvSpPr>
        <p:spPr>
          <a:xfrm>
            <a:off x="500034" y="1142984"/>
            <a:ext cx="8143875" cy="4857784"/>
          </a:xfrm>
          <a:prstGeom prst="rect">
            <a:avLst/>
          </a:prstGeom>
          <a:noFill/>
          <a:ln w="9525">
            <a:noFill/>
          </a:ln>
        </p:spPr>
        <p:txBody>
          <a:bodyPr wrap="square" lIns="91440" tIns="45720" rIns="91440" bIns="45720" anchor="t"/>
          <a:lstStyle/>
          <a:p>
            <a:pPr marL="342900" lvl="0" indent="-342900" defTabSz="914400" eaLnBrk="0" hangingPunct="0">
              <a:lnSpc>
                <a:spcPct val="90000"/>
              </a:lnSpc>
              <a:spcAft>
                <a:spcPct val="20000"/>
              </a:spcAft>
              <a:buBlip>
                <a:blip r:embed="rId1"/>
              </a:buBlip>
            </a:pPr>
            <a:r>
              <a:rPr lang="zh-CN" altLang="en-US" b="1" dirty="0">
                <a:solidFill>
                  <a:srgbClr val="0033CC"/>
                </a:solidFill>
                <a:latin typeface="Times New Roman" panose="02020603050405020304" pitchFamily="18" charset="0"/>
                <a:ea typeface="新宋体" panose="02010609030101010101" charset="-122"/>
              </a:rPr>
              <a:t>对逻辑函数优化，使得逻辑电路最简，用硬件电路</a:t>
            </a:r>
            <a:r>
              <a:rPr lang="zh-CN" altLang="en-US" b="1" dirty="0" smtClean="0">
                <a:solidFill>
                  <a:srgbClr val="0033CC"/>
                </a:solidFill>
                <a:latin typeface="Times New Roman" panose="02020603050405020304" pitchFamily="18" charset="0"/>
                <a:ea typeface="新宋体" panose="02010609030101010101" charset="-122"/>
              </a:rPr>
              <a:t>实现</a:t>
            </a:r>
            <a:endParaRPr lang="en-US" altLang="zh-CN" b="1" dirty="0" smtClean="0">
              <a:solidFill>
                <a:srgbClr val="0033CC"/>
              </a:solidFill>
              <a:latin typeface="Times New Roman" panose="02020603050405020304" pitchFamily="18" charset="0"/>
              <a:ea typeface="新宋体" panose="02010609030101010101" charset="-122"/>
            </a:endParaRPr>
          </a:p>
          <a:p>
            <a:pPr marL="342900" lvl="0" indent="-342900" defTabSz="914400" eaLnBrk="0" hangingPunct="0">
              <a:lnSpc>
                <a:spcPct val="90000"/>
              </a:lnSpc>
              <a:spcAft>
                <a:spcPct val="20000"/>
              </a:spcAft>
              <a:buBlip>
                <a:blip r:embed="rId1"/>
              </a:buBlip>
            </a:pPr>
            <a:endParaRPr lang="en-US" altLang="zh-CN" b="1" dirty="0" smtClean="0">
              <a:solidFill>
                <a:srgbClr val="0033CC"/>
              </a:solidFill>
              <a:latin typeface="Times New Roman" panose="02020603050405020304" pitchFamily="18" charset="0"/>
              <a:ea typeface="新宋体" panose="02010609030101010101" charset="-122"/>
            </a:endParaRPr>
          </a:p>
          <a:p>
            <a:pPr marL="342900" lvl="0" indent="-342900" eaLnBrk="0" hangingPunct="0">
              <a:lnSpc>
                <a:spcPct val="90000"/>
              </a:lnSpc>
              <a:spcAft>
                <a:spcPct val="20000"/>
              </a:spcAft>
              <a:buBlip>
                <a:blip r:embed="rId1"/>
              </a:buBlip>
            </a:pPr>
            <a:r>
              <a:rPr lang="zh-CN" altLang="en-US" b="1" dirty="0" smtClean="0">
                <a:solidFill>
                  <a:srgbClr val="0033CC"/>
                </a:solidFill>
                <a:ea typeface="新宋体" panose="02010609030101010101" charset="-122"/>
              </a:rPr>
              <a:t>具体方法：使用硬件描述语言</a:t>
            </a:r>
            <a:r>
              <a:rPr lang="en-US" altLang="zh-CN" b="1" dirty="0" smtClean="0">
                <a:solidFill>
                  <a:srgbClr val="0033CC"/>
                </a:solidFill>
                <a:ea typeface="新宋体" panose="02010609030101010101" charset="-122"/>
              </a:rPr>
              <a:t>HDL </a:t>
            </a:r>
            <a:r>
              <a:rPr lang="zh-CN" altLang="en-US" b="1" dirty="0" smtClean="0">
                <a:solidFill>
                  <a:srgbClr val="0033CC"/>
                </a:solidFill>
                <a:ea typeface="新宋体" panose="02010609030101010101" charset="-122"/>
              </a:rPr>
              <a:t>（英文： </a:t>
            </a:r>
            <a:r>
              <a:rPr lang="en-US" altLang="zh-CN" b="1" dirty="0" smtClean="0">
                <a:solidFill>
                  <a:srgbClr val="0033CC"/>
                </a:solidFill>
                <a:ea typeface="新宋体" panose="02010609030101010101" charset="-122"/>
              </a:rPr>
              <a:t>Hardware Description Language </a:t>
            </a:r>
            <a:r>
              <a:rPr lang="zh-CN" altLang="en-US" b="1" dirty="0" smtClean="0">
                <a:solidFill>
                  <a:srgbClr val="0033CC"/>
                </a:solidFill>
                <a:ea typeface="新宋体" panose="02010609030101010101" charset="-122"/>
              </a:rPr>
              <a:t>）实现上述的逻辑函数，然后，利用电子设计自动化（ </a:t>
            </a:r>
            <a:r>
              <a:rPr lang="en-US" altLang="zh-CN" b="1" dirty="0" smtClean="0">
                <a:solidFill>
                  <a:srgbClr val="0033CC"/>
                </a:solidFill>
                <a:ea typeface="新宋体" panose="02010609030101010101" charset="-122"/>
              </a:rPr>
              <a:t>EDA </a:t>
            </a:r>
            <a:r>
              <a:rPr lang="zh-CN" altLang="en-US" b="1" dirty="0" smtClean="0">
                <a:solidFill>
                  <a:srgbClr val="0033CC"/>
                </a:solidFill>
                <a:ea typeface="新宋体" panose="02010609030101010101" charset="-122"/>
              </a:rPr>
              <a:t>）工具，逐层进行仿真验证，再把其中需要变为实际电路的模块组合，经过自动综合工具转换到门级电路网表。接下去，再用专用集成电路 </a:t>
            </a:r>
            <a:r>
              <a:rPr lang="en-US" altLang="zh-CN" b="1" dirty="0" smtClean="0">
                <a:solidFill>
                  <a:srgbClr val="0033CC"/>
                </a:solidFill>
                <a:ea typeface="新宋体" panose="02010609030101010101" charset="-122"/>
              </a:rPr>
              <a:t>ASIC </a:t>
            </a:r>
            <a:r>
              <a:rPr lang="zh-CN" altLang="en-US" b="1" dirty="0" smtClean="0">
                <a:solidFill>
                  <a:srgbClr val="0033CC"/>
                </a:solidFill>
                <a:ea typeface="新宋体" panose="02010609030101010101" charset="-122"/>
              </a:rPr>
              <a:t>或现场可编程门阵列 </a:t>
            </a:r>
            <a:r>
              <a:rPr lang="en-US" altLang="zh-CN" b="1" dirty="0" smtClean="0">
                <a:solidFill>
                  <a:srgbClr val="0033CC"/>
                </a:solidFill>
                <a:ea typeface="新宋体" panose="02010609030101010101" charset="-122"/>
              </a:rPr>
              <a:t>FPGA </a:t>
            </a:r>
            <a:r>
              <a:rPr lang="zh-CN" altLang="en-US" b="1" dirty="0" smtClean="0">
                <a:solidFill>
                  <a:srgbClr val="0033CC"/>
                </a:solidFill>
                <a:ea typeface="新宋体" panose="02010609030101010101" charset="-122"/>
              </a:rPr>
              <a:t>自动布局布线工具，把网表转换为要实现的具体电路布线结构。</a:t>
            </a:r>
            <a:endParaRPr lang="zh-CN" altLang="en-US" b="1" dirty="0">
              <a:solidFill>
                <a:srgbClr val="0033CC"/>
              </a:solidFill>
              <a:latin typeface="Times New Roman" panose="02020603050405020304" pitchFamily="18" charset="0"/>
              <a:ea typeface="新宋体" panose="02010609030101010101"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灯片编号占位符 6"/>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23234" name="Rectangle 2"/>
          <p:cNvSpPr>
            <a:spLocks noGrp="1" noChangeArrowheads="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spcBef>
                <a:spcPct val="0"/>
              </a:spcBef>
              <a:spcAft>
                <a:spcPct val="0"/>
              </a:spcAft>
              <a:buClrTx/>
              <a:buSzTx/>
              <a:buFontTx/>
              <a:buNone/>
              <a:defRPr/>
            </a:pPr>
            <a:r>
              <a:rPr kumimoji="1" lang="zh-CN" altLang="en-US" sz="3200" b="1" i="0" u="none" strike="noStrike" kern="0" cap="none" spc="0" normalizeH="0" baseline="0" noProof="0" dirty="0" smtClean="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硬</a:t>
            </a:r>
            <a:r>
              <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rPr>
              <a:t>布线控制器与微程序控制器的比较</a:t>
            </a:r>
            <a:endParaRPr kumimoji="1" lang="zh-CN" altLang="en-US" sz="3200" b="1" i="0" u="none" strike="noStrike" kern="0" cap="none" spc="0" normalizeH="0" baseline="0" noProof="0" dirty="0">
              <a:ln>
                <a:noFill/>
              </a:ln>
              <a:solidFill>
                <a:srgbClr val="6600CC"/>
              </a:solidFill>
              <a:effectLst>
                <a:outerShdw blurRad="38100" dist="38100" dir="2700000" algn="tl">
                  <a:srgbClr val="C0C0C0"/>
                </a:outerShdw>
              </a:effectLst>
              <a:uLnTx/>
              <a:uFillTx/>
              <a:latin typeface="宋体" panose="02010600030101010101" pitchFamily="2" charset="-122"/>
              <a:ea typeface="+mj-ea"/>
              <a:cs typeface="+mj-cs"/>
            </a:endParaRPr>
          </a:p>
        </p:txBody>
      </p:sp>
      <p:graphicFrame>
        <p:nvGraphicFramePr>
          <p:cNvPr id="223235" name="Group 3"/>
          <p:cNvGraphicFramePr>
            <a:graphicFrameLocks noGrp="1"/>
          </p:cNvGraphicFramePr>
          <p:nvPr>
            <p:ph sz="half" idx="1"/>
          </p:nvPr>
        </p:nvGraphicFramePr>
        <p:xfrm>
          <a:off x="611188" y="1268413"/>
          <a:ext cx="7848600" cy="3983043"/>
        </p:xfrm>
        <a:graphic>
          <a:graphicData uri="http://schemas.openxmlformats.org/drawingml/2006/table">
            <a:tbl>
              <a:tblPr/>
              <a:tblGrid>
                <a:gridCol w="1873250"/>
                <a:gridCol w="3024187"/>
                <a:gridCol w="2951163"/>
              </a:tblGrid>
              <a:tr h="588963">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990033"/>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比较内容</a:t>
                      </a:r>
                      <a:endParaRPr kumimoji="0" lang="zh-CN" altLang="en-US" sz="2400" b="1" i="0" u="none" strike="noStrike" cap="none" normalizeH="0" baseline="0" smtClean="0">
                        <a:ln>
                          <a:noFill/>
                        </a:ln>
                        <a:solidFill>
                          <a:srgbClr val="990033"/>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990033"/>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微程序控制器</a:t>
                      </a:r>
                      <a:endParaRPr kumimoji="0" lang="zh-CN" altLang="en-US" sz="2400" b="1" i="0" u="none" strike="noStrike" cap="none" normalizeH="0" baseline="0" smtClean="0">
                        <a:ln>
                          <a:noFill/>
                        </a:ln>
                        <a:solidFill>
                          <a:srgbClr val="990033"/>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990033"/>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硬布线控制器</a:t>
                      </a:r>
                      <a:endParaRPr kumimoji="0" lang="zh-CN" altLang="en-US" sz="2400" b="1" i="0" u="none" strike="noStrike" cap="none" normalizeH="0" baseline="0" smtClean="0">
                        <a:ln>
                          <a:noFill/>
                        </a:ln>
                        <a:solidFill>
                          <a:srgbClr val="990033"/>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1516063">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工作原理</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微操作控制信号事先以微程序的形式存放在控存中，执行指令时读出即可</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微操作控制信号由组合逻辑电路根据当前的指令码、状态和时序，即时产生</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52438">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执行速度</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慢</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快</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65125">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规整性</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较规整</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繁琐、不规整</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425450">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应用场合</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CISC  CPU</a:t>
                      </a:r>
                      <a:endPar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RISC  CPU</a:t>
                      </a:r>
                      <a:endParaRPr kumimoji="0" lang="en-US" altLang="zh-CN"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338138">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易扩充性</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易扩充修改</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spcBef>
                          <a:spcPct val="0"/>
                        </a:spcBef>
                        <a:spcAft>
                          <a:spcPct val="0"/>
                        </a:spcAft>
                        <a:buClrTx/>
                        <a:buSzTx/>
                        <a:buFontTx/>
                        <a:buNone/>
                      </a:pPr>
                      <a:r>
                        <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rPr>
                        <a:t>困难</a:t>
                      </a:r>
                      <a:endParaRPr kumimoji="0" lang="zh-CN" altLang="en-US" sz="2400" b="1" i="0" u="none" strike="noStrike" cap="none" normalizeH="0" baseline="0" smtClean="0">
                        <a:ln>
                          <a:noFill/>
                        </a:ln>
                        <a:solidFill>
                          <a:srgbClr val="0000FF"/>
                        </a:solidFill>
                        <a:effectLst>
                          <a:outerShdw blurRad="38100" dist="38100" dir="2700000" algn="tl">
                            <a:srgbClr val="000000"/>
                          </a:outerShdw>
                        </a:effectLst>
                        <a:latin typeface="Arial" panose="020B0604020202020204" pitchFamily="34" charset="0"/>
                        <a:ea typeface="新宋体" panose="02010609030101010101" charset="-122"/>
                        <a:cs typeface="Times New Roman" panose="02020603050405020304" pitchFamily="18" charset="0"/>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23235"/>
                                        </p:tgtEl>
                                        <p:attrNameLst>
                                          <p:attrName>style.visibility</p:attrName>
                                        </p:attrNameLst>
                                      </p:cBhvr>
                                      <p:to>
                                        <p:strVal val="visible"/>
                                      </p:to>
                                    </p:set>
                                    <p:anim calcmode="lin" valueType="num">
                                      <p:cBhvr>
                                        <p:cTn id="7" dur="1" fill="hold"/>
                                        <p:tgtEl>
                                          <p:spTgt spid="22323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5"/>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63491" name="WordArt 2"/>
          <p:cNvSpPr>
            <a:spLocks noTextEdit="1"/>
          </p:cNvSpPr>
          <p:nvPr/>
        </p:nvSpPr>
        <p:spPr>
          <a:xfrm>
            <a:off x="2124075" y="1916113"/>
            <a:ext cx="4535488" cy="1728787"/>
          </a:xfrm>
          <a:prstGeom prst="rect">
            <a:avLst/>
          </a:prstGeom>
        </p:spPr>
        <p:txBody>
          <a:bodyPr wrap="none" fromWordArt="1">
            <a:prstTxWarp prst="textWave2">
              <a:avLst>
                <a:gd name="adj1" fmla="val 13005"/>
                <a:gd name="adj2" fmla="val 0"/>
              </a:avLst>
            </a:prstTxWarp>
            <a:normAutofit/>
            <a:scene3d>
              <a:camera prst="legacyPerspectiveFront">
                <a:rot lat="20520000" lon="1080000" rev="0"/>
              </a:camera>
              <a:lightRig rig="legacyHarsh2" dir="b"/>
            </a:scene3d>
            <a:sp3d extrusionH="430200" prstMaterial="legacyMatte">
              <a:extrusionClr>
                <a:srgbClr val="FF6600"/>
              </a:extrusionClr>
            </a:sp3d>
          </a:bodyPr>
          <a:lstStyle/>
          <a:p>
            <a:pPr algn="ctr"/>
            <a:r>
              <a:rPr lang="zh-CN" altLang="en-US" sz="3600">
                <a:gradFill rotWithShape="1">
                  <a:gsLst>
                    <a:gs pos="0">
                      <a:srgbClr val="FFE701"/>
                    </a:gs>
                    <a:gs pos="100000">
                      <a:srgbClr val="FE3E02"/>
                    </a:gs>
                  </a:gsLst>
                  <a:lin ang="5400000" scaled="1"/>
                  <a:tileRect/>
                </a:gradFill>
                <a:latin typeface="华文行楷" panose="02010800040101010101" charset="-122"/>
                <a:ea typeface="华文行楷" panose="02010800040101010101" charset="-122"/>
              </a:rPr>
              <a:t>The  End !</a:t>
            </a:r>
            <a:endParaRPr lang="zh-CN" altLang="en-US" sz="3600">
              <a:gradFill rotWithShape="1">
                <a:gsLst>
                  <a:gs pos="0">
                    <a:srgbClr val="FFE701"/>
                  </a:gs>
                  <a:gs pos="100000">
                    <a:srgbClr val="FE3E02"/>
                  </a:gs>
                </a:gsLst>
                <a:lin ang="5400000" scaled="1"/>
                <a:tileRect/>
              </a:gradFill>
              <a:latin typeface="华文行楷" panose="02010800040101010101" charset="-122"/>
              <a:ea typeface="华文行楷" panose="02010800040101010101"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3491"/>
                                        </p:tgtEl>
                                        <p:attrNameLst>
                                          <p:attrName>style.visibility</p:attrName>
                                        </p:attrNameLst>
                                      </p:cBhvr>
                                      <p:to>
                                        <p:strVal val="visible"/>
                                      </p:to>
                                    </p:set>
                                    <p:anim calcmode="lin" valueType="num">
                                      <p:cBhvr>
                                        <p:cTn id="7" dur="500" fill="hold"/>
                                        <p:tgtEl>
                                          <p:spTgt spid="63491"/>
                                        </p:tgtEl>
                                        <p:attrNameLst>
                                          <p:attrName>ppt_w</p:attrName>
                                        </p:attrNameLst>
                                      </p:cBhvr>
                                      <p:tavLst>
                                        <p:tav tm="0">
                                          <p:val>
                                            <p:fltVal val="0"/>
                                          </p:val>
                                        </p:tav>
                                        <p:tav tm="100000">
                                          <p:val>
                                            <p:strVal val="#ppt_w"/>
                                          </p:val>
                                        </p:tav>
                                      </p:tavLst>
                                    </p:anim>
                                    <p:anim calcmode="lin" valueType="num">
                                      <p:cBhvr>
                                        <p:cTn id="8" dur="500" fill="hold"/>
                                        <p:tgtEl>
                                          <p:spTgt spid="63491"/>
                                        </p:tgtEl>
                                        <p:attrNameLst>
                                          <p:attrName>ppt_h</p:attrName>
                                        </p:attrNameLst>
                                      </p:cBhvr>
                                      <p:tavLst>
                                        <p:tav tm="0">
                                          <p:val>
                                            <p:fltVal val="0"/>
                                          </p:val>
                                        </p:tav>
                                        <p:tav tm="100000">
                                          <p:val>
                                            <p:strVal val="#ppt_h"/>
                                          </p:val>
                                        </p:tav>
                                      </p:tavLst>
                                    </p:anim>
                                    <p:animEffect transition="in" filter="fade">
                                      <p:cBhvr>
                                        <p:cTn id="9"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灯片编号占位符 3"/>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291843" name="Rectangle 3"/>
          <p:cNvSpPr>
            <a:spLocks noChangeArrowheads="1"/>
          </p:cNvSpPr>
          <p:nvPr/>
        </p:nvSpPr>
        <p:spPr bwMode="auto">
          <a:xfrm>
            <a:off x="609600" y="2349500"/>
            <a:ext cx="8534400" cy="2647950"/>
          </a:xfrm>
          <a:prstGeom prst="rect">
            <a:avLst/>
          </a:prstGeom>
          <a:noFill/>
          <a:ln w="9525">
            <a:noFill/>
            <a:miter lim="800000"/>
          </a:ln>
        </p:spPr>
        <p:txBody>
          <a:bodyPr>
            <a:spAutoFit/>
          </a:bodyPr>
          <a:lstStyle/>
          <a:p>
            <a:pPr marL="0" marR="0" lvl="0" indent="0" algn="l" defTabSz="914400" rtl="0" eaLnBrk="1" fontAlgn="base" latinLnBrk="0" hangingPunct="1">
              <a:spcBef>
                <a:spcPct val="50000"/>
              </a:spcBef>
              <a:spcAft>
                <a:spcPct val="0"/>
              </a:spcAft>
              <a:buClrTx/>
              <a:buSzTx/>
              <a:buFontTx/>
              <a:buNone/>
              <a:defRPr/>
            </a:pPr>
            <a:r>
              <a:rPr kumimoji="0" lang="zh-CN" altLang="en-US" sz="24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十进制加法指令</a:t>
            </a:r>
            <a:endParaRPr kumimoji="0" lang="zh-CN" altLang="en-US" sz="2400" b="1" i="0" u="none" strike="noStrike" kern="1200" cap="none" spc="0" normalizeH="0" baseline="0" noProof="0">
              <a:ln>
                <a:noFill/>
              </a:ln>
              <a:solidFill>
                <a:schemeClr val="tx2"/>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spcBef>
                <a:spcPct val="5000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功能：实现两个</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BCD</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码十进制加法运算。</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spcBef>
                <a:spcPct val="5000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算法：      两个一位</a:t>
            </a:r>
            <a:r>
              <a:rPr kumimoji="0" 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BCD</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码之和。</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spcBef>
                <a:spcPct val="5000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大于</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时，和数必须加</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修正，并产生十进制进位。</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spcBef>
                <a:spcPct val="50000"/>
              </a:spcBef>
              <a:spcAft>
                <a:spcPct val="0"/>
              </a:spcAft>
              <a:buClrTx/>
              <a:buSzTx/>
              <a:buFontTx/>
              <a:buNone/>
              <a:defRPr/>
            </a:pP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不大于</a:t>
            </a:r>
            <a:r>
              <a:rPr kumimoji="0"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9</a:t>
            </a:r>
            <a:r>
              <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时，和数不必修正，且无十进制数的进位。</a:t>
            </a:r>
            <a:endParaRPr kumimoji="0"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1845" name="Rectangle 5"/>
          <p:cNvSpPr>
            <a:spLocks noChangeArrowheads="1"/>
          </p:cNvSpPr>
          <p:nvPr/>
        </p:nvSpPr>
        <p:spPr bwMode="auto">
          <a:xfrm>
            <a:off x="1116013" y="0"/>
            <a:ext cx="7286625" cy="1828800"/>
          </a:xfrm>
          <a:prstGeom prst="rect">
            <a:avLst/>
          </a:prstGeom>
          <a:noFill/>
          <a:ln w="9525">
            <a:noFill/>
            <a:miter lim="800000"/>
          </a:ln>
          <a:effectLst/>
        </p:spPr>
        <p:txBody>
          <a:bodyPr anchor="b"/>
          <a:lstStyle/>
          <a:p>
            <a:pPr marL="0" marR="0" lvl="0" indent="0" algn="ctr" defTabSz="914400" rtl="0" eaLnBrk="1" fontAlgn="base" latinLnBrk="0" hangingPunct="1">
              <a:spcBef>
                <a:spcPct val="0"/>
              </a:spcBef>
              <a:spcAft>
                <a:spcPct val="0"/>
              </a:spcAft>
              <a:buClrTx/>
              <a:buSzTx/>
              <a:buFontTx/>
              <a:buNone/>
              <a:defRPr/>
            </a:pPr>
            <a:r>
              <a:rPr kumimoji="1" lang="zh-CN" altLang="en-US" sz="32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幼圆" panose="02010509060101010101" pitchFamily="49" charset="-122"/>
                <a:cs typeface="+mn-cs"/>
              </a:rPr>
              <a:t>举例： “十进制加法”指令</a:t>
            </a:r>
            <a:endParaRPr kumimoji="1" lang="zh-CN" altLang="en-US" sz="3200" b="1" i="0" u="none" strike="noStrike" kern="1200" cap="none" spc="0" normalizeH="0" baseline="0" noProof="0">
              <a:ln>
                <a:noFill/>
              </a:ln>
              <a:solidFill>
                <a:srgbClr val="CC0099"/>
              </a:solidFill>
              <a:effectLst>
                <a:outerShdw blurRad="38100" dist="38100" dir="2700000" algn="tl">
                  <a:srgbClr val="C0C0C0"/>
                </a:outerShdw>
              </a:effectLst>
              <a:uLnTx/>
              <a:uFillTx/>
              <a:latin typeface="Times New Roman" panose="02020603050405020304" pitchFamily="18" charset="0"/>
              <a:ea typeface="幼圆" panose="02010509060101010101" pitchFamily="49" charset="-122"/>
              <a:cs typeface="+mn-cs"/>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1845">
                                            <p:txEl>
                                              <p:pRg st="0" end="0"/>
                                            </p:txEl>
                                          </p:spTgt>
                                        </p:tgtEl>
                                        <p:attrNameLst>
                                          <p:attrName>style.visibility</p:attrName>
                                        </p:attrNameLst>
                                      </p:cBhvr>
                                      <p:to>
                                        <p:strVal val="visible"/>
                                      </p:to>
                                    </p:set>
                                    <p:animEffect transition="in" filter="dissolve">
                                      <p:cBhvr>
                                        <p:cTn id="7" dur="500"/>
                                        <p:tgtEl>
                                          <p:spTgt spid="2918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184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灯片编号占位符 3"/>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grpSp>
        <p:nvGrpSpPr>
          <p:cNvPr id="18434" name="Group 2"/>
          <p:cNvGrpSpPr/>
          <p:nvPr/>
        </p:nvGrpSpPr>
        <p:grpSpPr>
          <a:xfrm>
            <a:off x="155575" y="1371600"/>
            <a:ext cx="5094288" cy="531813"/>
            <a:chOff x="0" y="0"/>
            <a:chExt cx="1441" cy="981"/>
          </a:xfrm>
        </p:grpSpPr>
        <p:grpSp>
          <p:nvGrpSpPr>
            <p:cNvPr id="18435" name="Group 3"/>
            <p:cNvGrpSpPr/>
            <p:nvPr/>
          </p:nvGrpSpPr>
          <p:grpSpPr>
            <a:xfrm>
              <a:off x="3" y="3"/>
              <a:ext cx="1438" cy="978"/>
              <a:chOff x="0" y="0"/>
              <a:chExt cx="1438" cy="978"/>
            </a:xfrm>
          </p:grpSpPr>
          <p:grpSp>
            <p:nvGrpSpPr>
              <p:cNvPr id="18436" name="Group 4"/>
              <p:cNvGrpSpPr/>
              <p:nvPr/>
            </p:nvGrpSpPr>
            <p:grpSpPr>
              <a:xfrm>
                <a:off x="0" y="0"/>
                <a:ext cx="1044" cy="978"/>
                <a:chOff x="0" y="0"/>
                <a:chExt cx="1044" cy="978"/>
              </a:xfrm>
            </p:grpSpPr>
            <p:sp>
              <p:nvSpPr>
                <p:cNvPr id="18437" name="Rectangle 5"/>
                <p:cNvSpPr/>
                <p:nvPr/>
              </p:nvSpPr>
              <p:spPr>
                <a:xfrm>
                  <a:off x="0" y="0"/>
                  <a:ext cx="1044"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000 000 000  000  11111</a:t>
                  </a:r>
                  <a:endParaRPr lang="en-US" altLang="zh-CN" b="1" dirty="0">
                    <a:latin typeface="Times New Roman" panose="02020603050405020304" pitchFamily="18" charset="0"/>
                    <a:ea typeface="宋体" panose="02010600030101010101" pitchFamily="2" charset="-122"/>
                  </a:endParaRPr>
                </a:p>
              </p:txBody>
            </p:sp>
            <p:sp>
              <p:nvSpPr>
                <p:cNvPr id="18438" name="Rectangle 6"/>
                <p:cNvSpPr/>
                <p:nvPr/>
              </p:nvSpPr>
              <p:spPr>
                <a:xfrm>
                  <a:off x="0" y="0"/>
                  <a:ext cx="63" cy="691"/>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39" name="Group 7"/>
              <p:cNvGrpSpPr/>
              <p:nvPr/>
            </p:nvGrpSpPr>
            <p:grpSpPr>
              <a:xfrm>
                <a:off x="1044" y="0"/>
                <a:ext cx="156" cy="978"/>
                <a:chOff x="0" y="0"/>
                <a:chExt cx="156" cy="978"/>
              </a:xfrm>
            </p:grpSpPr>
            <p:sp>
              <p:nvSpPr>
                <p:cNvPr id="18440" name="Rectangle 8"/>
                <p:cNvSpPr/>
                <p:nvPr/>
              </p:nvSpPr>
              <p:spPr>
                <a:xfrm>
                  <a:off x="0" y="0"/>
                  <a:ext cx="156"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10</a:t>
                  </a:r>
                  <a:endParaRPr lang="en-US" altLang="zh-CN" b="1" dirty="0">
                    <a:latin typeface="Times New Roman" panose="02020603050405020304" pitchFamily="18" charset="0"/>
                    <a:ea typeface="宋体" panose="02010600030101010101" pitchFamily="2" charset="-122"/>
                  </a:endParaRPr>
                </a:p>
              </p:txBody>
            </p:sp>
            <p:sp>
              <p:nvSpPr>
                <p:cNvPr id="18441" name="Rectangle 9"/>
                <p:cNvSpPr/>
                <p:nvPr/>
              </p:nvSpPr>
              <p:spPr>
                <a:xfrm>
                  <a:off x="0" y="0"/>
                  <a:ext cx="63" cy="691"/>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42" name="Group 10"/>
              <p:cNvGrpSpPr/>
              <p:nvPr/>
            </p:nvGrpSpPr>
            <p:grpSpPr>
              <a:xfrm>
                <a:off x="1200" y="0"/>
                <a:ext cx="238" cy="978"/>
                <a:chOff x="0" y="0"/>
                <a:chExt cx="238" cy="978"/>
              </a:xfrm>
            </p:grpSpPr>
            <p:sp>
              <p:nvSpPr>
                <p:cNvPr id="18443" name="Rectangle 11"/>
                <p:cNvSpPr/>
                <p:nvPr/>
              </p:nvSpPr>
              <p:spPr>
                <a:xfrm>
                  <a:off x="0" y="0"/>
                  <a:ext cx="238"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0000</a:t>
                  </a:r>
                  <a:endParaRPr lang="en-US" altLang="zh-CN" b="1" dirty="0">
                    <a:latin typeface="Times New Roman" panose="02020603050405020304" pitchFamily="18" charset="0"/>
                    <a:ea typeface="宋体" panose="02010600030101010101" pitchFamily="2" charset="-122"/>
                  </a:endParaRPr>
                </a:p>
              </p:txBody>
            </p:sp>
            <p:sp>
              <p:nvSpPr>
                <p:cNvPr id="18444" name="Rectangle 12"/>
                <p:cNvSpPr/>
                <p:nvPr/>
              </p:nvSpPr>
              <p:spPr>
                <a:xfrm>
                  <a:off x="0" y="0"/>
                  <a:ext cx="63" cy="691"/>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sp>
          <p:nvSpPr>
            <p:cNvPr id="18445" name="Rectangle 13"/>
            <p:cNvSpPr/>
            <p:nvPr/>
          </p:nvSpPr>
          <p:spPr>
            <a:xfrm>
              <a:off x="0" y="0"/>
              <a:ext cx="63" cy="691"/>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sp>
        <p:nvSpPr>
          <p:cNvPr id="18446" name="Rectangle 14"/>
          <p:cNvSpPr/>
          <p:nvPr/>
        </p:nvSpPr>
        <p:spPr>
          <a:xfrm>
            <a:off x="231775" y="1905000"/>
            <a:ext cx="5026025" cy="457200"/>
          </a:xfrm>
          <a:prstGeom prst="rect">
            <a:avLst/>
          </a:prstGeom>
          <a:noFill/>
          <a:ln w="9525">
            <a:noFill/>
          </a:ln>
        </p:spPr>
        <p:txBody>
          <a:bodyPr anchor="t">
            <a:spAutoFit/>
          </a:bodyPr>
          <a:lstStyle/>
          <a:p>
            <a:pPr lvl="0" indent="0"/>
            <a:r>
              <a:rPr lang="zh-CN" altLang="en-US" b="1" dirty="0">
                <a:latin typeface="Times New Roman" panose="02020603050405020304" pitchFamily="18" charset="0"/>
                <a:ea typeface="宋体" panose="02010600030101010101" pitchFamily="2" charset="-122"/>
              </a:rPr>
              <a:t>第二条微指令的二进制编码是</a:t>
            </a:r>
            <a:endParaRPr lang="zh-CN" altLang="en-US" b="1" dirty="0">
              <a:latin typeface="Times New Roman" panose="02020603050405020304" pitchFamily="18" charset="0"/>
              <a:ea typeface="宋体" panose="02010600030101010101" pitchFamily="2" charset="-122"/>
            </a:endParaRPr>
          </a:p>
        </p:txBody>
      </p:sp>
      <p:grpSp>
        <p:nvGrpSpPr>
          <p:cNvPr id="18447" name="Group 15"/>
          <p:cNvGrpSpPr/>
          <p:nvPr/>
        </p:nvGrpSpPr>
        <p:grpSpPr>
          <a:xfrm>
            <a:off x="155575" y="2590800"/>
            <a:ext cx="5170488" cy="590550"/>
            <a:chOff x="0" y="0"/>
            <a:chExt cx="1442" cy="981"/>
          </a:xfrm>
        </p:grpSpPr>
        <p:grpSp>
          <p:nvGrpSpPr>
            <p:cNvPr id="18448" name="Group 16"/>
            <p:cNvGrpSpPr/>
            <p:nvPr/>
          </p:nvGrpSpPr>
          <p:grpSpPr>
            <a:xfrm>
              <a:off x="3" y="3"/>
              <a:ext cx="1439" cy="978"/>
              <a:chOff x="0" y="0"/>
              <a:chExt cx="1439" cy="978"/>
            </a:xfrm>
          </p:grpSpPr>
          <p:grpSp>
            <p:nvGrpSpPr>
              <p:cNvPr id="18449" name="Group 17"/>
              <p:cNvGrpSpPr/>
              <p:nvPr/>
            </p:nvGrpSpPr>
            <p:grpSpPr>
              <a:xfrm>
                <a:off x="0" y="0"/>
                <a:ext cx="1039" cy="978"/>
                <a:chOff x="0" y="0"/>
                <a:chExt cx="1039" cy="978"/>
              </a:xfrm>
            </p:grpSpPr>
            <p:sp>
              <p:nvSpPr>
                <p:cNvPr id="18450" name="Rectangle 18"/>
                <p:cNvSpPr/>
                <p:nvPr/>
              </p:nvSpPr>
              <p:spPr>
                <a:xfrm>
                  <a:off x="0" y="0"/>
                  <a:ext cx="1039"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010 100 100 100 00000</a:t>
                  </a:r>
                  <a:endParaRPr lang="en-US" altLang="zh-CN" b="1" dirty="0">
                    <a:latin typeface="Times New Roman" panose="02020603050405020304" pitchFamily="18" charset="0"/>
                    <a:ea typeface="宋体" panose="02010600030101010101" pitchFamily="2" charset="-122"/>
                  </a:endParaRPr>
                </a:p>
              </p:txBody>
            </p:sp>
            <p:sp>
              <p:nvSpPr>
                <p:cNvPr id="18451" name="Rectangle 19"/>
                <p:cNvSpPr/>
                <p:nvPr/>
              </p:nvSpPr>
              <p:spPr>
                <a:xfrm>
                  <a:off x="0" y="0"/>
                  <a:ext cx="62" cy="622"/>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52" name="Group 20"/>
              <p:cNvGrpSpPr/>
              <p:nvPr/>
            </p:nvGrpSpPr>
            <p:grpSpPr>
              <a:xfrm>
                <a:off x="1039" y="0"/>
                <a:ext cx="168" cy="978"/>
                <a:chOff x="0" y="0"/>
                <a:chExt cx="168" cy="978"/>
              </a:xfrm>
            </p:grpSpPr>
            <p:sp>
              <p:nvSpPr>
                <p:cNvPr id="18453" name="Rectangle 21"/>
                <p:cNvSpPr/>
                <p:nvPr/>
              </p:nvSpPr>
              <p:spPr>
                <a:xfrm>
                  <a:off x="0" y="0"/>
                  <a:ext cx="168"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00</a:t>
                  </a:r>
                  <a:endParaRPr lang="en-US" altLang="zh-CN" b="1" dirty="0">
                    <a:latin typeface="Times New Roman" panose="02020603050405020304" pitchFamily="18" charset="0"/>
                    <a:ea typeface="宋体" panose="02010600030101010101" pitchFamily="2" charset="-122"/>
                  </a:endParaRPr>
                </a:p>
              </p:txBody>
            </p:sp>
            <p:sp>
              <p:nvSpPr>
                <p:cNvPr id="18454" name="Rectangle 22"/>
                <p:cNvSpPr/>
                <p:nvPr/>
              </p:nvSpPr>
              <p:spPr>
                <a:xfrm>
                  <a:off x="0" y="0"/>
                  <a:ext cx="62" cy="622"/>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55" name="Group 23"/>
              <p:cNvGrpSpPr/>
              <p:nvPr/>
            </p:nvGrpSpPr>
            <p:grpSpPr>
              <a:xfrm>
                <a:off x="1207" y="0"/>
                <a:ext cx="232" cy="978"/>
                <a:chOff x="0" y="0"/>
                <a:chExt cx="232" cy="978"/>
              </a:xfrm>
            </p:grpSpPr>
            <p:sp>
              <p:nvSpPr>
                <p:cNvPr id="18456" name="Rectangle 24"/>
                <p:cNvSpPr/>
                <p:nvPr/>
              </p:nvSpPr>
              <p:spPr>
                <a:xfrm>
                  <a:off x="0" y="0"/>
                  <a:ext cx="232"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1001</a:t>
                  </a:r>
                  <a:endParaRPr lang="en-US" altLang="zh-CN" b="1" dirty="0">
                    <a:latin typeface="Times New Roman" panose="02020603050405020304" pitchFamily="18" charset="0"/>
                    <a:ea typeface="宋体" panose="02010600030101010101" pitchFamily="2" charset="-122"/>
                  </a:endParaRPr>
                </a:p>
              </p:txBody>
            </p:sp>
            <p:sp>
              <p:nvSpPr>
                <p:cNvPr id="18457" name="Rectangle 25"/>
                <p:cNvSpPr/>
                <p:nvPr/>
              </p:nvSpPr>
              <p:spPr>
                <a:xfrm>
                  <a:off x="0" y="0"/>
                  <a:ext cx="62" cy="622"/>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sp>
          <p:nvSpPr>
            <p:cNvPr id="18458" name="Rectangle 26"/>
            <p:cNvSpPr/>
            <p:nvPr/>
          </p:nvSpPr>
          <p:spPr>
            <a:xfrm>
              <a:off x="0" y="0"/>
              <a:ext cx="62" cy="623"/>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sp>
        <p:nvSpPr>
          <p:cNvPr id="18459" name="Rectangle 27"/>
          <p:cNvSpPr/>
          <p:nvPr/>
        </p:nvSpPr>
        <p:spPr>
          <a:xfrm>
            <a:off x="384175" y="3429000"/>
            <a:ext cx="5330825" cy="457200"/>
          </a:xfrm>
          <a:prstGeom prst="rect">
            <a:avLst/>
          </a:prstGeom>
          <a:noFill/>
          <a:ln w="9525">
            <a:noFill/>
          </a:ln>
        </p:spPr>
        <p:txBody>
          <a:bodyPr anchor="t">
            <a:spAutoFit/>
          </a:bodyPr>
          <a:lstStyle/>
          <a:p>
            <a:pPr lvl="0" indent="0"/>
            <a:r>
              <a:rPr lang="zh-CN" altLang="en-US" b="1" dirty="0">
                <a:latin typeface="Times New Roman" panose="02020603050405020304" pitchFamily="18" charset="0"/>
                <a:ea typeface="宋体" panose="02010600030101010101" pitchFamily="2" charset="-122"/>
              </a:rPr>
              <a:t>第三条微指令的二进制编码是</a:t>
            </a:r>
            <a:endParaRPr lang="zh-CN" altLang="en-US" b="1" dirty="0">
              <a:latin typeface="Times New Roman" panose="02020603050405020304" pitchFamily="18" charset="0"/>
              <a:ea typeface="宋体" panose="02010600030101010101" pitchFamily="2" charset="-122"/>
            </a:endParaRPr>
          </a:p>
        </p:txBody>
      </p:sp>
      <p:grpSp>
        <p:nvGrpSpPr>
          <p:cNvPr id="18460" name="Group 28"/>
          <p:cNvGrpSpPr/>
          <p:nvPr/>
        </p:nvGrpSpPr>
        <p:grpSpPr>
          <a:xfrm>
            <a:off x="231775" y="4114800"/>
            <a:ext cx="5170488" cy="608013"/>
            <a:chOff x="0" y="0"/>
            <a:chExt cx="1442" cy="981"/>
          </a:xfrm>
        </p:grpSpPr>
        <p:grpSp>
          <p:nvGrpSpPr>
            <p:cNvPr id="18461" name="Group 29"/>
            <p:cNvGrpSpPr/>
            <p:nvPr/>
          </p:nvGrpSpPr>
          <p:grpSpPr>
            <a:xfrm>
              <a:off x="3" y="3"/>
              <a:ext cx="1439" cy="978"/>
              <a:chOff x="0" y="0"/>
              <a:chExt cx="1439" cy="978"/>
            </a:xfrm>
          </p:grpSpPr>
          <p:grpSp>
            <p:nvGrpSpPr>
              <p:cNvPr id="18462" name="Group 30"/>
              <p:cNvGrpSpPr/>
              <p:nvPr/>
            </p:nvGrpSpPr>
            <p:grpSpPr>
              <a:xfrm>
                <a:off x="0" y="0"/>
                <a:ext cx="1039" cy="978"/>
                <a:chOff x="0" y="0"/>
                <a:chExt cx="1039" cy="978"/>
              </a:xfrm>
            </p:grpSpPr>
            <p:sp>
              <p:nvSpPr>
                <p:cNvPr id="18463" name="Rectangle 31"/>
                <p:cNvSpPr/>
                <p:nvPr/>
              </p:nvSpPr>
              <p:spPr>
                <a:xfrm>
                  <a:off x="0" y="0"/>
                  <a:ext cx="1039"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010 001 001 100 00000</a:t>
                  </a:r>
                  <a:endParaRPr lang="en-US" altLang="zh-CN" b="1" dirty="0">
                    <a:latin typeface="Times New Roman" panose="02020603050405020304" pitchFamily="18" charset="0"/>
                    <a:ea typeface="宋体" panose="02010600030101010101" pitchFamily="2" charset="-122"/>
                  </a:endParaRPr>
                </a:p>
              </p:txBody>
            </p:sp>
            <p:sp>
              <p:nvSpPr>
                <p:cNvPr id="18464" name="Rectangle 32"/>
                <p:cNvSpPr/>
                <p:nvPr/>
              </p:nvSpPr>
              <p:spPr>
                <a:xfrm>
                  <a:off x="0" y="0"/>
                  <a:ext cx="62" cy="604"/>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65" name="Group 33"/>
              <p:cNvGrpSpPr/>
              <p:nvPr/>
            </p:nvGrpSpPr>
            <p:grpSpPr>
              <a:xfrm>
                <a:off x="1039" y="0"/>
                <a:ext cx="168" cy="978"/>
                <a:chOff x="0" y="0"/>
                <a:chExt cx="168" cy="978"/>
              </a:xfrm>
            </p:grpSpPr>
            <p:sp>
              <p:nvSpPr>
                <p:cNvPr id="18466" name="Rectangle 34"/>
                <p:cNvSpPr/>
                <p:nvPr/>
              </p:nvSpPr>
              <p:spPr>
                <a:xfrm>
                  <a:off x="0" y="0"/>
                  <a:ext cx="168"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01</a:t>
                  </a:r>
                  <a:endParaRPr lang="en-US" altLang="zh-CN" b="1" dirty="0">
                    <a:latin typeface="Times New Roman" panose="02020603050405020304" pitchFamily="18" charset="0"/>
                    <a:ea typeface="宋体" panose="02010600030101010101" pitchFamily="2" charset="-122"/>
                  </a:endParaRPr>
                </a:p>
              </p:txBody>
            </p:sp>
            <p:sp>
              <p:nvSpPr>
                <p:cNvPr id="18467" name="Rectangle 35"/>
                <p:cNvSpPr/>
                <p:nvPr/>
              </p:nvSpPr>
              <p:spPr>
                <a:xfrm>
                  <a:off x="0" y="0"/>
                  <a:ext cx="62" cy="604"/>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68" name="Group 36"/>
              <p:cNvGrpSpPr/>
              <p:nvPr/>
            </p:nvGrpSpPr>
            <p:grpSpPr>
              <a:xfrm>
                <a:off x="1207" y="0"/>
                <a:ext cx="232" cy="978"/>
                <a:chOff x="0" y="0"/>
                <a:chExt cx="232" cy="978"/>
              </a:xfrm>
            </p:grpSpPr>
            <p:sp>
              <p:nvSpPr>
                <p:cNvPr id="18469" name="Rectangle 37"/>
                <p:cNvSpPr/>
                <p:nvPr/>
              </p:nvSpPr>
              <p:spPr>
                <a:xfrm>
                  <a:off x="0" y="0"/>
                  <a:ext cx="232"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0000</a:t>
                  </a:r>
                  <a:endParaRPr lang="en-US" altLang="zh-CN" b="1" dirty="0">
                    <a:latin typeface="Times New Roman" panose="02020603050405020304" pitchFamily="18" charset="0"/>
                    <a:ea typeface="宋体" panose="02010600030101010101" pitchFamily="2" charset="-122"/>
                  </a:endParaRPr>
                </a:p>
              </p:txBody>
            </p:sp>
            <p:sp>
              <p:nvSpPr>
                <p:cNvPr id="18470" name="Rectangle 38"/>
                <p:cNvSpPr/>
                <p:nvPr/>
              </p:nvSpPr>
              <p:spPr>
                <a:xfrm>
                  <a:off x="0" y="0"/>
                  <a:ext cx="62" cy="604"/>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sp>
          <p:nvSpPr>
            <p:cNvPr id="18471" name="Rectangle 39"/>
            <p:cNvSpPr/>
            <p:nvPr/>
          </p:nvSpPr>
          <p:spPr>
            <a:xfrm>
              <a:off x="0" y="0"/>
              <a:ext cx="62" cy="605"/>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sp>
        <p:nvSpPr>
          <p:cNvPr id="18472" name="Rectangle 40"/>
          <p:cNvSpPr/>
          <p:nvPr/>
        </p:nvSpPr>
        <p:spPr>
          <a:xfrm>
            <a:off x="381000" y="4953000"/>
            <a:ext cx="5943600" cy="457200"/>
          </a:xfrm>
          <a:prstGeom prst="rect">
            <a:avLst/>
          </a:prstGeom>
          <a:noFill/>
          <a:ln w="9525">
            <a:noFill/>
          </a:ln>
        </p:spPr>
        <p:txBody>
          <a:bodyPr anchor="t">
            <a:spAutoFit/>
          </a:bodyPr>
          <a:lstStyle/>
          <a:p>
            <a:pPr lvl="0" indent="0"/>
            <a:r>
              <a:rPr lang="zh-CN" altLang="en-US" b="1" dirty="0">
                <a:latin typeface="Times New Roman" panose="02020603050405020304" pitchFamily="18" charset="0"/>
                <a:ea typeface="宋体" panose="02010600030101010101" pitchFamily="2" charset="-122"/>
              </a:rPr>
              <a:t>第四条微指令的二进制编码是</a:t>
            </a:r>
            <a:endParaRPr lang="zh-CN" altLang="en-US" b="1" dirty="0">
              <a:latin typeface="Times New Roman" panose="02020603050405020304" pitchFamily="18" charset="0"/>
              <a:ea typeface="宋体" panose="02010600030101010101" pitchFamily="2" charset="-122"/>
            </a:endParaRPr>
          </a:p>
        </p:txBody>
      </p:sp>
      <p:grpSp>
        <p:nvGrpSpPr>
          <p:cNvPr id="18473" name="Group 41"/>
          <p:cNvGrpSpPr/>
          <p:nvPr/>
        </p:nvGrpSpPr>
        <p:grpSpPr>
          <a:xfrm>
            <a:off x="153988" y="5486400"/>
            <a:ext cx="5248275" cy="684213"/>
            <a:chOff x="0" y="0"/>
            <a:chExt cx="1442" cy="981"/>
          </a:xfrm>
        </p:grpSpPr>
        <p:grpSp>
          <p:nvGrpSpPr>
            <p:cNvPr id="18474" name="Group 42"/>
            <p:cNvGrpSpPr/>
            <p:nvPr/>
          </p:nvGrpSpPr>
          <p:grpSpPr>
            <a:xfrm>
              <a:off x="3" y="3"/>
              <a:ext cx="1439" cy="978"/>
              <a:chOff x="0" y="0"/>
              <a:chExt cx="1439" cy="978"/>
            </a:xfrm>
          </p:grpSpPr>
          <p:grpSp>
            <p:nvGrpSpPr>
              <p:cNvPr id="18475" name="Group 43"/>
              <p:cNvGrpSpPr/>
              <p:nvPr/>
            </p:nvGrpSpPr>
            <p:grpSpPr>
              <a:xfrm>
                <a:off x="0" y="0"/>
                <a:ext cx="1039" cy="978"/>
                <a:chOff x="0" y="0"/>
                <a:chExt cx="1039" cy="978"/>
              </a:xfrm>
            </p:grpSpPr>
            <p:sp>
              <p:nvSpPr>
                <p:cNvPr id="18476" name="Rectangle 44"/>
                <p:cNvSpPr/>
                <p:nvPr/>
              </p:nvSpPr>
              <p:spPr>
                <a:xfrm>
                  <a:off x="0" y="0"/>
                  <a:ext cx="1039"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010 001 001 001 00000</a:t>
                  </a:r>
                  <a:endParaRPr lang="en-US" altLang="zh-CN" b="1" dirty="0">
                    <a:latin typeface="Times New Roman" panose="02020603050405020304" pitchFamily="18" charset="0"/>
                    <a:ea typeface="宋体" panose="02010600030101010101" pitchFamily="2" charset="-122"/>
                  </a:endParaRPr>
                </a:p>
              </p:txBody>
            </p:sp>
            <p:sp>
              <p:nvSpPr>
                <p:cNvPr id="18477" name="Rectangle 45"/>
                <p:cNvSpPr/>
                <p:nvPr/>
              </p:nvSpPr>
              <p:spPr>
                <a:xfrm>
                  <a:off x="0" y="0"/>
                  <a:ext cx="61" cy="537"/>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78" name="Group 46"/>
              <p:cNvGrpSpPr/>
              <p:nvPr/>
            </p:nvGrpSpPr>
            <p:grpSpPr>
              <a:xfrm>
                <a:off x="1039" y="0"/>
                <a:ext cx="168" cy="978"/>
                <a:chOff x="0" y="0"/>
                <a:chExt cx="168" cy="978"/>
              </a:xfrm>
            </p:grpSpPr>
            <p:sp>
              <p:nvSpPr>
                <p:cNvPr id="18479" name="Rectangle 47"/>
                <p:cNvSpPr/>
                <p:nvPr/>
              </p:nvSpPr>
              <p:spPr>
                <a:xfrm>
                  <a:off x="0" y="0"/>
                  <a:ext cx="168"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00</a:t>
                  </a:r>
                  <a:endParaRPr lang="en-US" altLang="zh-CN" b="1" dirty="0">
                    <a:latin typeface="Times New Roman" panose="02020603050405020304" pitchFamily="18" charset="0"/>
                    <a:ea typeface="宋体" panose="02010600030101010101" pitchFamily="2" charset="-122"/>
                  </a:endParaRPr>
                </a:p>
              </p:txBody>
            </p:sp>
            <p:sp>
              <p:nvSpPr>
                <p:cNvPr id="18480" name="Rectangle 48"/>
                <p:cNvSpPr/>
                <p:nvPr/>
              </p:nvSpPr>
              <p:spPr>
                <a:xfrm>
                  <a:off x="0" y="0"/>
                  <a:ext cx="61" cy="537"/>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nvGrpSpPr>
              <p:cNvPr id="18481" name="Group 49"/>
              <p:cNvGrpSpPr/>
              <p:nvPr/>
            </p:nvGrpSpPr>
            <p:grpSpPr>
              <a:xfrm>
                <a:off x="1207" y="0"/>
                <a:ext cx="232" cy="978"/>
                <a:chOff x="0" y="0"/>
                <a:chExt cx="232" cy="978"/>
              </a:xfrm>
            </p:grpSpPr>
            <p:sp>
              <p:nvSpPr>
                <p:cNvPr id="18482" name="Rectangle 50"/>
                <p:cNvSpPr/>
                <p:nvPr/>
              </p:nvSpPr>
              <p:spPr>
                <a:xfrm>
                  <a:off x="0" y="0"/>
                  <a:ext cx="232" cy="978"/>
                </a:xfrm>
                <a:prstGeom prst="rect">
                  <a:avLst/>
                </a:prstGeom>
                <a:noFill/>
                <a:ln w="38100" cap="flat" cmpd="sng">
                  <a:solidFill>
                    <a:schemeClr val="tx1"/>
                  </a:solidFill>
                  <a:prstDash val="solid"/>
                  <a:miter/>
                  <a:headEnd type="none" w="med" len="med"/>
                  <a:tailEnd type="none" w="med" len="med"/>
                </a:ln>
              </p:spPr>
              <p:txBody>
                <a:bodyPr anchor="ctr"/>
                <a:lstStyle/>
                <a:p>
                  <a:pPr lvl="0" indent="0"/>
                  <a:r>
                    <a:rPr lang="en-US" altLang="zh-CN" b="1" dirty="0">
                      <a:latin typeface="Times New Roman" panose="02020603050405020304" pitchFamily="18" charset="0"/>
                      <a:ea typeface="宋体" panose="02010600030101010101" pitchFamily="2" charset="-122"/>
                    </a:rPr>
                    <a:t>0000</a:t>
                  </a:r>
                  <a:endParaRPr lang="en-US" altLang="zh-CN" b="1" dirty="0">
                    <a:latin typeface="Times New Roman" panose="02020603050405020304" pitchFamily="18" charset="0"/>
                    <a:ea typeface="宋体" panose="02010600030101010101" pitchFamily="2" charset="-122"/>
                  </a:endParaRPr>
                </a:p>
              </p:txBody>
            </p:sp>
            <p:sp>
              <p:nvSpPr>
                <p:cNvPr id="18483" name="Rectangle 51"/>
                <p:cNvSpPr/>
                <p:nvPr/>
              </p:nvSpPr>
              <p:spPr>
                <a:xfrm>
                  <a:off x="0" y="0"/>
                  <a:ext cx="61" cy="537"/>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grpSp>
        <p:sp>
          <p:nvSpPr>
            <p:cNvPr id="18484" name="Rectangle 52"/>
            <p:cNvSpPr/>
            <p:nvPr/>
          </p:nvSpPr>
          <p:spPr>
            <a:xfrm>
              <a:off x="0" y="0"/>
              <a:ext cx="61" cy="538"/>
            </a:xfrm>
            <a:prstGeom prst="rect">
              <a:avLst/>
            </a:prstGeom>
            <a:noFill/>
            <a:ln w="38100" cap="flat" cmpd="sng">
              <a:solidFill>
                <a:schemeClr val="tx1"/>
              </a:solidFill>
              <a:prstDash val="solid"/>
              <a:miter/>
              <a:headEnd type="none" w="med" len="med"/>
              <a:tailEnd type="none" w="med" len="med"/>
            </a:ln>
          </p:spPr>
          <p:txBody>
            <a:bodyPr wrap="none" anchor="t">
              <a:spAutoFit/>
            </a:bodyPr>
            <a:lstStyle/>
            <a:p>
              <a:pPr lvl="0" indent="0" algn="just"/>
              <a:endParaRPr lang="zh-CN" altLang="zh-CN" sz="1600" b="1" dirty="0">
                <a:latin typeface="宋体" panose="02010600030101010101" pitchFamily="2" charset="-122"/>
                <a:ea typeface="宋体" panose="02010600030101010101" pitchFamily="2" charset="-122"/>
              </a:endParaRPr>
            </a:p>
          </p:txBody>
        </p:sp>
      </p:grpSp>
      <p:sp>
        <p:nvSpPr>
          <p:cNvPr id="18485" name="Rectangle 54"/>
          <p:cNvSpPr/>
          <p:nvPr/>
        </p:nvSpPr>
        <p:spPr>
          <a:xfrm>
            <a:off x="395288" y="549275"/>
            <a:ext cx="4827587" cy="519113"/>
          </a:xfrm>
          <a:prstGeom prst="rect">
            <a:avLst/>
          </a:prstGeom>
          <a:noFill/>
          <a:ln w="9525">
            <a:noFill/>
          </a:ln>
        </p:spPr>
        <p:txBody>
          <a:bodyPr wrap="none" anchor="t">
            <a:spAutoFit/>
          </a:bodyPr>
          <a:lstStyle/>
          <a:p>
            <a:pPr lvl="0" indent="0" eaLnBrk="0" hangingPunct="0"/>
            <a:r>
              <a:rPr lang="zh-CN" altLang="en-US" sz="2800" b="1" dirty="0">
                <a:latin typeface="Times New Roman" panose="02020603050405020304" pitchFamily="18" charset="0"/>
                <a:ea typeface="宋体" panose="02010600030101010101" pitchFamily="2" charset="-122"/>
              </a:rPr>
              <a:t>第一条微指令的二进制编码是</a:t>
            </a:r>
            <a:endParaRPr lang="zh-CN" altLang="en-US" sz="2800" b="1" dirty="0">
              <a:latin typeface="Times New Roman" panose="02020603050405020304" pitchFamily="18" charset="0"/>
              <a:ea typeface="宋体" panose="02010600030101010101" pitchFamily="2" charset="-122"/>
            </a:endParaRPr>
          </a:p>
        </p:txBody>
      </p:sp>
      <p:grpSp>
        <p:nvGrpSpPr>
          <p:cNvPr id="18486" name="Group 54"/>
          <p:cNvGrpSpPr/>
          <p:nvPr/>
        </p:nvGrpSpPr>
        <p:grpSpPr>
          <a:xfrm>
            <a:off x="5384800" y="549275"/>
            <a:ext cx="3759200" cy="5246688"/>
            <a:chOff x="0" y="0"/>
            <a:chExt cx="2368" cy="3305"/>
          </a:xfrm>
        </p:grpSpPr>
        <p:sp>
          <p:nvSpPr>
            <p:cNvPr id="18487" name="AutoShape 5"/>
            <p:cNvSpPr/>
            <p:nvPr/>
          </p:nvSpPr>
          <p:spPr>
            <a:xfrm>
              <a:off x="0" y="190"/>
              <a:ext cx="2350" cy="346"/>
            </a:xfrm>
            <a:prstGeom prst="flowChartProcess">
              <a:avLst/>
            </a:prstGeom>
            <a:solidFill>
              <a:srgbClr val="CCFFFF"/>
            </a:solidFill>
            <a:ln w="9525" cap="flat" cmpd="sng">
              <a:solidFill>
                <a:srgbClr val="000000"/>
              </a:solidFill>
              <a:prstDash val="solid"/>
              <a:miter/>
              <a:headEnd type="none" w="med" len="med"/>
              <a:tailEnd type="none" w="med" len="med"/>
            </a:ln>
          </p:spPr>
          <p:txBody>
            <a:bodyPr lIns="0" tIns="14400" rIns="0" bIns="0" anchor="t"/>
            <a:lstStyle/>
            <a:p>
              <a:pPr lvl="0" indent="0" algn="ctr" eaLnBrk="0" hangingPunct="0"/>
              <a:r>
                <a:rPr lang="en-US" altLang="zh-CN" sz="1400" b="1" dirty="0">
                  <a:latin typeface="Times New Roman" panose="02020603050405020304" pitchFamily="18" charset="0"/>
                  <a:ea typeface="宋体" panose="02010600030101010101" pitchFamily="2" charset="-122"/>
                </a:rPr>
                <a:t>PC→AR→ABUS</a:t>
              </a:r>
              <a:endParaRPr lang="en-US" altLang="zh-CN" sz="1400" b="1" dirty="0">
                <a:latin typeface="Times New Roman" panose="02020603050405020304" pitchFamily="18" charset="0"/>
                <a:ea typeface="宋体" panose="02010600030101010101" pitchFamily="2" charset="-122"/>
              </a:endParaRPr>
            </a:p>
            <a:p>
              <a:pPr lvl="0" indent="0" algn="ctr" eaLnBrk="0" hangingPunct="0"/>
              <a:r>
                <a:rPr lang="en-US" altLang="zh-CN" sz="1400" b="1" dirty="0">
                  <a:latin typeface="Times New Roman" panose="02020603050405020304" pitchFamily="18" charset="0"/>
                  <a:ea typeface="宋体" panose="02010600030101010101" pitchFamily="2" charset="-122"/>
                </a:rPr>
                <a:t>IBUS→IR</a:t>
              </a:r>
              <a:r>
                <a:rPr lang="en-US" altLang="x-none"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PC+1</a:t>
              </a:r>
              <a:endParaRPr lang="en-US" altLang="zh-CN" sz="1400" b="1" dirty="0">
                <a:latin typeface="Times New Roman" panose="02020603050405020304" pitchFamily="18" charset="0"/>
                <a:ea typeface="宋体" panose="02010600030101010101" pitchFamily="2" charset="-122"/>
              </a:endParaRPr>
            </a:p>
          </p:txBody>
        </p:sp>
        <p:sp>
          <p:nvSpPr>
            <p:cNvPr id="18488" name="AutoShape 6"/>
            <p:cNvSpPr/>
            <p:nvPr/>
          </p:nvSpPr>
          <p:spPr>
            <a:xfrm>
              <a:off x="117" y="744"/>
              <a:ext cx="2073" cy="367"/>
            </a:xfrm>
            <a:prstGeom prst="flowChartDecision">
              <a:avLst/>
            </a:prstGeom>
            <a:solidFill>
              <a:srgbClr val="FFFF99"/>
            </a:solidFill>
            <a:ln w="9525" cap="flat" cmpd="sng">
              <a:solidFill>
                <a:srgbClr val="000000"/>
              </a:solidFill>
              <a:prstDash val="solid"/>
              <a:miter/>
              <a:headEnd type="none" w="med" len="med"/>
              <a:tailEnd type="none" w="med" len="med"/>
            </a:ln>
          </p:spPr>
          <p:txBody>
            <a:bodyPr tIns="0" bIns="0" anchor="t"/>
            <a:lstStyle/>
            <a:p>
              <a:pPr lvl="0" indent="0" algn="ctr" eaLnBrk="0" hangingPunct="0"/>
              <a:r>
                <a:rPr lang="en-US" altLang="zh-CN" sz="1400" b="1" dirty="0">
                  <a:latin typeface="Times New Roman" panose="02020603050405020304" pitchFamily="18" charset="0"/>
                  <a:ea typeface="宋体" panose="02010600030101010101" pitchFamily="2" charset="-122"/>
                </a:rPr>
                <a:t>P</a:t>
              </a:r>
              <a:r>
                <a:rPr lang="en-US" altLang="zh-CN" sz="1400" b="1" baseline="-25000" dirty="0">
                  <a:latin typeface="Times New Roman" panose="02020603050405020304" pitchFamily="18" charset="0"/>
                  <a:ea typeface="宋体" panose="02010600030101010101" pitchFamily="2" charset="-122"/>
                </a:rPr>
                <a:t>1</a:t>
              </a:r>
              <a:endParaRPr lang="en-US" altLang="zh-CN" sz="1400" b="1" dirty="0">
                <a:latin typeface="Times New Roman" panose="02020603050405020304" pitchFamily="18" charset="0"/>
                <a:ea typeface="宋体" panose="02010600030101010101" pitchFamily="2" charset="-122"/>
              </a:endParaRPr>
            </a:p>
          </p:txBody>
        </p:sp>
        <p:sp>
          <p:nvSpPr>
            <p:cNvPr id="18489" name="Line 7"/>
            <p:cNvSpPr/>
            <p:nvPr/>
          </p:nvSpPr>
          <p:spPr>
            <a:xfrm>
              <a:off x="1168" y="2961"/>
              <a:ext cx="0" cy="308"/>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490" name="AutoShape 8"/>
            <p:cNvSpPr/>
            <p:nvPr/>
          </p:nvSpPr>
          <p:spPr>
            <a:xfrm>
              <a:off x="204" y="1315"/>
              <a:ext cx="1913" cy="228"/>
            </a:xfrm>
            <a:prstGeom prst="flowChartProcess">
              <a:avLst/>
            </a:prstGeom>
            <a:solidFill>
              <a:srgbClr val="CCFFFF"/>
            </a:solidFill>
            <a:ln w="9525" cap="flat" cmpd="sng">
              <a:solidFill>
                <a:srgbClr val="000000"/>
              </a:solidFill>
              <a:prstDash val="solid"/>
              <a:miter/>
              <a:headEnd type="none" w="med" len="med"/>
              <a:tailEnd type="none" w="med" len="med"/>
            </a:ln>
          </p:spPr>
          <p:txBody>
            <a:bodyPr lIns="0" tIns="0" rIns="0" bIns="0" anchor="t"/>
            <a:lstStyle/>
            <a:p>
              <a:pPr lvl="0" indent="0" algn="ctr" eaLnBrk="0" hangingPunc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1</a:t>
              </a:r>
              <a:r>
                <a:rPr lang="en-US" altLang="zh-CN" sz="1400" b="1" dirty="0">
                  <a:latin typeface="Times New Roman" panose="02020603050405020304" pitchFamily="18" charset="0"/>
                  <a:ea typeface="宋体" panose="02010600030101010101" pitchFamily="2" charset="-122"/>
                </a:rPr>
                <a:t>)</a:t>
              </a:r>
              <a:r>
                <a:rPr lang="en-US" altLang="x-none"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endParaRPr lang="en-US" altLang="zh-CN" sz="1400" b="1" dirty="0">
                <a:latin typeface="Times New Roman" panose="02020603050405020304" pitchFamily="18" charset="0"/>
                <a:ea typeface="宋体" panose="02010600030101010101" pitchFamily="2" charset="-122"/>
              </a:endParaRPr>
            </a:p>
          </p:txBody>
        </p:sp>
        <p:sp>
          <p:nvSpPr>
            <p:cNvPr id="18491" name="AutoShape 9"/>
            <p:cNvSpPr/>
            <p:nvPr/>
          </p:nvSpPr>
          <p:spPr>
            <a:xfrm>
              <a:off x="204" y="1785"/>
              <a:ext cx="1913" cy="228"/>
            </a:xfrm>
            <a:prstGeom prst="flowChartProcess">
              <a:avLst/>
            </a:prstGeom>
            <a:solidFill>
              <a:srgbClr val="CCFFFF"/>
            </a:solidFill>
            <a:ln w="9525" cap="flat" cmpd="sng">
              <a:solidFill>
                <a:srgbClr val="000000"/>
              </a:solidFill>
              <a:prstDash val="solid"/>
              <a:miter/>
              <a:headEnd type="none" w="med" len="med"/>
              <a:tailEnd type="none" w="med" len="med"/>
            </a:ln>
          </p:spPr>
          <p:txBody>
            <a:bodyPr tIns="0" bIns="0" anchor="t"/>
            <a:lstStyle/>
            <a:p>
              <a:pPr lvl="0" indent="0" algn="ctr" eaLnBrk="0" hangingPunc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r>
                <a:rPr lang="en-US" altLang="zh-CN" sz="1400" b="1" dirty="0">
                  <a:latin typeface="Times New Roman" panose="02020603050405020304" pitchFamily="18" charset="0"/>
                  <a:ea typeface="宋体" panose="02010600030101010101" pitchFamily="2" charset="-122"/>
                </a:rPr>
                <a:t>)</a:t>
              </a:r>
              <a:r>
                <a:rPr lang="en-US" altLang="x-none"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3</a:t>
              </a:r>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endParaRPr lang="en-US" altLang="zh-CN" sz="1400" b="1" dirty="0">
                <a:latin typeface="Times New Roman" panose="02020603050405020304" pitchFamily="18" charset="0"/>
                <a:ea typeface="宋体" panose="02010600030101010101" pitchFamily="2" charset="-122"/>
              </a:endParaRPr>
            </a:p>
          </p:txBody>
        </p:sp>
        <p:sp>
          <p:nvSpPr>
            <p:cNvPr id="18492" name="AutoShape 10"/>
            <p:cNvSpPr/>
            <p:nvPr/>
          </p:nvSpPr>
          <p:spPr>
            <a:xfrm>
              <a:off x="117" y="2170"/>
              <a:ext cx="2073" cy="367"/>
            </a:xfrm>
            <a:prstGeom prst="flowChartDecision">
              <a:avLst/>
            </a:prstGeom>
            <a:solidFill>
              <a:srgbClr val="FFFF99"/>
            </a:solidFill>
            <a:ln w="9525" cap="flat" cmpd="sng">
              <a:solidFill>
                <a:srgbClr val="000000"/>
              </a:solidFill>
              <a:prstDash val="solid"/>
              <a:miter/>
              <a:headEnd type="none" w="med" len="med"/>
              <a:tailEnd type="none" w="med" len="med"/>
            </a:ln>
          </p:spPr>
          <p:txBody>
            <a:bodyPr tIns="0" bIns="0" anchor="t"/>
            <a:lstStyle/>
            <a:p>
              <a:pPr lvl="0" indent="0" algn="ctr" eaLnBrk="0" hangingPunct="0"/>
              <a:r>
                <a:rPr lang="en-US" altLang="zh-CN" sz="1400" b="1" dirty="0">
                  <a:latin typeface="Times New Roman" panose="02020603050405020304" pitchFamily="18" charset="0"/>
                  <a:ea typeface="宋体" panose="02010600030101010101" pitchFamily="2" charset="-122"/>
                </a:rPr>
                <a:t>P</a:t>
              </a:r>
              <a:r>
                <a:rPr lang="en-US" altLang="zh-CN" sz="1400" b="1" baseline="-25000" dirty="0">
                  <a:latin typeface="Times New Roman" panose="02020603050405020304" pitchFamily="18" charset="0"/>
                  <a:ea typeface="宋体" panose="02010600030101010101" pitchFamily="2" charset="-122"/>
                </a:rPr>
                <a:t>2</a:t>
              </a:r>
              <a:endParaRPr lang="en-US" altLang="zh-CN" sz="1400" b="1" dirty="0">
                <a:latin typeface="Times New Roman" panose="02020603050405020304" pitchFamily="18" charset="0"/>
                <a:ea typeface="宋体" panose="02010600030101010101" pitchFamily="2" charset="-122"/>
              </a:endParaRPr>
            </a:p>
          </p:txBody>
        </p:sp>
        <p:sp>
          <p:nvSpPr>
            <p:cNvPr id="18493" name="AutoShape 11"/>
            <p:cNvSpPr/>
            <p:nvPr/>
          </p:nvSpPr>
          <p:spPr>
            <a:xfrm>
              <a:off x="204" y="2733"/>
              <a:ext cx="1913" cy="228"/>
            </a:xfrm>
            <a:prstGeom prst="flowChartProcess">
              <a:avLst/>
            </a:prstGeom>
            <a:solidFill>
              <a:srgbClr val="CCFFFF"/>
            </a:solidFill>
            <a:ln w="9525" cap="flat" cmpd="sng">
              <a:solidFill>
                <a:srgbClr val="000000"/>
              </a:solidFill>
              <a:prstDash val="solid"/>
              <a:miter/>
              <a:headEnd type="none" w="med" len="med"/>
              <a:tailEnd type="none" w="med" len="med"/>
            </a:ln>
          </p:spPr>
          <p:txBody>
            <a:bodyPr tIns="0" bIns="0" anchor="t"/>
            <a:lstStyle/>
            <a:p>
              <a:pPr lvl="0" indent="0" algn="ctr" eaLnBrk="0" hangingPunct="0"/>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r>
                <a:rPr lang="en-US" altLang="zh-CN" sz="1400" b="1" dirty="0">
                  <a:latin typeface="Times New Roman" panose="02020603050405020304" pitchFamily="18" charset="0"/>
                  <a:ea typeface="宋体" panose="02010600030101010101" pitchFamily="2" charset="-122"/>
                </a:rPr>
                <a:t>)</a:t>
              </a:r>
              <a:r>
                <a:rPr lang="en-US" altLang="x-none"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3</a:t>
              </a:r>
              <a:r>
                <a:rPr lang="en-US" altLang="zh-CN" sz="1400" b="1" dirty="0">
                  <a:latin typeface="Times New Roman" panose="02020603050405020304" pitchFamily="18" charset="0"/>
                  <a:ea typeface="宋体" panose="02010600030101010101" pitchFamily="2" charset="-122"/>
                </a:rPr>
                <a:t>)→R</a:t>
              </a:r>
              <a:r>
                <a:rPr lang="en-US" altLang="zh-CN" sz="1400" b="1" baseline="-25000" dirty="0">
                  <a:latin typeface="Times New Roman" panose="02020603050405020304" pitchFamily="18" charset="0"/>
                  <a:ea typeface="宋体" panose="02010600030101010101" pitchFamily="2" charset="-122"/>
                </a:rPr>
                <a:t>2</a:t>
              </a:r>
              <a:endParaRPr lang="en-US" altLang="zh-CN" sz="1400" b="1" dirty="0">
                <a:latin typeface="Times New Roman" panose="02020603050405020304" pitchFamily="18" charset="0"/>
                <a:ea typeface="宋体" panose="02010600030101010101" pitchFamily="2" charset="-122"/>
              </a:endParaRPr>
            </a:p>
          </p:txBody>
        </p:sp>
        <p:sp>
          <p:nvSpPr>
            <p:cNvPr id="18494" name="Line 12"/>
            <p:cNvSpPr/>
            <p:nvPr/>
          </p:nvSpPr>
          <p:spPr>
            <a:xfrm>
              <a:off x="1168" y="15"/>
              <a:ext cx="0" cy="175"/>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495" name="Line 13"/>
            <p:cNvSpPr/>
            <p:nvPr/>
          </p:nvSpPr>
          <p:spPr>
            <a:xfrm>
              <a:off x="1168" y="544"/>
              <a:ext cx="0" cy="190"/>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496" name="Line 14"/>
            <p:cNvSpPr/>
            <p:nvPr/>
          </p:nvSpPr>
          <p:spPr>
            <a:xfrm>
              <a:off x="1168" y="1110"/>
              <a:ext cx="0" cy="205"/>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497" name="Line 15"/>
            <p:cNvSpPr/>
            <p:nvPr/>
          </p:nvSpPr>
          <p:spPr>
            <a:xfrm>
              <a:off x="1168" y="1543"/>
              <a:ext cx="0" cy="242"/>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498" name="Line 16"/>
            <p:cNvSpPr/>
            <p:nvPr/>
          </p:nvSpPr>
          <p:spPr>
            <a:xfrm>
              <a:off x="1168" y="2020"/>
              <a:ext cx="0" cy="147"/>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499" name="Line 17"/>
            <p:cNvSpPr/>
            <p:nvPr/>
          </p:nvSpPr>
          <p:spPr>
            <a:xfrm>
              <a:off x="1168" y="2534"/>
              <a:ext cx="0" cy="199"/>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500" name="Line 18"/>
            <p:cNvSpPr/>
            <p:nvPr/>
          </p:nvSpPr>
          <p:spPr>
            <a:xfrm>
              <a:off x="920" y="3269"/>
              <a:ext cx="481" cy="0"/>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501" name="Line 19"/>
            <p:cNvSpPr/>
            <p:nvPr/>
          </p:nvSpPr>
          <p:spPr>
            <a:xfrm flipV="1">
              <a:off x="803" y="3271"/>
              <a:ext cx="117" cy="34"/>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502" name="Line 20"/>
            <p:cNvSpPr/>
            <p:nvPr/>
          </p:nvSpPr>
          <p:spPr>
            <a:xfrm flipV="1">
              <a:off x="1386" y="3235"/>
              <a:ext cx="118" cy="34"/>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503" name="Line 21"/>
            <p:cNvSpPr/>
            <p:nvPr/>
          </p:nvSpPr>
          <p:spPr>
            <a:xfrm flipH="1">
              <a:off x="86" y="2350"/>
              <a:ext cx="31" cy="8"/>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504" name="Line 22"/>
            <p:cNvSpPr/>
            <p:nvPr/>
          </p:nvSpPr>
          <p:spPr>
            <a:xfrm>
              <a:off x="86" y="2358"/>
              <a:ext cx="0" cy="773"/>
            </a:xfrm>
            <a:prstGeom prst="line">
              <a:avLst/>
            </a:prstGeom>
            <a:ln w="9525" cap="flat" cmpd="sng">
              <a:solidFill>
                <a:srgbClr val="000000"/>
              </a:solidFill>
              <a:prstDash val="solid"/>
              <a:round/>
              <a:headEnd type="none" w="med" len="med"/>
              <a:tailEnd type="none" w="med" len="med"/>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505" name="Line 23"/>
            <p:cNvSpPr/>
            <p:nvPr/>
          </p:nvSpPr>
          <p:spPr>
            <a:xfrm flipV="1">
              <a:off x="86" y="3123"/>
              <a:ext cx="1087" cy="6"/>
            </a:xfrm>
            <a:prstGeom prst="line">
              <a:avLst/>
            </a:prstGeom>
            <a:ln w="9525" cap="flat" cmpd="sng">
              <a:solidFill>
                <a:srgbClr val="000000"/>
              </a:solidFill>
              <a:prstDash val="solid"/>
              <a:round/>
              <a:headEnd type="none" w="med" len="med"/>
              <a:tailEnd type="stealth" w="sm" len="sm"/>
            </a:ln>
          </p:spPr>
          <p:txBody>
            <a:bodyPr anchor="t"/>
            <a:lstStyle/>
            <a:p>
              <a:pPr lvl="0" indent="0"/>
              <a:endParaRPr lang="zh-CN" altLang="en-US">
                <a:latin typeface="Times New Roman" panose="02020603050405020304" pitchFamily="18" charset="0"/>
                <a:ea typeface="宋体" panose="02010600030101010101" pitchFamily="2" charset="-122"/>
              </a:endParaRPr>
            </a:p>
          </p:txBody>
        </p:sp>
        <p:sp>
          <p:nvSpPr>
            <p:cNvPr id="18506" name="Text Box 24"/>
            <p:cNvSpPr txBox="1"/>
            <p:nvPr/>
          </p:nvSpPr>
          <p:spPr>
            <a:xfrm>
              <a:off x="1829" y="0"/>
              <a:ext cx="526" cy="147"/>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0000</a:t>
              </a:r>
              <a:endParaRPr lang="en-US" altLang="zh-CN" sz="1400" b="1" dirty="0">
                <a:latin typeface="Times New Roman" panose="02020603050405020304" pitchFamily="18" charset="0"/>
                <a:ea typeface="宋体" panose="02010600030101010101" pitchFamily="2" charset="-122"/>
              </a:endParaRPr>
            </a:p>
          </p:txBody>
        </p:sp>
        <p:sp>
          <p:nvSpPr>
            <p:cNvPr id="18507" name="Text Box 25"/>
            <p:cNvSpPr txBox="1"/>
            <p:nvPr/>
          </p:nvSpPr>
          <p:spPr>
            <a:xfrm>
              <a:off x="1844" y="514"/>
              <a:ext cx="524" cy="148"/>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0000</a:t>
              </a:r>
              <a:endParaRPr lang="en-US" altLang="zh-CN" sz="1400" b="1" dirty="0">
                <a:latin typeface="Times New Roman" panose="02020603050405020304" pitchFamily="18" charset="0"/>
                <a:ea typeface="宋体" panose="02010600030101010101" pitchFamily="2" charset="-122"/>
              </a:endParaRPr>
            </a:p>
          </p:txBody>
        </p:sp>
        <p:sp>
          <p:nvSpPr>
            <p:cNvPr id="18508" name="Text Box 26"/>
            <p:cNvSpPr txBox="1"/>
            <p:nvPr/>
          </p:nvSpPr>
          <p:spPr>
            <a:xfrm>
              <a:off x="136" y="7"/>
              <a:ext cx="261" cy="155"/>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RD</a:t>
              </a:r>
              <a:endParaRPr lang="en-US" altLang="zh-CN" sz="1400" b="1" dirty="0">
                <a:latin typeface="Times New Roman" panose="02020603050405020304" pitchFamily="18" charset="0"/>
                <a:ea typeface="宋体" panose="02010600030101010101" pitchFamily="2" charset="-122"/>
              </a:endParaRPr>
            </a:p>
          </p:txBody>
        </p:sp>
        <p:sp>
          <p:nvSpPr>
            <p:cNvPr id="18509" name="Text Box 27"/>
            <p:cNvSpPr txBox="1"/>
            <p:nvPr/>
          </p:nvSpPr>
          <p:spPr>
            <a:xfrm>
              <a:off x="1654" y="1131"/>
              <a:ext cx="525" cy="148"/>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1010</a:t>
              </a:r>
              <a:endParaRPr lang="en-US" altLang="zh-CN" sz="1400" b="1" dirty="0">
                <a:latin typeface="Times New Roman" panose="02020603050405020304" pitchFamily="18" charset="0"/>
                <a:ea typeface="宋体" panose="02010600030101010101" pitchFamily="2" charset="-122"/>
              </a:endParaRPr>
            </a:p>
          </p:txBody>
        </p:sp>
        <p:sp>
          <p:nvSpPr>
            <p:cNvPr id="18510" name="Text Box 28"/>
            <p:cNvSpPr txBox="1"/>
            <p:nvPr/>
          </p:nvSpPr>
          <p:spPr>
            <a:xfrm>
              <a:off x="1669" y="1609"/>
              <a:ext cx="525" cy="146"/>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1001</a:t>
              </a:r>
              <a:endParaRPr lang="en-US" altLang="zh-CN" sz="1400" b="1" dirty="0">
                <a:latin typeface="Times New Roman" panose="02020603050405020304" pitchFamily="18" charset="0"/>
                <a:ea typeface="宋体" panose="02010600030101010101" pitchFamily="2" charset="-122"/>
              </a:endParaRPr>
            </a:p>
          </p:txBody>
        </p:sp>
        <p:sp>
          <p:nvSpPr>
            <p:cNvPr id="18511" name="Text Box 29"/>
            <p:cNvSpPr txBox="1"/>
            <p:nvPr/>
          </p:nvSpPr>
          <p:spPr>
            <a:xfrm>
              <a:off x="1654" y="1977"/>
              <a:ext cx="525" cy="147"/>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0000</a:t>
              </a:r>
              <a:endParaRPr lang="en-US" altLang="zh-CN" sz="1400" b="1" dirty="0">
                <a:latin typeface="Times New Roman" panose="02020603050405020304" pitchFamily="18" charset="0"/>
                <a:ea typeface="宋体" panose="02010600030101010101" pitchFamily="2" charset="-122"/>
              </a:endParaRPr>
            </a:p>
          </p:txBody>
        </p:sp>
        <p:sp>
          <p:nvSpPr>
            <p:cNvPr id="18512" name="Text Box 30"/>
            <p:cNvSpPr txBox="1"/>
            <p:nvPr/>
          </p:nvSpPr>
          <p:spPr>
            <a:xfrm>
              <a:off x="1639" y="2931"/>
              <a:ext cx="526" cy="147"/>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0000</a:t>
              </a:r>
              <a:endParaRPr lang="en-US" altLang="zh-CN" sz="1400" b="1" dirty="0">
                <a:latin typeface="Times New Roman" panose="02020603050405020304" pitchFamily="18" charset="0"/>
                <a:ea typeface="宋体" panose="02010600030101010101" pitchFamily="2" charset="-122"/>
              </a:endParaRPr>
            </a:p>
          </p:txBody>
        </p:sp>
        <p:sp>
          <p:nvSpPr>
            <p:cNvPr id="18513" name="Text Box 31"/>
            <p:cNvSpPr txBox="1"/>
            <p:nvPr/>
          </p:nvSpPr>
          <p:spPr>
            <a:xfrm>
              <a:off x="1624" y="2564"/>
              <a:ext cx="526" cy="147"/>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0001</a:t>
              </a:r>
              <a:endParaRPr lang="en-US" altLang="zh-CN" sz="1400" b="1" dirty="0">
                <a:latin typeface="Times New Roman" panose="02020603050405020304" pitchFamily="18" charset="0"/>
                <a:ea typeface="宋体" panose="02010600030101010101" pitchFamily="2" charset="-122"/>
              </a:endParaRPr>
            </a:p>
          </p:txBody>
        </p:sp>
        <p:sp>
          <p:nvSpPr>
            <p:cNvPr id="18514" name="Text Box 32"/>
            <p:cNvSpPr txBox="1"/>
            <p:nvPr/>
          </p:nvSpPr>
          <p:spPr>
            <a:xfrm>
              <a:off x="545" y="2498"/>
              <a:ext cx="641" cy="205"/>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C</a:t>
              </a:r>
              <a:r>
                <a:rPr lang="en-US" altLang="zh-CN" sz="1400" b="1" baseline="-25000" dirty="0">
                  <a:latin typeface="Times New Roman" panose="02020603050405020304" pitchFamily="18" charset="0"/>
                  <a:ea typeface="宋体" panose="02010600030101010101" pitchFamily="2" charset="-122"/>
                </a:rPr>
                <a:t>y</a:t>
              </a:r>
              <a:r>
                <a:rPr lang="en-US" altLang="x-none"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0</a:t>
              </a:r>
              <a:endParaRPr lang="en-US" altLang="zh-CN" sz="1400" b="1" dirty="0">
                <a:latin typeface="Times New Roman" panose="02020603050405020304" pitchFamily="18" charset="0"/>
                <a:ea typeface="宋体" panose="02010600030101010101" pitchFamily="2" charset="-122"/>
              </a:endParaRPr>
            </a:p>
          </p:txBody>
        </p:sp>
        <p:sp>
          <p:nvSpPr>
            <p:cNvPr id="18515" name="Text Box 33"/>
            <p:cNvSpPr txBox="1"/>
            <p:nvPr/>
          </p:nvSpPr>
          <p:spPr>
            <a:xfrm>
              <a:off x="267" y="2086"/>
              <a:ext cx="641" cy="207"/>
            </a:xfrm>
            <a:prstGeom prst="rect">
              <a:avLst/>
            </a:prstGeom>
            <a:noFill/>
            <a:ln w="9525">
              <a:noFill/>
            </a:ln>
          </p:spPr>
          <p:txBody>
            <a:bodyPr lIns="0" tIns="0" rIns="0" bIns="0" anchor="t"/>
            <a:lstStyle/>
            <a:p>
              <a:pPr lvl="0" indent="0" algn="just" eaLnBrk="0" hangingPunct="0"/>
              <a:r>
                <a:rPr lang="en-US" altLang="zh-CN" sz="1400" b="1" dirty="0">
                  <a:latin typeface="Times New Roman" panose="02020603050405020304" pitchFamily="18" charset="0"/>
                  <a:ea typeface="宋体" panose="02010600030101010101" pitchFamily="2" charset="-122"/>
                </a:rPr>
                <a:t>C</a:t>
              </a:r>
              <a:r>
                <a:rPr lang="en-US" altLang="zh-CN" sz="1400" b="1" baseline="-25000" dirty="0">
                  <a:latin typeface="Times New Roman" panose="02020603050405020304" pitchFamily="18" charset="0"/>
                  <a:ea typeface="宋体" panose="02010600030101010101" pitchFamily="2" charset="-122"/>
                </a:rPr>
                <a:t>y</a:t>
              </a:r>
              <a:r>
                <a:rPr lang="en-US" altLang="x-none" sz="1400" b="1" dirty="0">
                  <a:latin typeface="Times New Roman" panose="02020603050405020304" pitchFamily="18" charset="0"/>
                  <a:ea typeface="宋体" panose="02010600030101010101" pitchFamily="2" charset="-122"/>
                </a:rPr>
                <a:t>＝</a:t>
              </a:r>
              <a:r>
                <a:rPr lang="en-US" altLang="zh-CN" sz="1400" b="1" dirty="0">
                  <a:latin typeface="Times New Roman" panose="02020603050405020304" pitchFamily="18" charset="0"/>
                  <a:ea typeface="宋体" panose="02010600030101010101" pitchFamily="2" charset="-122"/>
                </a:rPr>
                <a:t>1</a:t>
              </a:r>
              <a:endParaRPr lang="en-US" altLang="zh-CN" sz="1400" b="1" dirty="0">
                <a:latin typeface="Times New Roman" panose="02020603050405020304" pitchFamily="18" charset="0"/>
                <a:ea typeface="宋体" panose="02010600030101010101" pitchFamily="2" charset="-122"/>
              </a:endParaRPr>
            </a:p>
          </p:txBody>
        </p:sp>
      </p:grpSp>
      <p:sp>
        <p:nvSpPr>
          <p:cNvPr id="18516" name="Text Box 34"/>
          <p:cNvSpPr txBox="1"/>
          <p:nvPr/>
        </p:nvSpPr>
        <p:spPr>
          <a:xfrm>
            <a:off x="4643438" y="5949950"/>
            <a:ext cx="5329237" cy="385763"/>
          </a:xfrm>
          <a:prstGeom prst="rect">
            <a:avLst/>
          </a:prstGeom>
          <a:noFill/>
          <a:ln w="9525">
            <a:noFill/>
          </a:ln>
        </p:spPr>
        <p:txBody>
          <a:bodyPr lIns="0" tIns="0" rIns="0" bIns="0" anchor="t"/>
          <a:lstStyle/>
          <a:p>
            <a:pPr lvl="0" indent="0" algn="ctr" eaLnBrk="0" hangingPunct="0"/>
            <a:r>
              <a:rPr lang="zh-CN" altLang="en-US" sz="1800" b="1" dirty="0">
                <a:latin typeface="宋体" panose="02010600030101010101" pitchFamily="2" charset="-122"/>
                <a:ea typeface="宋体" panose="02010600030101010101" pitchFamily="2" charset="-122"/>
              </a:rPr>
              <a:t>图</a:t>
            </a:r>
            <a:r>
              <a:rPr lang="en-US" altLang="zh-CN" sz="1800" b="1" dirty="0">
                <a:latin typeface="宋体" panose="02010600030101010101" pitchFamily="2" charset="-122"/>
                <a:ea typeface="宋体" panose="02010600030101010101" pitchFamily="2" charset="-122"/>
              </a:rPr>
              <a:t>5.29</a:t>
            </a:r>
            <a:r>
              <a:rPr lang="zh-CN" altLang="en-US" sz="1800" b="1" dirty="0">
                <a:latin typeface="宋体" panose="02010600030101010101" pitchFamily="2" charset="-122"/>
                <a:ea typeface="宋体" panose="02010600030101010101" pitchFamily="2" charset="-122"/>
              </a:rPr>
              <a:t>十进制加法微程序流程图　</a:t>
            </a:r>
            <a:endParaRPr lang="zh-CN" altLang="en-US" sz="1800" b="1" dirty="0">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p:nvPr/>
        </p:nvSpPr>
        <p:spPr>
          <a:xfrm>
            <a:off x="285750" y="357188"/>
            <a:ext cx="7989888" cy="492125"/>
          </a:xfrm>
          <a:prstGeom prst="rect">
            <a:avLst/>
          </a:prstGeom>
          <a:noFill/>
          <a:ln w="9525">
            <a:noFill/>
          </a:ln>
        </p:spPr>
        <p:txBody>
          <a:bodyPr tIns="0" bIns="0" anchor="t">
            <a:spAutoFit/>
          </a:bodyPr>
          <a:lstStyle/>
          <a:p>
            <a:pPr lvl="0" indent="0"/>
            <a:r>
              <a:rPr lang="en-US" altLang="zh-CN" sz="3200" b="1" dirty="0">
                <a:latin typeface="Times New Roman" panose="02020603050405020304" pitchFamily="18" charset="0"/>
                <a:ea typeface="宋体" panose="02010600030101010101" pitchFamily="2" charset="-122"/>
              </a:rPr>
              <a:t>CPU</a:t>
            </a:r>
            <a:r>
              <a:rPr lang="zh-CN" altLang="en-US" sz="3200" b="1" dirty="0">
                <a:latin typeface="Times New Roman" panose="02020603050405020304" pitchFamily="18" charset="0"/>
                <a:ea typeface="宋体" panose="02010600030101010101" pitchFamily="2" charset="-122"/>
              </a:rPr>
              <a:t>周期与微指令周期</a:t>
            </a:r>
            <a:r>
              <a:rPr lang="zh-CN" altLang="en-US" sz="2600" b="1" i="1" dirty="0">
                <a:solidFill>
                  <a:srgbClr val="8080FF"/>
                </a:solidFill>
                <a:latin typeface="Times New Roman" panose="02020603050405020304" pitchFamily="18" charset="0"/>
                <a:ea typeface="宋体" panose="02010600030101010101" pitchFamily="2" charset="-122"/>
              </a:rPr>
              <a:t>　</a:t>
            </a:r>
            <a:endParaRPr lang="zh-CN" altLang="en-US" sz="2600" b="1" i="1" dirty="0">
              <a:solidFill>
                <a:srgbClr val="8080FF"/>
              </a:solidFill>
              <a:latin typeface="Times New Roman" panose="02020603050405020304" pitchFamily="18" charset="0"/>
              <a:ea typeface="宋体" panose="02010600030101010101" pitchFamily="2" charset="-122"/>
            </a:endParaRPr>
          </a:p>
        </p:txBody>
      </p:sp>
      <p:sp>
        <p:nvSpPr>
          <p:cNvPr id="20482" name="Rectangle 4"/>
          <p:cNvSpPr/>
          <p:nvPr/>
        </p:nvSpPr>
        <p:spPr>
          <a:xfrm>
            <a:off x="357188" y="2571750"/>
            <a:ext cx="8532812" cy="365125"/>
          </a:xfrm>
          <a:prstGeom prst="rect">
            <a:avLst/>
          </a:prstGeom>
          <a:noFill/>
          <a:ln w="9525">
            <a:noFill/>
          </a:ln>
        </p:spPr>
        <p:txBody>
          <a:bodyPr tIns="0" bIns="0" anchor="t">
            <a:spAutoFit/>
          </a:bodyPr>
          <a:lstStyle/>
          <a:p>
            <a:pPr lvl="0" indent="0"/>
            <a:r>
              <a:rPr lang="zh-CN" altLang="en-US" b="1" dirty="0">
                <a:latin typeface="Times New Roman" panose="02020603050405020304" pitchFamily="18" charset="0"/>
                <a:ea typeface="宋体" panose="02010600030101010101" pitchFamily="2" charset="-122"/>
              </a:rPr>
              <a:t>微指令周期 = 取出微指令的时间 + 执行该条微指令的时间</a:t>
            </a:r>
            <a:endParaRPr lang="zh-CN" altLang="en-US" dirty="0">
              <a:latin typeface="Times New Roman" panose="02020603050405020304" pitchFamily="18" charset="0"/>
              <a:ea typeface="宋体" panose="02010600030101010101" pitchFamily="2" charset="-122"/>
            </a:endParaRPr>
          </a:p>
        </p:txBody>
      </p:sp>
      <p:sp>
        <p:nvSpPr>
          <p:cNvPr id="20483" name="Rectangle 4"/>
          <p:cNvSpPr/>
          <p:nvPr/>
        </p:nvSpPr>
        <p:spPr>
          <a:xfrm>
            <a:off x="285750" y="3143250"/>
            <a:ext cx="8532813" cy="427038"/>
          </a:xfrm>
          <a:prstGeom prst="rect">
            <a:avLst/>
          </a:prstGeom>
          <a:noFill/>
          <a:ln w="9525">
            <a:noFill/>
          </a:ln>
        </p:spPr>
        <p:txBody>
          <a:bodyPr tIns="0" bIns="0" anchor="t">
            <a:spAutoFit/>
          </a:bodyPr>
          <a:lstStyle/>
          <a:p>
            <a:pPr lvl="0" indent="0"/>
            <a:r>
              <a:rPr lang="en-US" altLang="zh-CN" b="1" dirty="0">
                <a:latin typeface="Times New Roman" panose="02020603050405020304" pitchFamily="18" charset="0"/>
                <a:ea typeface="宋体" panose="02010600030101010101" pitchFamily="2" charset="-122"/>
              </a:rPr>
              <a:t>CPU</a:t>
            </a:r>
            <a:r>
              <a:rPr lang="zh-CN" altLang="en-US" b="1" dirty="0">
                <a:latin typeface="Times New Roman" panose="02020603050405020304" pitchFamily="18" charset="0"/>
                <a:ea typeface="宋体" panose="02010600030101010101" pitchFamily="2" charset="-122"/>
              </a:rPr>
              <a:t>周期 = 执行微指令的时间+取出下一条微指令的时间</a:t>
            </a:r>
            <a:r>
              <a:rPr lang="zh-CN" altLang="en-US"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6" name="Rectangle 3"/>
          <p:cNvSpPr txBox="1">
            <a:spLocks noChangeArrowheads="1"/>
          </p:cNvSpPr>
          <p:nvPr/>
        </p:nvSpPr>
        <p:spPr>
          <a:xfrm>
            <a:off x="214313" y="928688"/>
            <a:ext cx="7777163" cy="3671888"/>
          </a:xfrm>
          <a:prstGeom prst="rect">
            <a:avLst/>
          </a:prstGeom>
        </p:spPr>
        <p:txBody>
          <a:bodyPr/>
          <a:lstStyle/>
          <a:p>
            <a:pPr marL="441325" lvl="0" indent="-441325" algn="just" defTabSz="914400" fontAlgn="base">
              <a:spcAft>
                <a:spcPct val="20000"/>
              </a:spcAft>
            </a:pPr>
            <a:r>
              <a:rPr lang="zh-CN" altLang="en-US" sz="2800" b="1" strike="noStrike" noProof="1">
                <a:solidFill>
                  <a:srgbClr val="800080"/>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    微指令周期：</a:t>
            </a:r>
            <a:r>
              <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指从控存中取出并执行一条微指令所需要的时间，一般</a:t>
            </a:r>
            <a:r>
              <a:rPr lang="zh-CN" altLang="en-US" sz="2800" b="1" strike="noStrike" noProof="1">
                <a:solidFill>
                  <a:srgbClr val="990033"/>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与一个</a:t>
            </a:r>
            <a:r>
              <a:rPr lang="en-US" altLang="zh-CN" sz="2800" b="1" strike="noStrike" noProof="1">
                <a:solidFill>
                  <a:srgbClr val="990033"/>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CPU</a:t>
            </a:r>
            <a:r>
              <a:rPr lang="zh-CN" altLang="en-US" sz="2800" b="1" strike="noStrike" noProof="1">
                <a:solidFill>
                  <a:srgbClr val="990033"/>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周期相当</a:t>
            </a:r>
            <a:r>
              <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a:t>
            </a:r>
            <a:endPar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endParaRPr>
          </a:p>
          <a:p>
            <a:pPr marL="441325" lvl="0" indent="-441325" algn="just" defTabSz="914400" fontAlgn="base">
              <a:spcAft>
                <a:spcPct val="20000"/>
              </a:spcAft>
            </a:pPr>
            <a:r>
              <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（指令周期、</a:t>
            </a:r>
            <a:r>
              <a:rPr lang="en-US" altLang="zh-CN"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CPU</a:t>
            </a:r>
            <a:r>
              <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cs typeface="新宋体" panose="02010609030101010101" charset="-122"/>
              </a:rPr>
              <a:t>周期、节拍周期的关系？）</a:t>
            </a:r>
            <a:endParaRPr lang="zh-CN" altLang="en-US" sz="2800" b="1" strike="noStrike" noProof="1">
              <a:solidFill>
                <a:srgbClr val="0033CC"/>
              </a:solidFill>
              <a:effectLst>
                <a:outerShdw blurRad="38100" dist="38100" dir="2700000">
                  <a:srgbClr val="C0C0C0"/>
                </a:outerShdw>
              </a:effectLst>
              <a:latin typeface="Arial" panose="020B0604020202020204" pitchFamily="34" charset="0"/>
              <a:ea typeface="新宋体" panose="02010609030101010101" charset="-122"/>
            </a:endParaRPr>
          </a:p>
        </p:txBody>
      </p:sp>
      <p:pic>
        <p:nvPicPr>
          <p:cNvPr id="20485" name="Picture 6" descr="C:\Documents and Settings\Administrator\Application Data\Tencent\Users\68046508\QQ\WinTemp\RichOle\~]D18FLD42X3@2LE5CP1Y61.jpg"/>
          <p:cNvPicPr>
            <a:picLocks noChangeAspect="1"/>
          </p:cNvPicPr>
          <p:nvPr/>
        </p:nvPicPr>
        <p:blipFill>
          <a:blip r:embed="rId1" cstate="print"/>
          <a:stretch>
            <a:fillRect/>
          </a:stretch>
        </p:blipFill>
        <p:spPr>
          <a:xfrm>
            <a:off x="928688" y="3786188"/>
            <a:ext cx="6326187" cy="2428875"/>
          </a:xfrm>
          <a:prstGeom prst="rect">
            <a:avLst/>
          </a:prstGeom>
          <a:noFill/>
          <a:ln w="9525">
            <a:noFill/>
          </a:ln>
        </p:spPr>
      </p:pic>
      <p:sp>
        <p:nvSpPr>
          <p:cNvPr id="2" name="日期占位符 1"/>
          <p:cNvSpPr>
            <a:spLocks noGrp="1"/>
          </p:cNvSpPr>
          <p:nvPr>
            <p:ph type="dt" sz="half" idx="10"/>
          </p:nvPr>
        </p:nvSpPr>
        <p:spPr/>
        <p:txBody>
          <a:bodyPr vert="horz" wrap="square" lIns="91440" tIns="45720" rIns="91440" bIns="45720" numCol="1" anchor="t" anchorCtr="0" compatLnSpc="1"/>
          <a:lstStyle/>
          <a:p>
            <a:pPr marL="0" marR="0" lvl="0" indent="0" algn="l" defTabSz="914400" rtl="0" eaLnBrk="1" fontAlgn="base" latinLnBrk="0" hangingPunct="1">
              <a:spcBef>
                <a:spcPct val="0"/>
              </a:spcBef>
              <a:spcAft>
                <a:spcPct val="0"/>
              </a:spcAft>
              <a:buClrTx/>
              <a:buSzTx/>
              <a:buFontTx/>
              <a:buNone/>
              <a:defRPr/>
            </a:pPr>
            <a:fld id="{BB962C8B-B14F-4D97-AF65-F5344CB8AC3E}" type="datetime13">
              <a:rPr kumimoji="1" lang="zh-CN"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7" name="灯片编号占位符 2"/>
          <p:cNvSpPr>
            <a:spLocks noGrp="1"/>
          </p:cNvSpPr>
          <p:nvPr>
            <p:ph type="sldNum" sz="quarter" idx="12"/>
          </p:nvPr>
        </p:nvSpPr>
        <p:spPr>
          <a:xfrm>
            <a:off x="6553200" y="6453188"/>
            <a:ext cx="1905000" cy="252412"/>
          </a:xfrm>
        </p:spPr>
        <p:txBody>
          <a:bodyPr wrap="square" lIns="91440" tIns="45720" rIns="91440" bIns="45720" anchor="t"/>
          <a:lstStyle/>
          <a:p>
            <a:pPr indent="0" algn="r"/>
            <a:fld id="{9A0DB2DC-4C9A-4742-B13C-FB6460FD3503}" type="slidenum">
              <a:rPr lang="en-US" altLang="zh-CN" sz="1400" dirty="0"/>
            </a:fld>
            <a:endParaRPr lang="en-US" altLang="zh-CN" sz="1400" dirty="0"/>
          </a:p>
        </p:txBody>
      </p:sp>
      <p:sp>
        <p:nvSpPr>
          <p:cNvPr id="9" name="矩形 8"/>
          <p:cNvSpPr/>
          <p:nvPr/>
        </p:nvSpPr>
        <p:spPr>
          <a:xfrm>
            <a:off x="7286644" y="6215082"/>
            <a:ext cx="1569660" cy="276999"/>
          </a:xfrm>
          <a:prstGeom prst="rect">
            <a:avLst/>
          </a:prstGeom>
        </p:spPr>
        <p:txBody>
          <a:bodyPr wrap="none">
            <a:spAutoFit/>
          </a:bodyPr>
          <a:lstStyle/>
          <a:p>
            <a:pPr marL="723900" lvl="0" indent="-723900" algn="ctr" rtl="0">
              <a:defRPr/>
            </a:pPr>
            <a:r>
              <a:rPr kumimoji="1" lang="zh-CN" altLang="en-US" sz="1200" b="1" kern="0" dirty="0" smtClean="0">
                <a:solidFill>
                  <a:srgbClr val="6600CC"/>
                </a:solidFill>
                <a:effectLst>
                  <a:outerShdw blurRad="38100" dist="38100" dir="2700000" algn="tl">
                    <a:srgbClr val="C0C0C0"/>
                  </a:outerShdw>
                </a:effectLst>
                <a:hlinkClick r:id="rId2" action="ppaction://hlinksldjump"/>
              </a:rPr>
              <a:t>返回</a:t>
            </a:r>
            <a:r>
              <a:rPr kumimoji="1" lang="zh-CN" altLang="en-US" sz="1200" b="1" kern="0" dirty="0" smtClean="0">
                <a:solidFill>
                  <a:srgbClr val="6600CC"/>
                </a:solidFill>
                <a:effectLst>
                  <a:outerShdw blurRad="38100" dist="38100" dir="2700000" algn="tl">
                    <a:srgbClr val="C0C0C0"/>
                  </a:outerShdw>
                </a:effectLst>
              </a:rPr>
              <a:t>微程序分支举例</a:t>
            </a:r>
            <a:endParaRPr kumimoji="1" lang="zh-CN" altLang="en-US" sz="1200" b="1" kern="0" dirty="0">
              <a:solidFill>
                <a:srgbClr val="6600CC"/>
              </a:solidFill>
              <a:effectLst>
                <a:outerShdw blurRad="38100" dist="38100" dir="2700000" algn="tl">
                  <a:srgbClr val="C0C0C0"/>
                </a:outerShdw>
              </a:effectLs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讲稿内容模板">
  <a:themeElements>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3333CC"/>
      </a:hlink>
      <a:folHlink>
        <a:srgbClr val="3366FF"/>
      </a:folHlink>
    </a:clrScheme>
    <a:fontScheme name="1_讲稿内容模板">
      <a:majorFont>
        <a:latin typeface="Times New Roman"/>
        <a:ea typeface="幼圆"/>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1" fontAlgn="base" latinLnBrk="0" hangingPunct="1">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讲稿内容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讲稿内容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讲稿内容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讲稿内容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讲稿内容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讲稿内容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讲稿内容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rzhblue1</Template>
  <TotalTime>0</TotalTime>
  <Words>10687</Words>
  <Application>WPS 演示</Application>
  <PresentationFormat>全屏显示(4:3)</PresentationFormat>
  <Paragraphs>1754</Paragraphs>
  <Slides>62</Slides>
  <Notes>62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12</vt:i4>
      </vt:variant>
      <vt:variant>
        <vt:lpstr>幻灯片标题</vt:lpstr>
      </vt:variant>
      <vt:variant>
        <vt:i4>62</vt:i4>
      </vt:variant>
    </vt:vector>
  </HeadingPairs>
  <TitlesOfParts>
    <vt:vector size="88" baseType="lpstr">
      <vt:lpstr>Arial</vt:lpstr>
      <vt:lpstr>宋体</vt:lpstr>
      <vt:lpstr>Wingdings</vt:lpstr>
      <vt:lpstr>Times New Roman</vt:lpstr>
      <vt:lpstr>幼圆</vt:lpstr>
      <vt:lpstr>楷体_GB2312</vt:lpstr>
      <vt:lpstr>新宋体</vt:lpstr>
      <vt:lpstr>微软雅黑</vt:lpstr>
      <vt:lpstr>Arial Unicode MS</vt:lpstr>
      <vt:lpstr>Verdana</vt:lpstr>
      <vt:lpstr>Tahoma</vt:lpstr>
      <vt:lpstr>华文行楷</vt:lpstr>
      <vt:lpstr>楷体_GB2312</vt:lpstr>
      <vt:lpstr>1_讲稿内容模板</vt:lpstr>
      <vt:lpstr>Visio.Drawing.11</vt:lpstr>
      <vt:lpstr>Visio.Drawing.11</vt:lpstr>
      <vt:lpstr>Visio.Drawing.11</vt:lpstr>
      <vt:lpstr>PBrush</vt:lpstr>
      <vt:lpstr>Visio.Drawing.11</vt:lpstr>
      <vt:lpstr>Visio.Drawing.11</vt:lpstr>
      <vt:lpstr>Visio.Drawing.11</vt:lpstr>
      <vt:lpstr>Visio.Drawing.11</vt:lpstr>
      <vt:lpstr>Visio.Drawing.11</vt:lpstr>
      <vt:lpstr>Visio.Drawing.11</vt:lpstr>
      <vt:lpstr>Visio.Drawing.11</vt:lpstr>
      <vt:lpstr>Visio.Drawing.11</vt:lpstr>
      <vt:lpstr>微程序控制器</vt:lpstr>
      <vt:lpstr>PowerPoint 演示文稿</vt:lpstr>
      <vt:lpstr>一、 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微程序控制器的构成部件</vt:lpstr>
      <vt:lpstr>三、微程序控制原理举例</vt:lpstr>
      <vt:lpstr>（一）模型计算机系统结构</vt:lpstr>
      <vt:lpstr>（二）模型计算机数据通路</vt:lpstr>
      <vt:lpstr>（二）模型计算机数据通路</vt:lpstr>
      <vt:lpstr>（三）微指令格式</vt:lpstr>
      <vt:lpstr>（四）模型计算机控制信号</vt:lpstr>
      <vt:lpstr>（四）模型计算机控制信号</vt:lpstr>
      <vt:lpstr>（五）微程序设计举例</vt:lpstr>
      <vt:lpstr>（五）微程序设计举例</vt:lpstr>
      <vt:lpstr>1、指令执行过程</vt:lpstr>
      <vt:lpstr>（一）模型计算机系统结构</vt:lpstr>
      <vt:lpstr>1、指令执行过程</vt:lpstr>
      <vt:lpstr>2、指令执行时产生的微操作序列</vt:lpstr>
      <vt:lpstr>（四）模型计算机控制信号</vt:lpstr>
      <vt:lpstr>（四）模型计算机控制信号</vt:lpstr>
      <vt:lpstr>3、指令的微程序代码：ADD</vt:lpstr>
      <vt:lpstr>3、指令的微程序代码：JMP</vt:lpstr>
      <vt:lpstr>4、为微指令分配微地址</vt:lpstr>
      <vt:lpstr>四、微程序设计技术</vt:lpstr>
      <vt:lpstr>四、微程序设计技术</vt:lpstr>
      <vt:lpstr>（一）控制字段的编码方法</vt:lpstr>
      <vt:lpstr>（一）控制字段的编码方法</vt:lpstr>
      <vt:lpstr>（二）下址字段的设计方法</vt:lpstr>
      <vt:lpstr>1、微程序入口地址的产生</vt:lpstr>
      <vt:lpstr>2、后继微指令地址的产生</vt:lpstr>
      <vt:lpstr>（1）计数器方式</vt:lpstr>
      <vt:lpstr>PowerPoint 演示文稿</vt:lpstr>
      <vt:lpstr>（2）判定方式（下址字段法） </vt:lpstr>
      <vt:lpstr>PowerPoint 演示文稿</vt:lpstr>
      <vt:lpstr>PowerPoint 演示文稿</vt:lpstr>
      <vt:lpstr>（三）微指令格式的类型</vt:lpstr>
      <vt:lpstr>（三）微指令格式的类型</vt:lpstr>
      <vt:lpstr>（四）控制存储器和动态微程序设计 </vt:lpstr>
      <vt:lpstr>（五）毫微程序设计 </vt:lpstr>
      <vt:lpstr>毫微程序控制器结构 </vt:lpstr>
      <vt:lpstr>PowerPoint 演示文稿</vt:lpstr>
      <vt:lpstr>硬连线控制器的结构</vt:lpstr>
      <vt:lpstr>硬连线控制器的结构</vt:lpstr>
      <vt:lpstr>硬连线控制器的结构</vt:lpstr>
      <vt:lpstr>硬连线控制器的设计方法</vt:lpstr>
      <vt:lpstr>二、硬连线控制器的设计方法</vt:lpstr>
      <vt:lpstr>硬布线控制器设计举例</vt:lpstr>
      <vt:lpstr>1、首先列出ADD和JMP指令的执行过程</vt:lpstr>
      <vt:lpstr>1、首先列出ADD和JMP指令的执行过程</vt:lpstr>
      <vt:lpstr>2、写出每个机器周期必需发送的微操作控制信号序列</vt:lpstr>
      <vt:lpstr>3、综合所有的微操作控制信号，优化和实现</vt:lpstr>
      <vt:lpstr>3、综合所有的微操作控制信号，优化和实现</vt:lpstr>
      <vt:lpstr>硬布线控制器与微程序控制器的比较</vt:lpstr>
      <vt:lpstr>PowerPoint 演示文稿</vt:lpstr>
    </vt:vector>
  </TitlesOfParts>
  <Company>hziee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计算机组成原理</dc:title>
  <dc:creator>张齐</dc:creator>
  <dc:subject>第七章   控制器</dc:subject>
  <cp:lastModifiedBy>齐齐</cp:lastModifiedBy>
  <cp:revision>230</cp:revision>
  <dcterms:created xsi:type="dcterms:W3CDTF">2004-12-09T01:28:00Z</dcterms:created>
  <dcterms:modified xsi:type="dcterms:W3CDTF">2019-04-18T09:23:36Z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2052-11.1.0.8500</vt:lpwstr>
  </property>
</Properties>
</file>