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8"/>
  </p:handoutMasterIdLst>
  <p:sldIdLst>
    <p:sldId id="256" r:id="rId3"/>
    <p:sldId id="258" r:id="rId5"/>
    <p:sldId id="260" r:id="rId6"/>
    <p:sldId id="457" r:id="rId7"/>
    <p:sldId id="458" r:id="rId8"/>
    <p:sldId id="261" r:id="rId9"/>
    <p:sldId id="262" r:id="rId10"/>
    <p:sldId id="263" r:id="rId11"/>
    <p:sldId id="264" r:id="rId12"/>
    <p:sldId id="265" r:id="rId13"/>
    <p:sldId id="396" r:id="rId14"/>
    <p:sldId id="466" r:id="rId15"/>
    <p:sldId id="379" r:id="rId16"/>
    <p:sldId id="380" r:id="rId17"/>
    <p:sldId id="381" r:id="rId18"/>
    <p:sldId id="382" r:id="rId19"/>
    <p:sldId id="269" r:id="rId20"/>
    <p:sldId id="270" r:id="rId21"/>
    <p:sldId id="467" r:id="rId22"/>
    <p:sldId id="384" r:id="rId23"/>
    <p:sldId id="278" r:id="rId24"/>
    <p:sldId id="279" r:id="rId25"/>
    <p:sldId id="280" r:id="rId26"/>
    <p:sldId id="385" r:id="rId27"/>
    <p:sldId id="386" r:id="rId28"/>
    <p:sldId id="281" r:id="rId29"/>
    <p:sldId id="271" r:id="rId30"/>
    <p:sldId id="283" r:id="rId31"/>
    <p:sldId id="285" r:id="rId32"/>
    <p:sldId id="286" r:id="rId33"/>
    <p:sldId id="287" r:id="rId34"/>
    <p:sldId id="288" r:id="rId35"/>
    <p:sldId id="289" r:id="rId36"/>
    <p:sldId id="465" r:id="rId37"/>
    <p:sldId id="464" r:id="rId38"/>
    <p:sldId id="290" r:id="rId39"/>
    <p:sldId id="402" r:id="rId40"/>
    <p:sldId id="419" r:id="rId41"/>
    <p:sldId id="292" r:id="rId42"/>
    <p:sldId id="403" r:id="rId43"/>
    <p:sldId id="293" r:id="rId44"/>
    <p:sldId id="409" r:id="rId45"/>
    <p:sldId id="294" r:id="rId46"/>
    <p:sldId id="408" r:id="rId47"/>
    <p:sldId id="295" r:id="rId48"/>
    <p:sldId id="296" r:id="rId49"/>
    <p:sldId id="414" r:id="rId50"/>
    <p:sldId id="412" r:id="rId51"/>
    <p:sldId id="459" r:id="rId52"/>
    <p:sldId id="460" r:id="rId53"/>
    <p:sldId id="413" r:id="rId54"/>
    <p:sldId id="411" r:id="rId55"/>
    <p:sldId id="415" r:id="rId56"/>
    <p:sldId id="367" r:id="rId57"/>
    <p:sldId id="461" r:id="rId58"/>
    <p:sldId id="462" r:id="rId59"/>
    <p:sldId id="442" r:id="rId60"/>
    <p:sldId id="446" r:id="rId61"/>
    <p:sldId id="443" r:id="rId62"/>
    <p:sldId id="444" r:id="rId63"/>
    <p:sldId id="445" r:id="rId64"/>
    <p:sldId id="447" r:id="rId65"/>
    <p:sldId id="448" r:id="rId66"/>
    <p:sldId id="431" r:id="rId67"/>
  </p:sldIdLst>
  <p:sldSz cx="9144000" cy="6858000" type="screen4x3"/>
  <p:notesSz cx="7099300" cy="10234295"/>
  <p:defaultTextStyle>
    <a:defPPr>
      <a:defRPr lang="en-US"/>
    </a:defPPr>
    <a:lvl1pPr marL="0" lvl="0"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2FDB2607-1784-4EEB-B798-7EB5836EED8A}">
        <p14:showMediaCtrls xmlns:p14="http://schemas.microsoft.com/office/powerpoint/2010/main" val="1"/>
      </p:ext>
    </p:extLst>
  </p:showPr>
  <p:clrMru>
    <a:srgbClr val="0000FF"/>
    <a:srgbClr val="0E0E14"/>
    <a:srgbClr val="2F7497"/>
    <a:srgbClr val="0000CC"/>
    <a:srgbClr val="666699"/>
    <a:srgbClr val="3399FF"/>
    <a:srgbClr val="EF2E07"/>
    <a:srgbClr val="F9B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04" d="100"/>
          <a:sy n="104" d="100"/>
        </p:scale>
        <p:origin x="-1188" y="-78"/>
      </p:cViewPr>
      <p:guideLst>
        <p:guide orient="horz" pos="2064"/>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4525" cy="574675"/>
          </a:xfrm>
          <a:prstGeom prst="rect">
            <a:avLst/>
          </a:prstGeom>
        </p:spPr>
        <p:txBody>
          <a:bodyPr vert="horz" lIns="91440" tIns="45720" rIns="91440" bIns="45720" rtlCol="0"/>
          <a:lstStyle>
            <a:lvl1pPr algn="l">
              <a:defRPr sz="1285"/>
            </a:lvl1pPr>
          </a:lstStyle>
          <a:p>
            <a:pPr fontAlgn="base"/>
            <a:endParaRPr lang="zh-CN" altLang="en-US" strike="noStrike" noProof="1"/>
          </a:p>
        </p:txBody>
      </p:sp>
      <p:sp>
        <p:nvSpPr>
          <p:cNvPr id="3" name="日期占位符 2"/>
          <p:cNvSpPr>
            <a:spLocks noGrp="1"/>
          </p:cNvSpPr>
          <p:nvPr>
            <p:ph type="dt" sz="quarter" idx="1"/>
          </p:nvPr>
        </p:nvSpPr>
        <p:spPr>
          <a:xfrm>
            <a:off x="4162425" y="0"/>
            <a:ext cx="3184525" cy="574675"/>
          </a:xfrm>
          <a:prstGeom prst="rect">
            <a:avLst/>
          </a:prstGeom>
        </p:spPr>
        <p:txBody>
          <a:bodyPr vert="horz" lIns="91440" tIns="45720" rIns="91440" bIns="45720" rtlCol="0"/>
          <a:lstStyle>
            <a:lvl1pPr algn="r">
              <a:defRPr sz="1285"/>
            </a:lvl1pPr>
          </a:lstStyle>
          <a:p>
            <a:pPr fontAlgn="base"/>
            <a:fld id="{0F9B84EA-7D68-4D60-9CB1-D50884785D1C}" type="datetime13">
              <a:rPr lang="zh-CN" altLang="en-US" sz="1285" strike="noStrike" noProof="1" smtClean="0">
                <a:latin typeface="Times New Roman" panose="02020603050405020304" pitchFamily="18"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2"/>
          </p:nvPr>
        </p:nvSpPr>
        <p:spPr>
          <a:xfrm>
            <a:off x="0" y="10880725"/>
            <a:ext cx="3184525" cy="574675"/>
          </a:xfrm>
          <a:prstGeom prst="rect">
            <a:avLst/>
          </a:prstGeom>
        </p:spPr>
        <p:txBody>
          <a:bodyPr vert="horz" lIns="91440" tIns="45720" rIns="91440" bIns="45720" rtlCol="0" anchor="b"/>
          <a:lstStyle>
            <a:lvl1pPr algn="l">
              <a:defRPr sz="1285"/>
            </a:lvl1pPr>
          </a:lstStyle>
          <a:p>
            <a:pPr fontAlgn="base"/>
            <a:endParaRPr lang="zh-CN" altLang="en-US" strike="noStrike" noProof="1"/>
          </a:p>
        </p:txBody>
      </p:sp>
      <p:sp>
        <p:nvSpPr>
          <p:cNvPr id="5" name="灯片编号占位符 4"/>
          <p:cNvSpPr>
            <a:spLocks noGrp="1"/>
          </p:cNvSpPr>
          <p:nvPr>
            <p:ph type="sldNum" sz="quarter" idx="3"/>
          </p:nvPr>
        </p:nvSpPr>
        <p:spPr>
          <a:xfrm>
            <a:off x="4162425" y="10880725"/>
            <a:ext cx="3184525" cy="574675"/>
          </a:xfrm>
          <a:prstGeom prst="rect">
            <a:avLst/>
          </a:prstGeom>
        </p:spPr>
        <p:txBody>
          <a:bodyPr vert="horz" lIns="91440" tIns="45720" rIns="91440" bIns="45720" rtlCol="0" anchor="b"/>
          <a:lstStyle>
            <a:lvl1pPr algn="r">
              <a:defRPr sz="1285"/>
            </a:lvl1pPr>
          </a:lstStyle>
          <a:p>
            <a:pPr fontAlgn="base"/>
            <a:fld id="{8D4E0FC9-F1F8-4FAE-9988-3BA365CFD46F}" type="slidenum">
              <a:rPr lang="zh-CN" altLang="en-US" sz="1285" strike="noStrike" noProof="1" smtClean="0">
                <a:latin typeface="Times New Roman" panose="02020603050405020304" pitchFamily="18"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defRPr sz="13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sz="1300" b="0"/>
            </a:lvl1pPr>
          </a:lstStyle>
          <a:p>
            <a:pPr marL="0" marR="0" lvl="0" indent="0" algn="r"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Grp="1" noRot="1" noChangeAspect="1"/>
          </p:cNvSpPr>
          <p:nvPr>
            <p:ph type="sldImg"/>
          </p:nvPr>
        </p:nvSpPr>
        <p:spPr>
          <a:xfrm>
            <a:off x="992188" y="768350"/>
            <a:ext cx="5114925" cy="3836988"/>
          </a:xfrm>
          <a:prstGeom prst="rect">
            <a:avLst/>
          </a:prstGeom>
          <a:noFill/>
          <a:ln w="9525">
            <a:noFill/>
          </a:ln>
        </p:spPr>
      </p:sp>
      <p:sp>
        <p:nvSpPr>
          <p:cNvPr id="3077" name="Rectangle 5"/>
          <p:cNvSpPr>
            <a:spLocks noGrp="1" noRot="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Narrow" panose="020B060602020203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defRPr sz="13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fontAlgn="base" hangingPunct="1"/>
            <a:fld id="{9A0DB2DC-4C9A-4742-B13C-FB6460FD3503}" type="slidenum">
              <a:rPr lang="zh-CN" altLang="en-US" sz="1300" b="0" strike="noStrike" noProof="1" dirty="0">
                <a:latin typeface="Times New Roman" panose="02020603050405020304" pitchFamily="18" charset="0"/>
                <a:ea typeface="宋体" panose="02010600030101010101" pitchFamily="2" charset="-122"/>
                <a:cs typeface="+mn-ea"/>
              </a:rPr>
            </a:fld>
            <a:endParaRPr lang="zh-CN" altLang="en-US" sz="1300" b="0" strike="noStrike" noProof="1"/>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p:cNvSpPr>
          <p:nvPr>
            <p:ph type="sldImg"/>
          </p:nvPr>
        </p:nvSpPr>
        <p:spPr/>
      </p:sp>
      <p:sp>
        <p:nvSpPr>
          <p:cNvPr id="614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p:cNvSpPr>
          <p:nvPr>
            <p:ph type="sldImg"/>
          </p:nvPr>
        </p:nvSpPr>
        <p:spPr/>
      </p:sp>
      <p:sp>
        <p:nvSpPr>
          <p:cNvPr id="2457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p:cNvSpPr>
          <p:nvPr>
            <p:ph type="sldImg"/>
          </p:nvPr>
        </p:nvSpPr>
        <p:spPr/>
      </p:sp>
      <p:sp>
        <p:nvSpPr>
          <p:cNvPr id="2867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p:cNvSpPr>
          <p:nvPr>
            <p:ph type="sldImg"/>
          </p:nvPr>
        </p:nvSpPr>
        <p:spPr/>
      </p:sp>
      <p:sp>
        <p:nvSpPr>
          <p:cNvPr id="3072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p:cNvSpPr>
            <a:spLocks noGrp="1" noRot="1" noChangeAspect="1"/>
          </p:cNvSpPr>
          <p:nvPr>
            <p:ph type="sldImg"/>
          </p:nvPr>
        </p:nvSpPr>
        <p:spPr/>
      </p:sp>
      <p:sp>
        <p:nvSpPr>
          <p:cNvPr id="3277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p:nvPr>
        </p:nvSpPr>
        <p:spPr/>
      </p:sp>
      <p:sp>
        <p:nvSpPr>
          <p:cNvPr id="3481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p:cNvSpPr>
          <p:nvPr>
            <p:ph type="sldImg"/>
          </p:nvPr>
        </p:nvSpPr>
        <p:spPr/>
      </p:sp>
      <p:sp>
        <p:nvSpPr>
          <p:cNvPr id="819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p:cNvSpPr>
            <a:spLocks noGrp="1" noRot="1" noChangeAspect="1"/>
          </p:cNvSpPr>
          <p:nvPr>
            <p:ph type="sldImg"/>
          </p:nvPr>
        </p:nvSpPr>
        <p:spPr/>
      </p:sp>
      <p:sp>
        <p:nvSpPr>
          <p:cNvPr id="4301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p:cNvSpPr>
            <a:spLocks noGrp="1" noRot="1" noChangeAspect="1"/>
          </p:cNvSpPr>
          <p:nvPr>
            <p:ph type="sldImg"/>
          </p:nvPr>
        </p:nvSpPr>
        <p:spPr/>
      </p:sp>
      <p:sp>
        <p:nvSpPr>
          <p:cNvPr id="4505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p:sp>
      <p:sp>
        <p:nvSpPr>
          <p:cNvPr id="4710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p:nvPr>
        </p:nvSpPr>
        <p:spPr/>
      </p:sp>
      <p:sp>
        <p:nvSpPr>
          <p:cNvPr id="4915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p:sp>
      <p:sp>
        <p:nvSpPr>
          <p:cNvPr id="5120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p:cNvSpPr>
            <a:spLocks noGrp="1" noRot="1" noChangeAspect="1"/>
          </p:cNvSpPr>
          <p:nvPr>
            <p:ph type="sldImg"/>
          </p:nvPr>
        </p:nvSpPr>
        <p:spPr/>
      </p:sp>
      <p:sp>
        <p:nvSpPr>
          <p:cNvPr id="5325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p:sp>
      <p:sp>
        <p:nvSpPr>
          <p:cNvPr id="5734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p:sp>
      <p:sp>
        <p:nvSpPr>
          <p:cNvPr id="5939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p:cNvSpPr>
            <a:spLocks noGrp="1" noRot="1" noChangeAspect="1"/>
          </p:cNvSpPr>
          <p:nvPr>
            <p:ph type="sldImg"/>
          </p:nvPr>
        </p:nvSpPr>
        <p:spPr/>
      </p:sp>
      <p:sp>
        <p:nvSpPr>
          <p:cNvPr id="6144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p:cNvSpPr>
          <p:nvPr>
            <p:ph type="sldImg"/>
          </p:nvPr>
        </p:nvSpPr>
        <p:spPr/>
      </p:sp>
      <p:sp>
        <p:nvSpPr>
          <p:cNvPr id="1024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p:cNvSpPr>
            <a:spLocks noGrp="1" noRot="1" noChangeAspect="1"/>
          </p:cNvSpPr>
          <p:nvPr>
            <p:ph type="sldImg"/>
          </p:nvPr>
        </p:nvSpPr>
        <p:spPr/>
      </p:sp>
      <p:sp>
        <p:nvSpPr>
          <p:cNvPr id="6349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p:cNvSpPr>
          <p:nvPr>
            <p:ph type="sldImg"/>
          </p:nvPr>
        </p:nvSpPr>
        <p:spPr/>
      </p:sp>
      <p:sp>
        <p:nvSpPr>
          <p:cNvPr id="6553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p:cNvSpPr>
            <a:spLocks noGrp="1" noRot="1" noChangeAspect="1"/>
          </p:cNvSpPr>
          <p:nvPr>
            <p:ph type="sldImg"/>
          </p:nvPr>
        </p:nvSpPr>
        <p:spPr/>
      </p:sp>
      <p:sp>
        <p:nvSpPr>
          <p:cNvPr id="6758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p:cNvSpPr>
            <a:spLocks noGrp="1" noRot="1" noChangeAspect="1"/>
          </p:cNvSpPr>
          <p:nvPr>
            <p:ph type="sldImg"/>
          </p:nvPr>
        </p:nvSpPr>
        <p:spPr/>
      </p:sp>
      <p:sp>
        <p:nvSpPr>
          <p:cNvPr id="6963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p:sp>
      <p:sp>
        <p:nvSpPr>
          <p:cNvPr id="7168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p:cNvSpPr>
            <a:spLocks noGrp="1" noRot="1" noChangeAspect="1"/>
          </p:cNvSpPr>
          <p:nvPr>
            <p:ph type="sldImg"/>
          </p:nvPr>
        </p:nvSpPr>
        <p:spPr/>
      </p:sp>
      <p:sp>
        <p:nvSpPr>
          <p:cNvPr id="7373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p:cNvSpPr>
            <a:spLocks noGrp="1" noRot="1" noChangeAspect="1"/>
          </p:cNvSpPr>
          <p:nvPr>
            <p:ph type="sldImg"/>
          </p:nvPr>
        </p:nvSpPr>
        <p:spPr/>
      </p:sp>
      <p:sp>
        <p:nvSpPr>
          <p:cNvPr id="7577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p:cNvSpPr>
            <a:spLocks noGrp="1" noRot="1" noChangeAspect="1"/>
          </p:cNvSpPr>
          <p:nvPr>
            <p:ph type="sldImg"/>
          </p:nvPr>
        </p:nvSpPr>
        <p:spPr/>
      </p:sp>
      <p:sp>
        <p:nvSpPr>
          <p:cNvPr id="7782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p:cNvSpPr>
          <p:nvPr>
            <p:ph type="sldImg"/>
          </p:nvPr>
        </p:nvSpPr>
        <p:spPr/>
      </p:sp>
      <p:sp>
        <p:nvSpPr>
          <p:cNvPr id="7987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p:cNvSpPr>
            <a:spLocks noGrp="1" noRot="1" noChangeAspect="1"/>
          </p:cNvSpPr>
          <p:nvPr>
            <p:ph type="sldImg"/>
          </p:nvPr>
        </p:nvSpPr>
        <p:spPr/>
      </p:sp>
      <p:sp>
        <p:nvSpPr>
          <p:cNvPr id="8192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p:cNvSpPr>
          <p:nvPr>
            <p:ph type="sldImg"/>
          </p:nvPr>
        </p:nvSpPr>
        <p:spPr/>
      </p:sp>
      <p:sp>
        <p:nvSpPr>
          <p:cNvPr id="1229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p:cNvSpPr>
          <p:nvPr>
            <p:ph type="sldImg"/>
          </p:nvPr>
        </p:nvSpPr>
        <p:spPr/>
      </p:sp>
      <p:sp>
        <p:nvSpPr>
          <p:cNvPr id="8397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p:cNvSpPr>
            <a:spLocks noGrp="1" noRot="1" noChangeAspect="1"/>
          </p:cNvSpPr>
          <p:nvPr>
            <p:ph type="sldImg"/>
          </p:nvPr>
        </p:nvSpPr>
        <p:spPr/>
      </p:sp>
      <p:sp>
        <p:nvSpPr>
          <p:cNvPr id="8601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p:cNvSpPr>
          <p:nvPr>
            <p:ph type="sldImg"/>
          </p:nvPr>
        </p:nvSpPr>
        <p:spPr/>
      </p:sp>
      <p:sp>
        <p:nvSpPr>
          <p:cNvPr id="8806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p:cNvSpPr>
          <p:nvPr>
            <p:ph type="sldImg"/>
          </p:nvPr>
        </p:nvSpPr>
        <p:spPr/>
      </p:sp>
      <p:sp>
        <p:nvSpPr>
          <p:cNvPr id="9011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p:cNvSpPr>
          <p:nvPr>
            <p:ph type="sldImg"/>
          </p:nvPr>
        </p:nvSpPr>
        <p:spPr/>
      </p:sp>
      <p:sp>
        <p:nvSpPr>
          <p:cNvPr id="9216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p:cNvSpPr>
            <a:spLocks noGrp="1" noRot="1" noChangeAspect="1"/>
          </p:cNvSpPr>
          <p:nvPr>
            <p:ph type="sldImg"/>
          </p:nvPr>
        </p:nvSpPr>
        <p:spPr/>
      </p:sp>
      <p:sp>
        <p:nvSpPr>
          <p:cNvPr id="9421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p:cNvSpPr>
            <a:spLocks noGrp="1" noRot="1" noChangeAspect="1"/>
          </p:cNvSpPr>
          <p:nvPr>
            <p:ph type="sldImg"/>
          </p:nvPr>
        </p:nvSpPr>
        <p:spPr/>
      </p:sp>
      <p:sp>
        <p:nvSpPr>
          <p:cNvPr id="9625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p:cNvSpPr>
            <a:spLocks noGrp="1" noRot="1" noChangeAspect="1"/>
          </p:cNvSpPr>
          <p:nvPr>
            <p:ph type="sldImg"/>
          </p:nvPr>
        </p:nvSpPr>
        <p:spPr/>
      </p:sp>
      <p:sp>
        <p:nvSpPr>
          <p:cNvPr id="9830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p:cNvSpPr>
            <a:spLocks noGrp="1" noRot="1" noChangeAspect="1"/>
          </p:cNvSpPr>
          <p:nvPr>
            <p:ph type="sldImg"/>
          </p:nvPr>
        </p:nvSpPr>
        <p:spPr/>
      </p:sp>
      <p:sp>
        <p:nvSpPr>
          <p:cNvPr id="10035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p:cNvSpPr>
            <a:spLocks noGrp="1" noRot="1" noChangeAspect="1"/>
          </p:cNvSpPr>
          <p:nvPr>
            <p:ph type="sldImg"/>
          </p:nvPr>
        </p:nvSpPr>
        <p:spPr/>
      </p:sp>
      <p:sp>
        <p:nvSpPr>
          <p:cNvPr id="10240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p:cNvSpPr>
            <a:spLocks noGrp="1" noRot="1" noChangeAspect="1"/>
          </p:cNvSpPr>
          <p:nvPr>
            <p:ph type="sldImg"/>
          </p:nvPr>
        </p:nvSpPr>
        <p:spPr/>
      </p:sp>
      <p:sp>
        <p:nvSpPr>
          <p:cNvPr id="1433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p:cNvSpPr>
            <a:spLocks noGrp="1" noRot="1" noChangeAspect="1"/>
          </p:cNvSpPr>
          <p:nvPr>
            <p:ph type="sldImg"/>
          </p:nvPr>
        </p:nvSpPr>
        <p:spPr/>
      </p:sp>
      <p:sp>
        <p:nvSpPr>
          <p:cNvPr id="10445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p:cNvSpPr>
            <a:spLocks noGrp="1" noRot="1" noChangeAspect="1"/>
          </p:cNvSpPr>
          <p:nvPr>
            <p:ph type="sldImg"/>
          </p:nvPr>
        </p:nvSpPr>
        <p:spPr/>
      </p:sp>
      <p:sp>
        <p:nvSpPr>
          <p:cNvPr id="10649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p:cNvSpPr>
            <a:spLocks noGrp="1" noRot="1" noChangeAspect="1"/>
          </p:cNvSpPr>
          <p:nvPr>
            <p:ph type="sldImg"/>
          </p:nvPr>
        </p:nvSpPr>
        <p:spPr/>
      </p:sp>
      <p:sp>
        <p:nvSpPr>
          <p:cNvPr id="10854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p:cNvSpPr>
            <a:spLocks noGrp="1" noRot="1" noChangeAspect="1"/>
          </p:cNvSpPr>
          <p:nvPr>
            <p:ph type="sldImg"/>
          </p:nvPr>
        </p:nvSpPr>
        <p:spPr/>
      </p:sp>
      <p:sp>
        <p:nvSpPr>
          <p:cNvPr id="11059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p:cNvSpPr>
            <a:spLocks noGrp="1" noRot="1" noChangeAspect="1"/>
          </p:cNvSpPr>
          <p:nvPr>
            <p:ph type="sldImg"/>
          </p:nvPr>
        </p:nvSpPr>
        <p:spPr/>
      </p:sp>
      <p:sp>
        <p:nvSpPr>
          <p:cNvPr id="11264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p:cNvSpPr>
            <a:spLocks noGrp="1" noRot="1" noChangeAspect="1"/>
          </p:cNvSpPr>
          <p:nvPr>
            <p:ph type="sldImg"/>
          </p:nvPr>
        </p:nvSpPr>
        <p:spPr/>
      </p:sp>
      <p:sp>
        <p:nvSpPr>
          <p:cNvPr id="11469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p:cNvSpPr>
            <a:spLocks noGrp="1" noRot="1" noChangeAspect="1"/>
          </p:cNvSpPr>
          <p:nvPr>
            <p:ph type="sldImg"/>
          </p:nvPr>
        </p:nvSpPr>
        <p:spPr/>
      </p:sp>
      <p:sp>
        <p:nvSpPr>
          <p:cNvPr id="11673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p:cNvSpPr>
            <a:spLocks noGrp="1" noRot="1" noChangeAspect="1"/>
          </p:cNvSpPr>
          <p:nvPr>
            <p:ph type="sldImg"/>
          </p:nvPr>
        </p:nvSpPr>
        <p:spPr/>
      </p:sp>
      <p:sp>
        <p:nvSpPr>
          <p:cNvPr id="11878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p:cNvSpPr>
            <a:spLocks noGrp="1" noRot="1" noChangeAspect="1"/>
          </p:cNvSpPr>
          <p:nvPr>
            <p:ph type="sldImg"/>
          </p:nvPr>
        </p:nvSpPr>
        <p:spPr/>
      </p:sp>
      <p:sp>
        <p:nvSpPr>
          <p:cNvPr id="12083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p:cNvSpPr>
            <a:spLocks noGrp="1" noRot="1" noChangeAspect="1"/>
          </p:cNvSpPr>
          <p:nvPr>
            <p:ph type="sldImg"/>
          </p:nvPr>
        </p:nvSpPr>
        <p:spPr/>
      </p:sp>
      <p:sp>
        <p:nvSpPr>
          <p:cNvPr id="12288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p:cNvSpPr>
            <a:spLocks noGrp="1" noRot="1" noChangeAspect="1"/>
          </p:cNvSpPr>
          <p:nvPr>
            <p:ph type="sldImg"/>
          </p:nvPr>
        </p:nvSpPr>
        <p:spPr/>
      </p:sp>
      <p:sp>
        <p:nvSpPr>
          <p:cNvPr id="12493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p:cNvSpPr>
            <a:spLocks noGrp="1" noRot="1" noChangeAspect="1"/>
          </p:cNvSpPr>
          <p:nvPr>
            <p:ph type="sldImg"/>
          </p:nvPr>
        </p:nvSpPr>
        <p:spPr/>
      </p:sp>
      <p:sp>
        <p:nvSpPr>
          <p:cNvPr id="126978"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p:cNvSpPr>
          <p:nvPr>
            <p:ph type="sldImg"/>
          </p:nvPr>
        </p:nvSpPr>
        <p:spPr/>
      </p:sp>
      <p:sp>
        <p:nvSpPr>
          <p:cNvPr id="129026"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p:cNvSpPr>
            <a:spLocks noGrp="1" noRot="1" noChangeAspect="1"/>
          </p:cNvSpPr>
          <p:nvPr>
            <p:ph type="sldImg"/>
          </p:nvPr>
        </p:nvSpPr>
        <p:spPr/>
      </p:sp>
      <p:sp>
        <p:nvSpPr>
          <p:cNvPr id="13107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p:cNvSpPr>
          <p:nvPr>
            <p:ph type="sldImg"/>
          </p:nvPr>
        </p:nvSpPr>
        <p:spPr/>
      </p:sp>
      <p:sp>
        <p:nvSpPr>
          <p:cNvPr id="18434"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p:cNvSpPr>
          <p:nvPr>
            <p:ph type="sldImg"/>
          </p:nvPr>
        </p:nvSpPr>
        <p:spPr/>
      </p:sp>
      <p:sp>
        <p:nvSpPr>
          <p:cNvPr id="20482"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p:sp>
      <p:sp>
        <p:nvSpPr>
          <p:cNvPr id="22530" name="文本占位符 2"/>
          <p:cNvSpPr>
            <a:spLocks noGrp="1"/>
          </p:cNvSpPr>
          <p:nvPr>
            <p:ph type="body"/>
          </p:nvPr>
        </p:nvSpPr>
        <p:spPr/>
        <p:txBody>
          <a:bodyPr wrap="square" lIns="99048" tIns="49524" rIns="99048" bIns="49524" anchor="ctr"/>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rPr>
            </a:fld>
            <a:endParaRPr kumimoji="0" lang="en-US" sz="13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19050" y="1109663"/>
            <a:ext cx="9156700" cy="757237"/>
            <a:chOff x="0" y="0"/>
            <a:chExt cx="5768" cy="477"/>
          </a:xfrm>
        </p:grpSpPr>
        <p:sp>
          <p:nvSpPr>
            <p:cNvPr id="35" name="未知"/>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未知"/>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未知"/>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未知"/>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未知"/>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未知"/>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未知"/>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未知"/>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未知"/>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未知"/>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未知"/>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未知"/>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未知"/>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未知"/>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9" name="未知"/>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 name="未知"/>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 name="未知"/>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未知"/>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未知"/>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未知"/>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未知"/>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未知"/>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073" name="Group 25"/>
          <p:cNvGrpSpPr/>
          <p:nvPr/>
        </p:nvGrpSpPr>
        <p:grpSpPr>
          <a:xfrm>
            <a:off x="20638" y="6161088"/>
            <a:ext cx="9169400" cy="138112"/>
            <a:chOff x="0" y="0"/>
            <a:chExt cx="5776" cy="87"/>
          </a:xfrm>
        </p:grpSpPr>
        <p:sp>
          <p:nvSpPr>
            <p:cNvPr id="58" name="未知"/>
            <p:cNvSpPr/>
            <p:nvPr/>
          </p:nvSpPr>
          <p:spPr bwMode="auto">
            <a:xfrm>
              <a:off x="4041" y="15"/>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9" name="未知"/>
            <p:cNvSpPr/>
            <p:nvPr/>
          </p:nvSpPr>
          <p:spPr bwMode="auto">
            <a:xfrm>
              <a:off x="1727" y="6"/>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 name="未知"/>
            <p:cNvSpPr/>
            <p:nvPr/>
          </p:nvSpPr>
          <p:spPr bwMode="auto">
            <a:xfrm>
              <a:off x="0" y="0"/>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77" name="Rectangle 29"/>
          <p:cNvSpPr>
            <a:spLocks noGrp="1" noChangeArrowheads="1"/>
          </p:cNvSpPr>
          <p:nvPr>
            <p:ph type="ctrTitle" sz="quarter"/>
          </p:nvPr>
        </p:nvSpPr>
        <p:spPr>
          <a:xfrm>
            <a:off x="685800" y="1868488"/>
            <a:ext cx="7772400" cy="1600200"/>
          </a:xfrm>
        </p:spPr>
        <p:txBody>
          <a:bodyPr anchorCtr="1"/>
          <a:lstStyle>
            <a:lvl1pPr>
              <a:defRPr/>
            </a:lvl1pPr>
          </a:lstStyle>
          <a:p>
            <a:pPr fontAlgn="base"/>
            <a:r>
              <a:rPr lang="zh-CN" altLang="en-US" strike="noStrike" noProof="1"/>
              <a:t>单击此处编辑母版标题样式</a:t>
            </a:r>
            <a:endParaRPr lang="zh-CN" altLang="en-US" strike="noStrike" noProof="1"/>
          </a:p>
        </p:txBody>
      </p:sp>
      <p:sp>
        <p:nvSpPr>
          <p:cNvPr id="2078" name="Rectangle 30"/>
          <p:cNvSpPr>
            <a:spLocks noGrp="1" noChangeArrowheads="1"/>
          </p:cNvSpPr>
          <p:nvPr>
            <p:ph type="subTitle" sz="quarter" idx="1"/>
          </p:nvPr>
        </p:nvSpPr>
        <p:spPr>
          <a:xfrm>
            <a:off x="1273175" y="3729038"/>
            <a:ext cx="6400800" cy="1371600"/>
          </a:xfrm>
        </p:spPr>
        <p:txBody>
          <a:bodyPr anchorCtr="1"/>
          <a:lstStyle>
            <a:lvl1pPr marL="0" indent="0" algn="ctr">
              <a:buFontTx/>
              <a:buNone/>
              <a:defRPr/>
            </a:lvl1pPr>
          </a:lstStyle>
          <a:p>
            <a:pPr fontAlgn="base"/>
            <a:r>
              <a:rPr lang="zh-CN" altLang="en-US" strike="noStrike" noProof="1"/>
              <a:t>单击此处编辑母版副标题样式</a:t>
            </a:r>
            <a:endParaRPr lang="zh-CN" altLang="en-US" strike="noStrike" noProof="1"/>
          </a:p>
        </p:txBody>
      </p:sp>
      <p:sp>
        <p:nvSpPr>
          <p:cNvPr id="61" name="Rectangle 31"/>
          <p:cNvSpPr>
            <a:spLocks noGrp="1" noChangeArrowheads="1"/>
          </p:cNvSpPr>
          <p:nvPr>
            <p:ph type="dt" sz="quarter" idx="2"/>
          </p:nvPr>
        </p:nvSpPr>
        <p:spPr bwMode="auto">
          <a:xfrm>
            <a:off x="685800" y="6348413"/>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rPr>
            </a:fld>
            <a:endParaRPr kumimoji="0" 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62" name="Rectangle 32"/>
          <p:cNvSpPr>
            <a:spLocks noGrp="1" noChangeArrowheads="1"/>
          </p:cNvSpPr>
          <p:nvPr>
            <p:ph type="ftr" sz="quarter" idx="3"/>
          </p:nvPr>
        </p:nvSpPr>
        <p:spPr bwMode="auto">
          <a:xfrm>
            <a:off x="3124200" y="6348413"/>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i="0" strike="noStrike"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63" name="Rectangle 33"/>
          <p:cNvSpPr>
            <a:spLocks noGrp="1" noChangeArrowheads="1"/>
          </p:cNvSpPr>
          <p:nvPr>
            <p:ph type="sldNum" sz="quarter" idx="4"/>
          </p:nvPr>
        </p:nvSpPr>
        <p:spPr bwMode="auto">
          <a:xfrm>
            <a:off x="6553200" y="6348413"/>
            <a:ext cx="1905000" cy="457200"/>
          </a:xfrm>
          <a:prstGeom prst="rect">
            <a:avLst/>
          </a:prstGeom>
          <a:noFill/>
          <a:ln w="9525">
            <a:noFill/>
            <a:miter lim="800000"/>
          </a:ln>
          <a:effectLst/>
        </p:spPr>
        <p:txBody>
          <a:bodyPr vert="horz" wrap="square" lIns="91440" tIns="45720" rIns="91440" bIns="45720" numCol="1" anchor="b" anchorCtr="0" compatLnSpc="1"/>
          <a:lstStyle/>
          <a:p>
            <a:pPr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8350"/>
            <a:ext cx="1943100" cy="53276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768350"/>
            <a:ext cx="5676900" cy="53276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90000"/>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Ovr>
    <a:masterClrMapping/>
  </p:clrMapOvr>
  <p:hf sldNum="0"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0" y="0"/>
            <a:ext cx="9156700" cy="757238"/>
            <a:chOff x="0" y="0"/>
            <a:chExt cx="5768" cy="477"/>
          </a:xfrm>
        </p:grpSpPr>
        <p:sp>
          <p:nvSpPr>
            <p:cNvPr id="1027" name="未知"/>
            <p:cNvSpPr/>
            <p:nvPr/>
          </p:nvSpPr>
          <p:spPr bwMode="auto">
            <a:xfrm>
              <a:off x="5" y="0"/>
              <a:ext cx="5763" cy="477"/>
            </a:xfrm>
            <a:custGeom>
              <a:avLst/>
              <a:gdLst/>
              <a:ahLst/>
              <a:cxnLst>
                <a:cxn ang="0">
                  <a:pos x="0" y="450"/>
                </a:cxn>
                <a:cxn ang="0">
                  <a:pos x="3" y="0"/>
                </a:cxn>
                <a:cxn ang="0">
                  <a:pos x="5763" y="0"/>
                </a:cxn>
                <a:cxn ang="0">
                  <a:pos x="5763" y="465"/>
                </a:cxn>
                <a:cxn ang="0">
                  <a:pos x="4821" y="477"/>
                </a:cxn>
                <a:cxn ang="0">
                  <a:pos x="4326" y="447"/>
                </a:cxn>
                <a:cxn ang="0">
                  <a:pos x="3783" y="465"/>
                </a:cxn>
                <a:cxn ang="0">
                  <a:pos x="3417" y="456"/>
                </a:cxn>
                <a:cxn ang="0">
                  <a:pos x="2973" y="459"/>
                </a:cxn>
                <a:cxn ang="0">
                  <a:pos x="2451" y="453"/>
                </a:cxn>
                <a:cxn ang="0">
                  <a:pos x="2289" y="441"/>
                </a:cxn>
                <a:cxn ang="0">
                  <a:pos x="2010" y="453"/>
                </a:cxn>
                <a:cxn ang="0">
                  <a:pos x="1827" y="450"/>
                </a:cxn>
                <a:cxn ang="0">
                  <a:pos x="1215" y="465"/>
                </a:cxn>
                <a:cxn ang="0">
                  <a:pos x="660" y="456"/>
                </a:cxn>
                <a:cxn ang="0">
                  <a:pos x="0" y="450"/>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000"/>
              </a:schemeClr>
            </a:soli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8" name="未知"/>
            <p:cNvSpPr/>
            <p:nvPr/>
          </p:nvSpPr>
          <p:spPr bwMode="auto">
            <a:xfrm>
              <a:off x="0" y="98"/>
              <a:ext cx="256" cy="253"/>
            </a:xfrm>
            <a:custGeom>
              <a:avLst/>
              <a:gdLst/>
              <a:ahLst/>
              <a:cxnLst>
                <a:cxn ang="0">
                  <a:pos x="8" y="190"/>
                </a:cxn>
                <a:cxn ang="0">
                  <a:pos x="71" y="115"/>
                </a:cxn>
                <a:cxn ang="0">
                  <a:pos x="203" y="16"/>
                </a:cxn>
                <a:cxn ang="0">
                  <a:pos x="251" y="19"/>
                </a:cxn>
                <a:cxn ang="0">
                  <a:pos x="236" y="46"/>
                </a:cxn>
                <a:cxn ang="0">
                  <a:pos x="176" y="82"/>
                </a:cxn>
                <a:cxn ang="0">
                  <a:pos x="92" y="154"/>
                </a:cxn>
                <a:cxn ang="0">
                  <a:pos x="23" y="247"/>
                </a:cxn>
                <a:cxn ang="0">
                  <a:pos x="8" y="190"/>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未知"/>
            <p:cNvSpPr/>
            <p:nvPr/>
          </p:nvSpPr>
          <p:spPr bwMode="auto">
            <a:xfrm>
              <a:off x="56" y="0"/>
              <a:ext cx="708" cy="459"/>
            </a:xfrm>
            <a:custGeom>
              <a:avLst/>
              <a:gdLst/>
              <a:ahLst/>
              <a:cxnLst>
                <a:cxn ang="0">
                  <a:pos x="0" y="432"/>
                </a:cxn>
                <a:cxn ang="0">
                  <a:pos x="0" y="453"/>
                </a:cxn>
                <a:cxn ang="0">
                  <a:pos x="72" y="324"/>
                </a:cxn>
                <a:cxn ang="0">
                  <a:pos x="198" y="201"/>
                </a:cxn>
                <a:cxn ang="0">
                  <a:pos x="366" y="102"/>
                </a:cxn>
                <a:cxn ang="0">
                  <a:pos x="531" y="36"/>
                </a:cxn>
                <a:cxn ang="0">
                  <a:pos x="609" y="0"/>
                </a:cxn>
                <a:cxn ang="0">
                  <a:pos x="708" y="3"/>
                </a:cxn>
                <a:cxn ang="0">
                  <a:pos x="591" y="66"/>
                </a:cxn>
                <a:cxn ang="0">
                  <a:pos x="417" y="126"/>
                </a:cxn>
                <a:cxn ang="0">
                  <a:pos x="237" y="231"/>
                </a:cxn>
                <a:cxn ang="0">
                  <a:pos x="117" y="345"/>
                </a:cxn>
                <a:cxn ang="0">
                  <a:pos x="51" y="459"/>
                </a:cxn>
                <a:cxn ang="0">
                  <a:pos x="0" y="453"/>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未知"/>
            <p:cNvSpPr/>
            <p:nvPr/>
          </p:nvSpPr>
          <p:spPr bwMode="auto">
            <a:xfrm>
              <a:off x="131" y="269"/>
              <a:ext cx="251" cy="194"/>
            </a:xfrm>
            <a:custGeom>
              <a:avLst/>
              <a:gdLst/>
              <a:ahLst/>
              <a:cxnLst>
                <a:cxn ang="0">
                  <a:pos x="21" y="163"/>
                </a:cxn>
                <a:cxn ang="0">
                  <a:pos x="9" y="184"/>
                </a:cxn>
                <a:cxn ang="0">
                  <a:pos x="75" y="103"/>
                </a:cxn>
                <a:cxn ang="0">
                  <a:pos x="165" y="28"/>
                </a:cxn>
                <a:cxn ang="0">
                  <a:pos x="207" y="7"/>
                </a:cxn>
                <a:cxn ang="0">
                  <a:pos x="246" y="4"/>
                </a:cxn>
                <a:cxn ang="0">
                  <a:pos x="237" y="34"/>
                </a:cxn>
                <a:cxn ang="0">
                  <a:pos x="183" y="61"/>
                </a:cxn>
                <a:cxn ang="0">
                  <a:pos x="108" y="124"/>
                </a:cxn>
                <a:cxn ang="0">
                  <a:pos x="54" y="190"/>
                </a:cxn>
                <a:cxn ang="0">
                  <a:pos x="6" y="184"/>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未知"/>
            <p:cNvSpPr/>
            <p:nvPr/>
          </p:nvSpPr>
          <p:spPr bwMode="auto">
            <a:xfrm>
              <a:off x="341" y="0"/>
              <a:ext cx="159" cy="72"/>
            </a:xfrm>
            <a:custGeom>
              <a:avLst/>
              <a:gdLst/>
              <a:ahLst/>
              <a:cxnLst>
                <a:cxn ang="0">
                  <a:pos x="99" y="0"/>
                </a:cxn>
                <a:cxn ang="0">
                  <a:pos x="15" y="36"/>
                </a:cxn>
                <a:cxn ang="0">
                  <a:pos x="6" y="60"/>
                </a:cxn>
                <a:cxn ang="0">
                  <a:pos x="36" y="69"/>
                </a:cxn>
                <a:cxn ang="0">
                  <a:pos x="87" y="42"/>
                </a:cxn>
                <a:cxn ang="0">
                  <a:pos x="159" y="0"/>
                </a:cxn>
                <a:cxn ang="0">
                  <a:pos x="99" y="0"/>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2" name="未知"/>
            <p:cNvSpPr/>
            <p:nvPr/>
          </p:nvSpPr>
          <p:spPr bwMode="auto">
            <a:xfrm>
              <a:off x="488" y="0"/>
              <a:ext cx="455" cy="216"/>
            </a:xfrm>
            <a:custGeom>
              <a:avLst/>
              <a:gdLst/>
              <a:ahLst/>
              <a:cxnLst>
                <a:cxn ang="0">
                  <a:pos x="395" y="0"/>
                </a:cxn>
                <a:cxn ang="0">
                  <a:pos x="338" y="48"/>
                </a:cxn>
                <a:cxn ang="0">
                  <a:pos x="242" y="102"/>
                </a:cxn>
                <a:cxn ang="0">
                  <a:pos x="104" y="147"/>
                </a:cxn>
                <a:cxn ang="0">
                  <a:pos x="35" y="168"/>
                </a:cxn>
                <a:cxn ang="0">
                  <a:pos x="8" y="192"/>
                </a:cxn>
                <a:cxn ang="0">
                  <a:pos x="8" y="213"/>
                </a:cxn>
                <a:cxn ang="0">
                  <a:pos x="59" y="213"/>
                </a:cxn>
                <a:cxn ang="0">
                  <a:pos x="86" y="192"/>
                </a:cxn>
                <a:cxn ang="0">
                  <a:pos x="173" y="159"/>
                </a:cxn>
                <a:cxn ang="0">
                  <a:pos x="299" y="126"/>
                </a:cxn>
                <a:cxn ang="0">
                  <a:pos x="392" y="72"/>
                </a:cxn>
                <a:cxn ang="0">
                  <a:pos x="455" y="0"/>
                </a:cxn>
                <a:cxn ang="0">
                  <a:pos x="395" y="0"/>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未知"/>
            <p:cNvSpPr/>
            <p:nvPr/>
          </p:nvSpPr>
          <p:spPr bwMode="auto">
            <a:xfrm>
              <a:off x="1448" y="37"/>
              <a:ext cx="414" cy="108"/>
            </a:xfrm>
            <a:custGeom>
              <a:avLst/>
              <a:gdLst/>
              <a:ahLst/>
              <a:cxnLst>
                <a:cxn ang="0">
                  <a:pos x="0" y="11"/>
                </a:cxn>
                <a:cxn ang="0">
                  <a:pos x="24" y="11"/>
                </a:cxn>
                <a:cxn ang="0">
                  <a:pos x="156" y="2"/>
                </a:cxn>
                <a:cxn ang="0">
                  <a:pos x="288" y="23"/>
                </a:cxn>
                <a:cxn ang="0">
                  <a:pos x="384" y="53"/>
                </a:cxn>
                <a:cxn ang="0">
                  <a:pos x="411" y="74"/>
                </a:cxn>
                <a:cxn ang="0">
                  <a:pos x="405" y="104"/>
                </a:cxn>
                <a:cxn ang="0">
                  <a:pos x="363" y="101"/>
                </a:cxn>
                <a:cxn ang="0">
                  <a:pos x="294" y="77"/>
                </a:cxn>
                <a:cxn ang="0">
                  <a:pos x="174" y="50"/>
                </a:cxn>
                <a:cxn ang="0">
                  <a:pos x="72" y="62"/>
                </a:cxn>
                <a:cxn ang="0">
                  <a:pos x="36" y="59"/>
                </a:cxn>
                <a:cxn ang="0">
                  <a:pos x="0" y="11"/>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未知"/>
            <p:cNvSpPr/>
            <p:nvPr/>
          </p:nvSpPr>
          <p:spPr bwMode="auto">
            <a:xfrm>
              <a:off x="1790" y="0"/>
              <a:ext cx="520" cy="225"/>
            </a:xfrm>
            <a:custGeom>
              <a:avLst/>
              <a:gdLst/>
              <a:ahLst/>
              <a:cxnLst>
                <a:cxn ang="0">
                  <a:pos x="42" y="0"/>
                </a:cxn>
                <a:cxn ang="0">
                  <a:pos x="12" y="24"/>
                </a:cxn>
                <a:cxn ang="0">
                  <a:pos x="114" y="54"/>
                </a:cxn>
                <a:cxn ang="0">
                  <a:pos x="240" y="117"/>
                </a:cxn>
                <a:cxn ang="0">
                  <a:pos x="333" y="153"/>
                </a:cxn>
                <a:cxn ang="0">
                  <a:pos x="438" y="219"/>
                </a:cxn>
                <a:cxn ang="0">
                  <a:pos x="426" y="192"/>
                </a:cxn>
                <a:cxn ang="0">
                  <a:pos x="441" y="180"/>
                </a:cxn>
                <a:cxn ang="0">
                  <a:pos x="519" y="216"/>
                </a:cxn>
                <a:cxn ang="0">
                  <a:pos x="450" y="162"/>
                </a:cxn>
                <a:cxn ang="0">
                  <a:pos x="381" y="135"/>
                </a:cxn>
                <a:cxn ang="0">
                  <a:pos x="285" y="84"/>
                </a:cxn>
                <a:cxn ang="0">
                  <a:pos x="186" y="18"/>
                </a:cxn>
                <a:cxn ang="0">
                  <a:pos x="123" y="0"/>
                </a:cxn>
                <a:cxn ang="0">
                  <a:pos x="42" y="0"/>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未知"/>
            <p:cNvSpPr/>
            <p:nvPr/>
          </p:nvSpPr>
          <p:spPr bwMode="auto">
            <a:xfrm>
              <a:off x="1943" y="154"/>
              <a:ext cx="431" cy="233"/>
            </a:xfrm>
            <a:custGeom>
              <a:avLst/>
              <a:gdLst/>
              <a:ahLst/>
              <a:cxnLst>
                <a:cxn ang="0">
                  <a:pos x="6" y="38"/>
                </a:cxn>
                <a:cxn ang="0">
                  <a:pos x="9" y="20"/>
                </a:cxn>
                <a:cxn ang="0">
                  <a:pos x="42" y="2"/>
                </a:cxn>
                <a:cxn ang="0">
                  <a:pos x="90" y="35"/>
                </a:cxn>
                <a:cxn ang="0">
                  <a:pos x="189" y="89"/>
                </a:cxn>
                <a:cxn ang="0">
                  <a:pos x="288" y="140"/>
                </a:cxn>
                <a:cxn ang="0">
                  <a:pos x="375" y="176"/>
                </a:cxn>
                <a:cxn ang="0">
                  <a:pos x="396" y="176"/>
                </a:cxn>
                <a:cxn ang="0">
                  <a:pos x="429" y="212"/>
                </a:cxn>
                <a:cxn ang="0">
                  <a:pos x="408" y="233"/>
                </a:cxn>
                <a:cxn ang="0">
                  <a:pos x="333" y="212"/>
                </a:cxn>
                <a:cxn ang="0">
                  <a:pos x="186" y="143"/>
                </a:cxn>
                <a:cxn ang="0">
                  <a:pos x="48" y="68"/>
                </a:cxn>
                <a:cxn ang="0">
                  <a:pos x="6" y="38"/>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6" name="未知"/>
            <p:cNvSpPr/>
            <p:nvPr/>
          </p:nvSpPr>
          <p:spPr bwMode="auto">
            <a:xfrm>
              <a:off x="2262" y="87"/>
              <a:ext cx="396" cy="227"/>
            </a:xfrm>
            <a:custGeom>
              <a:avLst/>
              <a:gdLst/>
              <a:ahLst/>
              <a:cxnLst>
                <a:cxn ang="0">
                  <a:pos x="2" y="9"/>
                </a:cxn>
                <a:cxn ang="0">
                  <a:pos x="53" y="66"/>
                </a:cxn>
                <a:cxn ang="0">
                  <a:pos x="176" y="132"/>
                </a:cxn>
                <a:cxn ang="0">
                  <a:pos x="293" y="189"/>
                </a:cxn>
                <a:cxn ang="0">
                  <a:pos x="341" y="222"/>
                </a:cxn>
                <a:cxn ang="0">
                  <a:pos x="377" y="219"/>
                </a:cxn>
                <a:cxn ang="0">
                  <a:pos x="377" y="180"/>
                </a:cxn>
                <a:cxn ang="0">
                  <a:pos x="260" y="126"/>
                </a:cxn>
                <a:cxn ang="0">
                  <a:pos x="113" y="51"/>
                </a:cxn>
                <a:cxn ang="0">
                  <a:pos x="41" y="9"/>
                </a:cxn>
                <a:cxn ang="0">
                  <a:pos x="2" y="9"/>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7" name="未知"/>
            <p:cNvSpPr/>
            <p:nvPr/>
          </p:nvSpPr>
          <p:spPr bwMode="auto">
            <a:xfrm>
              <a:off x="2264" y="240"/>
              <a:ext cx="516" cy="223"/>
            </a:xfrm>
            <a:custGeom>
              <a:avLst/>
              <a:gdLst/>
              <a:ahLst/>
              <a:cxnLst>
                <a:cxn ang="0">
                  <a:pos x="3" y="10"/>
                </a:cxn>
                <a:cxn ang="0">
                  <a:pos x="105" y="97"/>
                </a:cxn>
                <a:cxn ang="0">
                  <a:pos x="243" y="178"/>
                </a:cxn>
                <a:cxn ang="0">
                  <a:pos x="357" y="217"/>
                </a:cxn>
                <a:cxn ang="0">
                  <a:pos x="498" y="214"/>
                </a:cxn>
                <a:cxn ang="0">
                  <a:pos x="468" y="187"/>
                </a:cxn>
                <a:cxn ang="0">
                  <a:pos x="309" y="136"/>
                </a:cxn>
                <a:cxn ang="0">
                  <a:pos x="123" y="34"/>
                </a:cxn>
                <a:cxn ang="0">
                  <a:pos x="3" y="10"/>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8" name="未知"/>
            <p:cNvSpPr/>
            <p:nvPr/>
          </p:nvSpPr>
          <p:spPr bwMode="auto">
            <a:xfrm>
              <a:off x="2723" y="324"/>
              <a:ext cx="414" cy="100"/>
            </a:xfrm>
            <a:custGeom>
              <a:avLst/>
              <a:gdLst/>
              <a:ahLst/>
              <a:cxnLst>
                <a:cxn ang="0">
                  <a:pos x="69" y="60"/>
                </a:cxn>
                <a:cxn ang="0">
                  <a:pos x="12" y="42"/>
                </a:cxn>
                <a:cxn ang="0">
                  <a:pos x="3" y="15"/>
                </a:cxn>
                <a:cxn ang="0">
                  <a:pos x="30" y="0"/>
                </a:cxn>
                <a:cxn ang="0">
                  <a:pos x="117" y="18"/>
                </a:cxn>
                <a:cxn ang="0">
                  <a:pos x="243" y="48"/>
                </a:cxn>
                <a:cxn ang="0">
                  <a:pos x="387" y="48"/>
                </a:cxn>
                <a:cxn ang="0">
                  <a:pos x="408" y="54"/>
                </a:cxn>
                <a:cxn ang="0">
                  <a:pos x="381" y="87"/>
                </a:cxn>
                <a:cxn ang="0">
                  <a:pos x="318" y="99"/>
                </a:cxn>
                <a:cxn ang="0">
                  <a:pos x="195" y="93"/>
                </a:cxn>
                <a:cxn ang="0">
                  <a:pos x="69" y="60"/>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未知"/>
            <p:cNvSpPr/>
            <p:nvPr/>
          </p:nvSpPr>
          <p:spPr bwMode="auto">
            <a:xfrm>
              <a:off x="3165" y="375"/>
              <a:ext cx="150" cy="72"/>
            </a:xfrm>
            <a:custGeom>
              <a:avLst/>
              <a:gdLst/>
              <a:ahLst/>
              <a:cxnLst>
                <a:cxn ang="0">
                  <a:pos x="3" y="67"/>
                </a:cxn>
                <a:cxn ang="0">
                  <a:pos x="84" y="19"/>
                </a:cxn>
                <a:cxn ang="0">
                  <a:pos x="123" y="1"/>
                </a:cxn>
                <a:cxn ang="0">
                  <a:pos x="150" y="22"/>
                </a:cxn>
                <a:cxn ang="0">
                  <a:pos x="123" y="55"/>
                </a:cxn>
                <a:cxn ang="0">
                  <a:pos x="90" y="70"/>
                </a:cxn>
                <a:cxn ang="0">
                  <a:pos x="0" y="67"/>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0" name="未知"/>
            <p:cNvSpPr/>
            <p:nvPr/>
          </p:nvSpPr>
          <p:spPr bwMode="auto">
            <a:xfrm>
              <a:off x="3463" y="267"/>
              <a:ext cx="148" cy="91"/>
            </a:xfrm>
            <a:custGeom>
              <a:avLst/>
              <a:gdLst/>
              <a:ahLst/>
              <a:cxnLst>
                <a:cxn ang="0">
                  <a:pos x="1" y="69"/>
                </a:cxn>
                <a:cxn ang="0">
                  <a:pos x="25" y="51"/>
                </a:cxn>
                <a:cxn ang="0">
                  <a:pos x="100" y="9"/>
                </a:cxn>
                <a:cxn ang="0">
                  <a:pos x="133" y="3"/>
                </a:cxn>
                <a:cxn ang="0">
                  <a:pos x="136" y="27"/>
                </a:cxn>
                <a:cxn ang="0">
                  <a:pos x="61" y="75"/>
                </a:cxn>
                <a:cxn ang="0">
                  <a:pos x="19" y="90"/>
                </a:cxn>
                <a:cxn ang="0">
                  <a:pos x="1" y="69"/>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1" name="未知"/>
            <p:cNvSpPr/>
            <p:nvPr/>
          </p:nvSpPr>
          <p:spPr bwMode="auto">
            <a:xfrm>
              <a:off x="3580" y="58"/>
              <a:ext cx="938" cy="158"/>
            </a:xfrm>
            <a:custGeom>
              <a:avLst/>
              <a:gdLst/>
              <a:ahLst/>
              <a:cxnLst>
                <a:cxn ang="0">
                  <a:pos x="172" y="86"/>
                </a:cxn>
                <a:cxn ang="0">
                  <a:pos x="61" y="137"/>
                </a:cxn>
                <a:cxn ang="0">
                  <a:pos x="16" y="155"/>
                </a:cxn>
                <a:cxn ang="0">
                  <a:pos x="7" y="122"/>
                </a:cxn>
                <a:cxn ang="0">
                  <a:pos x="58" y="80"/>
                </a:cxn>
                <a:cxn ang="0">
                  <a:pos x="172" y="38"/>
                </a:cxn>
                <a:cxn ang="0">
                  <a:pos x="304" y="11"/>
                </a:cxn>
                <a:cxn ang="0">
                  <a:pos x="463" y="2"/>
                </a:cxn>
                <a:cxn ang="0">
                  <a:pos x="631" y="23"/>
                </a:cxn>
                <a:cxn ang="0">
                  <a:pos x="796" y="53"/>
                </a:cxn>
                <a:cxn ang="0">
                  <a:pos x="841" y="47"/>
                </a:cxn>
                <a:cxn ang="0">
                  <a:pos x="907" y="71"/>
                </a:cxn>
                <a:cxn ang="0">
                  <a:pos x="919" y="101"/>
                </a:cxn>
                <a:cxn ang="0">
                  <a:pos x="793" y="98"/>
                </a:cxn>
                <a:cxn ang="0">
                  <a:pos x="634" y="62"/>
                </a:cxn>
                <a:cxn ang="0">
                  <a:pos x="439" y="38"/>
                </a:cxn>
                <a:cxn ang="0">
                  <a:pos x="238" y="59"/>
                </a:cxn>
                <a:cxn ang="0">
                  <a:pos x="172" y="86"/>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2" name="未知"/>
            <p:cNvSpPr/>
            <p:nvPr/>
          </p:nvSpPr>
          <p:spPr bwMode="auto">
            <a:xfrm>
              <a:off x="3686" y="145"/>
              <a:ext cx="372" cy="98"/>
            </a:xfrm>
            <a:custGeom>
              <a:avLst/>
              <a:gdLst/>
              <a:ahLst/>
              <a:cxnLst>
                <a:cxn ang="0">
                  <a:pos x="18" y="47"/>
                </a:cxn>
                <a:cxn ang="0">
                  <a:pos x="141" y="17"/>
                </a:cxn>
                <a:cxn ang="0">
                  <a:pos x="246" y="2"/>
                </a:cxn>
                <a:cxn ang="0">
                  <a:pos x="351" y="5"/>
                </a:cxn>
                <a:cxn ang="0">
                  <a:pos x="372" y="23"/>
                </a:cxn>
                <a:cxn ang="0">
                  <a:pos x="354" y="44"/>
                </a:cxn>
                <a:cxn ang="0">
                  <a:pos x="264" y="50"/>
                </a:cxn>
                <a:cxn ang="0">
                  <a:pos x="168" y="53"/>
                </a:cxn>
                <a:cxn ang="0">
                  <a:pos x="72" y="77"/>
                </a:cxn>
                <a:cxn ang="0">
                  <a:pos x="15" y="95"/>
                </a:cxn>
                <a:cxn ang="0">
                  <a:pos x="0" y="56"/>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3" name="未知"/>
            <p:cNvSpPr/>
            <p:nvPr/>
          </p:nvSpPr>
          <p:spPr bwMode="auto">
            <a:xfrm>
              <a:off x="3618" y="308"/>
              <a:ext cx="318" cy="158"/>
            </a:xfrm>
            <a:custGeom>
              <a:avLst/>
              <a:gdLst/>
              <a:ahLst/>
              <a:cxnLst>
                <a:cxn ang="0">
                  <a:pos x="0" y="158"/>
                </a:cxn>
                <a:cxn ang="0">
                  <a:pos x="12" y="137"/>
                </a:cxn>
                <a:cxn ang="0">
                  <a:pos x="162" y="71"/>
                </a:cxn>
                <a:cxn ang="0">
                  <a:pos x="249" y="20"/>
                </a:cxn>
                <a:cxn ang="0">
                  <a:pos x="285" y="2"/>
                </a:cxn>
                <a:cxn ang="0">
                  <a:pos x="309" y="11"/>
                </a:cxn>
                <a:cxn ang="0">
                  <a:pos x="303" y="47"/>
                </a:cxn>
                <a:cxn ang="0">
                  <a:pos x="219" y="89"/>
                </a:cxn>
                <a:cxn ang="0">
                  <a:pos x="108" y="140"/>
                </a:cxn>
                <a:cxn ang="0">
                  <a:pos x="57" y="152"/>
                </a:cxn>
                <a:cxn ang="0">
                  <a:pos x="0" y="158"/>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 name="未知"/>
            <p:cNvSpPr/>
            <p:nvPr/>
          </p:nvSpPr>
          <p:spPr bwMode="auto">
            <a:xfrm>
              <a:off x="3413" y="291"/>
              <a:ext cx="380" cy="174"/>
            </a:xfrm>
            <a:custGeom>
              <a:avLst/>
              <a:gdLst/>
              <a:ahLst/>
              <a:cxnLst>
                <a:cxn ang="0">
                  <a:pos x="3" y="165"/>
                </a:cxn>
                <a:cxn ang="0">
                  <a:pos x="129" y="93"/>
                </a:cxn>
                <a:cxn ang="0">
                  <a:pos x="261" y="30"/>
                </a:cxn>
                <a:cxn ang="0">
                  <a:pos x="351" y="0"/>
                </a:cxn>
                <a:cxn ang="0">
                  <a:pos x="378" y="27"/>
                </a:cxn>
                <a:cxn ang="0">
                  <a:pos x="336" y="51"/>
                </a:cxn>
                <a:cxn ang="0">
                  <a:pos x="291" y="60"/>
                </a:cxn>
                <a:cxn ang="0">
                  <a:pos x="240" y="75"/>
                </a:cxn>
                <a:cxn ang="0">
                  <a:pos x="189" y="120"/>
                </a:cxn>
                <a:cxn ang="0">
                  <a:pos x="102" y="174"/>
                </a:cxn>
                <a:cxn ang="0">
                  <a:pos x="0" y="162"/>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5" name="未知"/>
            <p:cNvSpPr/>
            <p:nvPr/>
          </p:nvSpPr>
          <p:spPr bwMode="auto">
            <a:xfrm>
              <a:off x="4178" y="187"/>
              <a:ext cx="523" cy="69"/>
            </a:xfrm>
            <a:custGeom>
              <a:avLst/>
              <a:gdLst/>
              <a:ahLst/>
              <a:cxnLst>
                <a:cxn ang="0">
                  <a:pos x="84" y="11"/>
                </a:cxn>
                <a:cxn ang="0">
                  <a:pos x="27" y="5"/>
                </a:cxn>
                <a:cxn ang="0">
                  <a:pos x="9" y="35"/>
                </a:cxn>
                <a:cxn ang="0">
                  <a:pos x="81" y="56"/>
                </a:cxn>
                <a:cxn ang="0">
                  <a:pos x="255" y="68"/>
                </a:cxn>
                <a:cxn ang="0">
                  <a:pos x="432" y="50"/>
                </a:cxn>
                <a:cxn ang="0">
                  <a:pos x="513" y="5"/>
                </a:cxn>
                <a:cxn ang="0">
                  <a:pos x="372" y="20"/>
                </a:cxn>
                <a:cxn ang="0">
                  <a:pos x="141" y="14"/>
                </a:cxn>
                <a:cxn ang="0">
                  <a:pos x="84" y="11"/>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6" name="未知"/>
            <p:cNvSpPr/>
            <p:nvPr/>
          </p:nvSpPr>
          <p:spPr bwMode="auto">
            <a:xfrm>
              <a:off x="4689" y="186"/>
              <a:ext cx="537" cy="120"/>
            </a:xfrm>
            <a:custGeom>
              <a:avLst/>
              <a:gdLst/>
              <a:ahLst/>
              <a:cxnLst>
                <a:cxn ang="0">
                  <a:pos x="23" y="6"/>
                </a:cxn>
                <a:cxn ang="0">
                  <a:pos x="188" y="3"/>
                </a:cxn>
                <a:cxn ang="0">
                  <a:pos x="323" y="27"/>
                </a:cxn>
                <a:cxn ang="0">
                  <a:pos x="464" y="69"/>
                </a:cxn>
                <a:cxn ang="0">
                  <a:pos x="521" y="90"/>
                </a:cxn>
                <a:cxn ang="0">
                  <a:pos x="533" y="105"/>
                </a:cxn>
                <a:cxn ang="0">
                  <a:pos x="497" y="120"/>
                </a:cxn>
                <a:cxn ang="0">
                  <a:pos x="452" y="108"/>
                </a:cxn>
                <a:cxn ang="0">
                  <a:pos x="350" y="72"/>
                </a:cxn>
                <a:cxn ang="0">
                  <a:pos x="158" y="39"/>
                </a:cxn>
                <a:cxn ang="0">
                  <a:pos x="50" y="39"/>
                </a:cxn>
                <a:cxn ang="0">
                  <a:pos x="23" y="6"/>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7" name="未知"/>
            <p:cNvSpPr/>
            <p:nvPr/>
          </p:nvSpPr>
          <p:spPr bwMode="auto">
            <a:xfrm>
              <a:off x="4968" y="312"/>
              <a:ext cx="800" cy="143"/>
            </a:xfrm>
            <a:custGeom>
              <a:avLst/>
              <a:gdLst/>
              <a:ahLst/>
              <a:cxnLst>
                <a:cxn ang="0">
                  <a:pos x="800" y="24"/>
                </a:cxn>
                <a:cxn ang="0">
                  <a:pos x="782" y="15"/>
                </a:cxn>
                <a:cxn ang="0">
                  <a:pos x="659" y="63"/>
                </a:cxn>
                <a:cxn ang="0">
                  <a:pos x="500" y="84"/>
                </a:cxn>
                <a:cxn ang="0">
                  <a:pos x="326" y="69"/>
                </a:cxn>
                <a:cxn ang="0">
                  <a:pos x="98" y="21"/>
                </a:cxn>
                <a:cxn ang="0">
                  <a:pos x="11" y="6"/>
                </a:cxn>
                <a:cxn ang="0">
                  <a:pos x="32" y="60"/>
                </a:cxn>
                <a:cxn ang="0">
                  <a:pos x="155" y="96"/>
                </a:cxn>
                <a:cxn ang="0">
                  <a:pos x="410" y="138"/>
                </a:cxn>
                <a:cxn ang="0">
                  <a:pos x="596" y="129"/>
                </a:cxn>
                <a:cxn ang="0">
                  <a:pos x="737" y="90"/>
                </a:cxn>
                <a:cxn ang="0">
                  <a:pos x="788" y="69"/>
                </a:cxn>
                <a:cxn ang="0">
                  <a:pos x="800" y="24"/>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8" name="未知"/>
            <p:cNvSpPr/>
            <p:nvPr/>
          </p:nvSpPr>
          <p:spPr bwMode="auto">
            <a:xfrm>
              <a:off x="5318" y="240"/>
              <a:ext cx="402" cy="115"/>
            </a:xfrm>
            <a:custGeom>
              <a:avLst/>
              <a:gdLst/>
              <a:ahLst/>
              <a:cxnLst>
                <a:cxn ang="0">
                  <a:pos x="402" y="0"/>
                </a:cxn>
                <a:cxn ang="0">
                  <a:pos x="384" y="12"/>
                </a:cxn>
                <a:cxn ang="0">
                  <a:pos x="276" y="51"/>
                </a:cxn>
                <a:cxn ang="0">
                  <a:pos x="165" y="66"/>
                </a:cxn>
                <a:cxn ang="0">
                  <a:pos x="51" y="57"/>
                </a:cxn>
                <a:cxn ang="0">
                  <a:pos x="15" y="54"/>
                </a:cxn>
                <a:cxn ang="0">
                  <a:pos x="3" y="69"/>
                </a:cxn>
                <a:cxn ang="0">
                  <a:pos x="9" y="93"/>
                </a:cxn>
                <a:cxn ang="0">
                  <a:pos x="54" y="102"/>
                </a:cxn>
                <a:cxn ang="0">
                  <a:pos x="198" y="111"/>
                </a:cxn>
                <a:cxn ang="0">
                  <a:pos x="336" y="75"/>
                </a:cxn>
                <a:cxn ang="0">
                  <a:pos x="375" y="54"/>
                </a:cxn>
                <a:cxn ang="0">
                  <a:pos x="402" y="0"/>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049" name="Group 25"/>
          <p:cNvGrpSpPr/>
          <p:nvPr/>
        </p:nvGrpSpPr>
        <p:grpSpPr>
          <a:xfrm>
            <a:off x="0" y="6180138"/>
            <a:ext cx="9169400" cy="138112"/>
            <a:chOff x="0" y="0"/>
            <a:chExt cx="5776" cy="87"/>
          </a:xfrm>
        </p:grpSpPr>
        <p:sp>
          <p:nvSpPr>
            <p:cNvPr id="1050" name="未知"/>
            <p:cNvSpPr/>
            <p:nvPr/>
          </p:nvSpPr>
          <p:spPr bwMode="auto">
            <a:xfrm>
              <a:off x="4041" y="15"/>
              <a:ext cx="1735" cy="72"/>
            </a:xfrm>
            <a:custGeom>
              <a:avLst/>
              <a:gdLst/>
              <a:ahLst/>
              <a:cxnLst>
                <a:cxn ang="0">
                  <a:pos x="165" y="6"/>
                </a:cxn>
                <a:cxn ang="0">
                  <a:pos x="450" y="3"/>
                </a:cxn>
                <a:cxn ang="0">
                  <a:pos x="714" y="12"/>
                </a:cxn>
                <a:cxn ang="0">
                  <a:pos x="957" y="24"/>
                </a:cxn>
                <a:cxn ang="0">
                  <a:pos x="1173" y="24"/>
                </a:cxn>
                <a:cxn ang="0">
                  <a:pos x="1473" y="15"/>
                </a:cxn>
                <a:cxn ang="0">
                  <a:pos x="1617" y="0"/>
                </a:cxn>
                <a:cxn ang="0">
                  <a:pos x="1719" y="15"/>
                </a:cxn>
                <a:cxn ang="0">
                  <a:pos x="1716" y="66"/>
                </a:cxn>
                <a:cxn ang="0">
                  <a:pos x="1632" y="51"/>
                </a:cxn>
                <a:cxn ang="0">
                  <a:pos x="1407" y="51"/>
                </a:cxn>
                <a:cxn ang="0">
                  <a:pos x="1191" y="48"/>
                </a:cxn>
                <a:cxn ang="0">
                  <a:pos x="870" y="60"/>
                </a:cxn>
                <a:cxn ang="0">
                  <a:pos x="492" y="48"/>
                </a:cxn>
                <a:cxn ang="0">
                  <a:pos x="291" y="27"/>
                </a:cxn>
                <a:cxn ang="0">
                  <a:pos x="21" y="36"/>
                </a:cxn>
                <a:cxn ang="0">
                  <a:pos x="165" y="6"/>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1" name="未知"/>
            <p:cNvSpPr/>
            <p:nvPr/>
          </p:nvSpPr>
          <p:spPr bwMode="auto">
            <a:xfrm>
              <a:off x="1727" y="6"/>
              <a:ext cx="2655" cy="60"/>
            </a:xfrm>
            <a:custGeom>
              <a:avLst/>
              <a:gdLst/>
              <a:ahLst/>
              <a:cxnLst>
                <a:cxn ang="0">
                  <a:pos x="2641" y="6"/>
                </a:cxn>
                <a:cxn ang="0">
                  <a:pos x="2620" y="30"/>
                </a:cxn>
                <a:cxn ang="0">
                  <a:pos x="2368" y="45"/>
                </a:cxn>
                <a:cxn ang="0">
                  <a:pos x="2023" y="60"/>
                </a:cxn>
                <a:cxn ang="0">
                  <a:pos x="1786" y="48"/>
                </a:cxn>
                <a:cxn ang="0">
                  <a:pos x="1525" y="36"/>
                </a:cxn>
                <a:cxn ang="0">
                  <a:pos x="1195" y="45"/>
                </a:cxn>
                <a:cxn ang="0">
                  <a:pos x="817" y="39"/>
                </a:cxn>
                <a:cxn ang="0">
                  <a:pos x="499" y="27"/>
                </a:cxn>
                <a:cxn ang="0">
                  <a:pos x="136" y="39"/>
                </a:cxn>
                <a:cxn ang="0">
                  <a:pos x="10" y="33"/>
                </a:cxn>
                <a:cxn ang="0">
                  <a:pos x="76" y="24"/>
                </a:cxn>
                <a:cxn ang="0">
                  <a:pos x="310" y="18"/>
                </a:cxn>
                <a:cxn ang="0">
                  <a:pos x="544" y="0"/>
                </a:cxn>
                <a:cxn ang="0">
                  <a:pos x="853" y="21"/>
                </a:cxn>
                <a:cxn ang="0">
                  <a:pos x="1114" y="21"/>
                </a:cxn>
                <a:cxn ang="0">
                  <a:pos x="1399" y="3"/>
                </a:cxn>
                <a:cxn ang="0">
                  <a:pos x="1588" y="9"/>
                </a:cxn>
                <a:cxn ang="0">
                  <a:pos x="1807" y="21"/>
                </a:cxn>
                <a:cxn ang="0">
                  <a:pos x="2035" y="12"/>
                </a:cxn>
                <a:cxn ang="0">
                  <a:pos x="2290" y="18"/>
                </a:cxn>
                <a:cxn ang="0">
                  <a:pos x="2596" y="3"/>
                </a:cxn>
                <a:cxn ang="0">
                  <a:pos x="2641" y="6"/>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2" name="未知"/>
            <p:cNvSpPr/>
            <p:nvPr/>
          </p:nvSpPr>
          <p:spPr bwMode="auto">
            <a:xfrm>
              <a:off x="0" y="0"/>
              <a:ext cx="2041" cy="62"/>
            </a:xfrm>
            <a:custGeom>
              <a:avLst/>
              <a:gdLst/>
              <a:ahLst/>
              <a:cxnLst>
                <a:cxn ang="0">
                  <a:pos x="1893" y="39"/>
                </a:cxn>
                <a:cxn ang="0">
                  <a:pos x="1578" y="45"/>
                </a:cxn>
                <a:cxn ang="0">
                  <a:pos x="1011" y="60"/>
                </a:cxn>
                <a:cxn ang="0">
                  <a:pos x="438" y="57"/>
                </a:cxn>
                <a:cxn ang="0">
                  <a:pos x="0" y="36"/>
                </a:cxn>
                <a:cxn ang="0">
                  <a:pos x="0" y="3"/>
                </a:cxn>
                <a:cxn ang="0">
                  <a:pos x="210" y="18"/>
                </a:cxn>
                <a:cxn ang="0">
                  <a:pos x="474" y="21"/>
                </a:cxn>
                <a:cxn ang="0">
                  <a:pos x="678" y="9"/>
                </a:cxn>
                <a:cxn ang="0">
                  <a:pos x="897" y="9"/>
                </a:cxn>
                <a:cxn ang="0">
                  <a:pos x="1167" y="30"/>
                </a:cxn>
                <a:cxn ang="0">
                  <a:pos x="1500" y="24"/>
                </a:cxn>
                <a:cxn ang="0">
                  <a:pos x="1758" y="3"/>
                </a:cxn>
                <a:cxn ang="0">
                  <a:pos x="1938" y="18"/>
                </a:cxn>
                <a:cxn ang="0">
                  <a:pos x="2034" y="33"/>
                </a:cxn>
                <a:cxn ang="0">
                  <a:pos x="1893" y="39"/>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053" name="Rectangle 29"/>
          <p:cNvSpPr>
            <a:spLocks noGrp="1"/>
          </p:cNvSpPr>
          <p:nvPr>
            <p:ph type="title"/>
          </p:nvPr>
        </p:nvSpPr>
        <p:spPr>
          <a:xfrm>
            <a:off x="685800" y="768350"/>
            <a:ext cx="7772400" cy="1143000"/>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1054" name="Rectangle 30"/>
          <p:cNvSpPr>
            <a:spLocks noGrp="1"/>
          </p:cNvSpPr>
          <p:nvPr>
            <p:ph type="body"/>
          </p:nvPr>
        </p:nvSpPr>
        <p:spPr>
          <a:xfrm>
            <a:off x="685800" y="1981200"/>
            <a:ext cx="7772400" cy="4114800"/>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55" name="Rectangle 31"/>
          <p:cNvSpPr>
            <a:spLocks noGrp="1" noChangeArrowheads="1"/>
          </p:cNvSpPr>
          <p:nvPr>
            <p:ph type="dt" sz="half" idx="2"/>
          </p:nvPr>
        </p:nvSpPr>
        <p:spPr bwMode="auto">
          <a:xfrm>
            <a:off x="665163" y="6367463"/>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6" name="Rectangle 32"/>
          <p:cNvSpPr>
            <a:spLocks noGrp="1" noChangeArrowheads="1"/>
          </p:cNvSpPr>
          <p:nvPr>
            <p:ph type="ftr" sz="quarter" idx="3"/>
          </p:nvPr>
        </p:nvSpPr>
        <p:spPr bwMode="auto">
          <a:xfrm>
            <a:off x="3103563" y="636746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7" name="Rectangle 33"/>
          <p:cNvSpPr>
            <a:spLocks noGrp="1" noChangeArrowheads="1"/>
          </p:cNvSpPr>
          <p:nvPr>
            <p:ph type="sldNum" sz="quarter" idx="4"/>
          </p:nvPr>
        </p:nvSpPr>
        <p:spPr bwMode="auto">
          <a:xfrm>
            <a:off x="6532563" y="6367463"/>
            <a:ext cx="19050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400" b="0" strike="noStrike" noProof="1" dirty="0">
                <a:latin typeface="Times New Roman" panose="02020603050405020304" pitchFamily="18" charset="0"/>
                <a:ea typeface="宋体" panose="02010600030101010101" pitchFamily="2" charset="-122"/>
                <a:cs typeface="+mn-ea"/>
              </a:rPr>
            </a:fld>
            <a:endParaRPr lang="zh-CN" altLang="en-US" sz="1400" b="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90000"/>
        <a:buBlip>
          <a:blip r:embed="rId1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3"/>
        </a:buBlip>
        <a:defRPr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4"/>
        </a:buBlip>
        <a:defRPr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5"/>
        </a:buBlip>
        <a:defRPr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16"/>
        </a:buBlip>
        <a:defRPr sz="2000">
          <a:solidFill>
            <a:schemeClr val="tx1"/>
          </a:solidFill>
          <a:latin typeface="+mn-lt"/>
          <a:ea typeface="+mn-ea"/>
        </a:defRPr>
      </a:lvl5pPr>
      <a:lvl6pPr marL="2514600" indent="-228600" algn="l" rtl="0" fontAlgn="base">
        <a:spcBef>
          <a:spcPct val="20000"/>
        </a:spcBef>
        <a:spcAft>
          <a:spcPct val="0"/>
        </a:spcAft>
        <a:buSzPct val="70000"/>
        <a:buBlip>
          <a:blip r:embed="rId16"/>
        </a:buBlip>
        <a:defRPr sz="2000">
          <a:solidFill>
            <a:schemeClr val="tx1"/>
          </a:solidFill>
          <a:latin typeface="+mn-lt"/>
          <a:ea typeface="+mn-ea"/>
        </a:defRPr>
      </a:lvl6pPr>
      <a:lvl7pPr marL="2971800" indent="-228600" algn="l" rtl="0" fontAlgn="base">
        <a:spcBef>
          <a:spcPct val="20000"/>
        </a:spcBef>
        <a:spcAft>
          <a:spcPct val="0"/>
        </a:spcAft>
        <a:buSzPct val="70000"/>
        <a:buBlip>
          <a:blip r:embed="rId16"/>
        </a:buBlip>
        <a:defRPr sz="2000">
          <a:solidFill>
            <a:schemeClr val="tx1"/>
          </a:solidFill>
          <a:latin typeface="+mn-lt"/>
          <a:ea typeface="+mn-ea"/>
        </a:defRPr>
      </a:lvl7pPr>
      <a:lvl8pPr marL="3429000" indent="-228600" algn="l" rtl="0" fontAlgn="base">
        <a:spcBef>
          <a:spcPct val="20000"/>
        </a:spcBef>
        <a:spcAft>
          <a:spcPct val="0"/>
        </a:spcAft>
        <a:buSzPct val="70000"/>
        <a:buBlip>
          <a:blip r:embed="rId16"/>
        </a:buBlip>
        <a:defRPr sz="2000">
          <a:solidFill>
            <a:schemeClr val="tx1"/>
          </a:solidFill>
          <a:latin typeface="+mn-lt"/>
          <a:ea typeface="+mn-ea"/>
        </a:defRPr>
      </a:lvl8pPr>
      <a:lvl9pPr marL="3886200" indent="-228600" algn="l" rtl="0" fontAlgn="base">
        <a:spcBef>
          <a:spcPct val="20000"/>
        </a:spcBef>
        <a:spcAft>
          <a:spcPct val="0"/>
        </a:spcAft>
        <a:buSzPct val="70000"/>
        <a:buBlip>
          <a:blip r:embed="rId16"/>
        </a:buBlip>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hemeOverride" Target="../theme/themeOverride8.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hyperlink" Target="MCU&#20869;&#37096;.png"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hyperlink" Target="images/6.4.swf"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hyperlink" Target="images/6.5.swf"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hemeOverride" Target="../theme/themeOverride10.xml"/><Relationship Id="rId7" Type="http://schemas.openxmlformats.org/officeDocument/2006/relationships/hyperlink" Target="motion/6004b.swf" TargetMode="External"/><Relationship Id="rId6" Type="http://schemas.openxmlformats.org/officeDocument/2006/relationships/image" Target="../media/image16.png"/><Relationship Id="rId5" Type="http://schemas.openxmlformats.org/officeDocument/2006/relationships/hyperlink" Target="motion/6004a.swf" TargetMode="External"/><Relationship Id="rId4" Type="http://schemas.openxmlformats.org/officeDocument/2006/relationships/hyperlink" Target="motion/&#20018;&#34892;&#24182;&#34892;&#20256;&#36865;.swf" TargetMode="External"/><Relationship Id="rId3" Type="http://schemas.openxmlformats.org/officeDocument/2006/relationships/image" Target="../media/image15.png"/><Relationship Id="rId2" Type="http://schemas.openxmlformats.org/officeDocument/2006/relationships/image" Target="../media/image1.png"/><Relationship Id="rId10" Type="http://schemas.openxmlformats.org/officeDocument/2006/relationships/notesSlide" Target="../notesSlides/notesSlide18.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hemeOverride" Target="../theme/themeOverride13.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hemeOverride" Target="../theme/themeOverride18.xml"/><Relationship Id="rId2" Type="http://schemas.openxmlformats.org/officeDocument/2006/relationships/image" Target="../media/image1.png"/><Relationship Id="rId1" Type="http://schemas.openxmlformats.org/officeDocument/2006/relationships/hyperlink" Target="motion/&#38598;&#20013;&#24335;&#24635;&#32447;&#20210;&#35009;-&#38142;&#24335;&#26597;&#35810;&#19982;&#29420;&#31435;&#35831;&#27714;.swf" TargetMode="Externa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hemeOverride" Target="../theme/themeOverride19.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hemeOverride" Target="../theme/themeOverride20.xml"/><Relationship Id="rId3" Type="http://schemas.openxmlformats.org/officeDocument/2006/relationships/image" Target="../media/image20.png"/><Relationship Id="rId2" Type="http://schemas.openxmlformats.org/officeDocument/2006/relationships/hyperlink" Target="motion\&#38598;&#20013;&#24335;&#24635;&#32447;&#20210;&#35009;-&#38142;&#24335;&#26597;&#35810;&#19982;&#29420;&#31435;&#35831;&#27714;.swf" TargetMode="Externa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themeOverride" Target="../theme/themeOverride21.xml"/><Relationship Id="rId1" Type="http://schemas.openxmlformats.org/officeDocument/2006/relationships/image" Target="../media/image21.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hyperlink" Target="motion/6.11.swf" TargetMode="Externa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hemeOverride" Target="../theme/themeOverride23.xml"/><Relationship Id="rId3" Type="http://schemas.openxmlformats.org/officeDocument/2006/relationships/image" Target="../media/image20.png"/><Relationship Id="rId2" Type="http://schemas.openxmlformats.org/officeDocument/2006/relationships/hyperlink" Target="motion\&#21516;&#27493;&#26102;&#24207;&#21644;&#24322;&#27493;&#26102;&#24207;.swf" TargetMode="Externa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themeOverride" Target="../theme/themeOverride24.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hyperlink" Target="motion\PCI&#24635;&#32447;&#32467;&#26500;.swf" TargetMode="Externa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hyperlink" Target="motion\&#35835;&#25805;&#20316;&#24635;&#32447;&#26102;&#24207;.swf" TargetMode="External"/><Relationship Id="rId2" Type="http://schemas.openxmlformats.org/officeDocument/2006/relationships/image" Target="../media/image29.png"/><Relationship Id="rId1" Type="http://schemas.openxmlformats.org/officeDocument/2006/relationships/hyperlink" Target="motion/6.17.swf"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57.xml"/><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33.emf"/><Relationship Id="rId1"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2.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34.emf"/><Relationship Id="rId1"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hemeOverride" Target="../theme/themeOverride6.xml"/><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hemeOverride" Target="../theme/themeOverride7.xml"/><Relationship Id="rId2" Type="http://schemas.openxmlformats.org/officeDocument/2006/relationships/image" Target="../media/image9.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Rectangle 2"/>
          <p:cNvSpPr>
            <a:spLocks noGrp="1"/>
          </p:cNvSpPr>
          <p:nvPr>
            <p:ph type="title"/>
          </p:nvPr>
        </p:nvSpPr>
        <p:spPr>
          <a:xfrm>
            <a:off x="1403350" y="404813"/>
            <a:ext cx="5554663" cy="755650"/>
          </a:xfrm>
        </p:spPr>
        <p:txBody>
          <a:bodyPr wrap="square" lIns="91440" tIns="45720" rIns="91440" bIns="45720" anchor="b"/>
          <a:lstStyle/>
          <a:p>
            <a:pPr eaLnBrk="1" hangingPunct="1"/>
            <a:r>
              <a:rPr lang="zh-CN" altLang="en-US" sz="3600" b="1" dirty="0">
                <a:solidFill>
                  <a:srgbClr val="993366"/>
                </a:solidFill>
              </a:rPr>
              <a:t>第</a:t>
            </a:r>
            <a:r>
              <a:rPr lang="en-US" altLang="zh-CN" sz="3600" b="1" dirty="0">
                <a:solidFill>
                  <a:srgbClr val="993366"/>
                </a:solidFill>
              </a:rPr>
              <a:t>6</a:t>
            </a:r>
            <a:r>
              <a:rPr lang="zh-CN" altLang="en-US" sz="3600" b="1" dirty="0">
                <a:solidFill>
                  <a:srgbClr val="993366"/>
                </a:solidFill>
              </a:rPr>
              <a:t>章 总线系统</a:t>
            </a:r>
            <a:endParaRPr lang="zh-CN" altLang="en-US" sz="3600" b="1" dirty="0">
              <a:solidFill>
                <a:srgbClr val="993366"/>
              </a:solidFill>
            </a:endParaRPr>
          </a:p>
        </p:txBody>
      </p:sp>
      <p:sp>
        <p:nvSpPr>
          <p:cNvPr id="5122" name="Rectangle 3"/>
          <p:cNvSpPr>
            <a:spLocks noGrp="1"/>
          </p:cNvSpPr>
          <p:nvPr>
            <p:ph idx="1"/>
          </p:nvPr>
        </p:nvSpPr>
        <p:spPr>
          <a:xfrm>
            <a:off x="533400" y="3048000"/>
            <a:ext cx="7772400" cy="3276600"/>
          </a:xfrm>
        </p:spPr>
        <p:txBody>
          <a:bodyPr wrap="square" lIns="91440" tIns="45720" rIns="91440" bIns="45720" anchor="t"/>
          <a:lstStyle/>
          <a:p>
            <a:pPr eaLnBrk="1" hangingPunct="1"/>
            <a:r>
              <a:rPr lang="en-US" altLang="zh-CN" sz="2800" b="1" dirty="0">
                <a:latin typeface="楷体_GB2312" pitchFamily="49" charset="-122"/>
                <a:ea typeface="楷体_GB2312" pitchFamily="49" charset="-122"/>
              </a:rPr>
              <a:t>6.1 </a:t>
            </a:r>
            <a:r>
              <a:rPr lang="zh-CN" altLang="en-US" sz="2800" b="1" dirty="0">
                <a:latin typeface="楷体_GB2312" pitchFamily="49" charset="-122"/>
                <a:ea typeface="楷体_GB2312" pitchFamily="49" charset="-122"/>
              </a:rPr>
              <a:t>总线的概念和结构形态</a:t>
            </a:r>
            <a:endParaRPr lang="zh-CN" altLang="en-US" sz="2800" b="1" dirty="0">
              <a:latin typeface="楷体_GB2312" pitchFamily="49" charset="-122"/>
              <a:ea typeface="楷体_GB2312" pitchFamily="49" charset="-122"/>
            </a:endParaRPr>
          </a:p>
          <a:p>
            <a:pPr eaLnBrk="1" hangingPunct="1"/>
            <a:endParaRPr lang="zh-CN" altLang="en-US" sz="800" b="1" dirty="0">
              <a:latin typeface="楷体_GB2312" pitchFamily="49" charset="-122"/>
              <a:ea typeface="楷体_GB2312" pitchFamily="49" charset="-122"/>
            </a:endParaRPr>
          </a:p>
          <a:p>
            <a:pPr eaLnBrk="1" hangingPunct="1"/>
            <a:r>
              <a:rPr lang="en-US" altLang="zh-CN" sz="2800" b="1" dirty="0">
                <a:latin typeface="楷体_GB2312" pitchFamily="49" charset="-122"/>
                <a:ea typeface="楷体_GB2312" pitchFamily="49" charset="-122"/>
              </a:rPr>
              <a:t>6.2 </a:t>
            </a:r>
            <a:r>
              <a:rPr lang="zh-CN" altLang="en-US" sz="2800" b="1" dirty="0">
                <a:latin typeface="楷体_GB2312" pitchFamily="49" charset="-122"/>
                <a:ea typeface="楷体_GB2312" pitchFamily="49" charset="-122"/>
              </a:rPr>
              <a:t>总线接口</a:t>
            </a:r>
            <a:endParaRPr lang="zh-CN" altLang="en-US" sz="2800" b="1" dirty="0">
              <a:latin typeface="楷体_GB2312" pitchFamily="49" charset="-122"/>
              <a:ea typeface="楷体_GB2312" pitchFamily="49" charset="-122"/>
            </a:endParaRPr>
          </a:p>
          <a:p>
            <a:pPr eaLnBrk="1" hangingPunct="1"/>
            <a:endParaRPr lang="zh-CN" altLang="en-US" sz="800" b="1" dirty="0">
              <a:latin typeface="楷体_GB2312" pitchFamily="49" charset="-122"/>
              <a:ea typeface="楷体_GB2312" pitchFamily="49" charset="-122"/>
            </a:endParaRPr>
          </a:p>
          <a:p>
            <a:pPr eaLnBrk="1" hangingPunct="1"/>
            <a:r>
              <a:rPr lang="en-US" altLang="zh-CN" sz="2800" b="1" dirty="0">
                <a:latin typeface="楷体_GB2312" pitchFamily="49" charset="-122"/>
                <a:ea typeface="楷体_GB2312" pitchFamily="49" charset="-122"/>
              </a:rPr>
              <a:t>6.3 </a:t>
            </a:r>
            <a:r>
              <a:rPr lang="zh-CN" altLang="en-US" sz="2800" b="1" dirty="0">
                <a:latin typeface="楷体_GB2312" pitchFamily="49" charset="-122"/>
                <a:ea typeface="楷体_GB2312" pitchFamily="49" charset="-122"/>
              </a:rPr>
              <a:t>总线的仲裁</a:t>
            </a:r>
            <a:endParaRPr lang="zh-CN" altLang="en-US" sz="2800" b="1" dirty="0">
              <a:latin typeface="楷体_GB2312" pitchFamily="49" charset="-122"/>
              <a:ea typeface="楷体_GB2312" pitchFamily="49" charset="-122"/>
            </a:endParaRPr>
          </a:p>
          <a:p>
            <a:pPr eaLnBrk="1" hangingPunct="1"/>
            <a:endParaRPr lang="zh-CN" altLang="en-US" sz="800" b="1" dirty="0">
              <a:latin typeface="楷体_GB2312" pitchFamily="49" charset="-122"/>
              <a:ea typeface="楷体_GB2312" pitchFamily="49" charset="-122"/>
            </a:endParaRPr>
          </a:p>
          <a:p>
            <a:pPr eaLnBrk="1" hangingPunct="1"/>
            <a:r>
              <a:rPr lang="en-US" altLang="zh-CN" sz="2800" b="1" dirty="0">
                <a:latin typeface="楷体_GB2312" pitchFamily="49" charset="-122"/>
                <a:ea typeface="楷体_GB2312" pitchFamily="49" charset="-122"/>
              </a:rPr>
              <a:t>6.4 </a:t>
            </a:r>
            <a:r>
              <a:rPr lang="zh-CN" altLang="en-US" sz="2800" b="1" dirty="0">
                <a:solidFill>
                  <a:schemeClr val="hlink"/>
                </a:solidFill>
                <a:latin typeface="楷体_GB2312" pitchFamily="49" charset="-122"/>
                <a:ea typeface="楷体_GB2312" pitchFamily="49" charset="-122"/>
              </a:rPr>
              <a:t>总线的定时</a:t>
            </a:r>
            <a:r>
              <a:rPr lang="zh-CN" altLang="en-US" sz="2800" b="1" dirty="0">
                <a:latin typeface="楷体_GB2312" pitchFamily="49" charset="-122"/>
                <a:ea typeface="楷体_GB2312" pitchFamily="49" charset="-122"/>
              </a:rPr>
              <a:t>和数据传送模式</a:t>
            </a:r>
            <a:endParaRPr lang="zh-CN" altLang="en-US" sz="2800" b="1" dirty="0">
              <a:latin typeface="楷体_GB2312" pitchFamily="49" charset="-122"/>
              <a:ea typeface="楷体_GB2312" pitchFamily="49" charset="-122"/>
            </a:endParaRPr>
          </a:p>
          <a:p>
            <a:pPr eaLnBrk="1" hangingPunct="1"/>
            <a:endParaRPr lang="zh-CN" altLang="en-US" sz="800" b="1" dirty="0">
              <a:latin typeface="楷体_GB2312" pitchFamily="49" charset="-122"/>
              <a:ea typeface="楷体_GB2312" pitchFamily="49" charset="-122"/>
            </a:endParaRPr>
          </a:p>
          <a:p>
            <a:pPr eaLnBrk="1" hangingPunct="1">
              <a:buNone/>
            </a:pPr>
            <a:endParaRPr lang="zh-CN" altLang="en-US" sz="2800" b="1" dirty="0">
              <a:latin typeface="楷体_GB2312" pitchFamily="49" charset="-122"/>
              <a:ea typeface="楷体_GB2312" pitchFamily="49" charset="-122"/>
            </a:endParaRPr>
          </a:p>
        </p:txBody>
      </p:sp>
      <p:sp>
        <p:nvSpPr>
          <p:cNvPr id="5123" name="Rectangle 4"/>
          <p:cNvSpPr/>
          <p:nvPr/>
        </p:nvSpPr>
        <p:spPr>
          <a:xfrm>
            <a:off x="152400" y="1371600"/>
            <a:ext cx="8839200" cy="1463675"/>
          </a:xfrm>
          <a:prstGeom prst="rect">
            <a:avLst/>
          </a:prstGeom>
          <a:noFill/>
          <a:ln w="9525">
            <a:noFill/>
          </a:ln>
        </p:spPr>
        <p:txBody>
          <a:bodyPr anchor="t">
            <a:spAutoFit/>
          </a:bodyPr>
          <a:lstStyle/>
          <a:p>
            <a:pPr>
              <a:spcBef>
                <a:spcPct val="50000"/>
              </a:spcBef>
              <a:buSzPct val="90000"/>
              <a:buBlip>
                <a:blip r:embed="rId1"/>
              </a:buBlip>
            </a:pPr>
            <a:r>
              <a:rPr lang="zh-CN" altLang="en-US" sz="2400" dirty="0">
                <a:solidFill>
                  <a:srgbClr val="0000FF"/>
                </a:solidFill>
                <a:latin typeface="Tahoma" panose="020B0604030504040204" pitchFamily="34" charset="0"/>
              </a:rPr>
              <a:t>内容提要：</a:t>
            </a:r>
            <a:endParaRPr lang="zh-CN" altLang="en-US" sz="2400" dirty="0">
              <a:solidFill>
                <a:srgbClr val="0000FF"/>
              </a:solidFill>
              <a:latin typeface="Tahoma" panose="020B0604030504040204" pitchFamily="34" charset="0"/>
            </a:endParaRPr>
          </a:p>
          <a:p>
            <a:pPr>
              <a:spcBef>
                <a:spcPct val="50000"/>
              </a:spcBef>
              <a:buSzPct val="90000"/>
            </a:pPr>
            <a:r>
              <a:rPr lang="zh-CN" altLang="en-US" dirty="0">
                <a:solidFill>
                  <a:srgbClr val="0000FF"/>
                </a:solidFill>
                <a:latin typeface="宋体" panose="02010600030101010101" pitchFamily="2" charset="-122"/>
              </a:rPr>
              <a:t>    </a:t>
            </a:r>
            <a:r>
              <a:rPr lang="zh-CN" altLang="en-US" sz="2400" dirty="0">
                <a:solidFill>
                  <a:srgbClr val="0000FF"/>
                </a:solidFill>
                <a:latin typeface="宋体" panose="02010600030101010101" pitchFamily="2" charset="-122"/>
              </a:rPr>
              <a:t>介绍总线的基本概念，总线的连接方式，总线接口，总线的仲裁、定时及事务类型，</a:t>
            </a:r>
            <a:r>
              <a:rPr lang="en-US" altLang="zh-CN" sz="2400" dirty="0">
                <a:solidFill>
                  <a:srgbClr val="0000FF"/>
                </a:solidFill>
                <a:latin typeface="宋体" panose="02010600030101010101" pitchFamily="2" charset="-122"/>
              </a:rPr>
              <a:t>PCI</a:t>
            </a:r>
            <a:r>
              <a:rPr lang="zh-CN" altLang="en-US" sz="2400" dirty="0">
                <a:solidFill>
                  <a:srgbClr val="0000FF"/>
                </a:solidFill>
                <a:latin typeface="宋体" panose="02010600030101010101" pitchFamily="2" charset="-122"/>
              </a:rPr>
              <a:t>、</a:t>
            </a:r>
            <a:r>
              <a:rPr lang="en-US" altLang="zh-CN" sz="2400" dirty="0">
                <a:solidFill>
                  <a:srgbClr val="0000FF"/>
                </a:solidFill>
                <a:latin typeface="宋体" panose="02010600030101010101" pitchFamily="2" charset="-122"/>
              </a:rPr>
              <a:t>ISA</a:t>
            </a:r>
            <a:r>
              <a:rPr lang="zh-CN" altLang="en-US" sz="2400" dirty="0">
                <a:solidFill>
                  <a:srgbClr val="0000FF"/>
                </a:solidFill>
                <a:latin typeface="宋体" panose="02010600030101010101" pitchFamily="2" charset="-122"/>
              </a:rPr>
              <a:t>等总线。</a:t>
            </a:r>
            <a:endParaRPr lang="zh-CN" altLang="en-US" sz="2400" dirty="0">
              <a:solidFill>
                <a:srgbClr val="0000FF"/>
              </a:solidFill>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250825" y="549275"/>
            <a:ext cx="8458200" cy="615950"/>
          </a:xfrm>
        </p:spPr>
        <p:txBody>
          <a:bodyPr wrap="square" lIns="91440" tIns="45720" rIns="91440" bIns="45720" anchor="b"/>
          <a:lstStyle/>
          <a:p>
            <a:pPr eaLnBrk="1" hangingPunct="1"/>
            <a:r>
              <a:rPr lang="en-US" altLang="zh-CN" sz="3200" b="1" dirty="0">
                <a:solidFill>
                  <a:srgbClr val="993366"/>
                </a:solidFill>
              </a:rPr>
              <a:t>6.1.2  </a:t>
            </a:r>
            <a:r>
              <a:rPr lang="zh-CN" altLang="en-US" sz="3200" b="1" dirty="0">
                <a:solidFill>
                  <a:srgbClr val="993366"/>
                </a:solidFill>
                <a:latin typeface="宋体" panose="02010600030101010101" pitchFamily="2" charset="-122"/>
              </a:rPr>
              <a:t>总线的连接方式</a:t>
            </a:r>
            <a:r>
              <a:rPr lang="en-US" altLang="zh-CN" sz="3200" b="1" dirty="0">
                <a:solidFill>
                  <a:srgbClr val="993366"/>
                </a:solidFill>
                <a:latin typeface="宋体" panose="02010600030101010101" pitchFamily="2" charset="-122"/>
              </a:rPr>
              <a:t>(</a:t>
            </a:r>
            <a:r>
              <a:rPr lang="zh-CN" altLang="en-US" sz="3200" b="1" dirty="0">
                <a:solidFill>
                  <a:srgbClr val="993366"/>
                </a:solidFill>
                <a:latin typeface="宋体" panose="02010600030101010101" pitchFamily="2" charset="-122"/>
              </a:rPr>
              <a:t>总线的设置</a:t>
            </a:r>
            <a:r>
              <a:rPr lang="en-US" altLang="zh-CN" sz="3200" b="1" dirty="0">
                <a:solidFill>
                  <a:srgbClr val="993366"/>
                </a:solidFill>
                <a:latin typeface="宋体" panose="02010600030101010101" pitchFamily="2" charset="-122"/>
              </a:rPr>
              <a:t>)</a:t>
            </a:r>
            <a:endParaRPr lang="en-US" altLang="zh-CN" sz="3200" b="1" dirty="0">
              <a:solidFill>
                <a:srgbClr val="993366"/>
              </a:solidFill>
              <a:latin typeface="宋体" panose="02010600030101010101" pitchFamily="2" charset="-122"/>
            </a:endParaRPr>
          </a:p>
        </p:txBody>
      </p:sp>
      <p:sp>
        <p:nvSpPr>
          <p:cNvPr id="23554" name="Rectangle 3"/>
          <p:cNvSpPr>
            <a:spLocks noGrp="1"/>
          </p:cNvSpPr>
          <p:nvPr>
            <p:ph idx="1"/>
          </p:nvPr>
        </p:nvSpPr>
        <p:spPr>
          <a:xfrm>
            <a:off x="395288" y="3429000"/>
            <a:ext cx="8748712" cy="3024188"/>
          </a:xfrm>
        </p:spPr>
        <p:txBody>
          <a:bodyPr wrap="square" lIns="91440" tIns="45720" rIns="91440" bIns="45720" anchor="t"/>
          <a:lstStyle/>
          <a:p>
            <a:pPr eaLnBrk="1" hangingPunct="1">
              <a:lnSpc>
                <a:spcPct val="90000"/>
              </a:lnSpc>
              <a:buNone/>
            </a:pPr>
            <a:r>
              <a:rPr lang="zh-CN" altLang="en-US" sz="2400" b="1" dirty="0">
                <a:solidFill>
                  <a:srgbClr val="993366"/>
                </a:solidFill>
                <a:latin typeface="Times New Roman" panose="02020603050405020304" pitchFamily="18" charset="0"/>
              </a:rPr>
              <a:t>特点：</a:t>
            </a:r>
            <a:endParaRPr lang="zh-CN" altLang="en-US" sz="2400" b="1" dirty="0">
              <a:solidFill>
                <a:srgbClr val="993366"/>
              </a:solidFill>
            </a:endParaRPr>
          </a:p>
          <a:p>
            <a:pPr eaLnBrk="1" hangingPunct="1">
              <a:lnSpc>
                <a:spcPct val="90000"/>
              </a:lnSpc>
              <a:buNone/>
            </a:pPr>
            <a:r>
              <a:rPr lang="zh-CN" altLang="en-US" sz="2400" b="1" dirty="0">
                <a:solidFill>
                  <a:srgbClr val="08080C"/>
                </a:solidFill>
                <a:latin typeface="Times New Roman" panose="02020603050405020304" pitchFamily="18" charset="0"/>
              </a:rPr>
              <a:t>（</a:t>
            </a:r>
            <a:r>
              <a:rPr lang="en-US" altLang="zh-CN" sz="2400" b="1" dirty="0">
                <a:solidFill>
                  <a:srgbClr val="08080C"/>
                </a:solidFill>
                <a:latin typeface="Times New Roman" panose="02020603050405020304" pitchFamily="18" charset="0"/>
              </a:rPr>
              <a:t>1</a:t>
            </a:r>
            <a:r>
              <a:rPr lang="zh-CN" altLang="en-US" sz="2400" b="1" dirty="0">
                <a:solidFill>
                  <a:srgbClr val="08080C"/>
                </a:solidFill>
                <a:latin typeface="Times New Roman" panose="02020603050405020304" pitchFamily="18" charset="0"/>
              </a:rPr>
              <a:t>）每个设备</a:t>
            </a:r>
            <a:r>
              <a:rPr lang="en-US" altLang="zh-CN" sz="2400" b="1" dirty="0">
                <a:solidFill>
                  <a:srgbClr val="08080C"/>
                </a:solidFill>
                <a:latin typeface="Times New Roman" panose="02020603050405020304" pitchFamily="18" charset="0"/>
              </a:rPr>
              <a:t>(</a:t>
            </a:r>
            <a:r>
              <a:rPr lang="zh-CN" altLang="en-US" sz="2400" b="1" dirty="0">
                <a:solidFill>
                  <a:srgbClr val="08080C"/>
                </a:solidFill>
                <a:latin typeface="Times New Roman" panose="02020603050405020304" pitchFamily="18" charset="0"/>
              </a:rPr>
              <a:t>主存单元、</a:t>
            </a:r>
            <a:r>
              <a:rPr lang="en-US" altLang="zh-CN" sz="2400" b="1" dirty="0">
                <a:solidFill>
                  <a:srgbClr val="08080C"/>
                </a:solidFill>
                <a:latin typeface="Times New Roman" panose="02020603050405020304" pitchFamily="18" charset="0"/>
              </a:rPr>
              <a:t>I/O</a:t>
            </a:r>
            <a:r>
              <a:rPr lang="zh-CN" altLang="en-US" sz="2400" b="1" dirty="0">
                <a:solidFill>
                  <a:srgbClr val="08080C"/>
                </a:solidFill>
                <a:latin typeface="Times New Roman" panose="02020603050405020304" pitchFamily="18" charset="0"/>
              </a:rPr>
              <a:t>寄存器等</a:t>
            </a:r>
            <a:r>
              <a:rPr lang="en-US" altLang="zh-CN" sz="2400" b="1" dirty="0">
                <a:solidFill>
                  <a:srgbClr val="08080C"/>
                </a:solidFill>
                <a:latin typeface="Times New Roman" panose="02020603050405020304" pitchFamily="18" charset="0"/>
              </a:rPr>
              <a:t>)</a:t>
            </a:r>
            <a:r>
              <a:rPr lang="zh-CN" altLang="en-US" sz="2400" b="1" dirty="0">
                <a:solidFill>
                  <a:srgbClr val="08080C"/>
                </a:solidFill>
                <a:latin typeface="Times New Roman" panose="02020603050405020304" pitchFamily="18" charset="0"/>
              </a:rPr>
              <a:t>被指定一个总线地址；</a:t>
            </a:r>
            <a:endParaRPr lang="zh-CN" altLang="en-US" sz="2400" b="1" dirty="0">
              <a:solidFill>
                <a:srgbClr val="08080C"/>
              </a:solidFill>
              <a:latin typeface="Times New Roman" panose="02020603050405020304" pitchFamily="18" charset="0"/>
            </a:endParaRPr>
          </a:p>
          <a:p>
            <a:pPr eaLnBrk="1" hangingPunct="1">
              <a:lnSpc>
                <a:spcPct val="90000"/>
              </a:lnSpc>
              <a:buNone/>
            </a:pPr>
            <a:r>
              <a:rPr lang="zh-CN" altLang="en-US" sz="2400" b="1" dirty="0">
                <a:solidFill>
                  <a:srgbClr val="08080C"/>
                </a:solidFill>
              </a:rPr>
              <a:t>（</a:t>
            </a:r>
            <a:r>
              <a:rPr lang="en-US" altLang="zh-CN" sz="2400" b="1" dirty="0">
                <a:solidFill>
                  <a:srgbClr val="08080C"/>
                </a:solidFill>
              </a:rPr>
              <a:t>2</a:t>
            </a:r>
            <a:r>
              <a:rPr lang="zh-CN" altLang="en-US" sz="2400" b="1" dirty="0">
                <a:solidFill>
                  <a:srgbClr val="08080C"/>
                </a:solidFill>
              </a:rPr>
              <a:t>）</a:t>
            </a:r>
            <a:r>
              <a:rPr lang="zh-CN" altLang="en-US" sz="2400" b="1" dirty="0">
                <a:solidFill>
                  <a:srgbClr val="08080C"/>
                </a:solidFill>
                <a:latin typeface="Times New Roman" panose="02020603050405020304" pitchFamily="18" charset="0"/>
              </a:rPr>
              <a:t>所有设备的操作方式与</a:t>
            </a:r>
            <a:r>
              <a:rPr lang="en-US" altLang="zh-CN" sz="2400" b="1" dirty="0">
                <a:solidFill>
                  <a:srgbClr val="08080C"/>
                </a:solidFill>
                <a:latin typeface="Times New Roman" panose="02020603050405020304" pitchFamily="18" charset="0"/>
              </a:rPr>
              <a:t>CPU</a:t>
            </a:r>
            <a:r>
              <a:rPr lang="zh-CN" altLang="en-US" sz="2400" b="1" dirty="0">
                <a:solidFill>
                  <a:srgbClr val="08080C"/>
                </a:solidFill>
                <a:latin typeface="Times New Roman" panose="02020603050405020304" pitchFamily="18" charset="0"/>
              </a:rPr>
              <a:t>内部的指令系统是一样的。</a:t>
            </a:r>
            <a:endParaRPr lang="zh-CN" altLang="en-US" sz="2400" b="1" dirty="0">
              <a:solidFill>
                <a:srgbClr val="08080C"/>
              </a:solidFill>
              <a:latin typeface="Times New Roman" panose="02020603050405020304" pitchFamily="18" charset="0"/>
            </a:endParaRPr>
          </a:p>
          <a:p>
            <a:pPr eaLnBrk="1" hangingPunct="1">
              <a:lnSpc>
                <a:spcPct val="90000"/>
              </a:lnSpc>
              <a:buNone/>
            </a:pPr>
            <a:endParaRPr lang="zh-CN" altLang="en-US" sz="2800" b="1" dirty="0">
              <a:latin typeface="Times New Roman" panose="02020603050405020304" pitchFamily="18" charset="0"/>
            </a:endParaRPr>
          </a:p>
          <a:p>
            <a:pPr eaLnBrk="1" hangingPunct="1">
              <a:lnSpc>
                <a:spcPct val="90000"/>
              </a:lnSpc>
              <a:buNone/>
            </a:pPr>
            <a:r>
              <a:rPr lang="zh-CN" altLang="en-US" sz="2400" b="1" dirty="0">
                <a:latin typeface="Times New Roman" panose="02020603050405020304" pitchFamily="18" charset="0"/>
              </a:rPr>
              <a:t>优点：系统结构灵活，可扩充性强（特别是多</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系统）。</a:t>
            </a:r>
            <a:endParaRPr lang="zh-CN" altLang="en-US" sz="2400" b="1" dirty="0"/>
          </a:p>
          <a:p>
            <a:pPr eaLnBrk="1" hangingPunct="1">
              <a:lnSpc>
                <a:spcPct val="90000"/>
              </a:lnSpc>
              <a:buNone/>
            </a:pPr>
            <a:r>
              <a:rPr lang="zh-CN" altLang="en-US" sz="2400" b="1" dirty="0">
                <a:latin typeface="Times New Roman" panose="02020603050405020304" pitchFamily="18" charset="0"/>
              </a:rPr>
              <a:t>缺点：</a:t>
            </a:r>
            <a:r>
              <a:rPr lang="en-US" altLang="zh-CN" sz="2400" b="1" dirty="0">
                <a:latin typeface="Times New Roman" panose="02020603050405020304" pitchFamily="18" charset="0"/>
              </a:rPr>
              <a:t>1) </a:t>
            </a:r>
            <a:r>
              <a:rPr lang="zh-CN" altLang="en-US" sz="2400" b="1" dirty="0">
                <a:latin typeface="Times New Roman" panose="02020603050405020304" pitchFamily="18" charset="0"/>
              </a:rPr>
              <a:t>单总线速度受机器速度的限制。</a:t>
            </a:r>
            <a:endParaRPr lang="zh-CN" altLang="en-US" sz="2400" b="1" dirty="0">
              <a:latin typeface="Times New Roman" panose="02020603050405020304" pitchFamily="18" charset="0"/>
            </a:endParaRPr>
          </a:p>
          <a:p>
            <a:pPr eaLnBrk="1" hangingPunct="1">
              <a:lnSpc>
                <a:spcPct val="90000"/>
              </a:lnSpc>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 </a:t>
            </a:r>
            <a:r>
              <a:rPr lang="zh-CN" altLang="en-US" sz="2400" b="1" dirty="0">
                <a:latin typeface="Times New Roman" panose="02020603050405020304" pitchFamily="18" charset="0"/>
              </a:rPr>
              <a:t>所有设备与总线接口必须统一。</a:t>
            </a:r>
            <a:endParaRPr lang="zh-CN" altLang="en-US" sz="2400" b="1" dirty="0">
              <a:latin typeface="Times New Roman" panose="02020603050405020304" pitchFamily="18" charset="0"/>
            </a:endParaRPr>
          </a:p>
        </p:txBody>
      </p:sp>
      <p:sp>
        <p:nvSpPr>
          <p:cNvPr id="23555" name="Rectangle 4"/>
          <p:cNvSpPr/>
          <p:nvPr/>
        </p:nvSpPr>
        <p:spPr>
          <a:xfrm>
            <a:off x="395288" y="1557338"/>
            <a:ext cx="2736850" cy="641350"/>
          </a:xfrm>
          <a:prstGeom prst="rect">
            <a:avLst/>
          </a:prstGeom>
          <a:noFill/>
          <a:ln w="9525">
            <a:noFill/>
          </a:ln>
        </p:spPr>
        <p:txBody>
          <a:bodyPr wrap="none" anchor="t">
            <a:spAutoFit/>
          </a:bodyPr>
          <a:lstStyle/>
          <a:p>
            <a:pPr>
              <a:spcBef>
                <a:spcPct val="20000"/>
              </a:spcBef>
              <a:buSzPct val="90000"/>
            </a:pPr>
            <a:r>
              <a:rPr lang="zh-CN" altLang="en-US" dirty="0">
                <a:solidFill>
                  <a:srgbClr val="892FAD"/>
                </a:solidFill>
                <a:latin typeface="楷体_GB2312" pitchFamily="49" charset="-122"/>
                <a:ea typeface="楷体_GB2312" pitchFamily="49" charset="-122"/>
              </a:rPr>
              <a:t>1、单总线结构</a:t>
            </a:r>
            <a:r>
              <a:rPr lang="zh-CN" altLang="en-US" sz="3600" dirty="0">
                <a:solidFill>
                  <a:srgbClr val="892FAD"/>
                </a:solidFill>
                <a:latin typeface="楷体_GB2312" pitchFamily="49" charset="-122"/>
                <a:ea typeface="楷体_GB2312" pitchFamily="49" charset="-122"/>
              </a:rPr>
              <a:t> </a:t>
            </a:r>
            <a:endParaRPr lang="zh-CN" altLang="en-US" sz="3600" dirty="0">
              <a:solidFill>
                <a:srgbClr val="892FAD"/>
              </a:solidFill>
              <a:latin typeface="楷体_GB2312" pitchFamily="49" charset="-122"/>
              <a:ea typeface="楷体_GB2312" pitchFamily="49" charset="-122"/>
            </a:endParaRPr>
          </a:p>
        </p:txBody>
      </p:sp>
      <p:sp>
        <p:nvSpPr>
          <p:cNvPr id="23556" name="Rectangle 5"/>
          <p:cNvSpPr/>
          <p:nvPr/>
        </p:nvSpPr>
        <p:spPr>
          <a:xfrm>
            <a:off x="304800" y="2254250"/>
            <a:ext cx="3762375" cy="895350"/>
          </a:xfrm>
          <a:prstGeom prst="rect">
            <a:avLst/>
          </a:prstGeom>
          <a:noFill/>
          <a:ln w="9525">
            <a:noFill/>
          </a:ln>
        </p:spPr>
        <p:txBody>
          <a:bodyPr anchor="t">
            <a:spAutoFit/>
          </a:bodyPr>
          <a:lstStyle/>
          <a:p>
            <a:pPr>
              <a:spcBef>
                <a:spcPct val="20000"/>
              </a:spcBef>
              <a:buSzPct val="90000"/>
              <a:buBlip>
                <a:blip r:embed="rId1"/>
              </a:buBlip>
            </a:pPr>
            <a:r>
              <a:rPr lang="zh-CN" altLang="en-US" sz="2400" dirty="0">
                <a:solidFill>
                  <a:srgbClr val="08080C"/>
                </a:solidFill>
                <a:latin typeface="Times New Roman" panose="02020603050405020304" pitchFamily="18" charset="0"/>
              </a:rPr>
              <a:t>用单一组系统总线连接   </a:t>
            </a:r>
            <a:endParaRPr lang="zh-CN" altLang="en-US" sz="2400" dirty="0">
              <a:solidFill>
                <a:srgbClr val="08080C"/>
              </a:solidFill>
              <a:latin typeface="Times New Roman" panose="02020603050405020304" pitchFamily="18" charset="0"/>
            </a:endParaRPr>
          </a:p>
          <a:p>
            <a:pPr>
              <a:spcBef>
                <a:spcPct val="20000"/>
              </a:spcBef>
              <a:buSzPct val="90000"/>
            </a:pPr>
            <a:r>
              <a:rPr lang="en-US" altLang="zh-CN" sz="2400" dirty="0">
                <a:solidFill>
                  <a:srgbClr val="08080C"/>
                </a:solidFill>
                <a:latin typeface="Times New Roman" panose="02020603050405020304" pitchFamily="18" charset="0"/>
              </a:rPr>
              <a:t>   CPU</a:t>
            </a:r>
            <a:r>
              <a:rPr lang="zh-CN" altLang="en-US" sz="2400" dirty="0">
                <a:solidFill>
                  <a:srgbClr val="08080C"/>
                </a:solidFill>
                <a:latin typeface="Times New Roman" panose="02020603050405020304" pitchFamily="18" charset="0"/>
              </a:rPr>
              <a:t>、内存和</a:t>
            </a:r>
            <a:r>
              <a:rPr lang="en-US" altLang="zh-CN" sz="2400" dirty="0">
                <a:solidFill>
                  <a:srgbClr val="08080C"/>
                </a:solidFill>
                <a:latin typeface="Times New Roman" panose="02020603050405020304" pitchFamily="18" charset="0"/>
              </a:rPr>
              <a:t>I/O</a:t>
            </a:r>
            <a:r>
              <a:rPr lang="zh-CN" altLang="en-US" sz="2400" dirty="0">
                <a:solidFill>
                  <a:srgbClr val="08080C"/>
                </a:solidFill>
                <a:latin typeface="Times New Roman" panose="02020603050405020304" pitchFamily="18" charset="0"/>
              </a:rPr>
              <a:t>接口。</a:t>
            </a:r>
            <a:endParaRPr lang="zh-CN" altLang="en-US" sz="2400" dirty="0">
              <a:solidFill>
                <a:srgbClr val="08080C"/>
              </a:solidFill>
              <a:latin typeface="Times New Roman" panose="02020603050405020304" pitchFamily="18" charset="0"/>
            </a:endParaRPr>
          </a:p>
        </p:txBody>
      </p:sp>
      <p:grpSp>
        <p:nvGrpSpPr>
          <p:cNvPr id="23557" name="Group 6"/>
          <p:cNvGrpSpPr/>
          <p:nvPr/>
        </p:nvGrpSpPr>
        <p:grpSpPr>
          <a:xfrm>
            <a:off x="4114800" y="1447800"/>
            <a:ext cx="4572000" cy="2362200"/>
            <a:chOff x="0" y="0"/>
            <a:chExt cx="2880" cy="1488"/>
          </a:xfrm>
        </p:grpSpPr>
        <p:grpSp>
          <p:nvGrpSpPr>
            <p:cNvPr id="23558" name="Group 7"/>
            <p:cNvGrpSpPr/>
            <p:nvPr/>
          </p:nvGrpSpPr>
          <p:grpSpPr>
            <a:xfrm>
              <a:off x="313" y="256"/>
              <a:ext cx="373" cy="567"/>
              <a:chOff x="0" y="0"/>
              <a:chExt cx="373" cy="567"/>
            </a:xfrm>
          </p:grpSpPr>
          <p:grpSp>
            <p:nvGrpSpPr>
              <p:cNvPr id="23559" name="Group 8"/>
              <p:cNvGrpSpPr/>
              <p:nvPr/>
            </p:nvGrpSpPr>
            <p:grpSpPr>
              <a:xfrm>
                <a:off x="0" y="33"/>
                <a:ext cx="373" cy="534"/>
                <a:chOff x="0" y="0"/>
                <a:chExt cx="373" cy="534"/>
              </a:xfrm>
            </p:grpSpPr>
            <p:sp>
              <p:nvSpPr>
                <p:cNvPr id="23560" name="AutoShape 9"/>
                <p:cNvSpPr/>
                <p:nvPr/>
              </p:nvSpPr>
              <p:spPr>
                <a:xfrm>
                  <a:off x="99" y="0"/>
                  <a:ext cx="107" cy="271"/>
                </a:xfrm>
                <a:prstGeom prst="upDownArrow">
                  <a:avLst>
                    <a:gd name="adj1" fmla="val 50000"/>
                    <a:gd name="adj2" fmla="val 50642"/>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61" name="Rectangle 10"/>
                <p:cNvSpPr/>
                <p:nvPr/>
              </p:nvSpPr>
              <p:spPr>
                <a:xfrm>
                  <a:off x="0" y="271"/>
                  <a:ext cx="316" cy="201"/>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62" name="Text Box 11"/>
                <p:cNvSpPr txBox="1"/>
                <p:nvPr/>
              </p:nvSpPr>
              <p:spPr>
                <a:xfrm>
                  <a:off x="23" y="303"/>
                  <a:ext cx="350" cy="231"/>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CPU</a:t>
                  </a:r>
                  <a:endParaRPr lang="en-US" altLang="zh-CN" sz="1600" dirty="0">
                    <a:latin typeface="Times New Roman" panose="02020603050405020304" pitchFamily="18" charset="0"/>
                  </a:endParaRPr>
                </a:p>
              </p:txBody>
            </p:sp>
            <p:sp>
              <p:nvSpPr>
                <p:cNvPr id="23563" name="Line 12"/>
                <p:cNvSpPr/>
                <p:nvPr/>
              </p:nvSpPr>
              <p:spPr>
                <a:xfrm flipV="1">
                  <a:off x="125" y="21"/>
                  <a:ext cx="59" cy="0"/>
                </a:xfrm>
                <a:prstGeom prst="line">
                  <a:avLst/>
                </a:prstGeom>
                <a:ln w="15875" cap="flat" cmpd="sng">
                  <a:solidFill>
                    <a:srgbClr val="FFFFFF"/>
                  </a:solidFill>
                  <a:prstDash val="solid"/>
                  <a:round/>
                  <a:headEnd type="none" w="med" len="med"/>
                  <a:tailEnd type="none" w="med" len="med"/>
                </a:ln>
              </p:spPr>
            </p:sp>
          </p:grpSp>
          <p:sp>
            <p:nvSpPr>
              <p:cNvPr id="23564" name="Text Box 13"/>
              <p:cNvSpPr txBox="1"/>
              <p:nvPr/>
            </p:nvSpPr>
            <p:spPr>
              <a:xfrm>
                <a:off x="119" y="0"/>
                <a:ext cx="72" cy="56"/>
              </a:xfrm>
              <a:prstGeom prst="rect">
                <a:avLst/>
              </a:prstGeom>
              <a:solidFill>
                <a:srgbClr val="FFFFFF"/>
              </a:solidFill>
              <a:ln w="9525">
                <a:noFill/>
              </a:ln>
            </p:spPr>
            <p:txBody>
              <a:bodyPr lIns="0" tIns="0" rIns="0" bIns="0" anchor="t"/>
              <a:lstStyle/>
              <a:p>
                <a:pPr algn="just" eaLnBrk="0" hangingPunct="0"/>
                <a:endParaRPr lang="zh-CN" altLang="en-US" sz="2000" dirty="0">
                  <a:latin typeface="Times New Roman" panose="02020603050405020304" pitchFamily="18" charset="0"/>
                </a:endParaRPr>
              </a:p>
            </p:txBody>
          </p:sp>
        </p:grpSp>
        <p:grpSp>
          <p:nvGrpSpPr>
            <p:cNvPr id="23565" name="Group 14"/>
            <p:cNvGrpSpPr/>
            <p:nvPr/>
          </p:nvGrpSpPr>
          <p:grpSpPr>
            <a:xfrm>
              <a:off x="720" y="256"/>
              <a:ext cx="720" cy="528"/>
              <a:chOff x="0" y="0"/>
              <a:chExt cx="720" cy="528"/>
            </a:xfrm>
          </p:grpSpPr>
          <p:sp>
            <p:nvSpPr>
              <p:cNvPr id="23566" name="AutoShape 15"/>
              <p:cNvSpPr/>
              <p:nvPr/>
            </p:nvSpPr>
            <p:spPr>
              <a:xfrm>
                <a:off x="292" y="33"/>
                <a:ext cx="107" cy="271"/>
              </a:xfrm>
              <a:prstGeom prst="upDownArrow">
                <a:avLst>
                  <a:gd name="adj1" fmla="val 50000"/>
                  <a:gd name="adj2" fmla="val 50642"/>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67" name="Rectangle 16"/>
              <p:cNvSpPr/>
              <p:nvPr/>
            </p:nvSpPr>
            <p:spPr>
              <a:xfrm>
                <a:off x="0" y="304"/>
                <a:ext cx="641" cy="224"/>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68" name="Text Box 17"/>
              <p:cNvSpPr txBox="1"/>
              <p:nvPr/>
            </p:nvSpPr>
            <p:spPr>
              <a:xfrm>
                <a:off x="48" y="336"/>
                <a:ext cx="672" cy="183"/>
              </a:xfrm>
              <a:prstGeom prst="rect">
                <a:avLst/>
              </a:prstGeom>
              <a:noFill/>
              <a:ln w="9525">
                <a:noFill/>
              </a:ln>
            </p:spPr>
            <p:txBody>
              <a:bodyPr lIns="0" tIns="0" rIns="0" bIns="0" anchor="t"/>
              <a:lstStyle/>
              <a:p>
                <a:pPr algn="ctr" eaLnBrk="0" hangingPunct="0"/>
                <a:r>
                  <a:rPr lang="zh-CN" altLang="en-US" sz="1600" dirty="0">
                    <a:latin typeface="Times New Roman" panose="02020603050405020304" pitchFamily="18" charset="0"/>
                  </a:rPr>
                  <a:t>主存</a:t>
                </a:r>
                <a:r>
                  <a:rPr lang="en-US" altLang="zh-CN" sz="1600" dirty="0">
                    <a:latin typeface="Times New Roman" panose="02020603050405020304" pitchFamily="18" charset="0"/>
                  </a:rPr>
                  <a:t>M S</a:t>
                </a:r>
                <a:endParaRPr lang="en-US" altLang="zh-CN" sz="1600" dirty="0">
                  <a:latin typeface="Times New Roman" panose="02020603050405020304" pitchFamily="18" charset="0"/>
                </a:endParaRPr>
              </a:p>
            </p:txBody>
          </p:sp>
          <p:sp>
            <p:nvSpPr>
              <p:cNvPr id="23569" name="Line 18"/>
              <p:cNvSpPr/>
              <p:nvPr/>
            </p:nvSpPr>
            <p:spPr>
              <a:xfrm flipV="1">
                <a:off x="318" y="53"/>
                <a:ext cx="59" cy="0"/>
              </a:xfrm>
              <a:prstGeom prst="line">
                <a:avLst/>
              </a:prstGeom>
              <a:ln w="15875" cap="flat" cmpd="sng">
                <a:solidFill>
                  <a:srgbClr val="FFFFFF"/>
                </a:solidFill>
                <a:prstDash val="solid"/>
                <a:round/>
                <a:headEnd type="none" w="med" len="med"/>
                <a:tailEnd type="none" w="med" len="med"/>
              </a:ln>
            </p:spPr>
          </p:sp>
          <p:sp>
            <p:nvSpPr>
              <p:cNvPr id="23570" name="Text Box 19"/>
              <p:cNvSpPr txBox="1"/>
              <p:nvPr/>
            </p:nvSpPr>
            <p:spPr>
              <a:xfrm>
                <a:off x="312" y="0"/>
                <a:ext cx="72" cy="56"/>
              </a:xfrm>
              <a:prstGeom prst="rect">
                <a:avLst/>
              </a:prstGeom>
              <a:solidFill>
                <a:srgbClr val="FFFFFF"/>
              </a:solidFill>
              <a:ln w="9525">
                <a:noFill/>
              </a:ln>
            </p:spPr>
            <p:txBody>
              <a:bodyPr lIns="0" tIns="0" rIns="0" bIns="0" anchor="t"/>
              <a:lstStyle/>
              <a:p>
                <a:pPr algn="just" eaLnBrk="0" hangingPunct="0"/>
                <a:endParaRPr lang="zh-CN" altLang="en-US" sz="2000" dirty="0">
                  <a:latin typeface="Times New Roman" panose="02020603050405020304" pitchFamily="18" charset="0"/>
                </a:endParaRPr>
              </a:p>
            </p:txBody>
          </p:sp>
        </p:grpSp>
        <p:grpSp>
          <p:nvGrpSpPr>
            <p:cNvPr id="23571" name="Group 20"/>
            <p:cNvGrpSpPr/>
            <p:nvPr/>
          </p:nvGrpSpPr>
          <p:grpSpPr>
            <a:xfrm>
              <a:off x="1488" y="256"/>
              <a:ext cx="480" cy="505"/>
              <a:chOff x="0" y="0"/>
              <a:chExt cx="480" cy="505"/>
            </a:xfrm>
          </p:grpSpPr>
          <p:sp>
            <p:nvSpPr>
              <p:cNvPr id="23572" name="AutoShape 21"/>
              <p:cNvSpPr/>
              <p:nvPr/>
            </p:nvSpPr>
            <p:spPr>
              <a:xfrm>
                <a:off x="150" y="33"/>
                <a:ext cx="107" cy="271"/>
              </a:xfrm>
              <a:prstGeom prst="upDownArrow">
                <a:avLst>
                  <a:gd name="adj1" fmla="val 50000"/>
                  <a:gd name="adj2" fmla="val 50642"/>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grpSp>
            <p:nvGrpSpPr>
              <p:cNvPr id="23573" name="Group 22"/>
              <p:cNvGrpSpPr/>
              <p:nvPr/>
            </p:nvGrpSpPr>
            <p:grpSpPr>
              <a:xfrm>
                <a:off x="0" y="320"/>
                <a:ext cx="480" cy="185"/>
                <a:chOff x="0" y="0"/>
                <a:chExt cx="480" cy="185"/>
              </a:xfrm>
            </p:grpSpPr>
            <p:sp>
              <p:nvSpPr>
                <p:cNvPr id="23574" name="Rectangle 23"/>
                <p:cNvSpPr/>
                <p:nvPr/>
              </p:nvSpPr>
              <p:spPr>
                <a:xfrm>
                  <a:off x="0" y="0"/>
                  <a:ext cx="480" cy="185"/>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75" name="Text Box 24"/>
                <p:cNvSpPr txBox="1"/>
                <p:nvPr/>
              </p:nvSpPr>
              <p:spPr>
                <a:xfrm>
                  <a:off x="0" y="0"/>
                  <a:ext cx="480" cy="183"/>
                </a:xfrm>
                <a:prstGeom prst="rect">
                  <a:avLst/>
                </a:prstGeom>
                <a:noFill/>
                <a:ln w="9525">
                  <a:noFill/>
                </a:ln>
              </p:spPr>
              <p:txBody>
                <a:bodyPr lIns="0" tIns="0" rIns="0" bIns="0" anchor="t"/>
                <a:lstStyle/>
                <a:p>
                  <a:pPr eaLnBrk="0" hangingPunct="0"/>
                  <a:r>
                    <a:rPr lang="zh-CN" altLang="en-US" sz="1600" dirty="0">
                      <a:latin typeface="Times New Roman" panose="02020603050405020304" pitchFamily="18" charset="0"/>
                    </a:rPr>
                    <a:t> </a:t>
                  </a:r>
                  <a:r>
                    <a:rPr lang="en-US" altLang="zh-CN" sz="1600" dirty="0">
                      <a:latin typeface="Times New Roman" panose="02020603050405020304" pitchFamily="18" charset="0"/>
                    </a:rPr>
                    <a:t>I/O</a:t>
                  </a:r>
                  <a:r>
                    <a:rPr lang="zh-CN" altLang="en-US" sz="1600" dirty="0">
                      <a:latin typeface="Times New Roman" panose="02020603050405020304" pitchFamily="18" charset="0"/>
                    </a:rPr>
                    <a:t>接口</a:t>
                  </a:r>
                  <a:endParaRPr lang="zh-CN" altLang="en-US" sz="1600" dirty="0">
                    <a:latin typeface="Times New Roman" panose="02020603050405020304" pitchFamily="18" charset="0"/>
                  </a:endParaRPr>
                </a:p>
              </p:txBody>
            </p:sp>
          </p:grpSp>
          <p:sp>
            <p:nvSpPr>
              <p:cNvPr id="23576" name="Line 25"/>
              <p:cNvSpPr/>
              <p:nvPr/>
            </p:nvSpPr>
            <p:spPr>
              <a:xfrm flipV="1">
                <a:off x="176" y="54"/>
                <a:ext cx="59" cy="0"/>
              </a:xfrm>
              <a:prstGeom prst="line">
                <a:avLst/>
              </a:prstGeom>
              <a:ln w="15875" cap="flat" cmpd="sng">
                <a:solidFill>
                  <a:srgbClr val="FFFFFF"/>
                </a:solidFill>
                <a:prstDash val="solid"/>
                <a:round/>
                <a:headEnd type="none" w="med" len="med"/>
                <a:tailEnd type="none" w="med" len="med"/>
              </a:ln>
            </p:spPr>
          </p:sp>
          <p:sp>
            <p:nvSpPr>
              <p:cNvPr id="23577" name="Text Box 26"/>
              <p:cNvSpPr txBox="1"/>
              <p:nvPr/>
            </p:nvSpPr>
            <p:spPr>
              <a:xfrm>
                <a:off x="170" y="0"/>
                <a:ext cx="72" cy="56"/>
              </a:xfrm>
              <a:prstGeom prst="rect">
                <a:avLst/>
              </a:prstGeom>
              <a:solidFill>
                <a:srgbClr val="FFFFFF"/>
              </a:solidFill>
              <a:ln w="9525">
                <a:noFill/>
              </a:ln>
            </p:spPr>
            <p:txBody>
              <a:bodyPr lIns="0" tIns="0" rIns="0" bIns="0" anchor="t"/>
              <a:lstStyle/>
              <a:p>
                <a:pPr algn="just" eaLnBrk="0" hangingPunct="0"/>
                <a:endParaRPr lang="zh-CN" altLang="en-US" sz="2000" dirty="0">
                  <a:latin typeface="Times New Roman" panose="02020603050405020304" pitchFamily="18" charset="0"/>
                </a:endParaRPr>
              </a:p>
            </p:txBody>
          </p:sp>
        </p:grpSp>
        <p:grpSp>
          <p:nvGrpSpPr>
            <p:cNvPr id="23578" name="Group 27"/>
            <p:cNvGrpSpPr/>
            <p:nvPr/>
          </p:nvGrpSpPr>
          <p:grpSpPr>
            <a:xfrm>
              <a:off x="1391" y="768"/>
              <a:ext cx="673" cy="417"/>
              <a:chOff x="0" y="0"/>
              <a:chExt cx="673" cy="417"/>
            </a:xfrm>
          </p:grpSpPr>
          <p:sp>
            <p:nvSpPr>
              <p:cNvPr id="23579" name="AutoShape 28"/>
              <p:cNvSpPr/>
              <p:nvPr/>
            </p:nvSpPr>
            <p:spPr>
              <a:xfrm>
                <a:off x="260" y="0"/>
                <a:ext cx="101" cy="202"/>
              </a:xfrm>
              <a:prstGeom prst="upDownArrow">
                <a:avLst>
                  <a:gd name="adj1" fmla="val 50000"/>
                  <a:gd name="adj2" fmla="val 40000"/>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0" name="Rectangle 29"/>
              <p:cNvSpPr/>
              <p:nvPr/>
            </p:nvSpPr>
            <p:spPr>
              <a:xfrm>
                <a:off x="0" y="208"/>
                <a:ext cx="577" cy="195"/>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1" name="Text Box 30"/>
              <p:cNvSpPr txBox="1"/>
              <p:nvPr/>
            </p:nvSpPr>
            <p:spPr>
              <a:xfrm>
                <a:off x="13" y="208"/>
                <a:ext cx="660" cy="209"/>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I/O</a:t>
                </a:r>
                <a:r>
                  <a:rPr lang="zh-CN" altLang="en-US" sz="1600" dirty="0">
                    <a:latin typeface="Times New Roman" panose="02020603050405020304" pitchFamily="18" charset="0"/>
                  </a:rPr>
                  <a:t>设备</a:t>
                </a:r>
                <a:endParaRPr lang="zh-CN" altLang="en-US" sz="1600" dirty="0">
                  <a:latin typeface="Times New Roman" panose="02020603050405020304" pitchFamily="18" charset="0"/>
                </a:endParaRPr>
              </a:p>
            </p:txBody>
          </p:sp>
        </p:grpSp>
        <p:grpSp>
          <p:nvGrpSpPr>
            <p:cNvPr id="23582" name="Group 31"/>
            <p:cNvGrpSpPr/>
            <p:nvPr/>
          </p:nvGrpSpPr>
          <p:grpSpPr>
            <a:xfrm>
              <a:off x="2040" y="761"/>
              <a:ext cx="744" cy="417"/>
              <a:chOff x="0" y="0"/>
              <a:chExt cx="744" cy="417"/>
            </a:xfrm>
          </p:grpSpPr>
          <p:sp>
            <p:nvSpPr>
              <p:cNvPr id="23583" name="AutoShape 32"/>
              <p:cNvSpPr/>
              <p:nvPr/>
            </p:nvSpPr>
            <p:spPr>
              <a:xfrm>
                <a:off x="171" y="0"/>
                <a:ext cx="101" cy="202"/>
              </a:xfrm>
              <a:prstGeom prst="upDownArrow">
                <a:avLst>
                  <a:gd name="adj1" fmla="val 50000"/>
                  <a:gd name="adj2" fmla="val 40000"/>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4" name="Rectangle 33"/>
              <p:cNvSpPr/>
              <p:nvPr/>
            </p:nvSpPr>
            <p:spPr>
              <a:xfrm>
                <a:off x="0" y="215"/>
                <a:ext cx="600" cy="188"/>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5" name="Text Box 34"/>
              <p:cNvSpPr txBox="1"/>
              <p:nvPr/>
            </p:nvSpPr>
            <p:spPr>
              <a:xfrm>
                <a:off x="53" y="215"/>
                <a:ext cx="691" cy="202"/>
              </a:xfrm>
              <a:prstGeom prst="rect">
                <a:avLst/>
              </a:prstGeom>
              <a:noFill/>
              <a:ln w="9525">
                <a:noFill/>
              </a:ln>
            </p:spPr>
            <p:txBody>
              <a:bodyPr lIns="0" tIns="0" rIns="0" bIns="0" anchor="t"/>
              <a:lstStyle/>
              <a:p>
                <a:pPr eaLnBrk="0" hangingPunct="0"/>
                <a:r>
                  <a:rPr lang="en-US" altLang="zh-CN" sz="1600" dirty="0">
                    <a:latin typeface="Times New Roman" panose="02020603050405020304" pitchFamily="18" charset="0"/>
                  </a:rPr>
                  <a:t>  I/O</a:t>
                </a:r>
                <a:r>
                  <a:rPr lang="zh-CN" altLang="en-US" sz="1600" dirty="0">
                    <a:latin typeface="Times New Roman" panose="02020603050405020304" pitchFamily="18" charset="0"/>
                  </a:rPr>
                  <a:t>设备</a:t>
                </a:r>
                <a:endParaRPr lang="zh-CN" altLang="en-US" sz="1600" dirty="0">
                  <a:latin typeface="Times New Roman" panose="02020603050405020304" pitchFamily="18" charset="0"/>
                </a:endParaRPr>
              </a:p>
            </p:txBody>
          </p:sp>
        </p:grpSp>
        <p:sp>
          <p:nvSpPr>
            <p:cNvPr id="23586" name="Text Box 35"/>
            <p:cNvSpPr txBox="1"/>
            <p:nvPr/>
          </p:nvSpPr>
          <p:spPr>
            <a:xfrm>
              <a:off x="624" y="1200"/>
              <a:ext cx="1411" cy="288"/>
            </a:xfrm>
            <a:prstGeom prst="rect">
              <a:avLst/>
            </a:prstGeom>
            <a:noFill/>
            <a:ln w="9525">
              <a:noFill/>
            </a:ln>
          </p:spPr>
          <p:txBody>
            <a:bodyPr lIns="0" tIns="0" rIns="0" bIns="0" anchor="t"/>
            <a:lstStyle/>
            <a:p>
              <a:pPr algn="just" eaLnBrk="0" hangingPunct="0"/>
              <a:r>
                <a:rPr lang="zh-CN" altLang="en-US" sz="2000" dirty="0">
                  <a:solidFill>
                    <a:srgbClr val="993366"/>
                  </a:solidFill>
                  <a:latin typeface="宋体" panose="02010600030101010101" pitchFamily="2" charset="-122"/>
                </a:rPr>
                <a:t>图6.1 单总线结构</a:t>
              </a:r>
              <a:endParaRPr lang="zh-CN" altLang="en-US" sz="2000" dirty="0">
                <a:solidFill>
                  <a:srgbClr val="993366"/>
                </a:solidFill>
                <a:latin typeface="宋体" panose="02010600030101010101" pitchFamily="2" charset="-122"/>
              </a:endParaRPr>
            </a:p>
          </p:txBody>
        </p:sp>
        <p:sp>
          <p:nvSpPr>
            <p:cNvPr id="23587" name="AutoShape 36"/>
            <p:cNvSpPr/>
            <p:nvPr/>
          </p:nvSpPr>
          <p:spPr>
            <a:xfrm>
              <a:off x="0" y="210"/>
              <a:ext cx="2880" cy="118"/>
            </a:xfrm>
            <a:prstGeom prst="leftRightArrow">
              <a:avLst>
                <a:gd name="adj1" fmla="val 70000"/>
                <a:gd name="adj2" fmla="val 141694"/>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88" name="Text Box 37"/>
            <p:cNvSpPr txBox="1"/>
            <p:nvPr/>
          </p:nvSpPr>
          <p:spPr>
            <a:xfrm>
              <a:off x="1331" y="0"/>
              <a:ext cx="781" cy="160"/>
            </a:xfrm>
            <a:prstGeom prst="rect">
              <a:avLst/>
            </a:prstGeom>
            <a:noFill/>
            <a:ln w="9525">
              <a:noFill/>
            </a:ln>
          </p:spPr>
          <p:txBody>
            <a:bodyPr lIns="0" tIns="0" rIns="0" bIns="0" anchor="t"/>
            <a:lstStyle/>
            <a:p>
              <a:pPr algn="ctr" eaLnBrk="0" hangingPunct="0"/>
              <a:r>
                <a:rPr lang="zh-CN" altLang="en-US" sz="1600" dirty="0">
                  <a:latin typeface="Times New Roman" panose="02020603050405020304" pitchFamily="18" charset="0"/>
                </a:rPr>
                <a:t>系统总线</a:t>
              </a:r>
              <a:endParaRPr lang="zh-CN" altLang="en-US" sz="1600" dirty="0">
                <a:latin typeface="Times New Roman" panose="02020603050405020304" pitchFamily="18" charset="0"/>
              </a:endParaRPr>
            </a:p>
          </p:txBody>
        </p:sp>
        <p:grpSp>
          <p:nvGrpSpPr>
            <p:cNvPr id="23589" name="Group 38"/>
            <p:cNvGrpSpPr/>
            <p:nvPr/>
          </p:nvGrpSpPr>
          <p:grpSpPr>
            <a:xfrm>
              <a:off x="2064" y="240"/>
              <a:ext cx="480" cy="505"/>
              <a:chOff x="0" y="0"/>
              <a:chExt cx="480" cy="505"/>
            </a:xfrm>
          </p:grpSpPr>
          <p:sp>
            <p:nvSpPr>
              <p:cNvPr id="23590" name="AutoShape 39"/>
              <p:cNvSpPr/>
              <p:nvPr/>
            </p:nvSpPr>
            <p:spPr>
              <a:xfrm>
                <a:off x="150" y="33"/>
                <a:ext cx="107" cy="271"/>
              </a:xfrm>
              <a:prstGeom prst="upDownArrow">
                <a:avLst>
                  <a:gd name="adj1" fmla="val 50000"/>
                  <a:gd name="adj2" fmla="val 50642"/>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grpSp>
            <p:nvGrpSpPr>
              <p:cNvPr id="23591" name="Group 40"/>
              <p:cNvGrpSpPr/>
              <p:nvPr/>
            </p:nvGrpSpPr>
            <p:grpSpPr>
              <a:xfrm>
                <a:off x="0" y="320"/>
                <a:ext cx="480" cy="185"/>
                <a:chOff x="0" y="0"/>
                <a:chExt cx="480" cy="185"/>
              </a:xfrm>
            </p:grpSpPr>
            <p:sp>
              <p:nvSpPr>
                <p:cNvPr id="23592" name="Rectangle 41"/>
                <p:cNvSpPr/>
                <p:nvPr/>
              </p:nvSpPr>
              <p:spPr>
                <a:xfrm>
                  <a:off x="0" y="0"/>
                  <a:ext cx="480" cy="185"/>
                </a:xfrm>
                <a:prstGeom prst="rect">
                  <a:avLst/>
                </a:prstGeom>
                <a:solidFill>
                  <a:srgbClr val="FFFFFF"/>
                </a:solidFill>
                <a:ln w="1587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23593" name="Text Box 42"/>
                <p:cNvSpPr txBox="1"/>
                <p:nvPr/>
              </p:nvSpPr>
              <p:spPr>
                <a:xfrm>
                  <a:off x="0" y="0"/>
                  <a:ext cx="480" cy="183"/>
                </a:xfrm>
                <a:prstGeom prst="rect">
                  <a:avLst/>
                </a:prstGeom>
                <a:noFill/>
                <a:ln w="9525">
                  <a:noFill/>
                </a:ln>
              </p:spPr>
              <p:txBody>
                <a:bodyPr lIns="0" tIns="0" rIns="0" bIns="0" anchor="t"/>
                <a:lstStyle/>
                <a:p>
                  <a:pPr eaLnBrk="0" hangingPunct="0"/>
                  <a:r>
                    <a:rPr lang="zh-CN" altLang="en-US" sz="1600" dirty="0">
                      <a:latin typeface="Times New Roman" panose="02020603050405020304" pitchFamily="18" charset="0"/>
                    </a:rPr>
                    <a:t> </a:t>
                  </a:r>
                  <a:r>
                    <a:rPr lang="en-US" altLang="zh-CN" sz="1600" dirty="0">
                      <a:latin typeface="Times New Roman" panose="02020603050405020304" pitchFamily="18" charset="0"/>
                    </a:rPr>
                    <a:t>I/O</a:t>
                  </a:r>
                  <a:r>
                    <a:rPr lang="zh-CN" altLang="en-US" sz="1600" dirty="0">
                      <a:latin typeface="Times New Roman" panose="02020603050405020304" pitchFamily="18" charset="0"/>
                    </a:rPr>
                    <a:t>接口</a:t>
                  </a:r>
                  <a:endParaRPr lang="zh-CN" altLang="en-US" sz="1600" dirty="0">
                    <a:latin typeface="Times New Roman" panose="02020603050405020304" pitchFamily="18" charset="0"/>
                  </a:endParaRPr>
                </a:p>
              </p:txBody>
            </p:sp>
          </p:grpSp>
          <p:sp>
            <p:nvSpPr>
              <p:cNvPr id="23594" name="Line 43"/>
              <p:cNvSpPr/>
              <p:nvPr/>
            </p:nvSpPr>
            <p:spPr>
              <a:xfrm flipV="1">
                <a:off x="176" y="54"/>
                <a:ext cx="59" cy="0"/>
              </a:xfrm>
              <a:prstGeom prst="line">
                <a:avLst/>
              </a:prstGeom>
              <a:ln w="15875" cap="flat" cmpd="sng">
                <a:solidFill>
                  <a:srgbClr val="FFFFFF"/>
                </a:solidFill>
                <a:prstDash val="solid"/>
                <a:round/>
                <a:headEnd type="none" w="med" len="med"/>
                <a:tailEnd type="none" w="med" len="med"/>
              </a:ln>
            </p:spPr>
          </p:sp>
          <p:sp>
            <p:nvSpPr>
              <p:cNvPr id="23595" name="Text Box 44"/>
              <p:cNvSpPr txBox="1"/>
              <p:nvPr/>
            </p:nvSpPr>
            <p:spPr>
              <a:xfrm>
                <a:off x="170" y="0"/>
                <a:ext cx="72" cy="56"/>
              </a:xfrm>
              <a:prstGeom prst="rect">
                <a:avLst/>
              </a:prstGeom>
              <a:solidFill>
                <a:srgbClr val="FFFFFF"/>
              </a:solidFill>
              <a:ln w="9525">
                <a:noFill/>
              </a:ln>
            </p:spPr>
            <p:txBody>
              <a:bodyPr lIns="0" tIns="0" rIns="0" bIns="0" anchor="t"/>
              <a:lstStyle/>
              <a:p>
                <a:pPr algn="just" eaLnBrk="0" hangingPunct="0"/>
                <a:endParaRPr lang="zh-CN" altLang="en-US" sz="2000" dirty="0">
                  <a:latin typeface="Times New Roman" panose="02020603050405020304" pitchFamily="18" charset="0"/>
                </a:endParaRPr>
              </a:p>
            </p:txBody>
          </p:sp>
        </p:grpSp>
      </p:gr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Rectangle 2"/>
          <p:cNvSpPr/>
          <p:nvPr/>
        </p:nvSpPr>
        <p:spPr>
          <a:xfrm>
            <a:off x="0" y="4797425"/>
            <a:ext cx="8893175" cy="1535113"/>
          </a:xfrm>
          <a:prstGeom prst="rect">
            <a:avLst/>
          </a:prstGeom>
          <a:noFill/>
          <a:ln w="9525">
            <a:noFill/>
          </a:ln>
        </p:spPr>
        <p:txBody>
          <a:bodyPr anchor="ctr">
            <a:spAutoFit/>
          </a:bodyPr>
          <a:lstStyle/>
          <a:p>
            <a:r>
              <a:rPr lang="zh-CN" altLang="en-US" sz="1800" b="0" dirty="0">
                <a:latin typeface="Arial" panose="020B0604020202020204" pitchFamily="34" charset="0"/>
              </a:rPr>
              <a:t>                                                          </a:t>
            </a:r>
            <a:endParaRPr lang="zh-CN" altLang="en-US" sz="900" dirty="0">
              <a:latin typeface="Times New Roman" panose="02020603050405020304" pitchFamily="18" charset="0"/>
            </a:endParaRPr>
          </a:p>
          <a:p>
            <a:pPr marL="527050" lvl="1" indent="95250" eaLnBrk="1" hangingPunct="1">
              <a:spcBef>
                <a:spcPct val="20000"/>
              </a:spcBef>
            </a:pPr>
            <a:r>
              <a:rPr lang="zh-CN" altLang="en-US" sz="2400" dirty="0">
                <a:solidFill>
                  <a:srgbClr val="0E0E14"/>
                </a:solidFill>
                <a:latin typeface="Arial" panose="020B0604020202020204" pitchFamily="34" charset="0"/>
              </a:rPr>
              <a:t>      多总线结构体现了高速、中速、低速设备连接到不同的总线上同时进行工作，以提高总线的效率和吞吐量，而且处理器结构的变化不影响高速总线。</a:t>
            </a:r>
            <a:endParaRPr lang="zh-CN" altLang="en-US" sz="2400" dirty="0">
              <a:solidFill>
                <a:srgbClr val="0E0E14"/>
              </a:solidFill>
              <a:latin typeface="Arial" panose="020B0604020202020204" pitchFamily="34" charset="0"/>
            </a:endParaRPr>
          </a:p>
        </p:txBody>
      </p:sp>
      <p:pic>
        <p:nvPicPr>
          <p:cNvPr id="25602" name="Picture 3" descr="图_总线的连接方式"/>
          <p:cNvPicPr>
            <a:picLocks noChangeAspect="1"/>
          </p:cNvPicPr>
          <p:nvPr/>
        </p:nvPicPr>
        <p:blipFill>
          <a:blip r:embed="rId1" cstate="print"/>
          <a:stretch>
            <a:fillRect/>
          </a:stretch>
        </p:blipFill>
        <p:spPr>
          <a:xfrm>
            <a:off x="1476375" y="1268413"/>
            <a:ext cx="6080125" cy="3819525"/>
          </a:xfrm>
          <a:prstGeom prst="rect">
            <a:avLst/>
          </a:prstGeom>
          <a:noFill/>
          <a:ln w="9525">
            <a:noFill/>
          </a:ln>
        </p:spPr>
      </p:pic>
      <p:sp>
        <p:nvSpPr>
          <p:cNvPr id="25603" name="Rectangle 4"/>
          <p:cNvSpPr/>
          <p:nvPr/>
        </p:nvSpPr>
        <p:spPr>
          <a:xfrm>
            <a:off x="428596" y="214290"/>
            <a:ext cx="8497887" cy="884237"/>
          </a:xfrm>
          <a:prstGeom prst="rect">
            <a:avLst/>
          </a:prstGeom>
          <a:noFill/>
          <a:ln w="9525">
            <a:noFill/>
          </a:ln>
        </p:spPr>
        <p:txBody>
          <a:bodyPr anchor="t">
            <a:spAutoFit/>
          </a:bodyPr>
          <a:lstStyle/>
          <a:p>
            <a:r>
              <a:rPr lang="zh-CN" altLang="en-US" dirty="0">
                <a:solidFill>
                  <a:srgbClr val="892FAD"/>
                </a:solidFill>
                <a:latin typeface="楷体_GB2312" pitchFamily="49" charset="-122"/>
                <a:ea typeface="楷体_GB2312" pitchFamily="49" charset="-122"/>
              </a:rPr>
              <a:t>多总线</a:t>
            </a:r>
            <a:r>
              <a:rPr lang="zh-CN" altLang="en-US" dirty="0" smtClean="0">
                <a:solidFill>
                  <a:srgbClr val="892FAD"/>
                </a:solidFill>
                <a:latin typeface="楷体_GB2312" pitchFamily="49" charset="-122"/>
                <a:ea typeface="楷体_GB2312" pitchFamily="49" charset="-122"/>
              </a:rPr>
              <a:t>结构</a:t>
            </a:r>
            <a:r>
              <a:rPr lang="en-US" altLang="zh-CN" dirty="0" smtClean="0">
                <a:solidFill>
                  <a:srgbClr val="892FAD"/>
                </a:solidFill>
                <a:latin typeface="楷体_GB2312" pitchFamily="49" charset="-122"/>
                <a:ea typeface="楷体_GB2312" pitchFamily="49" charset="-122"/>
              </a:rPr>
              <a:t>--PC</a:t>
            </a:r>
            <a:r>
              <a:rPr lang="zh-CN" altLang="en-US" dirty="0" smtClean="0">
                <a:solidFill>
                  <a:srgbClr val="892FAD"/>
                </a:solidFill>
                <a:latin typeface="楷体_GB2312" pitchFamily="49" charset="-122"/>
                <a:ea typeface="楷体_GB2312" pitchFamily="49" charset="-122"/>
              </a:rPr>
              <a:t>：</a:t>
            </a:r>
            <a:endParaRPr lang="zh-CN" altLang="en-US" dirty="0">
              <a:solidFill>
                <a:srgbClr val="892FAD"/>
              </a:solidFill>
              <a:latin typeface="楷体_GB2312" pitchFamily="49" charset="-122"/>
              <a:ea typeface="楷体_GB2312" pitchFamily="49" charset="-122"/>
            </a:endParaRPr>
          </a:p>
          <a:p>
            <a:r>
              <a:rPr lang="zh-CN" altLang="en-US" sz="2400" dirty="0">
                <a:solidFill>
                  <a:srgbClr val="0E0E14"/>
                </a:solidFill>
                <a:latin typeface="Times New Roman" panose="02020603050405020304" pitchFamily="18" charset="0"/>
              </a:rPr>
              <a:t>        在</a:t>
            </a:r>
            <a:r>
              <a:rPr lang="en-US" altLang="zh-CN" sz="2400" dirty="0">
                <a:solidFill>
                  <a:srgbClr val="0E0E14"/>
                </a:solidFill>
                <a:latin typeface="Times New Roman" panose="02020603050405020304" pitchFamily="18" charset="0"/>
              </a:rPr>
              <a:t>CPU</a:t>
            </a:r>
            <a:r>
              <a:rPr lang="zh-CN" altLang="en-US" sz="2400" dirty="0">
                <a:solidFill>
                  <a:srgbClr val="0E0E14"/>
                </a:solidFill>
                <a:latin typeface="Times New Roman" panose="02020603050405020304" pitchFamily="18" charset="0"/>
              </a:rPr>
              <a:t>、主存、</a:t>
            </a:r>
            <a:r>
              <a:rPr lang="en-US" altLang="zh-CN" sz="2400" dirty="0">
                <a:solidFill>
                  <a:srgbClr val="0E0E14"/>
                </a:solidFill>
                <a:latin typeface="Times New Roman" panose="02020603050405020304" pitchFamily="18" charset="0"/>
              </a:rPr>
              <a:t>I/O</a:t>
            </a:r>
            <a:r>
              <a:rPr lang="zh-CN" altLang="en-US" sz="2400" dirty="0">
                <a:solidFill>
                  <a:srgbClr val="0E0E14"/>
                </a:solidFill>
                <a:latin typeface="Times New Roman" panose="02020603050405020304" pitchFamily="18" charset="0"/>
              </a:rPr>
              <a:t>之间互联采用多条总线。如图所示。</a:t>
            </a:r>
            <a:endParaRPr lang="zh-CN" altLang="en-US" sz="2400" dirty="0">
              <a:solidFill>
                <a:srgbClr val="0E0E14"/>
              </a:solidFill>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p:nvPr/>
        </p:nvSpPr>
        <p:spPr>
          <a:xfrm>
            <a:off x="428596" y="214290"/>
            <a:ext cx="8497887" cy="523220"/>
          </a:xfrm>
          <a:prstGeom prst="rect">
            <a:avLst/>
          </a:prstGeom>
          <a:noFill/>
          <a:ln w="9525">
            <a:noFill/>
          </a:ln>
        </p:spPr>
        <p:txBody>
          <a:bodyPr anchor="t">
            <a:spAutoFit/>
          </a:bodyPr>
          <a:lstStyle/>
          <a:p>
            <a:r>
              <a:rPr lang="zh-CN" altLang="en-US" dirty="0">
                <a:solidFill>
                  <a:srgbClr val="892FAD"/>
                </a:solidFill>
                <a:latin typeface="楷体_GB2312" pitchFamily="49" charset="-122"/>
                <a:ea typeface="楷体_GB2312" pitchFamily="49" charset="-122"/>
              </a:rPr>
              <a:t>多总线</a:t>
            </a:r>
            <a:r>
              <a:rPr lang="zh-CN" altLang="en-US" dirty="0" smtClean="0">
                <a:solidFill>
                  <a:srgbClr val="892FAD"/>
                </a:solidFill>
                <a:latin typeface="楷体_GB2312" pitchFamily="49" charset="-122"/>
                <a:ea typeface="楷体_GB2312" pitchFamily="49" charset="-122"/>
              </a:rPr>
              <a:t>结构</a:t>
            </a:r>
            <a:r>
              <a:rPr lang="en-US" altLang="zh-CN" dirty="0" smtClean="0">
                <a:solidFill>
                  <a:srgbClr val="892FAD"/>
                </a:solidFill>
                <a:latin typeface="楷体_GB2312" pitchFamily="49" charset="-122"/>
                <a:ea typeface="楷体_GB2312" pitchFamily="49" charset="-122"/>
              </a:rPr>
              <a:t>--MCU</a:t>
            </a:r>
            <a:r>
              <a:rPr lang="zh-CN" altLang="en-US" sz="2400" dirty="0" smtClean="0">
                <a:solidFill>
                  <a:srgbClr val="0E0E14"/>
                </a:solidFill>
                <a:latin typeface="Times New Roman" panose="02020603050405020304" pitchFamily="18" charset="0"/>
              </a:rPr>
              <a:t>     </a:t>
            </a:r>
            <a:endParaRPr lang="zh-CN" altLang="en-US" sz="2400" dirty="0">
              <a:solidFill>
                <a:srgbClr val="0E0E14"/>
              </a:solidFill>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40290" name="Picture 2">
            <a:hlinkClick r:id="rId1" action="ppaction://hlinkfile"/>
          </p:cNvPr>
          <p:cNvPicPr>
            <a:picLocks noChangeAspect="1" noChangeArrowheads="1"/>
          </p:cNvPicPr>
          <p:nvPr/>
        </p:nvPicPr>
        <p:blipFill>
          <a:blip r:embed="rId2" cstate="print"/>
          <a:srcRect/>
          <a:stretch>
            <a:fillRect/>
          </a:stretch>
        </p:blipFill>
        <p:spPr bwMode="auto">
          <a:xfrm>
            <a:off x="2071670" y="785794"/>
            <a:ext cx="4581531" cy="51730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649" name="Picture 2"/>
          <p:cNvPicPr>
            <a:picLocks noChangeAspect="1"/>
          </p:cNvPicPr>
          <p:nvPr/>
        </p:nvPicPr>
        <p:blipFill>
          <a:blip r:embed="rId1" cstate="print"/>
          <a:stretch>
            <a:fillRect/>
          </a:stretch>
        </p:blipFill>
        <p:spPr>
          <a:xfrm>
            <a:off x="685800" y="1524000"/>
            <a:ext cx="7772400" cy="5049838"/>
          </a:xfrm>
          <a:prstGeom prst="rect">
            <a:avLst/>
          </a:prstGeom>
          <a:noFill/>
          <a:ln w="9525">
            <a:noFill/>
          </a:ln>
        </p:spPr>
      </p:pic>
      <p:sp>
        <p:nvSpPr>
          <p:cNvPr id="27650" name="Rectangle 3"/>
          <p:cNvSpPr/>
          <p:nvPr/>
        </p:nvSpPr>
        <p:spPr>
          <a:xfrm>
            <a:off x="611188" y="333375"/>
            <a:ext cx="6553200" cy="1160463"/>
          </a:xfrm>
          <a:prstGeom prst="rect">
            <a:avLst/>
          </a:prstGeom>
          <a:noFill/>
          <a:ln w="9525">
            <a:noFill/>
          </a:ln>
        </p:spPr>
        <p:txBody>
          <a:bodyPr anchor="t">
            <a:spAutoFit/>
          </a:bodyPr>
          <a:lstStyle/>
          <a:p>
            <a:pPr>
              <a:spcBef>
                <a:spcPct val="50000"/>
              </a:spcBef>
            </a:pPr>
            <a:r>
              <a:rPr lang="zh-CN" altLang="en-US" i="1" dirty="0">
                <a:solidFill>
                  <a:srgbClr val="0E0E14"/>
                </a:solidFill>
                <a:latin typeface="Times New Roman" panose="02020603050405020304" pitchFamily="18" charset="0"/>
              </a:rPr>
              <a:t>6.1.</a:t>
            </a:r>
            <a:r>
              <a:rPr lang="en-US" altLang="zh-CN" i="1" dirty="0">
                <a:solidFill>
                  <a:srgbClr val="0E0E14"/>
                </a:solidFill>
                <a:latin typeface="Times New Roman" panose="02020603050405020304" pitchFamily="18" charset="0"/>
              </a:rPr>
              <a:t>3 </a:t>
            </a:r>
            <a:r>
              <a:rPr lang="zh-CN" altLang="en-US" i="1" dirty="0">
                <a:solidFill>
                  <a:srgbClr val="0E0E14"/>
                </a:solidFill>
                <a:latin typeface="Times New Roman" panose="02020603050405020304" pitchFamily="18" charset="0"/>
              </a:rPr>
              <a:t>总线的内部结构</a:t>
            </a:r>
            <a:r>
              <a:rPr lang="zh-CN" altLang="en-US" dirty="0">
                <a:solidFill>
                  <a:srgbClr val="0E0E14"/>
                </a:solidFill>
                <a:latin typeface="Times New Roman" panose="02020603050405020304" pitchFamily="18" charset="0"/>
              </a:rPr>
              <a:t>　　　　　　　 </a:t>
            </a:r>
            <a:endParaRPr lang="zh-CN" altLang="en-US" dirty="0">
              <a:solidFill>
                <a:srgbClr val="0E0E14"/>
              </a:solidFill>
              <a:latin typeface="Times New Roman" panose="02020603050405020304" pitchFamily="18" charset="0"/>
            </a:endParaRPr>
          </a:p>
          <a:p>
            <a:pPr eaLnBrk="0" hangingPunct="0">
              <a:spcBef>
                <a:spcPct val="50000"/>
              </a:spcBef>
            </a:pPr>
            <a:r>
              <a:rPr lang="zh-CN" altLang="en-US" dirty="0">
                <a:solidFill>
                  <a:srgbClr val="0E0E14"/>
                </a:solidFill>
                <a:latin typeface="Times New Roman" panose="02020603050405020304" pitchFamily="18" charset="0"/>
              </a:rPr>
              <a:t>　　                 早期总线的内部结构</a:t>
            </a:r>
            <a:endParaRPr lang="zh-CN" altLang="en-US" dirty="0">
              <a:solidFill>
                <a:srgbClr val="0E0E14"/>
              </a:solidFill>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7" name="Rectangle 2"/>
          <p:cNvSpPr/>
          <p:nvPr/>
        </p:nvSpPr>
        <p:spPr>
          <a:xfrm>
            <a:off x="179388" y="836613"/>
            <a:ext cx="8610600" cy="5640387"/>
          </a:xfrm>
          <a:prstGeom prst="rect">
            <a:avLst/>
          </a:prstGeom>
          <a:noFill/>
          <a:ln w="9525">
            <a:noFill/>
          </a:ln>
        </p:spPr>
        <p:txBody>
          <a:bodyPr tIns="0" bIns="0" anchor="t">
            <a:spAutoFit/>
          </a:bodyPr>
          <a:lstStyle/>
          <a:p>
            <a:pPr>
              <a:lnSpc>
                <a:spcPct val="120000"/>
              </a:lnSpc>
            </a:pPr>
            <a:r>
              <a:rPr lang="zh-CN" altLang="en-US" dirty="0">
                <a:solidFill>
                  <a:srgbClr val="08080C"/>
                </a:solidFill>
                <a:latin typeface="Times New Roman" panose="02020603050405020304" pitchFamily="18" charset="0"/>
              </a:rPr>
              <a:t>  </a:t>
            </a:r>
            <a:endParaRPr lang="zh-CN" altLang="en-US" dirty="0">
              <a:solidFill>
                <a:srgbClr val="08080C"/>
              </a:solidFill>
              <a:latin typeface="Times New Roman" panose="02020603050405020304" pitchFamily="18" charset="0"/>
            </a:endParaRPr>
          </a:p>
          <a:p>
            <a:pPr eaLnBrk="0" hangingPunct="0">
              <a:lnSpc>
                <a:spcPct val="120000"/>
              </a:lnSpc>
            </a:pPr>
            <a:r>
              <a:rPr lang="zh-CN" altLang="en-US" dirty="0">
                <a:solidFill>
                  <a:srgbClr val="08080C"/>
                </a:solidFill>
                <a:latin typeface="Times New Roman" panose="02020603050405020304" pitchFamily="18" charset="0"/>
              </a:rPr>
              <a:t>　　实际上是</a:t>
            </a:r>
            <a:r>
              <a:rPr lang="en-US" altLang="zh-CN" dirty="0">
                <a:solidFill>
                  <a:srgbClr val="08080C"/>
                </a:solidFill>
                <a:latin typeface="Times New Roman" panose="02020603050405020304" pitchFamily="18" charset="0"/>
              </a:rPr>
              <a:t>CPU</a:t>
            </a:r>
            <a:r>
              <a:rPr lang="zh-CN" altLang="en-US" dirty="0">
                <a:solidFill>
                  <a:srgbClr val="08080C"/>
                </a:solidFill>
                <a:latin typeface="Times New Roman" panose="02020603050405020304" pitchFamily="18" charset="0"/>
              </a:rPr>
              <a:t>芯片引脚的延伸，是</a:t>
            </a:r>
            <a:r>
              <a:rPr lang="en-US" altLang="zh-CN" dirty="0">
                <a:solidFill>
                  <a:srgbClr val="08080C"/>
                </a:solidFill>
                <a:latin typeface="Times New Roman" panose="02020603050405020304" pitchFamily="18" charset="0"/>
              </a:rPr>
              <a:t>CPU</a:t>
            </a:r>
            <a:r>
              <a:rPr lang="zh-CN" altLang="en-US" dirty="0">
                <a:solidFill>
                  <a:srgbClr val="08080C"/>
                </a:solidFill>
                <a:latin typeface="Times New Roman" panose="02020603050405020304" pitchFamily="18" charset="0"/>
              </a:rPr>
              <a:t>与</a:t>
            </a:r>
            <a:r>
              <a:rPr lang="en-US" altLang="zh-CN" dirty="0">
                <a:solidFill>
                  <a:srgbClr val="08080C"/>
                </a:solidFill>
                <a:latin typeface="Times New Roman" panose="02020603050405020304" pitchFamily="18" charset="0"/>
              </a:rPr>
              <a:t>I/O</a:t>
            </a:r>
            <a:r>
              <a:rPr lang="zh-CN" altLang="en-US" dirty="0">
                <a:solidFill>
                  <a:srgbClr val="08080C"/>
                </a:solidFill>
                <a:latin typeface="Times New Roman" panose="02020603050405020304" pitchFamily="18" charset="0"/>
              </a:rPr>
              <a:t>设备适配器的通道。这种简单的总线一般由50—100条线组成，这些线按其功能可分为三类：地址线、数据线和控制线。</a:t>
            </a:r>
            <a:endParaRPr lang="zh-CN" altLang="en-US" dirty="0">
              <a:solidFill>
                <a:srgbClr val="08080C"/>
              </a:solidFill>
              <a:latin typeface="Times New Roman" panose="02020603050405020304" pitchFamily="18" charset="0"/>
            </a:endParaRPr>
          </a:p>
          <a:p>
            <a:pPr eaLnBrk="0" hangingPunct="0">
              <a:lnSpc>
                <a:spcPct val="120000"/>
              </a:lnSpc>
            </a:pPr>
            <a:r>
              <a:rPr lang="zh-CN" altLang="en-US" dirty="0">
                <a:solidFill>
                  <a:srgbClr val="08080C"/>
                </a:solidFill>
                <a:latin typeface="Times New Roman" panose="02020603050405020304" pitchFamily="18" charset="0"/>
              </a:rPr>
              <a:t>　　</a:t>
            </a:r>
            <a:endParaRPr lang="zh-CN" altLang="en-US" dirty="0">
              <a:solidFill>
                <a:srgbClr val="08080C"/>
              </a:solidFill>
              <a:latin typeface="Times New Roman" panose="02020603050405020304" pitchFamily="18" charset="0"/>
            </a:endParaRPr>
          </a:p>
          <a:p>
            <a:pPr eaLnBrk="0" hangingPunct="0">
              <a:lnSpc>
                <a:spcPct val="120000"/>
              </a:lnSpc>
            </a:pPr>
            <a:r>
              <a:rPr lang="zh-CN" altLang="en-US" dirty="0">
                <a:solidFill>
                  <a:srgbClr val="08080C"/>
                </a:solidFill>
                <a:latin typeface="Times New Roman" panose="02020603050405020304" pitchFamily="18" charset="0"/>
              </a:rPr>
              <a:t>      简单总线结构的不足之处在于：</a:t>
            </a:r>
            <a:endParaRPr lang="zh-CN" altLang="en-US" dirty="0">
              <a:solidFill>
                <a:srgbClr val="08080C"/>
              </a:solidFill>
              <a:latin typeface="Times New Roman" panose="02020603050405020304" pitchFamily="18" charset="0"/>
            </a:endParaRPr>
          </a:p>
          <a:p>
            <a:pPr eaLnBrk="0" hangingPunct="0">
              <a:lnSpc>
                <a:spcPct val="120000"/>
              </a:lnSpc>
            </a:pPr>
            <a:r>
              <a:rPr lang="en-US" altLang="zh-CN" dirty="0">
                <a:solidFill>
                  <a:srgbClr val="08080C"/>
                </a:solidFill>
                <a:latin typeface="Times New Roman" panose="02020603050405020304" pitchFamily="18" charset="0"/>
              </a:rPr>
              <a:t>1</a:t>
            </a:r>
            <a:r>
              <a:rPr lang="zh-CN" altLang="en-US" dirty="0">
                <a:solidFill>
                  <a:srgbClr val="08080C"/>
                </a:solidFill>
                <a:latin typeface="Times New Roman" panose="02020603050405020304" pitchFamily="18" charset="0"/>
              </a:rPr>
              <a:t>）</a:t>
            </a:r>
            <a:r>
              <a:rPr lang="en-US" altLang="zh-CN" dirty="0">
                <a:solidFill>
                  <a:srgbClr val="08080C"/>
                </a:solidFill>
                <a:latin typeface="Times New Roman" panose="02020603050405020304" pitchFamily="18" charset="0"/>
              </a:rPr>
              <a:t>CPU</a:t>
            </a:r>
            <a:r>
              <a:rPr lang="zh-CN" altLang="en-US" dirty="0">
                <a:solidFill>
                  <a:srgbClr val="08080C"/>
                </a:solidFill>
                <a:latin typeface="Times New Roman" panose="02020603050405020304" pitchFamily="18" charset="0"/>
              </a:rPr>
              <a:t>是总线上的唯一主控者。</a:t>
            </a:r>
            <a:endParaRPr lang="zh-CN" altLang="en-US" dirty="0">
              <a:solidFill>
                <a:srgbClr val="08080C"/>
              </a:solidFill>
              <a:latin typeface="Times New Roman" panose="02020603050405020304" pitchFamily="18" charset="0"/>
            </a:endParaRPr>
          </a:p>
          <a:p>
            <a:pPr eaLnBrk="0" hangingPunct="0">
              <a:lnSpc>
                <a:spcPct val="120000"/>
              </a:lnSpc>
            </a:pPr>
            <a:r>
              <a:rPr lang="en-US" altLang="zh-CN" dirty="0">
                <a:solidFill>
                  <a:srgbClr val="08080C"/>
                </a:solidFill>
                <a:latin typeface="Times New Roman" panose="02020603050405020304" pitchFamily="18" charset="0"/>
              </a:rPr>
              <a:t>2</a:t>
            </a:r>
            <a:r>
              <a:rPr lang="zh-CN" altLang="en-US" dirty="0">
                <a:solidFill>
                  <a:srgbClr val="08080C"/>
                </a:solidFill>
                <a:latin typeface="Times New Roman" panose="02020603050405020304" pitchFamily="18" charset="0"/>
              </a:rPr>
              <a:t>）总线信号是</a:t>
            </a:r>
            <a:r>
              <a:rPr lang="en-US" altLang="zh-CN" dirty="0">
                <a:solidFill>
                  <a:srgbClr val="08080C"/>
                </a:solidFill>
                <a:latin typeface="Times New Roman" panose="02020603050405020304" pitchFamily="18" charset="0"/>
              </a:rPr>
              <a:t>CPU</a:t>
            </a:r>
            <a:r>
              <a:rPr lang="zh-CN" altLang="en-US" dirty="0">
                <a:solidFill>
                  <a:srgbClr val="08080C"/>
                </a:solidFill>
                <a:latin typeface="Times New Roman" panose="02020603050405020304" pitchFamily="18" charset="0"/>
              </a:rPr>
              <a:t>引脚信号的延伸，故总线结构紧密</a:t>
            </a:r>
            <a:endParaRPr lang="zh-CN" altLang="en-US" dirty="0">
              <a:solidFill>
                <a:srgbClr val="08080C"/>
              </a:solidFill>
              <a:latin typeface="Times New Roman" panose="02020603050405020304" pitchFamily="18" charset="0"/>
            </a:endParaRPr>
          </a:p>
          <a:p>
            <a:pPr eaLnBrk="0" hangingPunct="0">
              <a:lnSpc>
                <a:spcPct val="120000"/>
              </a:lnSpc>
            </a:pPr>
            <a:r>
              <a:rPr lang="zh-CN" altLang="en-US" dirty="0">
                <a:solidFill>
                  <a:srgbClr val="08080C"/>
                </a:solidFill>
                <a:latin typeface="Times New Roman" panose="02020603050405020304" pitchFamily="18" charset="0"/>
              </a:rPr>
              <a:t>      与</a:t>
            </a:r>
            <a:r>
              <a:rPr lang="en-US" altLang="zh-CN" dirty="0">
                <a:solidFill>
                  <a:srgbClr val="08080C"/>
                </a:solidFill>
                <a:latin typeface="Times New Roman" panose="02020603050405020304" pitchFamily="18" charset="0"/>
              </a:rPr>
              <a:t>CPU</a:t>
            </a:r>
            <a:r>
              <a:rPr lang="zh-CN" altLang="en-US" dirty="0">
                <a:solidFill>
                  <a:srgbClr val="08080C"/>
                </a:solidFill>
                <a:latin typeface="Times New Roman" panose="02020603050405020304" pitchFamily="18" charset="0"/>
              </a:rPr>
              <a:t>相关，通用性较差。</a:t>
            </a:r>
            <a:endParaRPr lang="zh-CN" altLang="en-US" dirty="0">
              <a:solidFill>
                <a:srgbClr val="08080C"/>
              </a:solidFill>
              <a:latin typeface="Times New Roman" panose="02020603050405020304" pitchFamily="18" charset="0"/>
            </a:endParaRPr>
          </a:p>
          <a:p>
            <a:pPr eaLnBrk="0" hangingPunct="0">
              <a:lnSpc>
                <a:spcPct val="120000"/>
              </a:lnSpc>
            </a:pPr>
            <a:endParaRPr lang="zh-CN" altLang="en-US" dirty="0">
              <a:solidFill>
                <a:srgbClr val="08080C"/>
              </a:solidFill>
              <a:latin typeface="Times New Roman" panose="02020603050405020304" pitchFamily="18" charset="0"/>
            </a:endParaRPr>
          </a:p>
        </p:txBody>
      </p:sp>
      <p:sp>
        <p:nvSpPr>
          <p:cNvPr id="29698" name="AutoShape 3" descr="cai">
            <a:hlinkClick r:id="rId1"/>
          </p:cNvPr>
          <p:cNvSpPr>
            <a:spLocks noChangeAspect="1"/>
          </p:cNvSpPr>
          <p:nvPr/>
        </p:nvSpPr>
        <p:spPr>
          <a:xfrm>
            <a:off x="3535363" y="1697038"/>
            <a:ext cx="606425" cy="354012"/>
          </a:xfrm>
          <a:prstGeom prst="rect">
            <a:avLst/>
          </a:prstGeom>
          <a:noFill/>
          <a:ln w="9525">
            <a:noFill/>
          </a:ln>
        </p:spPr>
        <p:txBody>
          <a:bodyPr anchor="t"/>
          <a:lstStyle/>
          <a:p>
            <a:endParaRPr lang="zh-CN" altLang="en-US" dirty="0">
              <a:latin typeface="Times New Roman" panose="02020603050405020304" pitchFamily="18" charset="0"/>
            </a:endParaRPr>
          </a:p>
        </p:txBody>
      </p:sp>
      <p:sp>
        <p:nvSpPr>
          <p:cNvPr id="29699" name="Rectangle 4"/>
          <p:cNvSpPr/>
          <p:nvPr/>
        </p:nvSpPr>
        <p:spPr>
          <a:xfrm>
            <a:off x="323850" y="765175"/>
            <a:ext cx="4032250" cy="519113"/>
          </a:xfrm>
          <a:prstGeom prst="rect">
            <a:avLst/>
          </a:prstGeom>
          <a:noFill/>
          <a:ln w="9525">
            <a:noFill/>
          </a:ln>
        </p:spPr>
        <p:txBody>
          <a:bodyPr anchor="t">
            <a:spAutoFit/>
          </a:bodyPr>
          <a:lstStyle/>
          <a:p>
            <a:r>
              <a:rPr lang="zh-CN" altLang="en-US" dirty="0">
                <a:solidFill>
                  <a:srgbClr val="EF2E07"/>
                </a:solidFill>
                <a:latin typeface="Times New Roman" panose="02020603050405020304" pitchFamily="18" charset="0"/>
              </a:rPr>
              <a:t>早期的总线结构：</a:t>
            </a:r>
            <a:endParaRPr lang="zh-CN" altLang="en-US" dirty="0">
              <a:solidFill>
                <a:srgbClr val="EF2E07"/>
              </a:solidFill>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5" name="Picture 2"/>
          <p:cNvPicPr>
            <a:picLocks noChangeAspect="1"/>
          </p:cNvPicPr>
          <p:nvPr/>
        </p:nvPicPr>
        <p:blipFill>
          <a:blip r:embed="rId1" cstate="print"/>
          <a:stretch>
            <a:fillRect/>
          </a:stretch>
        </p:blipFill>
        <p:spPr>
          <a:xfrm>
            <a:off x="609600" y="838200"/>
            <a:ext cx="7924800" cy="5884863"/>
          </a:xfrm>
          <a:prstGeom prst="rect">
            <a:avLst/>
          </a:prstGeom>
          <a:noFill/>
          <a:ln w="9525">
            <a:noFill/>
          </a:ln>
        </p:spPr>
      </p:pic>
      <p:sp>
        <p:nvSpPr>
          <p:cNvPr id="31746" name="Rectangle 3"/>
          <p:cNvSpPr/>
          <p:nvPr/>
        </p:nvSpPr>
        <p:spPr>
          <a:xfrm>
            <a:off x="2555875" y="260350"/>
            <a:ext cx="4113213" cy="519113"/>
          </a:xfrm>
          <a:prstGeom prst="rect">
            <a:avLst/>
          </a:prstGeom>
          <a:noFill/>
          <a:ln w="9525">
            <a:noFill/>
          </a:ln>
        </p:spPr>
        <p:txBody>
          <a:bodyPr wrap="none" anchor="t">
            <a:spAutoFit/>
          </a:bodyPr>
          <a:lstStyle/>
          <a:p>
            <a:r>
              <a:rPr lang="zh-CN" altLang="en-US" dirty="0">
                <a:solidFill>
                  <a:srgbClr val="08080C"/>
                </a:solidFill>
                <a:latin typeface="Times New Roman" panose="02020603050405020304" pitchFamily="18" charset="0"/>
              </a:rPr>
              <a:t>当代流行的总线内部结构</a:t>
            </a:r>
            <a:endParaRPr lang="zh-CN" altLang="en-US" dirty="0">
              <a:solidFill>
                <a:srgbClr val="08080C"/>
              </a:solidFill>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3" name="Rectangle 2"/>
          <p:cNvSpPr/>
          <p:nvPr/>
        </p:nvSpPr>
        <p:spPr>
          <a:xfrm>
            <a:off x="395288" y="1125538"/>
            <a:ext cx="8534400" cy="2709862"/>
          </a:xfrm>
          <a:prstGeom prst="rect">
            <a:avLst/>
          </a:prstGeom>
          <a:noFill/>
          <a:ln w="9525">
            <a:noFill/>
          </a:ln>
        </p:spPr>
        <p:txBody>
          <a:bodyPr anchor="t">
            <a:spAutoFit/>
          </a:bodyPr>
          <a:lstStyle/>
          <a:p>
            <a:r>
              <a:rPr lang="zh-CN" altLang="en-US" dirty="0">
                <a:solidFill>
                  <a:srgbClr val="08080C"/>
                </a:solidFill>
                <a:latin typeface="Times New Roman" panose="02020603050405020304" pitchFamily="18" charset="0"/>
              </a:rPr>
              <a:t>       </a:t>
            </a:r>
            <a:r>
              <a:rPr lang="zh-CN" altLang="en-US" sz="2400" dirty="0">
                <a:solidFill>
                  <a:srgbClr val="08080C"/>
                </a:solidFill>
                <a:latin typeface="Times New Roman" panose="02020603050405020304" pitchFamily="18" charset="0"/>
              </a:rPr>
              <a:t>  标准总线，追求与结构、</a:t>
            </a:r>
            <a:r>
              <a:rPr lang="en-US" altLang="zh-CN" sz="2400" dirty="0">
                <a:solidFill>
                  <a:srgbClr val="08080C"/>
                </a:solidFill>
                <a:latin typeface="Times New Roman" panose="02020603050405020304" pitchFamily="18" charset="0"/>
              </a:rPr>
              <a:t>CPU</a:t>
            </a:r>
            <a:r>
              <a:rPr lang="zh-CN" altLang="en-US" sz="2400" dirty="0">
                <a:solidFill>
                  <a:srgbClr val="08080C"/>
                </a:solidFill>
                <a:latin typeface="Times New Roman" panose="02020603050405020304" pitchFamily="18" charset="0"/>
              </a:rPr>
              <a:t>、技术无关的开发标准，满足包括多个</a:t>
            </a:r>
            <a:r>
              <a:rPr lang="en-US" altLang="zh-CN" sz="2400" dirty="0">
                <a:solidFill>
                  <a:srgbClr val="08080C"/>
                </a:solidFill>
                <a:latin typeface="Times New Roman" panose="02020603050405020304" pitchFamily="18" charset="0"/>
              </a:rPr>
              <a:t>CPU</a:t>
            </a:r>
            <a:r>
              <a:rPr lang="zh-CN" altLang="en-US" sz="2400" dirty="0">
                <a:solidFill>
                  <a:srgbClr val="08080C"/>
                </a:solidFill>
                <a:latin typeface="Times New Roman" panose="02020603050405020304" pitchFamily="18" charset="0"/>
              </a:rPr>
              <a:t>在内的主控者环境需求。</a:t>
            </a:r>
            <a:endParaRPr lang="zh-CN" altLang="en-US" sz="2400" dirty="0">
              <a:solidFill>
                <a:srgbClr val="08080C"/>
              </a:solidFill>
              <a:latin typeface="Times New Roman" panose="02020603050405020304" pitchFamily="18" charset="0"/>
            </a:endParaRPr>
          </a:p>
          <a:p>
            <a:pPr eaLnBrk="0" hangingPunct="0"/>
            <a:r>
              <a:rPr lang="zh-CN" altLang="en-US" sz="2400" dirty="0">
                <a:solidFill>
                  <a:srgbClr val="08080C"/>
                </a:solidFill>
                <a:latin typeface="Times New Roman" panose="02020603050405020304" pitchFamily="18" charset="0"/>
              </a:rPr>
              <a:t>　 　</a:t>
            </a:r>
            <a:endParaRPr lang="zh-CN" altLang="en-US" sz="2400" dirty="0">
              <a:solidFill>
                <a:srgbClr val="08080C"/>
              </a:solidFill>
              <a:latin typeface="Times New Roman" panose="02020603050405020304" pitchFamily="18" charset="0"/>
            </a:endParaRPr>
          </a:p>
          <a:p>
            <a:pPr eaLnBrk="0" hangingPunct="0"/>
            <a:r>
              <a:rPr lang="zh-CN" altLang="en-US" sz="2400" dirty="0">
                <a:solidFill>
                  <a:srgbClr val="08080C"/>
                </a:solidFill>
                <a:latin typeface="Times New Roman" panose="02020603050405020304" pitchFamily="18" charset="0"/>
              </a:rPr>
              <a:t>        在当代总线结构中，</a:t>
            </a:r>
            <a:r>
              <a:rPr lang="en-US" altLang="zh-CN" sz="2400" dirty="0">
                <a:solidFill>
                  <a:srgbClr val="08080C"/>
                </a:solidFill>
                <a:latin typeface="Times New Roman" panose="02020603050405020304" pitchFamily="18" charset="0"/>
              </a:rPr>
              <a:t>CPU</a:t>
            </a:r>
            <a:r>
              <a:rPr lang="zh-CN" altLang="en-US" sz="2400" dirty="0">
                <a:solidFill>
                  <a:srgbClr val="08080C"/>
                </a:solidFill>
                <a:latin typeface="Times New Roman" panose="02020603050405020304" pitchFamily="18" charset="0"/>
              </a:rPr>
              <a:t>和它私有的</a:t>
            </a:r>
            <a:r>
              <a:rPr lang="en-US" altLang="zh-CN" sz="2400" dirty="0">
                <a:solidFill>
                  <a:srgbClr val="08080C"/>
                </a:solidFill>
                <a:latin typeface="Times New Roman" panose="02020603050405020304" pitchFamily="18" charset="0"/>
              </a:rPr>
              <a:t>cache</a:t>
            </a:r>
            <a:r>
              <a:rPr lang="zh-CN" altLang="en-US" sz="2400" dirty="0">
                <a:solidFill>
                  <a:srgbClr val="08080C"/>
                </a:solidFill>
                <a:latin typeface="Times New Roman" panose="02020603050405020304" pitchFamily="18" charset="0"/>
              </a:rPr>
              <a:t>一起作为一个模块与总线相连。系统中允许有多个这样的处理器模块。而总线控制器完成几个总线请求者之间的协调与仲裁。</a:t>
            </a:r>
            <a:endParaRPr lang="zh-CN" altLang="en-US" sz="2400" dirty="0">
              <a:solidFill>
                <a:srgbClr val="08080C"/>
              </a:solidFill>
              <a:latin typeface="Times New Roman" panose="02020603050405020304" pitchFamily="18" charset="0"/>
            </a:endParaRPr>
          </a:p>
          <a:p>
            <a:pPr eaLnBrk="0" hangingPunct="0"/>
            <a:r>
              <a:rPr lang="zh-CN" altLang="en-US" sz="2400" dirty="0">
                <a:solidFill>
                  <a:srgbClr val="08080C"/>
                </a:solidFill>
                <a:latin typeface="Times New Roman" panose="02020603050405020304" pitchFamily="18" charset="0"/>
              </a:rPr>
              <a:t>　　</a:t>
            </a:r>
            <a:endParaRPr lang="zh-CN" altLang="en-US" sz="2400" dirty="0">
              <a:solidFill>
                <a:srgbClr val="08080C"/>
              </a:solidFill>
              <a:latin typeface="Times New Roman" panose="02020603050405020304" pitchFamily="18" charset="0"/>
            </a:endParaRPr>
          </a:p>
        </p:txBody>
      </p:sp>
      <p:sp>
        <p:nvSpPr>
          <p:cNvPr id="33794" name="AutoShape 3" descr="cai">
            <a:hlinkClick r:id="rId1"/>
          </p:cNvPr>
          <p:cNvSpPr>
            <a:spLocks noChangeAspect="1"/>
          </p:cNvSpPr>
          <p:nvPr/>
        </p:nvSpPr>
        <p:spPr>
          <a:xfrm>
            <a:off x="2552700" y="-217487"/>
            <a:ext cx="685800" cy="360362"/>
          </a:xfrm>
          <a:prstGeom prst="rect">
            <a:avLst/>
          </a:prstGeom>
          <a:noFill/>
          <a:ln w="9525">
            <a:noFill/>
          </a:ln>
        </p:spPr>
        <p:txBody>
          <a:bodyPr anchor="t"/>
          <a:lstStyle/>
          <a:p>
            <a:endParaRPr lang="zh-CN" altLang="en-US" dirty="0">
              <a:latin typeface="Times New Roman" panose="02020603050405020304" pitchFamily="18" charset="0"/>
            </a:endParaRPr>
          </a:p>
        </p:txBody>
      </p:sp>
      <p:sp>
        <p:nvSpPr>
          <p:cNvPr id="33795" name="Rectangle 4"/>
          <p:cNvSpPr/>
          <p:nvPr/>
        </p:nvSpPr>
        <p:spPr>
          <a:xfrm>
            <a:off x="323850" y="549275"/>
            <a:ext cx="3517900" cy="519113"/>
          </a:xfrm>
          <a:prstGeom prst="rect">
            <a:avLst/>
          </a:prstGeom>
          <a:noFill/>
          <a:ln w="9525">
            <a:noFill/>
          </a:ln>
        </p:spPr>
        <p:txBody>
          <a:bodyPr wrap="none" anchor="t">
            <a:spAutoFit/>
          </a:bodyPr>
          <a:lstStyle/>
          <a:p>
            <a:r>
              <a:rPr lang="zh-CN" altLang="en-US" dirty="0">
                <a:solidFill>
                  <a:srgbClr val="EF2E07"/>
                </a:solidFill>
                <a:latin typeface="Times New Roman" panose="02020603050405020304" pitchFamily="18" charset="0"/>
              </a:rPr>
              <a:t>当代流行的总线结构</a:t>
            </a:r>
            <a:r>
              <a:rPr lang="en-US" altLang="zh-CN" dirty="0">
                <a:solidFill>
                  <a:srgbClr val="EF2E07"/>
                </a:solidFill>
                <a:latin typeface="Times New Roman" panose="02020603050405020304" pitchFamily="18" charset="0"/>
              </a:rPr>
              <a:t>:</a:t>
            </a:r>
            <a:endParaRPr lang="en-US" altLang="zh-CN" dirty="0">
              <a:solidFill>
                <a:srgbClr val="EF2E07"/>
              </a:solidFill>
              <a:latin typeface="Times New Roman" panose="02020603050405020304" pitchFamily="18" charset="0"/>
            </a:endParaRPr>
          </a:p>
        </p:txBody>
      </p:sp>
      <p:sp>
        <p:nvSpPr>
          <p:cNvPr id="33796" name="Rectangle 5"/>
          <p:cNvSpPr/>
          <p:nvPr/>
        </p:nvSpPr>
        <p:spPr>
          <a:xfrm>
            <a:off x="468313" y="3644900"/>
            <a:ext cx="8077200" cy="3013075"/>
          </a:xfrm>
          <a:prstGeom prst="rect">
            <a:avLst/>
          </a:prstGeom>
          <a:noFill/>
          <a:ln w="9525">
            <a:noFill/>
          </a:ln>
        </p:spPr>
        <p:txBody>
          <a:bodyPr anchor="t">
            <a:spAutoFit/>
          </a:bodyPr>
          <a:lstStyle/>
          <a:p>
            <a:pPr eaLnBrk="0" hangingPunct="0"/>
            <a:r>
              <a:rPr lang="zh-CN" altLang="en-US" sz="2400" dirty="0">
                <a:solidFill>
                  <a:srgbClr val="08080C"/>
                </a:solidFill>
                <a:latin typeface="宋体" panose="02010600030101010101" pitchFamily="2" charset="-122"/>
              </a:rPr>
              <a:t>总线结构分成如下四部分： </a:t>
            </a:r>
            <a:endParaRPr lang="zh-CN" altLang="en-US" sz="2400" dirty="0">
              <a:solidFill>
                <a:srgbClr val="08080C"/>
              </a:solidFill>
              <a:latin typeface="宋体" panose="02010600030101010101" pitchFamily="2" charset="-122"/>
            </a:endParaRPr>
          </a:p>
          <a:p>
            <a:pPr eaLnBrk="0" hangingPunct="0"/>
            <a:r>
              <a:rPr lang="zh-CN" altLang="en-US" sz="2400" dirty="0">
                <a:solidFill>
                  <a:srgbClr val="08080C"/>
                </a:solidFill>
                <a:latin typeface="宋体" panose="02010600030101010101" pitchFamily="2" charset="-122"/>
              </a:rPr>
              <a:t>1）</a:t>
            </a:r>
            <a:r>
              <a:rPr lang="zh-CN" altLang="en-US" sz="2400" dirty="0">
                <a:solidFill>
                  <a:srgbClr val="EF2E07"/>
                </a:solidFill>
                <a:latin typeface="宋体" panose="02010600030101010101" pitchFamily="2" charset="-122"/>
              </a:rPr>
              <a:t>数据传送总线</a:t>
            </a:r>
            <a:r>
              <a:rPr lang="zh-CN" altLang="en-US" sz="2400" dirty="0">
                <a:solidFill>
                  <a:srgbClr val="08080C"/>
                </a:solidFill>
                <a:latin typeface="宋体" panose="02010600030101010101" pitchFamily="2" charset="-122"/>
              </a:rPr>
              <a:t>： 由地址线、数据线、控制线组成。 　　 </a:t>
            </a:r>
            <a:endParaRPr lang="zh-CN" altLang="en-US" sz="2400" dirty="0">
              <a:solidFill>
                <a:srgbClr val="08080C"/>
              </a:solidFill>
              <a:latin typeface="宋体" panose="02010600030101010101" pitchFamily="2" charset="-122"/>
            </a:endParaRPr>
          </a:p>
          <a:p>
            <a:pPr eaLnBrk="0" hangingPunct="0"/>
            <a:r>
              <a:rPr lang="zh-CN" altLang="en-US" sz="2400" dirty="0">
                <a:solidFill>
                  <a:srgbClr val="08080C"/>
                </a:solidFill>
                <a:latin typeface="宋体" panose="02010600030101010101" pitchFamily="2" charset="-122"/>
              </a:rPr>
              <a:t>2）</a:t>
            </a:r>
            <a:r>
              <a:rPr lang="zh-CN" altLang="en-US" sz="2400" dirty="0">
                <a:solidFill>
                  <a:srgbClr val="EF2E07"/>
                </a:solidFill>
                <a:latin typeface="宋体" panose="02010600030101010101" pitchFamily="2" charset="-122"/>
              </a:rPr>
              <a:t>仲裁总线</a:t>
            </a:r>
            <a:r>
              <a:rPr lang="zh-CN" altLang="en-US" sz="2400" dirty="0">
                <a:solidFill>
                  <a:srgbClr val="08080C"/>
                </a:solidFill>
                <a:latin typeface="宋体" panose="02010600030101010101" pitchFamily="2" charset="-122"/>
              </a:rPr>
              <a:t>： 包括总线请求线和总线授权线。</a:t>
            </a:r>
            <a:endParaRPr lang="zh-CN" altLang="en-US" sz="2400" dirty="0">
              <a:solidFill>
                <a:srgbClr val="08080C"/>
              </a:solidFill>
              <a:latin typeface="宋体" panose="02010600030101010101" pitchFamily="2" charset="-122"/>
            </a:endParaRPr>
          </a:p>
          <a:p>
            <a:pPr eaLnBrk="0" hangingPunct="0"/>
            <a:r>
              <a:rPr lang="zh-CN" altLang="en-US" sz="2400" dirty="0">
                <a:solidFill>
                  <a:srgbClr val="08080C"/>
                </a:solidFill>
                <a:latin typeface="宋体" panose="02010600030101010101" pitchFamily="2" charset="-122"/>
              </a:rPr>
              <a:t>3）</a:t>
            </a:r>
            <a:r>
              <a:rPr lang="zh-CN" altLang="en-US" sz="2400" dirty="0">
                <a:solidFill>
                  <a:srgbClr val="EF2E07"/>
                </a:solidFill>
                <a:latin typeface="宋体" panose="02010600030101010101" pitchFamily="2" charset="-122"/>
              </a:rPr>
              <a:t>中断和同步总线</a:t>
            </a:r>
            <a:r>
              <a:rPr lang="zh-CN" altLang="en-US" sz="2400" dirty="0">
                <a:solidFill>
                  <a:srgbClr val="08080C"/>
                </a:solidFill>
                <a:latin typeface="宋体" panose="02010600030101010101" pitchFamily="2" charset="-122"/>
              </a:rPr>
              <a:t>：用于处理带优先级的中断操作，包括  </a:t>
            </a:r>
            <a:endParaRPr lang="zh-CN" altLang="en-US" sz="2400" dirty="0">
              <a:solidFill>
                <a:srgbClr val="08080C"/>
              </a:solidFill>
              <a:latin typeface="宋体" panose="02010600030101010101" pitchFamily="2" charset="-122"/>
            </a:endParaRPr>
          </a:p>
          <a:p>
            <a:pPr eaLnBrk="0" hangingPunct="0"/>
            <a:r>
              <a:rPr lang="zh-CN" altLang="en-US" sz="2400" dirty="0">
                <a:solidFill>
                  <a:srgbClr val="08080C"/>
                </a:solidFill>
                <a:latin typeface="宋体" panose="02010600030101010101" pitchFamily="2" charset="-122"/>
              </a:rPr>
              <a:t>   中断请求线和中断认可线。</a:t>
            </a:r>
            <a:endParaRPr lang="zh-CN" altLang="en-US" sz="2400" dirty="0">
              <a:solidFill>
                <a:srgbClr val="08080C"/>
              </a:solidFill>
              <a:latin typeface="宋体" panose="02010600030101010101" pitchFamily="2" charset="-122"/>
            </a:endParaRPr>
          </a:p>
          <a:p>
            <a:pPr eaLnBrk="0" hangingPunct="0"/>
            <a:r>
              <a:rPr lang="zh-CN" altLang="en-US" sz="2400" dirty="0">
                <a:solidFill>
                  <a:srgbClr val="08080C"/>
                </a:solidFill>
                <a:latin typeface="宋体" panose="02010600030101010101" pitchFamily="2" charset="-122"/>
              </a:rPr>
              <a:t>4）</a:t>
            </a:r>
            <a:r>
              <a:rPr lang="zh-CN" altLang="en-US" sz="2400" dirty="0">
                <a:solidFill>
                  <a:srgbClr val="EF2E07"/>
                </a:solidFill>
                <a:latin typeface="宋体" panose="02010600030101010101" pitchFamily="2" charset="-122"/>
              </a:rPr>
              <a:t>公用线</a:t>
            </a:r>
            <a:r>
              <a:rPr lang="zh-CN" altLang="en-US" sz="2400" dirty="0">
                <a:solidFill>
                  <a:srgbClr val="08080C"/>
                </a:solidFill>
                <a:latin typeface="宋体" panose="02010600030101010101" pitchFamily="2" charset="-122"/>
              </a:rPr>
              <a:t>：包括时钟信号线、电源线、地线、系统复位</a:t>
            </a:r>
            <a:r>
              <a:rPr lang="zh-CN" altLang="en-US" sz="2400" dirty="0">
                <a:solidFill>
                  <a:srgbClr val="08080C"/>
                </a:solidFill>
                <a:latin typeface="Times New Roman" panose="02020603050405020304" pitchFamily="18" charset="0"/>
              </a:rPr>
              <a:t>线</a:t>
            </a:r>
            <a:endParaRPr lang="zh-CN" altLang="en-US" sz="2400" dirty="0">
              <a:solidFill>
                <a:srgbClr val="08080C"/>
              </a:solidFill>
              <a:latin typeface="宋体" panose="02010600030101010101" pitchFamily="2" charset="-122"/>
            </a:endParaRPr>
          </a:p>
          <a:p>
            <a:pPr eaLnBrk="0" hangingPunct="0"/>
            <a:r>
              <a:rPr lang="zh-CN" altLang="en-US" sz="2400" dirty="0">
                <a:solidFill>
                  <a:srgbClr val="08080C"/>
                </a:solidFill>
                <a:latin typeface="宋体" panose="02010600030101010101" pitchFamily="2" charset="-122"/>
              </a:rPr>
              <a:t>   以及加电或断电的时序信号线等。</a:t>
            </a:r>
            <a:endParaRPr lang="zh-CN" altLang="en-US" sz="2400" dirty="0">
              <a:solidFill>
                <a:srgbClr val="08080C"/>
              </a:solidFill>
              <a:latin typeface="宋体" panose="02010600030101010101" pitchFamily="2" charset="-122"/>
            </a:endParaRPr>
          </a:p>
          <a:p>
            <a:pPr eaLnBrk="0" hangingPunct="0"/>
            <a:endParaRPr lang="zh-CN" altLang="en-US" sz="2400" dirty="0">
              <a:solidFill>
                <a:srgbClr val="08080C"/>
              </a:solidFill>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1" name="Rectangle 2"/>
          <p:cNvSpPr>
            <a:spLocks noGrp="1"/>
          </p:cNvSpPr>
          <p:nvPr>
            <p:ph type="title"/>
          </p:nvPr>
        </p:nvSpPr>
        <p:spPr>
          <a:xfrm>
            <a:off x="1371600" y="914400"/>
            <a:ext cx="7772400" cy="679450"/>
          </a:xfrm>
        </p:spPr>
        <p:txBody>
          <a:bodyPr wrap="square" lIns="91440" tIns="45720" rIns="91440" bIns="45720" anchor="b"/>
          <a:lstStyle/>
          <a:p>
            <a:pPr algn="l" eaLnBrk="1" hangingPunct="1"/>
            <a:r>
              <a:rPr lang="en-US" altLang="zh-CN" sz="3600" b="1" dirty="0"/>
              <a:t>6.2   </a:t>
            </a:r>
            <a:r>
              <a:rPr lang="zh-CN" altLang="en-US" sz="3600" b="1" dirty="0"/>
              <a:t>总线接口</a:t>
            </a:r>
            <a:endParaRPr lang="zh-CN" altLang="en-US" sz="3600" b="1" dirty="0"/>
          </a:p>
        </p:txBody>
      </p:sp>
      <p:sp>
        <p:nvSpPr>
          <p:cNvPr id="35842" name="Rectangle 3"/>
          <p:cNvSpPr>
            <a:spLocks noGrp="1"/>
          </p:cNvSpPr>
          <p:nvPr>
            <p:ph idx="1"/>
          </p:nvPr>
        </p:nvSpPr>
        <p:spPr>
          <a:xfrm>
            <a:off x="1219200" y="2057400"/>
            <a:ext cx="6858000" cy="3581400"/>
          </a:xfrm>
        </p:spPr>
        <p:txBody>
          <a:bodyPr wrap="square" lIns="91440" tIns="45720" rIns="91440" bIns="45720" anchor="t"/>
          <a:lstStyle/>
          <a:p>
            <a:pPr eaLnBrk="1" hangingPunct="1"/>
            <a:r>
              <a:rPr lang="en-US" altLang="zh-CN" b="1" dirty="0"/>
              <a:t>6.2.1   </a:t>
            </a:r>
            <a:r>
              <a:rPr lang="zh-CN" altLang="en-US" b="1" dirty="0"/>
              <a:t>信息的传送方式</a:t>
            </a:r>
            <a:endParaRPr lang="zh-CN" altLang="en-US" b="1" dirty="0"/>
          </a:p>
          <a:p>
            <a:pPr eaLnBrk="1" hangingPunct="1"/>
            <a:endParaRPr lang="zh-CN" altLang="en-US" b="1" dirty="0"/>
          </a:p>
          <a:p>
            <a:pPr eaLnBrk="1" hangingPunct="1"/>
            <a:r>
              <a:rPr lang="en-US" altLang="zh-CN" b="1" dirty="0"/>
              <a:t>6.2.2</a:t>
            </a:r>
            <a:r>
              <a:rPr lang="zh-CN" altLang="en-US" b="1" dirty="0">
                <a:latin typeface="宋体" panose="02010600030101010101" pitchFamily="2" charset="-122"/>
              </a:rPr>
              <a:t>　接口的基本概念</a:t>
            </a:r>
            <a:r>
              <a:rPr lang="zh-CN" altLang="en-US" b="1" dirty="0"/>
              <a:t> </a:t>
            </a:r>
            <a:endParaRPr lang="zh-CN" altLang="en-US" b="1" dirty="0"/>
          </a:p>
          <a:p>
            <a:pPr eaLnBrk="1" hangingPunct="1">
              <a:buNone/>
            </a:pPr>
            <a:endParaRPr lang="zh-CN" altLang="en-US" b="1" dirty="0"/>
          </a:p>
          <a:p>
            <a:pPr eaLnBrk="1" hangingPunct="1">
              <a:buNone/>
            </a:pPr>
            <a:endParaRPr lang="zh-CN" altLang="en-US" dirty="0"/>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304800" y="115888"/>
            <a:ext cx="7772400" cy="755650"/>
          </a:xfrm>
        </p:spPr>
        <p:txBody>
          <a:bodyPr wrap="square" lIns="91440" tIns="45720" rIns="91440" bIns="45720" anchor="b"/>
          <a:lstStyle/>
          <a:p>
            <a:pPr algn="l" eaLnBrk="1" hangingPunct="1"/>
            <a:r>
              <a:rPr lang="en-US" altLang="zh-CN" sz="3200" b="1" dirty="0">
                <a:solidFill>
                  <a:srgbClr val="993366"/>
                </a:solidFill>
              </a:rPr>
              <a:t>6.2.1   </a:t>
            </a:r>
            <a:r>
              <a:rPr lang="zh-CN" altLang="en-US" sz="3200" b="1" dirty="0">
                <a:solidFill>
                  <a:srgbClr val="993366"/>
                </a:solidFill>
              </a:rPr>
              <a:t>信息的传送方式</a:t>
            </a:r>
            <a:endParaRPr lang="zh-CN" altLang="en-US" sz="3200" b="1" dirty="0">
              <a:solidFill>
                <a:srgbClr val="993366"/>
              </a:solidFill>
            </a:endParaRPr>
          </a:p>
        </p:txBody>
      </p:sp>
      <p:sp>
        <p:nvSpPr>
          <p:cNvPr id="37890" name="Rectangle 3"/>
          <p:cNvSpPr>
            <a:spLocks noGrp="1"/>
          </p:cNvSpPr>
          <p:nvPr>
            <p:ph idx="1"/>
          </p:nvPr>
        </p:nvSpPr>
        <p:spPr>
          <a:xfrm>
            <a:off x="250825" y="1628775"/>
            <a:ext cx="7467600" cy="381000"/>
          </a:xfrm>
        </p:spPr>
        <p:txBody>
          <a:bodyPr wrap="square" lIns="91440" tIns="45720" rIns="91440" bIns="45720" anchor="t"/>
          <a:lstStyle/>
          <a:p>
            <a:pPr algn="just" eaLnBrk="1" hangingPunct="1">
              <a:lnSpc>
                <a:spcPct val="90000"/>
              </a:lnSpc>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数据从低位开始逐位依次传送的方式。</a:t>
            </a:r>
            <a:endParaRPr lang="zh-CN" altLang="en-US" sz="2400" b="1" dirty="0">
              <a:solidFill>
                <a:srgbClr val="892FAD"/>
              </a:solidFill>
            </a:endParaRPr>
          </a:p>
        </p:txBody>
      </p:sp>
      <p:sp>
        <p:nvSpPr>
          <p:cNvPr id="37891" name="Rectangle 4"/>
          <p:cNvSpPr/>
          <p:nvPr/>
        </p:nvSpPr>
        <p:spPr>
          <a:xfrm>
            <a:off x="381000" y="1030288"/>
            <a:ext cx="2895600" cy="519112"/>
          </a:xfrm>
          <a:prstGeom prst="rect">
            <a:avLst/>
          </a:prstGeom>
          <a:noFill/>
          <a:ln w="9525">
            <a:noFill/>
          </a:ln>
        </p:spPr>
        <p:txBody>
          <a:bodyPr anchor="t">
            <a:spAutoFit/>
          </a:bodyPr>
          <a:lstStyle/>
          <a:p>
            <a:pPr>
              <a:spcBef>
                <a:spcPct val="20000"/>
              </a:spcBef>
              <a:buSzPct val="90000"/>
            </a:pPr>
            <a:r>
              <a:rPr lang="zh-CN" altLang="en-US" dirty="0">
                <a:solidFill>
                  <a:srgbClr val="892FAD"/>
                </a:solidFill>
                <a:latin typeface="楷体_GB2312" pitchFamily="49" charset="-122"/>
                <a:ea typeface="楷体_GB2312" pitchFamily="49" charset="-122"/>
              </a:rPr>
              <a:t>1、串行传送</a:t>
            </a:r>
            <a:endParaRPr lang="zh-CN" altLang="en-US" dirty="0">
              <a:solidFill>
                <a:srgbClr val="892FAD"/>
              </a:solidFill>
              <a:latin typeface="楷体_GB2312" pitchFamily="49" charset="-122"/>
              <a:ea typeface="楷体_GB2312" pitchFamily="49" charset="-122"/>
            </a:endParaRPr>
          </a:p>
        </p:txBody>
      </p:sp>
      <p:sp>
        <p:nvSpPr>
          <p:cNvPr id="37892" name="Rectangle 5"/>
          <p:cNvSpPr/>
          <p:nvPr/>
        </p:nvSpPr>
        <p:spPr>
          <a:xfrm>
            <a:off x="250825" y="2133600"/>
            <a:ext cx="4953000" cy="457200"/>
          </a:xfrm>
          <a:prstGeom prst="rect">
            <a:avLst/>
          </a:prstGeom>
          <a:noFill/>
          <a:ln w="9525">
            <a:noFill/>
          </a:ln>
        </p:spPr>
        <p:txBody>
          <a:bodyPr anchor="t">
            <a:spAutoFit/>
          </a:bodyPr>
          <a:lstStyle/>
          <a:p>
            <a:r>
              <a:rPr lang="zh-CN" altLang="en-US" sz="2400" dirty="0">
                <a:solidFill>
                  <a:srgbClr val="181B8E"/>
                </a:solidFill>
                <a:latin typeface="宋体" panose="02010600030101010101" pitchFamily="2" charset="-122"/>
              </a:rPr>
              <a:t>串行传送方式的特点： </a:t>
            </a:r>
            <a:endParaRPr lang="zh-CN" altLang="en-US" sz="2400" dirty="0">
              <a:solidFill>
                <a:srgbClr val="181B8E"/>
              </a:solidFill>
              <a:latin typeface="宋体" panose="02010600030101010101" pitchFamily="2" charset="-122"/>
            </a:endParaRPr>
          </a:p>
        </p:txBody>
      </p:sp>
      <p:sp>
        <p:nvSpPr>
          <p:cNvPr id="37893" name="Rectangle 6"/>
          <p:cNvSpPr/>
          <p:nvPr/>
        </p:nvSpPr>
        <p:spPr>
          <a:xfrm>
            <a:off x="395288" y="2565400"/>
            <a:ext cx="8748712" cy="519113"/>
          </a:xfrm>
          <a:prstGeom prst="rect">
            <a:avLst/>
          </a:prstGeom>
          <a:noFill/>
          <a:ln w="9525">
            <a:noFill/>
          </a:ln>
        </p:spPr>
        <p:txBody>
          <a:bodyPr anchor="t">
            <a:spAutoFit/>
          </a:bodyPr>
          <a:lstStyle/>
          <a:p>
            <a:pPr>
              <a:buBlip>
                <a:blip r:embed="rId1"/>
              </a:buBlip>
            </a:pPr>
            <a:r>
              <a:rPr lang="zh-CN" altLang="en-US" sz="2400" dirty="0">
                <a:latin typeface="宋体" panose="02010600030101010101" pitchFamily="2" charset="-122"/>
              </a:rPr>
              <a:t>  只需一根传输线，成本低，适合远距离的传送，但速度慢。</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37894" name="Rectangle 7"/>
          <p:cNvSpPr/>
          <p:nvPr/>
        </p:nvSpPr>
        <p:spPr>
          <a:xfrm>
            <a:off x="323850" y="3357563"/>
            <a:ext cx="3581400" cy="679450"/>
          </a:xfrm>
          <a:prstGeom prst="rect">
            <a:avLst/>
          </a:prstGeom>
          <a:noFill/>
          <a:ln w="9525">
            <a:noFill/>
          </a:ln>
        </p:spPr>
        <p:txBody>
          <a:bodyPr anchor="b"/>
          <a:lstStyle/>
          <a:p>
            <a:r>
              <a:rPr lang="en-US" altLang="zh-CN" dirty="0">
                <a:solidFill>
                  <a:srgbClr val="892FAD"/>
                </a:solidFill>
                <a:latin typeface="楷体_GB2312" pitchFamily="49" charset="-122"/>
                <a:ea typeface="楷体_GB2312" pitchFamily="49" charset="-122"/>
              </a:rPr>
              <a:t>2</a:t>
            </a:r>
            <a:r>
              <a:rPr lang="zh-CN" altLang="en-US" dirty="0">
                <a:solidFill>
                  <a:srgbClr val="892FAD"/>
                </a:solidFill>
                <a:latin typeface="楷体_GB2312" pitchFamily="49" charset="-122"/>
                <a:ea typeface="楷体_GB2312" pitchFamily="49" charset="-122"/>
              </a:rPr>
              <a:t>、并行传送</a:t>
            </a:r>
            <a:r>
              <a:rPr lang="zh-CN" altLang="en-US" sz="4400" dirty="0">
                <a:solidFill>
                  <a:schemeClr val="tx2"/>
                </a:solidFill>
                <a:latin typeface="Tahoma" panose="020B0604030504040204" pitchFamily="34" charset="0"/>
              </a:rPr>
              <a:t> </a:t>
            </a:r>
            <a:endParaRPr lang="zh-CN" altLang="en-US" sz="4400" dirty="0">
              <a:solidFill>
                <a:schemeClr val="tx2"/>
              </a:solidFill>
              <a:latin typeface="Tahoma" panose="020B0604030504040204" pitchFamily="34" charset="0"/>
            </a:endParaRPr>
          </a:p>
        </p:txBody>
      </p:sp>
      <p:sp>
        <p:nvSpPr>
          <p:cNvPr id="37895" name="Rectangle 8"/>
          <p:cNvSpPr/>
          <p:nvPr/>
        </p:nvSpPr>
        <p:spPr>
          <a:xfrm>
            <a:off x="323850" y="4078288"/>
            <a:ext cx="8305800" cy="863600"/>
          </a:xfrm>
          <a:prstGeom prst="rect">
            <a:avLst/>
          </a:prstGeom>
          <a:noFill/>
          <a:ln w="9525">
            <a:noFill/>
          </a:ln>
        </p:spPr>
        <p:txBody>
          <a:bodyPr anchor="t"/>
          <a:lstStyle/>
          <a:p>
            <a:pPr marL="342900" indent="-342900" algn="just">
              <a:spcBef>
                <a:spcPct val="20000"/>
              </a:spcBef>
              <a:buSzPct val="90000"/>
              <a:buBlip>
                <a:blip r:embed="rId2"/>
              </a:buBlip>
            </a:pPr>
            <a:r>
              <a:rPr lang="en-US" altLang="zh-CN" dirty="0">
                <a:latin typeface="Times New Roman" panose="02020603050405020304" pitchFamily="18" charset="0"/>
              </a:rPr>
              <a:t>  </a:t>
            </a:r>
            <a:r>
              <a:rPr lang="zh-CN" altLang="en-US" sz="2400" dirty="0">
                <a:latin typeface="Times New Roman" panose="02020603050405020304" pitchFamily="18" charset="0"/>
              </a:rPr>
              <a:t>数据的各位通过各自的传输线同时传送的方式。</a:t>
            </a:r>
            <a:endParaRPr lang="zh-CN" altLang="en-US" sz="2400" dirty="0">
              <a:latin typeface="Times New Roman" panose="02020603050405020304" pitchFamily="18" charset="0"/>
            </a:endParaRPr>
          </a:p>
          <a:p>
            <a:pPr marL="342900" indent="-342900" algn="just">
              <a:spcBef>
                <a:spcPct val="20000"/>
              </a:spcBef>
              <a:buSzPct val="90000"/>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marL="342900" indent="-342900" algn="just">
              <a:spcBef>
                <a:spcPct val="20000"/>
              </a:spcBef>
              <a:buSzPct val="90000"/>
              <a:buBlip>
                <a:blip r:embed="rId3"/>
              </a:buBlip>
            </a:pPr>
            <a:endParaRPr lang="en-US" altLang="zh-CN" dirty="0">
              <a:latin typeface="Tahoma" panose="020B0604030504040204" pitchFamily="34" charset="0"/>
            </a:endParaRPr>
          </a:p>
        </p:txBody>
      </p:sp>
      <p:sp>
        <p:nvSpPr>
          <p:cNvPr id="37896" name="Rectangle 9"/>
          <p:cNvSpPr/>
          <p:nvPr/>
        </p:nvSpPr>
        <p:spPr>
          <a:xfrm>
            <a:off x="862013" y="4652963"/>
            <a:ext cx="8281987" cy="1370012"/>
          </a:xfrm>
          <a:prstGeom prst="rect">
            <a:avLst/>
          </a:prstGeom>
          <a:noFill/>
          <a:ln w="9525">
            <a:noFill/>
          </a:ln>
        </p:spPr>
        <p:txBody>
          <a:bodyPr anchor="t">
            <a:spAutoFit/>
          </a:bodyPr>
          <a:lstStyle/>
          <a:p>
            <a:pPr>
              <a:spcBef>
                <a:spcPct val="50000"/>
              </a:spcBef>
              <a:buSzPct val="90000"/>
            </a:pPr>
            <a:r>
              <a:rPr lang="zh-CN" altLang="en-US" sz="2400" dirty="0">
                <a:latin typeface="宋体" panose="02010600030101010101" pitchFamily="2" charset="-122"/>
              </a:rPr>
              <a:t>特点：速度快，但需更多的传输线，适用于近距离部件间       的数据传送。</a:t>
            </a:r>
            <a:endParaRPr lang="zh-CN" altLang="en-US" sz="2400" dirty="0">
              <a:latin typeface="宋体" panose="02010600030101010101" pitchFamily="2" charset="-122"/>
            </a:endParaRPr>
          </a:p>
          <a:p>
            <a:pPr>
              <a:spcBef>
                <a:spcPct val="50000"/>
              </a:spcBef>
              <a:buSzPct val="90000"/>
            </a:pPr>
            <a:r>
              <a:rPr lang="zh-CN" altLang="en-US" sz="2400" dirty="0">
                <a:latin typeface="宋体" panose="02010600030101010101" pitchFamily="2" charset="-122"/>
              </a:rPr>
              <a:t>注意：</a:t>
            </a:r>
            <a:r>
              <a:rPr lang="zh-CN" altLang="en-US" sz="2400" dirty="0">
                <a:solidFill>
                  <a:srgbClr val="EF2E07"/>
                </a:solidFill>
                <a:latin typeface="宋体" panose="02010600030101010101" pitchFamily="2" charset="-122"/>
              </a:rPr>
              <a:t>系统总线必须采用并行传送</a:t>
            </a:r>
            <a:r>
              <a:rPr lang="zh-CN" altLang="en-US" sz="2400" dirty="0">
                <a:latin typeface="宋体" panose="02010600030101010101" pitchFamily="2" charset="-122"/>
              </a:rPr>
              <a:t>（时间考虑）</a:t>
            </a:r>
            <a:endParaRPr lang="zh-CN" altLang="en-US" sz="2400" dirty="0">
              <a:latin typeface="宋体" panose="02010600030101010101" pitchFamily="2" charset="-122"/>
            </a:endParaRPr>
          </a:p>
        </p:txBody>
      </p:sp>
      <p:sp>
        <p:nvSpPr>
          <p:cNvPr id="20490" name="Rectangle 10"/>
          <p:cNvSpPr>
            <a:spLocks noChangeArrowheads="1"/>
          </p:cNvSpPr>
          <p:nvPr/>
        </p:nvSpPr>
        <p:spPr bwMode="auto">
          <a:xfrm>
            <a:off x="1763713" y="981075"/>
            <a:ext cx="7380288" cy="603250"/>
          </a:xfrm>
          <a:prstGeom prst="rect">
            <a:avLst/>
          </a:prstGeom>
          <a:noFill/>
          <a:ln w="9525">
            <a:noFill/>
            <a:miter lim="800000"/>
          </a:ln>
          <a:effectLst/>
        </p:spPr>
        <p:txBody>
          <a:bodyPr anchor="b"/>
          <a:lstStyle/>
          <a:p>
            <a:pPr algn="ctr"/>
            <a:r>
              <a:rPr lang="en-US" altLang="zh-CN" dirty="0">
                <a:solidFill>
                  <a:srgbClr val="BC23D5"/>
                </a:solidFill>
                <a:latin typeface="楷体_GB2312" pitchFamily="49" charset="-122"/>
                <a:ea typeface="楷体_GB2312" pitchFamily="49" charset="-122"/>
              </a:rPr>
              <a:t>P191  </a:t>
            </a:r>
            <a:r>
              <a:rPr lang="zh-CN" altLang="en-US" dirty="0">
                <a:solidFill>
                  <a:srgbClr val="BC23D5"/>
                </a:solidFill>
                <a:latin typeface="楷体_GB2312" pitchFamily="49" charset="-122"/>
                <a:ea typeface="楷体_GB2312" pitchFamily="49" charset="-122"/>
              </a:rPr>
              <a:t>图6.</a:t>
            </a:r>
            <a:r>
              <a:rPr lang="en-US" altLang="zh-CN" dirty="0">
                <a:solidFill>
                  <a:srgbClr val="BC23D5"/>
                </a:solidFill>
                <a:latin typeface="楷体_GB2312" pitchFamily="49" charset="-122"/>
                <a:ea typeface="楷体_GB2312" pitchFamily="49" charset="-122"/>
              </a:rPr>
              <a:t>6(a) </a:t>
            </a:r>
            <a:r>
              <a:rPr lang="zh-CN" altLang="en-US" dirty="0">
                <a:solidFill>
                  <a:srgbClr val="BC23D5"/>
                </a:solidFill>
                <a:latin typeface="楷体_GB2312" pitchFamily="49" charset="-122"/>
                <a:ea typeface="楷体_GB2312" pitchFamily="49" charset="-122"/>
              </a:rPr>
              <a:t>串行传送</a:t>
            </a:r>
            <a:r>
              <a:rPr lang="zh-CN" altLang="en-US" sz="4400" dirty="0">
                <a:solidFill>
                  <a:schemeClr val="tx2"/>
                </a:solidFill>
                <a:effectLst>
                  <a:outerShdw blurRad="38100" dist="38100" dir="2700000">
                    <a:srgbClr val="C0C0C0"/>
                  </a:outerShdw>
                </a:effectLst>
                <a:latin typeface="宋体" panose="02010600030101010101" pitchFamily="2" charset="-122"/>
              </a:rPr>
              <a:t> </a:t>
            </a:r>
            <a:endParaRPr lang="zh-CN" altLang="en-US" sz="4400" dirty="0">
              <a:solidFill>
                <a:schemeClr val="tx2"/>
              </a:solidFill>
              <a:effectLst>
                <a:outerShdw blurRad="38100" dist="38100" dir="2700000">
                  <a:srgbClr val="C0C0C0"/>
                </a:outerShdw>
              </a:effectLst>
              <a:latin typeface="宋体" panose="02010600030101010101" pitchFamily="2" charset="-122"/>
            </a:endParaRPr>
          </a:p>
        </p:txBody>
      </p:sp>
      <p:sp>
        <p:nvSpPr>
          <p:cNvPr id="37898" name="Rectangle 11">
            <a:hlinkClick r:id="rId4" action="ppaction://hlinkfile"/>
          </p:cNvPr>
          <p:cNvSpPr/>
          <p:nvPr/>
        </p:nvSpPr>
        <p:spPr>
          <a:xfrm>
            <a:off x="2268538" y="3429000"/>
            <a:ext cx="6264275" cy="527050"/>
          </a:xfrm>
          <a:prstGeom prst="rect">
            <a:avLst/>
          </a:prstGeom>
          <a:noFill/>
          <a:ln w="9525">
            <a:noFill/>
          </a:ln>
        </p:spPr>
        <p:txBody>
          <a:bodyPr anchor="b"/>
          <a:lstStyle/>
          <a:p>
            <a:pPr algn="ctr"/>
            <a:r>
              <a:rPr lang="en-US" altLang="zh-CN" dirty="0">
                <a:solidFill>
                  <a:srgbClr val="BC23D5"/>
                </a:solidFill>
                <a:latin typeface="楷体_GB2312" pitchFamily="49" charset="-122"/>
                <a:ea typeface="楷体_GB2312" pitchFamily="49" charset="-122"/>
              </a:rPr>
              <a:t>P191  </a:t>
            </a:r>
            <a:r>
              <a:rPr lang="zh-CN" altLang="en-US" dirty="0">
                <a:solidFill>
                  <a:srgbClr val="BC23D5"/>
                </a:solidFill>
                <a:latin typeface="楷体_GB2312" pitchFamily="49" charset="-122"/>
                <a:ea typeface="楷体_GB2312" pitchFamily="49" charset="-122"/>
              </a:rPr>
              <a:t>图6.</a:t>
            </a:r>
            <a:r>
              <a:rPr lang="en-US" altLang="zh-CN" dirty="0">
                <a:solidFill>
                  <a:srgbClr val="BC23D5"/>
                </a:solidFill>
                <a:latin typeface="楷体_GB2312" pitchFamily="49" charset="-122"/>
                <a:ea typeface="楷体_GB2312" pitchFamily="49" charset="-122"/>
              </a:rPr>
              <a:t>6(b) </a:t>
            </a:r>
            <a:r>
              <a:rPr lang="zh-CN" altLang="en-US" dirty="0">
                <a:solidFill>
                  <a:srgbClr val="BC23D5"/>
                </a:solidFill>
                <a:latin typeface="楷体_GB2312" pitchFamily="49" charset="-122"/>
                <a:ea typeface="楷体_GB2312" pitchFamily="49" charset="-122"/>
              </a:rPr>
              <a:t>并行传送</a:t>
            </a:r>
            <a:endParaRPr lang="zh-CN" altLang="en-US" dirty="0">
              <a:solidFill>
                <a:srgbClr val="BC23D5"/>
              </a:solidFill>
              <a:latin typeface="楷体_GB2312" pitchFamily="49" charset="-122"/>
              <a:ea typeface="楷体_GB2312" pitchFamily="49"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113665" name="Picture 1">
            <a:hlinkClick r:id="rId5" action="ppaction://hlinkfile"/>
          </p:cNvPr>
          <p:cNvPicPr>
            <a:picLocks noChangeAspect="1" noChangeArrowheads="1"/>
          </p:cNvPicPr>
          <p:nvPr/>
        </p:nvPicPr>
        <p:blipFill>
          <a:blip r:embed="rId6" cstate="print"/>
          <a:srcRect/>
          <a:stretch>
            <a:fillRect/>
          </a:stretch>
        </p:blipFill>
        <p:spPr bwMode="auto">
          <a:xfrm>
            <a:off x="7643834" y="1071546"/>
            <a:ext cx="581025" cy="561975"/>
          </a:xfrm>
          <a:prstGeom prst="rect">
            <a:avLst/>
          </a:prstGeom>
          <a:noFill/>
          <a:ln w="9525">
            <a:noFill/>
            <a:miter lim="800000"/>
            <a:headEnd/>
            <a:tailEnd/>
          </a:ln>
          <a:effectLst/>
        </p:spPr>
      </p:pic>
      <p:pic>
        <p:nvPicPr>
          <p:cNvPr id="14" name="Picture 1">
            <a:hlinkClick r:id="rId7" action="ppaction://hlinkfile"/>
          </p:cNvPr>
          <p:cNvPicPr>
            <a:picLocks noChangeAspect="1" noChangeArrowheads="1"/>
          </p:cNvPicPr>
          <p:nvPr/>
        </p:nvPicPr>
        <p:blipFill>
          <a:blip r:embed="rId6" cstate="print"/>
          <a:srcRect/>
          <a:stretch>
            <a:fillRect/>
          </a:stretch>
        </p:blipFill>
        <p:spPr bwMode="auto">
          <a:xfrm>
            <a:off x="7572396" y="3357562"/>
            <a:ext cx="581025" cy="56197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4" name="Picture 2"/>
          <p:cNvPicPr>
            <a:picLocks noChangeAspect="1" noChangeArrowheads="1"/>
          </p:cNvPicPr>
          <p:nvPr/>
        </p:nvPicPr>
        <p:blipFill>
          <a:blip r:embed="rId1" cstate="print"/>
          <a:srcRect/>
          <a:stretch>
            <a:fillRect/>
          </a:stretch>
        </p:blipFill>
        <p:spPr bwMode="auto">
          <a:xfrm>
            <a:off x="500034" y="1785926"/>
            <a:ext cx="7929618" cy="2234084"/>
          </a:xfrm>
          <a:prstGeom prst="rect">
            <a:avLst/>
          </a:prstGeom>
          <a:noFill/>
          <a:ln w="9525">
            <a:noFill/>
            <a:miter lim="800000"/>
            <a:headEnd/>
            <a:tailEnd/>
          </a:ln>
          <a:effectLst/>
        </p:spPr>
      </p:pic>
      <p:pic>
        <p:nvPicPr>
          <p:cNvPr id="141315" name="Picture 3"/>
          <p:cNvPicPr>
            <a:picLocks noChangeAspect="1" noChangeArrowheads="1"/>
          </p:cNvPicPr>
          <p:nvPr/>
        </p:nvPicPr>
        <p:blipFill>
          <a:blip r:embed="rId2" cstate="print"/>
          <a:srcRect/>
          <a:stretch>
            <a:fillRect/>
          </a:stretch>
        </p:blipFill>
        <p:spPr bwMode="auto">
          <a:xfrm>
            <a:off x="500034" y="4214818"/>
            <a:ext cx="7953169" cy="2357454"/>
          </a:xfrm>
          <a:prstGeom prst="rect">
            <a:avLst/>
          </a:prstGeom>
          <a:noFill/>
          <a:ln w="9525">
            <a:noFill/>
            <a:miter lim="800000"/>
            <a:headEnd/>
            <a:tailEnd/>
          </a:ln>
          <a:effectLst/>
        </p:spPr>
      </p:pic>
      <p:sp>
        <p:nvSpPr>
          <p:cNvPr id="7" name="矩形 6"/>
          <p:cNvSpPr/>
          <p:nvPr/>
        </p:nvSpPr>
        <p:spPr>
          <a:xfrm>
            <a:off x="285720" y="928670"/>
            <a:ext cx="3430747" cy="523220"/>
          </a:xfrm>
          <a:prstGeom prst="rect">
            <a:avLst/>
          </a:prstGeom>
        </p:spPr>
        <p:txBody>
          <a:bodyPr wrap="none">
            <a:spAutoFit/>
          </a:bodyPr>
          <a:lstStyle/>
          <a:p>
            <a:r>
              <a:rPr lang="zh-CN" altLang="en-US" dirty="0" smtClean="0">
                <a:solidFill>
                  <a:srgbClr val="0000FF"/>
                </a:solidFill>
                <a:latin typeface="楷体_GB2312" pitchFamily="49" charset="-122"/>
                <a:ea typeface="楷体_GB2312" pitchFamily="49" charset="-122"/>
              </a:rPr>
              <a:t>串行传送波形图示例</a:t>
            </a:r>
            <a:endParaRPr lang="zh-CN" altLang="en-US" dirty="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225425" y="1101725"/>
            <a:ext cx="8458200" cy="603250"/>
          </a:xfrm>
        </p:spPr>
        <p:txBody>
          <a:bodyPr wrap="square" lIns="91440" tIns="45720" rIns="91440" bIns="45720" anchor="b"/>
          <a:lstStyle/>
          <a:p>
            <a:pPr algn="l" eaLnBrk="1" hangingPunct="1"/>
            <a:r>
              <a:rPr lang="en-US" altLang="zh-CN" sz="3200" b="1" dirty="0">
                <a:solidFill>
                  <a:srgbClr val="993366"/>
                </a:solidFill>
              </a:rPr>
              <a:t>6.1.1</a:t>
            </a:r>
            <a:r>
              <a:rPr lang="en-US" altLang="zh-CN" sz="3200" b="1" dirty="0">
                <a:solidFill>
                  <a:srgbClr val="993366"/>
                </a:solidFill>
                <a:latin typeface="宋体" panose="02010600030101010101" pitchFamily="2" charset="-122"/>
              </a:rPr>
              <a:t> </a:t>
            </a:r>
            <a:r>
              <a:rPr lang="zh-CN" altLang="en-US" sz="3200" b="1" dirty="0">
                <a:solidFill>
                  <a:srgbClr val="993366"/>
                </a:solidFill>
                <a:latin typeface="宋体" panose="02010600030101010101" pitchFamily="2" charset="-122"/>
              </a:rPr>
              <a:t>总线的分类、特性与标准化</a:t>
            </a:r>
            <a:endParaRPr lang="zh-CN" altLang="en-US" sz="3200" b="1" dirty="0">
              <a:solidFill>
                <a:srgbClr val="993366"/>
              </a:solidFill>
              <a:latin typeface="宋体" panose="02010600030101010101" pitchFamily="2" charset="-122"/>
            </a:endParaRPr>
          </a:p>
        </p:txBody>
      </p:sp>
      <p:sp>
        <p:nvSpPr>
          <p:cNvPr id="7170" name="Rectangle 3"/>
          <p:cNvSpPr>
            <a:spLocks noGrp="1"/>
          </p:cNvSpPr>
          <p:nvPr>
            <p:ph idx="1"/>
          </p:nvPr>
        </p:nvSpPr>
        <p:spPr>
          <a:xfrm>
            <a:off x="541338" y="4194175"/>
            <a:ext cx="7772400" cy="1447800"/>
          </a:xfrm>
        </p:spPr>
        <p:txBody>
          <a:bodyPr wrap="square" lIns="91440" tIns="45720" rIns="91440" bIns="45720" anchor="t"/>
          <a:lstStyle/>
          <a:p>
            <a:pPr marL="0" indent="0" eaLnBrk="1" hangingPunct="1">
              <a:buNone/>
            </a:pPr>
            <a:r>
              <a:rPr lang="zh-CN" altLang="en-US" sz="2400" b="1" dirty="0">
                <a:solidFill>
                  <a:srgbClr val="181B8E"/>
                </a:solidFill>
              </a:rPr>
              <a:t>（</a:t>
            </a:r>
            <a:r>
              <a:rPr lang="en-US" altLang="zh-CN" sz="2400" b="1" dirty="0">
                <a:solidFill>
                  <a:srgbClr val="181B8E"/>
                </a:solidFill>
              </a:rPr>
              <a:t>1</a:t>
            </a:r>
            <a:r>
              <a:rPr lang="zh-CN" altLang="en-US" sz="2400" b="1" dirty="0">
                <a:solidFill>
                  <a:srgbClr val="181B8E"/>
                </a:solidFill>
              </a:rPr>
              <a:t>）</a:t>
            </a:r>
            <a:r>
              <a:rPr lang="zh-CN" altLang="en-US" sz="2400" b="1" dirty="0">
                <a:solidFill>
                  <a:srgbClr val="181B8E"/>
                </a:solidFill>
                <a:latin typeface="Times New Roman" panose="02020603050405020304" pitchFamily="18" charset="0"/>
              </a:rPr>
              <a:t>内部总线</a:t>
            </a:r>
            <a:endParaRPr lang="zh-CN" altLang="en-US" sz="2400" b="1" dirty="0">
              <a:solidFill>
                <a:srgbClr val="181B8E"/>
              </a:solidFill>
            </a:endParaRPr>
          </a:p>
          <a:p>
            <a:pPr marL="0" indent="0" eaLnBrk="1" hangingPunct="1">
              <a:buNone/>
            </a:pPr>
            <a:r>
              <a:rPr lang="zh-CN" altLang="en-US" sz="2800" dirty="0">
                <a:latin typeface="宋体" panose="02010600030101010101" pitchFamily="2" charset="-122"/>
              </a:rPr>
              <a:t>    </a:t>
            </a:r>
            <a:r>
              <a:rPr lang="en-US" altLang="zh-CN" sz="2800" b="1" dirty="0">
                <a:solidFill>
                  <a:srgbClr val="08080C"/>
                </a:solidFill>
                <a:latin typeface="Times New Roman" panose="02020603050405020304" pitchFamily="18" charset="0"/>
              </a:rPr>
              <a:t>CPU</a:t>
            </a:r>
            <a:r>
              <a:rPr lang="zh-CN" altLang="en-US" sz="2800" b="1" dirty="0">
                <a:solidFill>
                  <a:srgbClr val="08080C"/>
                </a:solidFill>
                <a:latin typeface="宋体" panose="02010600030101010101" pitchFamily="2" charset="-122"/>
              </a:rPr>
              <a:t>芯片内部连接各寄存器及运算器等部件之间的总线。</a:t>
            </a:r>
            <a:endParaRPr lang="zh-CN" altLang="en-US" sz="2800" b="1" dirty="0">
              <a:solidFill>
                <a:srgbClr val="08080C"/>
              </a:solidFill>
              <a:latin typeface="宋体" panose="02010600030101010101" pitchFamily="2" charset="-122"/>
            </a:endParaRPr>
          </a:p>
        </p:txBody>
      </p:sp>
      <p:sp>
        <p:nvSpPr>
          <p:cNvPr id="7171" name="Rectangle 4"/>
          <p:cNvSpPr/>
          <p:nvPr/>
        </p:nvSpPr>
        <p:spPr>
          <a:xfrm>
            <a:off x="606425" y="2619375"/>
            <a:ext cx="8077200" cy="946150"/>
          </a:xfrm>
          <a:prstGeom prst="rect">
            <a:avLst/>
          </a:prstGeom>
          <a:noFill/>
          <a:ln w="9525">
            <a:noFill/>
          </a:ln>
        </p:spPr>
        <p:txBody>
          <a:bodyPr anchor="t">
            <a:spAutoFit/>
          </a:bodyPr>
          <a:lstStyle/>
          <a:p>
            <a:pPr defTabSz="0">
              <a:spcBef>
                <a:spcPct val="20000"/>
              </a:spcBef>
              <a:buSzPct val="90000"/>
              <a:buBlip>
                <a:blip r:embed="rId1"/>
              </a:buBlip>
              <a:tabLst>
                <a:tab pos="1973580" algn="l"/>
              </a:tabLst>
            </a:pPr>
            <a:r>
              <a:rPr lang="zh-CN" altLang="en-US" sz="2400" dirty="0">
                <a:solidFill>
                  <a:srgbClr val="08080C"/>
                </a:solidFill>
                <a:latin typeface="Times New Roman" panose="02020603050405020304" pitchFamily="18" charset="0"/>
              </a:rPr>
              <a:t>       </a:t>
            </a:r>
            <a:r>
              <a:rPr lang="zh-CN" altLang="en-US" dirty="0">
                <a:solidFill>
                  <a:srgbClr val="08080C"/>
                </a:solidFill>
                <a:latin typeface="Times New Roman" panose="02020603050405020304" pitchFamily="18" charset="0"/>
              </a:rPr>
              <a:t>总线是构成计算机系统的互联机构，是多个系统功能部件之间进行数据传送的公共通路。</a:t>
            </a:r>
            <a:endParaRPr lang="zh-CN" altLang="en-US" dirty="0">
              <a:solidFill>
                <a:srgbClr val="08080C"/>
              </a:solidFill>
              <a:latin typeface="Times New Roman" panose="02020603050405020304" pitchFamily="18" charset="0"/>
            </a:endParaRPr>
          </a:p>
        </p:txBody>
      </p:sp>
      <p:sp>
        <p:nvSpPr>
          <p:cNvPr id="7172" name="Rectangle 5"/>
          <p:cNvSpPr/>
          <p:nvPr/>
        </p:nvSpPr>
        <p:spPr>
          <a:xfrm>
            <a:off x="301625" y="3533775"/>
            <a:ext cx="5008563" cy="519113"/>
          </a:xfrm>
          <a:prstGeom prst="rect">
            <a:avLst/>
          </a:prstGeom>
          <a:noFill/>
          <a:ln w="9525">
            <a:noFill/>
          </a:ln>
        </p:spPr>
        <p:txBody>
          <a:bodyPr wrap="none" anchor="t">
            <a:spAutoFit/>
          </a:bodyPr>
          <a:lstStyle/>
          <a:p>
            <a:pPr>
              <a:spcBef>
                <a:spcPct val="20000"/>
              </a:spcBef>
              <a:buSzPct val="90000"/>
            </a:pPr>
            <a:r>
              <a:rPr lang="zh-CN" altLang="en-US" dirty="0">
                <a:solidFill>
                  <a:srgbClr val="9E29C7"/>
                </a:solidFill>
                <a:latin typeface="楷体_GB2312" pitchFamily="49" charset="-122"/>
                <a:ea typeface="楷体_GB2312" pitchFamily="49" charset="-122"/>
              </a:rPr>
              <a:t>2、单处理器系统的总线类型  </a:t>
            </a:r>
            <a:endParaRPr lang="zh-CN" altLang="en-US" dirty="0">
              <a:solidFill>
                <a:srgbClr val="9E29C7"/>
              </a:solidFill>
              <a:latin typeface="楷体_GB2312" pitchFamily="49" charset="-122"/>
              <a:ea typeface="楷体_GB2312" pitchFamily="49" charset="-122"/>
            </a:endParaRPr>
          </a:p>
        </p:txBody>
      </p:sp>
      <p:sp>
        <p:nvSpPr>
          <p:cNvPr id="7173" name="Rectangle 6"/>
          <p:cNvSpPr/>
          <p:nvPr/>
        </p:nvSpPr>
        <p:spPr>
          <a:xfrm>
            <a:off x="225425" y="1933575"/>
            <a:ext cx="3905250" cy="519113"/>
          </a:xfrm>
          <a:prstGeom prst="rect">
            <a:avLst/>
          </a:prstGeom>
          <a:noFill/>
          <a:ln w="9525">
            <a:noFill/>
          </a:ln>
        </p:spPr>
        <p:txBody>
          <a:bodyPr anchor="t">
            <a:spAutoFit/>
          </a:bodyPr>
          <a:lstStyle/>
          <a:p>
            <a:pPr>
              <a:spcBef>
                <a:spcPct val="50000"/>
              </a:spcBef>
              <a:buSzPct val="90000"/>
            </a:pPr>
            <a:r>
              <a:rPr lang="zh-CN" altLang="en-US" dirty="0">
                <a:solidFill>
                  <a:srgbClr val="9E29C7"/>
                </a:solidFill>
                <a:latin typeface="楷体_GB2312" pitchFamily="49" charset="-122"/>
                <a:ea typeface="楷体_GB2312" pitchFamily="49" charset="-122"/>
              </a:rPr>
              <a:t>1、什么叫总线？</a:t>
            </a:r>
            <a:endParaRPr lang="zh-CN" altLang="en-US" dirty="0">
              <a:solidFill>
                <a:srgbClr val="9E29C7"/>
              </a:solidFill>
              <a:latin typeface="楷体_GB2312" pitchFamily="49" charset="-122"/>
              <a:ea typeface="楷体_GB2312" pitchFamily="49" charset="-122"/>
            </a:endParaRPr>
          </a:p>
        </p:txBody>
      </p:sp>
      <p:sp>
        <p:nvSpPr>
          <p:cNvPr id="7174" name="Text Box 7"/>
          <p:cNvSpPr txBox="1"/>
          <p:nvPr/>
        </p:nvSpPr>
        <p:spPr>
          <a:xfrm>
            <a:off x="684213" y="5661025"/>
            <a:ext cx="4392612" cy="519113"/>
          </a:xfrm>
          <a:prstGeom prst="rect">
            <a:avLst/>
          </a:prstGeom>
          <a:noFill/>
          <a:ln w="9525">
            <a:noFill/>
          </a:ln>
        </p:spPr>
        <p:txBody>
          <a:bodyPr anchor="t">
            <a:spAutoFit/>
          </a:bodyPr>
          <a:lstStyle/>
          <a:p>
            <a:pPr>
              <a:spcBef>
                <a:spcPct val="50000"/>
              </a:spcBef>
              <a:buSzPct val="90000"/>
              <a:buBlip>
                <a:blip r:embed="rId1"/>
              </a:buBlip>
            </a:pPr>
            <a:r>
              <a:rPr lang="zh-CN" altLang="en-US" dirty="0">
                <a:solidFill>
                  <a:srgbClr val="08080C"/>
                </a:solidFill>
                <a:latin typeface="Times New Roman" panose="02020603050405020304" pitchFamily="18" charset="0"/>
              </a:rPr>
              <a:t>特点：速度极高。</a:t>
            </a:r>
            <a:endParaRPr lang="zh-CN" altLang="en-US" dirty="0">
              <a:solidFill>
                <a:srgbClr val="08080C"/>
              </a:solidFill>
              <a:latin typeface="Times New Roman" panose="02020603050405020304" pitchFamily="18" charset="0"/>
            </a:endParaRPr>
          </a:p>
        </p:txBody>
      </p:sp>
      <p:sp>
        <p:nvSpPr>
          <p:cNvPr id="7175" name="Rectangle 8"/>
          <p:cNvSpPr/>
          <p:nvPr/>
        </p:nvSpPr>
        <p:spPr>
          <a:xfrm>
            <a:off x="468313" y="333375"/>
            <a:ext cx="7543800" cy="755650"/>
          </a:xfrm>
          <a:prstGeom prst="rect">
            <a:avLst/>
          </a:prstGeom>
          <a:solidFill>
            <a:schemeClr val="bg1"/>
          </a:solidFill>
          <a:ln w="9525">
            <a:noFill/>
          </a:ln>
        </p:spPr>
        <p:txBody>
          <a:bodyPr anchor="b"/>
          <a:lstStyle/>
          <a:p>
            <a:r>
              <a:rPr lang="en-US" altLang="zh-CN" sz="3600" dirty="0">
                <a:solidFill>
                  <a:schemeClr val="tx2"/>
                </a:solidFill>
                <a:latin typeface="宋体" panose="02010600030101010101" pitchFamily="2" charset="-122"/>
              </a:rPr>
              <a:t>6.1 </a:t>
            </a:r>
            <a:r>
              <a:rPr lang="zh-CN" altLang="en-US" sz="3600" dirty="0">
                <a:solidFill>
                  <a:schemeClr val="tx2"/>
                </a:solidFill>
                <a:latin typeface="宋体" panose="02010600030101010101" pitchFamily="2" charset="-122"/>
              </a:rPr>
              <a:t>总线的概念和结构形态</a:t>
            </a:r>
            <a:r>
              <a:rPr lang="zh-CN" altLang="en-US" sz="4400" b="0" dirty="0">
                <a:solidFill>
                  <a:schemeClr val="tx2"/>
                </a:solidFill>
                <a:latin typeface="Tahoma" panose="020B0604030504040204" pitchFamily="34" charset="0"/>
              </a:rPr>
              <a:t> </a:t>
            </a:r>
            <a:endParaRPr lang="zh-CN" altLang="en-US" sz="4400" b="0" dirty="0">
              <a:solidFill>
                <a:schemeClr val="tx2"/>
              </a:solidFill>
              <a:latin typeface="Tahoma" panose="020B0604030504040204" pitchFamily="34"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7" name="Rectangle 2"/>
          <p:cNvSpPr/>
          <p:nvPr/>
        </p:nvSpPr>
        <p:spPr>
          <a:xfrm>
            <a:off x="468313" y="692150"/>
            <a:ext cx="8153400" cy="3416300"/>
          </a:xfrm>
          <a:prstGeom prst="rect">
            <a:avLst/>
          </a:prstGeom>
          <a:noFill/>
          <a:ln w="9525">
            <a:noFill/>
          </a:ln>
        </p:spPr>
        <p:txBody>
          <a:bodyPr tIns="0" bIns="0" anchor="t">
            <a:spAutoFit/>
          </a:bodyPr>
          <a:lstStyle/>
          <a:p>
            <a:r>
              <a:rPr lang="zh-CN" altLang="en-US" dirty="0">
                <a:solidFill>
                  <a:srgbClr val="892FAD"/>
                </a:solidFill>
                <a:latin typeface="楷体_GB2312" pitchFamily="49" charset="-122"/>
                <a:ea typeface="楷体_GB2312" pitchFamily="49" charset="-122"/>
              </a:rPr>
              <a:t>3.分时传送</a:t>
            </a:r>
            <a:endParaRPr lang="zh-CN" altLang="en-US" dirty="0">
              <a:solidFill>
                <a:srgbClr val="08080C"/>
              </a:solidFill>
              <a:latin typeface="Times New Roman" panose="02020603050405020304" pitchFamily="18" charset="0"/>
            </a:endParaRPr>
          </a:p>
          <a:p>
            <a:pPr eaLnBrk="0" hangingPunct="0"/>
            <a:r>
              <a:rPr lang="zh-CN" altLang="en-US" dirty="0">
                <a:solidFill>
                  <a:srgbClr val="08080C"/>
                </a:solidFill>
                <a:latin typeface="Times New Roman" panose="02020603050405020304" pitchFamily="18" charset="0"/>
              </a:rPr>
              <a:t>        第一种情形是采用总线复用方式，某个传输线上既传送地址信息，又传送数据信息。为此必须划分时间片，以便在不同的时间间隔中完成传送地址和传送数据的任务。</a:t>
            </a:r>
            <a:endParaRPr lang="zh-CN" altLang="en-US" dirty="0">
              <a:solidFill>
                <a:srgbClr val="08080C"/>
              </a:solidFill>
              <a:latin typeface="Times New Roman" panose="02020603050405020304" pitchFamily="18" charset="0"/>
            </a:endParaRPr>
          </a:p>
          <a:p>
            <a:pPr eaLnBrk="0" hangingPunct="0"/>
            <a:r>
              <a:rPr lang="zh-CN" altLang="en-US" dirty="0">
                <a:solidFill>
                  <a:srgbClr val="08080C"/>
                </a:solidFill>
                <a:latin typeface="Times New Roman" panose="02020603050405020304" pitchFamily="18" charset="0"/>
              </a:rPr>
              <a:t>　　</a:t>
            </a:r>
            <a:endParaRPr lang="zh-CN" altLang="en-US" dirty="0">
              <a:solidFill>
                <a:srgbClr val="08080C"/>
              </a:solidFill>
              <a:latin typeface="Times New Roman" panose="02020603050405020304" pitchFamily="18" charset="0"/>
            </a:endParaRPr>
          </a:p>
          <a:p>
            <a:pPr eaLnBrk="0" hangingPunct="0"/>
            <a:r>
              <a:rPr lang="zh-CN" altLang="en-US" dirty="0">
                <a:solidFill>
                  <a:srgbClr val="08080C"/>
                </a:solidFill>
                <a:latin typeface="Times New Roman" panose="02020603050405020304" pitchFamily="18" charset="0"/>
              </a:rPr>
              <a:t>        第二种情形是共享总线的部件分时使用总线。</a:t>
            </a:r>
            <a:endParaRPr lang="zh-CN" altLang="en-US" dirty="0">
              <a:solidFill>
                <a:srgbClr val="08080C"/>
              </a:solidFill>
              <a:latin typeface="Times New Roman" panose="02020603050405020304" pitchFamily="18" charset="0"/>
            </a:endParaRPr>
          </a:p>
          <a:p>
            <a:pPr eaLnBrk="0" hangingPunct="0"/>
            <a:endParaRPr lang="zh-CN" altLang="en-US" dirty="0">
              <a:solidFill>
                <a:srgbClr val="08080C"/>
              </a:solidFill>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Rectangle 2"/>
          <p:cNvSpPr>
            <a:spLocks noGrp="1"/>
          </p:cNvSpPr>
          <p:nvPr>
            <p:ph type="title"/>
          </p:nvPr>
        </p:nvSpPr>
        <p:spPr>
          <a:xfrm>
            <a:off x="304800" y="609600"/>
            <a:ext cx="7772400" cy="831850"/>
          </a:xfrm>
        </p:spPr>
        <p:txBody>
          <a:bodyPr wrap="square" lIns="91440" tIns="45720" rIns="91440" bIns="45720" anchor="b"/>
          <a:lstStyle/>
          <a:p>
            <a:pPr algn="l" eaLnBrk="1" hangingPunct="1"/>
            <a:r>
              <a:rPr lang="en-US" altLang="zh-CN" sz="3200" b="1" dirty="0">
                <a:solidFill>
                  <a:srgbClr val="993366"/>
                </a:solidFill>
              </a:rPr>
              <a:t>6.2.2  </a:t>
            </a:r>
            <a:r>
              <a:rPr lang="zh-CN" altLang="en-US" sz="3200" b="1" dirty="0">
                <a:solidFill>
                  <a:srgbClr val="993366"/>
                </a:solidFill>
                <a:latin typeface="宋体" panose="02010600030101010101" pitchFamily="2" charset="-122"/>
              </a:rPr>
              <a:t>接口的基本概念</a:t>
            </a:r>
            <a:r>
              <a:rPr lang="zh-CN" altLang="en-US" b="1" dirty="0"/>
              <a:t> </a:t>
            </a:r>
            <a:endParaRPr lang="zh-CN" altLang="en-US" b="1" dirty="0"/>
          </a:p>
        </p:txBody>
      </p:sp>
      <p:sp>
        <p:nvSpPr>
          <p:cNvPr id="41986" name="Rectangle 3"/>
          <p:cNvSpPr>
            <a:spLocks noGrp="1"/>
          </p:cNvSpPr>
          <p:nvPr>
            <p:ph idx="1"/>
          </p:nvPr>
        </p:nvSpPr>
        <p:spPr>
          <a:xfrm>
            <a:off x="0" y="2514600"/>
            <a:ext cx="3886200" cy="1600200"/>
          </a:xfrm>
        </p:spPr>
        <p:txBody>
          <a:bodyPr wrap="square" lIns="91440" tIns="45720" rIns="91440" bIns="45720" anchor="t"/>
          <a:lstStyle/>
          <a:p>
            <a:pPr algn="just" eaLnBrk="1" hangingPunct="1"/>
            <a:r>
              <a:rPr lang="en-US" altLang="zh-CN" sz="2400" b="1" dirty="0">
                <a:latin typeface="Times New Roman" panose="02020603050405020304" pitchFamily="18" charset="0"/>
              </a:rPr>
              <a:t>     </a:t>
            </a:r>
            <a:r>
              <a:rPr lang="zh-CN" altLang="en-US" sz="2400" b="1" dirty="0">
                <a:latin typeface="Times New Roman" panose="02020603050405020304" pitchFamily="18" charset="0"/>
              </a:rPr>
              <a:t>指</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和主存、外围设备之间通过总线进行连接的逻辑部件。</a:t>
            </a:r>
            <a:endParaRPr lang="zh-CN" altLang="en-US" sz="2400" b="1" dirty="0">
              <a:latin typeface="Times New Roman" panose="02020603050405020304" pitchFamily="18" charset="0"/>
            </a:endParaRPr>
          </a:p>
        </p:txBody>
      </p:sp>
      <p:sp>
        <p:nvSpPr>
          <p:cNvPr id="41987" name="Rectangle 4"/>
          <p:cNvSpPr/>
          <p:nvPr/>
        </p:nvSpPr>
        <p:spPr>
          <a:xfrm>
            <a:off x="184150" y="1857375"/>
            <a:ext cx="2495550" cy="519113"/>
          </a:xfrm>
          <a:prstGeom prst="rect">
            <a:avLst/>
          </a:prstGeom>
          <a:noFill/>
          <a:ln w="9525">
            <a:noFill/>
          </a:ln>
        </p:spPr>
        <p:txBody>
          <a:bodyPr wrap="none" anchor="t">
            <a:spAutoFit/>
          </a:bodyPr>
          <a:lstStyle/>
          <a:p>
            <a:pPr>
              <a:spcBef>
                <a:spcPct val="50000"/>
              </a:spcBef>
              <a:buSzPct val="90000"/>
            </a:pPr>
            <a:r>
              <a:rPr lang="zh-CN" altLang="en-US" dirty="0">
                <a:solidFill>
                  <a:srgbClr val="892FAD"/>
                </a:solidFill>
                <a:latin typeface="楷体_GB2312" pitchFamily="49" charset="-122"/>
                <a:ea typeface="楷体_GB2312" pitchFamily="49" charset="-122"/>
              </a:rPr>
              <a:t>1、接口(广义)</a:t>
            </a:r>
            <a:endParaRPr lang="zh-CN" altLang="en-US" dirty="0">
              <a:solidFill>
                <a:srgbClr val="892FAD"/>
              </a:solidFill>
              <a:latin typeface="楷体_GB2312" pitchFamily="49" charset="-122"/>
              <a:ea typeface="楷体_GB2312" pitchFamily="49" charset="-122"/>
            </a:endParaRPr>
          </a:p>
        </p:txBody>
      </p:sp>
      <p:sp>
        <p:nvSpPr>
          <p:cNvPr id="41988" name="Rectangle 5"/>
          <p:cNvSpPr/>
          <p:nvPr/>
        </p:nvSpPr>
        <p:spPr>
          <a:xfrm>
            <a:off x="228600" y="4191000"/>
            <a:ext cx="8415338" cy="1643063"/>
          </a:xfrm>
          <a:prstGeom prst="rect">
            <a:avLst/>
          </a:prstGeom>
          <a:noFill/>
          <a:ln w="9525">
            <a:noFill/>
          </a:ln>
        </p:spPr>
        <p:txBody>
          <a:bodyPr anchor="t">
            <a:spAutoFit/>
          </a:bodyPr>
          <a:lstStyle/>
          <a:p>
            <a:pPr>
              <a:spcBef>
                <a:spcPct val="20000"/>
              </a:spcBef>
              <a:buSzPct val="90000"/>
            </a:pPr>
            <a:r>
              <a:rPr lang="en-US" altLang="zh-CN" sz="2400" dirty="0">
                <a:latin typeface="Times New Roman" panose="02020603050405020304" pitchFamily="18" charset="0"/>
              </a:rPr>
              <a:t>I/O</a:t>
            </a:r>
            <a:r>
              <a:rPr lang="zh-CN" altLang="en-US" sz="2400" dirty="0">
                <a:latin typeface="Times New Roman" panose="02020603050405020304" pitchFamily="18" charset="0"/>
              </a:rPr>
              <a:t>接口(适配器)：</a:t>
            </a:r>
            <a:endParaRPr lang="zh-CN" altLang="en-US" sz="2400" dirty="0">
              <a:latin typeface="Times New Roman" panose="02020603050405020304" pitchFamily="18" charset="0"/>
            </a:endParaRPr>
          </a:p>
          <a:p>
            <a:pPr>
              <a:spcBef>
                <a:spcPct val="20000"/>
              </a:spcBef>
              <a:buSzPct val="90000"/>
            </a:pPr>
            <a:r>
              <a:rPr lang="zh-CN" altLang="en-US" sz="2400" dirty="0">
                <a:latin typeface="Times New Roman" panose="02020603050405020304" pitchFamily="18" charset="0"/>
              </a:rPr>
              <a:t>     连接主机和外设之间的逻辑部件。实现高速</a:t>
            </a:r>
            <a:r>
              <a:rPr lang="en-US" altLang="zh-CN" sz="2400" dirty="0">
                <a:latin typeface="Times New Roman" panose="02020603050405020304" pitchFamily="18" charset="0"/>
              </a:rPr>
              <a:t>CPU</a:t>
            </a:r>
            <a:r>
              <a:rPr lang="zh-CN" altLang="en-US" sz="2400" dirty="0">
                <a:latin typeface="Times New Roman" panose="02020603050405020304" pitchFamily="18" charset="0"/>
              </a:rPr>
              <a:t>与低速外设之间工作速度上的匹配和同步，并完成计算机和外设之间的所有数据传送和控制。 </a:t>
            </a:r>
            <a:endParaRPr lang="zh-CN" altLang="en-US" sz="2400" dirty="0">
              <a:latin typeface="Times New Roman" panose="02020603050405020304" pitchFamily="18" charset="0"/>
            </a:endParaRPr>
          </a:p>
        </p:txBody>
      </p:sp>
      <p:grpSp>
        <p:nvGrpSpPr>
          <p:cNvPr id="41989" name="Group 6"/>
          <p:cNvGrpSpPr/>
          <p:nvPr/>
        </p:nvGrpSpPr>
        <p:grpSpPr>
          <a:xfrm>
            <a:off x="4419600" y="1828800"/>
            <a:ext cx="4267200" cy="3155950"/>
            <a:chOff x="0" y="0"/>
            <a:chExt cx="2688" cy="1988"/>
          </a:xfrm>
        </p:grpSpPr>
        <p:sp>
          <p:nvSpPr>
            <p:cNvPr id="41990" name="Rectangle 7"/>
            <p:cNvSpPr/>
            <p:nvPr/>
          </p:nvSpPr>
          <p:spPr>
            <a:xfrm>
              <a:off x="0" y="0"/>
              <a:ext cx="467" cy="141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1" name="Text Box 8"/>
            <p:cNvSpPr txBox="1"/>
            <p:nvPr/>
          </p:nvSpPr>
          <p:spPr>
            <a:xfrm>
              <a:off x="96" y="528"/>
              <a:ext cx="287" cy="351"/>
            </a:xfrm>
            <a:prstGeom prst="rect">
              <a:avLst/>
            </a:prstGeom>
            <a:noFill/>
            <a:ln w="9525">
              <a:noFill/>
            </a:ln>
          </p:spPr>
          <p:txBody>
            <a:bodyPr lIns="0" tIns="0" rIns="0" bIns="0" anchor="t"/>
            <a:lstStyle/>
            <a:p>
              <a:pPr algn="just" eaLnBrk="0" hangingPunct="0"/>
              <a:r>
                <a:rPr lang="en-US" altLang="zh-CN" sz="1600" dirty="0">
                  <a:latin typeface="Times New Roman" panose="02020603050405020304" pitchFamily="18" charset="0"/>
                </a:rPr>
                <a:t>CPU</a:t>
              </a:r>
              <a:endParaRPr lang="en-US" altLang="zh-CN" sz="1600" dirty="0">
                <a:latin typeface="Times New Roman" panose="02020603050405020304" pitchFamily="18" charset="0"/>
              </a:endParaRPr>
            </a:p>
          </p:txBody>
        </p:sp>
        <p:sp>
          <p:nvSpPr>
            <p:cNvPr id="41992" name="Rectangle 9"/>
            <p:cNvSpPr/>
            <p:nvPr/>
          </p:nvSpPr>
          <p:spPr>
            <a:xfrm>
              <a:off x="1186" y="0"/>
              <a:ext cx="542" cy="141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3" name="Text Box 10"/>
            <p:cNvSpPr txBox="1"/>
            <p:nvPr/>
          </p:nvSpPr>
          <p:spPr>
            <a:xfrm>
              <a:off x="1248" y="240"/>
              <a:ext cx="672" cy="864"/>
            </a:xfrm>
            <a:prstGeom prst="rect">
              <a:avLst/>
            </a:prstGeom>
            <a:noFill/>
            <a:ln w="9525">
              <a:noFill/>
            </a:ln>
          </p:spPr>
          <p:txBody>
            <a:bodyPr lIns="0" tIns="0" rIns="0" bIns="0" anchor="t"/>
            <a:lstStyle/>
            <a:p>
              <a:pPr algn="just" eaLnBrk="0" hangingPunct="0"/>
              <a:r>
                <a:rPr lang="en-US" altLang="zh-CN" sz="1600" dirty="0">
                  <a:latin typeface="Times New Roman" panose="02020603050405020304" pitchFamily="18" charset="0"/>
                </a:rPr>
                <a:t>    I/O</a:t>
              </a:r>
              <a:endParaRPr lang="en-US" altLang="zh-CN" sz="1600" dirty="0">
                <a:latin typeface="Times New Roman" panose="02020603050405020304" pitchFamily="18" charset="0"/>
              </a:endParaRPr>
            </a:p>
            <a:p>
              <a:pPr algn="just" eaLnBrk="0" hangingPunct="0"/>
              <a:r>
                <a:rPr lang="zh-CN" altLang="en-US" sz="1600" dirty="0">
                  <a:latin typeface="Times New Roman" panose="02020603050405020304" pitchFamily="18" charset="0"/>
                </a:rPr>
                <a:t>   接口</a:t>
              </a:r>
              <a:endParaRPr lang="zh-CN" altLang="en-US" sz="1600" dirty="0">
                <a:latin typeface="Times New Roman" panose="02020603050405020304" pitchFamily="18" charset="0"/>
              </a:endParaRPr>
            </a:p>
            <a:p>
              <a:pPr algn="just" eaLnBrk="0" hangingPunct="0"/>
              <a:r>
                <a:rPr lang="zh-CN" altLang="en-US" sz="1600" dirty="0">
                  <a:latin typeface="Times New Roman" panose="02020603050405020304" pitchFamily="18" charset="0"/>
                </a:rPr>
                <a:t>(适配器)</a:t>
              </a:r>
              <a:endParaRPr lang="zh-CN" altLang="en-US" sz="1600" dirty="0">
                <a:latin typeface="Times New Roman" panose="02020603050405020304" pitchFamily="18" charset="0"/>
              </a:endParaRPr>
            </a:p>
          </p:txBody>
        </p:sp>
        <p:sp>
          <p:nvSpPr>
            <p:cNvPr id="41994" name="Rectangle 11"/>
            <p:cNvSpPr/>
            <p:nvPr/>
          </p:nvSpPr>
          <p:spPr>
            <a:xfrm>
              <a:off x="2221" y="0"/>
              <a:ext cx="467" cy="141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5" name="Text Box 12"/>
            <p:cNvSpPr txBox="1"/>
            <p:nvPr/>
          </p:nvSpPr>
          <p:spPr>
            <a:xfrm>
              <a:off x="576" y="48"/>
              <a:ext cx="480" cy="351"/>
            </a:xfrm>
            <a:prstGeom prst="rect">
              <a:avLst/>
            </a:prstGeom>
            <a:noFill/>
            <a:ln w="9525">
              <a:noFill/>
            </a:ln>
          </p:spPr>
          <p:txBody>
            <a:bodyPr lIns="0" tIns="0" rIns="0" bIns="0" anchor="t"/>
            <a:lstStyle/>
            <a:p>
              <a:pPr algn="ctr" eaLnBrk="0" hangingPunct="0"/>
              <a:r>
                <a:rPr lang="zh-CN" altLang="en-US" sz="1600" dirty="0">
                  <a:latin typeface="Times New Roman" panose="02020603050405020304" pitchFamily="18" charset="0"/>
                </a:rPr>
                <a:t>地址线</a:t>
              </a:r>
              <a:endParaRPr lang="zh-CN" altLang="en-US" sz="1600" dirty="0">
                <a:latin typeface="Times New Roman" panose="02020603050405020304" pitchFamily="18" charset="0"/>
              </a:endParaRPr>
            </a:p>
          </p:txBody>
        </p:sp>
        <p:sp>
          <p:nvSpPr>
            <p:cNvPr id="41996" name="AutoShape 13"/>
            <p:cNvSpPr/>
            <p:nvPr/>
          </p:nvSpPr>
          <p:spPr>
            <a:xfrm>
              <a:off x="471" y="209"/>
              <a:ext cx="718" cy="174"/>
            </a:xfrm>
            <a:prstGeom prst="rightArrow">
              <a:avLst>
                <a:gd name="adj1" fmla="val 49805"/>
                <a:gd name="adj2" fmla="val 47282"/>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7" name="AutoShape 14"/>
            <p:cNvSpPr/>
            <p:nvPr/>
          </p:nvSpPr>
          <p:spPr>
            <a:xfrm>
              <a:off x="471" y="640"/>
              <a:ext cx="718" cy="162"/>
            </a:xfrm>
            <a:prstGeom prst="leftRightArrow">
              <a:avLst>
                <a:gd name="adj1" fmla="val 49796"/>
                <a:gd name="adj2" fmla="val 48773"/>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8" name="AutoShape 15"/>
            <p:cNvSpPr/>
            <p:nvPr/>
          </p:nvSpPr>
          <p:spPr>
            <a:xfrm>
              <a:off x="471" y="1093"/>
              <a:ext cx="718" cy="162"/>
            </a:xfrm>
            <a:prstGeom prst="leftRightArrow">
              <a:avLst>
                <a:gd name="adj1" fmla="val 49796"/>
                <a:gd name="adj2" fmla="val 48773"/>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41999" name="Line 16"/>
            <p:cNvSpPr/>
            <p:nvPr/>
          </p:nvSpPr>
          <p:spPr>
            <a:xfrm>
              <a:off x="1728" y="1161"/>
              <a:ext cx="496" cy="0"/>
            </a:xfrm>
            <a:prstGeom prst="line">
              <a:avLst/>
            </a:prstGeom>
            <a:ln w="9525" cap="flat" cmpd="sng">
              <a:solidFill>
                <a:srgbClr val="000000"/>
              </a:solidFill>
              <a:prstDash val="solid"/>
              <a:round/>
              <a:headEnd type="stealth" w="sm" len="sm"/>
              <a:tailEnd type="stealth" w="sm" len="sm"/>
            </a:ln>
          </p:spPr>
        </p:sp>
        <p:sp>
          <p:nvSpPr>
            <p:cNvPr id="42000" name="Text Box 17"/>
            <p:cNvSpPr txBox="1"/>
            <p:nvPr/>
          </p:nvSpPr>
          <p:spPr>
            <a:xfrm>
              <a:off x="2275" y="504"/>
              <a:ext cx="395" cy="408"/>
            </a:xfrm>
            <a:prstGeom prst="rect">
              <a:avLst/>
            </a:prstGeom>
            <a:noFill/>
            <a:ln w="9525">
              <a:noFill/>
            </a:ln>
          </p:spPr>
          <p:txBody>
            <a:bodyPr lIns="0" tIns="0" rIns="0" bIns="0" anchor="t"/>
            <a:lstStyle/>
            <a:p>
              <a:pPr algn="just" eaLnBrk="0" hangingPunct="0"/>
              <a:r>
                <a:rPr lang="zh-CN" altLang="en-US" sz="1600" dirty="0">
                  <a:latin typeface="Times New Roman" panose="02020603050405020304" pitchFamily="18" charset="0"/>
                </a:rPr>
                <a:t>  外围</a:t>
              </a:r>
              <a:endParaRPr lang="zh-CN" altLang="en-US" sz="1600" dirty="0">
                <a:latin typeface="Times New Roman" panose="02020603050405020304" pitchFamily="18" charset="0"/>
              </a:endParaRPr>
            </a:p>
            <a:p>
              <a:pPr algn="ctr" eaLnBrk="0" hangingPunct="0"/>
              <a:r>
                <a:rPr lang="zh-CN" altLang="en-US" sz="1600" dirty="0">
                  <a:latin typeface="Times New Roman" panose="02020603050405020304" pitchFamily="18" charset="0"/>
                </a:rPr>
                <a:t>设备</a:t>
              </a:r>
              <a:endParaRPr lang="zh-CN" altLang="en-US" sz="1600" dirty="0">
                <a:latin typeface="Times New Roman" panose="02020603050405020304" pitchFamily="18" charset="0"/>
              </a:endParaRPr>
            </a:p>
          </p:txBody>
        </p:sp>
        <p:sp>
          <p:nvSpPr>
            <p:cNvPr id="42001" name="Text Box 18"/>
            <p:cNvSpPr txBox="1"/>
            <p:nvPr/>
          </p:nvSpPr>
          <p:spPr>
            <a:xfrm>
              <a:off x="528" y="480"/>
              <a:ext cx="610" cy="397"/>
            </a:xfrm>
            <a:prstGeom prst="rect">
              <a:avLst/>
            </a:prstGeom>
            <a:noFill/>
            <a:ln w="9525">
              <a:noFill/>
            </a:ln>
          </p:spPr>
          <p:txBody>
            <a:bodyPr lIns="0" tIns="0" rIns="0" bIns="0" anchor="t"/>
            <a:lstStyle/>
            <a:p>
              <a:pPr algn="ctr" eaLnBrk="0" hangingPunct="0"/>
              <a:r>
                <a:rPr lang="zh-CN" altLang="en-US" sz="1600" dirty="0">
                  <a:latin typeface="Times New Roman" panose="02020603050405020304" pitchFamily="18" charset="0"/>
                </a:rPr>
                <a:t>数据线</a:t>
              </a:r>
              <a:endParaRPr lang="zh-CN" altLang="en-US" sz="1600" dirty="0">
                <a:latin typeface="Times New Roman" panose="02020603050405020304" pitchFamily="18" charset="0"/>
              </a:endParaRPr>
            </a:p>
          </p:txBody>
        </p:sp>
        <p:sp>
          <p:nvSpPr>
            <p:cNvPr id="42002" name="Text Box 19"/>
            <p:cNvSpPr txBox="1"/>
            <p:nvPr/>
          </p:nvSpPr>
          <p:spPr>
            <a:xfrm>
              <a:off x="576" y="816"/>
              <a:ext cx="549" cy="348"/>
            </a:xfrm>
            <a:prstGeom prst="rect">
              <a:avLst/>
            </a:prstGeom>
            <a:noFill/>
            <a:ln w="9525">
              <a:noFill/>
            </a:ln>
          </p:spPr>
          <p:txBody>
            <a:bodyPr lIns="0" tIns="0" rIns="0" bIns="0" anchor="t"/>
            <a:lstStyle/>
            <a:p>
              <a:pPr algn="just" eaLnBrk="0" hangingPunct="0"/>
              <a:r>
                <a:rPr lang="zh-CN" altLang="en-US" sz="1600" dirty="0">
                  <a:latin typeface="Times New Roman" panose="02020603050405020304" pitchFamily="18" charset="0"/>
                </a:rPr>
                <a:t>  控制、</a:t>
              </a:r>
              <a:endParaRPr lang="zh-CN" altLang="en-US" sz="1600" dirty="0">
                <a:latin typeface="Times New Roman" panose="02020603050405020304" pitchFamily="18" charset="0"/>
              </a:endParaRPr>
            </a:p>
            <a:p>
              <a:pPr algn="just" eaLnBrk="0" hangingPunct="0"/>
              <a:r>
                <a:rPr lang="zh-CN" altLang="en-US" sz="1600" dirty="0">
                  <a:latin typeface="Times New Roman" panose="02020603050405020304" pitchFamily="18" charset="0"/>
                </a:rPr>
                <a:t> 状态线</a:t>
              </a:r>
              <a:endParaRPr lang="zh-CN" altLang="en-US" sz="1600" dirty="0">
                <a:latin typeface="Times New Roman" panose="02020603050405020304" pitchFamily="18" charset="0"/>
              </a:endParaRPr>
            </a:p>
          </p:txBody>
        </p:sp>
        <p:sp>
          <p:nvSpPr>
            <p:cNvPr id="42003" name="Text Box 20"/>
            <p:cNvSpPr txBox="1"/>
            <p:nvPr/>
          </p:nvSpPr>
          <p:spPr>
            <a:xfrm>
              <a:off x="471" y="1556"/>
              <a:ext cx="2169" cy="432"/>
            </a:xfrm>
            <a:prstGeom prst="rect">
              <a:avLst/>
            </a:prstGeom>
            <a:noFill/>
            <a:ln w="9525">
              <a:noFill/>
            </a:ln>
          </p:spPr>
          <p:txBody>
            <a:bodyPr lIns="0" tIns="0" rIns="0" bIns="0" anchor="t"/>
            <a:lstStyle/>
            <a:p>
              <a:pPr algn="just" eaLnBrk="0" hangingPunct="0"/>
              <a:r>
                <a:rPr lang="zh-CN" altLang="en-US" sz="2000" dirty="0">
                  <a:solidFill>
                    <a:srgbClr val="993366"/>
                  </a:solidFill>
                  <a:latin typeface="宋体" panose="02010600030101010101" pitchFamily="2" charset="-122"/>
                </a:rPr>
                <a:t>   外设和主机的连接方法</a:t>
              </a:r>
              <a:endParaRPr lang="zh-CN" altLang="en-US" sz="2000" dirty="0">
                <a:solidFill>
                  <a:srgbClr val="993366"/>
                </a:solidFill>
                <a:latin typeface="宋体" panose="02010600030101010101" pitchFamily="2" charset="-122"/>
              </a:endParaRPr>
            </a:p>
          </p:txBody>
        </p:sp>
        <p:sp>
          <p:nvSpPr>
            <p:cNvPr id="42004" name="Line 21"/>
            <p:cNvSpPr/>
            <p:nvPr/>
          </p:nvSpPr>
          <p:spPr>
            <a:xfrm>
              <a:off x="1728" y="672"/>
              <a:ext cx="496" cy="0"/>
            </a:xfrm>
            <a:prstGeom prst="line">
              <a:avLst/>
            </a:prstGeom>
            <a:ln w="9525" cap="flat" cmpd="sng">
              <a:solidFill>
                <a:srgbClr val="000000"/>
              </a:solidFill>
              <a:prstDash val="solid"/>
              <a:round/>
              <a:headEnd type="stealth" w="sm" len="sm"/>
              <a:tailEnd type="stealth" w="sm" len="sm"/>
            </a:ln>
          </p:spPr>
        </p:sp>
        <p:sp>
          <p:nvSpPr>
            <p:cNvPr id="42005" name="Line 22"/>
            <p:cNvSpPr/>
            <p:nvPr/>
          </p:nvSpPr>
          <p:spPr>
            <a:xfrm>
              <a:off x="1728" y="288"/>
              <a:ext cx="496" cy="0"/>
            </a:xfrm>
            <a:prstGeom prst="line">
              <a:avLst/>
            </a:prstGeom>
            <a:ln w="9525" cap="flat" cmpd="sng">
              <a:solidFill>
                <a:srgbClr val="000000"/>
              </a:solidFill>
              <a:prstDash val="solid"/>
              <a:round/>
              <a:headEnd type="stealth" w="sm" len="sm"/>
              <a:tailEnd type="stealth" w="sm" len="sm"/>
            </a:ln>
          </p:spPr>
        </p:sp>
      </p:gr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Rectangle 2"/>
          <p:cNvSpPr>
            <a:spLocks noGrp="1"/>
          </p:cNvSpPr>
          <p:nvPr>
            <p:ph type="title"/>
          </p:nvPr>
        </p:nvSpPr>
        <p:spPr>
          <a:xfrm>
            <a:off x="685800" y="768350"/>
            <a:ext cx="4724400" cy="679450"/>
          </a:xfrm>
        </p:spPr>
        <p:txBody>
          <a:bodyPr wrap="square" lIns="91440" tIns="45720" rIns="91440" bIns="45720" anchor="b"/>
          <a:lstStyle/>
          <a:p>
            <a:pPr algn="l" eaLnBrk="1" hangingPunct="1"/>
            <a:r>
              <a:rPr lang="en-US" altLang="zh-CN" sz="3200" b="1" dirty="0">
                <a:solidFill>
                  <a:srgbClr val="892FAD"/>
                </a:solidFill>
                <a:latin typeface="楷体_GB2312" pitchFamily="49" charset="-122"/>
                <a:ea typeface="楷体_GB2312" pitchFamily="49" charset="-122"/>
              </a:rPr>
              <a:t>2</a:t>
            </a:r>
            <a:r>
              <a:rPr lang="zh-CN" altLang="en-US" sz="3200" b="1" dirty="0">
                <a:solidFill>
                  <a:srgbClr val="892FAD"/>
                </a:solidFill>
                <a:latin typeface="楷体_GB2312" pitchFamily="49" charset="-122"/>
                <a:ea typeface="楷体_GB2312" pitchFamily="49" charset="-122"/>
              </a:rPr>
              <a:t>、接口的基本功能</a:t>
            </a:r>
            <a:r>
              <a:rPr lang="zh-CN" altLang="en-US" b="1" dirty="0"/>
              <a:t> </a:t>
            </a:r>
            <a:endParaRPr lang="zh-CN" altLang="en-US" b="1" dirty="0"/>
          </a:p>
        </p:txBody>
      </p:sp>
      <p:sp>
        <p:nvSpPr>
          <p:cNvPr id="44034" name="Rectangle 3"/>
          <p:cNvSpPr>
            <a:spLocks noGrp="1"/>
          </p:cNvSpPr>
          <p:nvPr>
            <p:ph idx="1"/>
          </p:nvPr>
        </p:nvSpPr>
        <p:spPr>
          <a:xfrm>
            <a:off x="685800" y="1981200"/>
            <a:ext cx="7772400" cy="3429000"/>
          </a:xfrm>
        </p:spPr>
        <p:txBody>
          <a:bodyPr wrap="square" lIns="91440" tIns="45720" rIns="91440" bIns="45720" anchor="t"/>
          <a:lstStyle/>
          <a:p>
            <a:pPr eaLnBrk="1" hangingPunct="1">
              <a:buNone/>
            </a:pPr>
            <a:r>
              <a:rPr lang="en-US" altLang="zh-CN" sz="2800" b="1" dirty="0">
                <a:latin typeface="宋体" panose="02010600030101010101" pitchFamily="2" charset="-122"/>
              </a:rPr>
              <a:t>(1)</a:t>
            </a:r>
            <a:r>
              <a:rPr lang="zh-CN" altLang="en-US" sz="2800" b="1" dirty="0">
                <a:latin typeface="宋体" panose="02010600030101010101" pitchFamily="2" charset="-122"/>
              </a:rPr>
              <a:t>交换主机与外设的状态信息，如控制外设的启停，传送外设的忙、闲信息等；</a:t>
            </a:r>
            <a:endParaRPr lang="zh-CN" altLang="en-US" sz="2800" b="1" dirty="0">
              <a:latin typeface="宋体" panose="02010600030101010101" pitchFamily="2" charset="-122"/>
            </a:endParaRPr>
          </a:p>
          <a:p>
            <a:pPr eaLnBrk="1" hangingPunct="1">
              <a:buNone/>
            </a:pPr>
            <a:endParaRPr lang="zh-CN" altLang="en-US" sz="1200" b="1" dirty="0">
              <a:latin typeface="宋体" panose="02010600030101010101" pitchFamily="2" charset="-122"/>
            </a:endParaRPr>
          </a:p>
          <a:p>
            <a:pPr eaLnBrk="1" hangingPunct="1">
              <a:buNone/>
            </a:pPr>
            <a:r>
              <a:rPr lang="en-US" altLang="zh-CN" sz="2800" b="1" dirty="0">
                <a:latin typeface="宋体" panose="02010600030101010101" pitchFamily="2" charset="-122"/>
              </a:rPr>
              <a:t>(2) </a:t>
            </a:r>
            <a:r>
              <a:rPr lang="zh-CN" altLang="en-US" sz="2800" b="1" dirty="0">
                <a:latin typeface="宋体" panose="02010600030101010101" pitchFamily="2" charset="-122"/>
              </a:rPr>
              <a:t>匹配主机与外设的速度差异；</a:t>
            </a:r>
            <a:endParaRPr lang="zh-CN" altLang="en-US" sz="2800" b="1" dirty="0">
              <a:latin typeface="宋体" panose="02010600030101010101" pitchFamily="2" charset="-122"/>
            </a:endParaRPr>
          </a:p>
          <a:p>
            <a:pPr eaLnBrk="1" hangingPunct="1">
              <a:buNone/>
            </a:pPr>
            <a:endParaRPr lang="zh-CN" altLang="en-US" sz="1000" b="1" dirty="0">
              <a:latin typeface="宋体" panose="02010600030101010101" pitchFamily="2" charset="-122"/>
            </a:endParaRPr>
          </a:p>
          <a:p>
            <a:pPr eaLnBrk="1" hangingPunct="1">
              <a:buNone/>
            </a:pPr>
            <a:r>
              <a:rPr lang="en-US" altLang="zh-CN" sz="2800" b="1" dirty="0">
                <a:latin typeface="宋体" panose="02010600030101010101" pitchFamily="2" charset="-122"/>
              </a:rPr>
              <a:t>(3) </a:t>
            </a:r>
            <a:r>
              <a:rPr lang="zh-CN" altLang="en-US" sz="2800" b="1" dirty="0">
                <a:latin typeface="宋体" panose="02010600030101010101" pitchFamily="2" charset="-122"/>
              </a:rPr>
              <a:t>实现数据格式转换；</a:t>
            </a:r>
            <a:endParaRPr lang="zh-CN" altLang="en-US" sz="2800" b="1" dirty="0">
              <a:latin typeface="宋体" panose="02010600030101010101" pitchFamily="2" charset="-122"/>
            </a:endParaRPr>
          </a:p>
          <a:p>
            <a:pPr eaLnBrk="1" hangingPunct="1">
              <a:buNone/>
            </a:pPr>
            <a:endParaRPr lang="zh-CN" altLang="en-US" sz="1200" b="1" dirty="0">
              <a:latin typeface="宋体" panose="02010600030101010101" pitchFamily="2" charset="-122"/>
            </a:endParaRPr>
          </a:p>
          <a:p>
            <a:pPr eaLnBrk="1" hangingPunct="1">
              <a:buNone/>
            </a:pPr>
            <a:r>
              <a:rPr lang="en-US" altLang="zh-CN" sz="2800" b="1" dirty="0">
                <a:latin typeface="宋体" panose="02010600030101010101" pitchFamily="2" charset="-122"/>
              </a:rPr>
              <a:t>(4) </a:t>
            </a:r>
            <a:r>
              <a:rPr lang="zh-CN" altLang="en-US" sz="2800" b="1" dirty="0">
                <a:latin typeface="宋体" panose="02010600030101010101" pitchFamily="2" charset="-122"/>
              </a:rPr>
              <a:t>实现主机与外设之间的数据交换。</a:t>
            </a:r>
            <a:endParaRPr lang="zh-CN" altLang="en-US" sz="2800" b="1" dirty="0">
              <a:latin typeface="宋体" panose="02010600030101010101" pitchFamily="2" charset="-122"/>
            </a:endParaRPr>
          </a:p>
          <a:p>
            <a:pPr eaLnBrk="1" hangingPunct="1"/>
            <a:endParaRPr lang="zh-CN" altLang="en-US" sz="2800" b="1" dirty="0">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1" name="Rectangle 2"/>
          <p:cNvSpPr>
            <a:spLocks noGrp="1"/>
          </p:cNvSpPr>
          <p:nvPr>
            <p:ph type="title"/>
          </p:nvPr>
        </p:nvSpPr>
        <p:spPr>
          <a:xfrm>
            <a:off x="0" y="260350"/>
            <a:ext cx="4876800" cy="679450"/>
          </a:xfrm>
        </p:spPr>
        <p:txBody>
          <a:bodyPr wrap="square" lIns="91440" tIns="45720" rIns="91440" bIns="45720" anchor="b"/>
          <a:lstStyle/>
          <a:p>
            <a:pPr eaLnBrk="1" hangingPunct="1"/>
            <a:r>
              <a:rPr lang="en-US" altLang="zh-CN" sz="3200" b="1" dirty="0">
                <a:solidFill>
                  <a:srgbClr val="892FAD"/>
                </a:solidFill>
                <a:latin typeface="楷体_GB2312" pitchFamily="49" charset="-122"/>
                <a:ea typeface="楷体_GB2312" pitchFamily="49" charset="-122"/>
              </a:rPr>
              <a:t>3</a:t>
            </a:r>
            <a:r>
              <a:rPr lang="zh-CN" altLang="en-US" sz="3200" b="1" dirty="0">
                <a:solidFill>
                  <a:srgbClr val="892FAD"/>
                </a:solidFill>
                <a:latin typeface="楷体_GB2312" pitchFamily="49" charset="-122"/>
                <a:ea typeface="楷体_GB2312" pitchFamily="49" charset="-122"/>
              </a:rPr>
              <a:t>、接口的基本组成</a:t>
            </a:r>
            <a:endParaRPr lang="zh-CN" altLang="en-US" sz="3200" b="1" dirty="0">
              <a:solidFill>
                <a:srgbClr val="892FAD"/>
              </a:solidFill>
              <a:latin typeface="楷体_GB2312" pitchFamily="49" charset="-122"/>
              <a:ea typeface="楷体_GB2312" pitchFamily="49" charset="-122"/>
            </a:endParaRPr>
          </a:p>
        </p:txBody>
      </p:sp>
      <p:pic>
        <p:nvPicPr>
          <p:cNvPr id="46082" name="Picture 3"/>
          <p:cNvPicPr>
            <a:picLocks noChangeAspect="1"/>
          </p:cNvPicPr>
          <p:nvPr/>
        </p:nvPicPr>
        <p:blipFill>
          <a:blip r:embed="rId1" cstate="print"/>
          <a:srcRect l="5704" t="14844" r="6290" b="14844"/>
          <a:stretch>
            <a:fillRect/>
          </a:stretch>
        </p:blipFill>
        <p:spPr>
          <a:xfrm>
            <a:off x="0" y="1014413"/>
            <a:ext cx="9144000" cy="5843587"/>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Rectangle 2"/>
          <p:cNvSpPr/>
          <p:nvPr/>
        </p:nvSpPr>
        <p:spPr>
          <a:xfrm>
            <a:off x="468313" y="476250"/>
            <a:ext cx="8215312" cy="5638800"/>
          </a:xfrm>
          <a:prstGeom prst="rect">
            <a:avLst/>
          </a:prstGeom>
          <a:noFill/>
          <a:ln w="9525">
            <a:noFill/>
          </a:ln>
        </p:spPr>
        <p:txBody>
          <a:bodyPr anchor="t">
            <a:spAutoFit/>
          </a:bodyPr>
          <a:lstStyle/>
          <a:p>
            <a:pPr marL="1262380" indent="-1262380"/>
            <a:r>
              <a:rPr lang="zh-CN" altLang="en-US" sz="2400" dirty="0">
                <a:latin typeface="Times New Roman" panose="02020603050405020304" pitchFamily="18" charset="0"/>
              </a:rPr>
              <a:t>典型的接口通常具有如下功能： </a:t>
            </a:r>
            <a:endParaRPr lang="zh-CN" altLang="en-US" sz="2400" dirty="0">
              <a:latin typeface="Times New Roman" panose="02020603050405020304" pitchFamily="18" charset="0"/>
            </a:endParaRPr>
          </a:p>
          <a:p>
            <a:pPr marL="1262380" indent="-1262380">
              <a:spcBef>
                <a:spcPct val="50000"/>
              </a:spcBef>
            </a:pPr>
            <a:r>
              <a:rPr lang="zh-CN" altLang="en-US" sz="2000" dirty="0">
                <a:solidFill>
                  <a:srgbClr val="EF2E07"/>
                </a:solidFill>
                <a:latin typeface="Times New Roman" panose="02020603050405020304" pitchFamily="18" charset="0"/>
              </a:rPr>
              <a:t>1.控制</a:t>
            </a:r>
            <a:r>
              <a:rPr lang="zh-CN" altLang="en-US" sz="2000" i="1" dirty="0">
                <a:solidFill>
                  <a:schemeClr val="hlink"/>
                </a:solidFill>
                <a:latin typeface="Times New Roman" panose="02020603050405020304" pitchFamily="18" charset="0"/>
              </a:rPr>
              <a:t> </a:t>
            </a:r>
            <a:r>
              <a:rPr lang="zh-CN" altLang="en-US" sz="2000" dirty="0">
                <a:latin typeface="Times New Roman" panose="02020603050405020304" pitchFamily="18" charset="0"/>
              </a:rPr>
              <a:t>　接口靠程序的指令信息来控制外围设备的动作，如启动、关闭设备等.</a:t>
            </a:r>
            <a:endParaRPr lang="zh-CN" altLang="en-US" sz="2000" dirty="0">
              <a:latin typeface="Times New Roman" panose="02020603050405020304" pitchFamily="18" charset="0"/>
            </a:endParaRPr>
          </a:p>
          <a:p>
            <a:pPr marL="1262380" indent="-1262380" eaLnBrk="0" hangingPunct="0">
              <a:spcBef>
                <a:spcPct val="50000"/>
              </a:spcBef>
            </a:pPr>
            <a:r>
              <a:rPr lang="zh-CN" altLang="en-US" sz="2000" dirty="0">
                <a:solidFill>
                  <a:srgbClr val="EF2E07"/>
                </a:solidFill>
                <a:latin typeface="Times New Roman" panose="02020603050405020304" pitchFamily="18" charset="0"/>
              </a:rPr>
              <a:t>2.缓冲</a:t>
            </a:r>
            <a:r>
              <a:rPr lang="zh-CN" altLang="en-US" sz="2000" dirty="0">
                <a:latin typeface="Times New Roman" panose="02020603050405020304" pitchFamily="18" charset="0"/>
              </a:rPr>
              <a:t>　接口在外围设备和计算机系统其他部件之间用作为一个缓冲器，以补偿各种设备在速度上的差异.</a:t>
            </a:r>
            <a:endParaRPr lang="zh-CN" altLang="en-US" sz="2000" dirty="0">
              <a:latin typeface="Times New Roman" panose="02020603050405020304" pitchFamily="18" charset="0"/>
            </a:endParaRPr>
          </a:p>
          <a:p>
            <a:pPr marL="1262380" indent="-1262380" eaLnBrk="0" hangingPunct="0">
              <a:spcBef>
                <a:spcPct val="50000"/>
              </a:spcBef>
            </a:pPr>
            <a:r>
              <a:rPr lang="zh-CN" altLang="en-US" sz="2000" dirty="0">
                <a:solidFill>
                  <a:srgbClr val="EF2E07"/>
                </a:solidFill>
                <a:latin typeface="Times New Roman" panose="02020603050405020304" pitchFamily="18" charset="0"/>
              </a:rPr>
              <a:t>3.状态</a:t>
            </a:r>
            <a:r>
              <a:rPr lang="zh-CN" altLang="en-US" sz="2000" dirty="0">
                <a:latin typeface="Times New Roman" panose="02020603050405020304" pitchFamily="18" charset="0"/>
              </a:rPr>
              <a:t>　接口监视外围设备的工作状态并保存状态信息。状态信息包括数据“准备就绪”、“忙”、“错误”等等，供</a:t>
            </a:r>
            <a:r>
              <a:rPr lang="en-US" altLang="zh-CN" sz="2000" dirty="0">
                <a:latin typeface="Times New Roman" panose="02020603050405020304" pitchFamily="18" charset="0"/>
              </a:rPr>
              <a:t>CPU</a:t>
            </a:r>
            <a:r>
              <a:rPr lang="zh-CN" altLang="en-US" sz="2000" dirty="0">
                <a:latin typeface="Times New Roman" panose="02020603050405020304" pitchFamily="18" charset="0"/>
              </a:rPr>
              <a:t>询问外围设备时进行分析之用.</a:t>
            </a:r>
            <a:endParaRPr lang="zh-CN" altLang="en-US" sz="2000" dirty="0">
              <a:latin typeface="Times New Roman" panose="02020603050405020304" pitchFamily="18" charset="0"/>
            </a:endParaRPr>
          </a:p>
          <a:p>
            <a:pPr marL="1262380" indent="-1262380" eaLnBrk="0" hangingPunct="0">
              <a:spcBef>
                <a:spcPct val="50000"/>
              </a:spcBef>
            </a:pPr>
            <a:r>
              <a:rPr lang="zh-CN" altLang="en-US" sz="2000" dirty="0">
                <a:solidFill>
                  <a:srgbClr val="EF2E07"/>
                </a:solidFill>
                <a:latin typeface="Times New Roman" panose="02020603050405020304" pitchFamily="18" charset="0"/>
              </a:rPr>
              <a:t>4.转换</a:t>
            </a:r>
            <a:r>
              <a:rPr lang="zh-CN" altLang="en-US" sz="2000" dirty="0">
                <a:latin typeface="Times New Roman" panose="02020603050405020304" pitchFamily="18" charset="0"/>
              </a:rPr>
              <a:t>　接口可以完成任何要求的数据转换和电平转换，例如并－－串转换或串－－并转换，因此数据能在外围设备和</a:t>
            </a:r>
            <a:r>
              <a:rPr lang="en-US" altLang="zh-CN" sz="2000" dirty="0">
                <a:latin typeface="Times New Roman" panose="02020603050405020304" pitchFamily="18" charset="0"/>
              </a:rPr>
              <a:t>CPU</a:t>
            </a:r>
            <a:r>
              <a:rPr lang="zh-CN" altLang="en-US" sz="2000" dirty="0">
                <a:latin typeface="Times New Roman" panose="02020603050405020304" pitchFamily="18" charset="0"/>
              </a:rPr>
              <a:t>之间正确地进行传送。</a:t>
            </a:r>
            <a:endParaRPr lang="zh-CN" altLang="en-US" sz="2000" dirty="0">
              <a:latin typeface="Times New Roman" panose="02020603050405020304" pitchFamily="18" charset="0"/>
            </a:endParaRPr>
          </a:p>
          <a:p>
            <a:pPr marL="1262380" indent="-1262380">
              <a:spcBef>
                <a:spcPct val="50000"/>
              </a:spcBef>
            </a:pPr>
            <a:r>
              <a:rPr lang="zh-CN" altLang="en-US" sz="2000" dirty="0">
                <a:solidFill>
                  <a:srgbClr val="EF2E07"/>
                </a:solidFill>
                <a:latin typeface="Times New Roman" panose="02020603050405020304" pitchFamily="18" charset="0"/>
              </a:rPr>
              <a:t>5.整理</a:t>
            </a:r>
            <a:r>
              <a:rPr lang="zh-CN" altLang="en-US" sz="2000" dirty="0">
                <a:latin typeface="Times New Roman" panose="02020603050405020304" pitchFamily="18" charset="0"/>
              </a:rPr>
              <a:t>　接口可以完成一些特别的功能，例如在需要时可以修改字计数器或当前内存地址寄存器。</a:t>
            </a:r>
            <a:endParaRPr lang="zh-CN" altLang="en-US" sz="2000" dirty="0">
              <a:latin typeface="Times New Roman" panose="02020603050405020304" pitchFamily="18" charset="0"/>
            </a:endParaRPr>
          </a:p>
          <a:p>
            <a:pPr marL="1262380" indent="-1262380">
              <a:spcBef>
                <a:spcPct val="50000"/>
              </a:spcBef>
            </a:pPr>
            <a:r>
              <a:rPr lang="zh-CN" altLang="en-US" sz="2000" dirty="0">
                <a:solidFill>
                  <a:srgbClr val="EF2E07"/>
                </a:solidFill>
                <a:latin typeface="Times New Roman" panose="02020603050405020304" pitchFamily="18" charset="0"/>
              </a:rPr>
              <a:t>6.程序中断</a:t>
            </a:r>
            <a:r>
              <a:rPr lang="zh-CN" altLang="en-US" sz="2000" dirty="0">
                <a:latin typeface="Times New Roman" panose="02020603050405020304" pitchFamily="18" charset="0"/>
              </a:rPr>
              <a:t>　每当外围设备向</a:t>
            </a:r>
            <a:r>
              <a:rPr lang="en-US" altLang="zh-CN" sz="2000" dirty="0">
                <a:latin typeface="Times New Roman" panose="02020603050405020304" pitchFamily="18" charset="0"/>
              </a:rPr>
              <a:t>CPU</a:t>
            </a:r>
            <a:r>
              <a:rPr lang="zh-CN" altLang="en-US" sz="2000" dirty="0">
                <a:latin typeface="Times New Roman" panose="02020603050405020304" pitchFamily="18" charset="0"/>
              </a:rPr>
              <a:t>请求某种动作时，接口即发生一个中断请求信号到</a:t>
            </a:r>
            <a:r>
              <a:rPr lang="en-US" altLang="zh-CN" sz="2000" dirty="0">
                <a:latin typeface="Times New Roman" panose="02020603050405020304" pitchFamily="18" charset="0"/>
              </a:rPr>
              <a:t>CPU</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7" name="Rectangle 2"/>
          <p:cNvSpPr/>
          <p:nvPr/>
        </p:nvSpPr>
        <p:spPr>
          <a:xfrm>
            <a:off x="395288" y="1196975"/>
            <a:ext cx="8280400" cy="3651250"/>
          </a:xfrm>
          <a:prstGeom prst="rect">
            <a:avLst/>
          </a:prstGeom>
          <a:noFill/>
          <a:ln w="9525">
            <a:noFill/>
          </a:ln>
        </p:spPr>
        <p:txBody>
          <a:bodyPr tIns="0" bIns="0" anchor="t">
            <a:spAutoFit/>
          </a:bodyPr>
          <a:lstStyle/>
          <a:p>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0" hangingPunct="0"/>
            <a:r>
              <a:rPr lang="zh-CN" altLang="en-US" sz="2400" dirty="0">
                <a:latin typeface="Times New Roman" panose="02020603050405020304" pitchFamily="18" charset="0"/>
              </a:rPr>
              <a:t>事实上，一个适配器必有两个接口：</a:t>
            </a:r>
            <a:endParaRPr lang="zh-CN" altLang="en-US" sz="2400" dirty="0">
              <a:latin typeface="Times New Roman" panose="02020603050405020304" pitchFamily="18" charset="0"/>
            </a:endParaRPr>
          </a:p>
          <a:p>
            <a:pPr eaLnBrk="0" hangingPunct="0"/>
            <a:endParaRPr lang="zh-CN" altLang="en-US" sz="2400" dirty="0">
              <a:latin typeface="Times New Roman" panose="02020603050405020304" pitchFamily="18" charset="0"/>
            </a:endParaRPr>
          </a:p>
          <a:p>
            <a:pPr eaLnBrk="0" hangingPunct="0"/>
            <a:r>
              <a:rPr lang="zh-CN" altLang="en-US" sz="2400" dirty="0">
                <a:latin typeface="Times New Roman" panose="02020603050405020304" pitchFamily="18" charset="0"/>
              </a:rPr>
              <a:t>　　　</a:t>
            </a:r>
            <a:r>
              <a:rPr lang="zh-CN" altLang="en-US" sz="2400" dirty="0">
                <a:solidFill>
                  <a:srgbClr val="C62C02"/>
                </a:solidFill>
                <a:latin typeface="Times New Roman" panose="02020603050405020304" pitchFamily="18" charset="0"/>
              </a:rPr>
              <a:t>一是和系统总线的接口</a:t>
            </a:r>
            <a:r>
              <a:rPr lang="zh-CN" altLang="en-US" sz="2400" dirty="0">
                <a:latin typeface="Times New Roman" panose="02020603050405020304" pitchFamily="18" charset="0"/>
              </a:rPr>
              <a:t>，</a:t>
            </a:r>
            <a:r>
              <a:rPr lang="en-US" altLang="zh-CN" sz="2400" dirty="0">
                <a:latin typeface="Times New Roman" panose="02020603050405020304" pitchFamily="18" charset="0"/>
              </a:rPr>
              <a:t>CPU</a:t>
            </a:r>
            <a:r>
              <a:rPr lang="zh-CN" altLang="en-US" sz="2400" dirty="0">
                <a:latin typeface="Times New Roman" panose="02020603050405020304" pitchFamily="18" charset="0"/>
              </a:rPr>
              <a:t>和适配器的数据交换一定是并行方式；</a:t>
            </a:r>
            <a:endParaRPr lang="zh-CN" altLang="en-US" sz="2400" dirty="0">
              <a:latin typeface="Times New Roman" panose="02020603050405020304" pitchFamily="18" charset="0"/>
            </a:endParaRPr>
          </a:p>
          <a:p>
            <a:pPr eaLnBrk="0" hangingPunct="0"/>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a:p>
            <a:pPr eaLnBrk="0" hangingPunct="0"/>
            <a:r>
              <a:rPr lang="zh-CN" altLang="en-US" sz="2400" dirty="0">
                <a:latin typeface="Times New Roman" panose="02020603050405020304" pitchFamily="18" charset="0"/>
              </a:rPr>
              <a:t>         </a:t>
            </a:r>
            <a:r>
              <a:rPr lang="zh-CN" altLang="en-US" sz="2400" dirty="0">
                <a:solidFill>
                  <a:srgbClr val="C62C02"/>
                </a:solidFill>
                <a:latin typeface="Times New Roman" panose="02020603050405020304" pitchFamily="18" charset="0"/>
              </a:rPr>
              <a:t>二是和外设的接口</a:t>
            </a:r>
            <a:r>
              <a:rPr lang="zh-CN" altLang="en-US" sz="2400" dirty="0">
                <a:latin typeface="Times New Roman" panose="02020603050405020304" pitchFamily="18" charset="0"/>
              </a:rPr>
              <a:t>，适配器和外设的数据交换可能是并行方式，也可能是串行方式。根据外围设备供求串行数据或并行数据的方式不同，适配器分为</a:t>
            </a:r>
            <a:r>
              <a:rPr lang="zh-CN" altLang="en-US" sz="2400" dirty="0">
                <a:solidFill>
                  <a:srgbClr val="C62C02"/>
                </a:solidFill>
                <a:latin typeface="Times New Roman" panose="02020603050405020304" pitchFamily="18" charset="0"/>
              </a:rPr>
              <a:t>串行数据接口</a:t>
            </a:r>
            <a:r>
              <a:rPr lang="zh-CN" altLang="en-US" sz="2400" dirty="0">
                <a:latin typeface="Times New Roman" panose="02020603050405020304" pitchFamily="18" charset="0"/>
              </a:rPr>
              <a:t>和</a:t>
            </a:r>
            <a:r>
              <a:rPr lang="zh-CN" altLang="en-US" sz="2400" dirty="0">
                <a:solidFill>
                  <a:srgbClr val="C62C02"/>
                </a:solidFill>
                <a:latin typeface="Times New Roman" panose="02020603050405020304" pitchFamily="18" charset="0"/>
              </a:rPr>
              <a:t>并行数据接口</a:t>
            </a:r>
            <a:r>
              <a:rPr lang="zh-CN" altLang="en-US" sz="2400" dirty="0">
                <a:latin typeface="Times New Roman" panose="02020603050405020304" pitchFamily="18" charset="0"/>
              </a:rPr>
              <a:t>两大类。</a:t>
            </a:r>
            <a:endParaRPr lang="zh-CN" altLang="en-US" sz="2400"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5" name="Rectangle 2"/>
          <p:cNvSpPr>
            <a:spLocks noGrp="1"/>
          </p:cNvSpPr>
          <p:nvPr>
            <p:ph type="title"/>
          </p:nvPr>
        </p:nvSpPr>
        <p:spPr>
          <a:xfrm>
            <a:off x="381000" y="685800"/>
            <a:ext cx="8229600" cy="609600"/>
          </a:xfrm>
        </p:spPr>
        <p:txBody>
          <a:bodyPr wrap="square" lIns="91440" tIns="45720" rIns="91440" bIns="45720" anchor="b"/>
          <a:lstStyle/>
          <a:p>
            <a:pPr eaLnBrk="1" hangingPunct="1"/>
            <a:r>
              <a:rPr lang="en-US" altLang="zh-CN" sz="3200" b="1" dirty="0">
                <a:solidFill>
                  <a:srgbClr val="892FAD"/>
                </a:solidFill>
                <a:latin typeface="楷体_GB2312" pitchFamily="49" charset="-122"/>
                <a:ea typeface="楷体_GB2312" pitchFamily="49" charset="-122"/>
              </a:rPr>
              <a:t>4</a:t>
            </a:r>
            <a:r>
              <a:rPr lang="zh-CN" altLang="en-US" sz="3200" b="1" dirty="0">
                <a:solidFill>
                  <a:srgbClr val="892FAD"/>
                </a:solidFill>
                <a:latin typeface="楷体_GB2312" pitchFamily="49" charset="-122"/>
                <a:ea typeface="楷体_GB2312" pitchFamily="49" charset="-122"/>
              </a:rPr>
              <a:t>、接口的分类</a:t>
            </a:r>
            <a:r>
              <a:rPr lang="zh-CN" altLang="en-US" sz="2800" b="1" dirty="0">
                <a:solidFill>
                  <a:srgbClr val="892FAD"/>
                </a:solidFill>
                <a:latin typeface="楷体_GB2312" pitchFamily="49" charset="-122"/>
                <a:ea typeface="楷体_GB2312" pitchFamily="49" charset="-122"/>
              </a:rPr>
              <a:t> </a:t>
            </a:r>
            <a:r>
              <a:rPr lang="en-US" altLang="zh-CN" sz="2800" b="1" dirty="0">
                <a:solidFill>
                  <a:srgbClr val="892FAD"/>
                </a:solidFill>
                <a:latin typeface="楷体_GB2312" pitchFamily="49" charset="-122"/>
                <a:ea typeface="楷体_GB2312" pitchFamily="49" charset="-122"/>
              </a:rPr>
              <a:t>(</a:t>
            </a:r>
            <a:r>
              <a:rPr lang="zh-CN" altLang="en-US" sz="2800" b="1" dirty="0">
                <a:solidFill>
                  <a:srgbClr val="892FAD"/>
                </a:solidFill>
                <a:latin typeface="楷体_GB2312" pitchFamily="49" charset="-122"/>
                <a:ea typeface="楷体_GB2312" pitchFamily="49" charset="-122"/>
              </a:rPr>
              <a:t>按外设供求数据方式的不同分</a:t>
            </a:r>
            <a:r>
              <a:rPr lang="en-US" altLang="zh-CN" sz="2800" b="1" dirty="0">
                <a:solidFill>
                  <a:srgbClr val="892FAD"/>
                </a:solidFill>
                <a:latin typeface="楷体_GB2312" pitchFamily="49" charset="-122"/>
                <a:ea typeface="楷体_GB2312" pitchFamily="49" charset="-122"/>
              </a:rPr>
              <a:t>)</a:t>
            </a:r>
            <a:endParaRPr lang="en-US" altLang="zh-CN" sz="2800" b="1" dirty="0">
              <a:solidFill>
                <a:srgbClr val="892FAD"/>
              </a:solidFill>
              <a:latin typeface="楷体_GB2312" pitchFamily="49" charset="-122"/>
              <a:ea typeface="楷体_GB2312" pitchFamily="49" charset="-122"/>
            </a:endParaRPr>
          </a:p>
        </p:txBody>
      </p:sp>
      <p:sp>
        <p:nvSpPr>
          <p:cNvPr id="52226" name="Rectangle 3"/>
          <p:cNvSpPr>
            <a:spLocks noGrp="1"/>
          </p:cNvSpPr>
          <p:nvPr>
            <p:ph idx="1"/>
          </p:nvPr>
        </p:nvSpPr>
        <p:spPr>
          <a:xfrm>
            <a:off x="685800" y="1295400"/>
            <a:ext cx="7772400" cy="1295400"/>
          </a:xfrm>
        </p:spPr>
        <p:txBody>
          <a:bodyPr wrap="square" lIns="91440" tIns="45720" rIns="91440" bIns="45720" anchor="t"/>
          <a:lstStyle/>
          <a:p>
            <a:pPr eaLnBrk="1" hangingPunct="1">
              <a:buNone/>
            </a:pPr>
            <a:r>
              <a:rPr lang="en-US" altLang="zh-CN" sz="2800" b="1" dirty="0">
                <a:solidFill>
                  <a:srgbClr val="181B8E"/>
                </a:solidFill>
                <a:latin typeface="Arial" panose="020B0604020202020204" pitchFamily="34" charset="0"/>
                <a:cs typeface="Arial" panose="020B0604020202020204" pitchFamily="34" charset="0"/>
              </a:rPr>
              <a:t>(1) </a:t>
            </a:r>
            <a:r>
              <a:rPr lang="zh-CN" altLang="en-US" sz="2800" b="1" dirty="0">
                <a:solidFill>
                  <a:srgbClr val="181B8E"/>
                </a:solidFill>
                <a:latin typeface="宋体" panose="02010600030101010101" pitchFamily="2" charset="-122"/>
              </a:rPr>
              <a:t>串行数据接口</a:t>
            </a:r>
            <a:endParaRPr lang="zh-CN" altLang="en-US" sz="2800" b="1" dirty="0">
              <a:solidFill>
                <a:srgbClr val="181B8E"/>
              </a:solidFill>
              <a:latin typeface="Arial" panose="020B0604020202020204" pitchFamily="34" charset="0"/>
              <a:cs typeface="Arial" panose="020B0604020202020204" pitchFamily="34" charset="0"/>
            </a:endParaRPr>
          </a:p>
          <a:p>
            <a:pPr algn="just" eaLnBrk="1" hangingPunct="1">
              <a:buNone/>
            </a:pPr>
            <a:r>
              <a:rPr lang="zh-CN" altLang="en-US" b="1" dirty="0">
                <a:latin typeface="Times New Roman" panose="02020603050405020304" pitchFamily="18" charset="0"/>
              </a:rPr>
              <a:t>    </a:t>
            </a:r>
            <a:r>
              <a:rPr lang="zh-CN" altLang="en-US" sz="2800" b="1" dirty="0">
                <a:latin typeface="Times New Roman" panose="02020603050405020304" pitchFamily="18" charset="0"/>
              </a:rPr>
              <a:t>接口与设备之间数据按序逐位传送的接口。</a:t>
            </a:r>
            <a:endParaRPr lang="zh-CN" altLang="en-US" sz="2800" b="1" dirty="0">
              <a:latin typeface="Times New Roman" panose="02020603050405020304" pitchFamily="18" charset="0"/>
            </a:endParaRPr>
          </a:p>
          <a:p>
            <a:pPr algn="just" eaLnBrk="1" hangingPunct="1">
              <a:buNone/>
            </a:pPr>
            <a:endParaRPr lang="zh-CN" altLang="en-US" sz="2800" b="1" dirty="0"/>
          </a:p>
          <a:p>
            <a:pPr eaLnBrk="1" hangingPunct="1">
              <a:buNone/>
            </a:pPr>
            <a:endParaRPr lang="zh-CN" altLang="en-US" sz="2800" b="1" dirty="0"/>
          </a:p>
          <a:p>
            <a:pPr eaLnBrk="1" hangingPunct="1"/>
            <a:endParaRPr lang="zh-CN" altLang="en-US" sz="2800" b="1" dirty="0"/>
          </a:p>
        </p:txBody>
      </p:sp>
      <p:sp>
        <p:nvSpPr>
          <p:cNvPr id="52227" name="Text Box 4"/>
          <p:cNvSpPr txBox="1"/>
          <p:nvPr/>
        </p:nvSpPr>
        <p:spPr>
          <a:xfrm>
            <a:off x="755650" y="3716338"/>
            <a:ext cx="6680200" cy="1103312"/>
          </a:xfrm>
          <a:prstGeom prst="rect">
            <a:avLst/>
          </a:prstGeom>
          <a:noFill/>
          <a:ln w="9525">
            <a:noFill/>
          </a:ln>
        </p:spPr>
        <p:txBody>
          <a:bodyPr wrap="none" anchor="t">
            <a:spAutoFit/>
          </a:bodyPr>
          <a:lstStyle/>
          <a:p>
            <a:pPr>
              <a:spcBef>
                <a:spcPct val="20000"/>
              </a:spcBef>
              <a:buSzPct val="90000"/>
            </a:pPr>
            <a:r>
              <a:rPr lang="zh-CN" altLang="en-US" dirty="0">
                <a:solidFill>
                  <a:srgbClr val="181B8E"/>
                </a:solidFill>
                <a:latin typeface="Arial" panose="020B0604020202020204" pitchFamily="34" charset="0"/>
                <a:cs typeface="Arial" panose="020B0604020202020204" pitchFamily="34" charset="0"/>
              </a:rPr>
              <a:t>(2) </a:t>
            </a:r>
            <a:r>
              <a:rPr lang="zh-CN" altLang="en-US" dirty="0">
                <a:solidFill>
                  <a:srgbClr val="181B8E"/>
                </a:solidFill>
                <a:latin typeface="宋体" panose="02010600030101010101" pitchFamily="2" charset="-122"/>
              </a:rPr>
              <a:t>并行数据接口</a:t>
            </a:r>
            <a:endParaRPr lang="zh-CN" altLang="en-US" dirty="0">
              <a:solidFill>
                <a:srgbClr val="181B8E"/>
              </a:solidFill>
              <a:latin typeface="Arial" panose="020B0604020202020204" pitchFamily="34" charset="0"/>
              <a:cs typeface="Arial" panose="020B0604020202020204" pitchFamily="34" charset="0"/>
            </a:endParaRPr>
          </a:p>
          <a:p>
            <a:pPr>
              <a:spcBef>
                <a:spcPct val="20000"/>
              </a:spcBef>
              <a:buSzPct val="90000"/>
            </a:pPr>
            <a:r>
              <a:rPr lang="zh-CN" altLang="en-US" sz="3200" dirty="0">
                <a:latin typeface="Arial" panose="020B0604020202020204" pitchFamily="34" charset="0"/>
                <a:cs typeface="Arial" panose="020B0604020202020204" pitchFamily="34" charset="0"/>
              </a:rPr>
              <a:t>    </a:t>
            </a:r>
            <a:r>
              <a:rPr lang="zh-CN" altLang="en-US" dirty="0">
                <a:latin typeface="Times New Roman" panose="02020603050405020304" pitchFamily="18" charset="0"/>
              </a:rPr>
              <a:t>接口与设备之间数据并行传送的接口。</a:t>
            </a:r>
            <a:endParaRPr lang="zh-CN" altLang="en-US" dirty="0">
              <a:latin typeface="Times New Roman" panose="02020603050405020304" pitchFamily="18" charset="0"/>
            </a:endParaRPr>
          </a:p>
        </p:txBody>
      </p:sp>
      <p:grpSp>
        <p:nvGrpSpPr>
          <p:cNvPr id="52228" name="Group 5"/>
          <p:cNvGrpSpPr/>
          <p:nvPr/>
        </p:nvGrpSpPr>
        <p:grpSpPr>
          <a:xfrm>
            <a:off x="1908175" y="2492375"/>
            <a:ext cx="4038600" cy="1125538"/>
            <a:chOff x="0" y="0"/>
            <a:chExt cx="2544" cy="709"/>
          </a:xfrm>
        </p:grpSpPr>
        <p:grpSp>
          <p:nvGrpSpPr>
            <p:cNvPr id="52229" name="Group 6"/>
            <p:cNvGrpSpPr/>
            <p:nvPr/>
          </p:nvGrpSpPr>
          <p:grpSpPr>
            <a:xfrm>
              <a:off x="0" y="0"/>
              <a:ext cx="2544" cy="709"/>
              <a:chOff x="0" y="0"/>
              <a:chExt cx="2544" cy="624"/>
            </a:xfrm>
          </p:grpSpPr>
          <p:sp>
            <p:nvSpPr>
              <p:cNvPr id="52230" name="Rectangle 7"/>
              <p:cNvSpPr/>
              <p:nvPr/>
            </p:nvSpPr>
            <p:spPr>
              <a:xfrm>
                <a:off x="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31" name="Rectangle 8"/>
              <p:cNvSpPr/>
              <p:nvPr/>
            </p:nvSpPr>
            <p:spPr>
              <a:xfrm>
                <a:off x="192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32" name="Rectangle 9"/>
              <p:cNvSpPr/>
              <p:nvPr/>
            </p:nvSpPr>
            <p:spPr>
              <a:xfrm>
                <a:off x="96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33" name="AutoShape 10"/>
              <p:cNvSpPr/>
              <p:nvPr/>
            </p:nvSpPr>
            <p:spPr>
              <a:xfrm>
                <a:off x="624" y="192"/>
                <a:ext cx="336" cy="192"/>
              </a:xfrm>
              <a:prstGeom prst="leftRightArrow">
                <a:avLst>
                  <a:gd name="adj1" fmla="val 50000"/>
                  <a:gd name="adj2" fmla="val 35000"/>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34" name="AutoShape 11"/>
              <p:cNvSpPr/>
              <p:nvPr/>
            </p:nvSpPr>
            <p:spPr>
              <a:xfrm>
                <a:off x="1584" y="192"/>
                <a:ext cx="336" cy="192"/>
              </a:xfrm>
              <a:prstGeom prst="leftRightArrow">
                <a:avLst>
                  <a:gd name="adj1" fmla="val 50000"/>
                  <a:gd name="adj2" fmla="val 35000"/>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sp>
          <p:nvSpPr>
            <p:cNvPr id="52235" name="Text Box 12"/>
            <p:cNvSpPr txBox="1"/>
            <p:nvPr/>
          </p:nvSpPr>
          <p:spPr>
            <a:xfrm>
              <a:off x="624" y="0"/>
              <a:ext cx="340" cy="192"/>
            </a:xfrm>
            <a:prstGeom prst="rect">
              <a:avLst/>
            </a:prstGeom>
            <a:noFill/>
            <a:ln w="9525">
              <a:noFill/>
            </a:ln>
          </p:spPr>
          <p:txBody>
            <a:bodyPr wrap="none" anchor="t">
              <a:spAutoFit/>
            </a:bodyPr>
            <a:lstStyle/>
            <a:p>
              <a:r>
                <a:rPr lang="zh-CN" altLang="en-US" sz="1400" dirty="0">
                  <a:latin typeface="Times New Roman" panose="02020603050405020304" pitchFamily="18" charset="0"/>
                </a:rPr>
                <a:t>并行</a:t>
              </a:r>
              <a:endParaRPr lang="zh-CN" altLang="en-US" sz="1400" dirty="0">
                <a:latin typeface="Times New Roman" panose="02020603050405020304" pitchFamily="18" charset="0"/>
              </a:endParaRPr>
            </a:p>
          </p:txBody>
        </p:sp>
        <p:sp>
          <p:nvSpPr>
            <p:cNvPr id="52236" name="Text Box 13"/>
            <p:cNvSpPr txBox="1"/>
            <p:nvPr/>
          </p:nvSpPr>
          <p:spPr>
            <a:xfrm>
              <a:off x="1584" y="0"/>
              <a:ext cx="340" cy="192"/>
            </a:xfrm>
            <a:prstGeom prst="rect">
              <a:avLst/>
            </a:prstGeom>
            <a:noFill/>
            <a:ln w="9525">
              <a:noFill/>
            </a:ln>
          </p:spPr>
          <p:txBody>
            <a:bodyPr wrap="none" anchor="t">
              <a:spAutoFit/>
            </a:bodyPr>
            <a:lstStyle/>
            <a:p>
              <a:r>
                <a:rPr lang="zh-CN" altLang="en-US" sz="1400" dirty="0">
                  <a:solidFill>
                    <a:srgbClr val="FF3300"/>
                  </a:solidFill>
                  <a:latin typeface="Times New Roman" panose="02020603050405020304" pitchFamily="18" charset="0"/>
                </a:rPr>
                <a:t>串行</a:t>
              </a:r>
              <a:endParaRPr lang="zh-CN" altLang="en-US" sz="1400" dirty="0">
                <a:solidFill>
                  <a:srgbClr val="FF3300"/>
                </a:solidFill>
                <a:latin typeface="Times New Roman" panose="02020603050405020304" pitchFamily="18" charset="0"/>
              </a:endParaRPr>
            </a:p>
          </p:txBody>
        </p:sp>
        <p:sp>
          <p:nvSpPr>
            <p:cNvPr id="52237" name="Text Box 14"/>
            <p:cNvSpPr txBox="1"/>
            <p:nvPr/>
          </p:nvSpPr>
          <p:spPr>
            <a:xfrm>
              <a:off x="96" y="164"/>
              <a:ext cx="438" cy="250"/>
            </a:xfrm>
            <a:prstGeom prst="rect">
              <a:avLst/>
            </a:prstGeom>
            <a:noFill/>
            <a:ln w="9525">
              <a:noFill/>
            </a:ln>
          </p:spPr>
          <p:txBody>
            <a:bodyPr wrap="none" anchor="t">
              <a:spAutoFit/>
            </a:bodyPr>
            <a:lstStyle/>
            <a:p>
              <a:r>
                <a:rPr lang="zh-CN" altLang="en-US" sz="2000" dirty="0">
                  <a:latin typeface="Times New Roman" panose="02020603050405020304" pitchFamily="18" charset="0"/>
                </a:rPr>
                <a:t>主机</a:t>
              </a:r>
              <a:endParaRPr lang="zh-CN" altLang="en-US" sz="2000" dirty="0">
                <a:latin typeface="Times New Roman" panose="02020603050405020304" pitchFamily="18" charset="0"/>
              </a:endParaRPr>
            </a:p>
          </p:txBody>
        </p:sp>
        <p:sp>
          <p:nvSpPr>
            <p:cNvPr id="52238" name="Text Box 15"/>
            <p:cNvSpPr txBox="1"/>
            <p:nvPr/>
          </p:nvSpPr>
          <p:spPr>
            <a:xfrm>
              <a:off x="1043" y="46"/>
              <a:ext cx="596" cy="634"/>
            </a:xfrm>
            <a:prstGeom prst="rect">
              <a:avLst/>
            </a:prstGeom>
            <a:noFill/>
            <a:ln w="9525">
              <a:noFill/>
            </a:ln>
          </p:spPr>
          <p:txBody>
            <a:bodyPr anchor="t">
              <a:spAutoFit/>
            </a:bodyPr>
            <a:lstStyle/>
            <a:p>
              <a:r>
                <a:rPr lang="zh-CN" altLang="en-US" sz="2000" dirty="0">
                  <a:latin typeface="Times New Roman" panose="02020603050405020304" pitchFamily="18" charset="0"/>
                </a:rPr>
                <a:t>串行数据接口</a:t>
              </a:r>
              <a:endParaRPr lang="zh-CN" altLang="en-US" sz="2000" dirty="0">
                <a:latin typeface="Times New Roman" panose="02020603050405020304" pitchFamily="18" charset="0"/>
              </a:endParaRPr>
            </a:p>
          </p:txBody>
        </p:sp>
        <p:sp>
          <p:nvSpPr>
            <p:cNvPr id="52239" name="Text Box 16"/>
            <p:cNvSpPr txBox="1"/>
            <p:nvPr/>
          </p:nvSpPr>
          <p:spPr>
            <a:xfrm>
              <a:off x="2016" y="55"/>
              <a:ext cx="438" cy="441"/>
            </a:xfrm>
            <a:prstGeom prst="rect">
              <a:avLst/>
            </a:prstGeom>
            <a:noFill/>
            <a:ln w="9525">
              <a:noFill/>
            </a:ln>
          </p:spPr>
          <p:txBody>
            <a:bodyPr wrap="none" anchor="t">
              <a:spAutoFit/>
            </a:bodyPr>
            <a:lstStyle/>
            <a:p>
              <a:r>
                <a:rPr lang="zh-CN" altLang="en-US" sz="2000" dirty="0">
                  <a:latin typeface="Times New Roman" panose="02020603050405020304" pitchFamily="18" charset="0"/>
                </a:rPr>
                <a:t>外围</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设备</a:t>
              </a:r>
              <a:endParaRPr lang="zh-CN" altLang="en-US" sz="2000" dirty="0">
                <a:latin typeface="Times New Roman" panose="02020603050405020304" pitchFamily="18" charset="0"/>
              </a:endParaRPr>
            </a:p>
          </p:txBody>
        </p:sp>
      </p:grpSp>
      <p:grpSp>
        <p:nvGrpSpPr>
          <p:cNvPr id="52240" name="Group 17"/>
          <p:cNvGrpSpPr/>
          <p:nvPr/>
        </p:nvGrpSpPr>
        <p:grpSpPr>
          <a:xfrm>
            <a:off x="1835150" y="5229225"/>
            <a:ext cx="4038600" cy="990600"/>
            <a:chOff x="0" y="0"/>
            <a:chExt cx="2544" cy="624"/>
          </a:xfrm>
        </p:grpSpPr>
        <p:grpSp>
          <p:nvGrpSpPr>
            <p:cNvPr id="52241" name="Group 18"/>
            <p:cNvGrpSpPr/>
            <p:nvPr/>
          </p:nvGrpSpPr>
          <p:grpSpPr>
            <a:xfrm>
              <a:off x="0" y="0"/>
              <a:ext cx="2544" cy="624"/>
              <a:chOff x="0" y="0"/>
              <a:chExt cx="2544" cy="624"/>
            </a:xfrm>
          </p:grpSpPr>
          <p:sp>
            <p:nvSpPr>
              <p:cNvPr id="52242" name="Rectangle 19"/>
              <p:cNvSpPr/>
              <p:nvPr/>
            </p:nvSpPr>
            <p:spPr>
              <a:xfrm>
                <a:off x="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43" name="Rectangle 20"/>
              <p:cNvSpPr/>
              <p:nvPr/>
            </p:nvSpPr>
            <p:spPr>
              <a:xfrm>
                <a:off x="192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44" name="Rectangle 21"/>
              <p:cNvSpPr/>
              <p:nvPr/>
            </p:nvSpPr>
            <p:spPr>
              <a:xfrm>
                <a:off x="960" y="0"/>
                <a:ext cx="624" cy="62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45" name="AutoShape 22"/>
              <p:cNvSpPr/>
              <p:nvPr/>
            </p:nvSpPr>
            <p:spPr>
              <a:xfrm>
                <a:off x="624" y="192"/>
                <a:ext cx="336" cy="192"/>
              </a:xfrm>
              <a:prstGeom prst="leftRightArrow">
                <a:avLst>
                  <a:gd name="adj1" fmla="val 50000"/>
                  <a:gd name="adj2" fmla="val 35000"/>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52246" name="AutoShape 23"/>
              <p:cNvSpPr/>
              <p:nvPr/>
            </p:nvSpPr>
            <p:spPr>
              <a:xfrm>
                <a:off x="1584" y="192"/>
                <a:ext cx="336" cy="192"/>
              </a:xfrm>
              <a:prstGeom prst="leftRightArrow">
                <a:avLst>
                  <a:gd name="adj1" fmla="val 50000"/>
                  <a:gd name="adj2" fmla="val 35000"/>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grpSp>
        <p:sp>
          <p:nvSpPr>
            <p:cNvPr id="52247" name="Text Box 24"/>
            <p:cNvSpPr txBox="1"/>
            <p:nvPr/>
          </p:nvSpPr>
          <p:spPr>
            <a:xfrm>
              <a:off x="624" y="0"/>
              <a:ext cx="340" cy="192"/>
            </a:xfrm>
            <a:prstGeom prst="rect">
              <a:avLst/>
            </a:prstGeom>
            <a:noFill/>
            <a:ln w="9525">
              <a:noFill/>
            </a:ln>
          </p:spPr>
          <p:txBody>
            <a:bodyPr wrap="none" anchor="t">
              <a:spAutoFit/>
            </a:bodyPr>
            <a:lstStyle/>
            <a:p>
              <a:r>
                <a:rPr lang="zh-CN" altLang="en-US" sz="1400" dirty="0">
                  <a:latin typeface="Times New Roman" panose="02020603050405020304" pitchFamily="18" charset="0"/>
                </a:rPr>
                <a:t>并行</a:t>
              </a:r>
              <a:endParaRPr lang="zh-CN" altLang="en-US" sz="1400" dirty="0">
                <a:latin typeface="Times New Roman" panose="02020603050405020304" pitchFamily="18" charset="0"/>
              </a:endParaRPr>
            </a:p>
          </p:txBody>
        </p:sp>
        <p:sp>
          <p:nvSpPr>
            <p:cNvPr id="52248" name="Text Box 25"/>
            <p:cNvSpPr txBox="1"/>
            <p:nvPr/>
          </p:nvSpPr>
          <p:spPr>
            <a:xfrm>
              <a:off x="1584" y="0"/>
              <a:ext cx="340" cy="192"/>
            </a:xfrm>
            <a:prstGeom prst="rect">
              <a:avLst/>
            </a:prstGeom>
            <a:noFill/>
            <a:ln w="9525">
              <a:noFill/>
            </a:ln>
          </p:spPr>
          <p:txBody>
            <a:bodyPr wrap="none" anchor="t">
              <a:spAutoFit/>
            </a:bodyPr>
            <a:lstStyle/>
            <a:p>
              <a:r>
                <a:rPr lang="zh-CN" altLang="en-US" sz="1400" dirty="0">
                  <a:solidFill>
                    <a:srgbClr val="FF3300"/>
                  </a:solidFill>
                  <a:latin typeface="Times New Roman" panose="02020603050405020304" pitchFamily="18" charset="0"/>
                </a:rPr>
                <a:t>并行</a:t>
              </a:r>
              <a:endParaRPr lang="zh-CN" altLang="en-US" sz="1400" dirty="0">
                <a:solidFill>
                  <a:srgbClr val="FF3300"/>
                </a:solidFill>
                <a:latin typeface="Times New Roman" panose="02020603050405020304" pitchFamily="18" charset="0"/>
              </a:endParaRPr>
            </a:p>
          </p:txBody>
        </p:sp>
        <p:sp>
          <p:nvSpPr>
            <p:cNvPr id="52249" name="Text Box 26"/>
            <p:cNvSpPr txBox="1"/>
            <p:nvPr/>
          </p:nvSpPr>
          <p:spPr>
            <a:xfrm>
              <a:off x="96" y="144"/>
              <a:ext cx="438" cy="250"/>
            </a:xfrm>
            <a:prstGeom prst="rect">
              <a:avLst/>
            </a:prstGeom>
            <a:noFill/>
            <a:ln w="9525">
              <a:noFill/>
            </a:ln>
          </p:spPr>
          <p:txBody>
            <a:bodyPr wrap="none" anchor="t">
              <a:spAutoFit/>
            </a:bodyPr>
            <a:lstStyle/>
            <a:p>
              <a:r>
                <a:rPr lang="zh-CN" altLang="en-US" sz="2000" dirty="0">
                  <a:latin typeface="Times New Roman" panose="02020603050405020304" pitchFamily="18" charset="0"/>
                </a:rPr>
                <a:t>主机</a:t>
              </a:r>
              <a:endParaRPr lang="zh-CN" altLang="en-US" sz="2000" dirty="0">
                <a:latin typeface="Times New Roman" panose="02020603050405020304" pitchFamily="18" charset="0"/>
              </a:endParaRPr>
            </a:p>
          </p:txBody>
        </p:sp>
        <p:sp>
          <p:nvSpPr>
            <p:cNvPr id="52250" name="Text Box 27"/>
            <p:cNvSpPr txBox="1"/>
            <p:nvPr/>
          </p:nvSpPr>
          <p:spPr>
            <a:xfrm>
              <a:off x="1008" y="96"/>
              <a:ext cx="599" cy="442"/>
            </a:xfrm>
            <a:prstGeom prst="rect">
              <a:avLst/>
            </a:prstGeom>
            <a:noFill/>
            <a:ln w="9525">
              <a:noFill/>
            </a:ln>
          </p:spPr>
          <p:txBody>
            <a:bodyPr wrap="none" anchor="t">
              <a:spAutoFit/>
            </a:bodyPr>
            <a:lstStyle/>
            <a:p>
              <a:r>
                <a:rPr lang="zh-CN" altLang="en-US" sz="2000" dirty="0">
                  <a:latin typeface="Times New Roman" panose="02020603050405020304" pitchFamily="18" charset="0"/>
                </a:rPr>
                <a:t>并行数</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据接口</a:t>
              </a:r>
              <a:endParaRPr lang="zh-CN" altLang="en-US" sz="2000" dirty="0">
                <a:latin typeface="Times New Roman" panose="02020603050405020304" pitchFamily="18" charset="0"/>
              </a:endParaRPr>
            </a:p>
          </p:txBody>
        </p:sp>
        <p:sp>
          <p:nvSpPr>
            <p:cNvPr id="52251" name="Text Box 28"/>
            <p:cNvSpPr txBox="1"/>
            <p:nvPr/>
          </p:nvSpPr>
          <p:spPr>
            <a:xfrm>
              <a:off x="2016" y="48"/>
              <a:ext cx="438" cy="442"/>
            </a:xfrm>
            <a:prstGeom prst="rect">
              <a:avLst/>
            </a:prstGeom>
            <a:noFill/>
            <a:ln w="9525">
              <a:noFill/>
            </a:ln>
          </p:spPr>
          <p:txBody>
            <a:bodyPr wrap="none" anchor="t">
              <a:spAutoFit/>
            </a:bodyPr>
            <a:lstStyle/>
            <a:p>
              <a:r>
                <a:rPr lang="zh-CN" altLang="en-US" sz="2000" dirty="0">
                  <a:latin typeface="Times New Roman" panose="02020603050405020304" pitchFamily="18" charset="0"/>
                </a:rPr>
                <a:t>外围</a:t>
              </a:r>
              <a:endParaRPr lang="zh-CN" altLang="en-US" sz="2000" dirty="0">
                <a:latin typeface="Times New Roman" panose="02020603050405020304" pitchFamily="18" charset="0"/>
              </a:endParaRPr>
            </a:p>
            <a:p>
              <a:r>
                <a:rPr lang="zh-CN" altLang="en-US" sz="2000" dirty="0">
                  <a:latin typeface="Times New Roman" panose="02020603050405020304" pitchFamily="18" charset="0"/>
                </a:rPr>
                <a:t>设备</a:t>
              </a:r>
              <a:endParaRPr lang="zh-CN" altLang="en-US" sz="2000" dirty="0">
                <a:latin typeface="Times New Roman" panose="02020603050405020304" pitchFamily="18" charset="0"/>
              </a:endParaRPr>
            </a:p>
          </p:txBody>
        </p:sp>
      </p:gr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3" name="Rectangle 2"/>
          <p:cNvSpPr>
            <a:spLocks noGrp="1"/>
          </p:cNvSpPr>
          <p:nvPr>
            <p:ph type="title"/>
          </p:nvPr>
        </p:nvSpPr>
        <p:spPr>
          <a:xfrm>
            <a:off x="685800" y="990600"/>
            <a:ext cx="8153400" cy="1143000"/>
          </a:xfrm>
        </p:spPr>
        <p:txBody>
          <a:bodyPr wrap="square" lIns="91440" tIns="45720" rIns="91440" bIns="45720" anchor="b"/>
          <a:lstStyle/>
          <a:p>
            <a:pPr algn="l" eaLnBrk="1" hangingPunct="1"/>
            <a:r>
              <a:rPr lang="en-US" altLang="zh-CN" sz="3200" b="1" dirty="0"/>
              <a:t>6.3  </a:t>
            </a:r>
            <a:r>
              <a:rPr lang="zh-CN" altLang="en-US" sz="3200" b="1" dirty="0">
                <a:latin typeface="宋体" panose="02010600030101010101" pitchFamily="2" charset="-122"/>
              </a:rPr>
              <a:t>总线的仲裁</a:t>
            </a:r>
            <a:r>
              <a:rPr lang="zh-CN" altLang="en-US" dirty="0"/>
              <a:t> </a:t>
            </a:r>
            <a:endParaRPr lang="zh-CN" altLang="en-US" dirty="0"/>
          </a:p>
        </p:txBody>
      </p:sp>
      <p:sp>
        <p:nvSpPr>
          <p:cNvPr id="54274" name="Rectangle 3"/>
          <p:cNvSpPr>
            <a:spLocks noGrp="1"/>
          </p:cNvSpPr>
          <p:nvPr>
            <p:ph idx="1"/>
          </p:nvPr>
        </p:nvSpPr>
        <p:spPr>
          <a:xfrm>
            <a:off x="1371600" y="2590800"/>
            <a:ext cx="7772400" cy="3429000"/>
          </a:xfrm>
        </p:spPr>
        <p:txBody>
          <a:bodyPr wrap="square" lIns="91440" tIns="45720" rIns="91440" bIns="45720" anchor="t"/>
          <a:lstStyle/>
          <a:p>
            <a:pPr eaLnBrk="1" hangingPunct="1"/>
            <a:r>
              <a:rPr lang="en-US" altLang="zh-CN" b="1" dirty="0"/>
              <a:t>6.3.1 </a:t>
            </a:r>
            <a:r>
              <a:rPr lang="zh-CN" altLang="en-US" b="1" dirty="0"/>
              <a:t>集中式仲裁</a:t>
            </a:r>
            <a:endParaRPr lang="zh-CN" altLang="en-US" b="1" dirty="0"/>
          </a:p>
          <a:p>
            <a:pPr eaLnBrk="1" hangingPunct="1"/>
            <a:endParaRPr lang="zh-CN" altLang="en-US" sz="1600" b="1" dirty="0"/>
          </a:p>
          <a:p>
            <a:pPr eaLnBrk="1" hangingPunct="1"/>
            <a:r>
              <a:rPr lang="en-US" altLang="zh-CN" b="1" dirty="0"/>
              <a:t>6.3.2 </a:t>
            </a:r>
            <a:r>
              <a:rPr lang="zh-CN" altLang="en-US" b="1" dirty="0"/>
              <a:t>分布式仲裁</a:t>
            </a:r>
            <a:endParaRPr lang="zh-CN" altLang="en-US" b="1" dirty="0"/>
          </a:p>
          <a:p>
            <a:pPr eaLnBrk="1" hangingPunct="1"/>
            <a:endParaRPr lang="zh-CN" altLang="en-US" sz="1600" b="1" dirty="0"/>
          </a:p>
          <a:p>
            <a:pPr eaLnBrk="1" hangingPunct="1">
              <a:buNone/>
            </a:pPr>
            <a:endParaRPr lang="zh-CN" altLang="en-US" dirty="0"/>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1" name="Rectangle 2"/>
          <p:cNvSpPr>
            <a:spLocks noGrp="1"/>
          </p:cNvSpPr>
          <p:nvPr>
            <p:ph type="title"/>
          </p:nvPr>
        </p:nvSpPr>
        <p:spPr>
          <a:xfrm>
            <a:off x="381000" y="762000"/>
            <a:ext cx="7772400" cy="603250"/>
          </a:xfrm>
        </p:spPr>
        <p:txBody>
          <a:bodyPr wrap="square" lIns="91440" tIns="45720" rIns="91440" bIns="45720" anchor="b"/>
          <a:lstStyle/>
          <a:p>
            <a:pPr algn="l" eaLnBrk="1" hangingPunct="1"/>
            <a:r>
              <a:rPr lang="en-US" altLang="zh-CN" sz="3200" b="1" dirty="0">
                <a:solidFill>
                  <a:srgbClr val="993366"/>
                </a:solidFill>
              </a:rPr>
              <a:t>6.3.1  </a:t>
            </a:r>
            <a:r>
              <a:rPr lang="zh-CN" altLang="en-US" sz="3200" b="1" dirty="0">
                <a:solidFill>
                  <a:srgbClr val="993366"/>
                </a:solidFill>
              </a:rPr>
              <a:t>总线的仲裁</a:t>
            </a:r>
            <a:endParaRPr lang="zh-CN" altLang="en-US" sz="3200" b="1" dirty="0">
              <a:solidFill>
                <a:srgbClr val="993366"/>
              </a:solidFill>
            </a:endParaRPr>
          </a:p>
        </p:txBody>
      </p:sp>
      <p:sp>
        <p:nvSpPr>
          <p:cNvPr id="56322" name="Rectangle 3"/>
          <p:cNvSpPr>
            <a:spLocks noGrp="1"/>
          </p:cNvSpPr>
          <p:nvPr>
            <p:ph idx="1"/>
          </p:nvPr>
        </p:nvSpPr>
        <p:spPr>
          <a:xfrm>
            <a:off x="395288" y="1989138"/>
            <a:ext cx="8458200" cy="4038600"/>
          </a:xfrm>
        </p:spPr>
        <p:txBody>
          <a:bodyPr wrap="square" lIns="91440" tIns="45720" rIns="91440" bIns="45720" anchor="t"/>
          <a:lstStyle/>
          <a:p>
            <a:pPr marL="0" indent="0" algn="just" eaLnBrk="1" hangingPunct="1">
              <a:lnSpc>
                <a:spcPct val="90000"/>
              </a:lnSpc>
              <a:buNone/>
            </a:pPr>
            <a:r>
              <a:rPr lang="en-US" altLang="zh-CN" sz="2400" b="1" dirty="0">
                <a:solidFill>
                  <a:srgbClr val="181B8E"/>
                </a:solidFill>
                <a:latin typeface="宋体" panose="02010600030101010101" pitchFamily="2" charset="-122"/>
              </a:rPr>
              <a:t>(1)</a:t>
            </a:r>
            <a:r>
              <a:rPr lang="zh-CN" altLang="en-US" sz="2400" b="1" dirty="0">
                <a:solidFill>
                  <a:srgbClr val="181B8E"/>
                </a:solidFill>
                <a:latin typeface="宋体" panose="02010600030101010101" pitchFamily="2" charset="-122"/>
              </a:rPr>
              <a:t>主方（主设备）</a:t>
            </a:r>
            <a:endParaRPr lang="zh-CN" altLang="en-US" sz="2400" b="1" dirty="0">
              <a:solidFill>
                <a:srgbClr val="181B8E"/>
              </a:solidFill>
              <a:latin typeface="宋体" panose="02010600030101010101" pitchFamily="2" charset="-122"/>
            </a:endParaRPr>
          </a:p>
          <a:p>
            <a:pPr marL="533400" indent="-533400" algn="just" eaLnBrk="1" hangingPunct="1">
              <a:lnSpc>
                <a:spcPct val="90000"/>
              </a:lnSpc>
              <a:buNone/>
            </a:pPr>
            <a:r>
              <a:rPr lang="zh-CN" altLang="en-US" sz="2400" b="1" dirty="0">
                <a:latin typeface="Times New Roman" panose="02020603050405020304" pitchFamily="18" charset="0"/>
              </a:rPr>
              <a:t>     可以启动一个总线周期的功能模块，例如</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I/O</a:t>
            </a:r>
            <a:r>
              <a:rPr lang="zh-CN" altLang="en-US" sz="2400" b="1" dirty="0">
                <a:latin typeface="Times New Roman" panose="02020603050405020304" pitchFamily="18" charset="0"/>
              </a:rPr>
              <a:t>设备。</a:t>
            </a:r>
            <a:endParaRPr lang="zh-CN" altLang="en-US" sz="2400" b="1" dirty="0">
              <a:latin typeface="Times New Roman" panose="02020603050405020304" pitchFamily="18" charset="0"/>
            </a:endParaRPr>
          </a:p>
          <a:p>
            <a:pPr marL="533400" indent="-533400" algn="just" eaLnBrk="1" hangingPunct="1">
              <a:lnSpc>
                <a:spcPct val="90000"/>
              </a:lnSpc>
              <a:buAutoNum type="arabicParenBoth"/>
            </a:pPr>
            <a:endParaRPr lang="zh-CN" altLang="en-US" sz="900" b="1" dirty="0">
              <a:latin typeface="宋体" panose="02010600030101010101" pitchFamily="2" charset="-122"/>
            </a:endParaRPr>
          </a:p>
          <a:p>
            <a:pPr marL="533400" indent="-533400" algn="just" eaLnBrk="1" hangingPunct="1">
              <a:lnSpc>
                <a:spcPct val="90000"/>
              </a:lnSpc>
              <a:buNone/>
            </a:pPr>
            <a:r>
              <a:rPr lang="en-US" altLang="zh-CN" sz="2400" b="1" dirty="0">
                <a:solidFill>
                  <a:srgbClr val="181B8E"/>
                </a:solidFill>
                <a:latin typeface="宋体" panose="02010600030101010101" pitchFamily="2" charset="-122"/>
              </a:rPr>
              <a:t>(2)</a:t>
            </a:r>
            <a:r>
              <a:rPr lang="zh-CN" altLang="en-US" sz="2400" b="1" dirty="0">
                <a:solidFill>
                  <a:srgbClr val="181B8E"/>
                </a:solidFill>
                <a:latin typeface="宋体" panose="02010600030101010101" pitchFamily="2" charset="-122"/>
              </a:rPr>
              <a:t>从方（从设备）</a:t>
            </a:r>
            <a:endParaRPr lang="zh-CN" altLang="en-US" sz="2400" b="1" dirty="0">
              <a:solidFill>
                <a:srgbClr val="181B8E"/>
              </a:solidFill>
              <a:latin typeface="宋体" panose="02010600030101010101" pitchFamily="2" charset="-122"/>
            </a:endParaRPr>
          </a:p>
          <a:p>
            <a:pPr marL="533400" indent="-533400" algn="just" eaLnBrk="1" hangingPunct="1">
              <a:lnSpc>
                <a:spcPct val="90000"/>
              </a:lnSpc>
              <a:buNone/>
            </a:pPr>
            <a:r>
              <a:rPr lang="zh-CN" altLang="en-US" sz="2400" b="1" dirty="0">
                <a:latin typeface="宋体" panose="02010600030101010101" pitchFamily="2" charset="-122"/>
              </a:rPr>
              <a:t>   被主方指定与其通信的功能模块，例如存储器、</a:t>
            </a:r>
            <a:r>
              <a:rPr lang="en-US" altLang="zh-CN" sz="2400" b="1" dirty="0">
                <a:latin typeface="Times New Roman" panose="02020603050405020304" pitchFamily="18" charset="0"/>
              </a:rPr>
              <a:t>CPU</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marL="533400" indent="-533400" algn="just" eaLnBrk="1" hangingPunct="1">
              <a:lnSpc>
                <a:spcPct val="90000"/>
              </a:lnSpc>
              <a:buNone/>
            </a:pPr>
            <a:endParaRPr lang="zh-CN" altLang="en-US" sz="900" b="1" dirty="0">
              <a:latin typeface="宋体" panose="02010600030101010101" pitchFamily="2" charset="-122"/>
            </a:endParaRPr>
          </a:p>
          <a:p>
            <a:pPr marL="533400" indent="-533400" algn="just" eaLnBrk="1" hangingPunct="1">
              <a:lnSpc>
                <a:spcPct val="90000"/>
              </a:lnSpc>
              <a:buNone/>
            </a:pPr>
            <a:r>
              <a:rPr lang="en-US" altLang="zh-CN" sz="2400" b="1" dirty="0">
                <a:solidFill>
                  <a:srgbClr val="181B8E"/>
                </a:solidFill>
                <a:latin typeface="宋体" panose="02010600030101010101" pitchFamily="2" charset="-122"/>
              </a:rPr>
              <a:t>(3)</a:t>
            </a:r>
            <a:r>
              <a:rPr lang="zh-CN" altLang="en-US" sz="2400" b="1" dirty="0">
                <a:solidFill>
                  <a:srgbClr val="181B8E"/>
                </a:solidFill>
                <a:latin typeface="宋体" panose="02010600030101010101" pitchFamily="2" charset="-122"/>
              </a:rPr>
              <a:t>总线占用期</a:t>
            </a:r>
            <a:endParaRPr lang="zh-CN" altLang="en-US" sz="2400" b="1" dirty="0">
              <a:solidFill>
                <a:srgbClr val="181B8E"/>
              </a:solidFill>
              <a:latin typeface="宋体" panose="02010600030101010101" pitchFamily="2" charset="-122"/>
            </a:endParaRPr>
          </a:p>
          <a:p>
            <a:pPr marL="533400" indent="-533400" algn="just" eaLnBrk="1" hangingPunct="1">
              <a:lnSpc>
                <a:spcPct val="90000"/>
              </a:lnSpc>
              <a:buNone/>
            </a:pPr>
            <a:r>
              <a:rPr lang="zh-CN" altLang="en-US" sz="2400" b="1" dirty="0">
                <a:solidFill>
                  <a:srgbClr val="181B8E"/>
                </a:solidFill>
                <a:latin typeface="宋体" panose="02010600030101010101" pitchFamily="2" charset="-122"/>
              </a:rPr>
              <a:t>   </a:t>
            </a:r>
            <a:r>
              <a:rPr lang="zh-CN" altLang="en-US" sz="2400" b="1" dirty="0">
                <a:latin typeface="宋体" panose="02010600030101010101" pitchFamily="2" charset="-122"/>
              </a:rPr>
              <a:t>主方持续控制总线的时间。</a:t>
            </a:r>
            <a:endParaRPr lang="zh-CN" altLang="en-US" sz="2400" b="1" dirty="0">
              <a:latin typeface="宋体" panose="02010600030101010101" pitchFamily="2" charset="-122"/>
            </a:endParaRPr>
          </a:p>
          <a:p>
            <a:pPr marL="533400" indent="-533400" algn="just" eaLnBrk="1" hangingPunct="1">
              <a:lnSpc>
                <a:spcPct val="90000"/>
              </a:lnSpc>
              <a:buNone/>
            </a:pPr>
            <a:endParaRPr lang="zh-CN" altLang="en-US" sz="900" b="1" dirty="0">
              <a:latin typeface="宋体" panose="02010600030101010101" pitchFamily="2" charset="-122"/>
            </a:endParaRPr>
          </a:p>
          <a:p>
            <a:pPr marL="533400" indent="-533400" algn="just" eaLnBrk="1" hangingPunct="1">
              <a:lnSpc>
                <a:spcPct val="90000"/>
              </a:lnSpc>
              <a:buNone/>
            </a:pPr>
            <a:r>
              <a:rPr lang="en-US" altLang="zh-CN" sz="2400" b="1" dirty="0">
                <a:solidFill>
                  <a:srgbClr val="181B8E"/>
                </a:solidFill>
                <a:latin typeface="宋体" panose="02010600030101010101" pitchFamily="2" charset="-122"/>
              </a:rPr>
              <a:t>(4)</a:t>
            </a:r>
            <a:r>
              <a:rPr lang="zh-CN" altLang="en-US" sz="2400" b="1" dirty="0">
                <a:solidFill>
                  <a:srgbClr val="181B8E"/>
                </a:solidFill>
                <a:latin typeface="宋体" panose="02010600030101010101" pitchFamily="2" charset="-122"/>
              </a:rPr>
              <a:t>为什么要仲裁？</a:t>
            </a:r>
            <a:endParaRPr lang="zh-CN" altLang="en-US" sz="2400" b="1" dirty="0">
              <a:solidFill>
                <a:srgbClr val="181B8E"/>
              </a:solidFill>
              <a:latin typeface="宋体" panose="02010600030101010101" pitchFamily="2" charset="-122"/>
            </a:endParaRPr>
          </a:p>
          <a:p>
            <a:pPr marL="533400" indent="-533400" algn="just" eaLnBrk="1" hangingPunct="1">
              <a:lnSpc>
                <a:spcPct val="90000"/>
              </a:lnSpc>
              <a:buNone/>
            </a:pPr>
            <a:r>
              <a:rPr lang="zh-CN" altLang="en-US" sz="2800" b="1" dirty="0">
                <a:latin typeface="宋体" panose="02010600030101010101" pitchFamily="2" charset="-122"/>
              </a:rPr>
              <a:t>   </a:t>
            </a:r>
            <a:r>
              <a:rPr lang="zh-CN" altLang="en-US" sz="2400" b="1" dirty="0">
                <a:latin typeface="宋体" panose="02010600030101010101" pitchFamily="2" charset="-122"/>
              </a:rPr>
              <a:t>为解决多个主设备同时竞争总线控制权，必须有总线仲裁部件。</a:t>
            </a:r>
            <a:endParaRPr lang="zh-CN" altLang="en-US" sz="2400" b="1" dirty="0">
              <a:latin typeface="宋体" panose="02010600030101010101" pitchFamily="2" charset="-122"/>
            </a:endParaRPr>
          </a:p>
        </p:txBody>
      </p:sp>
      <p:sp>
        <p:nvSpPr>
          <p:cNvPr id="56323" name="Rectangle 4"/>
          <p:cNvSpPr/>
          <p:nvPr/>
        </p:nvSpPr>
        <p:spPr>
          <a:xfrm>
            <a:off x="0" y="1341438"/>
            <a:ext cx="2024063" cy="641350"/>
          </a:xfrm>
          <a:prstGeom prst="rect">
            <a:avLst/>
          </a:prstGeom>
          <a:noFill/>
          <a:ln w="9525">
            <a:noFill/>
          </a:ln>
        </p:spPr>
        <p:txBody>
          <a:bodyPr wrap="none" anchor="t">
            <a:spAutoFit/>
          </a:bodyPr>
          <a:lstStyle/>
          <a:p>
            <a:pPr>
              <a:spcBef>
                <a:spcPct val="20000"/>
              </a:spcBef>
              <a:buSzPct val="90000"/>
            </a:pPr>
            <a:r>
              <a:rPr lang="zh-CN" altLang="en-US" dirty="0">
                <a:solidFill>
                  <a:srgbClr val="892FAD"/>
                </a:solidFill>
                <a:latin typeface="楷体_GB2312" pitchFamily="49" charset="-122"/>
                <a:ea typeface="楷体_GB2312" pitchFamily="49" charset="-122"/>
              </a:rPr>
              <a:t>  1、概述</a:t>
            </a:r>
            <a:r>
              <a:rPr lang="zh-CN" altLang="en-US" sz="3600" dirty="0">
                <a:solidFill>
                  <a:srgbClr val="892FAD"/>
                </a:solidFill>
                <a:latin typeface="楷体_GB2312" pitchFamily="49" charset="-122"/>
                <a:ea typeface="楷体_GB2312" pitchFamily="49" charset="-122"/>
              </a:rPr>
              <a:t> </a:t>
            </a:r>
            <a:endParaRPr lang="zh-CN" altLang="en-US" sz="3600" dirty="0">
              <a:solidFill>
                <a:srgbClr val="892FAD"/>
              </a:solidFill>
              <a:latin typeface="楷体_GB2312" pitchFamily="49" charset="-122"/>
              <a:ea typeface="楷体_GB2312" pitchFamily="49"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69" name="Rectangle 2"/>
          <p:cNvSpPr>
            <a:spLocks noGrp="1"/>
          </p:cNvSpPr>
          <p:nvPr>
            <p:ph idx="1"/>
          </p:nvPr>
        </p:nvSpPr>
        <p:spPr>
          <a:xfrm>
            <a:off x="539750" y="620713"/>
            <a:ext cx="8382000" cy="4572000"/>
          </a:xfrm>
        </p:spPr>
        <p:txBody>
          <a:bodyPr wrap="square" lIns="91440" tIns="45720" rIns="91440" bIns="45720" anchor="t"/>
          <a:lstStyle/>
          <a:p>
            <a:pPr algn="just" eaLnBrk="1" hangingPunct="1">
              <a:buNone/>
            </a:pPr>
            <a:r>
              <a:rPr lang="en-US" altLang="zh-CN" sz="2800" b="1" dirty="0">
                <a:solidFill>
                  <a:srgbClr val="181B8E"/>
                </a:solidFill>
                <a:latin typeface="宋体" panose="02010600030101010101" pitchFamily="2" charset="-122"/>
              </a:rPr>
              <a:t>(5) </a:t>
            </a:r>
            <a:r>
              <a:rPr lang="zh-CN" altLang="en-US" sz="2800" b="1" dirty="0">
                <a:solidFill>
                  <a:srgbClr val="181B8E"/>
                </a:solidFill>
                <a:latin typeface="宋体" panose="02010600030101010101" pitchFamily="2" charset="-122"/>
              </a:rPr>
              <a:t>常用的仲裁策略</a:t>
            </a:r>
            <a:endParaRPr lang="zh-CN" altLang="en-US" sz="2800" b="1" dirty="0">
              <a:solidFill>
                <a:srgbClr val="181B8E"/>
              </a:solidFill>
              <a:latin typeface="宋体" panose="02010600030101010101" pitchFamily="2" charset="-122"/>
            </a:endParaRPr>
          </a:p>
          <a:p>
            <a:pPr algn="just" eaLnBrk="1" hangingPunct="1">
              <a:buNone/>
            </a:pPr>
            <a:endParaRPr lang="zh-CN" altLang="en-US" sz="1800" b="1" dirty="0">
              <a:solidFill>
                <a:srgbClr val="181B8E"/>
              </a:solidFill>
              <a:latin typeface="宋体" panose="02010600030101010101" pitchFamily="2" charset="-122"/>
            </a:endParaRPr>
          </a:p>
          <a:p>
            <a:pPr algn="just" eaLnBrk="1" hangingPunct="1">
              <a:buNone/>
            </a:pPr>
            <a:r>
              <a:rPr lang="zh-CN" altLang="en-US" sz="2800" b="1" dirty="0">
                <a:latin typeface="宋体" panose="02010600030101010101" pitchFamily="2" charset="-122"/>
              </a:rPr>
              <a:t> </a:t>
            </a:r>
            <a:r>
              <a:rPr lang="en-US" altLang="zh-CN" sz="2800" b="1" dirty="0">
                <a:solidFill>
                  <a:srgbClr val="A71F2C"/>
                </a:solidFill>
                <a:latin typeface="宋体" panose="02010600030101010101" pitchFamily="2" charset="-122"/>
              </a:rPr>
              <a:t>a.</a:t>
            </a:r>
            <a:r>
              <a:rPr lang="zh-CN" altLang="en-US" sz="2800" b="1" dirty="0">
                <a:solidFill>
                  <a:srgbClr val="A71F2C"/>
                </a:solidFill>
                <a:latin typeface="宋体" panose="02010600030101010101" pitchFamily="2" charset="-122"/>
              </a:rPr>
              <a:t>公平策略</a:t>
            </a:r>
            <a:endParaRPr lang="zh-CN" altLang="en-US" sz="2800" b="1" dirty="0">
              <a:solidFill>
                <a:srgbClr val="A71F2C"/>
              </a:solidFill>
              <a:latin typeface="宋体" panose="02010600030101010101" pitchFamily="2" charset="-122"/>
            </a:endParaRPr>
          </a:p>
          <a:p>
            <a:pPr algn="just" eaLnBrk="1" hangingPunct="1">
              <a:buNone/>
            </a:pPr>
            <a:r>
              <a:rPr lang="zh-CN" altLang="en-US" sz="2800" b="1" dirty="0">
                <a:latin typeface="宋体" panose="02010600030101010101" pitchFamily="2" charset="-122"/>
              </a:rPr>
              <a:t>      在多处理器系统中对各</a:t>
            </a:r>
            <a:r>
              <a:rPr lang="en-US" altLang="zh-CN" sz="2800" b="1" dirty="0">
                <a:latin typeface="Times New Roman" panose="02020603050405020304" pitchFamily="18" charset="0"/>
              </a:rPr>
              <a:t>CPU</a:t>
            </a:r>
            <a:r>
              <a:rPr lang="zh-CN" altLang="en-US" sz="2800" b="1" dirty="0">
                <a:latin typeface="宋体" panose="02010600030101010101" pitchFamily="2" charset="-122"/>
              </a:rPr>
              <a:t>模块的总线请求采用公平的原则来处理。</a:t>
            </a:r>
            <a:endParaRPr lang="zh-CN" altLang="en-US" sz="2800" b="1" dirty="0">
              <a:latin typeface="宋体" panose="02010600030101010101" pitchFamily="2" charset="-122"/>
            </a:endParaRPr>
          </a:p>
          <a:p>
            <a:pPr algn="just" eaLnBrk="1" hangingPunct="1">
              <a:buNone/>
            </a:pPr>
            <a:endParaRPr lang="zh-CN" altLang="en-US" sz="2800" b="1" dirty="0">
              <a:latin typeface="宋体" panose="02010600030101010101" pitchFamily="2" charset="-122"/>
            </a:endParaRPr>
          </a:p>
          <a:p>
            <a:pPr algn="just" eaLnBrk="1" hangingPunct="1">
              <a:buNone/>
            </a:pPr>
            <a:r>
              <a:rPr lang="zh-CN" altLang="en-US" sz="2800" b="1" dirty="0">
                <a:latin typeface="宋体" panose="02010600030101010101" pitchFamily="2" charset="-122"/>
              </a:rPr>
              <a:t> </a:t>
            </a:r>
            <a:r>
              <a:rPr lang="en-US" altLang="zh-CN" sz="2800" b="1" dirty="0">
                <a:solidFill>
                  <a:srgbClr val="A71F2C"/>
                </a:solidFill>
                <a:latin typeface="宋体" panose="02010600030101010101" pitchFamily="2" charset="-122"/>
              </a:rPr>
              <a:t>b.</a:t>
            </a:r>
            <a:r>
              <a:rPr lang="zh-CN" altLang="en-US" sz="2800" b="1" dirty="0">
                <a:solidFill>
                  <a:srgbClr val="A71F2C"/>
                </a:solidFill>
                <a:latin typeface="宋体" panose="02010600030101010101" pitchFamily="2" charset="-122"/>
              </a:rPr>
              <a:t>优先级策略</a:t>
            </a:r>
            <a:endParaRPr lang="zh-CN" altLang="en-US" sz="2800" b="1" dirty="0">
              <a:solidFill>
                <a:srgbClr val="A71F2C"/>
              </a:solidFill>
              <a:latin typeface="宋体" panose="02010600030101010101" pitchFamily="2" charset="-122"/>
            </a:endParaRPr>
          </a:p>
          <a:p>
            <a:pPr algn="just" eaLnBrk="1" hangingPunct="1">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I/O</a:t>
            </a:r>
            <a:r>
              <a:rPr lang="zh-CN" altLang="en-US" sz="2800" b="1" dirty="0">
                <a:latin typeface="Times New Roman" panose="02020603050405020304" pitchFamily="18" charset="0"/>
              </a:rPr>
              <a:t>模块的总线请求采用优先级策略。</a:t>
            </a:r>
            <a:endParaRPr lang="zh-CN" altLang="en-US" sz="2800" b="1" dirty="0">
              <a:latin typeface="Times New Roman" panose="02020603050405020304" pitchFamily="18" charset="0"/>
            </a:endParaRPr>
          </a:p>
          <a:p>
            <a:pPr algn="just" eaLnBrk="1" hangingPunct="1">
              <a:buNone/>
            </a:pPr>
            <a:endParaRPr lang="zh-CN" altLang="en-US" sz="2000" b="1" dirty="0">
              <a:latin typeface="宋体" panose="02010600030101010101" pitchFamily="2" charset="-122"/>
            </a:endParaRPr>
          </a:p>
          <a:p>
            <a:pPr algn="just" eaLnBrk="1" hangingPunct="1">
              <a:buNone/>
            </a:pPr>
            <a:r>
              <a:rPr lang="en-US" altLang="zh-CN" sz="2800" b="1" dirty="0">
                <a:solidFill>
                  <a:srgbClr val="181B8E"/>
                </a:solidFill>
                <a:latin typeface="宋体" panose="02010600030101010101" pitchFamily="2" charset="-122"/>
              </a:rPr>
              <a:t>(6) </a:t>
            </a:r>
            <a:r>
              <a:rPr lang="zh-CN" altLang="en-US" sz="2800" b="1" dirty="0">
                <a:solidFill>
                  <a:srgbClr val="181B8E"/>
                </a:solidFill>
                <a:latin typeface="宋体" panose="02010600030101010101" pitchFamily="2" charset="-122"/>
              </a:rPr>
              <a:t>仲裁方式：集中式仲裁 </a:t>
            </a:r>
            <a:r>
              <a:rPr lang="en-US" altLang="zh-CN" sz="2800" b="1" dirty="0">
                <a:solidFill>
                  <a:srgbClr val="181B8E"/>
                </a:solidFill>
                <a:latin typeface="宋体" panose="02010600030101010101" pitchFamily="2" charset="-122"/>
              </a:rPr>
              <a:t>vs </a:t>
            </a:r>
            <a:r>
              <a:rPr lang="zh-CN" altLang="en-US" sz="2800" b="1" dirty="0">
                <a:solidFill>
                  <a:srgbClr val="181B8E"/>
                </a:solidFill>
                <a:latin typeface="宋体" panose="02010600030101010101" pitchFamily="2" charset="-122"/>
              </a:rPr>
              <a:t>分布式仲裁</a:t>
            </a:r>
            <a:r>
              <a:rPr lang="zh-CN" altLang="en-US" sz="2800" b="1" dirty="0">
                <a:latin typeface="宋体" panose="02010600030101010101" pitchFamily="2" charset="-122"/>
              </a:rPr>
              <a:t>。</a:t>
            </a:r>
            <a:endParaRPr lang="zh-CN" altLang="en-US" sz="2800" b="1" dirty="0">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228600" y="768350"/>
            <a:ext cx="3276600" cy="527050"/>
          </a:xfrm>
        </p:spPr>
        <p:txBody>
          <a:bodyPr wrap="square" lIns="91440" tIns="45720" rIns="91440" bIns="45720" anchor="b"/>
          <a:lstStyle/>
          <a:p>
            <a:pPr eaLnBrk="1" hangingPunct="1"/>
            <a:r>
              <a:rPr lang="zh-CN" altLang="en-US" sz="2800" b="1" dirty="0">
                <a:solidFill>
                  <a:schemeClr val="tx1"/>
                </a:solidFill>
                <a:latin typeface="Arial" panose="020B0604020202020204" pitchFamily="34" charset="0"/>
              </a:rPr>
              <a:t>（</a:t>
            </a:r>
            <a:r>
              <a:rPr lang="en-US" altLang="zh-CN" sz="2800" b="1" dirty="0">
                <a:solidFill>
                  <a:schemeClr val="tx1"/>
                </a:solidFill>
                <a:latin typeface="Arial" panose="020B0604020202020204" pitchFamily="34" charset="0"/>
                <a:cs typeface="Arial" panose="020B0604020202020204" pitchFamily="34" charset="0"/>
              </a:rPr>
              <a:t>2</a:t>
            </a:r>
            <a:r>
              <a:rPr lang="zh-CN" altLang="en-US" sz="2800" b="1" dirty="0">
                <a:solidFill>
                  <a:schemeClr val="tx1"/>
                </a:solidFill>
                <a:latin typeface="Arial" panose="020B0604020202020204" pitchFamily="34" charset="0"/>
              </a:rPr>
              <a:t>）</a:t>
            </a:r>
            <a:r>
              <a:rPr lang="zh-CN" altLang="en-US" sz="2800" b="1" dirty="0">
                <a:solidFill>
                  <a:schemeClr val="tx1"/>
                </a:solidFill>
                <a:latin typeface="宋体" panose="02010600030101010101" pitchFamily="2" charset="-122"/>
              </a:rPr>
              <a:t>系统总线</a:t>
            </a:r>
            <a:endParaRPr lang="zh-CN" altLang="en-US" sz="2800" b="1" dirty="0">
              <a:solidFill>
                <a:schemeClr val="tx1"/>
              </a:solidFill>
              <a:latin typeface="Arial" panose="020B0604020202020204" pitchFamily="34" charset="0"/>
              <a:ea typeface="Arial" panose="020B0604020202020204" pitchFamily="34" charset="0"/>
            </a:endParaRPr>
          </a:p>
        </p:txBody>
      </p:sp>
      <p:sp>
        <p:nvSpPr>
          <p:cNvPr id="9218" name="Rectangle 3"/>
          <p:cNvSpPr>
            <a:spLocks noGrp="1"/>
          </p:cNvSpPr>
          <p:nvPr>
            <p:ph idx="1"/>
          </p:nvPr>
        </p:nvSpPr>
        <p:spPr>
          <a:xfrm>
            <a:off x="685800" y="1371600"/>
            <a:ext cx="8077200" cy="1447800"/>
          </a:xfrm>
        </p:spPr>
        <p:txBody>
          <a:bodyPr wrap="square" lIns="91440" tIns="45720" rIns="91440" bIns="45720" anchor="t"/>
          <a:lstStyle/>
          <a:p>
            <a:pPr algn="just" eaLnBrk="1" hangingPunct="1"/>
            <a:r>
              <a:rPr lang="en-US" altLang="zh-CN" sz="2800" dirty="0">
                <a:latin typeface="Times New Roman" panose="02020603050405020304" pitchFamily="18" charset="0"/>
              </a:rPr>
              <a:t>        </a:t>
            </a:r>
            <a:r>
              <a:rPr lang="en-US" altLang="zh-CN" sz="2800" b="1" dirty="0">
                <a:solidFill>
                  <a:srgbClr val="08080C"/>
                </a:solidFill>
                <a:latin typeface="Times New Roman" panose="02020603050405020304" pitchFamily="18" charset="0"/>
              </a:rPr>
              <a:t>CPU</a:t>
            </a:r>
            <a:r>
              <a:rPr lang="zh-CN" altLang="en-US" sz="2800" b="1" dirty="0">
                <a:solidFill>
                  <a:srgbClr val="08080C"/>
                </a:solidFill>
                <a:latin typeface="Times New Roman" panose="02020603050405020304" pitchFamily="18" charset="0"/>
              </a:rPr>
              <a:t>同计算机系统的其他高速功能部件，如存储器、通道等互连的总线。包括地址、数据和控制信号线，电源线等。</a:t>
            </a:r>
            <a:endParaRPr lang="zh-CN" altLang="en-US" sz="2800" b="1" dirty="0">
              <a:solidFill>
                <a:srgbClr val="08080C"/>
              </a:solidFill>
            </a:endParaRPr>
          </a:p>
        </p:txBody>
      </p:sp>
      <p:sp>
        <p:nvSpPr>
          <p:cNvPr id="9219" name="Rectangle 4"/>
          <p:cNvSpPr/>
          <p:nvPr/>
        </p:nvSpPr>
        <p:spPr>
          <a:xfrm>
            <a:off x="838200" y="3886200"/>
            <a:ext cx="8001000" cy="946150"/>
          </a:xfrm>
          <a:prstGeom prst="rect">
            <a:avLst/>
          </a:prstGeom>
          <a:noFill/>
          <a:ln w="9525">
            <a:noFill/>
          </a:ln>
        </p:spPr>
        <p:txBody>
          <a:bodyPr anchor="t">
            <a:spAutoFit/>
          </a:bodyPr>
          <a:lstStyle/>
          <a:p>
            <a:pPr>
              <a:spcBef>
                <a:spcPct val="50000"/>
              </a:spcBef>
              <a:buSzPct val="90000"/>
              <a:buBlip>
                <a:blip r:embed="rId1"/>
              </a:buBlip>
            </a:pPr>
            <a:r>
              <a:rPr lang="zh-CN" altLang="en-US" b="0" dirty="0">
                <a:latin typeface="Times New Roman" panose="02020603050405020304" pitchFamily="18" charset="0"/>
              </a:rPr>
              <a:t>     </a:t>
            </a:r>
            <a:r>
              <a:rPr lang="zh-CN" altLang="en-US" dirty="0">
                <a:solidFill>
                  <a:srgbClr val="08080C"/>
                </a:solidFill>
                <a:latin typeface="Times New Roman" panose="02020603050405020304" pitchFamily="18" charset="0"/>
              </a:rPr>
              <a:t>多台计算机之间，或计算机与一些</a:t>
            </a:r>
            <a:r>
              <a:rPr lang="en-US" altLang="zh-CN" dirty="0">
                <a:solidFill>
                  <a:srgbClr val="08080C"/>
                </a:solidFill>
                <a:latin typeface="Times New Roman" panose="02020603050405020304" pitchFamily="18" charset="0"/>
              </a:rPr>
              <a:t>I/O</a:t>
            </a:r>
            <a:r>
              <a:rPr lang="zh-CN" altLang="en-US" dirty="0">
                <a:solidFill>
                  <a:srgbClr val="08080C"/>
                </a:solidFill>
                <a:latin typeface="Times New Roman" panose="02020603050405020304" pitchFamily="18" charset="0"/>
              </a:rPr>
              <a:t>设备之间的连接总线。一般包括数据线和控制线。</a:t>
            </a:r>
            <a:endParaRPr lang="zh-CN" altLang="en-US" dirty="0">
              <a:solidFill>
                <a:srgbClr val="08080C"/>
              </a:solidFill>
              <a:latin typeface="Times New Roman" panose="02020603050405020304" pitchFamily="18" charset="0"/>
            </a:endParaRPr>
          </a:p>
        </p:txBody>
      </p:sp>
      <p:sp>
        <p:nvSpPr>
          <p:cNvPr id="9220" name="Rectangle 5"/>
          <p:cNvSpPr/>
          <p:nvPr/>
        </p:nvSpPr>
        <p:spPr>
          <a:xfrm>
            <a:off x="533400" y="3429000"/>
            <a:ext cx="2324100" cy="519113"/>
          </a:xfrm>
          <a:prstGeom prst="rect">
            <a:avLst/>
          </a:prstGeom>
          <a:noFill/>
          <a:ln w="9525">
            <a:noFill/>
          </a:ln>
        </p:spPr>
        <p:txBody>
          <a:bodyPr wrap="none" anchor="t">
            <a:spAutoFit/>
          </a:bodyPr>
          <a:lstStyle/>
          <a:p>
            <a:pPr>
              <a:spcBef>
                <a:spcPct val="50000"/>
              </a:spcBef>
              <a:buSzPct val="90000"/>
            </a:pPr>
            <a:r>
              <a:rPr lang="zh-CN" altLang="en-US" dirty="0">
                <a:latin typeface="Arial" panose="020B0604020202020204" pitchFamily="34" charset="0"/>
              </a:rPr>
              <a:t>（</a:t>
            </a:r>
            <a:r>
              <a:rPr lang="zh-CN" altLang="en-US" dirty="0">
                <a:latin typeface="Arial" panose="020B0604020202020204" pitchFamily="34" charset="0"/>
                <a:cs typeface="Arial" panose="020B0604020202020204" pitchFamily="34" charset="0"/>
              </a:rPr>
              <a:t>3</a:t>
            </a:r>
            <a:r>
              <a:rPr lang="zh-CN" altLang="en-US" dirty="0">
                <a:latin typeface="Arial" panose="020B0604020202020204" pitchFamily="34" charset="0"/>
              </a:rPr>
              <a:t>）</a:t>
            </a:r>
            <a:r>
              <a:rPr lang="en-US" altLang="zh-CN" dirty="0">
                <a:latin typeface="Times New Roman" panose="02020603050405020304" pitchFamily="18" charset="0"/>
              </a:rPr>
              <a:t>I/O</a:t>
            </a:r>
            <a:r>
              <a:rPr lang="zh-CN" altLang="en-US" dirty="0">
                <a:latin typeface="宋体" panose="02010600030101010101" pitchFamily="2" charset="-122"/>
              </a:rPr>
              <a:t>总线</a:t>
            </a:r>
            <a:endParaRPr lang="zh-CN" altLang="en-US" dirty="0">
              <a:latin typeface="宋体" panose="02010600030101010101" pitchFamily="2" charset="-122"/>
            </a:endParaRPr>
          </a:p>
        </p:txBody>
      </p:sp>
      <p:sp>
        <p:nvSpPr>
          <p:cNvPr id="9221" name="Rectangle 6"/>
          <p:cNvSpPr/>
          <p:nvPr/>
        </p:nvSpPr>
        <p:spPr>
          <a:xfrm>
            <a:off x="762000" y="2743200"/>
            <a:ext cx="8077200" cy="685800"/>
          </a:xfrm>
          <a:prstGeom prst="rect">
            <a:avLst/>
          </a:prstGeom>
          <a:noFill/>
          <a:ln w="9525">
            <a:noFill/>
          </a:ln>
        </p:spPr>
        <p:txBody>
          <a:bodyPr anchor="t"/>
          <a:lstStyle/>
          <a:p>
            <a:pPr marL="342900" indent="-342900" algn="just">
              <a:spcBef>
                <a:spcPct val="20000"/>
              </a:spcBef>
              <a:buSzPct val="90000"/>
              <a:buBlip>
                <a:blip r:embed="rId1"/>
              </a:buBlip>
            </a:pPr>
            <a:r>
              <a:rPr lang="zh-CN" altLang="en-US" dirty="0">
                <a:solidFill>
                  <a:srgbClr val="AA1E93"/>
                </a:solidFill>
                <a:latin typeface="Times New Roman" panose="02020603050405020304" pitchFamily="18" charset="0"/>
              </a:rPr>
              <a:t>特点：</a:t>
            </a:r>
            <a:r>
              <a:rPr lang="zh-CN" altLang="en-US" dirty="0">
                <a:solidFill>
                  <a:srgbClr val="08080C"/>
                </a:solidFill>
                <a:latin typeface="Times New Roman" panose="02020603050405020304" pitchFamily="18" charset="0"/>
              </a:rPr>
              <a:t>速度较快</a:t>
            </a:r>
            <a:r>
              <a:rPr lang="zh-CN" altLang="en-US" b="0" dirty="0">
                <a:latin typeface="Times New Roman" panose="02020603050405020304" pitchFamily="18" charset="0"/>
              </a:rPr>
              <a:t>。</a:t>
            </a:r>
            <a:endParaRPr lang="zh-CN" altLang="en-US" b="0" dirty="0">
              <a:latin typeface="Tahoma" panose="020B0604030504040204" pitchFamily="34" charset="0"/>
            </a:endParaRPr>
          </a:p>
        </p:txBody>
      </p:sp>
      <p:sp>
        <p:nvSpPr>
          <p:cNvPr id="9222" name="Rectangle 7"/>
          <p:cNvSpPr/>
          <p:nvPr/>
        </p:nvSpPr>
        <p:spPr>
          <a:xfrm>
            <a:off x="838200" y="4953000"/>
            <a:ext cx="8077200" cy="685800"/>
          </a:xfrm>
          <a:prstGeom prst="rect">
            <a:avLst/>
          </a:prstGeom>
          <a:noFill/>
          <a:ln w="9525">
            <a:noFill/>
          </a:ln>
        </p:spPr>
        <p:txBody>
          <a:bodyPr anchor="t"/>
          <a:lstStyle/>
          <a:p>
            <a:pPr marL="342900" indent="-342900" algn="just">
              <a:spcBef>
                <a:spcPct val="20000"/>
              </a:spcBef>
              <a:buSzPct val="90000"/>
              <a:buBlip>
                <a:blip r:embed="rId1"/>
              </a:buBlip>
            </a:pPr>
            <a:r>
              <a:rPr lang="zh-CN" altLang="en-US" dirty="0">
                <a:solidFill>
                  <a:srgbClr val="AA1E93"/>
                </a:solidFill>
                <a:latin typeface="Times New Roman" panose="02020603050405020304" pitchFamily="18" charset="0"/>
              </a:rPr>
              <a:t>特点：</a:t>
            </a:r>
            <a:r>
              <a:rPr lang="zh-CN" altLang="en-US" dirty="0">
                <a:solidFill>
                  <a:srgbClr val="08080C"/>
                </a:solidFill>
                <a:latin typeface="Times New Roman" panose="02020603050405020304" pitchFamily="18" charset="0"/>
              </a:rPr>
              <a:t>速度较低</a:t>
            </a:r>
            <a:r>
              <a:rPr lang="zh-CN" altLang="en-US" b="0" dirty="0">
                <a:latin typeface="Times New Roman" panose="02020603050405020304" pitchFamily="18" charset="0"/>
              </a:rPr>
              <a:t>。</a:t>
            </a:r>
            <a:endParaRPr lang="zh-CN" altLang="en-US" b="0" dirty="0">
              <a:latin typeface="Tahoma" panose="020B0604030504040204" pitchFamily="34"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7" name="Rectangle 2"/>
          <p:cNvSpPr>
            <a:spLocks noGrp="1"/>
          </p:cNvSpPr>
          <p:nvPr>
            <p:ph type="title"/>
          </p:nvPr>
        </p:nvSpPr>
        <p:spPr>
          <a:xfrm>
            <a:off x="323850" y="260350"/>
            <a:ext cx="3886200" cy="679450"/>
          </a:xfrm>
        </p:spPr>
        <p:txBody>
          <a:bodyPr wrap="square" lIns="91440" tIns="45720" rIns="91440" bIns="45720" anchor="b"/>
          <a:lstStyle/>
          <a:p>
            <a:pPr algn="l" eaLnBrk="1" hangingPunct="1"/>
            <a:r>
              <a:rPr lang="en-US" altLang="zh-CN" sz="2800" b="1" dirty="0">
                <a:solidFill>
                  <a:srgbClr val="892FAD"/>
                </a:solidFill>
                <a:latin typeface="楷体_GB2312" pitchFamily="49" charset="-122"/>
                <a:ea typeface="楷体_GB2312" pitchFamily="49" charset="-122"/>
              </a:rPr>
              <a:t> 6.3.1 </a:t>
            </a:r>
            <a:r>
              <a:rPr lang="zh-CN" altLang="en-US" sz="2800" b="1" dirty="0">
                <a:solidFill>
                  <a:srgbClr val="892FAD"/>
                </a:solidFill>
                <a:latin typeface="楷体_GB2312" pitchFamily="49" charset="-122"/>
                <a:ea typeface="楷体_GB2312" pitchFamily="49" charset="-122"/>
              </a:rPr>
              <a:t>集中式仲裁</a:t>
            </a:r>
            <a:r>
              <a:rPr lang="zh-CN" altLang="en-US" b="1" dirty="0"/>
              <a:t> </a:t>
            </a:r>
            <a:endParaRPr lang="zh-CN" altLang="en-US" b="1" dirty="0"/>
          </a:p>
        </p:txBody>
      </p:sp>
      <p:sp>
        <p:nvSpPr>
          <p:cNvPr id="60418" name="Rectangle 3"/>
          <p:cNvSpPr>
            <a:spLocks noGrp="1"/>
          </p:cNvSpPr>
          <p:nvPr>
            <p:ph idx="1"/>
          </p:nvPr>
        </p:nvSpPr>
        <p:spPr>
          <a:xfrm>
            <a:off x="395288" y="3644900"/>
            <a:ext cx="8512175" cy="2590800"/>
          </a:xfrm>
        </p:spPr>
        <p:txBody>
          <a:bodyPr wrap="square" lIns="91440" tIns="45720" rIns="91440" bIns="45720" anchor="t"/>
          <a:lstStyle/>
          <a:p>
            <a:pPr algn="just" eaLnBrk="1" hangingPunct="1">
              <a:lnSpc>
                <a:spcPct val="90000"/>
              </a:lnSpc>
            </a:pPr>
            <a:r>
              <a:rPr lang="en-US" altLang="zh-CN" sz="2400" b="1" dirty="0">
                <a:latin typeface="Times New Roman" panose="02020603050405020304" pitchFamily="18" charset="0"/>
              </a:rPr>
              <a:t>BG</a:t>
            </a:r>
            <a:r>
              <a:rPr lang="zh-CN" altLang="en-US" sz="2400" b="1" dirty="0">
                <a:latin typeface="Times New Roman" panose="02020603050405020304" pitchFamily="18" charset="0"/>
              </a:rPr>
              <a:t>按优先级由高至低依次传送的总线查询方式。</a:t>
            </a:r>
            <a:endParaRPr lang="zh-CN" altLang="en-US" sz="2400" b="1" dirty="0">
              <a:latin typeface="宋体" panose="02010600030101010101" pitchFamily="2" charset="-122"/>
            </a:endParaRPr>
          </a:p>
          <a:p>
            <a:pPr algn="just" eaLnBrk="1" hangingPunct="1">
              <a:lnSpc>
                <a:spcPct val="90000"/>
              </a:lnSpc>
              <a:buNone/>
            </a:pPr>
            <a:r>
              <a:rPr lang="zh-CN" altLang="en-US" sz="2800" b="1" dirty="0">
                <a:latin typeface="Times New Roman" panose="02020603050405020304" pitchFamily="18" charset="0"/>
              </a:rPr>
              <a:t>   </a:t>
            </a:r>
            <a:r>
              <a:rPr lang="zh-CN" altLang="en-US" sz="2400" b="1" dirty="0">
                <a:latin typeface="Times New Roman" panose="02020603050405020304" pitchFamily="18" charset="0"/>
              </a:rPr>
              <a:t>① 设备的优先级取决于设备与中央仲裁器的远近</a:t>
            </a:r>
            <a:r>
              <a:rPr lang="en-US" altLang="zh-CN" sz="2400" b="1" dirty="0">
                <a:latin typeface="宋体" panose="02010600030101010101" pitchFamily="2" charset="-122"/>
              </a:rPr>
              <a:t>(</a:t>
            </a:r>
            <a:r>
              <a:rPr lang="zh-CN" altLang="en-US" sz="2400" b="1" dirty="0">
                <a:latin typeface="Times New Roman" panose="02020603050405020304" pitchFamily="18" charset="0"/>
              </a:rPr>
              <a:t>逻辑上</a:t>
            </a:r>
            <a:r>
              <a:rPr lang="en-US" altLang="zh-CN" sz="2400" b="1" dirty="0">
                <a:latin typeface="宋体" panose="02010600030101010101" pitchFamily="2" charset="-122"/>
              </a:rPr>
              <a:t>)</a:t>
            </a:r>
            <a:r>
              <a:rPr lang="zh-CN" altLang="en-US" sz="2400" b="1" dirty="0">
                <a:latin typeface="Times New Roman" panose="02020603050405020304" pitchFamily="18" charset="0"/>
              </a:rPr>
              <a:t>。</a:t>
            </a:r>
            <a:endParaRPr lang="zh-CN" altLang="en-US" sz="2400" b="1" dirty="0">
              <a:latin typeface="宋体" panose="02010600030101010101" pitchFamily="2" charset="-122"/>
            </a:endParaRPr>
          </a:p>
          <a:p>
            <a:pPr algn="just" eaLnBrk="1" hangingPunct="1">
              <a:lnSpc>
                <a:spcPct val="90000"/>
              </a:lnSpc>
              <a:buNone/>
            </a:pPr>
            <a:r>
              <a:rPr lang="zh-CN" altLang="en-US" sz="2800" b="1" dirty="0">
                <a:latin typeface="Times New Roman" panose="02020603050405020304" pitchFamily="18" charset="0"/>
              </a:rPr>
              <a:t>   </a:t>
            </a:r>
            <a:r>
              <a:rPr lang="zh-CN" altLang="en-US" sz="2400" b="1" dirty="0">
                <a:latin typeface="Times New Roman" panose="02020603050405020304" pitchFamily="18" charset="0"/>
              </a:rPr>
              <a:t>② 优点：所需传输线少，便于更改和扩充。</a:t>
            </a:r>
            <a:endParaRPr lang="zh-CN" altLang="en-US" sz="2400" b="1" dirty="0">
              <a:latin typeface="宋体" panose="02010600030101010101" pitchFamily="2" charset="-122"/>
            </a:endParaRPr>
          </a:p>
          <a:p>
            <a:pPr algn="just" eaLnBrk="1" hangingPunct="1">
              <a:lnSpc>
                <a:spcPct val="90000"/>
              </a:lnSpc>
              <a:buNone/>
            </a:pPr>
            <a:r>
              <a:rPr lang="zh-CN" altLang="en-US" sz="2800" b="1" dirty="0">
                <a:latin typeface="Times New Roman" panose="02020603050405020304" pitchFamily="18" charset="0"/>
              </a:rPr>
              <a:t>   </a:t>
            </a:r>
            <a:r>
              <a:rPr lang="zh-CN" altLang="en-US" sz="2400" b="1" dirty="0">
                <a:latin typeface="Times New Roman" panose="02020603050405020304" pitchFamily="18" charset="0"/>
              </a:rPr>
              <a:t>③ 缺点：对询问链电路的故障很敏感；优先级别低的设备可</a:t>
            </a:r>
            <a:endParaRPr lang="zh-CN" altLang="en-US" sz="2400" b="1" dirty="0">
              <a:latin typeface="Times New Roman" panose="02020603050405020304" pitchFamily="18" charset="0"/>
            </a:endParaRPr>
          </a:p>
          <a:p>
            <a:pPr algn="just" eaLnBrk="1" hangingPunct="1">
              <a:lnSpc>
                <a:spcPct val="90000"/>
              </a:lnSpc>
              <a:buNone/>
            </a:pPr>
            <a:r>
              <a:rPr lang="zh-CN" altLang="en-US" sz="2400" b="1" dirty="0">
                <a:latin typeface="Times New Roman" panose="02020603050405020304" pitchFamily="18" charset="0"/>
              </a:rPr>
              <a:t>         能长期得不到总线的使用。</a:t>
            </a:r>
            <a:endParaRPr lang="zh-CN" altLang="en-US" sz="2400" b="1" dirty="0">
              <a:latin typeface="Times New Roman" panose="02020603050405020304" pitchFamily="18" charset="0"/>
            </a:endParaRPr>
          </a:p>
        </p:txBody>
      </p:sp>
      <p:grpSp>
        <p:nvGrpSpPr>
          <p:cNvPr id="60419" name="Group 4"/>
          <p:cNvGrpSpPr/>
          <p:nvPr/>
        </p:nvGrpSpPr>
        <p:grpSpPr>
          <a:xfrm>
            <a:off x="4495800" y="685800"/>
            <a:ext cx="4572000" cy="2819400"/>
            <a:chOff x="0" y="0"/>
            <a:chExt cx="2880" cy="1776"/>
          </a:xfrm>
        </p:grpSpPr>
        <p:sp>
          <p:nvSpPr>
            <p:cNvPr id="60420" name="Rectangle 5">
              <a:hlinkClick r:id="rId1" action="ppaction://hlinkfile"/>
            </p:cNvPr>
            <p:cNvSpPr/>
            <p:nvPr/>
          </p:nvSpPr>
          <p:spPr>
            <a:xfrm>
              <a:off x="0" y="74"/>
              <a:ext cx="401" cy="1491"/>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0421" name="Text Box 6"/>
            <p:cNvSpPr txBox="1"/>
            <p:nvPr/>
          </p:nvSpPr>
          <p:spPr>
            <a:xfrm>
              <a:off x="120" y="475"/>
              <a:ext cx="172" cy="832"/>
            </a:xfrm>
            <a:prstGeom prst="rect">
              <a:avLst/>
            </a:prstGeom>
            <a:noFill/>
            <a:ln w="9525">
              <a:noFill/>
            </a:ln>
          </p:spPr>
          <p:txBody>
            <a:bodyPr vert="eaVert" lIns="0" tIns="0" rIns="0" bIns="0" anchor="t"/>
            <a:lstStyle/>
            <a:p>
              <a:pPr algn="just" eaLnBrk="0" hangingPunct="0"/>
              <a:r>
                <a:rPr lang="zh-CN" altLang="en-US" sz="1800" dirty="0">
                  <a:latin typeface="Times New Roman" panose="02020603050405020304" pitchFamily="18" charset="0"/>
                </a:rPr>
                <a:t>总线仲裁器</a:t>
              </a:r>
              <a:endParaRPr lang="zh-CN" altLang="en-US" sz="1800" dirty="0">
                <a:latin typeface="Times New Roman" panose="02020603050405020304" pitchFamily="18" charset="0"/>
              </a:endParaRPr>
            </a:p>
          </p:txBody>
        </p:sp>
        <p:sp>
          <p:nvSpPr>
            <p:cNvPr id="60422" name="Text Box 7"/>
            <p:cNvSpPr txBox="1"/>
            <p:nvPr/>
          </p:nvSpPr>
          <p:spPr>
            <a:xfrm>
              <a:off x="2752" y="0"/>
              <a:ext cx="122" cy="238"/>
            </a:xfrm>
            <a:prstGeom prst="rect">
              <a:avLst/>
            </a:prstGeom>
            <a:noFill/>
            <a:ln w="9525">
              <a:noFill/>
            </a:ln>
          </p:spPr>
          <p:txBody>
            <a:bodyPr lIns="0" tIns="0" rIns="0" bIns="0" anchor="t"/>
            <a:lstStyle/>
            <a:p>
              <a:pPr algn="just" eaLnBrk="0" hangingPunct="0"/>
              <a:r>
                <a:rPr lang="en-US" altLang="zh-CN" sz="1800" dirty="0">
                  <a:latin typeface="Times New Roman" panose="02020603050405020304" pitchFamily="18" charset="0"/>
                </a:rPr>
                <a:t>D</a:t>
              </a:r>
              <a:endParaRPr lang="en-US" altLang="zh-CN" sz="1800" dirty="0">
                <a:latin typeface="Times New Roman" panose="02020603050405020304" pitchFamily="18" charset="0"/>
              </a:endParaRPr>
            </a:p>
            <a:p>
              <a:pPr algn="ctr" eaLnBrk="0" hangingPunct="0"/>
              <a:endParaRPr lang="en-US" altLang="zh-CN" sz="1800" dirty="0">
                <a:latin typeface="Times New Roman" panose="02020603050405020304" pitchFamily="18" charset="0"/>
              </a:endParaRPr>
            </a:p>
          </p:txBody>
        </p:sp>
        <p:sp>
          <p:nvSpPr>
            <p:cNvPr id="60423" name="Line 8"/>
            <p:cNvSpPr/>
            <p:nvPr/>
          </p:nvSpPr>
          <p:spPr>
            <a:xfrm>
              <a:off x="403" y="149"/>
              <a:ext cx="2321" cy="0"/>
            </a:xfrm>
            <a:prstGeom prst="line">
              <a:avLst/>
            </a:prstGeom>
            <a:ln w="19050" cap="flat" cmpd="sng">
              <a:solidFill>
                <a:srgbClr val="000000"/>
              </a:solidFill>
              <a:prstDash val="solid"/>
              <a:round/>
              <a:headEnd type="none" w="med" len="med"/>
              <a:tailEnd type="none" w="med" len="med"/>
            </a:ln>
          </p:spPr>
        </p:sp>
        <p:sp>
          <p:nvSpPr>
            <p:cNvPr id="60424" name="Line 9"/>
            <p:cNvSpPr/>
            <p:nvPr/>
          </p:nvSpPr>
          <p:spPr>
            <a:xfrm>
              <a:off x="403" y="297"/>
              <a:ext cx="2321" cy="0"/>
            </a:xfrm>
            <a:prstGeom prst="line">
              <a:avLst/>
            </a:prstGeom>
            <a:ln w="19050" cap="flat" cmpd="sng">
              <a:solidFill>
                <a:srgbClr val="000000"/>
              </a:solidFill>
              <a:prstDash val="solid"/>
              <a:round/>
              <a:headEnd type="none" w="med" len="med"/>
              <a:tailEnd type="none" w="med" len="med"/>
            </a:ln>
          </p:spPr>
        </p:sp>
        <p:sp>
          <p:nvSpPr>
            <p:cNvPr id="60425" name="Line 10"/>
            <p:cNvSpPr/>
            <p:nvPr/>
          </p:nvSpPr>
          <p:spPr>
            <a:xfrm>
              <a:off x="409" y="446"/>
              <a:ext cx="2321" cy="0"/>
            </a:xfrm>
            <a:prstGeom prst="line">
              <a:avLst/>
            </a:prstGeom>
            <a:ln w="19050" cap="flat" cmpd="sng">
              <a:solidFill>
                <a:srgbClr val="000000"/>
              </a:solidFill>
              <a:prstDash val="solid"/>
              <a:round/>
              <a:headEnd type="stealth" w="sm" len="sm"/>
              <a:tailEnd type="none" w="med" len="med"/>
            </a:ln>
          </p:spPr>
        </p:sp>
        <p:sp>
          <p:nvSpPr>
            <p:cNvPr id="60426" name="Line 11"/>
            <p:cNvSpPr/>
            <p:nvPr/>
          </p:nvSpPr>
          <p:spPr>
            <a:xfrm>
              <a:off x="409" y="604"/>
              <a:ext cx="1592" cy="0"/>
            </a:xfrm>
            <a:prstGeom prst="line">
              <a:avLst/>
            </a:prstGeom>
            <a:ln w="19050" cap="flat" cmpd="sng">
              <a:solidFill>
                <a:srgbClr val="000000"/>
              </a:solidFill>
              <a:prstDash val="solid"/>
              <a:round/>
              <a:headEnd type="stealth" w="sm" len="sm"/>
              <a:tailEnd type="none" w="med" len="med"/>
            </a:ln>
          </p:spPr>
        </p:sp>
        <p:sp>
          <p:nvSpPr>
            <p:cNvPr id="60427" name="Text Box 12"/>
            <p:cNvSpPr txBox="1"/>
            <p:nvPr/>
          </p:nvSpPr>
          <p:spPr>
            <a:xfrm>
              <a:off x="442" y="446"/>
              <a:ext cx="273" cy="188"/>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BS</a:t>
              </a:r>
              <a:endParaRPr lang="en-US" altLang="zh-CN" sz="1800" dirty="0">
                <a:latin typeface="Times New Roman" panose="02020603050405020304" pitchFamily="18" charset="0"/>
              </a:endParaRPr>
            </a:p>
          </p:txBody>
        </p:sp>
        <p:sp>
          <p:nvSpPr>
            <p:cNvPr id="60428" name="Text Box 13"/>
            <p:cNvSpPr txBox="1"/>
            <p:nvPr/>
          </p:nvSpPr>
          <p:spPr>
            <a:xfrm>
              <a:off x="448" y="614"/>
              <a:ext cx="273" cy="188"/>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BR</a:t>
              </a:r>
              <a:endParaRPr lang="en-US" altLang="zh-CN" sz="1800" dirty="0">
                <a:latin typeface="Times New Roman" panose="02020603050405020304" pitchFamily="18" charset="0"/>
              </a:endParaRPr>
            </a:p>
          </p:txBody>
        </p:sp>
        <p:sp>
          <p:nvSpPr>
            <p:cNvPr id="60429" name="Rectangle 14"/>
            <p:cNvSpPr/>
            <p:nvPr/>
          </p:nvSpPr>
          <p:spPr>
            <a:xfrm>
              <a:off x="779" y="778"/>
              <a:ext cx="479" cy="529"/>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0430" name="Text Box 15"/>
            <p:cNvSpPr txBox="1"/>
            <p:nvPr/>
          </p:nvSpPr>
          <p:spPr>
            <a:xfrm>
              <a:off x="768" y="827"/>
              <a:ext cx="475" cy="373"/>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endParaRPr lang="zh-CN" altLang="en-US" sz="1800" dirty="0">
                <a:latin typeface="Times New Roman" panose="02020603050405020304" pitchFamily="18" charset="0"/>
              </a:endParaRPr>
            </a:p>
            <a:p>
              <a:pPr algn="ctr" eaLnBrk="0" hangingPunct="0"/>
              <a:r>
                <a:rPr lang="zh-CN" altLang="en-US" sz="1800" dirty="0">
                  <a:latin typeface="Times New Roman" panose="02020603050405020304" pitchFamily="18" charset="0"/>
                </a:rPr>
                <a:t>接口0</a:t>
              </a:r>
              <a:endParaRPr lang="zh-CN" altLang="en-US" sz="1800" dirty="0">
                <a:latin typeface="Times New Roman" panose="02020603050405020304" pitchFamily="18" charset="0"/>
              </a:endParaRPr>
            </a:p>
          </p:txBody>
        </p:sp>
        <p:sp>
          <p:nvSpPr>
            <p:cNvPr id="60431" name="未知"/>
            <p:cNvSpPr/>
            <p:nvPr/>
          </p:nvSpPr>
          <p:spPr>
            <a:xfrm>
              <a:off x="893" y="1186"/>
              <a:ext cx="123" cy="131"/>
            </a:xfrm>
            <a:custGeom>
              <a:avLst/>
              <a:gdLst/>
              <a:ahLst/>
              <a:cxnLst>
                <a:cxn ang="0">
                  <a:pos x="0" y="118"/>
                </a:cxn>
                <a:cxn ang="0">
                  <a:pos x="2" y="42"/>
                </a:cxn>
                <a:cxn ang="0">
                  <a:pos x="11" y="2"/>
                </a:cxn>
                <a:cxn ang="0">
                  <a:pos x="18" y="52"/>
                </a:cxn>
                <a:cxn ang="0">
                  <a:pos x="22" y="128"/>
                </a:cxn>
              </a:cxnLst>
              <a:rect l="0" t="0" r="0" b="0"/>
              <a:pathLst>
                <a:path w="220" h="132">
                  <a:moveTo>
                    <a:pt x="0" y="122"/>
                  </a:moveTo>
                  <a:cubicBezTo>
                    <a:pt x="3" y="109"/>
                    <a:pt x="2" y="62"/>
                    <a:pt x="20" y="42"/>
                  </a:cubicBezTo>
                  <a:cubicBezTo>
                    <a:pt x="38" y="22"/>
                    <a:pt x="82" y="0"/>
                    <a:pt x="110" y="2"/>
                  </a:cubicBezTo>
                  <a:cubicBezTo>
                    <a:pt x="138" y="4"/>
                    <a:pt x="172" y="30"/>
                    <a:pt x="190" y="52"/>
                  </a:cubicBezTo>
                  <a:cubicBezTo>
                    <a:pt x="208" y="74"/>
                    <a:pt x="214" y="116"/>
                    <a:pt x="220" y="132"/>
                  </a:cubicBezTo>
                </a:path>
              </a:pathLst>
            </a:custGeom>
            <a:noFill/>
            <a:ln w="19050" cap="rnd" cmpd="sng">
              <a:solidFill>
                <a:srgbClr val="000000"/>
              </a:solidFill>
              <a:prstDash val="sysDot"/>
              <a:round/>
              <a:headEnd type="none" w="med" len="med"/>
              <a:tailEnd type="none" w="med" len="med"/>
            </a:ln>
          </p:spPr>
          <p:txBody>
            <a:bodyPr/>
            <a:lstStyle/>
            <a:p>
              <a:endParaRPr lang="zh-CN" altLang="en-US"/>
            </a:p>
          </p:txBody>
        </p:sp>
        <p:sp>
          <p:nvSpPr>
            <p:cNvPr id="60432" name="Line 17"/>
            <p:cNvSpPr/>
            <p:nvPr/>
          </p:nvSpPr>
          <p:spPr>
            <a:xfrm flipV="1">
              <a:off x="871" y="604"/>
              <a:ext cx="0" cy="178"/>
            </a:xfrm>
            <a:prstGeom prst="line">
              <a:avLst/>
            </a:prstGeom>
            <a:ln w="19050" cap="flat" cmpd="sng">
              <a:solidFill>
                <a:srgbClr val="000000"/>
              </a:solidFill>
              <a:prstDash val="solid"/>
              <a:round/>
              <a:headEnd type="none" w="med" len="med"/>
              <a:tailEnd type="stealth" w="sm" len="sm"/>
            </a:ln>
          </p:spPr>
        </p:sp>
        <p:sp>
          <p:nvSpPr>
            <p:cNvPr id="60433" name="Line 18"/>
            <p:cNvSpPr/>
            <p:nvPr/>
          </p:nvSpPr>
          <p:spPr>
            <a:xfrm flipV="1">
              <a:off x="954" y="446"/>
              <a:ext cx="0" cy="336"/>
            </a:xfrm>
            <a:prstGeom prst="line">
              <a:avLst/>
            </a:prstGeom>
            <a:ln w="19050" cap="flat" cmpd="sng">
              <a:solidFill>
                <a:srgbClr val="000000"/>
              </a:solidFill>
              <a:prstDash val="solid"/>
              <a:round/>
              <a:headEnd type="none" w="med" len="med"/>
              <a:tailEnd type="stealth" w="sm" len="sm"/>
            </a:ln>
          </p:spPr>
        </p:sp>
        <p:sp>
          <p:nvSpPr>
            <p:cNvPr id="60434" name="Line 19"/>
            <p:cNvSpPr/>
            <p:nvPr/>
          </p:nvSpPr>
          <p:spPr>
            <a:xfrm>
              <a:off x="1077" y="307"/>
              <a:ext cx="0" cy="475"/>
            </a:xfrm>
            <a:prstGeom prst="line">
              <a:avLst/>
            </a:prstGeom>
            <a:ln w="19050" cap="flat" cmpd="sng">
              <a:solidFill>
                <a:srgbClr val="000000"/>
              </a:solidFill>
              <a:prstDash val="solid"/>
              <a:round/>
              <a:headEnd type="oval" w="sm" len="sm"/>
              <a:tailEnd type="stealth" w="sm" len="sm"/>
            </a:ln>
          </p:spPr>
        </p:sp>
        <p:sp>
          <p:nvSpPr>
            <p:cNvPr id="60435" name="Line 20"/>
            <p:cNvSpPr/>
            <p:nvPr/>
          </p:nvSpPr>
          <p:spPr>
            <a:xfrm flipV="1">
              <a:off x="1194" y="149"/>
              <a:ext cx="0" cy="633"/>
            </a:xfrm>
            <a:prstGeom prst="line">
              <a:avLst/>
            </a:prstGeom>
            <a:ln w="19050" cap="flat" cmpd="sng">
              <a:solidFill>
                <a:srgbClr val="000000"/>
              </a:solidFill>
              <a:prstDash val="solid"/>
              <a:round/>
              <a:headEnd type="none" w="med" len="med"/>
              <a:tailEnd type="oval" w="sm" len="sm"/>
            </a:ln>
          </p:spPr>
        </p:sp>
        <p:sp>
          <p:nvSpPr>
            <p:cNvPr id="60436" name="Line 21"/>
            <p:cNvSpPr/>
            <p:nvPr/>
          </p:nvSpPr>
          <p:spPr>
            <a:xfrm flipV="1">
              <a:off x="893" y="1307"/>
              <a:ext cx="0" cy="169"/>
            </a:xfrm>
            <a:prstGeom prst="line">
              <a:avLst/>
            </a:prstGeom>
            <a:ln w="19050" cap="flat" cmpd="sng">
              <a:solidFill>
                <a:srgbClr val="000000"/>
              </a:solidFill>
              <a:prstDash val="solid"/>
              <a:round/>
              <a:headEnd type="none" w="med" len="med"/>
              <a:tailEnd type="stealth" w="sm" len="sm"/>
            </a:ln>
          </p:spPr>
        </p:sp>
        <p:sp>
          <p:nvSpPr>
            <p:cNvPr id="60437" name="Line 22"/>
            <p:cNvSpPr/>
            <p:nvPr/>
          </p:nvSpPr>
          <p:spPr>
            <a:xfrm flipV="1">
              <a:off x="1014" y="1307"/>
              <a:ext cx="0" cy="169"/>
            </a:xfrm>
            <a:prstGeom prst="line">
              <a:avLst/>
            </a:prstGeom>
            <a:ln w="19050" cap="flat" cmpd="sng">
              <a:solidFill>
                <a:srgbClr val="000000"/>
              </a:solidFill>
              <a:prstDash val="solid"/>
              <a:round/>
              <a:headEnd type="stealth" w="sm" len="sm"/>
              <a:tailEnd type="none" w="med" len="med"/>
            </a:ln>
          </p:spPr>
        </p:sp>
        <p:sp>
          <p:nvSpPr>
            <p:cNvPr id="60438" name="Rectangle 23"/>
            <p:cNvSpPr/>
            <p:nvPr/>
          </p:nvSpPr>
          <p:spPr>
            <a:xfrm>
              <a:off x="1464" y="778"/>
              <a:ext cx="478" cy="529"/>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0439" name="Text Box 24"/>
            <p:cNvSpPr txBox="1"/>
            <p:nvPr/>
          </p:nvSpPr>
          <p:spPr>
            <a:xfrm>
              <a:off x="1440" y="816"/>
              <a:ext cx="511" cy="373"/>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endParaRPr lang="zh-CN" altLang="en-US" sz="1800" dirty="0">
                <a:latin typeface="Times New Roman" panose="02020603050405020304" pitchFamily="18" charset="0"/>
              </a:endParaRPr>
            </a:p>
            <a:p>
              <a:pPr algn="ctr" eaLnBrk="0" hangingPunct="0"/>
              <a:r>
                <a:rPr lang="zh-CN" altLang="en-US" sz="1800" dirty="0">
                  <a:latin typeface="Times New Roman" panose="02020603050405020304" pitchFamily="18" charset="0"/>
                </a:rPr>
                <a:t>接口1</a:t>
              </a:r>
              <a:endParaRPr lang="zh-CN" altLang="en-US" sz="1800" dirty="0">
                <a:latin typeface="Times New Roman" panose="02020603050405020304" pitchFamily="18" charset="0"/>
              </a:endParaRPr>
            </a:p>
          </p:txBody>
        </p:sp>
        <p:sp>
          <p:nvSpPr>
            <p:cNvPr id="60440" name="未知"/>
            <p:cNvSpPr/>
            <p:nvPr/>
          </p:nvSpPr>
          <p:spPr>
            <a:xfrm>
              <a:off x="1578" y="1186"/>
              <a:ext cx="122" cy="131"/>
            </a:xfrm>
            <a:custGeom>
              <a:avLst/>
              <a:gdLst/>
              <a:ahLst/>
              <a:cxnLst>
                <a:cxn ang="0">
                  <a:pos x="0" y="118"/>
                </a:cxn>
                <a:cxn ang="0">
                  <a:pos x="2" y="42"/>
                </a:cxn>
                <a:cxn ang="0">
                  <a:pos x="11" y="2"/>
                </a:cxn>
                <a:cxn ang="0">
                  <a:pos x="18" y="52"/>
                </a:cxn>
                <a:cxn ang="0">
                  <a:pos x="21" y="128"/>
                </a:cxn>
              </a:cxnLst>
              <a:rect l="0" t="0" r="0" b="0"/>
              <a:pathLst>
                <a:path w="220" h="132">
                  <a:moveTo>
                    <a:pt x="0" y="122"/>
                  </a:moveTo>
                  <a:cubicBezTo>
                    <a:pt x="3" y="109"/>
                    <a:pt x="2" y="62"/>
                    <a:pt x="20" y="42"/>
                  </a:cubicBezTo>
                  <a:cubicBezTo>
                    <a:pt x="38" y="22"/>
                    <a:pt x="82" y="0"/>
                    <a:pt x="110" y="2"/>
                  </a:cubicBezTo>
                  <a:cubicBezTo>
                    <a:pt x="138" y="4"/>
                    <a:pt x="172" y="30"/>
                    <a:pt x="190" y="52"/>
                  </a:cubicBezTo>
                  <a:cubicBezTo>
                    <a:pt x="208" y="74"/>
                    <a:pt x="214" y="116"/>
                    <a:pt x="220" y="132"/>
                  </a:cubicBezTo>
                </a:path>
              </a:pathLst>
            </a:custGeom>
            <a:noFill/>
            <a:ln w="19050" cap="rnd" cmpd="sng">
              <a:solidFill>
                <a:srgbClr val="000000"/>
              </a:solidFill>
              <a:prstDash val="sysDot"/>
              <a:round/>
              <a:headEnd type="none" w="med" len="med"/>
              <a:tailEnd type="none" w="med" len="med"/>
            </a:ln>
          </p:spPr>
          <p:txBody>
            <a:bodyPr/>
            <a:lstStyle/>
            <a:p>
              <a:endParaRPr lang="zh-CN" altLang="en-US"/>
            </a:p>
          </p:txBody>
        </p:sp>
        <p:sp>
          <p:nvSpPr>
            <p:cNvPr id="60441" name="Line 26"/>
            <p:cNvSpPr/>
            <p:nvPr/>
          </p:nvSpPr>
          <p:spPr>
            <a:xfrm flipV="1">
              <a:off x="1555" y="604"/>
              <a:ext cx="0" cy="178"/>
            </a:xfrm>
            <a:prstGeom prst="line">
              <a:avLst/>
            </a:prstGeom>
            <a:ln w="19050" cap="flat" cmpd="sng">
              <a:solidFill>
                <a:srgbClr val="000000"/>
              </a:solidFill>
              <a:prstDash val="solid"/>
              <a:round/>
              <a:headEnd type="none" w="med" len="med"/>
              <a:tailEnd type="stealth" w="sm" len="sm"/>
            </a:ln>
          </p:spPr>
        </p:sp>
        <p:sp>
          <p:nvSpPr>
            <p:cNvPr id="60442" name="Line 27"/>
            <p:cNvSpPr/>
            <p:nvPr/>
          </p:nvSpPr>
          <p:spPr>
            <a:xfrm flipV="1">
              <a:off x="1639" y="446"/>
              <a:ext cx="0" cy="336"/>
            </a:xfrm>
            <a:prstGeom prst="line">
              <a:avLst/>
            </a:prstGeom>
            <a:ln w="19050" cap="flat" cmpd="sng">
              <a:solidFill>
                <a:srgbClr val="000000"/>
              </a:solidFill>
              <a:prstDash val="solid"/>
              <a:round/>
              <a:headEnd type="none" w="med" len="med"/>
              <a:tailEnd type="stealth" w="sm" len="sm"/>
            </a:ln>
          </p:spPr>
        </p:sp>
        <p:sp>
          <p:nvSpPr>
            <p:cNvPr id="60443" name="Line 28"/>
            <p:cNvSpPr/>
            <p:nvPr/>
          </p:nvSpPr>
          <p:spPr>
            <a:xfrm>
              <a:off x="1761" y="307"/>
              <a:ext cx="0" cy="475"/>
            </a:xfrm>
            <a:prstGeom prst="line">
              <a:avLst/>
            </a:prstGeom>
            <a:ln w="19050" cap="flat" cmpd="sng">
              <a:solidFill>
                <a:srgbClr val="000000"/>
              </a:solidFill>
              <a:prstDash val="solid"/>
              <a:round/>
              <a:headEnd type="oval" w="sm" len="sm"/>
              <a:tailEnd type="stealth" w="sm" len="sm"/>
            </a:ln>
          </p:spPr>
        </p:sp>
        <p:sp>
          <p:nvSpPr>
            <p:cNvPr id="60444" name="Line 29"/>
            <p:cNvSpPr/>
            <p:nvPr/>
          </p:nvSpPr>
          <p:spPr>
            <a:xfrm flipV="1">
              <a:off x="1878" y="149"/>
              <a:ext cx="0" cy="633"/>
            </a:xfrm>
            <a:prstGeom prst="line">
              <a:avLst/>
            </a:prstGeom>
            <a:ln w="19050" cap="flat" cmpd="sng">
              <a:solidFill>
                <a:srgbClr val="000000"/>
              </a:solidFill>
              <a:prstDash val="solid"/>
              <a:round/>
              <a:headEnd type="none" w="med" len="med"/>
              <a:tailEnd type="oval" w="sm" len="sm"/>
            </a:ln>
          </p:spPr>
        </p:sp>
        <p:sp>
          <p:nvSpPr>
            <p:cNvPr id="60445" name="Line 30"/>
            <p:cNvSpPr/>
            <p:nvPr/>
          </p:nvSpPr>
          <p:spPr>
            <a:xfrm flipV="1">
              <a:off x="1578" y="1307"/>
              <a:ext cx="0" cy="169"/>
            </a:xfrm>
            <a:prstGeom prst="line">
              <a:avLst/>
            </a:prstGeom>
            <a:ln w="19050" cap="flat" cmpd="sng">
              <a:solidFill>
                <a:srgbClr val="000000"/>
              </a:solidFill>
              <a:prstDash val="solid"/>
              <a:round/>
              <a:headEnd type="none" w="med" len="med"/>
              <a:tailEnd type="stealth" w="sm" len="sm"/>
            </a:ln>
          </p:spPr>
        </p:sp>
        <p:sp>
          <p:nvSpPr>
            <p:cNvPr id="60446" name="Line 31"/>
            <p:cNvSpPr/>
            <p:nvPr/>
          </p:nvSpPr>
          <p:spPr>
            <a:xfrm flipV="1">
              <a:off x="1699" y="1307"/>
              <a:ext cx="0" cy="169"/>
            </a:xfrm>
            <a:prstGeom prst="line">
              <a:avLst/>
            </a:prstGeom>
            <a:ln w="19050" cap="flat" cmpd="sng">
              <a:solidFill>
                <a:srgbClr val="000000"/>
              </a:solidFill>
              <a:prstDash val="solid"/>
              <a:round/>
              <a:headEnd type="stealth" w="sm" len="sm"/>
              <a:tailEnd type="none" w="med" len="med"/>
            </a:ln>
          </p:spPr>
        </p:sp>
        <p:sp>
          <p:nvSpPr>
            <p:cNvPr id="60447" name="Rectangle 32"/>
            <p:cNvSpPr/>
            <p:nvPr/>
          </p:nvSpPr>
          <p:spPr>
            <a:xfrm>
              <a:off x="2237" y="778"/>
              <a:ext cx="479" cy="529"/>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0448" name="Text Box 33"/>
            <p:cNvSpPr txBox="1"/>
            <p:nvPr/>
          </p:nvSpPr>
          <p:spPr>
            <a:xfrm>
              <a:off x="2256" y="816"/>
              <a:ext cx="457" cy="32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endParaRPr lang="zh-CN" altLang="en-US" sz="1800" dirty="0">
                <a:latin typeface="Times New Roman" panose="02020603050405020304" pitchFamily="18" charset="0"/>
              </a:endParaRPr>
            </a:p>
            <a:p>
              <a:pPr algn="ctr" eaLnBrk="0" hangingPunct="0"/>
              <a:r>
                <a:rPr lang="zh-CN" altLang="en-US" sz="1800" dirty="0">
                  <a:latin typeface="Times New Roman" panose="02020603050405020304" pitchFamily="18" charset="0"/>
                </a:rPr>
                <a:t>接口</a:t>
              </a:r>
              <a:r>
                <a:rPr lang="en-US" altLang="zh-CN" sz="1800" dirty="0">
                  <a:latin typeface="Times New Roman" panose="02020603050405020304" pitchFamily="18" charset="0"/>
                </a:rPr>
                <a:t>n</a:t>
              </a:r>
              <a:endParaRPr lang="en-US" altLang="zh-CN" sz="1800" dirty="0">
                <a:latin typeface="Times New Roman" panose="02020603050405020304" pitchFamily="18" charset="0"/>
              </a:endParaRPr>
            </a:p>
          </p:txBody>
        </p:sp>
        <p:sp>
          <p:nvSpPr>
            <p:cNvPr id="60449" name="未知"/>
            <p:cNvSpPr/>
            <p:nvPr/>
          </p:nvSpPr>
          <p:spPr>
            <a:xfrm>
              <a:off x="2351" y="1186"/>
              <a:ext cx="123" cy="131"/>
            </a:xfrm>
            <a:custGeom>
              <a:avLst/>
              <a:gdLst/>
              <a:ahLst/>
              <a:cxnLst>
                <a:cxn ang="0">
                  <a:pos x="0" y="118"/>
                </a:cxn>
                <a:cxn ang="0">
                  <a:pos x="2" y="42"/>
                </a:cxn>
                <a:cxn ang="0">
                  <a:pos x="11" y="2"/>
                </a:cxn>
                <a:cxn ang="0">
                  <a:pos x="18" y="52"/>
                </a:cxn>
                <a:cxn ang="0">
                  <a:pos x="22" y="128"/>
                </a:cxn>
              </a:cxnLst>
              <a:rect l="0" t="0" r="0" b="0"/>
              <a:pathLst>
                <a:path w="220" h="132">
                  <a:moveTo>
                    <a:pt x="0" y="122"/>
                  </a:moveTo>
                  <a:cubicBezTo>
                    <a:pt x="3" y="109"/>
                    <a:pt x="2" y="62"/>
                    <a:pt x="20" y="42"/>
                  </a:cubicBezTo>
                  <a:cubicBezTo>
                    <a:pt x="38" y="22"/>
                    <a:pt x="82" y="0"/>
                    <a:pt x="110" y="2"/>
                  </a:cubicBezTo>
                  <a:cubicBezTo>
                    <a:pt x="138" y="4"/>
                    <a:pt x="172" y="30"/>
                    <a:pt x="190" y="52"/>
                  </a:cubicBezTo>
                  <a:cubicBezTo>
                    <a:pt x="208" y="74"/>
                    <a:pt x="214" y="116"/>
                    <a:pt x="220" y="132"/>
                  </a:cubicBezTo>
                </a:path>
              </a:pathLst>
            </a:custGeom>
            <a:noFill/>
            <a:ln w="19050" cap="rnd" cmpd="sng">
              <a:solidFill>
                <a:srgbClr val="000000"/>
              </a:solidFill>
              <a:prstDash val="sysDot"/>
              <a:round/>
              <a:headEnd type="none" w="med" len="med"/>
              <a:tailEnd type="none" w="med" len="med"/>
            </a:ln>
          </p:spPr>
          <p:txBody>
            <a:bodyPr/>
            <a:lstStyle/>
            <a:p>
              <a:endParaRPr lang="zh-CN" altLang="en-US"/>
            </a:p>
          </p:txBody>
        </p:sp>
        <p:sp>
          <p:nvSpPr>
            <p:cNvPr id="60450" name="Line 35"/>
            <p:cNvSpPr/>
            <p:nvPr/>
          </p:nvSpPr>
          <p:spPr>
            <a:xfrm flipV="1">
              <a:off x="2329" y="604"/>
              <a:ext cx="0" cy="178"/>
            </a:xfrm>
            <a:prstGeom prst="line">
              <a:avLst/>
            </a:prstGeom>
            <a:ln w="19050" cap="flat" cmpd="sng">
              <a:solidFill>
                <a:srgbClr val="000000"/>
              </a:solidFill>
              <a:prstDash val="solid"/>
              <a:round/>
              <a:headEnd type="none" w="med" len="med"/>
              <a:tailEnd type="stealth" w="sm" len="sm"/>
            </a:ln>
          </p:spPr>
        </p:sp>
        <p:sp>
          <p:nvSpPr>
            <p:cNvPr id="60451" name="Line 36"/>
            <p:cNvSpPr/>
            <p:nvPr/>
          </p:nvSpPr>
          <p:spPr>
            <a:xfrm flipV="1">
              <a:off x="2413" y="446"/>
              <a:ext cx="0" cy="336"/>
            </a:xfrm>
            <a:prstGeom prst="line">
              <a:avLst/>
            </a:prstGeom>
            <a:ln w="19050" cap="flat" cmpd="sng">
              <a:solidFill>
                <a:srgbClr val="000000"/>
              </a:solidFill>
              <a:prstDash val="solid"/>
              <a:round/>
              <a:headEnd type="none" w="med" len="med"/>
              <a:tailEnd type="stealth" w="sm" len="sm"/>
            </a:ln>
          </p:spPr>
        </p:sp>
        <p:sp>
          <p:nvSpPr>
            <p:cNvPr id="60452" name="Line 37"/>
            <p:cNvSpPr/>
            <p:nvPr/>
          </p:nvSpPr>
          <p:spPr>
            <a:xfrm>
              <a:off x="2535" y="307"/>
              <a:ext cx="0" cy="475"/>
            </a:xfrm>
            <a:prstGeom prst="line">
              <a:avLst/>
            </a:prstGeom>
            <a:ln w="19050" cap="flat" cmpd="sng">
              <a:solidFill>
                <a:srgbClr val="000000"/>
              </a:solidFill>
              <a:prstDash val="solid"/>
              <a:round/>
              <a:headEnd type="oval" w="sm" len="sm"/>
              <a:tailEnd type="stealth" w="sm" len="sm"/>
            </a:ln>
          </p:spPr>
        </p:sp>
        <p:sp>
          <p:nvSpPr>
            <p:cNvPr id="60453" name="Line 38"/>
            <p:cNvSpPr/>
            <p:nvPr/>
          </p:nvSpPr>
          <p:spPr>
            <a:xfrm flipV="1">
              <a:off x="2652" y="149"/>
              <a:ext cx="0" cy="633"/>
            </a:xfrm>
            <a:prstGeom prst="line">
              <a:avLst/>
            </a:prstGeom>
            <a:ln w="19050" cap="flat" cmpd="sng">
              <a:solidFill>
                <a:srgbClr val="000000"/>
              </a:solidFill>
              <a:prstDash val="solid"/>
              <a:round/>
              <a:headEnd type="none" w="med" len="med"/>
              <a:tailEnd type="oval" w="sm" len="sm"/>
            </a:ln>
          </p:spPr>
        </p:sp>
        <p:sp>
          <p:nvSpPr>
            <p:cNvPr id="60454" name="Line 39"/>
            <p:cNvSpPr/>
            <p:nvPr/>
          </p:nvSpPr>
          <p:spPr>
            <a:xfrm flipV="1">
              <a:off x="2351" y="1307"/>
              <a:ext cx="0" cy="169"/>
            </a:xfrm>
            <a:prstGeom prst="line">
              <a:avLst/>
            </a:prstGeom>
            <a:ln w="19050" cap="flat" cmpd="sng">
              <a:solidFill>
                <a:srgbClr val="000000"/>
              </a:solidFill>
              <a:prstDash val="solid"/>
              <a:round/>
              <a:headEnd type="none" w="med" len="med"/>
              <a:tailEnd type="stealth" w="sm" len="sm"/>
            </a:ln>
          </p:spPr>
        </p:sp>
        <p:sp>
          <p:nvSpPr>
            <p:cNvPr id="60455" name="Line 40"/>
            <p:cNvSpPr/>
            <p:nvPr/>
          </p:nvSpPr>
          <p:spPr>
            <a:xfrm flipV="1">
              <a:off x="2472" y="1307"/>
              <a:ext cx="0" cy="169"/>
            </a:xfrm>
            <a:prstGeom prst="line">
              <a:avLst/>
            </a:prstGeom>
            <a:ln w="19050" cap="flat" cmpd="sng">
              <a:solidFill>
                <a:srgbClr val="000000"/>
              </a:solidFill>
              <a:prstDash val="solid"/>
              <a:round/>
              <a:headEnd type="stealth" w="sm" len="sm"/>
              <a:tailEnd type="none" w="med" len="med"/>
            </a:ln>
          </p:spPr>
        </p:sp>
        <p:sp>
          <p:nvSpPr>
            <p:cNvPr id="60456" name="Line 41"/>
            <p:cNvSpPr/>
            <p:nvPr/>
          </p:nvSpPr>
          <p:spPr>
            <a:xfrm>
              <a:off x="403" y="1476"/>
              <a:ext cx="490" cy="0"/>
            </a:xfrm>
            <a:prstGeom prst="line">
              <a:avLst/>
            </a:prstGeom>
            <a:ln w="19050" cap="flat" cmpd="sng">
              <a:solidFill>
                <a:srgbClr val="000000"/>
              </a:solidFill>
              <a:prstDash val="solid"/>
              <a:round/>
              <a:headEnd type="none" w="med" len="med"/>
              <a:tailEnd type="none" w="med" len="med"/>
            </a:ln>
          </p:spPr>
        </p:sp>
        <p:sp>
          <p:nvSpPr>
            <p:cNvPr id="60457" name="Line 42"/>
            <p:cNvSpPr/>
            <p:nvPr/>
          </p:nvSpPr>
          <p:spPr>
            <a:xfrm>
              <a:off x="1016" y="1476"/>
              <a:ext cx="562" cy="0"/>
            </a:xfrm>
            <a:prstGeom prst="line">
              <a:avLst/>
            </a:prstGeom>
            <a:ln w="19050" cap="flat" cmpd="sng">
              <a:solidFill>
                <a:srgbClr val="000000"/>
              </a:solidFill>
              <a:prstDash val="solid"/>
              <a:round/>
              <a:headEnd type="none" w="med" len="med"/>
              <a:tailEnd type="none" w="med" len="med"/>
            </a:ln>
          </p:spPr>
        </p:sp>
        <p:sp>
          <p:nvSpPr>
            <p:cNvPr id="60458" name="Line 43"/>
            <p:cNvSpPr/>
            <p:nvPr/>
          </p:nvSpPr>
          <p:spPr>
            <a:xfrm>
              <a:off x="1706" y="1476"/>
              <a:ext cx="645" cy="0"/>
            </a:xfrm>
            <a:prstGeom prst="line">
              <a:avLst/>
            </a:prstGeom>
            <a:ln w="19050" cap="flat" cmpd="sng">
              <a:solidFill>
                <a:srgbClr val="000000"/>
              </a:solidFill>
              <a:prstDash val="solid"/>
              <a:round/>
              <a:headEnd type="none" w="med" len="med"/>
              <a:tailEnd type="none" w="med" len="med"/>
            </a:ln>
          </p:spPr>
        </p:sp>
        <p:sp>
          <p:nvSpPr>
            <p:cNvPr id="60459" name="Line 44"/>
            <p:cNvSpPr/>
            <p:nvPr/>
          </p:nvSpPr>
          <p:spPr>
            <a:xfrm>
              <a:off x="2474" y="1476"/>
              <a:ext cx="323" cy="0"/>
            </a:xfrm>
            <a:prstGeom prst="line">
              <a:avLst/>
            </a:prstGeom>
            <a:ln w="19050" cap="flat" cmpd="sng">
              <a:solidFill>
                <a:srgbClr val="000000"/>
              </a:solidFill>
              <a:prstDash val="solid"/>
              <a:round/>
              <a:headEnd type="none" w="med" len="med"/>
              <a:tailEnd type="none" w="med" len="med"/>
            </a:ln>
          </p:spPr>
        </p:sp>
        <p:sp>
          <p:nvSpPr>
            <p:cNvPr id="60460" name="Line 45"/>
            <p:cNvSpPr/>
            <p:nvPr/>
          </p:nvSpPr>
          <p:spPr>
            <a:xfrm>
              <a:off x="587" y="1476"/>
              <a:ext cx="95" cy="0"/>
            </a:xfrm>
            <a:prstGeom prst="line">
              <a:avLst/>
            </a:prstGeom>
            <a:ln w="19050" cap="flat" cmpd="sng">
              <a:solidFill>
                <a:srgbClr val="000000"/>
              </a:solidFill>
              <a:prstDash val="solid"/>
              <a:round/>
              <a:headEnd type="none" w="med" len="med"/>
              <a:tailEnd type="stealth" w="sm" len="sm"/>
            </a:ln>
          </p:spPr>
        </p:sp>
        <p:sp>
          <p:nvSpPr>
            <p:cNvPr id="60461" name="Text Box 46"/>
            <p:cNvSpPr txBox="1"/>
            <p:nvPr/>
          </p:nvSpPr>
          <p:spPr>
            <a:xfrm>
              <a:off x="2758" y="158"/>
              <a:ext cx="122" cy="238"/>
            </a:xfrm>
            <a:prstGeom prst="rect">
              <a:avLst/>
            </a:prstGeom>
            <a:noFill/>
            <a:ln w="9525">
              <a:noFill/>
            </a:ln>
          </p:spPr>
          <p:txBody>
            <a:bodyPr lIns="0" tIns="0" rIns="0" bIns="0" anchor="t"/>
            <a:lstStyle/>
            <a:p>
              <a:pPr algn="just" eaLnBrk="0" hangingPunct="0"/>
              <a:r>
                <a:rPr lang="en-US" altLang="zh-CN" sz="1800" dirty="0">
                  <a:latin typeface="Times New Roman" panose="02020603050405020304" pitchFamily="18" charset="0"/>
                </a:rPr>
                <a:t>A</a:t>
              </a:r>
              <a:endParaRPr lang="en-US" altLang="zh-CN" sz="1800" dirty="0">
                <a:latin typeface="Times New Roman" panose="02020603050405020304" pitchFamily="18" charset="0"/>
              </a:endParaRPr>
            </a:p>
            <a:p>
              <a:pPr algn="ctr" eaLnBrk="0" hangingPunct="0"/>
              <a:endParaRPr lang="en-US" altLang="zh-CN" sz="1800" dirty="0">
                <a:latin typeface="Times New Roman" panose="02020603050405020304" pitchFamily="18" charset="0"/>
              </a:endParaRPr>
            </a:p>
          </p:txBody>
        </p:sp>
        <p:sp>
          <p:nvSpPr>
            <p:cNvPr id="60462" name="Line 47"/>
            <p:cNvSpPr/>
            <p:nvPr/>
          </p:nvSpPr>
          <p:spPr>
            <a:xfrm>
              <a:off x="2012" y="604"/>
              <a:ext cx="239" cy="0"/>
            </a:xfrm>
            <a:prstGeom prst="line">
              <a:avLst/>
            </a:prstGeom>
            <a:ln w="19050" cap="flat" cmpd="sng">
              <a:solidFill>
                <a:srgbClr val="000000"/>
              </a:solidFill>
              <a:prstDash val="dash"/>
              <a:round/>
              <a:headEnd type="none" w="med" len="med"/>
              <a:tailEnd type="none" w="med" len="med"/>
            </a:ln>
          </p:spPr>
        </p:sp>
        <p:sp>
          <p:nvSpPr>
            <p:cNvPr id="60463" name="Line 48"/>
            <p:cNvSpPr/>
            <p:nvPr/>
          </p:nvSpPr>
          <p:spPr>
            <a:xfrm>
              <a:off x="2251" y="604"/>
              <a:ext cx="484" cy="0"/>
            </a:xfrm>
            <a:prstGeom prst="line">
              <a:avLst/>
            </a:prstGeom>
            <a:ln w="19050" cap="flat" cmpd="sng">
              <a:solidFill>
                <a:srgbClr val="000000"/>
              </a:solidFill>
              <a:prstDash val="solid"/>
              <a:round/>
              <a:headEnd type="none" w="med" len="med"/>
              <a:tailEnd type="none" w="med" len="med"/>
            </a:ln>
          </p:spPr>
        </p:sp>
        <p:sp>
          <p:nvSpPr>
            <p:cNvPr id="60464" name="Text Box 49"/>
            <p:cNvSpPr txBox="1"/>
            <p:nvPr/>
          </p:nvSpPr>
          <p:spPr>
            <a:xfrm>
              <a:off x="624" y="1584"/>
              <a:ext cx="1968" cy="192"/>
            </a:xfrm>
            <a:prstGeom prst="rect">
              <a:avLst/>
            </a:prstGeom>
            <a:noFill/>
            <a:ln w="9525">
              <a:noFill/>
            </a:ln>
          </p:spPr>
          <p:txBody>
            <a:bodyPr lIns="0" tIns="0" rIns="0" bIns="0" anchor="t"/>
            <a:lstStyle/>
            <a:p>
              <a:pPr algn="just" eaLnBrk="0" hangingPunct="0"/>
              <a:r>
                <a:rPr lang="zh-CN" altLang="en-US" sz="2000" dirty="0">
                  <a:solidFill>
                    <a:srgbClr val="993366"/>
                  </a:solidFill>
                  <a:latin typeface="宋体" panose="02010600030101010101" pitchFamily="2" charset="-122"/>
                </a:rPr>
                <a:t>图6.</a:t>
              </a:r>
              <a:r>
                <a:rPr lang="en-US" altLang="zh-CN" sz="2000" dirty="0">
                  <a:solidFill>
                    <a:srgbClr val="993366"/>
                  </a:solidFill>
                  <a:latin typeface="宋体" panose="02010600030101010101" pitchFamily="2" charset="-122"/>
                </a:rPr>
                <a:t>10 </a:t>
              </a:r>
              <a:r>
                <a:rPr lang="en-US" altLang="zh-CN" sz="2000" dirty="0">
                  <a:solidFill>
                    <a:srgbClr val="993366"/>
                  </a:solidFill>
                  <a:latin typeface="Times New Roman" panose="02020603050405020304" pitchFamily="18" charset="0"/>
                </a:rPr>
                <a:t>(a) </a:t>
              </a:r>
              <a:r>
                <a:rPr lang="zh-CN" altLang="en-US" sz="2000" dirty="0">
                  <a:solidFill>
                    <a:srgbClr val="993366"/>
                  </a:solidFill>
                  <a:latin typeface="Times New Roman" panose="02020603050405020304" pitchFamily="18" charset="0"/>
                </a:rPr>
                <a:t>菊花链查询方式</a:t>
              </a:r>
              <a:endParaRPr lang="zh-CN" altLang="en-US" sz="2000" dirty="0">
                <a:solidFill>
                  <a:srgbClr val="993366"/>
                </a:solidFill>
                <a:latin typeface="Times New Roman" panose="02020603050405020304" pitchFamily="18" charset="0"/>
              </a:endParaRPr>
            </a:p>
          </p:txBody>
        </p:sp>
        <p:sp>
          <p:nvSpPr>
            <p:cNvPr id="60465" name="Text Box 50"/>
            <p:cNvSpPr txBox="1"/>
            <p:nvPr/>
          </p:nvSpPr>
          <p:spPr>
            <a:xfrm>
              <a:off x="392" y="1317"/>
              <a:ext cx="273" cy="189"/>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BG</a:t>
              </a:r>
              <a:endParaRPr lang="en-US" altLang="zh-CN" sz="1800" dirty="0">
                <a:latin typeface="Times New Roman" panose="02020603050405020304" pitchFamily="18" charset="0"/>
              </a:endParaRPr>
            </a:p>
          </p:txBody>
        </p:sp>
        <p:sp>
          <p:nvSpPr>
            <p:cNvPr id="60466" name="Text Box 51"/>
            <p:cNvSpPr txBox="1"/>
            <p:nvPr/>
          </p:nvSpPr>
          <p:spPr>
            <a:xfrm>
              <a:off x="1946" y="938"/>
              <a:ext cx="309" cy="194"/>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a:t>
              </a:r>
              <a:endParaRPr lang="zh-CN" altLang="en-US" sz="1800" dirty="0">
                <a:latin typeface="Times New Roman" panose="02020603050405020304" pitchFamily="18" charset="0"/>
              </a:endParaRPr>
            </a:p>
          </p:txBody>
        </p:sp>
      </p:grpSp>
      <p:sp>
        <p:nvSpPr>
          <p:cNvPr id="60467" name="Rectangle 52"/>
          <p:cNvSpPr/>
          <p:nvPr/>
        </p:nvSpPr>
        <p:spPr>
          <a:xfrm>
            <a:off x="250825" y="981075"/>
            <a:ext cx="4191000" cy="1790700"/>
          </a:xfrm>
          <a:prstGeom prst="rect">
            <a:avLst/>
          </a:prstGeom>
          <a:noFill/>
          <a:ln w="9525">
            <a:noFill/>
          </a:ln>
        </p:spPr>
        <p:txBody>
          <a:bodyPr anchor="t">
            <a:spAutoFit/>
          </a:bodyPr>
          <a:lstStyle/>
          <a:p>
            <a:pPr>
              <a:lnSpc>
                <a:spcPct val="90000"/>
              </a:lnSpc>
              <a:spcBef>
                <a:spcPct val="20000"/>
              </a:spcBef>
              <a:buSzPct val="90000"/>
              <a:buBlip>
                <a:blip r:embed="rId2"/>
              </a:buBlip>
            </a:pPr>
            <a:r>
              <a:rPr lang="zh-CN" altLang="en-US" sz="2400" dirty="0">
                <a:latin typeface="Times New Roman" panose="02020603050405020304" pitchFamily="18" charset="0"/>
              </a:rPr>
              <a:t>     由中央仲裁器（总线控制部件）对主方的总线请求信号(</a:t>
            </a:r>
            <a:r>
              <a:rPr lang="en-US" altLang="zh-CN" sz="2400" dirty="0">
                <a:latin typeface="Times New Roman" panose="02020603050405020304" pitchFamily="18" charset="0"/>
              </a:rPr>
              <a:t>BR)</a:t>
            </a:r>
            <a:r>
              <a:rPr lang="zh-CN" altLang="en-US" sz="2400" dirty="0">
                <a:latin typeface="Times New Roman" panose="02020603050405020304" pitchFamily="18" charset="0"/>
              </a:rPr>
              <a:t>进行裁决，并送出总线授权信号(</a:t>
            </a:r>
            <a:r>
              <a:rPr lang="en-US" altLang="zh-CN" sz="2400" dirty="0">
                <a:latin typeface="Times New Roman" panose="02020603050405020304" pitchFamily="18" charset="0"/>
              </a:rPr>
              <a:t>BG)</a:t>
            </a:r>
            <a:r>
              <a:rPr lang="zh-CN" altLang="en-US" sz="2400" dirty="0">
                <a:latin typeface="Times New Roman" panose="02020603050405020304" pitchFamily="18" charset="0"/>
              </a:rPr>
              <a:t>。</a:t>
            </a:r>
            <a:r>
              <a:rPr lang="zh-CN" altLang="en-US" dirty="0">
                <a:latin typeface="宋体" panose="02010600030101010101" pitchFamily="2" charset="-122"/>
              </a:rPr>
              <a:t> </a:t>
            </a:r>
            <a:r>
              <a:rPr lang="en-US" altLang="zh-CN" sz="2400" dirty="0">
                <a:latin typeface="Times New Roman" panose="02020603050405020304" pitchFamily="18" charset="0"/>
              </a:rPr>
              <a:t>BS</a:t>
            </a:r>
            <a:r>
              <a:rPr lang="zh-CN" altLang="en-US" sz="2400" dirty="0">
                <a:latin typeface="Times New Roman" panose="02020603050405020304" pitchFamily="18" charset="0"/>
              </a:rPr>
              <a:t>是总线状态（是否忙）</a:t>
            </a:r>
            <a:endParaRPr lang="zh-CN" altLang="en-US" sz="2400" dirty="0">
              <a:latin typeface="Times New Roman" panose="02020603050405020304" pitchFamily="18" charset="0"/>
            </a:endParaRPr>
          </a:p>
        </p:txBody>
      </p:sp>
      <p:sp>
        <p:nvSpPr>
          <p:cNvPr id="60468" name="Rectangle 53"/>
          <p:cNvSpPr/>
          <p:nvPr/>
        </p:nvSpPr>
        <p:spPr>
          <a:xfrm>
            <a:off x="258763" y="3106738"/>
            <a:ext cx="2470150" cy="384175"/>
          </a:xfrm>
          <a:prstGeom prst="rect">
            <a:avLst/>
          </a:prstGeom>
          <a:noFill/>
          <a:ln w="9525">
            <a:noFill/>
          </a:ln>
        </p:spPr>
        <p:txBody>
          <a:bodyPr wrap="none" anchor="t">
            <a:spAutoFit/>
          </a:bodyPr>
          <a:lstStyle/>
          <a:p>
            <a:pPr>
              <a:lnSpc>
                <a:spcPct val="80000"/>
              </a:lnSpc>
              <a:spcBef>
                <a:spcPct val="20000"/>
              </a:spcBef>
              <a:buSzPct val="90000"/>
            </a:pPr>
            <a:r>
              <a:rPr lang="zh-CN" altLang="en-US" sz="2400" dirty="0">
                <a:solidFill>
                  <a:srgbClr val="181B8E"/>
                </a:solidFill>
                <a:latin typeface="宋体" panose="02010600030101010101" pitchFamily="2" charset="-122"/>
              </a:rPr>
              <a:t>(1)链式查询方式</a:t>
            </a:r>
            <a:endParaRPr lang="zh-CN" altLang="en-US" sz="2400" dirty="0">
              <a:solidFill>
                <a:srgbClr val="181B8E"/>
              </a:solidFill>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5" name="Rectangle 2"/>
          <p:cNvSpPr>
            <a:spLocks noGrp="1"/>
          </p:cNvSpPr>
          <p:nvPr>
            <p:ph type="title"/>
          </p:nvPr>
        </p:nvSpPr>
        <p:spPr>
          <a:xfrm>
            <a:off x="76200" y="692150"/>
            <a:ext cx="4495800" cy="603250"/>
          </a:xfrm>
        </p:spPr>
        <p:txBody>
          <a:bodyPr wrap="square" lIns="91440" tIns="45720" rIns="91440" bIns="45720" anchor="b"/>
          <a:lstStyle/>
          <a:p>
            <a:pPr algn="l" eaLnBrk="1" hangingPunct="1"/>
            <a:r>
              <a:rPr lang="en-US" altLang="zh-CN" sz="2800" b="1" dirty="0">
                <a:solidFill>
                  <a:srgbClr val="181B8E"/>
                </a:solidFill>
                <a:latin typeface="宋体" panose="02010600030101010101" pitchFamily="2" charset="-122"/>
              </a:rPr>
              <a:t>(2)</a:t>
            </a:r>
            <a:r>
              <a:rPr lang="zh-CN" altLang="en-US" sz="2800" b="1" dirty="0">
                <a:solidFill>
                  <a:srgbClr val="181B8E"/>
                </a:solidFill>
                <a:latin typeface="宋体" panose="02010600030101010101" pitchFamily="2" charset="-122"/>
              </a:rPr>
              <a:t>计数器定时查询方式</a:t>
            </a:r>
            <a:r>
              <a:rPr lang="zh-CN" altLang="en-US" sz="3200" b="1" dirty="0">
                <a:solidFill>
                  <a:srgbClr val="181B8E"/>
                </a:solidFill>
                <a:latin typeface="宋体" panose="02010600030101010101" pitchFamily="2" charset="-122"/>
              </a:rPr>
              <a:t> </a:t>
            </a:r>
            <a:endParaRPr lang="zh-CN" altLang="en-US" sz="3200" b="1" dirty="0">
              <a:solidFill>
                <a:srgbClr val="181B8E"/>
              </a:solidFill>
              <a:latin typeface="宋体" panose="02010600030101010101" pitchFamily="2" charset="-122"/>
            </a:endParaRPr>
          </a:p>
        </p:txBody>
      </p:sp>
      <p:sp>
        <p:nvSpPr>
          <p:cNvPr id="62466" name="Rectangle 3"/>
          <p:cNvSpPr>
            <a:spLocks noGrp="1"/>
          </p:cNvSpPr>
          <p:nvPr>
            <p:ph idx="1"/>
          </p:nvPr>
        </p:nvSpPr>
        <p:spPr>
          <a:xfrm>
            <a:off x="0" y="2590800"/>
            <a:ext cx="4419600" cy="3276600"/>
          </a:xfrm>
        </p:spPr>
        <p:txBody>
          <a:bodyPr wrap="square" lIns="91440" tIns="45720" rIns="91440" bIns="45720" anchor="t"/>
          <a:lstStyle/>
          <a:p>
            <a:pPr algn="just" eaLnBrk="1" hangingPunct="1"/>
            <a:r>
              <a:rPr lang="zh-CN" altLang="en-US" sz="2400" b="1" dirty="0">
                <a:latin typeface="Times New Roman" panose="02020603050405020304" pitchFamily="18" charset="0"/>
              </a:rPr>
              <a:t>优点：</a:t>
            </a:r>
            <a:endParaRPr lang="zh-CN" altLang="en-US" sz="2400" b="1" dirty="0">
              <a:latin typeface="Times New Roman" panose="02020603050405020304" pitchFamily="18" charset="0"/>
            </a:endParaRPr>
          </a:p>
          <a:p>
            <a:pPr algn="just" eaLnBrk="1" hangingPunct="1">
              <a:buNone/>
            </a:pPr>
            <a:r>
              <a:rPr lang="zh-CN" altLang="en-US" sz="2400" b="1" dirty="0">
                <a:latin typeface="Times New Roman" panose="02020603050405020304" pitchFamily="18" charset="0"/>
              </a:rPr>
              <a:t>            优先次序可灵活变动。</a:t>
            </a:r>
            <a:endParaRPr lang="zh-CN" altLang="en-US" sz="2400" b="1" dirty="0">
              <a:latin typeface="Times New Roman" panose="02020603050405020304" pitchFamily="18" charset="0"/>
            </a:endParaRPr>
          </a:p>
          <a:p>
            <a:pPr algn="just" eaLnBrk="1" hangingPunct="1"/>
            <a:endParaRPr lang="zh-CN" altLang="en-US" sz="1000" b="1" dirty="0"/>
          </a:p>
          <a:p>
            <a:pPr algn="just"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A. </a:t>
            </a:r>
            <a:r>
              <a:rPr lang="zh-CN" altLang="en-US" sz="2400" b="1" dirty="0">
                <a:latin typeface="Times New Roman" panose="02020603050405020304" pitchFamily="18" charset="0"/>
              </a:rPr>
              <a:t>固定优先级：</a:t>
            </a:r>
            <a:endParaRPr lang="zh-CN" altLang="en-US" sz="2400" b="1" dirty="0">
              <a:latin typeface="Times New Roman" panose="02020603050405020304" pitchFamily="18" charset="0"/>
            </a:endParaRPr>
          </a:p>
          <a:p>
            <a:pPr algn="just" eaLnBrk="1" hangingPunct="1"/>
            <a:r>
              <a:rPr lang="zh-CN" altLang="en-US" sz="2400" b="1" dirty="0">
                <a:latin typeface="Times New Roman" panose="02020603050405020304" pitchFamily="18" charset="0"/>
              </a:rPr>
              <a:t>       计数器每次初值均为</a:t>
            </a:r>
            <a:r>
              <a:rPr lang="en-US" altLang="zh-CN" sz="2400" b="1" dirty="0"/>
              <a:t>0</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algn="just" eaLnBrk="1" hangingPunct="1"/>
            <a:endParaRPr lang="zh-CN" altLang="en-US" sz="1000" b="1" dirty="0"/>
          </a:p>
          <a:p>
            <a:pPr algn="just" eaLnBrk="1" hangingPunct="1"/>
            <a:r>
              <a:rPr lang="zh-CN" altLang="en-US" sz="2400" b="1" dirty="0">
                <a:latin typeface="Times New Roman" panose="02020603050405020304" pitchFamily="18" charset="0"/>
              </a:rPr>
              <a:t> </a:t>
            </a:r>
            <a:r>
              <a:rPr lang="en-US" altLang="zh-CN" sz="2400" b="1" dirty="0">
                <a:latin typeface="Times New Roman" panose="02020603050405020304" pitchFamily="18" charset="0"/>
              </a:rPr>
              <a:t>B. </a:t>
            </a:r>
            <a:r>
              <a:rPr lang="zh-CN" altLang="en-US" sz="2400" b="1" dirty="0">
                <a:latin typeface="Times New Roman" panose="02020603050405020304" pitchFamily="18" charset="0"/>
              </a:rPr>
              <a:t>循环优先级：</a:t>
            </a:r>
            <a:endParaRPr lang="zh-CN" altLang="en-US" sz="2400" b="1" dirty="0">
              <a:latin typeface="Times New Roman" panose="02020603050405020304" pitchFamily="18" charset="0"/>
            </a:endParaRPr>
          </a:p>
          <a:p>
            <a:pPr algn="just" eaLnBrk="1" hangingPunct="1"/>
            <a:r>
              <a:rPr lang="zh-CN" altLang="en-US" sz="2400" b="1" dirty="0">
                <a:latin typeface="Times New Roman" panose="02020603050405020304" pitchFamily="18" charset="0"/>
              </a:rPr>
              <a:t>      计数器从中止点开始计数</a:t>
            </a:r>
            <a:r>
              <a:rPr lang="en-US" altLang="zh-CN" sz="2400" b="1" dirty="0"/>
              <a:t>(</a:t>
            </a:r>
            <a:r>
              <a:rPr lang="zh-CN" altLang="en-US" sz="2400" b="1" dirty="0">
                <a:latin typeface="Times New Roman" panose="02020603050405020304" pitchFamily="18" charset="0"/>
              </a:rPr>
              <a:t>优先级相等</a:t>
            </a:r>
            <a:r>
              <a:rPr lang="en-US" altLang="zh-CN" sz="2400" b="1" dirty="0"/>
              <a:t>)</a:t>
            </a:r>
            <a:r>
              <a:rPr lang="zh-CN" altLang="en-US" sz="2400" b="1" dirty="0"/>
              <a:t>。</a:t>
            </a:r>
            <a:endParaRPr lang="zh-CN" altLang="en-US" sz="2400" b="1" dirty="0"/>
          </a:p>
        </p:txBody>
      </p:sp>
      <p:sp>
        <p:nvSpPr>
          <p:cNvPr id="62467" name="Rectangle 4"/>
          <p:cNvSpPr/>
          <p:nvPr/>
        </p:nvSpPr>
        <p:spPr>
          <a:xfrm>
            <a:off x="304800" y="1447800"/>
            <a:ext cx="7924800" cy="1187450"/>
          </a:xfrm>
          <a:prstGeom prst="rect">
            <a:avLst/>
          </a:prstGeom>
          <a:noFill/>
          <a:ln w="9525">
            <a:noFill/>
          </a:ln>
        </p:spPr>
        <p:txBody>
          <a:bodyPr anchor="t">
            <a:spAutoFit/>
          </a:bodyPr>
          <a:lstStyle/>
          <a:p>
            <a:pPr>
              <a:spcBef>
                <a:spcPct val="50000"/>
              </a:spcBef>
              <a:buSzPct val="90000"/>
              <a:buBlip>
                <a:blip r:embed="rId1"/>
              </a:buBlip>
            </a:pPr>
            <a:r>
              <a:rPr lang="zh-CN" altLang="en-US" sz="2400" dirty="0">
                <a:latin typeface="宋体" panose="02010600030101010101" pitchFamily="2" charset="-122"/>
              </a:rPr>
              <a:t>  在</a:t>
            </a:r>
            <a:r>
              <a:rPr lang="en-US" altLang="zh-CN" sz="2400" dirty="0">
                <a:latin typeface="Times New Roman" panose="02020603050405020304" pitchFamily="18" charset="0"/>
              </a:rPr>
              <a:t>BS=0</a:t>
            </a:r>
            <a:r>
              <a:rPr lang="zh-CN" altLang="en-US" sz="2400" dirty="0">
                <a:latin typeface="Times New Roman" panose="02020603050405020304" pitchFamily="18" charset="0"/>
              </a:rPr>
              <a:t>时，总线仲裁器开始计数，并且通过地址线发送。若请求总线的设备地址与计数值一致时， </a:t>
            </a:r>
            <a:r>
              <a:rPr lang="en-US" altLang="zh-CN" sz="2400" dirty="0">
                <a:latin typeface="Times New Roman" panose="02020603050405020304" pitchFamily="18" charset="0"/>
              </a:rPr>
              <a:t>BS</a:t>
            </a:r>
            <a:r>
              <a:rPr lang="zh-CN" altLang="en-US" sz="2400" dirty="0">
                <a:latin typeface="Times New Roman" panose="02020603050405020304" pitchFamily="18" charset="0"/>
              </a:rPr>
              <a:t>置“1”</a:t>
            </a:r>
            <a:r>
              <a:rPr lang="en-US" altLang="zh-CN" sz="2400" dirty="0">
                <a:latin typeface="Times New Roman" panose="02020603050405020304" pitchFamily="18" charset="0"/>
              </a:rPr>
              <a:t> </a:t>
            </a:r>
            <a:r>
              <a:rPr lang="zh-CN" altLang="en-US" sz="2400" dirty="0">
                <a:latin typeface="宋体" panose="02010600030101010101" pitchFamily="2" charset="-122"/>
              </a:rPr>
              <a:t>，获得了总线使用权，并中止计数查询。</a:t>
            </a:r>
            <a:endParaRPr lang="zh-CN" altLang="en-US" sz="2400" dirty="0">
              <a:latin typeface="宋体" panose="02010600030101010101" pitchFamily="2" charset="-122"/>
            </a:endParaRPr>
          </a:p>
        </p:txBody>
      </p:sp>
      <p:grpSp>
        <p:nvGrpSpPr>
          <p:cNvPr id="62468" name="Group 5"/>
          <p:cNvGrpSpPr/>
          <p:nvPr/>
        </p:nvGrpSpPr>
        <p:grpSpPr>
          <a:xfrm>
            <a:off x="4572000" y="2743200"/>
            <a:ext cx="4191000" cy="3429000"/>
            <a:chOff x="0" y="0"/>
            <a:chExt cx="2640" cy="1776"/>
          </a:xfrm>
        </p:grpSpPr>
        <p:sp>
          <p:nvSpPr>
            <p:cNvPr id="62469" name="Rectangle 6"/>
            <p:cNvSpPr/>
            <p:nvPr/>
          </p:nvSpPr>
          <p:spPr>
            <a:xfrm>
              <a:off x="0" y="0"/>
              <a:ext cx="388" cy="1426"/>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2470" name="Text Box 7"/>
            <p:cNvSpPr txBox="1"/>
            <p:nvPr/>
          </p:nvSpPr>
          <p:spPr>
            <a:xfrm>
              <a:off x="116" y="384"/>
              <a:ext cx="167" cy="795"/>
            </a:xfrm>
            <a:prstGeom prst="rect">
              <a:avLst/>
            </a:prstGeom>
            <a:noFill/>
            <a:ln w="9525">
              <a:noFill/>
            </a:ln>
          </p:spPr>
          <p:txBody>
            <a:bodyPr vert="eaVert" lIns="0" tIns="0" rIns="0" bIns="0" anchor="t"/>
            <a:lstStyle/>
            <a:p>
              <a:pPr algn="just" eaLnBrk="0" hangingPunct="0"/>
              <a:r>
                <a:rPr lang="zh-CN" altLang="en-US" sz="1800" dirty="0">
                  <a:latin typeface="Times New Roman" panose="02020603050405020304" pitchFamily="18" charset="0"/>
                </a:rPr>
                <a:t>总线仲裁器</a:t>
              </a:r>
              <a:endParaRPr lang="zh-CN" altLang="en-US" sz="1800" dirty="0">
                <a:latin typeface="Times New Roman" panose="02020603050405020304" pitchFamily="18" charset="0"/>
              </a:endParaRPr>
            </a:p>
          </p:txBody>
        </p:sp>
        <p:sp>
          <p:nvSpPr>
            <p:cNvPr id="62471" name="Line 8"/>
            <p:cNvSpPr/>
            <p:nvPr/>
          </p:nvSpPr>
          <p:spPr>
            <a:xfrm>
              <a:off x="391" y="279"/>
              <a:ext cx="1586" cy="0"/>
            </a:xfrm>
            <a:prstGeom prst="line">
              <a:avLst/>
            </a:prstGeom>
            <a:ln w="19050" cap="flat" cmpd="sng">
              <a:solidFill>
                <a:srgbClr val="000000"/>
              </a:solidFill>
              <a:prstDash val="solid"/>
              <a:round/>
              <a:headEnd type="none" w="med" len="med"/>
              <a:tailEnd type="none" w="med" len="med"/>
            </a:ln>
          </p:spPr>
        </p:sp>
        <p:sp>
          <p:nvSpPr>
            <p:cNvPr id="62472" name="Line 9"/>
            <p:cNvSpPr/>
            <p:nvPr/>
          </p:nvSpPr>
          <p:spPr>
            <a:xfrm>
              <a:off x="391" y="422"/>
              <a:ext cx="1548" cy="0"/>
            </a:xfrm>
            <a:prstGeom prst="line">
              <a:avLst/>
            </a:prstGeom>
            <a:ln w="19050" cap="flat" cmpd="sng">
              <a:solidFill>
                <a:srgbClr val="000000"/>
              </a:solidFill>
              <a:prstDash val="solid"/>
              <a:round/>
              <a:headEnd type="none" w="med" len="med"/>
              <a:tailEnd type="none" w="med" len="med"/>
            </a:ln>
          </p:spPr>
        </p:sp>
        <p:sp>
          <p:nvSpPr>
            <p:cNvPr id="62473" name="Line 10"/>
            <p:cNvSpPr/>
            <p:nvPr/>
          </p:nvSpPr>
          <p:spPr>
            <a:xfrm>
              <a:off x="396" y="630"/>
              <a:ext cx="1478" cy="0"/>
            </a:xfrm>
            <a:prstGeom prst="line">
              <a:avLst/>
            </a:prstGeom>
            <a:ln w="19050" cap="flat" cmpd="sng">
              <a:solidFill>
                <a:srgbClr val="000000"/>
              </a:solidFill>
              <a:prstDash val="solid"/>
              <a:round/>
              <a:headEnd type="stealth" w="sm" len="sm"/>
              <a:tailEnd type="none" w="med" len="med"/>
            </a:ln>
          </p:spPr>
        </p:sp>
        <p:sp>
          <p:nvSpPr>
            <p:cNvPr id="62474" name="Line 11"/>
            <p:cNvSpPr/>
            <p:nvPr/>
          </p:nvSpPr>
          <p:spPr>
            <a:xfrm>
              <a:off x="396" y="781"/>
              <a:ext cx="1543" cy="0"/>
            </a:xfrm>
            <a:prstGeom prst="line">
              <a:avLst/>
            </a:prstGeom>
            <a:ln w="19050" cap="flat" cmpd="sng">
              <a:solidFill>
                <a:srgbClr val="000000"/>
              </a:solidFill>
              <a:prstDash val="solid"/>
              <a:round/>
              <a:headEnd type="stealth" w="sm" len="sm"/>
              <a:tailEnd type="none" w="med" len="med"/>
            </a:ln>
          </p:spPr>
        </p:sp>
        <p:sp>
          <p:nvSpPr>
            <p:cNvPr id="62475" name="Text Box 12"/>
            <p:cNvSpPr txBox="1"/>
            <p:nvPr/>
          </p:nvSpPr>
          <p:spPr>
            <a:xfrm>
              <a:off x="429" y="630"/>
              <a:ext cx="264" cy="180"/>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BS</a:t>
              </a:r>
              <a:endParaRPr lang="en-US" altLang="zh-CN" sz="1800" dirty="0">
                <a:latin typeface="Times New Roman" panose="02020603050405020304" pitchFamily="18" charset="0"/>
              </a:endParaRPr>
            </a:p>
          </p:txBody>
        </p:sp>
        <p:sp>
          <p:nvSpPr>
            <p:cNvPr id="62476" name="Text Box 13"/>
            <p:cNvSpPr txBox="1"/>
            <p:nvPr/>
          </p:nvSpPr>
          <p:spPr>
            <a:xfrm>
              <a:off x="434" y="791"/>
              <a:ext cx="264" cy="180"/>
            </a:xfrm>
            <a:prstGeom prst="rect">
              <a:avLst/>
            </a:prstGeom>
            <a:noFill/>
            <a:ln w="9525">
              <a:noFill/>
            </a:ln>
          </p:spPr>
          <p:txBody>
            <a:bodyPr lIns="0" tIns="0" rIns="0" bIns="0" anchor="t"/>
            <a:lstStyle/>
            <a:p>
              <a:pPr algn="ctr" eaLnBrk="0" hangingPunct="0"/>
              <a:r>
                <a:rPr lang="en-US" altLang="zh-CN" sz="1800" dirty="0">
                  <a:latin typeface="Times New Roman" panose="02020603050405020304" pitchFamily="18" charset="0"/>
                </a:rPr>
                <a:t>BR</a:t>
              </a:r>
              <a:endParaRPr lang="en-US" altLang="zh-CN" sz="1800" dirty="0">
                <a:latin typeface="Times New Roman" panose="02020603050405020304" pitchFamily="18" charset="0"/>
              </a:endParaRPr>
            </a:p>
          </p:txBody>
        </p:sp>
        <p:sp>
          <p:nvSpPr>
            <p:cNvPr id="62477" name="Rectangle 14"/>
            <p:cNvSpPr/>
            <p:nvPr/>
          </p:nvSpPr>
          <p:spPr>
            <a:xfrm>
              <a:off x="755" y="947"/>
              <a:ext cx="464" cy="431"/>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2478" name="Text Box 15"/>
            <p:cNvSpPr txBox="1"/>
            <p:nvPr/>
          </p:nvSpPr>
          <p:spPr>
            <a:xfrm>
              <a:off x="720" y="999"/>
              <a:ext cx="548" cy="341"/>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endParaRPr lang="zh-CN" altLang="en-US" sz="1800" dirty="0">
                <a:latin typeface="Times New Roman" panose="02020603050405020304" pitchFamily="18" charset="0"/>
              </a:endParaRPr>
            </a:p>
            <a:p>
              <a:pPr algn="ctr" eaLnBrk="0" hangingPunct="0"/>
              <a:r>
                <a:rPr lang="zh-CN" altLang="en-US" sz="1800" dirty="0">
                  <a:latin typeface="Times New Roman" panose="02020603050405020304" pitchFamily="18" charset="0"/>
                </a:rPr>
                <a:t>接口0</a:t>
              </a:r>
              <a:endParaRPr lang="zh-CN" altLang="en-US" sz="1800" dirty="0">
                <a:latin typeface="Times New Roman" panose="02020603050405020304" pitchFamily="18" charset="0"/>
              </a:endParaRPr>
            </a:p>
          </p:txBody>
        </p:sp>
        <p:sp>
          <p:nvSpPr>
            <p:cNvPr id="62479" name="Line 16"/>
            <p:cNvSpPr/>
            <p:nvPr/>
          </p:nvSpPr>
          <p:spPr>
            <a:xfrm flipV="1">
              <a:off x="828" y="781"/>
              <a:ext cx="0" cy="171"/>
            </a:xfrm>
            <a:prstGeom prst="line">
              <a:avLst/>
            </a:prstGeom>
            <a:ln w="19050" cap="flat" cmpd="sng">
              <a:solidFill>
                <a:srgbClr val="000000"/>
              </a:solidFill>
              <a:prstDash val="solid"/>
              <a:round/>
              <a:headEnd type="none" w="med" len="med"/>
              <a:tailEnd type="stealth" w="sm" len="sm"/>
            </a:ln>
          </p:spPr>
        </p:sp>
        <p:sp>
          <p:nvSpPr>
            <p:cNvPr id="62480" name="Line 17"/>
            <p:cNvSpPr/>
            <p:nvPr/>
          </p:nvSpPr>
          <p:spPr>
            <a:xfrm flipV="1">
              <a:off x="903" y="630"/>
              <a:ext cx="0" cy="322"/>
            </a:xfrm>
            <a:prstGeom prst="line">
              <a:avLst/>
            </a:prstGeom>
            <a:ln w="19050" cap="flat" cmpd="sng">
              <a:solidFill>
                <a:srgbClr val="000000"/>
              </a:solidFill>
              <a:prstDash val="solid"/>
              <a:round/>
              <a:headEnd type="none" w="med" len="med"/>
              <a:tailEnd type="stealth" w="sm" len="sm"/>
            </a:ln>
          </p:spPr>
        </p:sp>
        <p:sp>
          <p:nvSpPr>
            <p:cNvPr id="62481" name="Line 18"/>
            <p:cNvSpPr/>
            <p:nvPr/>
          </p:nvSpPr>
          <p:spPr>
            <a:xfrm>
              <a:off x="984" y="431"/>
              <a:ext cx="0" cy="521"/>
            </a:xfrm>
            <a:prstGeom prst="line">
              <a:avLst/>
            </a:prstGeom>
            <a:ln w="19050" cap="flat" cmpd="sng">
              <a:solidFill>
                <a:srgbClr val="000000"/>
              </a:solidFill>
              <a:prstDash val="solid"/>
              <a:round/>
              <a:headEnd type="none" w="med" len="med"/>
              <a:tailEnd type="stealth" w="sm" len="sm"/>
            </a:ln>
          </p:spPr>
        </p:sp>
        <p:sp>
          <p:nvSpPr>
            <p:cNvPr id="62482" name="Line 19"/>
            <p:cNvSpPr/>
            <p:nvPr/>
          </p:nvSpPr>
          <p:spPr>
            <a:xfrm flipV="1">
              <a:off x="1071" y="279"/>
              <a:ext cx="0" cy="673"/>
            </a:xfrm>
            <a:prstGeom prst="line">
              <a:avLst/>
            </a:prstGeom>
            <a:ln w="19050" cap="flat" cmpd="sng">
              <a:solidFill>
                <a:srgbClr val="000000"/>
              </a:solidFill>
              <a:prstDash val="solid"/>
              <a:round/>
              <a:headEnd type="none" w="med" len="med"/>
              <a:tailEnd type="oval" w="sm" len="sm"/>
            </a:ln>
          </p:spPr>
        </p:sp>
        <p:sp>
          <p:nvSpPr>
            <p:cNvPr id="62483" name="Rectangle 20"/>
            <p:cNvSpPr/>
            <p:nvPr/>
          </p:nvSpPr>
          <p:spPr>
            <a:xfrm>
              <a:off x="1418" y="947"/>
              <a:ext cx="464" cy="431"/>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2484" name="Text Box 21"/>
            <p:cNvSpPr txBox="1"/>
            <p:nvPr/>
          </p:nvSpPr>
          <p:spPr>
            <a:xfrm>
              <a:off x="1363" y="1008"/>
              <a:ext cx="557" cy="332"/>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endParaRPr lang="zh-CN" altLang="en-US" sz="1800" dirty="0">
                <a:latin typeface="Times New Roman" panose="02020603050405020304" pitchFamily="18" charset="0"/>
              </a:endParaRPr>
            </a:p>
            <a:p>
              <a:pPr algn="ctr" eaLnBrk="0" hangingPunct="0"/>
              <a:r>
                <a:rPr lang="zh-CN" altLang="en-US" sz="1800" dirty="0">
                  <a:latin typeface="Times New Roman" panose="02020603050405020304" pitchFamily="18" charset="0"/>
                </a:rPr>
                <a:t>接口1</a:t>
              </a:r>
              <a:endParaRPr lang="zh-CN" altLang="en-US" sz="1800" dirty="0">
                <a:latin typeface="Times New Roman" panose="02020603050405020304" pitchFamily="18" charset="0"/>
              </a:endParaRPr>
            </a:p>
          </p:txBody>
        </p:sp>
        <p:sp>
          <p:nvSpPr>
            <p:cNvPr id="62485" name="Rectangle 22"/>
            <p:cNvSpPr/>
            <p:nvPr/>
          </p:nvSpPr>
          <p:spPr>
            <a:xfrm>
              <a:off x="2168" y="947"/>
              <a:ext cx="464" cy="431"/>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2486" name="Text Box 23"/>
            <p:cNvSpPr txBox="1"/>
            <p:nvPr/>
          </p:nvSpPr>
          <p:spPr>
            <a:xfrm>
              <a:off x="2160" y="1008"/>
              <a:ext cx="479" cy="332"/>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a:t>
              </a:r>
              <a:endParaRPr lang="zh-CN" altLang="en-US" sz="1800" dirty="0">
                <a:latin typeface="Times New Roman" panose="02020603050405020304" pitchFamily="18" charset="0"/>
              </a:endParaRPr>
            </a:p>
            <a:p>
              <a:pPr algn="ctr" eaLnBrk="0" hangingPunct="0"/>
              <a:r>
                <a:rPr lang="zh-CN" altLang="en-US" sz="1800" dirty="0">
                  <a:latin typeface="Times New Roman" panose="02020603050405020304" pitchFamily="18" charset="0"/>
                </a:rPr>
                <a:t>接口</a:t>
              </a:r>
              <a:r>
                <a:rPr lang="en-US" altLang="zh-CN" sz="1800" dirty="0">
                  <a:latin typeface="Times New Roman" panose="02020603050405020304" pitchFamily="18" charset="0"/>
                </a:rPr>
                <a:t>n</a:t>
              </a:r>
              <a:endParaRPr lang="en-US" altLang="zh-CN" sz="1800" dirty="0">
                <a:latin typeface="Times New Roman" panose="02020603050405020304" pitchFamily="18" charset="0"/>
              </a:endParaRPr>
            </a:p>
          </p:txBody>
        </p:sp>
        <p:sp>
          <p:nvSpPr>
            <p:cNvPr id="62487" name="Line 24"/>
            <p:cNvSpPr/>
            <p:nvPr/>
          </p:nvSpPr>
          <p:spPr>
            <a:xfrm flipV="1">
              <a:off x="2257" y="781"/>
              <a:ext cx="0" cy="171"/>
            </a:xfrm>
            <a:prstGeom prst="line">
              <a:avLst/>
            </a:prstGeom>
            <a:ln w="19050" cap="flat" cmpd="sng">
              <a:solidFill>
                <a:srgbClr val="000000"/>
              </a:solidFill>
              <a:prstDash val="solid"/>
              <a:round/>
              <a:headEnd type="none" w="med" len="med"/>
              <a:tailEnd type="stealth" w="sm" len="sm"/>
            </a:ln>
          </p:spPr>
        </p:sp>
        <p:sp>
          <p:nvSpPr>
            <p:cNvPr id="62488" name="Line 25"/>
            <p:cNvSpPr/>
            <p:nvPr/>
          </p:nvSpPr>
          <p:spPr>
            <a:xfrm flipV="1">
              <a:off x="2338" y="630"/>
              <a:ext cx="0" cy="322"/>
            </a:xfrm>
            <a:prstGeom prst="line">
              <a:avLst/>
            </a:prstGeom>
            <a:ln w="19050" cap="flat" cmpd="sng">
              <a:solidFill>
                <a:srgbClr val="000000"/>
              </a:solidFill>
              <a:prstDash val="solid"/>
              <a:round/>
              <a:headEnd type="none" w="med" len="med"/>
              <a:tailEnd type="stealth" w="sm" len="sm"/>
            </a:ln>
          </p:spPr>
        </p:sp>
        <p:sp>
          <p:nvSpPr>
            <p:cNvPr id="62489" name="Line 26"/>
            <p:cNvSpPr/>
            <p:nvPr/>
          </p:nvSpPr>
          <p:spPr>
            <a:xfrm>
              <a:off x="2408" y="422"/>
              <a:ext cx="0" cy="530"/>
            </a:xfrm>
            <a:prstGeom prst="line">
              <a:avLst/>
            </a:prstGeom>
            <a:ln w="19050" cap="flat" cmpd="sng">
              <a:solidFill>
                <a:srgbClr val="000000"/>
              </a:solidFill>
              <a:prstDash val="solid"/>
              <a:round/>
              <a:headEnd type="none" w="med" len="med"/>
              <a:tailEnd type="stealth" w="sm" len="sm"/>
            </a:ln>
          </p:spPr>
        </p:sp>
        <p:sp>
          <p:nvSpPr>
            <p:cNvPr id="62490" name="Line 27"/>
            <p:cNvSpPr/>
            <p:nvPr/>
          </p:nvSpPr>
          <p:spPr>
            <a:xfrm flipV="1">
              <a:off x="2484" y="279"/>
              <a:ext cx="0" cy="663"/>
            </a:xfrm>
            <a:prstGeom prst="line">
              <a:avLst/>
            </a:prstGeom>
            <a:ln w="19050" cap="flat" cmpd="sng">
              <a:solidFill>
                <a:srgbClr val="000000"/>
              </a:solidFill>
              <a:prstDash val="solid"/>
              <a:round/>
              <a:headEnd type="none" w="med" len="med"/>
              <a:tailEnd type="oval" w="sm" len="sm"/>
            </a:ln>
          </p:spPr>
        </p:sp>
        <p:sp>
          <p:nvSpPr>
            <p:cNvPr id="62491" name="Line 28"/>
            <p:cNvSpPr/>
            <p:nvPr/>
          </p:nvSpPr>
          <p:spPr>
            <a:xfrm>
              <a:off x="1950" y="781"/>
              <a:ext cx="232" cy="0"/>
            </a:xfrm>
            <a:prstGeom prst="line">
              <a:avLst/>
            </a:prstGeom>
            <a:ln w="19050" cap="flat" cmpd="sng">
              <a:solidFill>
                <a:srgbClr val="000000"/>
              </a:solidFill>
              <a:prstDash val="dash"/>
              <a:round/>
              <a:headEnd type="none" w="med" len="med"/>
              <a:tailEnd type="none" w="med" len="med"/>
            </a:ln>
          </p:spPr>
        </p:sp>
        <p:sp>
          <p:nvSpPr>
            <p:cNvPr id="62492" name="Line 29"/>
            <p:cNvSpPr/>
            <p:nvPr/>
          </p:nvSpPr>
          <p:spPr>
            <a:xfrm>
              <a:off x="2182" y="781"/>
              <a:ext cx="75" cy="0"/>
            </a:xfrm>
            <a:prstGeom prst="line">
              <a:avLst/>
            </a:prstGeom>
            <a:ln w="19050" cap="flat" cmpd="sng">
              <a:solidFill>
                <a:srgbClr val="000000"/>
              </a:solidFill>
              <a:prstDash val="solid"/>
              <a:round/>
              <a:headEnd type="none" w="med" len="med"/>
              <a:tailEnd type="none" w="med" len="med"/>
            </a:ln>
          </p:spPr>
        </p:sp>
        <p:sp>
          <p:nvSpPr>
            <p:cNvPr id="62493" name="Line 30"/>
            <p:cNvSpPr/>
            <p:nvPr/>
          </p:nvSpPr>
          <p:spPr>
            <a:xfrm>
              <a:off x="391" y="137"/>
              <a:ext cx="2249" cy="0"/>
            </a:xfrm>
            <a:prstGeom prst="line">
              <a:avLst/>
            </a:prstGeom>
            <a:ln w="19050" cap="flat" cmpd="sng">
              <a:solidFill>
                <a:srgbClr val="000000"/>
              </a:solidFill>
              <a:prstDash val="solid"/>
              <a:round/>
              <a:headEnd type="none" w="med" len="med"/>
              <a:tailEnd type="none" w="med" len="med"/>
            </a:ln>
          </p:spPr>
        </p:sp>
        <p:sp>
          <p:nvSpPr>
            <p:cNvPr id="62494" name="Text Box 31"/>
            <p:cNvSpPr txBox="1"/>
            <p:nvPr/>
          </p:nvSpPr>
          <p:spPr>
            <a:xfrm>
              <a:off x="296" y="432"/>
              <a:ext cx="760" cy="159"/>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设备地址</a:t>
              </a:r>
              <a:endParaRPr lang="zh-CN" altLang="en-US" sz="1800" dirty="0">
                <a:latin typeface="Times New Roman" panose="02020603050405020304" pitchFamily="18" charset="0"/>
              </a:endParaRPr>
            </a:p>
          </p:txBody>
        </p:sp>
        <p:sp>
          <p:nvSpPr>
            <p:cNvPr id="62495" name="Line 32"/>
            <p:cNvSpPr/>
            <p:nvPr/>
          </p:nvSpPr>
          <p:spPr>
            <a:xfrm flipV="1">
              <a:off x="1157" y="137"/>
              <a:ext cx="0" cy="815"/>
            </a:xfrm>
            <a:prstGeom prst="line">
              <a:avLst/>
            </a:prstGeom>
            <a:ln w="19050" cap="flat" cmpd="sng">
              <a:solidFill>
                <a:srgbClr val="000000"/>
              </a:solidFill>
              <a:prstDash val="solid"/>
              <a:round/>
              <a:headEnd type="none" w="med" len="med"/>
              <a:tailEnd type="oval" w="sm" len="sm"/>
            </a:ln>
          </p:spPr>
        </p:sp>
        <p:sp>
          <p:nvSpPr>
            <p:cNvPr id="62496" name="Line 33"/>
            <p:cNvSpPr/>
            <p:nvPr/>
          </p:nvSpPr>
          <p:spPr>
            <a:xfrm flipV="1">
              <a:off x="1497" y="781"/>
              <a:ext cx="0" cy="171"/>
            </a:xfrm>
            <a:prstGeom prst="line">
              <a:avLst/>
            </a:prstGeom>
            <a:ln w="19050" cap="flat" cmpd="sng">
              <a:solidFill>
                <a:srgbClr val="000000"/>
              </a:solidFill>
              <a:prstDash val="solid"/>
              <a:round/>
              <a:headEnd type="none" w="med" len="med"/>
              <a:tailEnd type="stealth" w="sm" len="sm"/>
            </a:ln>
          </p:spPr>
        </p:sp>
        <p:sp>
          <p:nvSpPr>
            <p:cNvPr id="62497" name="Line 34"/>
            <p:cNvSpPr/>
            <p:nvPr/>
          </p:nvSpPr>
          <p:spPr>
            <a:xfrm flipV="1">
              <a:off x="1572" y="630"/>
              <a:ext cx="0" cy="322"/>
            </a:xfrm>
            <a:prstGeom prst="line">
              <a:avLst/>
            </a:prstGeom>
            <a:ln w="19050" cap="flat" cmpd="sng">
              <a:solidFill>
                <a:srgbClr val="000000"/>
              </a:solidFill>
              <a:prstDash val="solid"/>
              <a:round/>
              <a:headEnd type="none" w="med" len="med"/>
              <a:tailEnd type="stealth" w="sm" len="sm"/>
            </a:ln>
          </p:spPr>
        </p:sp>
        <p:sp>
          <p:nvSpPr>
            <p:cNvPr id="62498" name="Line 35"/>
            <p:cNvSpPr/>
            <p:nvPr/>
          </p:nvSpPr>
          <p:spPr>
            <a:xfrm>
              <a:off x="1653" y="431"/>
              <a:ext cx="0" cy="521"/>
            </a:xfrm>
            <a:prstGeom prst="line">
              <a:avLst/>
            </a:prstGeom>
            <a:ln w="19050" cap="flat" cmpd="sng">
              <a:solidFill>
                <a:srgbClr val="000000"/>
              </a:solidFill>
              <a:prstDash val="solid"/>
              <a:round/>
              <a:headEnd type="none" w="med" len="med"/>
              <a:tailEnd type="stealth" w="sm" len="sm"/>
            </a:ln>
          </p:spPr>
        </p:sp>
        <p:sp>
          <p:nvSpPr>
            <p:cNvPr id="62499" name="Line 36"/>
            <p:cNvSpPr/>
            <p:nvPr/>
          </p:nvSpPr>
          <p:spPr>
            <a:xfrm flipV="1">
              <a:off x="1739" y="279"/>
              <a:ext cx="0" cy="673"/>
            </a:xfrm>
            <a:prstGeom prst="line">
              <a:avLst/>
            </a:prstGeom>
            <a:ln w="19050" cap="flat" cmpd="sng">
              <a:solidFill>
                <a:srgbClr val="000000"/>
              </a:solidFill>
              <a:prstDash val="solid"/>
              <a:round/>
              <a:headEnd type="none" w="med" len="med"/>
              <a:tailEnd type="oval" w="sm" len="sm"/>
            </a:ln>
          </p:spPr>
        </p:sp>
        <p:sp>
          <p:nvSpPr>
            <p:cNvPr id="62500" name="Line 37"/>
            <p:cNvSpPr/>
            <p:nvPr/>
          </p:nvSpPr>
          <p:spPr>
            <a:xfrm flipV="1">
              <a:off x="1826" y="137"/>
              <a:ext cx="0" cy="815"/>
            </a:xfrm>
            <a:prstGeom prst="line">
              <a:avLst/>
            </a:prstGeom>
            <a:ln w="19050" cap="flat" cmpd="sng">
              <a:solidFill>
                <a:srgbClr val="000000"/>
              </a:solidFill>
              <a:prstDash val="solid"/>
              <a:round/>
              <a:headEnd type="none" w="med" len="med"/>
              <a:tailEnd type="oval" w="sm" len="sm"/>
            </a:ln>
          </p:spPr>
        </p:sp>
        <p:sp>
          <p:nvSpPr>
            <p:cNvPr id="62501" name="Line 38"/>
            <p:cNvSpPr/>
            <p:nvPr/>
          </p:nvSpPr>
          <p:spPr>
            <a:xfrm>
              <a:off x="1880" y="630"/>
              <a:ext cx="231" cy="0"/>
            </a:xfrm>
            <a:prstGeom prst="line">
              <a:avLst/>
            </a:prstGeom>
            <a:ln w="19050" cap="flat" cmpd="sng">
              <a:solidFill>
                <a:srgbClr val="000000"/>
              </a:solidFill>
              <a:prstDash val="dash"/>
              <a:round/>
              <a:headEnd type="none" w="med" len="med"/>
              <a:tailEnd type="none" w="med" len="med"/>
            </a:ln>
          </p:spPr>
        </p:sp>
        <p:sp>
          <p:nvSpPr>
            <p:cNvPr id="62502" name="Line 39"/>
            <p:cNvSpPr/>
            <p:nvPr/>
          </p:nvSpPr>
          <p:spPr>
            <a:xfrm>
              <a:off x="2117" y="630"/>
              <a:ext cx="221" cy="0"/>
            </a:xfrm>
            <a:prstGeom prst="line">
              <a:avLst/>
            </a:prstGeom>
            <a:ln w="19050" cap="flat" cmpd="sng">
              <a:solidFill>
                <a:srgbClr val="000000"/>
              </a:solidFill>
              <a:prstDash val="solid"/>
              <a:round/>
              <a:headEnd type="none" w="med" len="med"/>
              <a:tailEnd type="none" w="med" len="med"/>
            </a:ln>
          </p:spPr>
        </p:sp>
        <p:sp>
          <p:nvSpPr>
            <p:cNvPr id="62503" name="Line 40"/>
            <p:cNvSpPr/>
            <p:nvPr/>
          </p:nvSpPr>
          <p:spPr>
            <a:xfrm>
              <a:off x="1944" y="422"/>
              <a:ext cx="232" cy="0"/>
            </a:xfrm>
            <a:prstGeom prst="line">
              <a:avLst/>
            </a:prstGeom>
            <a:ln w="19050" cap="flat" cmpd="sng">
              <a:solidFill>
                <a:srgbClr val="000000"/>
              </a:solidFill>
              <a:prstDash val="dash"/>
              <a:round/>
              <a:headEnd type="none" w="med" len="med"/>
              <a:tailEnd type="none" w="med" len="med"/>
            </a:ln>
          </p:spPr>
        </p:sp>
        <p:sp>
          <p:nvSpPr>
            <p:cNvPr id="62504" name="Line 41"/>
            <p:cNvSpPr/>
            <p:nvPr/>
          </p:nvSpPr>
          <p:spPr>
            <a:xfrm>
              <a:off x="2182" y="422"/>
              <a:ext cx="226" cy="0"/>
            </a:xfrm>
            <a:prstGeom prst="line">
              <a:avLst/>
            </a:prstGeom>
            <a:ln w="19050" cap="flat" cmpd="sng">
              <a:solidFill>
                <a:srgbClr val="000000"/>
              </a:solidFill>
              <a:prstDash val="solid"/>
              <a:round/>
              <a:headEnd type="none" w="med" len="med"/>
              <a:tailEnd type="none" w="med" len="med"/>
            </a:ln>
          </p:spPr>
        </p:sp>
        <p:sp>
          <p:nvSpPr>
            <p:cNvPr id="62505" name="Line 42"/>
            <p:cNvSpPr/>
            <p:nvPr/>
          </p:nvSpPr>
          <p:spPr>
            <a:xfrm flipV="1">
              <a:off x="2564" y="128"/>
              <a:ext cx="0" cy="824"/>
            </a:xfrm>
            <a:prstGeom prst="line">
              <a:avLst/>
            </a:prstGeom>
            <a:ln w="19050" cap="flat" cmpd="sng">
              <a:solidFill>
                <a:srgbClr val="000000"/>
              </a:solidFill>
              <a:prstDash val="solid"/>
              <a:round/>
              <a:headEnd type="none" w="med" len="med"/>
              <a:tailEnd type="oval" w="sm" len="sm"/>
            </a:ln>
          </p:spPr>
        </p:sp>
        <p:sp>
          <p:nvSpPr>
            <p:cNvPr id="62506" name="Line 43"/>
            <p:cNvSpPr/>
            <p:nvPr/>
          </p:nvSpPr>
          <p:spPr>
            <a:xfrm>
              <a:off x="1977" y="279"/>
              <a:ext cx="232" cy="0"/>
            </a:xfrm>
            <a:prstGeom prst="line">
              <a:avLst/>
            </a:prstGeom>
            <a:ln w="19050" cap="flat" cmpd="sng">
              <a:solidFill>
                <a:srgbClr val="000000"/>
              </a:solidFill>
              <a:prstDash val="dash"/>
              <a:round/>
              <a:headEnd type="none" w="med" len="med"/>
              <a:tailEnd type="none" w="med" len="med"/>
            </a:ln>
          </p:spPr>
        </p:sp>
        <p:sp>
          <p:nvSpPr>
            <p:cNvPr id="62507" name="Line 44"/>
            <p:cNvSpPr/>
            <p:nvPr/>
          </p:nvSpPr>
          <p:spPr>
            <a:xfrm>
              <a:off x="2214" y="279"/>
              <a:ext cx="426" cy="0"/>
            </a:xfrm>
            <a:prstGeom prst="line">
              <a:avLst/>
            </a:prstGeom>
            <a:ln w="19050" cap="flat" cmpd="sng">
              <a:solidFill>
                <a:srgbClr val="000000"/>
              </a:solidFill>
              <a:prstDash val="solid"/>
              <a:round/>
              <a:headEnd type="none" w="med" len="med"/>
              <a:tailEnd type="none" w="med" len="med"/>
            </a:ln>
          </p:spPr>
        </p:sp>
        <p:sp>
          <p:nvSpPr>
            <p:cNvPr id="62508" name="Text Box 45"/>
            <p:cNvSpPr txBox="1"/>
            <p:nvPr/>
          </p:nvSpPr>
          <p:spPr>
            <a:xfrm>
              <a:off x="240" y="1584"/>
              <a:ext cx="2325" cy="192"/>
            </a:xfrm>
            <a:prstGeom prst="rect">
              <a:avLst/>
            </a:prstGeom>
            <a:noFill/>
            <a:ln w="9525">
              <a:noFill/>
            </a:ln>
          </p:spPr>
          <p:txBody>
            <a:bodyPr lIns="0" tIns="0" rIns="0" bIns="0" anchor="t"/>
            <a:lstStyle/>
            <a:p>
              <a:pPr algn="just" eaLnBrk="0" hangingPunct="0"/>
              <a:r>
                <a:rPr lang="zh-CN" altLang="en-US" sz="2000" dirty="0">
                  <a:solidFill>
                    <a:srgbClr val="993366"/>
                  </a:solidFill>
                  <a:latin typeface="Times New Roman" panose="02020603050405020304" pitchFamily="18" charset="0"/>
                </a:rPr>
                <a:t>图6.</a:t>
              </a:r>
              <a:r>
                <a:rPr lang="en-US" altLang="zh-CN" sz="2000" dirty="0">
                  <a:solidFill>
                    <a:srgbClr val="993366"/>
                  </a:solidFill>
                  <a:latin typeface="Times New Roman" panose="02020603050405020304" pitchFamily="18" charset="0"/>
                </a:rPr>
                <a:t>10 (b) </a:t>
              </a:r>
              <a:r>
                <a:rPr lang="zh-CN" altLang="en-US" sz="2000" dirty="0">
                  <a:solidFill>
                    <a:srgbClr val="993366"/>
                  </a:solidFill>
                  <a:latin typeface="Times New Roman" panose="02020603050405020304" pitchFamily="18" charset="0"/>
                </a:rPr>
                <a:t>计数器定时查询方式</a:t>
              </a:r>
              <a:endParaRPr lang="zh-CN" altLang="en-US" sz="2000" dirty="0">
                <a:solidFill>
                  <a:srgbClr val="993366"/>
                </a:solidFill>
                <a:latin typeface="Times New Roman" panose="02020603050405020304" pitchFamily="18" charset="0"/>
              </a:endParaRPr>
            </a:p>
            <a:p>
              <a:pPr algn="ctr" eaLnBrk="0" hangingPunct="0"/>
              <a:endParaRPr lang="zh-CN" altLang="en-US" sz="2000" dirty="0">
                <a:solidFill>
                  <a:srgbClr val="993366"/>
                </a:solidFill>
                <a:latin typeface="Times New Roman" panose="02020603050405020304" pitchFamily="18" charset="0"/>
              </a:endParaRPr>
            </a:p>
          </p:txBody>
        </p:sp>
        <p:sp>
          <p:nvSpPr>
            <p:cNvPr id="62509" name="Text Box 46"/>
            <p:cNvSpPr txBox="1"/>
            <p:nvPr/>
          </p:nvSpPr>
          <p:spPr>
            <a:xfrm>
              <a:off x="1886" y="1077"/>
              <a:ext cx="300" cy="18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a:t>
              </a:r>
              <a:endParaRPr lang="zh-CN" altLang="en-US" sz="1800" dirty="0">
                <a:latin typeface="Times New Roman" panose="02020603050405020304" pitchFamily="18" charset="0"/>
              </a:endParaRPr>
            </a:p>
          </p:txBody>
        </p:sp>
      </p:gr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3" name="Rectangle 2"/>
          <p:cNvSpPr>
            <a:spLocks noGrp="1"/>
          </p:cNvSpPr>
          <p:nvPr>
            <p:ph type="title"/>
          </p:nvPr>
        </p:nvSpPr>
        <p:spPr>
          <a:xfrm>
            <a:off x="-223837" y="914400"/>
            <a:ext cx="3881437" cy="527050"/>
          </a:xfrm>
        </p:spPr>
        <p:txBody>
          <a:bodyPr wrap="square" lIns="91440" tIns="45720" rIns="91440" bIns="45720" anchor="b"/>
          <a:lstStyle/>
          <a:p>
            <a:pPr eaLnBrk="1" hangingPunct="1"/>
            <a:r>
              <a:rPr lang="en-US" altLang="zh-CN" sz="2400" b="1" dirty="0">
                <a:solidFill>
                  <a:srgbClr val="181B8E"/>
                </a:solidFill>
                <a:latin typeface="宋体" panose="02010600030101010101" pitchFamily="2" charset="-122"/>
              </a:rPr>
              <a:t>(3)</a:t>
            </a:r>
            <a:r>
              <a:rPr lang="zh-CN" altLang="en-US" sz="2400" b="1" dirty="0">
                <a:solidFill>
                  <a:srgbClr val="181B8E"/>
                </a:solidFill>
                <a:latin typeface="宋体" panose="02010600030101010101" pitchFamily="2" charset="-122"/>
              </a:rPr>
              <a:t>独立请求方式</a:t>
            </a:r>
            <a:r>
              <a:rPr lang="zh-CN" altLang="en-US" sz="3200" b="1" dirty="0">
                <a:solidFill>
                  <a:srgbClr val="181B8E"/>
                </a:solidFill>
                <a:latin typeface="宋体" panose="02010600030101010101" pitchFamily="2" charset="-122"/>
              </a:rPr>
              <a:t> </a:t>
            </a:r>
            <a:endParaRPr lang="zh-CN" altLang="en-US" sz="3200" b="1" dirty="0">
              <a:solidFill>
                <a:srgbClr val="181B8E"/>
              </a:solidFill>
              <a:latin typeface="宋体" panose="02010600030101010101" pitchFamily="2" charset="-122"/>
            </a:endParaRPr>
          </a:p>
        </p:txBody>
      </p:sp>
      <p:sp>
        <p:nvSpPr>
          <p:cNvPr id="64514" name="Rectangle 3"/>
          <p:cNvSpPr>
            <a:spLocks noGrp="1"/>
          </p:cNvSpPr>
          <p:nvPr>
            <p:ph idx="1"/>
          </p:nvPr>
        </p:nvSpPr>
        <p:spPr>
          <a:xfrm>
            <a:off x="381000" y="2667000"/>
            <a:ext cx="4495800" cy="2286000"/>
          </a:xfrm>
        </p:spPr>
        <p:txBody>
          <a:bodyPr wrap="square" lIns="91440" tIns="45720" rIns="91440" bIns="45720" anchor="t"/>
          <a:lstStyle/>
          <a:p>
            <a:pPr eaLnBrk="1" hangingPunct="1">
              <a:buNone/>
            </a:pPr>
            <a:endParaRPr lang="zh-CN" altLang="en-US" b="1" dirty="0"/>
          </a:p>
          <a:p>
            <a:pPr eaLnBrk="1" hangingPunct="1"/>
            <a:r>
              <a:rPr lang="zh-CN" altLang="en-US" sz="2400" b="1" dirty="0">
                <a:latin typeface="宋体" panose="02010600030101010101" pitchFamily="2" charset="-122"/>
              </a:rPr>
              <a:t>优点：响应速度快，对优先次序的控制灵活。</a:t>
            </a:r>
            <a:r>
              <a:rPr lang="zh-CN" altLang="en-US" b="1" dirty="0"/>
              <a:t> </a:t>
            </a:r>
            <a:endParaRPr lang="zh-CN" altLang="en-US" b="1" dirty="0"/>
          </a:p>
          <a:p>
            <a:pPr eaLnBrk="1" hangingPunct="1"/>
            <a:r>
              <a:rPr lang="zh-CN" altLang="en-US" sz="2400" b="1" dirty="0">
                <a:latin typeface="宋体" panose="02010600030101010101" pitchFamily="2" charset="-122"/>
              </a:rPr>
              <a:t>缺点：控制线数量多。</a:t>
            </a:r>
            <a:r>
              <a:rPr lang="zh-CN" altLang="en-US" b="1" dirty="0"/>
              <a:t> </a:t>
            </a:r>
            <a:endParaRPr lang="zh-CN" altLang="en-US" b="1" dirty="0"/>
          </a:p>
        </p:txBody>
      </p:sp>
      <p:grpSp>
        <p:nvGrpSpPr>
          <p:cNvPr id="64515" name="Group 4"/>
          <p:cNvGrpSpPr/>
          <p:nvPr/>
        </p:nvGrpSpPr>
        <p:grpSpPr>
          <a:xfrm>
            <a:off x="4876800" y="2743200"/>
            <a:ext cx="3962400" cy="3536950"/>
            <a:chOff x="0" y="0"/>
            <a:chExt cx="2496" cy="2228"/>
          </a:xfrm>
        </p:grpSpPr>
        <p:grpSp>
          <p:nvGrpSpPr>
            <p:cNvPr id="64516" name="Group 5"/>
            <p:cNvGrpSpPr/>
            <p:nvPr/>
          </p:nvGrpSpPr>
          <p:grpSpPr>
            <a:xfrm>
              <a:off x="0" y="0"/>
              <a:ext cx="2496" cy="1872"/>
              <a:chOff x="0" y="0"/>
              <a:chExt cx="2496" cy="1872"/>
            </a:xfrm>
          </p:grpSpPr>
          <p:sp>
            <p:nvSpPr>
              <p:cNvPr id="64517" name="Rectangle 6"/>
              <p:cNvSpPr/>
              <p:nvPr/>
            </p:nvSpPr>
            <p:spPr>
              <a:xfrm>
                <a:off x="0" y="0"/>
                <a:ext cx="368" cy="1860"/>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4518" name="Text Box 7"/>
              <p:cNvSpPr txBox="1"/>
              <p:nvPr/>
            </p:nvSpPr>
            <p:spPr>
              <a:xfrm>
                <a:off x="110" y="501"/>
                <a:ext cx="159" cy="1038"/>
              </a:xfrm>
              <a:prstGeom prst="rect">
                <a:avLst/>
              </a:prstGeom>
              <a:noFill/>
              <a:ln w="9525">
                <a:noFill/>
              </a:ln>
            </p:spPr>
            <p:txBody>
              <a:bodyPr vert="eaVert" lIns="0" tIns="0" rIns="0" bIns="0" anchor="t"/>
              <a:lstStyle/>
              <a:p>
                <a:pPr algn="just" eaLnBrk="0" hangingPunct="0"/>
                <a:r>
                  <a:rPr lang="zh-CN" altLang="en-US" sz="1800" dirty="0">
                    <a:latin typeface="Times New Roman" panose="02020603050405020304" pitchFamily="18" charset="0"/>
                  </a:rPr>
                  <a:t>总线仲裁器</a:t>
                </a:r>
                <a:endParaRPr lang="zh-CN" altLang="en-US" sz="1800" dirty="0">
                  <a:latin typeface="Times New Roman" panose="02020603050405020304" pitchFamily="18" charset="0"/>
                </a:endParaRPr>
              </a:p>
            </p:txBody>
          </p:sp>
          <p:sp>
            <p:nvSpPr>
              <p:cNvPr id="64519" name="Line 8"/>
              <p:cNvSpPr/>
              <p:nvPr/>
            </p:nvSpPr>
            <p:spPr>
              <a:xfrm>
                <a:off x="371" y="68"/>
                <a:ext cx="1504" cy="0"/>
              </a:xfrm>
              <a:prstGeom prst="line">
                <a:avLst/>
              </a:prstGeom>
              <a:ln w="19050" cap="flat" cmpd="sng">
                <a:solidFill>
                  <a:srgbClr val="000000"/>
                </a:solidFill>
                <a:prstDash val="solid"/>
                <a:round/>
                <a:headEnd type="none" w="med" len="med"/>
                <a:tailEnd type="none" w="med" len="med"/>
              </a:ln>
            </p:spPr>
          </p:sp>
          <p:sp>
            <p:nvSpPr>
              <p:cNvPr id="64520" name="Line 9"/>
              <p:cNvSpPr/>
              <p:nvPr/>
            </p:nvSpPr>
            <p:spPr>
              <a:xfrm>
                <a:off x="371" y="216"/>
                <a:ext cx="1468" cy="0"/>
              </a:xfrm>
              <a:prstGeom prst="line">
                <a:avLst/>
              </a:prstGeom>
              <a:ln w="19050" cap="flat" cmpd="sng">
                <a:solidFill>
                  <a:srgbClr val="000000"/>
                </a:solidFill>
                <a:prstDash val="solid"/>
                <a:round/>
                <a:headEnd type="none" w="med" len="med"/>
                <a:tailEnd type="none" w="med" len="med"/>
              </a:ln>
            </p:spPr>
          </p:sp>
          <p:sp>
            <p:nvSpPr>
              <p:cNvPr id="64521" name="Line 10"/>
              <p:cNvSpPr/>
              <p:nvPr/>
            </p:nvSpPr>
            <p:spPr>
              <a:xfrm>
                <a:off x="376" y="389"/>
                <a:ext cx="1401" cy="0"/>
              </a:xfrm>
              <a:prstGeom prst="line">
                <a:avLst/>
              </a:prstGeom>
              <a:ln w="19050" cap="flat" cmpd="sng">
                <a:solidFill>
                  <a:srgbClr val="000000"/>
                </a:solidFill>
                <a:prstDash val="solid"/>
                <a:round/>
                <a:headEnd type="stealth" w="sm" len="sm"/>
                <a:tailEnd type="none" w="med" len="med"/>
              </a:ln>
            </p:spPr>
          </p:sp>
          <p:sp>
            <p:nvSpPr>
              <p:cNvPr id="64522" name="Rectangle 11"/>
              <p:cNvSpPr/>
              <p:nvPr/>
            </p:nvSpPr>
            <p:spPr>
              <a:xfrm>
                <a:off x="716" y="1309"/>
                <a:ext cx="440" cy="563"/>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4523" name="Text Box 12"/>
              <p:cNvSpPr txBox="1"/>
              <p:nvPr/>
            </p:nvSpPr>
            <p:spPr>
              <a:xfrm>
                <a:off x="754" y="1344"/>
                <a:ext cx="384" cy="44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设备接口</a:t>
                </a:r>
                <a:endParaRPr lang="zh-CN" altLang="en-US" sz="1800" dirty="0">
                  <a:latin typeface="Times New Roman" panose="02020603050405020304" pitchFamily="18" charset="0"/>
                </a:endParaRPr>
              </a:p>
              <a:p>
                <a:pPr algn="ctr" eaLnBrk="0" hangingPunct="0"/>
                <a:r>
                  <a:rPr lang="zh-CN" altLang="en-US" sz="1800" dirty="0">
                    <a:latin typeface="Times New Roman" panose="02020603050405020304" pitchFamily="18" charset="0"/>
                  </a:rPr>
                  <a:t>0</a:t>
                </a:r>
                <a:endParaRPr lang="zh-CN" altLang="en-US" sz="1800" dirty="0">
                  <a:latin typeface="Times New Roman" panose="02020603050405020304" pitchFamily="18" charset="0"/>
                </a:endParaRPr>
              </a:p>
            </p:txBody>
          </p:sp>
          <p:sp>
            <p:nvSpPr>
              <p:cNvPr id="64524" name="Line 13"/>
              <p:cNvSpPr/>
              <p:nvPr/>
            </p:nvSpPr>
            <p:spPr>
              <a:xfrm>
                <a:off x="933" y="1056"/>
                <a:ext cx="0" cy="247"/>
              </a:xfrm>
              <a:prstGeom prst="line">
                <a:avLst/>
              </a:prstGeom>
              <a:ln w="19050" cap="flat" cmpd="sng">
                <a:solidFill>
                  <a:srgbClr val="000000"/>
                </a:solidFill>
                <a:prstDash val="solid"/>
                <a:round/>
                <a:headEnd type="none" w="med" len="med"/>
                <a:tailEnd type="stealth" w="sm" len="sm"/>
              </a:ln>
            </p:spPr>
          </p:sp>
          <p:sp>
            <p:nvSpPr>
              <p:cNvPr id="64525" name="Line 14"/>
              <p:cNvSpPr/>
              <p:nvPr/>
            </p:nvSpPr>
            <p:spPr>
              <a:xfrm flipV="1">
                <a:off x="1015" y="228"/>
                <a:ext cx="0" cy="1087"/>
              </a:xfrm>
              <a:prstGeom prst="line">
                <a:avLst/>
              </a:prstGeom>
              <a:ln w="19050" cap="flat" cmpd="sng">
                <a:solidFill>
                  <a:srgbClr val="000000"/>
                </a:solidFill>
                <a:prstDash val="solid"/>
                <a:round/>
                <a:headEnd type="none" w="med" len="med"/>
                <a:tailEnd type="oval" w="sm" len="sm"/>
              </a:ln>
            </p:spPr>
          </p:sp>
          <p:sp>
            <p:nvSpPr>
              <p:cNvPr id="64526" name="Rectangle 15"/>
              <p:cNvSpPr/>
              <p:nvPr/>
            </p:nvSpPr>
            <p:spPr>
              <a:xfrm>
                <a:off x="1345" y="1309"/>
                <a:ext cx="440" cy="563"/>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4527" name="Text Box 16"/>
              <p:cNvSpPr txBox="1"/>
              <p:nvPr/>
            </p:nvSpPr>
            <p:spPr>
              <a:xfrm>
                <a:off x="1384" y="1344"/>
                <a:ext cx="383" cy="44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设备接口</a:t>
                </a:r>
                <a:endParaRPr lang="zh-CN" altLang="en-US" sz="1800" dirty="0">
                  <a:latin typeface="Times New Roman" panose="02020603050405020304" pitchFamily="18" charset="0"/>
                </a:endParaRPr>
              </a:p>
              <a:p>
                <a:pPr algn="ctr" eaLnBrk="0" hangingPunct="0"/>
                <a:r>
                  <a:rPr lang="zh-CN" altLang="en-US" sz="1800" dirty="0">
                    <a:latin typeface="Times New Roman" panose="02020603050405020304" pitchFamily="18" charset="0"/>
                  </a:rPr>
                  <a:t>1</a:t>
                </a:r>
                <a:endParaRPr lang="zh-CN" altLang="en-US" sz="1800" dirty="0">
                  <a:latin typeface="Times New Roman" panose="02020603050405020304" pitchFamily="18" charset="0"/>
                </a:endParaRPr>
              </a:p>
            </p:txBody>
          </p:sp>
          <p:sp>
            <p:nvSpPr>
              <p:cNvPr id="64528" name="Rectangle 17"/>
              <p:cNvSpPr/>
              <p:nvPr/>
            </p:nvSpPr>
            <p:spPr>
              <a:xfrm>
                <a:off x="2056" y="1309"/>
                <a:ext cx="440" cy="563"/>
              </a:xfrm>
              <a:prstGeom prst="rect">
                <a:avLst/>
              </a:prstGeom>
              <a:solidFill>
                <a:srgbClr val="FFFFFF"/>
              </a:solidFill>
              <a:ln w="19050" cap="flat" cmpd="sng">
                <a:solidFill>
                  <a:srgbClr val="000000"/>
                </a:solidFill>
                <a:prstDash val="solid"/>
                <a:miter/>
                <a:headEnd type="none" w="med" len="med"/>
                <a:tailEnd type="none" w="med" len="med"/>
              </a:ln>
            </p:spPr>
            <p:txBody>
              <a:bodyPr anchor="t"/>
              <a:lstStyle/>
              <a:p>
                <a:endParaRPr lang="zh-CN" altLang="en-US" dirty="0">
                  <a:latin typeface="Times New Roman" panose="02020603050405020304" pitchFamily="18" charset="0"/>
                </a:endParaRPr>
              </a:p>
            </p:txBody>
          </p:sp>
          <p:sp>
            <p:nvSpPr>
              <p:cNvPr id="64529" name="Text Box 18"/>
              <p:cNvSpPr txBox="1"/>
              <p:nvPr/>
            </p:nvSpPr>
            <p:spPr>
              <a:xfrm>
                <a:off x="2094" y="1344"/>
                <a:ext cx="384" cy="445"/>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设备接口</a:t>
                </a:r>
                <a:endParaRPr lang="zh-CN" altLang="en-US" sz="1800" dirty="0">
                  <a:latin typeface="Times New Roman" panose="02020603050405020304" pitchFamily="18" charset="0"/>
                </a:endParaRPr>
              </a:p>
              <a:p>
                <a:pPr algn="ctr" eaLnBrk="0" hangingPunct="0"/>
                <a:r>
                  <a:rPr lang="en-US" altLang="zh-CN" sz="1800" dirty="0">
                    <a:latin typeface="Times New Roman" panose="02020603050405020304" pitchFamily="18" charset="0"/>
                  </a:rPr>
                  <a:t>n</a:t>
                </a:r>
                <a:endParaRPr lang="en-US" altLang="zh-CN" sz="1800" dirty="0">
                  <a:latin typeface="Times New Roman" panose="02020603050405020304" pitchFamily="18" charset="0"/>
                </a:endParaRPr>
              </a:p>
            </p:txBody>
          </p:sp>
          <p:sp>
            <p:nvSpPr>
              <p:cNvPr id="64530" name="Line 19"/>
              <p:cNvSpPr/>
              <p:nvPr/>
            </p:nvSpPr>
            <p:spPr>
              <a:xfrm flipV="1">
                <a:off x="2217" y="550"/>
                <a:ext cx="0" cy="753"/>
              </a:xfrm>
              <a:prstGeom prst="line">
                <a:avLst/>
              </a:prstGeom>
              <a:ln w="19050" cap="flat" cmpd="sng">
                <a:solidFill>
                  <a:srgbClr val="000000"/>
                </a:solidFill>
                <a:prstDash val="solid"/>
                <a:round/>
                <a:headEnd type="none" w="med" len="med"/>
                <a:tailEnd type="none" w="med" len="med"/>
              </a:ln>
            </p:spPr>
          </p:sp>
          <p:sp>
            <p:nvSpPr>
              <p:cNvPr id="64531" name="Line 20"/>
              <p:cNvSpPr/>
              <p:nvPr/>
            </p:nvSpPr>
            <p:spPr>
              <a:xfrm>
                <a:off x="2284" y="401"/>
                <a:ext cx="0" cy="914"/>
              </a:xfrm>
              <a:prstGeom prst="line">
                <a:avLst/>
              </a:prstGeom>
              <a:ln w="19050" cap="flat" cmpd="sng">
                <a:solidFill>
                  <a:srgbClr val="000000"/>
                </a:solidFill>
                <a:prstDash val="solid"/>
                <a:round/>
                <a:headEnd type="none" w="med" len="med"/>
                <a:tailEnd type="stealth" w="sm" len="sm"/>
              </a:ln>
            </p:spPr>
          </p:sp>
          <p:sp>
            <p:nvSpPr>
              <p:cNvPr id="64532" name="Line 21"/>
              <p:cNvSpPr/>
              <p:nvPr/>
            </p:nvSpPr>
            <p:spPr>
              <a:xfrm flipV="1">
                <a:off x="2355" y="204"/>
                <a:ext cx="0" cy="1111"/>
              </a:xfrm>
              <a:prstGeom prst="line">
                <a:avLst/>
              </a:prstGeom>
              <a:ln w="19050" cap="flat" cmpd="sng">
                <a:solidFill>
                  <a:srgbClr val="000000"/>
                </a:solidFill>
                <a:prstDash val="solid"/>
                <a:round/>
                <a:headEnd type="none" w="med" len="med"/>
                <a:tailEnd type="none" w="med" len="med"/>
              </a:ln>
            </p:spPr>
          </p:sp>
          <p:sp>
            <p:nvSpPr>
              <p:cNvPr id="64533" name="Line 22"/>
              <p:cNvSpPr/>
              <p:nvPr/>
            </p:nvSpPr>
            <p:spPr>
              <a:xfrm flipV="1">
                <a:off x="1097" y="68"/>
                <a:ext cx="0" cy="1247"/>
              </a:xfrm>
              <a:prstGeom prst="line">
                <a:avLst/>
              </a:prstGeom>
              <a:ln w="19050" cap="flat" cmpd="sng">
                <a:solidFill>
                  <a:srgbClr val="000000"/>
                </a:solidFill>
                <a:prstDash val="solid"/>
                <a:round/>
                <a:headEnd type="none" w="med" len="med"/>
                <a:tailEnd type="oval" w="sm" len="sm"/>
              </a:ln>
            </p:spPr>
          </p:sp>
          <p:sp>
            <p:nvSpPr>
              <p:cNvPr id="64534" name="Line 23"/>
              <p:cNvSpPr/>
              <p:nvPr/>
            </p:nvSpPr>
            <p:spPr>
              <a:xfrm flipV="1">
                <a:off x="1491" y="884"/>
                <a:ext cx="0" cy="419"/>
              </a:xfrm>
              <a:prstGeom prst="line">
                <a:avLst/>
              </a:prstGeom>
              <a:ln w="19050" cap="flat" cmpd="sng">
                <a:solidFill>
                  <a:srgbClr val="000000"/>
                </a:solidFill>
                <a:prstDash val="solid"/>
                <a:round/>
                <a:headEnd type="none" w="med" len="med"/>
                <a:tailEnd type="none" w="med" len="med"/>
              </a:ln>
            </p:spPr>
          </p:sp>
          <p:sp>
            <p:nvSpPr>
              <p:cNvPr id="64535" name="Line 24"/>
              <p:cNvSpPr/>
              <p:nvPr/>
            </p:nvSpPr>
            <p:spPr>
              <a:xfrm>
                <a:off x="1568" y="723"/>
                <a:ext cx="0" cy="580"/>
              </a:xfrm>
              <a:prstGeom prst="line">
                <a:avLst/>
              </a:prstGeom>
              <a:ln w="19050" cap="flat" cmpd="sng">
                <a:solidFill>
                  <a:srgbClr val="000000"/>
                </a:solidFill>
                <a:prstDash val="solid"/>
                <a:round/>
                <a:headEnd type="none" w="med" len="med"/>
                <a:tailEnd type="stealth" w="sm" len="sm"/>
              </a:ln>
            </p:spPr>
          </p:sp>
          <p:sp>
            <p:nvSpPr>
              <p:cNvPr id="64536" name="Line 25"/>
              <p:cNvSpPr/>
              <p:nvPr/>
            </p:nvSpPr>
            <p:spPr>
              <a:xfrm flipV="1">
                <a:off x="1650" y="216"/>
                <a:ext cx="0" cy="1112"/>
              </a:xfrm>
              <a:prstGeom prst="line">
                <a:avLst/>
              </a:prstGeom>
              <a:ln w="19050" cap="flat" cmpd="sng">
                <a:solidFill>
                  <a:srgbClr val="000000"/>
                </a:solidFill>
                <a:prstDash val="solid"/>
                <a:round/>
                <a:headEnd type="none" w="med" len="med"/>
                <a:tailEnd type="oval" w="sm" len="sm"/>
              </a:ln>
            </p:spPr>
          </p:sp>
          <p:sp>
            <p:nvSpPr>
              <p:cNvPr id="64537" name="Line 26"/>
              <p:cNvSpPr/>
              <p:nvPr/>
            </p:nvSpPr>
            <p:spPr>
              <a:xfrm flipV="1">
                <a:off x="1731" y="80"/>
                <a:ext cx="0" cy="1235"/>
              </a:xfrm>
              <a:prstGeom prst="line">
                <a:avLst/>
              </a:prstGeom>
              <a:ln w="19050" cap="flat" cmpd="sng">
                <a:solidFill>
                  <a:srgbClr val="000000"/>
                </a:solidFill>
                <a:prstDash val="solid"/>
                <a:round/>
                <a:headEnd type="none" w="med" len="med"/>
                <a:tailEnd type="oval" w="sm" len="sm"/>
              </a:ln>
            </p:spPr>
          </p:sp>
          <p:sp>
            <p:nvSpPr>
              <p:cNvPr id="64538" name="Line 27"/>
              <p:cNvSpPr/>
              <p:nvPr/>
            </p:nvSpPr>
            <p:spPr>
              <a:xfrm>
                <a:off x="1782" y="389"/>
                <a:ext cx="220" cy="0"/>
              </a:xfrm>
              <a:prstGeom prst="line">
                <a:avLst/>
              </a:prstGeom>
              <a:ln w="19050" cap="flat" cmpd="sng">
                <a:solidFill>
                  <a:srgbClr val="000000"/>
                </a:solidFill>
                <a:prstDash val="dash"/>
                <a:round/>
                <a:headEnd type="none" w="med" len="med"/>
                <a:tailEnd type="none" w="med" len="med"/>
              </a:ln>
            </p:spPr>
          </p:sp>
          <p:sp>
            <p:nvSpPr>
              <p:cNvPr id="64539" name="Line 28"/>
              <p:cNvSpPr/>
              <p:nvPr/>
            </p:nvSpPr>
            <p:spPr>
              <a:xfrm>
                <a:off x="2008" y="389"/>
                <a:ext cx="281" cy="0"/>
              </a:xfrm>
              <a:prstGeom prst="line">
                <a:avLst/>
              </a:prstGeom>
              <a:ln w="19050" cap="flat" cmpd="sng">
                <a:solidFill>
                  <a:srgbClr val="000000"/>
                </a:solidFill>
                <a:prstDash val="solid"/>
                <a:round/>
                <a:headEnd type="none" w="med" len="med"/>
                <a:tailEnd type="none" w="med" len="med"/>
              </a:ln>
            </p:spPr>
          </p:sp>
          <p:sp>
            <p:nvSpPr>
              <p:cNvPr id="64540" name="Line 29"/>
              <p:cNvSpPr/>
              <p:nvPr/>
            </p:nvSpPr>
            <p:spPr>
              <a:xfrm>
                <a:off x="1844" y="216"/>
                <a:ext cx="220" cy="0"/>
              </a:xfrm>
              <a:prstGeom prst="line">
                <a:avLst/>
              </a:prstGeom>
              <a:ln w="19050" cap="flat" cmpd="sng">
                <a:solidFill>
                  <a:srgbClr val="000000"/>
                </a:solidFill>
                <a:prstDash val="dash"/>
                <a:round/>
                <a:headEnd type="none" w="med" len="med"/>
                <a:tailEnd type="none" w="med" len="med"/>
              </a:ln>
            </p:spPr>
          </p:sp>
          <p:sp>
            <p:nvSpPr>
              <p:cNvPr id="64541" name="Line 30"/>
              <p:cNvSpPr/>
              <p:nvPr/>
            </p:nvSpPr>
            <p:spPr>
              <a:xfrm>
                <a:off x="2069" y="216"/>
                <a:ext cx="286" cy="0"/>
              </a:xfrm>
              <a:prstGeom prst="line">
                <a:avLst/>
              </a:prstGeom>
              <a:ln w="19050" cap="flat" cmpd="sng">
                <a:solidFill>
                  <a:srgbClr val="000000"/>
                </a:solidFill>
                <a:prstDash val="solid"/>
                <a:round/>
                <a:headEnd type="none" w="med" len="med"/>
                <a:tailEnd type="none" w="med" len="med"/>
              </a:ln>
            </p:spPr>
          </p:sp>
          <p:sp>
            <p:nvSpPr>
              <p:cNvPr id="64542" name="Line 31"/>
              <p:cNvSpPr/>
              <p:nvPr/>
            </p:nvSpPr>
            <p:spPr>
              <a:xfrm flipV="1">
                <a:off x="2432" y="56"/>
                <a:ext cx="0" cy="1259"/>
              </a:xfrm>
              <a:prstGeom prst="line">
                <a:avLst/>
              </a:prstGeom>
              <a:ln w="19050" cap="flat" cmpd="sng">
                <a:solidFill>
                  <a:srgbClr val="000000"/>
                </a:solidFill>
                <a:prstDash val="solid"/>
                <a:round/>
                <a:headEnd type="none" w="med" len="med"/>
                <a:tailEnd type="none" w="med" len="med"/>
              </a:ln>
            </p:spPr>
          </p:sp>
          <p:sp>
            <p:nvSpPr>
              <p:cNvPr id="64543" name="Line 32"/>
              <p:cNvSpPr/>
              <p:nvPr/>
            </p:nvSpPr>
            <p:spPr>
              <a:xfrm>
                <a:off x="1875" y="68"/>
                <a:ext cx="219" cy="0"/>
              </a:xfrm>
              <a:prstGeom prst="line">
                <a:avLst/>
              </a:prstGeom>
              <a:ln w="19050" cap="flat" cmpd="sng">
                <a:solidFill>
                  <a:srgbClr val="000000"/>
                </a:solidFill>
                <a:prstDash val="dash"/>
                <a:round/>
                <a:headEnd type="none" w="med" len="med"/>
                <a:tailEnd type="none" w="med" len="med"/>
              </a:ln>
            </p:spPr>
          </p:sp>
          <p:sp>
            <p:nvSpPr>
              <p:cNvPr id="64544" name="Line 33"/>
              <p:cNvSpPr/>
              <p:nvPr/>
            </p:nvSpPr>
            <p:spPr>
              <a:xfrm>
                <a:off x="2100" y="68"/>
                <a:ext cx="332" cy="0"/>
              </a:xfrm>
              <a:prstGeom prst="line">
                <a:avLst/>
              </a:prstGeom>
              <a:ln w="19050" cap="flat" cmpd="sng">
                <a:solidFill>
                  <a:srgbClr val="000000"/>
                </a:solidFill>
                <a:prstDash val="solid"/>
                <a:round/>
                <a:headEnd type="none" w="med" len="med"/>
                <a:tailEnd type="none" w="med" len="med"/>
              </a:ln>
            </p:spPr>
          </p:sp>
          <p:sp>
            <p:nvSpPr>
              <p:cNvPr id="64545" name="Line 34"/>
              <p:cNvSpPr/>
              <p:nvPr/>
            </p:nvSpPr>
            <p:spPr>
              <a:xfrm>
                <a:off x="376" y="550"/>
                <a:ext cx="1401" cy="0"/>
              </a:xfrm>
              <a:prstGeom prst="line">
                <a:avLst/>
              </a:prstGeom>
              <a:ln w="19050" cap="flat" cmpd="sng">
                <a:solidFill>
                  <a:srgbClr val="000000"/>
                </a:solidFill>
                <a:prstDash val="solid"/>
                <a:round/>
                <a:headEnd type="stealth" w="sm" len="sm"/>
                <a:tailEnd type="none" w="med" len="med"/>
              </a:ln>
            </p:spPr>
          </p:sp>
          <p:sp>
            <p:nvSpPr>
              <p:cNvPr id="64546" name="Line 35"/>
              <p:cNvSpPr/>
              <p:nvPr/>
            </p:nvSpPr>
            <p:spPr>
              <a:xfrm>
                <a:off x="1782" y="550"/>
                <a:ext cx="220" cy="0"/>
              </a:xfrm>
              <a:prstGeom prst="line">
                <a:avLst/>
              </a:prstGeom>
              <a:ln w="19050" cap="flat" cmpd="sng">
                <a:solidFill>
                  <a:srgbClr val="000000"/>
                </a:solidFill>
                <a:prstDash val="dash"/>
                <a:round/>
                <a:headEnd type="none" w="med" len="med"/>
                <a:tailEnd type="none" w="med" len="med"/>
              </a:ln>
            </p:spPr>
          </p:sp>
          <p:sp>
            <p:nvSpPr>
              <p:cNvPr id="64547" name="Line 36"/>
              <p:cNvSpPr/>
              <p:nvPr/>
            </p:nvSpPr>
            <p:spPr>
              <a:xfrm>
                <a:off x="2008" y="550"/>
                <a:ext cx="214" cy="0"/>
              </a:xfrm>
              <a:prstGeom prst="line">
                <a:avLst/>
              </a:prstGeom>
              <a:ln w="19050" cap="flat" cmpd="sng">
                <a:solidFill>
                  <a:srgbClr val="000000"/>
                </a:solidFill>
                <a:prstDash val="solid"/>
                <a:round/>
                <a:headEnd type="none" w="med" len="med"/>
                <a:tailEnd type="none" w="med" len="med"/>
              </a:ln>
            </p:spPr>
          </p:sp>
          <p:sp>
            <p:nvSpPr>
              <p:cNvPr id="64548" name="Line 37"/>
              <p:cNvSpPr/>
              <p:nvPr/>
            </p:nvSpPr>
            <p:spPr>
              <a:xfrm flipV="1">
                <a:off x="841" y="1204"/>
                <a:ext cx="0" cy="99"/>
              </a:xfrm>
              <a:prstGeom prst="line">
                <a:avLst/>
              </a:prstGeom>
              <a:ln w="19050" cap="flat" cmpd="sng">
                <a:solidFill>
                  <a:srgbClr val="000000"/>
                </a:solidFill>
                <a:prstDash val="solid"/>
                <a:round/>
                <a:headEnd type="none" w="med" len="med"/>
                <a:tailEnd type="none" w="med" len="med"/>
              </a:ln>
            </p:spPr>
          </p:sp>
          <p:sp>
            <p:nvSpPr>
              <p:cNvPr id="64549" name="Line 38"/>
              <p:cNvSpPr/>
              <p:nvPr/>
            </p:nvSpPr>
            <p:spPr>
              <a:xfrm flipH="1">
                <a:off x="370" y="1217"/>
                <a:ext cx="470" cy="0"/>
              </a:xfrm>
              <a:prstGeom prst="line">
                <a:avLst/>
              </a:prstGeom>
              <a:ln w="19050" cap="flat" cmpd="sng">
                <a:solidFill>
                  <a:srgbClr val="000000"/>
                </a:solidFill>
                <a:prstDash val="solid"/>
                <a:round/>
                <a:headEnd type="none" w="med" len="med"/>
                <a:tailEnd type="stealth" w="sm" len="sm"/>
              </a:ln>
            </p:spPr>
          </p:sp>
          <p:sp>
            <p:nvSpPr>
              <p:cNvPr id="64550" name="Line 39"/>
              <p:cNvSpPr/>
              <p:nvPr/>
            </p:nvSpPr>
            <p:spPr>
              <a:xfrm>
                <a:off x="371" y="1056"/>
                <a:ext cx="562" cy="0"/>
              </a:xfrm>
              <a:prstGeom prst="line">
                <a:avLst/>
              </a:prstGeom>
              <a:ln w="19050" cap="flat" cmpd="sng">
                <a:solidFill>
                  <a:srgbClr val="000000"/>
                </a:solidFill>
                <a:prstDash val="solid"/>
                <a:round/>
                <a:headEnd type="none" w="med" len="med"/>
                <a:tailEnd type="none" w="med" len="med"/>
              </a:ln>
            </p:spPr>
          </p:sp>
          <p:sp>
            <p:nvSpPr>
              <p:cNvPr id="64551" name="Line 40"/>
              <p:cNvSpPr/>
              <p:nvPr/>
            </p:nvSpPr>
            <p:spPr>
              <a:xfrm flipH="1">
                <a:off x="370" y="884"/>
                <a:ext cx="1120" cy="0"/>
              </a:xfrm>
              <a:prstGeom prst="line">
                <a:avLst/>
              </a:prstGeom>
              <a:ln w="19050" cap="flat" cmpd="sng">
                <a:solidFill>
                  <a:srgbClr val="000000"/>
                </a:solidFill>
                <a:prstDash val="solid"/>
                <a:round/>
                <a:headEnd type="none" w="med" len="med"/>
                <a:tailEnd type="stealth" w="sm" len="sm"/>
              </a:ln>
            </p:spPr>
          </p:sp>
          <p:sp>
            <p:nvSpPr>
              <p:cNvPr id="64552" name="Line 41"/>
              <p:cNvSpPr/>
              <p:nvPr/>
            </p:nvSpPr>
            <p:spPr>
              <a:xfrm>
                <a:off x="371" y="711"/>
                <a:ext cx="1197" cy="0"/>
              </a:xfrm>
              <a:prstGeom prst="line">
                <a:avLst/>
              </a:prstGeom>
              <a:ln w="19050" cap="flat" cmpd="sng">
                <a:solidFill>
                  <a:srgbClr val="000000"/>
                </a:solidFill>
                <a:prstDash val="solid"/>
                <a:round/>
                <a:headEnd type="none" w="med" len="med"/>
                <a:tailEnd type="none" w="med" len="med"/>
              </a:ln>
            </p:spPr>
          </p:sp>
          <p:sp>
            <p:nvSpPr>
              <p:cNvPr id="64553" name="Text Box 42"/>
              <p:cNvSpPr txBox="1"/>
              <p:nvPr/>
            </p:nvSpPr>
            <p:spPr>
              <a:xfrm>
                <a:off x="480" y="1085"/>
                <a:ext cx="331" cy="259"/>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BR</a:t>
                </a:r>
                <a:r>
                  <a:rPr lang="en-US" altLang="zh-CN" sz="1600" baseline="-250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64554" name="Text Box 43"/>
              <p:cNvSpPr txBox="1"/>
              <p:nvPr/>
            </p:nvSpPr>
            <p:spPr>
              <a:xfrm>
                <a:off x="437" y="888"/>
                <a:ext cx="427" cy="265"/>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BG</a:t>
                </a:r>
                <a:r>
                  <a:rPr lang="en-US" altLang="zh-CN" sz="1600" baseline="-250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64555" name="Text Box 44"/>
              <p:cNvSpPr txBox="1"/>
              <p:nvPr/>
            </p:nvSpPr>
            <p:spPr>
              <a:xfrm>
                <a:off x="437" y="711"/>
                <a:ext cx="427" cy="222"/>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BR</a:t>
                </a:r>
                <a:r>
                  <a:rPr lang="en-US" altLang="zh-CN" sz="1600" baseline="-250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64556" name="Text Box 45"/>
              <p:cNvSpPr txBox="1"/>
              <p:nvPr/>
            </p:nvSpPr>
            <p:spPr>
              <a:xfrm>
                <a:off x="437" y="533"/>
                <a:ext cx="427" cy="109"/>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BG</a:t>
                </a:r>
                <a:r>
                  <a:rPr lang="en-US" altLang="zh-CN" sz="1600" baseline="-250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64557" name="Text Box 46"/>
              <p:cNvSpPr txBox="1"/>
              <p:nvPr/>
            </p:nvSpPr>
            <p:spPr>
              <a:xfrm>
                <a:off x="384" y="379"/>
                <a:ext cx="475" cy="245"/>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BR</a:t>
                </a:r>
                <a:r>
                  <a:rPr lang="en-US" altLang="zh-CN" sz="1600" baseline="-25000" dirty="0">
                    <a:latin typeface="Times New Roman" panose="02020603050405020304" pitchFamily="18" charset="0"/>
                  </a:rPr>
                  <a:t>n</a:t>
                </a:r>
                <a:endParaRPr lang="en-US" altLang="zh-CN" sz="1600" dirty="0">
                  <a:latin typeface="Times New Roman" panose="02020603050405020304" pitchFamily="18" charset="0"/>
                </a:endParaRPr>
              </a:p>
            </p:txBody>
          </p:sp>
          <p:sp>
            <p:nvSpPr>
              <p:cNvPr id="64558" name="Text Box 47"/>
              <p:cNvSpPr txBox="1"/>
              <p:nvPr/>
            </p:nvSpPr>
            <p:spPr>
              <a:xfrm>
                <a:off x="437" y="226"/>
                <a:ext cx="427" cy="70"/>
              </a:xfrm>
              <a:prstGeom prst="rect">
                <a:avLst/>
              </a:prstGeom>
              <a:noFill/>
              <a:ln w="9525">
                <a:noFill/>
              </a:ln>
            </p:spPr>
            <p:txBody>
              <a:bodyPr lIns="0" tIns="0" rIns="0" bIns="0" anchor="t"/>
              <a:lstStyle/>
              <a:p>
                <a:pPr algn="ctr" eaLnBrk="0" hangingPunct="0"/>
                <a:r>
                  <a:rPr lang="en-US" altLang="zh-CN" sz="1600" dirty="0">
                    <a:latin typeface="Times New Roman" panose="02020603050405020304" pitchFamily="18" charset="0"/>
                  </a:rPr>
                  <a:t>BG</a:t>
                </a:r>
                <a:r>
                  <a:rPr lang="en-US" altLang="zh-CN" sz="1600" baseline="-25000" dirty="0">
                    <a:latin typeface="Times New Roman" panose="02020603050405020304" pitchFamily="18" charset="0"/>
                  </a:rPr>
                  <a:t>n</a:t>
                </a:r>
                <a:endParaRPr lang="en-US" altLang="zh-CN" sz="1600" dirty="0">
                  <a:latin typeface="Times New Roman" panose="02020603050405020304" pitchFamily="18" charset="0"/>
                </a:endParaRPr>
              </a:p>
            </p:txBody>
          </p:sp>
          <p:sp>
            <p:nvSpPr>
              <p:cNvPr id="64559" name="Text Box 48"/>
              <p:cNvSpPr txBox="1"/>
              <p:nvPr/>
            </p:nvSpPr>
            <p:spPr>
              <a:xfrm>
                <a:off x="565" y="501"/>
                <a:ext cx="159" cy="271"/>
              </a:xfrm>
              <a:prstGeom prst="rect">
                <a:avLst/>
              </a:prstGeom>
              <a:noFill/>
              <a:ln w="9525">
                <a:noFill/>
              </a:ln>
            </p:spPr>
            <p:txBody>
              <a:bodyPr vert="eaVert" lIns="0" tIns="0" rIns="0" bIns="0" anchor="t"/>
              <a:lstStyle/>
              <a:p>
                <a:pPr algn="just" eaLnBrk="0" hangingPunct="0"/>
                <a:r>
                  <a:rPr lang="zh-CN" altLang="en-US" sz="1600" dirty="0">
                    <a:latin typeface="Times New Roman" panose="02020603050405020304" pitchFamily="18" charset="0"/>
                  </a:rPr>
                  <a:t>··</a:t>
                </a:r>
                <a:endParaRPr lang="zh-CN" altLang="en-US" sz="1600" dirty="0">
                  <a:latin typeface="Times New Roman" panose="02020603050405020304" pitchFamily="18" charset="0"/>
                </a:endParaRPr>
              </a:p>
            </p:txBody>
          </p:sp>
          <p:sp>
            <p:nvSpPr>
              <p:cNvPr id="64560" name="Text Box 49"/>
              <p:cNvSpPr txBox="1"/>
              <p:nvPr/>
            </p:nvSpPr>
            <p:spPr>
              <a:xfrm>
                <a:off x="1781" y="1489"/>
                <a:ext cx="284" cy="241"/>
              </a:xfrm>
              <a:prstGeom prst="rect">
                <a:avLst/>
              </a:prstGeom>
              <a:noFill/>
              <a:ln w="9525">
                <a:noFill/>
              </a:ln>
            </p:spPr>
            <p:txBody>
              <a:bodyPr lIns="0" tIns="0" rIns="0" bIns="0" anchor="t"/>
              <a:lstStyle/>
              <a:p>
                <a:pPr algn="ctr" eaLnBrk="0" hangingPunct="0"/>
                <a:r>
                  <a:rPr lang="zh-CN" altLang="en-US" sz="1800" dirty="0">
                    <a:latin typeface="Times New Roman" panose="02020603050405020304" pitchFamily="18" charset="0"/>
                  </a:rPr>
                  <a:t>……</a:t>
                </a:r>
                <a:endParaRPr lang="zh-CN" altLang="en-US" sz="1800" dirty="0">
                  <a:latin typeface="Times New Roman" panose="02020603050405020304" pitchFamily="18" charset="0"/>
                </a:endParaRPr>
              </a:p>
            </p:txBody>
          </p:sp>
        </p:grpSp>
        <p:sp>
          <p:nvSpPr>
            <p:cNvPr id="64561" name="Text Box 50"/>
            <p:cNvSpPr txBox="1"/>
            <p:nvPr/>
          </p:nvSpPr>
          <p:spPr>
            <a:xfrm>
              <a:off x="336" y="1920"/>
              <a:ext cx="2016" cy="308"/>
            </a:xfrm>
            <a:prstGeom prst="rect">
              <a:avLst/>
            </a:prstGeom>
            <a:noFill/>
            <a:ln w="9525">
              <a:noFill/>
            </a:ln>
          </p:spPr>
          <p:txBody>
            <a:bodyPr lIns="0" tIns="0" rIns="0" bIns="0" anchor="t"/>
            <a:lstStyle/>
            <a:p>
              <a:pPr algn="ctr" eaLnBrk="0" hangingPunct="0"/>
              <a:r>
                <a:rPr lang="zh-CN" altLang="en-US" sz="2400" dirty="0">
                  <a:solidFill>
                    <a:srgbClr val="A50021"/>
                  </a:solidFill>
                  <a:latin typeface="Times New Roman" panose="02020603050405020304" pitchFamily="18" charset="0"/>
                </a:rPr>
                <a:t>图6.</a:t>
              </a:r>
              <a:r>
                <a:rPr lang="en-US" altLang="zh-CN" sz="2400" dirty="0">
                  <a:solidFill>
                    <a:srgbClr val="A50021"/>
                  </a:solidFill>
                  <a:latin typeface="Times New Roman" panose="02020603050405020304" pitchFamily="18" charset="0"/>
                </a:rPr>
                <a:t>10(c) </a:t>
              </a:r>
              <a:r>
                <a:rPr lang="zh-CN" altLang="en-US" sz="2400" dirty="0">
                  <a:solidFill>
                    <a:srgbClr val="A50021"/>
                  </a:solidFill>
                  <a:latin typeface="Times New Roman" panose="02020603050405020304" pitchFamily="18" charset="0"/>
                </a:rPr>
                <a:t>独立请求方式</a:t>
              </a:r>
              <a:endParaRPr lang="zh-CN" altLang="en-US" sz="2400" dirty="0">
                <a:solidFill>
                  <a:srgbClr val="A50021"/>
                </a:solidFill>
                <a:latin typeface="Times New Roman" panose="02020603050405020304" pitchFamily="18" charset="0"/>
              </a:endParaRPr>
            </a:p>
            <a:p>
              <a:pPr algn="ctr" eaLnBrk="0" hangingPunct="0"/>
              <a:endParaRPr lang="zh-CN" altLang="en-US" sz="2400" dirty="0">
                <a:solidFill>
                  <a:srgbClr val="A50021"/>
                </a:solidFill>
                <a:latin typeface="Times New Roman" panose="02020603050405020304" pitchFamily="18" charset="0"/>
              </a:endParaRPr>
            </a:p>
          </p:txBody>
        </p:sp>
      </p:grpSp>
      <p:sp>
        <p:nvSpPr>
          <p:cNvPr id="64562" name="Rectangle 51"/>
          <p:cNvSpPr/>
          <p:nvPr/>
        </p:nvSpPr>
        <p:spPr>
          <a:xfrm>
            <a:off x="457200" y="1598613"/>
            <a:ext cx="8001000" cy="1187450"/>
          </a:xfrm>
          <a:prstGeom prst="rect">
            <a:avLst/>
          </a:prstGeom>
          <a:noFill/>
          <a:ln w="9525">
            <a:noFill/>
          </a:ln>
        </p:spPr>
        <p:txBody>
          <a:bodyPr anchor="t">
            <a:spAutoFit/>
          </a:bodyPr>
          <a:lstStyle/>
          <a:p>
            <a:pPr>
              <a:spcBef>
                <a:spcPct val="50000"/>
              </a:spcBef>
              <a:buSzPct val="90000"/>
              <a:buBlip>
                <a:blip r:embed="rId1"/>
              </a:buBlip>
            </a:pPr>
            <a:r>
              <a:rPr lang="zh-CN" altLang="en-US" sz="2400" dirty="0">
                <a:latin typeface="Times New Roman" panose="02020603050405020304" pitchFamily="18" charset="0"/>
              </a:rPr>
              <a:t>      每个设备均有一对</a:t>
            </a:r>
            <a:r>
              <a:rPr lang="en-US" altLang="zh-CN" sz="2400" dirty="0">
                <a:latin typeface="Times New Roman" panose="02020603050405020304" pitchFamily="18" charset="0"/>
              </a:rPr>
              <a:t>BR</a:t>
            </a:r>
            <a:r>
              <a:rPr lang="zh-CN" altLang="en-US" sz="2400" dirty="0">
                <a:latin typeface="Times New Roman" panose="02020603050405020304" pitchFamily="18" charset="0"/>
              </a:rPr>
              <a:t>和</a:t>
            </a:r>
            <a:r>
              <a:rPr lang="en-US" altLang="zh-CN" sz="2400" dirty="0">
                <a:latin typeface="Times New Roman" panose="02020603050405020304" pitchFamily="18" charset="0"/>
              </a:rPr>
              <a:t>BG</a:t>
            </a:r>
            <a:r>
              <a:rPr lang="zh-CN" altLang="en-US" sz="2400" dirty="0">
                <a:latin typeface="Times New Roman" panose="02020603050405020304" pitchFamily="18" charset="0"/>
              </a:rPr>
              <a:t>线，通过自身的</a:t>
            </a:r>
            <a:r>
              <a:rPr lang="en-US" altLang="zh-CN" sz="2400" dirty="0">
                <a:latin typeface="Times New Roman" panose="02020603050405020304" pitchFamily="18" charset="0"/>
              </a:rPr>
              <a:t>BR</a:t>
            </a:r>
            <a:r>
              <a:rPr lang="en-US" altLang="zh-CN" sz="2400" baseline="-25000" dirty="0">
                <a:latin typeface="Times New Roman" panose="02020603050405020304" pitchFamily="18" charset="0"/>
              </a:rPr>
              <a:t>i</a:t>
            </a:r>
            <a:r>
              <a:rPr lang="zh-CN" altLang="en-US" sz="2400" dirty="0">
                <a:latin typeface="Times New Roman" panose="02020603050405020304" pitchFamily="18" charset="0"/>
              </a:rPr>
              <a:t>线请求，由中央仲裁器经判优发出</a:t>
            </a:r>
            <a:r>
              <a:rPr lang="en-US" altLang="zh-CN" sz="2400" dirty="0">
                <a:latin typeface="Times New Roman" panose="02020603050405020304" pitchFamily="18" charset="0"/>
              </a:rPr>
              <a:t>BG</a:t>
            </a:r>
            <a:r>
              <a:rPr lang="en-US" altLang="zh-CN" sz="2400" baseline="-30000" dirty="0">
                <a:latin typeface="Times New Roman" panose="02020603050405020304" pitchFamily="18" charset="0"/>
              </a:rPr>
              <a:t>i</a:t>
            </a:r>
            <a:r>
              <a:rPr lang="zh-CN" altLang="en-US" sz="2400" dirty="0">
                <a:latin typeface="Times New Roman" panose="02020603050405020304" pitchFamily="18" charset="0"/>
              </a:rPr>
              <a:t>以使优先设备获得总线使用权。</a:t>
            </a:r>
            <a:endParaRPr lang="zh-CN" altLang="en-US" sz="2400"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图片 2">
            <a:hlinkClick r:id="rId2" tooltip="" action="ppaction://hlinkfile"/>
          </p:cNvPr>
          <p:cNvPicPr>
            <a:picLocks noChangeAspect="1"/>
          </p:cNvPicPr>
          <p:nvPr/>
        </p:nvPicPr>
        <p:blipFill>
          <a:blip r:embed="rId3"/>
          <a:stretch>
            <a:fillRect/>
          </a:stretch>
        </p:blipFill>
        <p:spPr>
          <a:xfrm>
            <a:off x="2258695" y="5356225"/>
            <a:ext cx="923925" cy="9239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1" name="Rectangle 2"/>
          <p:cNvSpPr>
            <a:spLocks noGrp="1"/>
          </p:cNvSpPr>
          <p:nvPr>
            <p:ph type="title"/>
          </p:nvPr>
        </p:nvSpPr>
        <p:spPr>
          <a:xfrm>
            <a:off x="500063" y="142875"/>
            <a:ext cx="3276600" cy="609600"/>
          </a:xfrm>
        </p:spPr>
        <p:txBody>
          <a:bodyPr wrap="square" lIns="91440" tIns="45720" rIns="91440" bIns="45720" anchor="b"/>
          <a:lstStyle/>
          <a:p>
            <a:pPr eaLnBrk="1" hangingPunct="1"/>
            <a:r>
              <a:rPr lang="en-US" altLang="zh-CN" sz="3200" b="1" dirty="0">
                <a:solidFill>
                  <a:srgbClr val="892FAD"/>
                </a:solidFill>
                <a:latin typeface="楷体_GB2312" pitchFamily="49" charset="-122"/>
                <a:ea typeface="楷体_GB2312" pitchFamily="49" charset="-122"/>
              </a:rPr>
              <a:t>3</a:t>
            </a:r>
            <a:r>
              <a:rPr lang="zh-CN" altLang="en-US" sz="3200" b="1" dirty="0">
                <a:solidFill>
                  <a:srgbClr val="892FAD"/>
                </a:solidFill>
                <a:latin typeface="楷体_GB2312" pitchFamily="49" charset="-122"/>
                <a:ea typeface="楷体_GB2312" pitchFamily="49" charset="-122"/>
              </a:rPr>
              <a:t>、分布式仲裁</a:t>
            </a:r>
            <a:r>
              <a:rPr lang="zh-CN" altLang="en-US" b="1" dirty="0"/>
              <a:t> </a:t>
            </a:r>
            <a:endParaRPr lang="zh-CN" altLang="en-US" b="1" dirty="0"/>
          </a:p>
        </p:txBody>
      </p:sp>
      <p:sp>
        <p:nvSpPr>
          <p:cNvPr id="66562" name="Rectangle 3"/>
          <p:cNvSpPr>
            <a:spLocks noGrp="1"/>
          </p:cNvSpPr>
          <p:nvPr>
            <p:ph idx="1"/>
          </p:nvPr>
        </p:nvSpPr>
        <p:spPr>
          <a:xfrm>
            <a:off x="428625" y="785813"/>
            <a:ext cx="7772400" cy="1857375"/>
          </a:xfrm>
        </p:spPr>
        <p:txBody>
          <a:bodyPr wrap="square" lIns="91440" tIns="45720" rIns="91440" bIns="45720" anchor="t"/>
          <a:lstStyle/>
          <a:p>
            <a:pPr eaLnBrk="1" hangingPunct="1"/>
            <a:r>
              <a:rPr lang="zh-CN" altLang="en-US" sz="2800" b="1" dirty="0">
                <a:latin typeface="宋体" panose="02010600030101010101" pitchFamily="2" charset="-122"/>
              </a:rPr>
              <a:t>    以优先级仲裁策略为基础，主方它们有总线请求时，把各自惟一的仲裁号发送到共享的仲裁总线上，由各自的仲裁器比较，留大撤小，获胜者的仲裁号保留在仲裁总线上。</a:t>
            </a:r>
            <a:r>
              <a:rPr lang="zh-CN" altLang="en-US" sz="2800" b="1" dirty="0"/>
              <a:t> </a:t>
            </a:r>
            <a:endParaRPr lang="zh-CN" altLang="en-US" sz="2800" b="1" dirty="0"/>
          </a:p>
        </p:txBody>
      </p:sp>
      <p:pic>
        <p:nvPicPr>
          <p:cNvPr id="66563" name="Picture 4" descr="C:\Documents and Settings\Administrator\Application Data\Tencent\Users\68046508\QQ\WinTemp\RichOle\G8]Q0FH$$JT9TUQ0H0)N[RW.jpg"/>
          <p:cNvPicPr>
            <a:picLocks noChangeAspect="1"/>
          </p:cNvPicPr>
          <p:nvPr/>
        </p:nvPicPr>
        <p:blipFill>
          <a:blip r:embed="rId1" cstate="print"/>
          <a:stretch>
            <a:fillRect/>
          </a:stretch>
        </p:blipFill>
        <p:spPr>
          <a:xfrm>
            <a:off x="468313" y="2643188"/>
            <a:ext cx="7693025" cy="4175125"/>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wrap="square" lIns="91440" tIns="45720" rIns="91440" bIns="45720" anchor="b"/>
          <a:lstStyle/>
          <a:p>
            <a:r>
              <a:rPr lang="en-US" altLang="zh-CN" dirty="0"/>
              <a:t>4</a:t>
            </a:r>
            <a:endParaRPr lang="en-US" altLang="zh-CN" dirty="0"/>
          </a:p>
        </p:txBody>
      </p:sp>
      <p:sp>
        <p:nvSpPr>
          <p:cNvPr id="68610" name="内容占位符 2"/>
          <p:cNvSpPr>
            <a:spLocks noGrp="1"/>
          </p:cNvSpPr>
          <p:nvPr>
            <p:ph idx="1"/>
          </p:nvPr>
        </p:nvSpPr>
        <p:spPr/>
        <p:txBody>
          <a:bodyPr wrap="square" lIns="91440" tIns="45720" rIns="91440" bIns="45720" anchor="t"/>
          <a:lstStyle/>
          <a:p>
            <a:endParaRPr lang="zh-CN" altLang="en-US" dirty="0"/>
          </a:p>
        </p:txBody>
      </p:sp>
      <p:pic>
        <p:nvPicPr>
          <p:cNvPr id="68611" name="Picture 1" descr="C:\Users\Administrator\AppData\Roaming\Tencent\Users\68046508\QQ\WinTemp\RichOle\J18B%N)S2GX$J8LHIKVYAJF.png">
            <a:hlinkClick r:id="rId1" action="ppaction://hlinkfile"/>
          </p:cNvPr>
          <p:cNvPicPr>
            <a:picLocks noChangeAspect="1"/>
          </p:cNvPicPr>
          <p:nvPr/>
        </p:nvPicPr>
        <p:blipFill>
          <a:blip r:embed="rId2" cstate="print"/>
          <a:stretch>
            <a:fillRect/>
          </a:stretch>
        </p:blipFill>
        <p:spPr>
          <a:xfrm>
            <a:off x="571500" y="803275"/>
            <a:ext cx="8110538" cy="6054725"/>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p:txBody>
          <a:bodyPr wrap="square" lIns="91440" tIns="45720" rIns="91440" bIns="45720" anchor="b"/>
          <a:lstStyle/>
          <a:p>
            <a:endParaRPr lang="zh-CN" altLang="en-US" dirty="0"/>
          </a:p>
        </p:txBody>
      </p:sp>
      <p:sp>
        <p:nvSpPr>
          <p:cNvPr id="70658" name="内容占位符 2"/>
          <p:cNvSpPr>
            <a:spLocks noGrp="1"/>
          </p:cNvSpPr>
          <p:nvPr>
            <p:ph idx="1"/>
          </p:nvPr>
        </p:nvSpPr>
        <p:spPr/>
        <p:txBody>
          <a:bodyPr wrap="square" lIns="91440" tIns="45720" rIns="91440" bIns="45720" anchor="t"/>
          <a:lstStyle/>
          <a:p>
            <a:endParaRPr lang="zh-CN" altLang="en-US" dirty="0"/>
          </a:p>
        </p:txBody>
      </p:sp>
      <p:pic>
        <p:nvPicPr>
          <p:cNvPr id="70659" name="Picture 1" descr="C:\Users\Administrator\AppData\Roaming\Tencent\Users\68046508\QQ\WinTemp\RichOle\OW_XB_OTW`}7PU5}{21GL_U.png"/>
          <p:cNvPicPr>
            <a:picLocks noChangeAspect="1"/>
          </p:cNvPicPr>
          <p:nvPr/>
        </p:nvPicPr>
        <p:blipFill>
          <a:blip r:embed="rId1" cstate="print"/>
          <a:stretch>
            <a:fillRect/>
          </a:stretch>
        </p:blipFill>
        <p:spPr>
          <a:xfrm>
            <a:off x="204788" y="377825"/>
            <a:ext cx="8736012" cy="6102350"/>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5" name="Rectangle 2"/>
          <p:cNvSpPr>
            <a:spLocks noGrp="1"/>
          </p:cNvSpPr>
          <p:nvPr>
            <p:ph type="title"/>
          </p:nvPr>
        </p:nvSpPr>
        <p:spPr>
          <a:xfrm>
            <a:off x="323850" y="404813"/>
            <a:ext cx="7772400" cy="679450"/>
          </a:xfrm>
        </p:spPr>
        <p:txBody>
          <a:bodyPr wrap="square" lIns="91440" tIns="45720" rIns="91440" bIns="45720" anchor="b"/>
          <a:lstStyle/>
          <a:p>
            <a:pPr algn="l" eaLnBrk="1" hangingPunct="1"/>
            <a:r>
              <a:rPr lang="en-US" altLang="zh-CN" sz="3200" b="1" dirty="0">
                <a:solidFill>
                  <a:srgbClr val="993366"/>
                </a:solidFill>
              </a:rPr>
              <a:t>6.4  </a:t>
            </a:r>
            <a:r>
              <a:rPr lang="zh-CN" altLang="en-US" sz="3200" b="1" dirty="0">
                <a:solidFill>
                  <a:srgbClr val="993366"/>
                </a:solidFill>
                <a:latin typeface="宋体" panose="02010600030101010101" pitchFamily="2" charset="-122"/>
              </a:rPr>
              <a:t>总线的定时和数据传送模式</a:t>
            </a:r>
            <a:r>
              <a:rPr lang="zh-CN" altLang="en-US" b="1" dirty="0"/>
              <a:t> </a:t>
            </a:r>
            <a:endParaRPr lang="zh-CN" altLang="en-US" b="1" dirty="0"/>
          </a:p>
        </p:txBody>
      </p:sp>
      <p:sp>
        <p:nvSpPr>
          <p:cNvPr id="72706" name="Rectangle 3"/>
          <p:cNvSpPr>
            <a:spLocks noGrp="1"/>
          </p:cNvSpPr>
          <p:nvPr>
            <p:ph idx="1"/>
          </p:nvPr>
        </p:nvSpPr>
        <p:spPr>
          <a:xfrm>
            <a:off x="685800" y="2438400"/>
            <a:ext cx="8153400" cy="3657600"/>
          </a:xfrm>
        </p:spPr>
        <p:txBody>
          <a:bodyPr wrap="square" lIns="91440" tIns="45720" rIns="91440" bIns="45720" anchor="t"/>
          <a:lstStyle/>
          <a:p>
            <a:pPr eaLnBrk="1" hangingPunct="1">
              <a:lnSpc>
                <a:spcPct val="90000"/>
              </a:lnSpc>
              <a:buNone/>
            </a:pPr>
            <a:r>
              <a:rPr lang="en-US" altLang="zh-CN" sz="2400" b="1" dirty="0">
                <a:solidFill>
                  <a:srgbClr val="181B8E"/>
                </a:solidFill>
                <a:latin typeface="宋体" panose="02010600030101010101" pitchFamily="2" charset="-122"/>
              </a:rPr>
              <a:t>(1)</a:t>
            </a:r>
            <a:r>
              <a:rPr lang="zh-CN" altLang="en-US" sz="2400" b="1" dirty="0">
                <a:solidFill>
                  <a:srgbClr val="181B8E"/>
                </a:solidFill>
                <a:latin typeface="宋体" panose="02010600030101010101" pitchFamily="2" charset="-122"/>
              </a:rPr>
              <a:t>总线上信息传送过程的五个阶段：</a:t>
            </a:r>
            <a:endParaRPr lang="zh-CN" altLang="en-US" sz="2400" b="1" dirty="0">
              <a:solidFill>
                <a:srgbClr val="181B8E"/>
              </a:solidFill>
              <a:latin typeface="宋体" panose="02010600030101010101" pitchFamily="2" charset="-122"/>
            </a:endParaRPr>
          </a:p>
          <a:p>
            <a:pPr algn="just" eaLnBrk="1" hangingPunct="1">
              <a:lnSpc>
                <a:spcPct val="90000"/>
              </a:lnSpc>
            </a:pPr>
            <a:r>
              <a:rPr lang="zh-CN" altLang="en-US" sz="2400" b="1" dirty="0">
                <a:latin typeface="宋体" panose="02010600030101010101" pitchFamily="2" charset="-122"/>
              </a:rPr>
              <a:t>请求总线</a:t>
            </a:r>
            <a:r>
              <a:rPr lang="zh-CN" altLang="en-US" sz="2400" b="1" dirty="0">
                <a:solidFill>
                  <a:srgbClr val="C62C02"/>
                </a:solidFill>
                <a:latin typeface="宋体" panose="02010600030101010101" pitchFamily="2" charset="-122"/>
              </a:rPr>
              <a:t>→</a:t>
            </a:r>
            <a:r>
              <a:rPr lang="zh-CN" altLang="en-US" sz="2400" b="1" dirty="0">
                <a:latin typeface="宋体" panose="02010600030101010101" pitchFamily="2" charset="-122"/>
              </a:rPr>
              <a:t>总线仲裁</a:t>
            </a:r>
            <a:r>
              <a:rPr lang="zh-CN" altLang="en-US" sz="2400" b="1" dirty="0">
                <a:solidFill>
                  <a:srgbClr val="C62C02"/>
                </a:solidFill>
                <a:latin typeface="宋体" panose="02010600030101010101" pitchFamily="2" charset="-122"/>
              </a:rPr>
              <a:t>→</a:t>
            </a:r>
            <a:r>
              <a:rPr lang="zh-CN" altLang="en-US" sz="2400" b="1" dirty="0">
                <a:latin typeface="宋体" panose="02010600030101010101" pitchFamily="2" charset="-122"/>
              </a:rPr>
              <a:t>寻址</a:t>
            </a:r>
            <a:r>
              <a:rPr lang="zh-CN" altLang="en-US" sz="2400" b="1" dirty="0">
                <a:solidFill>
                  <a:srgbClr val="C62C02"/>
                </a:solidFill>
                <a:latin typeface="宋体" panose="02010600030101010101" pitchFamily="2" charset="-122"/>
              </a:rPr>
              <a:t>→</a:t>
            </a:r>
            <a:r>
              <a:rPr lang="zh-CN" altLang="en-US" sz="2400" b="1" dirty="0">
                <a:latin typeface="宋体" panose="02010600030101010101" pitchFamily="2" charset="-122"/>
              </a:rPr>
              <a:t>信息传送</a:t>
            </a:r>
            <a:r>
              <a:rPr lang="zh-CN" altLang="en-US" sz="2400" b="1" dirty="0">
                <a:solidFill>
                  <a:srgbClr val="C62C02"/>
                </a:solidFill>
                <a:latin typeface="宋体" panose="02010600030101010101" pitchFamily="2" charset="-122"/>
              </a:rPr>
              <a:t>→</a:t>
            </a:r>
            <a:r>
              <a:rPr lang="zh-CN" altLang="en-US" sz="2400" b="1" dirty="0">
                <a:latin typeface="宋体" panose="02010600030101010101" pitchFamily="2" charset="-122"/>
              </a:rPr>
              <a:t>状态返回。</a:t>
            </a:r>
            <a:endParaRPr lang="zh-CN" altLang="en-US" sz="2400" b="1" dirty="0">
              <a:latin typeface="宋体" panose="02010600030101010101" pitchFamily="2" charset="-122"/>
            </a:endParaRPr>
          </a:p>
          <a:p>
            <a:pPr algn="just" eaLnBrk="1" hangingPunct="1">
              <a:lnSpc>
                <a:spcPct val="90000"/>
              </a:lnSpc>
            </a:pPr>
            <a:endParaRPr lang="zh-CN" altLang="en-US" sz="1400" b="1" dirty="0">
              <a:latin typeface="宋体" panose="02010600030101010101" pitchFamily="2" charset="-122"/>
            </a:endParaRPr>
          </a:p>
          <a:p>
            <a:pPr eaLnBrk="1" hangingPunct="1">
              <a:lnSpc>
                <a:spcPct val="90000"/>
              </a:lnSpc>
              <a:buNone/>
            </a:pPr>
            <a:r>
              <a:rPr lang="en-US" altLang="zh-CN" sz="2400" b="1" dirty="0">
                <a:solidFill>
                  <a:srgbClr val="181B8E"/>
                </a:solidFill>
                <a:latin typeface="宋体" panose="02010600030101010101" pitchFamily="2" charset="-122"/>
              </a:rPr>
              <a:t>(2)</a:t>
            </a:r>
            <a:r>
              <a:rPr lang="zh-CN" altLang="en-US" sz="2400" b="1" dirty="0">
                <a:solidFill>
                  <a:srgbClr val="181B8E"/>
                </a:solidFill>
                <a:latin typeface="宋体" panose="02010600030101010101" pitchFamily="2" charset="-122"/>
              </a:rPr>
              <a:t>定时</a:t>
            </a:r>
            <a:endParaRPr lang="zh-CN" altLang="en-US" sz="2400" b="1" dirty="0">
              <a:solidFill>
                <a:srgbClr val="181B8E"/>
              </a:solidFill>
              <a:latin typeface="宋体" panose="02010600030101010101" pitchFamily="2" charset="-122"/>
            </a:endParaRPr>
          </a:p>
          <a:p>
            <a:pPr eaLnBrk="1" hangingPunct="1">
              <a:lnSpc>
                <a:spcPct val="90000"/>
              </a:lnSpc>
              <a:buNone/>
            </a:pPr>
            <a:r>
              <a:rPr lang="zh-CN" altLang="en-US" sz="2800" b="1" dirty="0">
                <a:solidFill>
                  <a:srgbClr val="181B8E"/>
                </a:solidFill>
                <a:latin typeface="宋体" panose="02010600030101010101" pitchFamily="2" charset="-122"/>
              </a:rPr>
              <a:t>   </a:t>
            </a:r>
            <a:r>
              <a:rPr lang="zh-CN" altLang="en-US" sz="2400" b="1" dirty="0">
                <a:latin typeface="宋体" panose="02010600030101010101" pitchFamily="2" charset="-122"/>
              </a:rPr>
              <a:t>事件出现在总线上的时序关系。</a:t>
            </a:r>
            <a:endParaRPr lang="zh-CN" altLang="en-US" sz="2400" b="1" dirty="0">
              <a:latin typeface="宋体" panose="02010600030101010101" pitchFamily="2" charset="-122"/>
            </a:endParaRPr>
          </a:p>
          <a:p>
            <a:pPr eaLnBrk="1" hangingPunct="1">
              <a:lnSpc>
                <a:spcPct val="90000"/>
              </a:lnSpc>
              <a:buNone/>
            </a:pPr>
            <a:endParaRPr lang="zh-CN" altLang="en-US" sz="1400" b="1" dirty="0">
              <a:latin typeface="宋体" panose="02010600030101010101" pitchFamily="2" charset="-122"/>
            </a:endParaRPr>
          </a:p>
          <a:p>
            <a:pPr eaLnBrk="1" hangingPunct="1">
              <a:lnSpc>
                <a:spcPct val="90000"/>
              </a:lnSpc>
              <a:buNone/>
            </a:pPr>
            <a:r>
              <a:rPr lang="en-US" altLang="zh-CN" sz="2400" b="1" dirty="0">
                <a:latin typeface="宋体" panose="02010600030101010101" pitchFamily="2" charset="-122"/>
              </a:rPr>
              <a:t>(3)</a:t>
            </a:r>
            <a:r>
              <a:rPr lang="zh-CN" altLang="en-US" sz="2400" b="1" dirty="0">
                <a:latin typeface="宋体" panose="02010600030101010101" pitchFamily="2" charset="-122"/>
              </a:rPr>
              <a:t>常用的定时方式：</a:t>
            </a:r>
            <a:endParaRPr lang="zh-CN" altLang="en-US" sz="2400" b="1" dirty="0">
              <a:latin typeface="宋体" panose="02010600030101010101" pitchFamily="2" charset="-122"/>
            </a:endParaRPr>
          </a:p>
          <a:p>
            <a:pPr eaLnBrk="1" hangingPunct="1">
              <a:lnSpc>
                <a:spcPct val="90000"/>
              </a:lnSpc>
              <a:buNone/>
            </a:pPr>
            <a:r>
              <a:rPr lang="zh-CN" altLang="en-US" sz="2800" b="1" dirty="0">
                <a:latin typeface="宋体" panose="02010600030101010101" pitchFamily="2" charset="-122"/>
              </a:rPr>
              <a:t>   </a:t>
            </a:r>
            <a:r>
              <a:rPr lang="zh-CN" altLang="en-US" sz="2400" b="1" dirty="0">
                <a:latin typeface="宋体" panose="02010600030101010101" pitchFamily="2" charset="-122"/>
              </a:rPr>
              <a:t>同步定时</a:t>
            </a:r>
            <a:endParaRPr lang="zh-CN" altLang="en-US" sz="2400" b="1" dirty="0">
              <a:latin typeface="宋体" panose="02010600030101010101" pitchFamily="2" charset="-122"/>
            </a:endParaRPr>
          </a:p>
          <a:p>
            <a:pPr eaLnBrk="1" hangingPunct="1">
              <a:lnSpc>
                <a:spcPct val="90000"/>
              </a:lnSpc>
              <a:buNone/>
            </a:pPr>
            <a:r>
              <a:rPr lang="zh-CN" altLang="en-US" sz="2400" b="1" dirty="0">
                <a:latin typeface="宋体" panose="02010600030101010101" pitchFamily="2" charset="-122"/>
              </a:rPr>
              <a:t>   异步定时</a:t>
            </a:r>
            <a:r>
              <a:rPr lang="zh-CN" altLang="en-US" sz="2800" b="1" dirty="0">
                <a:latin typeface="宋体" panose="02010600030101010101" pitchFamily="2" charset="-122"/>
              </a:rPr>
              <a:t> </a:t>
            </a:r>
            <a:endParaRPr lang="zh-CN" altLang="en-US" sz="2800" b="1" dirty="0">
              <a:latin typeface="宋体" panose="02010600030101010101" pitchFamily="2" charset="-122"/>
            </a:endParaRPr>
          </a:p>
          <a:p>
            <a:pPr eaLnBrk="1" hangingPunct="1">
              <a:lnSpc>
                <a:spcPct val="90000"/>
              </a:lnSpc>
              <a:buNone/>
            </a:pPr>
            <a:endParaRPr lang="zh-CN" altLang="en-US" sz="2800" b="1" dirty="0">
              <a:latin typeface="宋体" panose="02010600030101010101" pitchFamily="2" charset="-122"/>
            </a:endParaRPr>
          </a:p>
        </p:txBody>
      </p:sp>
      <p:sp>
        <p:nvSpPr>
          <p:cNvPr id="72707" name="Rectangle 4"/>
          <p:cNvSpPr/>
          <p:nvPr/>
        </p:nvSpPr>
        <p:spPr>
          <a:xfrm>
            <a:off x="395288" y="1844675"/>
            <a:ext cx="2601912" cy="579438"/>
          </a:xfrm>
          <a:prstGeom prst="rect">
            <a:avLst/>
          </a:prstGeom>
          <a:noFill/>
          <a:ln w="9525">
            <a:noFill/>
          </a:ln>
        </p:spPr>
        <p:txBody>
          <a:bodyPr anchor="t">
            <a:spAutoFit/>
          </a:bodyPr>
          <a:lstStyle/>
          <a:p>
            <a:pPr>
              <a:spcBef>
                <a:spcPct val="20000"/>
              </a:spcBef>
              <a:buSzPct val="90000"/>
            </a:pPr>
            <a:r>
              <a:rPr lang="zh-CN" altLang="en-US" sz="3200" dirty="0">
                <a:solidFill>
                  <a:srgbClr val="892FAD"/>
                </a:solidFill>
                <a:latin typeface="楷体_GB2312" pitchFamily="49" charset="-122"/>
                <a:ea typeface="楷体_GB2312" pitchFamily="49" charset="-122"/>
              </a:rPr>
              <a:t> </a:t>
            </a:r>
            <a:r>
              <a:rPr lang="zh-CN" altLang="en-US" dirty="0">
                <a:solidFill>
                  <a:srgbClr val="892FAD"/>
                </a:solidFill>
                <a:latin typeface="楷体_GB2312" pitchFamily="49" charset="-122"/>
                <a:ea typeface="楷体_GB2312" pitchFamily="49" charset="-122"/>
              </a:rPr>
              <a:t>1、概述</a:t>
            </a:r>
            <a:endParaRPr lang="zh-CN" altLang="en-US" dirty="0">
              <a:solidFill>
                <a:srgbClr val="892FAD"/>
              </a:solidFill>
              <a:latin typeface="楷体_GB2312" pitchFamily="49" charset="-122"/>
              <a:ea typeface="楷体_GB2312" pitchFamily="49" charset="-122"/>
            </a:endParaRPr>
          </a:p>
        </p:txBody>
      </p:sp>
      <p:sp>
        <p:nvSpPr>
          <p:cNvPr id="72708" name="Rectangle 5"/>
          <p:cNvSpPr/>
          <p:nvPr/>
        </p:nvSpPr>
        <p:spPr>
          <a:xfrm>
            <a:off x="468313" y="1052513"/>
            <a:ext cx="7772400" cy="679450"/>
          </a:xfrm>
          <a:prstGeom prst="rect">
            <a:avLst/>
          </a:prstGeom>
          <a:noFill/>
          <a:ln w="9525">
            <a:noFill/>
          </a:ln>
        </p:spPr>
        <p:txBody>
          <a:bodyPr anchor="b"/>
          <a:lstStyle/>
          <a:p>
            <a:r>
              <a:rPr lang="zh-CN" altLang="en-US" sz="2400" dirty="0">
                <a:solidFill>
                  <a:srgbClr val="993366"/>
                </a:solidFill>
                <a:latin typeface="Tahoma" panose="020B0604030504040204" pitchFamily="34" charset="0"/>
              </a:rPr>
              <a:t>6.</a:t>
            </a:r>
            <a:r>
              <a:rPr lang="en-US" altLang="zh-CN" sz="2400" dirty="0">
                <a:solidFill>
                  <a:srgbClr val="993366"/>
                </a:solidFill>
                <a:latin typeface="Tahoma" panose="020B0604030504040204" pitchFamily="34" charset="0"/>
              </a:rPr>
              <a:t>4.1  </a:t>
            </a:r>
            <a:r>
              <a:rPr lang="zh-CN" altLang="en-US" sz="2400" dirty="0">
                <a:solidFill>
                  <a:srgbClr val="993366"/>
                </a:solidFill>
                <a:latin typeface="宋体" panose="02010600030101010101" pitchFamily="2" charset="-122"/>
              </a:rPr>
              <a:t>总线的定时</a:t>
            </a:r>
            <a:endParaRPr lang="zh-CN" altLang="en-US" sz="2400" dirty="0">
              <a:solidFill>
                <a:schemeClr val="tx2"/>
              </a:solidFill>
              <a:latin typeface="Tahoma" panose="020B0604030504040204" pitchFamily="34"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3" name="Text Box 2"/>
          <p:cNvSpPr txBox="1"/>
          <p:nvPr/>
        </p:nvSpPr>
        <p:spPr>
          <a:xfrm>
            <a:off x="179388" y="3789363"/>
            <a:ext cx="8713787" cy="2282825"/>
          </a:xfrm>
          <a:prstGeom prst="rect">
            <a:avLst/>
          </a:prstGeom>
          <a:noFill/>
          <a:ln w="9525">
            <a:noFill/>
          </a:ln>
        </p:spPr>
        <p:txBody>
          <a:bodyPr anchor="t">
            <a:spAutoFit/>
          </a:bodyPr>
          <a:lstStyle/>
          <a:p>
            <a:pPr>
              <a:lnSpc>
                <a:spcPct val="120000"/>
              </a:lnSpc>
              <a:buSzPct val="90000"/>
            </a:pPr>
            <a:r>
              <a:rPr lang="zh-CN" altLang="en-US" sz="2000" dirty="0">
                <a:solidFill>
                  <a:srgbClr val="EF2E07"/>
                </a:solidFill>
                <a:latin typeface="Times New Roman" panose="02020603050405020304" pitchFamily="18" charset="0"/>
              </a:rPr>
              <a:t>例</a:t>
            </a:r>
            <a:r>
              <a:rPr lang="en-US" altLang="zh-CN" sz="2000" dirty="0">
                <a:solidFill>
                  <a:srgbClr val="EF2E07"/>
                </a:solidFill>
                <a:latin typeface="Times New Roman" panose="02020603050405020304" pitchFamily="18" charset="0"/>
              </a:rPr>
              <a:t>1</a:t>
            </a:r>
            <a:r>
              <a:rPr lang="zh-CN" altLang="en-US" sz="2000" dirty="0">
                <a:solidFill>
                  <a:srgbClr val="EF2E07"/>
                </a:solidFill>
                <a:latin typeface="Times New Roman" panose="02020603050405020304" pitchFamily="18" charset="0"/>
              </a:rPr>
              <a:t>：总线读周期</a:t>
            </a:r>
            <a:r>
              <a:rPr lang="zh-CN" altLang="en-US" sz="2000" dirty="0">
                <a:latin typeface="Times New Roman" panose="02020603050405020304" pitchFamily="18" charset="0"/>
              </a:rPr>
              <a:t>，</a:t>
            </a:r>
            <a:r>
              <a:rPr lang="en-US" altLang="zh-CN" sz="2000" dirty="0">
                <a:latin typeface="Times New Roman" panose="02020603050405020304" pitchFamily="18" charset="0"/>
              </a:rPr>
              <a:t>CPU</a:t>
            </a:r>
            <a:r>
              <a:rPr lang="zh-CN" altLang="en-US" sz="2000" dirty="0">
                <a:latin typeface="Times New Roman" panose="02020603050405020304" pitchFamily="18" charset="0"/>
              </a:rPr>
              <a:t>首先将存储器地址放到地址线上，它亦可发出一个启动信号，指明控制信息和地址信息已出现在总线上。第二个时针周期发出一个读命令。存储器模块识别地址码，经一个时针周期延误（存取时间）后，将数据和认可信息放到总线上，被</a:t>
            </a:r>
            <a:r>
              <a:rPr lang="en-US" altLang="zh-CN" sz="2000" dirty="0">
                <a:latin typeface="Times New Roman" panose="02020603050405020304" pitchFamily="18" charset="0"/>
              </a:rPr>
              <a:t>CPU</a:t>
            </a:r>
            <a:r>
              <a:rPr lang="zh-CN" altLang="en-US" sz="2000" dirty="0">
                <a:latin typeface="Times New Roman" panose="02020603050405020304" pitchFamily="18" charset="0"/>
              </a:rPr>
              <a:t>读取。</a:t>
            </a:r>
            <a:endParaRPr lang="zh-CN" altLang="en-US" sz="2000" dirty="0">
              <a:latin typeface="Times New Roman" panose="02020603050405020304" pitchFamily="18" charset="0"/>
            </a:endParaRPr>
          </a:p>
          <a:p>
            <a:pPr>
              <a:lnSpc>
                <a:spcPct val="120000"/>
              </a:lnSpc>
              <a:buSzPct val="90000"/>
            </a:pPr>
            <a:r>
              <a:rPr lang="zh-CN" altLang="en-US" sz="2000" dirty="0">
                <a:solidFill>
                  <a:srgbClr val="EF2E07"/>
                </a:solidFill>
                <a:latin typeface="Times New Roman" panose="02020603050405020304" pitchFamily="18" charset="0"/>
              </a:rPr>
              <a:t>例</a:t>
            </a:r>
            <a:r>
              <a:rPr lang="en-US" altLang="zh-CN" sz="2000" dirty="0">
                <a:solidFill>
                  <a:srgbClr val="EF2E07"/>
                </a:solidFill>
                <a:latin typeface="Times New Roman" panose="02020603050405020304" pitchFamily="18" charset="0"/>
              </a:rPr>
              <a:t>2</a:t>
            </a:r>
            <a:r>
              <a:rPr lang="zh-CN" altLang="en-US" sz="2000" dirty="0">
                <a:solidFill>
                  <a:srgbClr val="EF2E07"/>
                </a:solidFill>
                <a:latin typeface="Times New Roman" panose="02020603050405020304" pitchFamily="18" charset="0"/>
              </a:rPr>
              <a:t>：总线写周期</a:t>
            </a:r>
            <a:r>
              <a:rPr lang="zh-CN" altLang="en-US" sz="2000" dirty="0">
                <a:latin typeface="Times New Roman" panose="02020603050405020304" pitchFamily="18" charset="0"/>
              </a:rPr>
              <a:t>，</a:t>
            </a:r>
            <a:r>
              <a:rPr lang="en-US" altLang="zh-CN" sz="2000" dirty="0">
                <a:latin typeface="Times New Roman" panose="02020603050405020304" pitchFamily="18" charset="0"/>
              </a:rPr>
              <a:t>CPU</a:t>
            </a:r>
            <a:r>
              <a:rPr lang="zh-CN" altLang="en-US" sz="2000" dirty="0">
                <a:latin typeface="Times New Roman" panose="02020603050405020304" pitchFamily="18" charset="0"/>
              </a:rPr>
              <a:t>在第二个时针周期开始将数据放到数据线上，待数据稳定后</a:t>
            </a:r>
            <a:r>
              <a:rPr lang="en-US" altLang="zh-CN" sz="2000" dirty="0">
                <a:latin typeface="Times New Roman" panose="02020603050405020304" pitchFamily="18" charset="0"/>
              </a:rPr>
              <a:t>CPU</a:t>
            </a:r>
            <a:r>
              <a:rPr lang="zh-CN" altLang="en-US" sz="2000" dirty="0">
                <a:latin typeface="Times New Roman" panose="02020603050405020304" pitchFamily="18" charset="0"/>
              </a:rPr>
              <a:t>发出一个写命令，存储器模块在第三个时针周期存入数据。</a:t>
            </a:r>
            <a:endParaRPr lang="zh-CN" altLang="en-US" sz="2000" dirty="0">
              <a:latin typeface="Times New Roman" panose="02020603050405020304" pitchFamily="18" charset="0"/>
            </a:endParaRPr>
          </a:p>
        </p:txBody>
      </p:sp>
      <p:sp>
        <p:nvSpPr>
          <p:cNvPr id="74754" name="Rectangle 3"/>
          <p:cNvSpPr/>
          <p:nvPr/>
        </p:nvSpPr>
        <p:spPr>
          <a:xfrm>
            <a:off x="468313" y="260350"/>
            <a:ext cx="3352800" cy="603250"/>
          </a:xfrm>
          <a:prstGeom prst="rect">
            <a:avLst/>
          </a:prstGeom>
          <a:noFill/>
          <a:ln w="9525">
            <a:noFill/>
          </a:ln>
        </p:spPr>
        <p:txBody>
          <a:bodyPr anchor="b"/>
          <a:lstStyle/>
          <a:p>
            <a:r>
              <a:rPr lang="en-US" altLang="zh-CN" dirty="0">
                <a:solidFill>
                  <a:srgbClr val="892FAD"/>
                </a:solidFill>
                <a:latin typeface="楷体_GB2312" pitchFamily="49" charset="-122"/>
                <a:ea typeface="楷体_GB2312" pitchFamily="49" charset="-122"/>
              </a:rPr>
              <a:t>2</a:t>
            </a:r>
            <a:r>
              <a:rPr lang="zh-CN" altLang="en-US" dirty="0">
                <a:solidFill>
                  <a:srgbClr val="892FAD"/>
                </a:solidFill>
                <a:latin typeface="楷体_GB2312" pitchFamily="49" charset="-122"/>
                <a:ea typeface="楷体_GB2312" pitchFamily="49" charset="-122"/>
              </a:rPr>
              <a:t>、同步定时</a:t>
            </a:r>
            <a:r>
              <a:rPr lang="zh-CN" altLang="en-US" sz="4400" dirty="0">
                <a:solidFill>
                  <a:schemeClr val="tx2"/>
                </a:solidFill>
                <a:latin typeface="Tahoma" panose="020B0604030504040204" pitchFamily="34" charset="0"/>
              </a:rPr>
              <a:t> </a:t>
            </a:r>
            <a:endParaRPr lang="zh-CN" altLang="en-US" sz="4400" dirty="0">
              <a:solidFill>
                <a:schemeClr val="tx2"/>
              </a:solidFill>
              <a:latin typeface="Tahoma" panose="020B0604030504040204" pitchFamily="34" charset="0"/>
            </a:endParaRPr>
          </a:p>
        </p:txBody>
      </p:sp>
      <p:sp>
        <p:nvSpPr>
          <p:cNvPr id="74755" name="Rectangle 4"/>
          <p:cNvSpPr/>
          <p:nvPr/>
        </p:nvSpPr>
        <p:spPr>
          <a:xfrm>
            <a:off x="395288" y="765175"/>
            <a:ext cx="8424862" cy="3024188"/>
          </a:xfrm>
          <a:prstGeom prst="rect">
            <a:avLst/>
          </a:prstGeom>
          <a:noFill/>
          <a:ln w="9525">
            <a:noFill/>
          </a:ln>
        </p:spPr>
        <p:txBody>
          <a:bodyPr anchor="t"/>
          <a:lstStyle/>
          <a:p>
            <a:pPr marL="342900" indent="-342900">
              <a:spcBef>
                <a:spcPct val="20000"/>
              </a:spcBef>
              <a:buSzPct val="90000"/>
              <a:buBlip>
                <a:blip r:embed="rId1"/>
              </a:buBlip>
            </a:pPr>
            <a:r>
              <a:rPr lang="en-US" altLang="zh-CN" dirty="0">
                <a:latin typeface="宋体" panose="02010600030101010101" pitchFamily="2" charset="-122"/>
              </a:rPr>
              <a:t> </a:t>
            </a:r>
            <a:r>
              <a:rPr lang="zh-CN" altLang="en-US" sz="2400" dirty="0">
                <a:latin typeface="宋体" panose="02010600030101010101" pitchFamily="2" charset="-122"/>
              </a:rPr>
              <a:t>总线上的所有模块都在总线公共时钟信号的协调下工作。</a:t>
            </a:r>
            <a:endParaRPr lang="zh-CN" altLang="en-US" sz="2400" dirty="0">
              <a:latin typeface="宋体" panose="02010600030101010101" pitchFamily="2" charset="-122"/>
            </a:endParaRPr>
          </a:p>
          <a:p>
            <a:pPr marL="342900" indent="-342900">
              <a:spcBef>
                <a:spcPct val="20000"/>
              </a:spcBef>
              <a:buSzPct val="90000"/>
            </a:pPr>
            <a:r>
              <a:rPr lang="zh-CN" altLang="en-US" sz="2400" dirty="0">
                <a:latin typeface="宋体" panose="02010600030101010101" pitchFamily="2" charset="-122"/>
              </a:rPr>
              <a:t>所有事件都出现在时针信号的前沿，大多数事件只占据单一</a:t>
            </a:r>
            <a:endParaRPr lang="zh-CN" altLang="en-US" sz="2400" dirty="0">
              <a:latin typeface="宋体" panose="02010600030101010101" pitchFamily="2" charset="-122"/>
            </a:endParaRPr>
          </a:p>
          <a:p>
            <a:pPr marL="342900" indent="-342900">
              <a:spcBef>
                <a:spcPct val="20000"/>
              </a:spcBef>
              <a:buSzPct val="90000"/>
            </a:pPr>
            <a:r>
              <a:rPr lang="zh-CN" altLang="en-US" sz="2400" dirty="0">
                <a:latin typeface="宋体" panose="02010600030101010101" pitchFamily="2" charset="-122"/>
              </a:rPr>
              <a:t>时钟周期。</a:t>
            </a:r>
            <a:endParaRPr lang="zh-CN" altLang="en-US" sz="2400" dirty="0">
              <a:latin typeface="宋体" panose="02010600030101010101" pitchFamily="2" charset="-122"/>
            </a:endParaRPr>
          </a:p>
          <a:p>
            <a:pPr marL="342900" indent="-342900">
              <a:spcBef>
                <a:spcPct val="20000"/>
              </a:spcBef>
              <a:buSzPct val="90000"/>
              <a:buBlip>
                <a:blip r:embed="rId1"/>
              </a:buBlip>
            </a:pPr>
            <a:r>
              <a:rPr lang="zh-CN" altLang="en-US" sz="2400" dirty="0">
                <a:solidFill>
                  <a:srgbClr val="C62C02"/>
                </a:solidFill>
                <a:latin typeface="宋体" panose="02010600030101010101" pitchFamily="2" charset="-122"/>
              </a:rPr>
              <a:t>优点：</a:t>
            </a:r>
            <a:r>
              <a:rPr lang="zh-CN" altLang="en-US" sz="2400" dirty="0">
                <a:latin typeface="宋体" panose="02010600030101010101" pitchFamily="2" charset="-122"/>
              </a:rPr>
              <a:t>时序规整，控制简单，具有较高的传输频率</a:t>
            </a:r>
            <a:r>
              <a:rPr lang="zh-CN" altLang="en-US" sz="3200" dirty="0">
                <a:latin typeface="宋体" panose="02010600030101010101" pitchFamily="2" charset="-122"/>
              </a:rPr>
              <a:t>。</a:t>
            </a:r>
            <a:r>
              <a:rPr lang="zh-CN" altLang="en-US" sz="3200" dirty="0">
                <a:latin typeface="Tahoma" panose="020B0604030504040204" pitchFamily="34" charset="0"/>
              </a:rPr>
              <a:t> </a:t>
            </a:r>
            <a:endParaRPr lang="zh-CN" altLang="en-US" sz="3200" dirty="0">
              <a:latin typeface="Tahoma" panose="020B0604030504040204" pitchFamily="34" charset="0"/>
            </a:endParaRPr>
          </a:p>
          <a:p>
            <a:pPr marL="342900" indent="-342900">
              <a:spcBef>
                <a:spcPct val="20000"/>
              </a:spcBef>
              <a:buSzPct val="90000"/>
              <a:buBlip>
                <a:blip r:embed="rId1"/>
              </a:buBlip>
            </a:pPr>
            <a:r>
              <a:rPr lang="zh-CN" altLang="en-US" sz="2400" dirty="0">
                <a:solidFill>
                  <a:srgbClr val="C62C02"/>
                </a:solidFill>
                <a:latin typeface="宋体" panose="02010600030101010101" pitchFamily="2" charset="-122"/>
              </a:rPr>
              <a:t>缺点：</a:t>
            </a:r>
            <a:r>
              <a:rPr lang="zh-CN" altLang="en-US" sz="2400" dirty="0">
                <a:latin typeface="宋体" panose="02010600030101010101" pitchFamily="2" charset="-122"/>
              </a:rPr>
              <a:t>不适合存取时间差别大的模块，难以确定被访问模块是否已响应。</a:t>
            </a:r>
            <a:r>
              <a:rPr lang="zh-CN" altLang="en-US" sz="3200" dirty="0">
                <a:latin typeface="Tahoma" panose="020B0604030504040204" pitchFamily="34" charset="0"/>
              </a:rPr>
              <a:t> </a:t>
            </a:r>
            <a:endParaRPr lang="zh-CN" altLang="en-US" sz="3200" dirty="0">
              <a:latin typeface="Tahoma" panose="020B0604030504040204" pitchFamily="34"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1" name="Picture 2"/>
          <p:cNvPicPr>
            <a:picLocks noChangeAspect="1"/>
          </p:cNvPicPr>
          <p:nvPr/>
        </p:nvPicPr>
        <p:blipFill>
          <a:blip r:embed="rId1" cstate="print"/>
          <a:srcRect l="13971" t="12354" r="20197" b="10872"/>
          <a:stretch>
            <a:fillRect/>
          </a:stretch>
        </p:blipFill>
        <p:spPr>
          <a:xfrm>
            <a:off x="827088" y="765175"/>
            <a:ext cx="7562850" cy="5473700"/>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9" name="Rectangle 2"/>
          <p:cNvSpPr>
            <a:spLocks noGrp="1"/>
          </p:cNvSpPr>
          <p:nvPr>
            <p:ph type="title"/>
          </p:nvPr>
        </p:nvSpPr>
        <p:spPr>
          <a:xfrm>
            <a:off x="228600" y="685800"/>
            <a:ext cx="2743200" cy="755650"/>
          </a:xfrm>
        </p:spPr>
        <p:txBody>
          <a:bodyPr wrap="square" lIns="91440" tIns="45720" rIns="91440" bIns="45720" anchor="b"/>
          <a:lstStyle/>
          <a:p>
            <a:pPr algn="l" eaLnBrk="1" hangingPunct="1"/>
            <a:r>
              <a:rPr lang="en-US" altLang="zh-CN" sz="2800" b="1" dirty="0">
                <a:solidFill>
                  <a:srgbClr val="892FAD"/>
                </a:solidFill>
                <a:latin typeface="楷体_GB2312" pitchFamily="49" charset="-122"/>
                <a:ea typeface="楷体_GB2312" pitchFamily="49" charset="-122"/>
              </a:rPr>
              <a:t>3</a:t>
            </a:r>
            <a:r>
              <a:rPr lang="zh-CN" altLang="en-US" sz="2800" b="1" dirty="0">
                <a:solidFill>
                  <a:srgbClr val="892FAD"/>
                </a:solidFill>
                <a:latin typeface="楷体_GB2312" pitchFamily="49" charset="-122"/>
                <a:ea typeface="楷体_GB2312" pitchFamily="49" charset="-122"/>
              </a:rPr>
              <a:t>、异步定时</a:t>
            </a:r>
            <a:r>
              <a:rPr lang="zh-CN" altLang="en-US" b="1" dirty="0"/>
              <a:t> </a:t>
            </a:r>
            <a:endParaRPr lang="zh-CN" altLang="en-US" b="1" dirty="0"/>
          </a:p>
        </p:txBody>
      </p:sp>
      <p:sp>
        <p:nvSpPr>
          <p:cNvPr id="78850" name="Rectangle 3"/>
          <p:cNvSpPr>
            <a:spLocks noGrp="1"/>
          </p:cNvSpPr>
          <p:nvPr>
            <p:ph idx="1"/>
          </p:nvPr>
        </p:nvSpPr>
        <p:spPr>
          <a:xfrm>
            <a:off x="611188" y="3357563"/>
            <a:ext cx="7812087" cy="2819400"/>
          </a:xfrm>
        </p:spPr>
        <p:txBody>
          <a:bodyPr wrap="square" lIns="91440" tIns="45720" rIns="91440" bIns="45720" anchor="t"/>
          <a:lstStyle/>
          <a:p>
            <a:pPr algn="just" eaLnBrk="1" hangingPunct="1"/>
            <a:r>
              <a:rPr lang="zh-CN" altLang="en-US" sz="2400" b="1" dirty="0">
                <a:solidFill>
                  <a:srgbClr val="C62C02"/>
                </a:solidFill>
                <a:latin typeface="Times New Roman" panose="02020603050405020304" pitchFamily="18" charset="0"/>
              </a:rPr>
              <a:t>优点：</a:t>
            </a:r>
            <a:r>
              <a:rPr lang="zh-CN" altLang="en-US" sz="2400" b="1" dirty="0">
                <a:latin typeface="Times New Roman" panose="02020603050405020304" pitchFamily="18" charset="0"/>
              </a:rPr>
              <a:t>可靠性高，适用于存取时间差别大的模块之间的通信。</a:t>
            </a:r>
            <a:endParaRPr lang="zh-CN" altLang="en-US" sz="2400" b="1" dirty="0">
              <a:latin typeface="Times New Roman" panose="02020603050405020304" pitchFamily="18" charset="0"/>
            </a:endParaRPr>
          </a:p>
          <a:p>
            <a:pPr algn="just" eaLnBrk="1" hangingPunct="1"/>
            <a:endParaRPr lang="zh-CN" altLang="en-US" sz="2400" b="1" dirty="0"/>
          </a:p>
          <a:p>
            <a:pPr algn="just" eaLnBrk="1" hangingPunct="1"/>
            <a:r>
              <a:rPr lang="zh-CN" altLang="en-US" sz="2400" b="1" dirty="0">
                <a:solidFill>
                  <a:srgbClr val="C62C02"/>
                </a:solidFill>
                <a:latin typeface="Times New Roman" panose="02020603050405020304" pitchFamily="18" charset="0"/>
              </a:rPr>
              <a:t>缺点：</a:t>
            </a:r>
            <a:r>
              <a:rPr lang="zh-CN" altLang="en-US" sz="2400" b="1" dirty="0">
                <a:latin typeface="Times New Roman" panose="02020603050405020304" pitchFamily="18" charset="0"/>
              </a:rPr>
              <a:t>增加总线的复杂性和成本。</a:t>
            </a:r>
            <a:endParaRPr lang="zh-CN" altLang="en-US" sz="2400" b="1" dirty="0"/>
          </a:p>
        </p:txBody>
      </p:sp>
      <p:sp>
        <p:nvSpPr>
          <p:cNvPr id="78851" name="Rectangle 4"/>
          <p:cNvSpPr/>
          <p:nvPr/>
        </p:nvSpPr>
        <p:spPr>
          <a:xfrm>
            <a:off x="684213" y="1412875"/>
            <a:ext cx="8280400" cy="749300"/>
          </a:xfrm>
          <a:prstGeom prst="rect">
            <a:avLst/>
          </a:prstGeom>
          <a:noFill/>
          <a:ln w="9525">
            <a:noFill/>
          </a:ln>
        </p:spPr>
        <p:txBody>
          <a:bodyPr anchor="t">
            <a:spAutoFit/>
          </a:bodyPr>
          <a:lstStyle/>
          <a:p>
            <a:pPr marL="533400" indent="-533400">
              <a:lnSpc>
                <a:spcPct val="90000"/>
              </a:lnSpc>
              <a:spcBef>
                <a:spcPct val="50000"/>
              </a:spcBef>
              <a:buSzPct val="90000"/>
              <a:buBlip>
                <a:blip r:embed="rId1"/>
              </a:buBlip>
            </a:pPr>
            <a:r>
              <a:rPr lang="zh-CN" altLang="en-US" sz="2400" dirty="0">
                <a:latin typeface="Times New Roman" panose="02020603050405020304" pitchFamily="18" charset="0"/>
              </a:rPr>
              <a:t>后一事件出现在总线上的时刻取决于前一事件的出现，即建立在应-答式或互锁机制的基础上。</a:t>
            </a:r>
            <a:endParaRPr lang="zh-CN" altLang="en-US" sz="2400" dirty="0">
              <a:latin typeface="宋体" panose="02010600030101010101" pitchFamily="2" charset="-122"/>
            </a:endParaRPr>
          </a:p>
        </p:txBody>
      </p:sp>
      <p:sp>
        <p:nvSpPr>
          <p:cNvPr id="78852" name="Rectangle 5"/>
          <p:cNvSpPr/>
          <p:nvPr/>
        </p:nvSpPr>
        <p:spPr>
          <a:xfrm>
            <a:off x="684213" y="2492375"/>
            <a:ext cx="6775450" cy="457200"/>
          </a:xfrm>
          <a:prstGeom prst="rect">
            <a:avLst/>
          </a:prstGeom>
          <a:noFill/>
          <a:ln w="9525">
            <a:noFill/>
          </a:ln>
        </p:spPr>
        <p:txBody>
          <a:bodyPr wrap="none" anchor="t">
            <a:spAutoFit/>
          </a:bodyPr>
          <a:lstStyle/>
          <a:p>
            <a:pPr>
              <a:spcBef>
                <a:spcPct val="50000"/>
              </a:spcBef>
              <a:buSzPct val="90000"/>
              <a:buBlip>
                <a:blip r:embed="rId1"/>
              </a:buBlip>
            </a:pPr>
            <a:r>
              <a:rPr lang="zh-CN" altLang="en-US" sz="2400" dirty="0">
                <a:solidFill>
                  <a:srgbClr val="C62C02"/>
                </a:solidFill>
                <a:latin typeface="宋体" panose="02010600030101010101" pitchFamily="2" charset="-122"/>
              </a:rPr>
              <a:t>特点：</a:t>
            </a:r>
            <a:r>
              <a:rPr lang="zh-CN" altLang="en-US" sz="2400" dirty="0">
                <a:latin typeface="宋体" panose="02010600030101010101" pitchFamily="2" charset="-122"/>
              </a:rPr>
              <a:t>无公共时钟信号，可变长度的总线周期。</a:t>
            </a:r>
            <a:endParaRPr lang="zh-CN" altLang="en-US" sz="2400" dirty="0">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图片 2">
            <a:hlinkClick r:id="rId2" tooltip="" action="ppaction://hlinkfile"/>
          </p:cNvPr>
          <p:cNvPicPr>
            <a:picLocks noChangeAspect="1"/>
          </p:cNvPicPr>
          <p:nvPr/>
        </p:nvPicPr>
        <p:blipFill>
          <a:blip r:embed="rId3"/>
          <a:stretch>
            <a:fillRect/>
          </a:stretch>
        </p:blipFill>
        <p:spPr>
          <a:xfrm>
            <a:off x="6903720" y="5752465"/>
            <a:ext cx="923925" cy="9239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Oval 2" descr="50%"/>
          <p:cNvSpPr/>
          <p:nvPr/>
        </p:nvSpPr>
        <p:spPr>
          <a:xfrm>
            <a:off x="4419600" y="2209800"/>
            <a:ext cx="4724400" cy="4648200"/>
          </a:xfrm>
          <a:prstGeom prst="ellipse">
            <a:avLst/>
          </a:prstGeom>
          <a:blipFill rotWithShape="0">
            <a:blip r:embed="rId1" cstate="print"/>
          </a:blipFill>
          <a:ln w="9525" cap="flat" cmpd="sng">
            <a:solidFill>
              <a:schemeClr val="tx1"/>
            </a:solidFill>
            <a:prstDash val="solid"/>
            <a:round/>
            <a:headEnd type="none" w="med" len="med"/>
            <a:tailEnd type="none" w="med" len="med"/>
          </a:ln>
        </p:spPr>
        <p:txBody>
          <a:bodyPr wrap="none" lIns="90000" tIns="46800" rIns="90000" bIns="46800" anchor="ctr"/>
          <a:lstStyle/>
          <a:p>
            <a:pPr algn="ctr" eaLnBrk="0" hangingPunct="0"/>
            <a:endParaRPr lang="en-GB" altLang="en-US" sz="1600" b="0" dirty="0">
              <a:latin typeface="Arial" panose="020B0604020202020204" pitchFamily="34" charset="0"/>
            </a:endParaRPr>
          </a:p>
        </p:txBody>
      </p:sp>
      <p:sp>
        <p:nvSpPr>
          <p:cNvPr id="11266" name="Oval 3"/>
          <p:cNvSpPr/>
          <p:nvPr/>
        </p:nvSpPr>
        <p:spPr>
          <a:xfrm>
            <a:off x="5943600" y="3733800"/>
            <a:ext cx="1524000" cy="15240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67" name="Oval 4"/>
          <p:cNvSpPr/>
          <p:nvPr/>
        </p:nvSpPr>
        <p:spPr>
          <a:xfrm>
            <a:off x="5181600" y="2895600"/>
            <a:ext cx="1371600" cy="13716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68" name="Rectangle 5"/>
          <p:cNvSpPr>
            <a:spLocks noGrp="1"/>
          </p:cNvSpPr>
          <p:nvPr>
            <p:ph type="title"/>
          </p:nvPr>
        </p:nvSpPr>
        <p:spPr>
          <a:ln>
            <a:solidFill>
              <a:srgbClr val="000000"/>
            </a:solidFill>
            <a:miter/>
          </a:ln>
        </p:spPr>
        <p:txBody>
          <a:bodyPr wrap="square" lIns="90000" tIns="46800" rIns="90000" bIns="46800" anchor="b"/>
          <a:lstStyle/>
          <a:p>
            <a:pPr eaLnBrk="1" hangingPunct="1"/>
            <a:r>
              <a:rPr lang="en-GB" altLang="en-US" dirty="0"/>
              <a:t>Structure - Top Level</a:t>
            </a:r>
            <a:endParaRPr lang="en-GB" altLang="en-US" dirty="0"/>
          </a:p>
        </p:txBody>
      </p:sp>
      <p:sp>
        <p:nvSpPr>
          <p:cNvPr id="11269" name="Oval 6"/>
          <p:cNvSpPr/>
          <p:nvPr/>
        </p:nvSpPr>
        <p:spPr>
          <a:xfrm>
            <a:off x="1066800" y="3810000"/>
            <a:ext cx="1066800" cy="1066800"/>
          </a:xfrm>
          <a:prstGeom prst="ellipse">
            <a:avLst/>
          </a:prstGeom>
          <a:no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70" name="Oval 7"/>
          <p:cNvSpPr/>
          <p:nvPr/>
        </p:nvSpPr>
        <p:spPr>
          <a:xfrm>
            <a:off x="6934200" y="2895600"/>
            <a:ext cx="1371600" cy="13716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71" name="Oval 8"/>
          <p:cNvSpPr/>
          <p:nvPr/>
        </p:nvSpPr>
        <p:spPr>
          <a:xfrm>
            <a:off x="6019800" y="4953000"/>
            <a:ext cx="1371600" cy="13716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1272" name="Text Box 9"/>
          <p:cNvSpPr txBox="1"/>
          <p:nvPr/>
        </p:nvSpPr>
        <p:spPr>
          <a:xfrm>
            <a:off x="1052513" y="4098925"/>
            <a:ext cx="1073150" cy="336550"/>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Computer</a:t>
            </a:r>
            <a:endParaRPr lang="en-GB" altLang="en-US" sz="2400" b="0" dirty="0">
              <a:latin typeface="Times New Roman" panose="02020603050405020304" pitchFamily="18" charset="0"/>
            </a:endParaRPr>
          </a:p>
        </p:txBody>
      </p:sp>
      <p:sp>
        <p:nvSpPr>
          <p:cNvPr id="11273" name="Text Box 10"/>
          <p:cNvSpPr txBox="1"/>
          <p:nvPr/>
        </p:nvSpPr>
        <p:spPr>
          <a:xfrm>
            <a:off x="7162800" y="3200400"/>
            <a:ext cx="915988"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Main </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Memory</a:t>
            </a:r>
            <a:endParaRPr lang="en-GB" altLang="en-US" sz="1600" b="0" dirty="0">
              <a:latin typeface="Arial" panose="020B0604020202020204" pitchFamily="34" charset="0"/>
            </a:endParaRPr>
          </a:p>
        </p:txBody>
      </p:sp>
      <p:sp>
        <p:nvSpPr>
          <p:cNvPr id="11274" name="Text Box 11"/>
          <p:cNvSpPr txBox="1"/>
          <p:nvPr/>
        </p:nvSpPr>
        <p:spPr>
          <a:xfrm>
            <a:off x="6324600" y="5286375"/>
            <a:ext cx="792163"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Input</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Output</a:t>
            </a:r>
            <a:endParaRPr lang="en-GB" altLang="en-US" sz="1600" b="0" dirty="0">
              <a:latin typeface="Arial" panose="020B0604020202020204" pitchFamily="34" charset="0"/>
            </a:endParaRPr>
          </a:p>
        </p:txBody>
      </p:sp>
      <p:sp>
        <p:nvSpPr>
          <p:cNvPr id="11275" name="Text Box 12"/>
          <p:cNvSpPr txBox="1"/>
          <p:nvPr/>
        </p:nvSpPr>
        <p:spPr>
          <a:xfrm>
            <a:off x="5943600" y="4219575"/>
            <a:ext cx="1570038"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Systems</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Interconnection</a:t>
            </a:r>
            <a:endParaRPr lang="en-GB" altLang="en-US" sz="1600" b="0" dirty="0">
              <a:latin typeface="Arial" panose="020B0604020202020204" pitchFamily="34" charset="0"/>
            </a:endParaRPr>
          </a:p>
        </p:txBody>
      </p:sp>
      <p:sp>
        <p:nvSpPr>
          <p:cNvPr id="11276" name="Line 13"/>
          <p:cNvSpPr/>
          <p:nvPr/>
        </p:nvSpPr>
        <p:spPr>
          <a:xfrm flipV="1">
            <a:off x="1600200" y="2362200"/>
            <a:ext cx="4343400" cy="1447800"/>
          </a:xfrm>
          <a:prstGeom prst="line">
            <a:avLst/>
          </a:prstGeom>
          <a:ln w="9525" cap="flat" cmpd="sng">
            <a:solidFill>
              <a:schemeClr val="tx1"/>
            </a:solidFill>
            <a:prstDash val="solid"/>
            <a:round/>
            <a:headEnd type="none" w="med" len="med"/>
            <a:tailEnd type="none" w="med" len="med"/>
          </a:ln>
        </p:spPr>
      </p:sp>
      <p:sp>
        <p:nvSpPr>
          <p:cNvPr id="11277" name="Line 14"/>
          <p:cNvSpPr/>
          <p:nvPr/>
        </p:nvSpPr>
        <p:spPr>
          <a:xfrm>
            <a:off x="1600200" y="4876800"/>
            <a:ext cx="4191000" cy="1752600"/>
          </a:xfrm>
          <a:prstGeom prst="line">
            <a:avLst/>
          </a:prstGeom>
          <a:ln w="9525" cap="flat" cmpd="sng">
            <a:solidFill>
              <a:schemeClr val="tx1"/>
            </a:solidFill>
            <a:prstDash val="solid"/>
            <a:round/>
            <a:headEnd type="none" w="med" len="med"/>
            <a:tailEnd type="none" w="med" len="med"/>
          </a:ln>
        </p:spPr>
      </p:sp>
      <p:sp>
        <p:nvSpPr>
          <p:cNvPr id="11278" name="Text Box 15"/>
          <p:cNvSpPr txBox="1"/>
          <p:nvPr/>
        </p:nvSpPr>
        <p:spPr>
          <a:xfrm>
            <a:off x="823913" y="2498725"/>
            <a:ext cx="1206500" cy="336550"/>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Peripherals</a:t>
            </a:r>
            <a:endParaRPr lang="en-GB" altLang="en-US" sz="1600" b="0" dirty="0">
              <a:latin typeface="Arial" panose="020B0604020202020204" pitchFamily="34" charset="0"/>
            </a:endParaRPr>
          </a:p>
        </p:txBody>
      </p:sp>
      <p:sp>
        <p:nvSpPr>
          <p:cNvPr id="11279" name="Text Box 16"/>
          <p:cNvSpPr txBox="1"/>
          <p:nvPr/>
        </p:nvSpPr>
        <p:spPr>
          <a:xfrm>
            <a:off x="671513" y="5775325"/>
            <a:ext cx="1590675"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Communication</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lines</a:t>
            </a:r>
            <a:endParaRPr lang="en-GB" altLang="en-US" sz="1600" b="0" dirty="0">
              <a:latin typeface="Arial" panose="020B0604020202020204" pitchFamily="34" charset="0"/>
            </a:endParaRPr>
          </a:p>
        </p:txBody>
      </p:sp>
      <p:sp>
        <p:nvSpPr>
          <p:cNvPr id="11280" name="Text Box 17"/>
          <p:cNvSpPr txBox="1"/>
          <p:nvPr/>
        </p:nvSpPr>
        <p:spPr>
          <a:xfrm>
            <a:off x="5334000" y="3124200"/>
            <a:ext cx="1241425" cy="825500"/>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Central</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Processing </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Unit</a:t>
            </a:r>
            <a:endParaRPr lang="en-GB" altLang="en-US" sz="1600" b="0" dirty="0">
              <a:latin typeface="Arial" panose="020B0604020202020204" pitchFamily="34" charset="0"/>
            </a:endParaRPr>
          </a:p>
        </p:txBody>
      </p:sp>
      <p:sp>
        <p:nvSpPr>
          <p:cNvPr id="11281" name="Line 18"/>
          <p:cNvSpPr/>
          <p:nvPr/>
        </p:nvSpPr>
        <p:spPr>
          <a:xfrm>
            <a:off x="1447800" y="2895600"/>
            <a:ext cx="0" cy="914400"/>
          </a:xfrm>
          <a:prstGeom prst="line">
            <a:avLst/>
          </a:prstGeom>
          <a:ln w="9525" cap="flat" cmpd="sng">
            <a:solidFill>
              <a:schemeClr val="tx1"/>
            </a:solidFill>
            <a:prstDash val="solid"/>
            <a:round/>
            <a:headEnd type="triangle" w="med" len="med"/>
            <a:tailEnd type="triangle" w="med" len="med"/>
          </a:ln>
        </p:spPr>
      </p:sp>
      <p:sp>
        <p:nvSpPr>
          <p:cNvPr id="11282" name="Line 19"/>
          <p:cNvSpPr/>
          <p:nvPr/>
        </p:nvSpPr>
        <p:spPr>
          <a:xfrm>
            <a:off x="1447800" y="4876800"/>
            <a:ext cx="0" cy="914400"/>
          </a:xfrm>
          <a:prstGeom prst="line">
            <a:avLst/>
          </a:prstGeom>
          <a:ln w="9525" cap="flat" cmpd="sng">
            <a:solidFill>
              <a:schemeClr val="tx1"/>
            </a:solidFill>
            <a:prstDash val="solid"/>
            <a:round/>
            <a:headEnd type="triangle" w="med" len="med"/>
            <a:tailEnd type="triangle" w="med" len="med"/>
          </a:ln>
        </p:spPr>
      </p:sp>
      <p:sp>
        <p:nvSpPr>
          <p:cNvPr id="11283" name="Text Box 20"/>
          <p:cNvSpPr txBox="1"/>
          <p:nvPr/>
        </p:nvSpPr>
        <p:spPr>
          <a:xfrm>
            <a:off x="6137275" y="2409825"/>
            <a:ext cx="1295400" cy="396875"/>
          </a:xfrm>
          <a:prstGeom prst="rect">
            <a:avLst/>
          </a:prstGeom>
          <a:noFill/>
          <a:ln w="9525">
            <a:noFill/>
          </a:ln>
        </p:spPr>
        <p:txBody>
          <a:bodyPr wrap="none" lIns="90000" tIns="46800" rIns="90000" bIns="46800" anchor="ctr">
            <a:spAutoFit/>
          </a:bodyPr>
          <a:lstStyle/>
          <a:p>
            <a:pPr algn="ctr" eaLnBrk="0" hangingPunct="0"/>
            <a:r>
              <a:rPr lang="en-US" altLang="zh-CN" sz="2000" b="0" dirty="0">
                <a:latin typeface="Arial" panose="020B0604020202020204" pitchFamily="34" charset="0"/>
              </a:rPr>
              <a:t>Computer</a:t>
            </a:r>
            <a:endParaRPr lang="en-US" altLang="zh-CN" sz="1600" b="0" dirty="0">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0897" name="Picture 2"/>
          <p:cNvPicPr>
            <a:picLocks noChangeAspect="1"/>
          </p:cNvPicPr>
          <p:nvPr/>
        </p:nvPicPr>
        <p:blipFill>
          <a:blip r:embed="rId1" cstate="print"/>
          <a:srcRect l="5325" t="15039" r="7852" b="16585"/>
          <a:stretch>
            <a:fillRect/>
          </a:stretch>
        </p:blipFill>
        <p:spPr>
          <a:xfrm>
            <a:off x="468313" y="836613"/>
            <a:ext cx="8064500" cy="5081587"/>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5" name="Rectangle 2"/>
          <p:cNvSpPr>
            <a:spLocks noGrp="1"/>
          </p:cNvSpPr>
          <p:nvPr>
            <p:ph type="title"/>
          </p:nvPr>
        </p:nvSpPr>
        <p:spPr>
          <a:xfrm>
            <a:off x="0" y="838200"/>
            <a:ext cx="2286000" cy="603250"/>
          </a:xfrm>
        </p:spPr>
        <p:txBody>
          <a:bodyPr wrap="square" lIns="91440" tIns="45720" rIns="91440" bIns="45720" anchor="b"/>
          <a:lstStyle/>
          <a:p>
            <a:pPr eaLnBrk="1" hangingPunct="1"/>
            <a:r>
              <a:rPr lang="en-US" altLang="zh-CN" sz="2800" b="1" dirty="0">
                <a:solidFill>
                  <a:srgbClr val="892FAD"/>
                </a:solidFill>
                <a:latin typeface="楷体_GB2312" pitchFamily="49" charset="-122"/>
                <a:ea typeface="楷体_GB2312" pitchFamily="49" charset="-122"/>
              </a:rPr>
              <a:t>【</a:t>
            </a:r>
            <a:r>
              <a:rPr lang="zh-CN" altLang="en-US" sz="2800" b="1" dirty="0">
                <a:solidFill>
                  <a:srgbClr val="892FAD"/>
                </a:solidFill>
                <a:latin typeface="楷体_GB2312" pitchFamily="49" charset="-122"/>
                <a:ea typeface="楷体_GB2312" pitchFamily="49" charset="-122"/>
              </a:rPr>
              <a:t>例</a:t>
            </a:r>
            <a:r>
              <a:rPr lang="en-US" altLang="zh-CN" sz="2800" b="1" dirty="0">
                <a:solidFill>
                  <a:srgbClr val="892FAD"/>
                </a:solidFill>
                <a:latin typeface="楷体_GB2312" pitchFamily="49" charset="-122"/>
                <a:ea typeface="楷体_GB2312" pitchFamily="49" charset="-122"/>
              </a:rPr>
              <a:t>6.3】</a:t>
            </a:r>
            <a:r>
              <a:rPr lang="en-US" altLang="zh-CN" b="1" dirty="0"/>
              <a:t> </a:t>
            </a:r>
            <a:endParaRPr lang="en-US" altLang="zh-CN" b="1" dirty="0"/>
          </a:p>
        </p:txBody>
      </p:sp>
      <p:sp>
        <p:nvSpPr>
          <p:cNvPr id="82946" name="Rectangle 3"/>
          <p:cNvSpPr>
            <a:spLocks noGrp="1"/>
          </p:cNvSpPr>
          <p:nvPr>
            <p:ph idx="1"/>
          </p:nvPr>
        </p:nvSpPr>
        <p:spPr>
          <a:xfrm>
            <a:off x="395288" y="3905250"/>
            <a:ext cx="8382000" cy="2952750"/>
          </a:xfrm>
        </p:spPr>
        <p:txBody>
          <a:bodyPr wrap="square" lIns="91440" tIns="45720" rIns="91440" bIns="45720" anchor="t"/>
          <a:lstStyle/>
          <a:p>
            <a:pPr algn="just" eaLnBrk="1" hangingPunct="1">
              <a:lnSpc>
                <a:spcPct val="95000"/>
              </a:lnSpc>
              <a:buNone/>
            </a:pPr>
            <a:r>
              <a:rPr lang="en-US" altLang="zh-CN" sz="2400" b="1" dirty="0">
                <a:latin typeface="宋体" panose="02010600030101010101" pitchFamily="2" charset="-122"/>
              </a:rPr>
              <a:t>① </a:t>
            </a:r>
            <a:r>
              <a:rPr lang="zh-CN" altLang="en-US" sz="2400" b="1" dirty="0">
                <a:latin typeface="宋体" panose="02010600030101010101" pitchFamily="2" charset="-122"/>
              </a:rPr>
              <a:t>设备请求使用总线 </a:t>
            </a:r>
            <a:r>
              <a:rPr lang="en-US" altLang="zh-CN" sz="2400" b="1" dirty="0">
                <a:latin typeface="Times New Roman" panose="02020603050405020304" pitchFamily="18" charset="0"/>
              </a:rPr>
              <a:t>BR</a:t>
            </a:r>
            <a:r>
              <a:rPr lang="en-US" altLang="zh-CN" sz="2400" b="1" baseline="-25000" dirty="0">
                <a:latin typeface="Times New Roman" panose="02020603050405020304" pitchFamily="18" charset="0"/>
              </a:rPr>
              <a:t>i</a:t>
            </a:r>
            <a:r>
              <a:rPr lang="en-US" altLang="zh-CN" sz="2400" b="1" dirty="0">
                <a:latin typeface="宋体" panose="02010600030101010101" pitchFamily="2" charset="-122"/>
              </a:rPr>
              <a:t>↑</a:t>
            </a:r>
            <a:r>
              <a:rPr lang="zh-CN" altLang="en-US" sz="2400" b="1" dirty="0">
                <a:latin typeface="宋体" panose="02010600030101010101" pitchFamily="2" charset="-122"/>
              </a:rPr>
              <a:t>；</a:t>
            </a:r>
            <a:endParaRPr lang="zh-CN" altLang="en-US" sz="2400" b="1" dirty="0">
              <a:latin typeface="宋体" panose="02010600030101010101" pitchFamily="2" charset="-122"/>
            </a:endParaRPr>
          </a:p>
          <a:p>
            <a:pPr algn="just" eaLnBrk="1" hangingPunct="1">
              <a:lnSpc>
                <a:spcPct val="95000"/>
              </a:lnSpc>
              <a:buNone/>
            </a:pPr>
            <a:r>
              <a:rPr lang="zh-CN" altLang="en-US" sz="2400" b="1" dirty="0">
                <a:latin typeface="Times New Roman" panose="02020603050405020304" pitchFamily="18" charset="0"/>
              </a:rPr>
              <a:t>②  </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同意后，以</a:t>
            </a:r>
            <a:r>
              <a:rPr lang="en-US" altLang="zh-CN" sz="2400" b="1" dirty="0">
                <a:latin typeface="Times New Roman" panose="02020603050405020304" pitchFamily="18" charset="0"/>
              </a:rPr>
              <a:t>BG</a:t>
            </a:r>
            <a:r>
              <a:rPr lang="en-US" altLang="zh-CN" sz="2400" b="1" baseline="-25000" dirty="0">
                <a:latin typeface="Times New Roman" panose="02020603050405020304" pitchFamily="18" charset="0"/>
              </a:rPr>
              <a:t>i</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回答；</a:t>
            </a:r>
            <a:endParaRPr lang="zh-CN" altLang="en-US" sz="2400" b="1" dirty="0">
              <a:latin typeface="Times New Roman" panose="02020603050405020304" pitchFamily="18" charset="0"/>
            </a:endParaRPr>
          </a:p>
          <a:p>
            <a:pPr algn="just" eaLnBrk="1" hangingPunct="1">
              <a:lnSpc>
                <a:spcPct val="95000"/>
              </a:lnSpc>
              <a:buNone/>
            </a:pPr>
            <a:r>
              <a:rPr lang="zh-CN" altLang="en-US" sz="2400" b="1" dirty="0">
                <a:latin typeface="Times New Roman" panose="02020603050405020304" pitchFamily="18" charset="0"/>
              </a:rPr>
              <a:t>③ 设备接收到</a:t>
            </a:r>
            <a:r>
              <a:rPr lang="en-US" altLang="zh-CN" sz="2400" b="1" dirty="0">
                <a:latin typeface="Times New Roman" panose="02020603050405020304" pitchFamily="18" charset="0"/>
              </a:rPr>
              <a:t>BG</a:t>
            </a:r>
            <a:r>
              <a:rPr lang="en-US" altLang="zh-CN" sz="2400" b="1" baseline="-25000" dirty="0">
                <a:latin typeface="Times New Roman" panose="02020603050405020304" pitchFamily="18" charset="0"/>
              </a:rPr>
              <a:t>i</a:t>
            </a:r>
            <a:r>
              <a:rPr lang="zh-CN" altLang="en-US" sz="2400" b="1" dirty="0">
                <a:latin typeface="Times New Roman" panose="02020603050405020304" pitchFamily="18" charset="0"/>
              </a:rPr>
              <a:t>，使</a:t>
            </a:r>
            <a:r>
              <a:rPr lang="en-US" altLang="zh-CN" sz="2400" b="1" dirty="0">
                <a:latin typeface="Times New Roman" panose="02020603050405020304" pitchFamily="18" charset="0"/>
              </a:rPr>
              <a:t>BR</a:t>
            </a:r>
            <a:r>
              <a:rPr lang="en-US" altLang="zh-CN" sz="2400" b="1" baseline="-25000" dirty="0">
                <a:latin typeface="Times New Roman" panose="02020603050405020304" pitchFamily="18" charset="0"/>
              </a:rPr>
              <a:t>i</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，并回答</a:t>
            </a:r>
            <a:r>
              <a:rPr lang="en-US" altLang="zh-CN" sz="2400" b="1" dirty="0">
                <a:latin typeface="Times New Roman" panose="02020603050405020304" pitchFamily="18" charset="0"/>
              </a:rPr>
              <a:t>SACK↑</a:t>
            </a:r>
            <a:r>
              <a:rPr lang="zh-CN" altLang="en-US" sz="2400" b="1" dirty="0">
                <a:latin typeface="Times New Roman" panose="02020603050405020304" pitchFamily="18" charset="0"/>
              </a:rPr>
              <a:t>；</a:t>
            </a:r>
            <a:endParaRPr lang="zh-CN" altLang="en-US" sz="2400" b="1" dirty="0">
              <a:latin typeface="Times New Roman" panose="02020603050405020304" pitchFamily="18" charset="0"/>
            </a:endParaRPr>
          </a:p>
          <a:p>
            <a:pPr algn="just" eaLnBrk="1" hangingPunct="1">
              <a:lnSpc>
                <a:spcPct val="95000"/>
              </a:lnSpc>
              <a:buNone/>
            </a:pPr>
            <a:r>
              <a:rPr lang="zh-CN" altLang="en-US" sz="2400" b="1" dirty="0">
                <a:latin typeface="Times New Roman" panose="02020603050405020304" pitchFamily="18" charset="0"/>
              </a:rPr>
              <a:t>④ </a:t>
            </a:r>
            <a:r>
              <a:rPr lang="en-US" altLang="zh-CN" sz="2400" b="1" dirty="0">
                <a:latin typeface="Times New Roman" panose="02020603050405020304" pitchFamily="18" charset="0"/>
              </a:rPr>
              <a:t>CPU</a:t>
            </a:r>
            <a:r>
              <a:rPr lang="zh-CN" altLang="en-US" sz="2400" b="1" dirty="0">
                <a:latin typeface="Times New Roman" panose="02020603050405020304" pitchFamily="18" charset="0"/>
              </a:rPr>
              <a:t>接到</a:t>
            </a:r>
            <a:r>
              <a:rPr lang="en-US" altLang="zh-CN" sz="2400" b="1" dirty="0">
                <a:latin typeface="Times New Roman" panose="02020603050405020304" pitchFamily="18" charset="0"/>
              </a:rPr>
              <a:t>SACK</a:t>
            </a:r>
            <a:r>
              <a:rPr lang="zh-CN" altLang="en-US" sz="2400" b="1" dirty="0">
                <a:latin typeface="Times New Roman" panose="02020603050405020304" pitchFamily="18" charset="0"/>
              </a:rPr>
              <a:t>后， </a:t>
            </a:r>
            <a:r>
              <a:rPr lang="en-US" altLang="zh-CN" sz="2400" b="1" dirty="0">
                <a:latin typeface="Times New Roman" panose="02020603050405020304" pitchFamily="18" charset="0"/>
              </a:rPr>
              <a:t>BG</a:t>
            </a:r>
            <a:r>
              <a:rPr lang="en-US" altLang="zh-CN" sz="2400" b="1" baseline="-25000" dirty="0">
                <a:latin typeface="Times New Roman" panose="02020603050405020304" pitchFamily="18" charset="0"/>
              </a:rPr>
              <a:t>i</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作为回答；</a:t>
            </a:r>
            <a:endParaRPr lang="zh-CN" altLang="en-US" sz="2400" b="1" dirty="0">
              <a:latin typeface="Times New Roman" panose="02020603050405020304" pitchFamily="18" charset="0"/>
            </a:endParaRPr>
          </a:p>
          <a:p>
            <a:pPr algn="just" eaLnBrk="1" hangingPunct="1">
              <a:lnSpc>
                <a:spcPct val="95000"/>
              </a:lnSpc>
              <a:buNone/>
            </a:pPr>
            <a:r>
              <a:rPr lang="zh-CN" altLang="en-US" sz="2400" b="1" dirty="0">
                <a:latin typeface="Times New Roman" panose="02020603050405020304" pitchFamily="18" charset="0"/>
              </a:rPr>
              <a:t>⑤ 等待</a:t>
            </a:r>
            <a:r>
              <a:rPr lang="en-US" altLang="zh-CN" sz="2400" b="1" dirty="0">
                <a:latin typeface="Times New Roman" panose="02020603050405020304" pitchFamily="18" charset="0"/>
              </a:rPr>
              <a:t>BS</a:t>
            </a:r>
            <a:r>
              <a:rPr lang="zh-CN" altLang="en-US" sz="2400" b="1" dirty="0">
                <a:latin typeface="Times New Roman" panose="02020603050405020304" pitchFamily="18" charset="0"/>
              </a:rPr>
              <a:t>为“</a:t>
            </a:r>
            <a:r>
              <a:rPr lang="en-US" altLang="zh-CN" sz="2400" b="1" dirty="0">
                <a:latin typeface="Times New Roman" panose="02020603050405020304" pitchFamily="18" charset="0"/>
              </a:rPr>
              <a:t>0”</a:t>
            </a:r>
            <a:r>
              <a:rPr lang="zh-CN" altLang="en-US" sz="2400" b="1" dirty="0">
                <a:latin typeface="Times New Roman" panose="02020603050405020304" pitchFamily="18" charset="0"/>
              </a:rPr>
              <a:t>时上升</a:t>
            </a:r>
            <a:r>
              <a:rPr lang="en-US" altLang="zh-CN" sz="2400" b="1" dirty="0">
                <a:latin typeface="Times New Roman" panose="02020603050405020304" pitchFamily="18" charset="0"/>
              </a:rPr>
              <a:t>BS</a:t>
            </a:r>
            <a:r>
              <a:rPr lang="zh-CN" altLang="en-US" sz="2400" b="1" dirty="0">
                <a:latin typeface="Times New Roman" panose="02020603050405020304" pitchFamily="18" charset="0"/>
              </a:rPr>
              <a:t>，设备获得总线使用权；</a:t>
            </a:r>
            <a:endParaRPr lang="zh-CN" altLang="en-US" sz="2400" b="1" dirty="0">
              <a:latin typeface="Times New Roman" panose="02020603050405020304" pitchFamily="18" charset="0"/>
            </a:endParaRPr>
          </a:p>
          <a:p>
            <a:pPr algn="just" eaLnBrk="1" hangingPunct="1">
              <a:lnSpc>
                <a:spcPct val="95000"/>
              </a:lnSpc>
              <a:buNone/>
            </a:pPr>
            <a:r>
              <a:rPr lang="zh-CN" altLang="en-US" sz="2400" b="1" dirty="0">
                <a:latin typeface="Times New Roman" panose="02020603050405020304" pitchFamily="18" charset="0"/>
              </a:rPr>
              <a:t>⑥ 用完总线后，下降</a:t>
            </a:r>
            <a:r>
              <a:rPr lang="en-US" altLang="zh-CN" sz="2400" b="1" dirty="0">
                <a:latin typeface="Times New Roman" panose="02020603050405020304" pitchFamily="18" charset="0"/>
              </a:rPr>
              <a:t>BS</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SACK</a:t>
            </a:r>
            <a:r>
              <a:rPr lang="zh-CN" altLang="en-US" sz="2400" b="1" dirty="0">
                <a:latin typeface="Times New Roman" panose="02020603050405020304" pitchFamily="18" charset="0"/>
              </a:rPr>
              <a:t>，释放总线。 </a:t>
            </a:r>
            <a:endParaRPr lang="zh-CN" altLang="en-US" sz="2400" b="1" dirty="0">
              <a:latin typeface="Times New Roman" panose="02020603050405020304" pitchFamily="18" charset="0"/>
            </a:endParaRPr>
          </a:p>
        </p:txBody>
      </p:sp>
      <p:grpSp>
        <p:nvGrpSpPr>
          <p:cNvPr id="82947" name="Group 4"/>
          <p:cNvGrpSpPr/>
          <p:nvPr/>
        </p:nvGrpSpPr>
        <p:grpSpPr>
          <a:xfrm>
            <a:off x="4724400" y="914400"/>
            <a:ext cx="4284663" cy="3200400"/>
            <a:chOff x="0" y="0"/>
            <a:chExt cx="2699" cy="2016"/>
          </a:xfrm>
        </p:grpSpPr>
        <p:sp>
          <p:nvSpPr>
            <p:cNvPr id="82948" name="Text Box 5"/>
            <p:cNvSpPr txBox="1"/>
            <p:nvPr/>
          </p:nvSpPr>
          <p:spPr>
            <a:xfrm>
              <a:off x="2193" y="1159"/>
              <a:ext cx="253" cy="144"/>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⑥</a:t>
              </a:r>
              <a:endParaRPr lang="zh-CN" altLang="en-US" sz="2000" dirty="0">
                <a:latin typeface="Times New Roman" panose="02020603050405020304" pitchFamily="18" charset="0"/>
              </a:endParaRPr>
            </a:p>
          </p:txBody>
        </p:sp>
        <p:sp>
          <p:nvSpPr>
            <p:cNvPr id="82949" name="Text Box 6"/>
            <p:cNvSpPr txBox="1"/>
            <p:nvPr/>
          </p:nvSpPr>
          <p:spPr>
            <a:xfrm>
              <a:off x="488" y="1776"/>
              <a:ext cx="2067" cy="240"/>
            </a:xfrm>
            <a:prstGeom prst="rect">
              <a:avLst/>
            </a:prstGeom>
            <a:noFill/>
            <a:ln w="9525">
              <a:noFill/>
            </a:ln>
          </p:spPr>
          <p:txBody>
            <a:bodyPr lIns="0" tIns="0" rIns="0" bIns="0" anchor="t"/>
            <a:lstStyle/>
            <a:p>
              <a:pPr algn="just" eaLnBrk="0" hangingPunct="0"/>
              <a:r>
                <a:rPr lang="zh-CN" altLang="en-US" sz="2000" dirty="0">
                  <a:solidFill>
                    <a:srgbClr val="993366"/>
                  </a:solidFill>
                  <a:latin typeface="Times New Roman" panose="02020603050405020304" pitchFamily="18" charset="0"/>
                </a:rPr>
                <a:t>图6.9  某</a:t>
              </a:r>
              <a:r>
                <a:rPr lang="en-US" altLang="zh-CN" sz="2000" dirty="0">
                  <a:solidFill>
                    <a:srgbClr val="993366"/>
                  </a:solidFill>
                  <a:latin typeface="Times New Roman" panose="02020603050405020304" pitchFamily="18" charset="0"/>
                </a:rPr>
                <a:t>CPU</a:t>
              </a:r>
              <a:r>
                <a:rPr lang="zh-CN" altLang="en-US" sz="2000" dirty="0">
                  <a:solidFill>
                    <a:srgbClr val="993366"/>
                  </a:solidFill>
                  <a:latin typeface="Times New Roman" panose="02020603050405020304" pitchFamily="18" charset="0"/>
                </a:rPr>
                <a:t>总线仲裁时序图</a:t>
              </a:r>
              <a:endParaRPr lang="zh-CN" altLang="en-US" sz="2000" dirty="0">
                <a:solidFill>
                  <a:srgbClr val="993366"/>
                </a:solidFill>
                <a:latin typeface="Times New Roman" panose="02020603050405020304" pitchFamily="18" charset="0"/>
              </a:endParaRPr>
            </a:p>
          </p:txBody>
        </p:sp>
        <p:sp>
          <p:nvSpPr>
            <p:cNvPr id="82950" name="Line 7"/>
            <p:cNvSpPr/>
            <p:nvPr/>
          </p:nvSpPr>
          <p:spPr>
            <a:xfrm>
              <a:off x="514" y="341"/>
              <a:ext cx="396" cy="0"/>
            </a:xfrm>
            <a:prstGeom prst="line">
              <a:avLst/>
            </a:prstGeom>
            <a:ln w="19050" cap="flat" cmpd="sng">
              <a:solidFill>
                <a:srgbClr val="000000"/>
              </a:solidFill>
              <a:prstDash val="solid"/>
              <a:round/>
              <a:headEnd type="none" w="med" len="med"/>
              <a:tailEnd type="none" w="med" len="med"/>
            </a:ln>
          </p:spPr>
        </p:sp>
        <p:sp>
          <p:nvSpPr>
            <p:cNvPr id="82951" name="Line 8"/>
            <p:cNvSpPr/>
            <p:nvPr/>
          </p:nvSpPr>
          <p:spPr>
            <a:xfrm flipV="1">
              <a:off x="910" y="153"/>
              <a:ext cx="0" cy="188"/>
            </a:xfrm>
            <a:prstGeom prst="line">
              <a:avLst/>
            </a:prstGeom>
            <a:ln w="19050" cap="flat" cmpd="sng">
              <a:solidFill>
                <a:srgbClr val="000000"/>
              </a:solidFill>
              <a:prstDash val="solid"/>
              <a:round/>
              <a:headEnd type="none" w="med" len="med"/>
              <a:tailEnd type="none" w="med" len="med"/>
            </a:ln>
          </p:spPr>
        </p:sp>
        <p:sp>
          <p:nvSpPr>
            <p:cNvPr id="82952" name="Line 9"/>
            <p:cNvSpPr/>
            <p:nvPr/>
          </p:nvSpPr>
          <p:spPr>
            <a:xfrm flipV="1">
              <a:off x="1402" y="153"/>
              <a:ext cx="0" cy="188"/>
            </a:xfrm>
            <a:prstGeom prst="line">
              <a:avLst/>
            </a:prstGeom>
            <a:ln w="19050" cap="flat" cmpd="sng">
              <a:solidFill>
                <a:srgbClr val="000000"/>
              </a:solidFill>
              <a:prstDash val="solid"/>
              <a:round/>
              <a:headEnd type="none" w="med" len="med"/>
              <a:tailEnd type="none" w="med" len="med"/>
            </a:ln>
          </p:spPr>
        </p:sp>
        <p:sp>
          <p:nvSpPr>
            <p:cNvPr id="82953" name="Line 10"/>
            <p:cNvSpPr/>
            <p:nvPr/>
          </p:nvSpPr>
          <p:spPr>
            <a:xfrm>
              <a:off x="916" y="153"/>
              <a:ext cx="486" cy="0"/>
            </a:xfrm>
            <a:prstGeom prst="line">
              <a:avLst/>
            </a:prstGeom>
            <a:ln w="19050" cap="flat" cmpd="sng">
              <a:solidFill>
                <a:srgbClr val="000000"/>
              </a:solidFill>
              <a:prstDash val="solid"/>
              <a:round/>
              <a:headEnd type="none" w="med" len="med"/>
              <a:tailEnd type="none" w="med" len="med"/>
            </a:ln>
          </p:spPr>
        </p:sp>
        <p:sp>
          <p:nvSpPr>
            <p:cNvPr id="82954" name="Line 11"/>
            <p:cNvSpPr/>
            <p:nvPr/>
          </p:nvSpPr>
          <p:spPr>
            <a:xfrm>
              <a:off x="1402" y="341"/>
              <a:ext cx="739" cy="0"/>
            </a:xfrm>
            <a:prstGeom prst="line">
              <a:avLst/>
            </a:prstGeom>
            <a:ln w="19050" cap="flat" cmpd="sng">
              <a:solidFill>
                <a:srgbClr val="000000"/>
              </a:solidFill>
              <a:prstDash val="solid"/>
              <a:round/>
              <a:headEnd type="none" w="med" len="med"/>
              <a:tailEnd type="none" w="med" len="med"/>
            </a:ln>
          </p:spPr>
        </p:sp>
        <p:sp>
          <p:nvSpPr>
            <p:cNvPr id="82955" name="Line 12"/>
            <p:cNvSpPr/>
            <p:nvPr/>
          </p:nvSpPr>
          <p:spPr>
            <a:xfrm flipV="1">
              <a:off x="1156" y="549"/>
              <a:ext cx="0" cy="188"/>
            </a:xfrm>
            <a:prstGeom prst="line">
              <a:avLst/>
            </a:prstGeom>
            <a:ln w="19050" cap="flat" cmpd="sng">
              <a:solidFill>
                <a:srgbClr val="000000"/>
              </a:solidFill>
              <a:prstDash val="solid"/>
              <a:round/>
              <a:headEnd type="none" w="med" len="med"/>
              <a:tailEnd type="none" w="med" len="med"/>
            </a:ln>
          </p:spPr>
        </p:sp>
        <p:sp>
          <p:nvSpPr>
            <p:cNvPr id="82956" name="Line 13"/>
            <p:cNvSpPr/>
            <p:nvPr/>
          </p:nvSpPr>
          <p:spPr>
            <a:xfrm flipV="1">
              <a:off x="1649" y="549"/>
              <a:ext cx="0" cy="188"/>
            </a:xfrm>
            <a:prstGeom prst="line">
              <a:avLst/>
            </a:prstGeom>
            <a:ln w="19050" cap="flat" cmpd="sng">
              <a:solidFill>
                <a:srgbClr val="000000"/>
              </a:solidFill>
              <a:prstDash val="solid"/>
              <a:round/>
              <a:headEnd type="none" w="med" len="med"/>
              <a:tailEnd type="none" w="med" len="med"/>
            </a:ln>
          </p:spPr>
        </p:sp>
        <p:sp>
          <p:nvSpPr>
            <p:cNvPr id="82957" name="Line 14"/>
            <p:cNvSpPr/>
            <p:nvPr/>
          </p:nvSpPr>
          <p:spPr>
            <a:xfrm>
              <a:off x="1156" y="549"/>
              <a:ext cx="493" cy="0"/>
            </a:xfrm>
            <a:prstGeom prst="line">
              <a:avLst/>
            </a:prstGeom>
            <a:ln w="19050" cap="flat" cmpd="sng">
              <a:solidFill>
                <a:srgbClr val="000000"/>
              </a:solidFill>
              <a:prstDash val="solid"/>
              <a:round/>
              <a:headEnd type="none" w="med" len="med"/>
              <a:tailEnd type="none" w="med" len="med"/>
            </a:ln>
          </p:spPr>
        </p:sp>
        <p:sp>
          <p:nvSpPr>
            <p:cNvPr id="82958" name="Line 15"/>
            <p:cNvSpPr/>
            <p:nvPr/>
          </p:nvSpPr>
          <p:spPr>
            <a:xfrm flipV="1">
              <a:off x="1402" y="945"/>
              <a:ext cx="0" cy="188"/>
            </a:xfrm>
            <a:prstGeom prst="line">
              <a:avLst/>
            </a:prstGeom>
            <a:ln w="19050" cap="flat" cmpd="sng">
              <a:solidFill>
                <a:srgbClr val="000000"/>
              </a:solidFill>
              <a:prstDash val="solid"/>
              <a:round/>
              <a:headEnd type="none" w="med" len="med"/>
              <a:tailEnd type="none" w="med" len="med"/>
            </a:ln>
          </p:spPr>
        </p:sp>
        <p:sp>
          <p:nvSpPr>
            <p:cNvPr id="82959" name="Line 16"/>
            <p:cNvSpPr/>
            <p:nvPr/>
          </p:nvSpPr>
          <p:spPr>
            <a:xfrm flipV="1">
              <a:off x="2524" y="953"/>
              <a:ext cx="0" cy="187"/>
            </a:xfrm>
            <a:prstGeom prst="line">
              <a:avLst/>
            </a:prstGeom>
            <a:ln w="19050" cap="flat" cmpd="sng">
              <a:solidFill>
                <a:srgbClr val="000000"/>
              </a:solidFill>
              <a:prstDash val="solid"/>
              <a:round/>
              <a:headEnd type="none" w="med" len="med"/>
              <a:tailEnd type="none" w="med" len="med"/>
            </a:ln>
          </p:spPr>
        </p:sp>
        <p:sp>
          <p:nvSpPr>
            <p:cNvPr id="82960" name="Line 17"/>
            <p:cNvSpPr/>
            <p:nvPr/>
          </p:nvSpPr>
          <p:spPr>
            <a:xfrm>
              <a:off x="1402" y="945"/>
              <a:ext cx="733" cy="0"/>
            </a:xfrm>
            <a:prstGeom prst="line">
              <a:avLst/>
            </a:prstGeom>
            <a:ln w="19050" cap="flat" cmpd="sng">
              <a:solidFill>
                <a:srgbClr val="000000"/>
              </a:solidFill>
              <a:prstDash val="solid"/>
              <a:round/>
              <a:headEnd type="none" w="med" len="med"/>
              <a:tailEnd type="none" w="med" len="med"/>
            </a:ln>
          </p:spPr>
        </p:sp>
        <p:sp>
          <p:nvSpPr>
            <p:cNvPr id="82961" name="Line 18"/>
            <p:cNvSpPr/>
            <p:nvPr/>
          </p:nvSpPr>
          <p:spPr>
            <a:xfrm>
              <a:off x="521" y="737"/>
              <a:ext cx="635" cy="0"/>
            </a:xfrm>
            <a:prstGeom prst="line">
              <a:avLst/>
            </a:prstGeom>
            <a:ln w="19050" cap="flat" cmpd="sng">
              <a:solidFill>
                <a:srgbClr val="000000"/>
              </a:solidFill>
              <a:prstDash val="solid"/>
              <a:round/>
              <a:headEnd type="none" w="med" len="med"/>
              <a:tailEnd type="none" w="med" len="med"/>
            </a:ln>
          </p:spPr>
        </p:sp>
        <p:sp>
          <p:nvSpPr>
            <p:cNvPr id="82962" name="Line 19"/>
            <p:cNvSpPr/>
            <p:nvPr/>
          </p:nvSpPr>
          <p:spPr>
            <a:xfrm>
              <a:off x="521" y="1133"/>
              <a:ext cx="881" cy="0"/>
            </a:xfrm>
            <a:prstGeom prst="line">
              <a:avLst/>
            </a:prstGeom>
            <a:ln w="19050" cap="flat" cmpd="sng">
              <a:solidFill>
                <a:srgbClr val="000000"/>
              </a:solidFill>
              <a:prstDash val="solid"/>
              <a:round/>
              <a:headEnd type="none" w="med" len="med"/>
              <a:tailEnd type="none" w="med" len="med"/>
            </a:ln>
          </p:spPr>
        </p:sp>
        <p:sp>
          <p:nvSpPr>
            <p:cNvPr id="82963" name="Line 20"/>
            <p:cNvSpPr/>
            <p:nvPr/>
          </p:nvSpPr>
          <p:spPr>
            <a:xfrm>
              <a:off x="2161" y="341"/>
              <a:ext cx="207" cy="0"/>
            </a:xfrm>
            <a:prstGeom prst="line">
              <a:avLst/>
            </a:prstGeom>
            <a:ln w="19050" cap="flat" cmpd="sng">
              <a:solidFill>
                <a:srgbClr val="000000"/>
              </a:solidFill>
              <a:prstDash val="lgDash"/>
              <a:round/>
              <a:headEnd type="none" w="med" len="med"/>
              <a:tailEnd type="none" w="med" len="med"/>
            </a:ln>
          </p:spPr>
        </p:sp>
        <p:sp>
          <p:nvSpPr>
            <p:cNvPr id="82964" name="Line 21"/>
            <p:cNvSpPr/>
            <p:nvPr/>
          </p:nvSpPr>
          <p:spPr>
            <a:xfrm>
              <a:off x="2394" y="341"/>
              <a:ext cx="292" cy="0"/>
            </a:xfrm>
            <a:prstGeom prst="line">
              <a:avLst/>
            </a:prstGeom>
            <a:ln w="19050" cap="flat" cmpd="sng">
              <a:solidFill>
                <a:srgbClr val="000000"/>
              </a:solidFill>
              <a:prstDash val="solid"/>
              <a:round/>
              <a:headEnd type="none" w="med" len="med"/>
              <a:tailEnd type="none" w="med" len="med"/>
            </a:ln>
          </p:spPr>
        </p:sp>
        <p:sp>
          <p:nvSpPr>
            <p:cNvPr id="82965" name="Line 22"/>
            <p:cNvSpPr/>
            <p:nvPr/>
          </p:nvSpPr>
          <p:spPr>
            <a:xfrm>
              <a:off x="2524" y="1133"/>
              <a:ext cx="175" cy="0"/>
            </a:xfrm>
            <a:prstGeom prst="line">
              <a:avLst/>
            </a:prstGeom>
            <a:ln w="19050" cap="flat" cmpd="sng">
              <a:solidFill>
                <a:srgbClr val="000000"/>
              </a:solidFill>
              <a:prstDash val="solid"/>
              <a:round/>
              <a:headEnd type="none" w="med" len="med"/>
              <a:tailEnd type="none" w="med" len="med"/>
            </a:ln>
          </p:spPr>
        </p:sp>
        <p:sp>
          <p:nvSpPr>
            <p:cNvPr id="82966" name="Line 23"/>
            <p:cNvSpPr/>
            <p:nvPr/>
          </p:nvSpPr>
          <p:spPr>
            <a:xfrm>
              <a:off x="2161" y="945"/>
              <a:ext cx="194" cy="0"/>
            </a:xfrm>
            <a:prstGeom prst="line">
              <a:avLst/>
            </a:prstGeom>
            <a:ln w="19050" cap="flat" cmpd="sng">
              <a:solidFill>
                <a:srgbClr val="000000"/>
              </a:solidFill>
              <a:prstDash val="lgDash"/>
              <a:round/>
              <a:headEnd type="none" w="med" len="med"/>
              <a:tailEnd type="none" w="med" len="med"/>
            </a:ln>
          </p:spPr>
        </p:sp>
        <p:sp>
          <p:nvSpPr>
            <p:cNvPr id="82967" name="Line 24"/>
            <p:cNvSpPr/>
            <p:nvPr/>
          </p:nvSpPr>
          <p:spPr>
            <a:xfrm>
              <a:off x="2381" y="945"/>
              <a:ext cx="143" cy="0"/>
            </a:xfrm>
            <a:prstGeom prst="line">
              <a:avLst/>
            </a:prstGeom>
            <a:ln w="19050" cap="flat" cmpd="sng">
              <a:solidFill>
                <a:srgbClr val="000000"/>
              </a:solidFill>
              <a:prstDash val="solid"/>
              <a:round/>
              <a:headEnd type="none" w="med" len="med"/>
              <a:tailEnd type="none" w="med" len="med"/>
            </a:ln>
          </p:spPr>
        </p:sp>
        <p:sp>
          <p:nvSpPr>
            <p:cNvPr id="82968" name="Line 25"/>
            <p:cNvSpPr/>
            <p:nvPr/>
          </p:nvSpPr>
          <p:spPr>
            <a:xfrm flipV="1">
              <a:off x="2524" y="1349"/>
              <a:ext cx="0" cy="180"/>
            </a:xfrm>
            <a:prstGeom prst="line">
              <a:avLst/>
            </a:prstGeom>
            <a:ln w="19050" cap="flat" cmpd="sng">
              <a:solidFill>
                <a:srgbClr val="000000"/>
              </a:solidFill>
              <a:prstDash val="solid"/>
              <a:round/>
              <a:headEnd type="none" w="med" len="med"/>
              <a:tailEnd type="none" w="med" len="med"/>
            </a:ln>
          </p:spPr>
        </p:sp>
        <p:sp>
          <p:nvSpPr>
            <p:cNvPr id="82969" name="Line 26"/>
            <p:cNvSpPr/>
            <p:nvPr/>
          </p:nvSpPr>
          <p:spPr>
            <a:xfrm>
              <a:off x="2524" y="1529"/>
              <a:ext cx="175" cy="0"/>
            </a:xfrm>
            <a:prstGeom prst="line">
              <a:avLst/>
            </a:prstGeom>
            <a:ln w="19050" cap="flat" cmpd="sng">
              <a:solidFill>
                <a:srgbClr val="000000"/>
              </a:solidFill>
              <a:prstDash val="solid"/>
              <a:round/>
              <a:headEnd type="none" w="med" len="med"/>
              <a:tailEnd type="none" w="med" len="med"/>
            </a:ln>
          </p:spPr>
        </p:sp>
        <p:sp>
          <p:nvSpPr>
            <p:cNvPr id="82970" name="Line 27"/>
            <p:cNvSpPr/>
            <p:nvPr/>
          </p:nvSpPr>
          <p:spPr>
            <a:xfrm>
              <a:off x="2161" y="1341"/>
              <a:ext cx="194" cy="0"/>
            </a:xfrm>
            <a:prstGeom prst="line">
              <a:avLst/>
            </a:prstGeom>
            <a:ln w="19050" cap="flat" cmpd="sng">
              <a:solidFill>
                <a:srgbClr val="000000"/>
              </a:solidFill>
              <a:prstDash val="lgDash"/>
              <a:round/>
              <a:headEnd type="none" w="med" len="med"/>
              <a:tailEnd type="none" w="med" len="med"/>
            </a:ln>
          </p:spPr>
        </p:sp>
        <p:sp>
          <p:nvSpPr>
            <p:cNvPr id="82971" name="Line 28"/>
            <p:cNvSpPr/>
            <p:nvPr/>
          </p:nvSpPr>
          <p:spPr>
            <a:xfrm>
              <a:off x="2381" y="1341"/>
              <a:ext cx="143" cy="0"/>
            </a:xfrm>
            <a:prstGeom prst="line">
              <a:avLst/>
            </a:prstGeom>
            <a:ln w="19050" cap="flat" cmpd="sng">
              <a:solidFill>
                <a:srgbClr val="000000"/>
              </a:solidFill>
              <a:prstDash val="solid"/>
              <a:round/>
              <a:headEnd type="none" w="med" len="med"/>
              <a:tailEnd type="none" w="med" len="med"/>
            </a:ln>
          </p:spPr>
        </p:sp>
        <p:sp>
          <p:nvSpPr>
            <p:cNvPr id="82972" name="Line 29"/>
            <p:cNvSpPr/>
            <p:nvPr/>
          </p:nvSpPr>
          <p:spPr>
            <a:xfrm>
              <a:off x="2167" y="737"/>
              <a:ext cx="208" cy="0"/>
            </a:xfrm>
            <a:prstGeom prst="line">
              <a:avLst/>
            </a:prstGeom>
            <a:ln w="19050" cap="flat" cmpd="sng">
              <a:solidFill>
                <a:srgbClr val="000000"/>
              </a:solidFill>
              <a:prstDash val="lgDash"/>
              <a:round/>
              <a:headEnd type="none" w="med" len="med"/>
              <a:tailEnd type="none" w="med" len="med"/>
            </a:ln>
          </p:spPr>
        </p:sp>
        <p:sp>
          <p:nvSpPr>
            <p:cNvPr id="82973" name="Line 30"/>
            <p:cNvSpPr/>
            <p:nvPr/>
          </p:nvSpPr>
          <p:spPr>
            <a:xfrm>
              <a:off x="2401" y="737"/>
              <a:ext cx="292" cy="0"/>
            </a:xfrm>
            <a:prstGeom prst="line">
              <a:avLst/>
            </a:prstGeom>
            <a:ln w="19050" cap="flat" cmpd="sng">
              <a:solidFill>
                <a:srgbClr val="000000"/>
              </a:solidFill>
              <a:prstDash val="solid"/>
              <a:round/>
              <a:headEnd type="none" w="med" len="med"/>
              <a:tailEnd type="none" w="med" len="med"/>
            </a:ln>
          </p:spPr>
        </p:sp>
        <p:sp>
          <p:nvSpPr>
            <p:cNvPr id="82974" name="Line 31"/>
            <p:cNvSpPr/>
            <p:nvPr/>
          </p:nvSpPr>
          <p:spPr>
            <a:xfrm>
              <a:off x="1649" y="737"/>
              <a:ext cx="486" cy="0"/>
            </a:xfrm>
            <a:prstGeom prst="line">
              <a:avLst/>
            </a:prstGeom>
            <a:ln w="19050" cap="flat" cmpd="sng">
              <a:solidFill>
                <a:srgbClr val="000000"/>
              </a:solidFill>
              <a:prstDash val="solid"/>
              <a:round/>
              <a:headEnd type="none" w="med" len="med"/>
              <a:tailEnd type="none" w="med" len="med"/>
            </a:ln>
          </p:spPr>
        </p:sp>
        <p:sp>
          <p:nvSpPr>
            <p:cNvPr id="82975" name="Line 32"/>
            <p:cNvSpPr/>
            <p:nvPr/>
          </p:nvSpPr>
          <p:spPr>
            <a:xfrm flipV="1">
              <a:off x="1915" y="1341"/>
              <a:ext cx="0" cy="188"/>
            </a:xfrm>
            <a:prstGeom prst="line">
              <a:avLst/>
            </a:prstGeom>
            <a:ln w="19050" cap="flat" cmpd="sng">
              <a:solidFill>
                <a:srgbClr val="000000"/>
              </a:solidFill>
              <a:prstDash val="solid"/>
              <a:round/>
              <a:headEnd type="none" w="med" len="med"/>
              <a:tailEnd type="none" w="med" len="med"/>
            </a:ln>
          </p:spPr>
        </p:sp>
        <p:sp>
          <p:nvSpPr>
            <p:cNvPr id="82976" name="Line 33"/>
            <p:cNvSpPr/>
            <p:nvPr/>
          </p:nvSpPr>
          <p:spPr>
            <a:xfrm flipV="1">
              <a:off x="1649" y="1341"/>
              <a:ext cx="0" cy="188"/>
            </a:xfrm>
            <a:prstGeom prst="line">
              <a:avLst/>
            </a:prstGeom>
            <a:ln w="19050" cap="flat" cmpd="sng">
              <a:solidFill>
                <a:srgbClr val="000000"/>
              </a:solidFill>
              <a:prstDash val="solid"/>
              <a:round/>
              <a:headEnd type="none" w="med" len="med"/>
              <a:tailEnd type="none" w="med" len="med"/>
            </a:ln>
          </p:spPr>
        </p:sp>
        <p:sp>
          <p:nvSpPr>
            <p:cNvPr id="82977" name="Line 34"/>
            <p:cNvSpPr/>
            <p:nvPr/>
          </p:nvSpPr>
          <p:spPr>
            <a:xfrm>
              <a:off x="1649" y="1529"/>
              <a:ext cx="266" cy="0"/>
            </a:xfrm>
            <a:prstGeom prst="line">
              <a:avLst/>
            </a:prstGeom>
            <a:ln w="19050" cap="flat" cmpd="sng">
              <a:solidFill>
                <a:srgbClr val="000000"/>
              </a:solidFill>
              <a:prstDash val="solid"/>
              <a:round/>
              <a:headEnd type="none" w="med" len="med"/>
              <a:tailEnd type="none" w="med" len="med"/>
            </a:ln>
          </p:spPr>
        </p:sp>
        <p:sp>
          <p:nvSpPr>
            <p:cNvPr id="82978" name="Line 35"/>
            <p:cNvSpPr/>
            <p:nvPr/>
          </p:nvSpPr>
          <p:spPr>
            <a:xfrm>
              <a:off x="1915" y="1341"/>
              <a:ext cx="220" cy="0"/>
            </a:xfrm>
            <a:prstGeom prst="line">
              <a:avLst/>
            </a:prstGeom>
            <a:ln w="19050" cap="flat" cmpd="sng">
              <a:solidFill>
                <a:srgbClr val="000000"/>
              </a:solidFill>
              <a:prstDash val="solid"/>
              <a:round/>
              <a:headEnd type="none" w="med" len="med"/>
              <a:tailEnd type="none" w="med" len="med"/>
            </a:ln>
          </p:spPr>
        </p:sp>
        <p:sp>
          <p:nvSpPr>
            <p:cNvPr id="82979" name="Line 36"/>
            <p:cNvSpPr/>
            <p:nvPr/>
          </p:nvSpPr>
          <p:spPr>
            <a:xfrm>
              <a:off x="521" y="1341"/>
              <a:ext cx="1128" cy="0"/>
            </a:xfrm>
            <a:prstGeom prst="line">
              <a:avLst/>
            </a:prstGeom>
            <a:ln w="19050" cap="flat" cmpd="sng">
              <a:solidFill>
                <a:srgbClr val="000000"/>
              </a:solidFill>
              <a:prstDash val="solid"/>
              <a:round/>
              <a:headEnd type="none" w="med" len="med"/>
              <a:tailEnd type="none" w="med" len="med"/>
            </a:ln>
          </p:spPr>
        </p:sp>
        <p:sp>
          <p:nvSpPr>
            <p:cNvPr id="82980" name="未知"/>
            <p:cNvSpPr/>
            <p:nvPr/>
          </p:nvSpPr>
          <p:spPr>
            <a:xfrm>
              <a:off x="910" y="233"/>
              <a:ext cx="246" cy="445"/>
            </a:xfrm>
            <a:custGeom>
              <a:avLst/>
              <a:gdLst/>
              <a:ahLst/>
              <a:cxnLst>
                <a:cxn ang="0">
                  <a:pos x="0" y="0"/>
                </a:cxn>
                <a:cxn ang="0">
                  <a:pos x="23" y="32"/>
                </a:cxn>
                <a:cxn ang="0">
                  <a:pos x="35" y="145"/>
                </a:cxn>
                <a:cxn ang="0">
                  <a:pos x="67" y="158"/>
                </a:cxn>
              </a:cxnLst>
              <a:rect l="0" t="0" r="0" b="0"/>
              <a:pathLst>
                <a:path w="380" h="618">
                  <a:moveTo>
                    <a:pt x="0" y="0"/>
                  </a:moveTo>
                  <a:cubicBezTo>
                    <a:pt x="48" y="15"/>
                    <a:pt x="97" y="30"/>
                    <a:pt x="130" y="120"/>
                  </a:cubicBezTo>
                  <a:cubicBezTo>
                    <a:pt x="163" y="210"/>
                    <a:pt x="158" y="462"/>
                    <a:pt x="200" y="540"/>
                  </a:cubicBezTo>
                  <a:cubicBezTo>
                    <a:pt x="242" y="618"/>
                    <a:pt x="352" y="582"/>
                    <a:pt x="380" y="590"/>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1" name="未知"/>
            <p:cNvSpPr/>
            <p:nvPr/>
          </p:nvSpPr>
          <p:spPr>
            <a:xfrm>
              <a:off x="1156" y="225"/>
              <a:ext cx="246" cy="425"/>
            </a:xfrm>
            <a:custGeom>
              <a:avLst/>
              <a:gdLst/>
              <a:ahLst/>
              <a:cxnLst>
                <a:cxn ang="0">
                  <a:pos x="0" y="158"/>
                </a:cxn>
                <a:cxn ang="0">
                  <a:pos x="19" y="132"/>
                </a:cxn>
                <a:cxn ang="0">
                  <a:pos x="32" y="27"/>
                </a:cxn>
                <a:cxn ang="0">
                  <a:pos x="67" y="0"/>
                </a:cxn>
              </a:cxnLst>
              <a:rect l="0" t="0" r="0" b="0"/>
              <a:pathLst>
                <a:path w="380" h="590">
                  <a:moveTo>
                    <a:pt x="0" y="590"/>
                  </a:moveTo>
                  <a:cubicBezTo>
                    <a:pt x="40" y="581"/>
                    <a:pt x="80" y="572"/>
                    <a:pt x="110" y="490"/>
                  </a:cubicBezTo>
                  <a:cubicBezTo>
                    <a:pt x="140" y="408"/>
                    <a:pt x="135" y="182"/>
                    <a:pt x="180" y="100"/>
                  </a:cubicBezTo>
                  <a:cubicBezTo>
                    <a:pt x="225" y="18"/>
                    <a:pt x="302" y="9"/>
                    <a:pt x="380" y="0"/>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2" name="未知"/>
            <p:cNvSpPr/>
            <p:nvPr/>
          </p:nvSpPr>
          <p:spPr>
            <a:xfrm>
              <a:off x="1163" y="650"/>
              <a:ext cx="233" cy="396"/>
            </a:xfrm>
            <a:custGeom>
              <a:avLst/>
              <a:gdLst/>
              <a:ahLst/>
              <a:cxnLst>
                <a:cxn ang="0">
                  <a:pos x="0" y="0"/>
                </a:cxn>
                <a:cxn ang="0">
                  <a:pos x="16" y="27"/>
                </a:cxn>
                <a:cxn ang="0">
                  <a:pos x="35" y="123"/>
                </a:cxn>
                <a:cxn ang="0">
                  <a:pos x="63" y="148"/>
                </a:cxn>
              </a:cxnLst>
              <a:rect l="0" t="0" r="0" b="0"/>
              <a:pathLst>
                <a:path w="360" h="550">
                  <a:moveTo>
                    <a:pt x="0" y="0"/>
                  </a:moveTo>
                  <a:cubicBezTo>
                    <a:pt x="15" y="17"/>
                    <a:pt x="57" y="23"/>
                    <a:pt x="90" y="100"/>
                  </a:cubicBezTo>
                  <a:cubicBezTo>
                    <a:pt x="123" y="177"/>
                    <a:pt x="155" y="385"/>
                    <a:pt x="200" y="460"/>
                  </a:cubicBezTo>
                  <a:cubicBezTo>
                    <a:pt x="245" y="535"/>
                    <a:pt x="327" y="531"/>
                    <a:pt x="360" y="550"/>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3" name="未知"/>
            <p:cNvSpPr/>
            <p:nvPr/>
          </p:nvSpPr>
          <p:spPr>
            <a:xfrm>
              <a:off x="1402" y="589"/>
              <a:ext cx="513" cy="803"/>
            </a:xfrm>
            <a:custGeom>
              <a:avLst/>
              <a:gdLst/>
              <a:ahLst/>
              <a:cxnLst>
                <a:cxn ang="0">
                  <a:pos x="0" y="171"/>
                </a:cxn>
                <a:cxn ang="0">
                  <a:pos x="23" y="143"/>
                </a:cxn>
                <a:cxn ang="0">
                  <a:pos x="50" y="39"/>
                </a:cxn>
                <a:cxn ang="0">
                  <a:pos x="68" y="6"/>
                </a:cxn>
                <a:cxn ang="0">
                  <a:pos x="87" y="39"/>
                </a:cxn>
                <a:cxn ang="0">
                  <a:pos x="94" y="241"/>
                </a:cxn>
                <a:cxn ang="0">
                  <a:pos x="140" y="300"/>
                </a:cxn>
              </a:cxnLst>
              <a:rect l="0" t="0" r="0" b="0"/>
              <a:pathLst>
                <a:path w="790" h="1115">
                  <a:moveTo>
                    <a:pt x="0" y="635"/>
                  </a:moveTo>
                  <a:cubicBezTo>
                    <a:pt x="41" y="626"/>
                    <a:pt x="83" y="617"/>
                    <a:pt x="130" y="535"/>
                  </a:cubicBezTo>
                  <a:cubicBezTo>
                    <a:pt x="177" y="453"/>
                    <a:pt x="238" y="230"/>
                    <a:pt x="280" y="145"/>
                  </a:cubicBezTo>
                  <a:cubicBezTo>
                    <a:pt x="322" y="60"/>
                    <a:pt x="345" y="25"/>
                    <a:pt x="380" y="25"/>
                  </a:cubicBezTo>
                  <a:cubicBezTo>
                    <a:pt x="415" y="25"/>
                    <a:pt x="465" y="0"/>
                    <a:pt x="490" y="145"/>
                  </a:cubicBezTo>
                  <a:cubicBezTo>
                    <a:pt x="515" y="290"/>
                    <a:pt x="480" y="733"/>
                    <a:pt x="530" y="895"/>
                  </a:cubicBezTo>
                  <a:cubicBezTo>
                    <a:pt x="580" y="1057"/>
                    <a:pt x="685" y="1086"/>
                    <a:pt x="790" y="1115"/>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4" name="未知"/>
            <p:cNvSpPr/>
            <p:nvPr/>
          </p:nvSpPr>
          <p:spPr>
            <a:xfrm>
              <a:off x="1694" y="1435"/>
              <a:ext cx="208" cy="94"/>
            </a:xfrm>
            <a:custGeom>
              <a:avLst/>
              <a:gdLst/>
              <a:ahLst/>
              <a:cxnLst>
                <a:cxn ang="0">
                  <a:pos x="0" y="35"/>
                </a:cxn>
                <a:cxn ang="0">
                  <a:pos x="18" y="11"/>
                </a:cxn>
                <a:cxn ang="0">
                  <a:pos x="57" y="0"/>
                </a:cxn>
              </a:cxnLst>
              <a:rect l="0" t="0" r="0" b="0"/>
              <a:pathLst>
                <a:path w="320" h="130">
                  <a:moveTo>
                    <a:pt x="0" y="130"/>
                  </a:moveTo>
                  <a:cubicBezTo>
                    <a:pt x="21" y="95"/>
                    <a:pt x="47" y="62"/>
                    <a:pt x="100" y="40"/>
                  </a:cubicBezTo>
                  <a:cubicBezTo>
                    <a:pt x="153" y="18"/>
                    <a:pt x="274" y="8"/>
                    <a:pt x="320" y="0"/>
                  </a:cubicBezTo>
                </a:path>
              </a:pathLst>
            </a:custGeom>
            <a:noFill/>
            <a:ln w="19050" cap="flat" cmpd="sng">
              <a:solidFill>
                <a:srgbClr val="000000"/>
              </a:solidFill>
              <a:prstDash val="solid"/>
              <a:round/>
              <a:headEnd type="none" w="med" len="med"/>
              <a:tailEnd type="none" w="med" len="med"/>
            </a:ln>
          </p:spPr>
          <p:txBody>
            <a:bodyPr/>
            <a:lstStyle/>
            <a:p>
              <a:endParaRPr lang="zh-CN" altLang="en-US"/>
            </a:p>
          </p:txBody>
        </p:sp>
        <p:sp>
          <p:nvSpPr>
            <p:cNvPr id="82985" name="Line 42"/>
            <p:cNvSpPr/>
            <p:nvPr/>
          </p:nvSpPr>
          <p:spPr>
            <a:xfrm flipV="1">
              <a:off x="1351" y="218"/>
              <a:ext cx="51" cy="22"/>
            </a:xfrm>
            <a:prstGeom prst="line">
              <a:avLst/>
            </a:prstGeom>
            <a:ln w="19050" cap="flat" cmpd="sng">
              <a:solidFill>
                <a:srgbClr val="000000"/>
              </a:solidFill>
              <a:prstDash val="solid"/>
              <a:round/>
              <a:headEnd type="none" w="med" len="med"/>
              <a:tailEnd type="stealth" w="sm" len="sm"/>
            </a:ln>
          </p:spPr>
        </p:sp>
        <p:sp>
          <p:nvSpPr>
            <p:cNvPr id="82986" name="Line 43"/>
            <p:cNvSpPr/>
            <p:nvPr/>
          </p:nvSpPr>
          <p:spPr>
            <a:xfrm>
              <a:off x="2336" y="1248"/>
              <a:ext cx="181" cy="209"/>
            </a:xfrm>
            <a:prstGeom prst="line">
              <a:avLst/>
            </a:prstGeom>
            <a:ln w="19050" cap="flat" cmpd="sng">
              <a:solidFill>
                <a:srgbClr val="000000"/>
              </a:solidFill>
              <a:prstDash val="solid"/>
              <a:round/>
              <a:headEnd type="none" w="med" len="med"/>
              <a:tailEnd type="stealth" w="sm" len="sm"/>
            </a:ln>
          </p:spPr>
        </p:sp>
        <p:sp>
          <p:nvSpPr>
            <p:cNvPr id="82987" name="Line 44"/>
            <p:cNvSpPr/>
            <p:nvPr/>
          </p:nvSpPr>
          <p:spPr>
            <a:xfrm>
              <a:off x="1117" y="650"/>
              <a:ext cx="33" cy="0"/>
            </a:xfrm>
            <a:prstGeom prst="line">
              <a:avLst/>
            </a:prstGeom>
            <a:ln w="19050" cap="flat" cmpd="sng">
              <a:solidFill>
                <a:srgbClr val="000000"/>
              </a:solidFill>
              <a:prstDash val="solid"/>
              <a:round/>
              <a:headEnd type="none" w="med" len="med"/>
              <a:tailEnd type="stealth" w="sm" len="sm"/>
            </a:ln>
          </p:spPr>
        </p:sp>
        <p:sp>
          <p:nvSpPr>
            <p:cNvPr id="82988" name="Line 45"/>
            <p:cNvSpPr/>
            <p:nvPr/>
          </p:nvSpPr>
          <p:spPr>
            <a:xfrm>
              <a:off x="1383" y="1039"/>
              <a:ext cx="19" cy="7"/>
            </a:xfrm>
            <a:prstGeom prst="line">
              <a:avLst/>
            </a:prstGeom>
            <a:ln w="19050" cap="flat" cmpd="sng">
              <a:solidFill>
                <a:srgbClr val="000000"/>
              </a:solidFill>
              <a:prstDash val="solid"/>
              <a:round/>
              <a:headEnd type="none" w="med" len="med"/>
              <a:tailEnd type="stealth" w="sm" len="sm"/>
            </a:ln>
          </p:spPr>
        </p:sp>
        <p:sp>
          <p:nvSpPr>
            <p:cNvPr id="82989" name="Line 46"/>
            <p:cNvSpPr/>
            <p:nvPr/>
          </p:nvSpPr>
          <p:spPr>
            <a:xfrm>
              <a:off x="1895" y="1385"/>
              <a:ext cx="20" cy="7"/>
            </a:xfrm>
            <a:prstGeom prst="line">
              <a:avLst/>
            </a:prstGeom>
            <a:ln w="19050" cap="flat" cmpd="sng">
              <a:solidFill>
                <a:srgbClr val="000000"/>
              </a:solidFill>
              <a:prstDash val="solid"/>
              <a:round/>
              <a:headEnd type="none" w="med" len="med"/>
              <a:tailEnd type="stealth" w="sm" len="sm"/>
            </a:ln>
          </p:spPr>
        </p:sp>
        <p:sp>
          <p:nvSpPr>
            <p:cNvPr id="82990" name="Line 47"/>
            <p:cNvSpPr/>
            <p:nvPr/>
          </p:nvSpPr>
          <p:spPr>
            <a:xfrm flipV="1">
              <a:off x="1869" y="1428"/>
              <a:ext cx="46" cy="7"/>
            </a:xfrm>
            <a:prstGeom prst="line">
              <a:avLst/>
            </a:prstGeom>
            <a:ln w="19050" cap="flat" cmpd="sng">
              <a:solidFill>
                <a:srgbClr val="000000"/>
              </a:solidFill>
              <a:prstDash val="solid"/>
              <a:round/>
              <a:headEnd type="none" w="med" len="med"/>
              <a:tailEnd type="stealth" w="sm" len="sm"/>
            </a:ln>
          </p:spPr>
        </p:sp>
        <p:sp>
          <p:nvSpPr>
            <p:cNvPr id="82991" name="Line 48"/>
            <p:cNvSpPr/>
            <p:nvPr/>
          </p:nvSpPr>
          <p:spPr>
            <a:xfrm flipV="1">
              <a:off x="2329" y="1017"/>
              <a:ext cx="188" cy="188"/>
            </a:xfrm>
            <a:prstGeom prst="line">
              <a:avLst/>
            </a:prstGeom>
            <a:ln w="19050" cap="flat" cmpd="sng">
              <a:solidFill>
                <a:srgbClr val="000000"/>
              </a:solidFill>
              <a:prstDash val="solid"/>
              <a:round/>
              <a:headEnd type="none" w="med" len="med"/>
              <a:tailEnd type="stealth" w="sm" len="sm"/>
            </a:ln>
          </p:spPr>
        </p:sp>
        <p:sp>
          <p:nvSpPr>
            <p:cNvPr id="82992" name="Text Box 49"/>
            <p:cNvSpPr txBox="1"/>
            <p:nvPr/>
          </p:nvSpPr>
          <p:spPr>
            <a:xfrm>
              <a:off x="0" y="120"/>
              <a:ext cx="1067" cy="168"/>
            </a:xfrm>
            <a:prstGeom prst="rect">
              <a:avLst/>
            </a:prstGeom>
            <a:noFill/>
            <a:ln w="9525">
              <a:noFill/>
            </a:ln>
          </p:spPr>
          <p:txBody>
            <a:bodyPr lIns="0" tIns="0" rIns="0" bIns="0" anchor="t"/>
            <a:lstStyle/>
            <a:p>
              <a:pPr algn="just" eaLnBrk="0" hangingPunct="0"/>
              <a:r>
                <a:rPr lang="zh-CN" altLang="en-US" sz="2000" dirty="0">
                  <a:latin typeface="Times New Roman" panose="02020603050405020304" pitchFamily="18" charset="0"/>
                </a:rPr>
                <a:t>总线请求</a:t>
              </a:r>
              <a:r>
                <a:rPr lang="en-US" altLang="zh-CN" sz="2000" dirty="0">
                  <a:latin typeface="Times New Roman" panose="02020603050405020304" pitchFamily="18" charset="0"/>
                </a:rPr>
                <a:t>BR</a:t>
              </a:r>
              <a:r>
                <a:rPr lang="en-US" altLang="zh-CN" sz="2000" baseline="-25000" dirty="0">
                  <a:latin typeface="Times New Roman" panose="02020603050405020304" pitchFamily="18" charset="0"/>
                </a:rPr>
                <a:t>i</a:t>
              </a:r>
              <a:endParaRPr lang="en-US" altLang="zh-CN" sz="2000" baseline="-25000" dirty="0">
                <a:latin typeface="Times New Roman" panose="02020603050405020304" pitchFamily="18" charset="0"/>
              </a:endParaRPr>
            </a:p>
          </p:txBody>
        </p:sp>
        <p:sp>
          <p:nvSpPr>
            <p:cNvPr id="82993" name="Text Box 50"/>
            <p:cNvSpPr txBox="1"/>
            <p:nvPr/>
          </p:nvSpPr>
          <p:spPr>
            <a:xfrm>
              <a:off x="1610" y="1210"/>
              <a:ext cx="123" cy="129"/>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⑦</a:t>
              </a:r>
              <a:endParaRPr lang="zh-CN" altLang="en-US" sz="2000" dirty="0">
                <a:latin typeface="Times New Roman" panose="02020603050405020304" pitchFamily="18" charset="0"/>
              </a:endParaRPr>
            </a:p>
          </p:txBody>
        </p:sp>
        <p:sp>
          <p:nvSpPr>
            <p:cNvPr id="82994" name="Text Box 51"/>
            <p:cNvSpPr txBox="1"/>
            <p:nvPr/>
          </p:nvSpPr>
          <p:spPr>
            <a:xfrm>
              <a:off x="1603" y="403"/>
              <a:ext cx="253" cy="144"/>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④</a:t>
              </a:r>
              <a:endParaRPr lang="zh-CN" altLang="en-US" sz="2000" dirty="0">
                <a:latin typeface="Times New Roman" panose="02020603050405020304" pitchFamily="18" charset="0"/>
              </a:endParaRPr>
            </a:p>
          </p:txBody>
        </p:sp>
        <p:sp>
          <p:nvSpPr>
            <p:cNvPr id="82995" name="Text Box 52"/>
            <p:cNvSpPr txBox="1"/>
            <p:nvPr/>
          </p:nvSpPr>
          <p:spPr>
            <a:xfrm>
              <a:off x="1091" y="403"/>
              <a:ext cx="136" cy="137"/>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②</a:t>
              </a:r>
              <a:endParaRPr lang="zh-CN" altLang="en-US" sz="2000" dirty="0">
                <a:latin typeface="Times New Roman" panose="02020603050405020304" pitchFamily="18" charset="0"/>
              </a:endParaRPr>
            </a:p>
          </p:txBody>
        </p:sp>
        <p:sp>
          <p:nvSpPr>
            <p:cNvPr id="82996" name="Text Box 53"/>
            <p:cNvSpPr txBox="1"/>
            <p:nvPr/>
          </p:nvSpPr>
          <p:spPr>
            <a:xfrm>
              <a:off x="1325" y="7"/>
              <a:ext cx="155" cy="137"/>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③</a:t>
              </a:r>
              <a:endParaRPr lang="zh-CN" altLang="en-US" sz="2000" dirty="0">
                <a:latin typeface="Times New Roman" panose="02020603050405020304" pitchFamily="18" charset="0"/>
              </a:endParaRPr>
            </a:p>
          </p:txBody>
        </p:sp>
        <p:sp>
          <p:nvSpPr>
            <p:cNvPr id="82997" name="Text Box 54"/>
            <p:cNvSpPr txBox="1"/>
            <p:nvPr/>
          </p:nvSpPr>
          <p:spPr>
            <a:xfrm>
              <a:off x="877" y="0"/>
              <a:ext cx="253" cy="144"/>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①</a:t>
              </a:r>
              <a:endParaRPr lang="zh-CN" altLang="en-US" sz="2000" dirty="0">
                <a:latin typeface="Times New Roman" panose="02020603050405020304" pitchFamily="18" charset="0"/>
              </a:endParaRPr>
            </a:p>
          </p:txBody>
        </p:sp>
        <p:sp>
          <p:nvSpPr>
            <p:cNvPr id="82998" name="Text Box 55"/>
            <p:cNvSpPr txBox="1"/>
            <p:nvPr/>
          </p:nvSpPr>
          <p:spPr>
            <a:xfrm>
              <a:off x="155" y="528"/>
              <a:ext cx="1008" cy="180"/>
            </a:xfrm>
            <a:prstGeom prst="rect">
              <a:avLst/>
            </a:prstGeom>
            <a:noFill/>
            <a:ln w="9525">
              <a:noFill/>
            </a:ln>
          </p:spPr>
          <p:txBody>
            <a:bodyPr lIns="0" tIns="0" rIns="0" bIns="0" anchor="t"/>
            <a:lstStyle/>
            <a:p>
              <a:pPr algn="just" eaLnBrk="0" hangingPunct="0"/>
              <a:r>
                <a:rPr lang="zh-CN" altLang="en-US" sz="2000" dirty="0">
                  <a:latin typeface="Times New Roman" panose="02020603050405020304" pitchFamily="18" charset="0"/>
                </a:rPr>
                <a:t>总线同意</a:t>
              </a:r>
              <a:r>
                <a:rPr lang="en-US" altLang="zh-CN" sz="2000" dirty="0">
                  <a:latin typeface="Times New Roman" panose="02020603050405020304" pitchFamily="18" charset="0"/>
                </a:rPr>
                <a:t>BG</a:t>
              </a:r>
              <a:r>
                <a:rPr lang="en-US" altLang="zh-CN" sz="2000" baseline="-25000" dirty="0">
                  <a:latin typeface="Times New Roman" panose="02020603050405020304" pitchFamily="18" charset="0"/>
                </a:rPr>
                <a:t>i</a:t>
              </a:r>
              <a:endParaRPr lang="en-US" altLang="zh-CN" sz="2000" baseline="-25000" dirty="0">
                <a:latin typeface="Times New Roman" panose="02020603050405020304" pitchFamily="18" charset="0"/>
              </a:endParaRPr>
            </a:p>
          </p:txBody>
        </p:sp>
        <p:sp>
          <p:nvSpPr>
            <p:cNvPr id="82999" name="Text Box 56"/>
            <p:cNvSpPr txBox="1"/>
            <p:nvPr/>
          </p:nvSpPr>
          <p:spPr>
            <a:xfrm>
              <a:off x="155" y="960"/>
              <a:ext cx="1728" cy="192"/>
            </a:xfrm>
            <a:prstGeom prst="rect">
              <a:avLst/>
            </a:prstGeom>
            <a:noFill/>
            <a:ln w="9525">
              <a:noFill/>
            </a:ln>
          </p:spPr>
          <p:txBody>
            <a:bodyPr lIns="0" tIns="0" rIns="0" bIns="0" anchor="t"/>
            <a:lstStyle/>
            <a:p>
              <a:pPr algn="just" eaLnBrk="0" hangingPunct="0"/>
              <a:r>
                <a:rPr lang="zh-CN" altLang="en-US" sz="2000" dirty="0">
                  <a:latin typeface="Times New Roman" panose="02020603050405020304" pitchFamily="18" charset="0"/>
                </a:rPr>
                <a:t>设备回答</a:t>
              </a:r>
              <a:r>
                <a:rPr lang="en-US" altLang="zh-CN" sz="2000" dirty="0">
                  <a:latin typeface="Times New Roman" panose="02020603050405020304" pitchFamily="18" charset="0"/>
                </a:rPr>
                <a:t>SACK</a:t>
              </a:r>
              <a:endParaRPr lang="en-US" altLang="zh-CN" sz="2000" baseline="-25000" dirty="0">
                <a:latin typeface="Times New Roman" panose="02020603050405020304" pitchFamily="18" charset="0"/>
              </a:endParaRPr>
            </a:p>
          </p:txBody>
        </p:sp>
        <p:sp>
          <p:nvSpPr>
            <p:cNvPr id="83000" name="Text Box 57"/>
            <p:cNvSpPr txBox="1"/>
            <p:nvPr/>
          </p:nvSpPr>
          <p:spPr>
            <a:xfrm>
              <a:off x="203" y="1152"/>
              <a:ext cx="1151" cy="202"/>
            </a:xfrm>
            <a:prstGeom prst="rect">
              <a:avLst/>
            </a:prstGeom>
            <a:noFill/>
            <a:ln w="9525">
              <a:noFill/>
            </a:ln>
          </p:spPr>
          <p:txBody>
            <a:bodyPr lIns="0" tIns="0" rIns="0" bIns="0" anchor="t"/>
            <a:lstStyle/>
            <a:p>
              <a:pPr algn="just" eaLnBrk="0" hangingPunct="0"/>
              <a:r>
                <a:rPr lang="zh-CN" altLang="en-US" sz="2000" dirty="0">
                  <a:latin typeface="Times New Roman" panose="02020603050405020304" pitchFamily="18" charset="0"/>
                </a:rPr>
                <a:t>总线忙 </a:t>
              </a:r>
              <a:r>
                <a:rPr lang="en-US" altLang="zh-CN" sz="2000" dirty="0">
                  <a:latin typeface="Times New Roman" panose="02020603050405020304" pitchFamily="18" charset="0"/>
                </a:rPr>
                <a:t>BS</a:t>
              </a:r>
              <a:endParaRPr lang="en-US" altLang="zh-CN" sz="2000" baseline="-25000" dirty="0">
                <a:latin typeface="Times New Roman" panose="02020603050405020304" pitchFamily="18" charset="0"/>
              </a:endParaRPr>
            </a:p>
          </p:txBody>
        </p:sp>
        <p:sp>
          <p:nvSpPr>
            <p:cNvPr id="83001" name="Text Box 58"/>
            <p:cNvSpPr txBox="1"/>
            <p:nvPr/>
          </p:nvSpPr>
          <p:spPr>
            <a:xfrm>
              <a:off x="1863" y="1512"/>
              <a:ext cx="149" cy="173"/>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⑤</a:t>
              </a:r>
              <a:endParaRPr lang="zh-CN" altLang="en-US" sz="2000" dirty="0">
                <a:latin typeface="Times New Roman" panose="02020603050405020304" pitchFamily="18" charset="0"/>
              </a:endParaRPr>
            </a:p>
          </p:txBody>
        </p:sp>
        <p:sp>
          <p:nvSpPr>
            <p:cNvPr id="83002" name="Text Box 59"/>
            <p:cNvSpPr txBox="1"/>
            <p:nvPr/>
          </p:nvSpPr>
          <p:spPr>
            <a:xfrm>
              <a:off x="1344" y="806"/>
              <a:ext cx="156" cy="137"/>
            </a:xfrm>
            <a:prstGeom prst="rect">
              <a:avLst/>
            </a:prstGeom>
            <a:noFill/>
            <a:ln w="9525">
              <a:noFill/>
            </a:ln>
          </p:spPr>
          <p:txBody>
            <a:bodyPr lIns="0" tIns="0" rIns="0" bIns="0" anchor="t"/>
            <a:lstStyle/>
            <a:p>
              <a:pPr algn="just" eaLnBrk="0" hangingPunct="0"/>
              <a:r>
                <a:rPr lang="zh-CN" altLang="en-US" sz="2000" dirty="0">
                  <a:latin typeface="宋体" panose="02010600030101010101" pitchFamily="2" charset="-122"/>
                </a:rPr>
                <a:t>③</a:t>
              </a:r>
              <a:endParaRPr lang="zh-CN" altLang="en-US" sz="2000" dirty="0">
                <a:latin typeface="Times New Roman" panose="02020603050405020304" pitchFamily="18" charset="0"/>
              </a:endParaRPr>
            </a:p>
          </p:txBody>
        </p:sp>
      </p:grpSp>
      <p:sp>
        <p:nvSpPr>
          <p:cNvPr id="83003" name="Rectangle 60"/>
          <p:cNvSpPr/>
          <p:nvPr/>
        </p:nvSpPr>
        <p:spPr>
          <a:xfrm>
            <a:off x="228600" y="1524000"/>
            <a:ext cx="4572000" cy="1790700"/>
          </a:xfrm>
          <a:prstGeom prst="rect">
            <a:avLst/>
          </a:prstGeom>
          <a:noFill/>
          <a:ln w="9525">
            <a:noFill/>
          </a:ln>
        </p:spPr>
        <p:txBody>
          <a:bodyPr anchor="t">
            <a:spAutoFit/>
          </a:bodyPr>
          <a:lstStyle/>
          <a:p>
            <a:pPr>
              <a:lnSpc>
                <a:spcPct val="90000"/>
              </a:lnSpc>
              <a:spcBef>
                <a:spcPct val="20000"/>
              </a:spcBef>
              <a:buSzPct val="90000"/>
              <a:buBlip>
                <a:blip r:embed="rId1"/>
              </a:buBlip>
            </a:pPr>
            <a:r>
              <a:rPr lang="en-US" altLang="zh-CN" sz="2400" dirty="0">
                <a:latin typeface="Times New Roman" panose="02020603050405020304" pitchFamily="18" charset="0"/>
              </a:rPr>
              <a:t>    </a:t>
            </a:r>
            <a:r>
              <a:rPr lang="zh-CN" altLang="en-US" sz="2400" dirty="0">
                <a:latin typeface="Times New Roman" panose="02020603050405020304" pitchFamily="18" charset="0"/>
              </a:rPr>
              <a:t>某</a:t>
            </a:r>
            <a:r>
              <a:rPr lang="en-US" altLang="zh-CN" sz="2400" dirty="0">
                <a:latin typeface="Times New Roman" panose="02020603050405020304" pitchFamily="18" charset="0"/>
              </a:rPr>
              <a:t>CPU</a:t>
            </a:r>
            <a:r>
              <a:rPr lang="zh-CN" altLang="en-US" sz="2400" dirty="0">
                <a:latin typeface="Times New Roman" panose="02020603050405020304" pitchFamily="18" charset="0"/>
              </a:rPr>
              <a:t>总线采用集中式仲裁方式，使用独立请求与菊花链查询相结合的二维总线控制结构。请分析右图所示的总线仲裁时序图。</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83004" name="Rectangle 61"/>
          <p:cNvSpPr/>
          <p:nvPr/>
        </p:nvSpPr>
        <p:spPr>
          <a:xfrm>
            <a:off x="252413" y="3286125"/>
            <a:ext cx="3221037" cy="476250"/>
          </a:xfrm>
          <a:prstGeom prst="rect">
            <a:avLst/>
          </a:prstGeom>
          <a:noFill/>
          <a:ln w="9525">
            <a:noFill/>
          </a:ln>
        </p:spPr>
        <p:txBody>
          <a:bodyPr wrap="none" anchor="t">
            <a:spAutoFit/>
          </a:bodyPr>
          <a:lstStyle/>
          <a:p>
            <a:pPr>
              <a:lnSpc>
                <a:spcPct val="90000"/>
              </a:lnSpc>
              <a:spcBef>
                <a:spcPct val="20000"/>
              </a:spcBef>
              <a:buSzPct val="90000"/>
            </a:pPr>
            <a:r>
              <a:rPr lang="zh-CN" altLang="en-US" dirty="0">
                <a:latin typeface="楷体_GB2312" pitchFamily="49" charset="-122"/>
                <a:ea typeface="楷体_GB2312" pitchFamily="49" charset="-122"/>
              </a:rPr>
              <a:t>解： 异步定时协议</a:t>
            </a:r>
            <a:endParaRPr lang="zh-CN" altLang="en-US" dirty="0">
              <a:latin typeface="楷体_GB2312" pitchFamily="49" charset="-122"/>
              <a:ea typeface="楷体_GB2312" pitchFamily="49"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4993" name="Picture 2"/>
          <p:cNvPicPr>
            <a:picLocks noChangeAspect="1"/>
          </p:cNvPicPr>
          <p:nvPr/>
        </p:nvPicPr>
        <p:blipFill>
          <a:blip r:embed="rId1" cstate="print"/>
          <a:srcRect l="9843" t="14844" r="16341" b="11604"/>
          <a:stretch>
            <a:fillRect/>
          </a:stretch>
        </p:blipFill>
        <p:spPr>
          <a:xfrm>
            <a:off x="611188" y="115888"/>
            <a:ext cx="8064500" cy="6427787"/>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1" name="Rectangle 2"/>
          <p:cNvSpPr>
            <a:spLocks noGrp="1"/>
          </p:cNvSpPr>
          <p:nvPr>
            <p:ph type="title"/>
          </p:nvPr>
        </p:nvSpPr>
        <p:spPr>
          <a:xfrm>
            <a:off x="381000" y="476250"/>
            <a:ext cx="7772400" cy="755650"/>
          </a:xfrm>
        </p:spPr>
        <p:txBody>
          <a:bodyPr wrap="square" lIns="91440" tIns="45720" rIns="91440" bIns="45720" anchor="b"/>
          <a:lstStyle/>
          <a:p>
            <a:pPr algn="l" eaLnBrk="1" hangingPunct="1"/>
            <a:r>
              <a:rPr lang="en-US" altLang="zh-CN" sz="3200" b="1" dirty="0">
                <a:solidFill>
                  <a:srgbClr val="993366"/>
                </a:solidFill>
              </a:rPr>
              <a:t>6.4.2 </a:t>
            </a:r>
            <a:r>
              <a:rPr lang="zh-CN" altLang="en-US" sz="3200" b="1" dirty="0">
                <a:solidFill>
                  <a:srgbClr val="993366"/>
                </a:solidFill>
                <a:latin typeface="宋体" panose="02010600030101010101" pitchFamily="2" charset="-122"/>
              </a:rPr>
              <a:t>总线数据传送模式</a:t>
            </a:r>
            <a:r>
              <a:rPr lang="zh-CN" altLang="en-US" b="1" dirty="0"/>
              <a:t> </a:t>
            </a:r>
            <a:endParaRPr lang="zh-CN" altLang="en-US" b="1" dirty="0"/>
          </a:p>
        </p:txBody>
      </p:sp>
      <p:sp>
        <p:nvSpPr>
          <p:cNvPr id="87042" name="Rectangle 3"/>
          <p:cNvSpPr>
            <a:spLocks noGrp="1"/>
          </p:cNvSpPr>
          <p:nvPr>
            <p:ph idx="1"/>
          </p:nvPr>
        </p:nvSpPr>
        <p:spPr>
          <a:xfrm>
            <a:off x="685800" y="1543050"/>
            <a:ext cx="7772400" cy="4038600"/>
          </a:xfrm>
        </p:spPr>
        <p:txBody>
          <a:bodyPr wrap="square" lIns="91440" tIns="45720" rIns="91440" bIns="45720" anchor="t"/>
          <a:lstStyle/>
          <a:p>
            <a:pPr eaLnBrk="1" hangingPunct="1">
              <a:buNone/>
            </a:pPr>
            <a:r>
              <a:rPr lang="en-US" altLang="zh-CN" sz="2800" b="1" dirty="0">
                <a:solidFill>
                  <a:srgbClr val="892FAD"/>
                </a:solidFill>
                <a:latin typeface="楷体_GB2312" pitchFamily="49" charset="-122"/>
                <a:ea typeface="楷体_GB2312" pitchFamily="49" charset="-122"/>
              </a:rPr>
              <a:t>1</a:t>
            </a:r>
            <a:r>
              <a:rPr lang="zh-CN" altLang="en-US" sz="2800" b="1" dirty="0">
                <a:solidFill>
                  <a:srgbClr val="892FAD"/>
                </a:solidFill>
                <a:latin typeface="楷体_GB2312" pitchFamily="49" charset="-122"/>
                <a:ea typeface="楷体_GB2312" pitchFamily="49" charset="-122"/>
              </a:rPr>
              <a:t>、读、写操作</a:t>
            </a:r>
            <a:endParaRPr lang="zh-CN" altLang="en-US" sz="2800" b="1" dirty="0">
              <a:solidFill>
                <a:srgbClr val="892FAD"/>
              </a:solidFill>
              <a:latin typeface="楷体_GB2312" pitchFamily="49" charset="-122"/>
              <a:ea typeface="楷体_GB2312" pitchFamily="49" charset="-122"/>
            </a:endParaRPr>
          </a:p>
          <a:p>
            <a:pPr algn="just" eaLnBrk="1" hangingPunct="1"/>
            <a:r>
              <a:rPr lang="zh-CN" altLang="en-US" sz="2400" b="1" dirty="0">
                <a:latin typeface="Times New Roman" panose="02020603050405020304" pitchFamily="18" charset="0"/>
              </a:rPr>
              <a:t>读操作</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由从方到主方的数据传送操作；</a:t>
            </a:r>
            <a:endParaRPr lang="zh-CN" altLang="en-US" sz="2400" b="1" dirty="0"/>
          </a:p>
          <a:p>
            <a:pPr algn="just" eaLnBrk="1" hangingPunct="1"/>
            <a:r>
              <a:rPr lang="zh-CN" altLang="en-US" sz="2400" b="1" dirty="0">
                <a:latin typeface="Times New Roman" panose="02020603050405020304" pitchFamily="18" charset="0"/>
              </a:rPr>
              <a:t>写操作</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由主方到从方的数据传送操作。</a:t>
            </a:r>
            <a:endParaRPr lang="zh-CN" altLang="en-US" sz="2400" b="1" dirty="0">
              <a:latin typeface="Times New Roman" panose="02020603050405020304" pitchFamily="18" charset="0"/>
            </a:endParaRPr>
          </a:p>
          <a:p>
            <a:pPr algn="just" eaLnBrk="1" hangingPunct="1">
              <a:buNone/>
            </a:pPr>
            <a:endParaRPr lang="zh-CN" altLang="en-US" sz="2000" b="1" dirty="0"/>
          </a:p>
          <a:p>
            <a:pPr algn="just" eaLnBrk="1" hangingPunct="1">
              <a:lnSpc>
                <a:spcPct val="120000"/>
              </a:lnSpc>
              <a:buNone/>
            </a:pPr>
            <a:r>
              <a:rPr lang="zh-CN" altLang="en-US" sz="2000" b="1" dirty="0"/>
              <a:t>     </a:t>
            </a:r>
            <a:r>
              <a:rPr lang="zh-CN" altLang="en-US" sz="2400" b="1" dirty="0">
                <a:solidFill>
                  <a:srgbClr val="0E0E14"/>
                </a:solidFill>
              </a:rPr>
              <a:t>一般，主方先以一个总线周期发出命令和从方地址，经过一定的延时再开始数据传送总线周期。为了提高总线利用率，减少延时损失，主方完成寻址总线周期后可让出总线控制权，以使其他主方完成更紧迫的操作。然后再重新竞争总线，完成数据传送总线周期。</a:t>
            </a:r>
            <a:endParaRPr lang="zh-CN" altLang="en-US" sz="2400" b="1" dirty="0">
              <a:solidFill>
                <a:srgbClr val="0E0E14"/>
              </a:solidFill>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9" name="Rectangle 2"/>
          <p:cNvSpPr/>
          <p:nvPr/>
        </p:nvSpPr>
        <p:spPr>
          <a:xfrm>
            <a:off x="539750" y="549275"/>
            <a:ext cx="8135938" cy="1587500"/>
          </a:xfrm>
          <a:prstGeom prst="rect">
            <a:avLst/>
          </a:prstGeom>
          <a:noFill/>
          <a:ln w="9525">
            <a:noFill/>
          </a:ln>
        </p:spPr>
        <p:txBody>
          <a:bodyPr anchor="t">
            <a:spAutoFit/>
          </a:bodyPr>
          <a:lstStyle/>
          <a:p>
            <a:pPr indent="304800">
              <a:spcBef>
                <a:spcPct val="50000"/>
              </a:spcBef>
              <a:buSzPct val="90000"/>
              <a:buBlip>
                <a:blip r:embed="rId1"/>
              </a:buBlip>
            </a:pPr>
            <a:r>
              <a:rPr lang="zh-CN" altLang="en-US" dirty="0">
                <a:solidFill>
                  <a:srgbClr val="892FAD"/>
                </a:solidFill>
                <a:latin typeface="Times New Roman" panose="02020603050405020304" pitchFamily="18" charset="0"/>
              </a:rPr>
              <a:t>2、块传送操作</a:t>
            </a:r>
            <a:endParaRPr lang="zh-CN" altLang="en-US" dirty="0">
              <a:solidFill>
                <a:srgbClr val="892FAD"/>
              </a:solidFill>
              <a:latin typeface="Times New Roman" panose="02020603050405020304" pitchFamily="18" charset="0"/>
            </a:endParaRPr>
          </a:p>
          <a:p>
            <a:pPr indent="304800">
              <a:spcBef>
                <a:spcPct val="50000"/>
              </a:spcBef>
              <a:buSzPct val="90000"/>
              <a:buBlip>
                <a:blip r:embed="rId1"/>
              </a:buBlip>
            </a:pPr>
            <a:r>
              <a:rPr lang="en-US" altLang="zh-CN" dirty="0">
                <a:latin typeface="Times New Roman" panose="02020603050405020304" pitchFamily="18" charset="0"/>
              </a:rPr>
              <a:t>      CPU</a:t>
            </a:r>
            <a:r>
              <a:rPr lang="zh-CN" altLang="en-US" dirty="0">
                <a:latin typeface="Times New Roman" panose="02020603050405020304" pitchFamily="18" charset="0"/>
              </a:rPr>
              <a:t>与内存储器之间数据块传送采用一次多倍字长的猝发式传送。 </a:t>
            </a:r>
            <a:endParaRPr lang="zh-CN" altLang="en-US" dirty="0">
              <a:latin typeface="Times New Roman" panose="02020603050405020304" pitchFamily="18" charset="0"/>
            </a:endParaRPr>
          </a:p>
        </p:txBody>
      </p:sp>
      <p:sp>
        <p:nvSpPr>
          <p:cNvPr id="89090" name="Rectangle 3"/>
          <p:cNvSpPr/>
          <p:nvPr/>
        </p:nvSpPr>
        <p:spPr>
          <a:xfrm>
            <a:off x="395288" y="2492375"/>
            <a:ext cx="8208962" cy="2282825"/>
          </a:xfrm>
          <a:prstGeom prst="rect">
            <a:avLst/>
          </a:prstGeom>
          <a:noFill/>
          <a:ln w="9525">
            <a:noFill/>
          </a:ln>
        </p:spPr>
        <p:txBody>
          <a:bodyPr anchor="ctr">
            <a:spAutoFit/>
          </a:bodyPr>
          <a:lstStyle/>
          <a:p>
            <a:pPr>
              <a:lnSpc>
                <a:spcPct val="120000"/>
              </a:lnSpc>
            </a:pPr>
            <a:r>
              <a:rPr lang="zh-CN" altLang="en-US" sz="2400" dirty="0">
                <a:solidFill>
                  <a:srgbClr val="0E0E14"/>
                </a:solidFill>
                <a:latin typeface="Times New Roman" panose="02020603050405020304" pitchFamily="18" charset="0"/>
              </a:rPr>
              <a:t>        只需给出块的起始地址，然后对固定块长度的数据一个接一个读出或写入。对于</a:t>
            </a:r>
            <a:r>
              <a:rPr lang="en-US" altLang="zh-CN" sz="2400" dirty="0">
                <a:solidFill>
                  <a:srgbClr val="0E0E14"/>
                </a:solidFill>
                <a:latin typeface="Times New Roman" panose="02020603050405020304" pitchFamily="18" charset="0"/>
              </a:rPr>
              <a:t>CPU</a:t>
            </a:r>
            <a:r>
              <a:rPr lang="zh-CN" altLang="en-US" sz="2400" dirty="0">
                <a:solidFill>
                  <a:srgbClr val="0E0E14"/>
                </a:solidFill>
                <a:latin typeface="Times New Roman" panose="02020603050405020304" pitchFamily="18" charset="0"/>
              </a:rPr>
              <a:t>（主方）存储器（从方）而言的块传送，常称为猝发式传送，其块长一般固定为数据线宽度（存储器字长）的</a:t>
            </a:r>
            <a:r>
              <a:rPr lang="en-US" altLang="zh-CN" sz="2400" dirty="0">
                <a:solidFill>
                  <a:srgbClr val="0E0E14"/>
                </a:solidFill>
                <a:latin typeface="Times New Roman" panose="02020603050405020304" pitchFamily="18" charset="0"/>
              </a:rPr>
              <a:t>4</a:t>
            </a:r>
            <a:r>
              <a:rPr lang="zh-CN" altLang="en-US" sz="2400" dirty="0">
                <a:solidFill>
                  <a:srgbClr val="0E0E14"/>
                </a:solidFill>
                <a:latin typeface="Times New Roman" panose="02020603050405020304" pitchFamily="18" charset="0"/>
              </a:rPr>
              <a:t>倍。例如一个</a:t>
            </a:r>
            <a:r>
              <a:rPr lang="en-US" altLang="zh-CN" sz="2400" dirty="0">
                <a:solidFill>
                  <a:srgbClr val="0E0E14"/>
                </a:solidFill>
                <a:latin typeface="Times New Roman" panose="02020603050405020304" pitchFamily="18" charset="0"/>
              </a:rPr>
              <a:t>64</a:t>
            </a:r>
            <a:r>
              <a:rPr lang="zh-CN" altLang="en-US" sz="2400" dirty="0">
                <a:solidFill>
                  <a:srgbClr val="0E0E14"/>
                </a:solidFill>
                <a:latin typeface="Times New Roman" panose="02020603050405020304" pitchFamily="18" charset="0"/>
              </a:rPr>
              <a:t>位数据线的总线，一次猝发式传送可达</a:t>
            </a:r>
            <a:r>
              <a:rPr lang="en-US" altLang="zh-CN" sz="2400" dirty="0">
                <a:solidFill>
                  <a:srgbClr val="0E0E14"/>
                </a:solidFill>
                <a:latin typeface="Times New Roman" panose="02020603050405020304" pitchFamily="18" charset="0"/>
              </a:rPr>
              <a:t>256</a:t>
            </a:r>
            <a:r>
              <a:rPr lang="zh-CN" altLang="en-US" sz="2400" dirty="0">
                <a:solidFill>
                  <a:srgbClr val="0E0E14"/>
                </a:solidFill>
                <a:latin typeface="Times New Roman" panose="02020603050405020304" pitchFamily="18" charset="0"/>
              </a:rPr>
              <a:t>位。在超标量流水中十分有用。 </a:t>
            </a:r>
            <a:endParaRPr lang="zh-CN" altLang="en-US" sz="2400" dirty="0">
              <a:solidFill>
                <a:srgbClr val="0E0E14"/>
              </a:solidFill>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7" name="Rectangle 2"/>
          <p:cNvSpPr>
            <a:spLocks noGrp="1"/>
          </p:cNvSpPr>
          <p:nvPr>
            <p:ph type="title"/>
          </p:nvPr>
        </p:nvSpPr>
        <p:spPr>
          <a:xfrm>
            <a:off x="323850" y="476250"/>
            <a:ext cx="5791200" cy="679450"/>
          </a:xfrm>
        </p:spPr>
        <p:txBody>
          <a:bodyPr wrap="square" lIns="91440" tIns="45720" rIns="91440" bIns="45720" anchor="b"/>
          <a:lstStyle/>
          <a:p>
            <a:pPr algn="l" eaLnBrk="1" hangingPunct="1"/>
            <a:r>
              <a:rPr lang="zh-CN" altLang="en-US" sz="3200" b="1" dirty="0">
                <a:solidFill>
                  <a:srgbClr val="892FAD"/>
                </a:solidFill>
                <a:latin typeface="楷体_GB2312" pitchFamily="49" charset="-122"/>
                <a:ea typeface="楷体_GB2312" pitchFamily="49" charset="-122"/>
              </a:rPr>
              <a:t> </a:t>
            </a:r>
            <a:r>
              <a:rPr lang="en-US" altLang="zh-CN" sz="2800" b="1" dirty="0">
                <a:solidFill>
                  <a:srgbClr val="892FAD"/>
                </a:solidFill>
                <a:latin typeface="楷体_GB2312" pitchFamily="49" charset="-122"/>
                <a:ea typeface="楷体_GB2312" pitchFamily="49" charset="-122"/>
              </a:rPr>
              <a:t>3</a:t>
            </a:r>
            <a:r>
              <a:rPr lang="zh-CN" altLang="en-US" sz="2800" b="1" dirty="0">
                <a:solidFill>
                  <a:srgbClr val="892FAD"/>
                </a:solidFill>
                <a:latin typeface="楷体_GB2312" pitchFamily="49" charset="-122"/>
                <a:ea typeface="楷体_GB2312" pitchFamily="49" charset="-122"/>
              </a:rPr>
              <a:t>、写后读、读修改写操作</a:t>
            </a:r>
            <a:endParaRPr lang="zh-CN" altLang="en-US" sz="2800" b="1" dirty="0">
              <a:solidFill>
                <a:srgbClr val="892FAD"/>
              </a:solidFill>
              <a:latin typeface="楷体_GB2312" pitchFamily="49" charset="-122"/>
              <a:ea typeface="楷体_GB2312" pitchFamily="49" charset="-122"/>
            </a:endParaRPr>
          </a:p>
        </p:txBody>
      </p:sp>
      <p:sp>
        <p:nvSpPr>
          <p:cNvPr id="91138" name="Rectangle 3"/>
          <p:cNvSpPr>
            <a:spLocks noGrp="1"/>
          </p:cNvSpPr>
          <p:nvPr>
            <p:ph idx="1"/>
          </p:nvPr>
        </p:nvSpPr>
        <p:spPr>
          <a:xfrm>
            <a:off x="611188" y="4437063"/>
            <a:ext cx="8077200" cy="1676400"/>
          </a:xfrm>
        </p:spPr>
        <p:txBody>
          <a:bodyPr wrap="square" lIns="91440" tIns="45720" rIns="91440" bIns="45720" anchor="t"/>
          <a:lstStyle/>
          <a:p>
            <a:pPr algn="just" eaLnBrk="1" hangingPunct="1"/>
            <a:r>
              <a:rPr lang="zh-CN" altLang="en-US" sz="2400" b="1" dirty="0">
                <a:latin typeface="Times New Roman" panose="02020603050405020304" pitchFamily="18" charset="0"/>
              </a:rPr>
              <a:t>广播</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允许一个主方对多个从方进行写操作。</a:t>
            </a:r>
            <a:endParaRPr lang="zh-CN" altLang="en-US" sz="2400" b="1" dirty="0">
              <a:latin typeface="Times New Roman" panose="02020603050405020304" pitchFamily="18" charset="0"/>
            </a:endParaRPr>
          </a:p>
          <a:p>
            <a:pPr algn="just" eaLnBrk="1" hangingPunct="1"/>
            <a:r>
              <a:rPr lang="zh-CN" altLang="en-US" sz="2400" b="1" dirty="0">
                <a:latin typeface="Times New Roman" panose="02020603050405020304" pitchFamily="18" charset="0"/>
              </a:rPr>
              <a:t>广集</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将选定的多个从方数据在总线上完成“与”</a:t>
            </a:r>
            <a:r>
              <a:rPr lang="en-US" altLang="zh-CN" sz="2400" b="1" dirty="0">
                <a:latin typeface="Times New Roman" panose="02020603050405020304" pitchFamily="18" charset="0"/>
              </a:rPr>
              <a:t>(AND)</a:t>
            </a:r>
            <a:r>
              <a:rPr lang="zh-CN" altLang="en-US" sz="2400" b="1" dirty="0">
                <a:latin typeface="Times New Roman" panose="02020603050405020304" pitchFamily="18" charset="0"/>
              </a:rPr>
              <a:t>或“或”</a:t>
            </a:r>
            <a:r>
              <a:rPr lang="en-US" altLang="zh-CN" sz="2400" b="1" dirty="0">
                <a:latin typeface="Times New Roman" panose="02020603050405020304" pitchFamily="18" charset="0"/>
              </a:rPr>
              <a:t>(OR)</a:t>
            </a:r>
            <a:r>
              <a:rPr lang="zh-CN" altLang="en-US" sz="2400" b="1" dirty="0">
                <a:latin typeface="Times New Roman" panose="02020603050405020304" pitchFamily="18" charset="0"/>
              </a:rPr>
              <a:t>操作，可用于检测多个中断源。</a:t>
            </a:r>
            <a:r>
              <a:rPr lang="zh-CN" altLang="en-US" b="1" dirty="0">
                <a:latin typeface="宋体" panose="02010600030101010101" pitchFamily="2" charset="-122"/>
              </a:rPr>
              <a:t> </a:t>
            </a:r>
            <a:endParaRPr lang="zh-CN" altLang="en-US" b="1" dirty="0">
              <a:latin typeface="宋体" panose="02010600030101010101" pitchFamily="2" charset="-122"/>
            </a:endParaRPr>
          </a:p>
        </p:txBody>
      </p:sp>
      <p:sp>
        <p:nvSpPr>
          <p:cNvPr id="91139" name="Rectangle 4"/>
          <p:cNvSpPr/>
          <p:nvPr/>
        </p:nvSpPr>
        <p:spPr>
          <a:xfrm>
            <a:off x="539750" y="3716338"/>
            <a:ext cx="3744913" cy="476250"/>
          </a:xfrm>
          <a:prstGeom prst="rect">
            <a:avLst/>
          </a:prstGeom>
          <a:noFill/>
          <a:ln w="9525">
            <a:noFill/>
          </a:ln>
        </p:spPr>
        <p:txBody>
          <a:bodyPr anchor="t">
            <a:spAutoFit/>
          </a:bodyPr>
          <a:lstStyle/>
          <a:p>
            <a:pPr>
              <a:lnSpc>
                <a:spcPct val="90000"/>
              </a:lnSpc>
              <a:spcBef>
                <a:spcPct val="20000"/>
              </a:spcBef>
              <a:buSzPct val="90000"/>
            </a:pPr>
            <a:r>
              <a:rPr lang="zh-CN" altLang="en-US" dirty="0">
                <a:solidFill>
                  <a:srgbClr val="892FAD"/>
                </a:solidFill>
                <a:latin typeface="楷体_GB2312" pitchFamily="49" charset="-122"/>
                <a:ea typeface="楷体_GB2312" pitchFamily="49" charset="-122"/>
              </a:rPr>
              <a:t>4、广播、广集操作</a:t>
            </a:r>
            <a:endParaRPr lang="zh-CN" altLang="en-US" dirty="0">
              <a:solidFill>
                <a:srgbClr val="892FAD"/>
              </a:solidFill>
              <a:latin typeface="楷体_GB2312" pitchFamily="49" charset="-122"/>
              <a:ea typeface="楷体_GB2312" pitchFamily="49" charset="-122"/>
            </a:endParaRPr>
          </a:p>
        </p:txBody>
      </p:sp>
      <p:sp>
        <p:nvSpPr>
          <p:cNvPr id="91140" name="Rectangle 5"/>
          <p:cNvSpPr/>
          <p:nvPr/>
        </p:nvSpPr>
        <p:spPr>
          <a:xfrm>
            <a:off x="611188" y="1341438"/>
            <a:ext cx="8064500" cy="2282825"/>
          </a:xfrm>
          <a:prstGeom prst="rect">
            <a:avLst/>
          </a:prstGeom>
          <a:noFill/>
          <a:ln w="9525">
            <a:noFill/>
          </a:ln>
        </p:spPr>
        <p:txBody>
          <a:bodyPr anchor="ctr">
            <a:spAutoFit/>
          </a:bodyPr>
          <a:lstStyle/>
          <a:p>
            <a:pPr>
              <a:lnSpc>
                <a:spcPct val="120000"/>
              </a:lnSpc>
            </a:pPr>
            <a:r>
              <a:rPr lang="zh-CN" altLang="en-US" sz="2400" dirty="0">
                <a:latin typeface="宋体" panose="02010600030101010101" pitchFamily="2" charset="-122"/>
              </a:rPr>
              <a:t>    这是两种组合操作。只给出地址一次（表示同一地址），或进行先写后读操作，或进行先读后写操作。前者用于校验目的，后者用于多道程序系统中对共享存储资源的保护。这两种操作和猝发式操作一样，主方掌管总线直到整个操作完成。 </a:t>
            </a:r>
            <a:endParaRPr lang="zh-CN" altLang="en-US" sz="2400" dirty="0">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5" name="Rectangle 2"/>
          <p:cNvSpPr/>
          <p:nvPr/>
        </p:nvSpPr>
        <p:spPr>
          <a:xfrm>
            <a:off x="827088" y="549275"/>
            <a:ext cx="6553200" cy="5114925"/>
          </a:xfrm>
          <a:prstGeom prst="rect">
            <a:avLst/>
          </a:prstGeom>
          <a:noFill/>
          <a:ln w="9525">
            <a:noFill/>
          </a:ln>
        </p:spPr>
        <p:txBody>
          <a:bodyPr anchor="ctr">
            <a:spAutoFit/>
          </a:bodyPr>
          <a:lstStyle/>
          <a:p>
            <a:pPr>
              <a:lnSpc>
                <a:spcPct val="150000"/>
              </a:lnSpc>
            </a:pPr>
            <a:r>
              <a:rPr lang="zh-CN" altLang="en-US" sz="2400" dirty="0">
                <a:latin typeface="宋体" panose="02010600030101010101" pitchFamily="2" charset="-122"/>
              </a:rPr>
              <a:t>       </a:t>
            </a:r>
            <a:endParaRPr lang="zh-CN" altLang="en-US" sz="2400" dirty="0">
              <a:latin typeface="宋体" panose="02010600030101010101" pitchFamily="2" charset="-122"/>
            </a:endParaRPr>
          </a:p>
          <a:p>
            <a:pPr eaLnBrk="0" hangingPunct="0">
              <a:lnSpc>
                <a:spcPct val="150000"/>
              </a:lnSpc>
            </a:pPr>
            <a:r>
              <a:rPr lang="en-US" altLang="zh-CN" dirty="0">
                <a:solidFill>
                  <a:srgbClr val="0000FF"/>
                </a:solidFill>
                <a:latin typeface="宋体" panose="02010600030101010101" pitchFamily="2" charset="-122"/>
              </a:rPr>
              <a:t>6.5 HOST</a:t>
            </a:r>
            <a:r>
              <a:rPr lang="zh-CN" altLang="en-US" dirty="0">
                <a:solidFill>
                  <a:srgbClr val="0000FF"/>
                </a:solidFill>
                <a:latin typeface="宋体" panose="02010600030101010101" pitchFamily="2" charset="-122"/>
              </a:rPr>
              <a:t>总线和</a:t>
            </a:r>
            <a:r>
              <a:rPr lang="en-US" altLang="zh-CN" dirty="0">
                <a:solidFill>
                  <a:srgbClr val="0000FF"/>
                </a:solidFill>
                <a:latin typeface="宋体" panose="02010600030101010101" pitchFamily="2" charset="-122"/>
              </a:rPr>
              <a:t>PCI</a:t>
            </a:r>
            <a:r>
              <a:rPr lang="zh-CN" altLang="en-US" dirty="0">
                <a:solidFill>
                  <a:srgbClr val="0000FF"/>
                </a:solidFill>
                <a:latin typeface="宋体" panose="02010600030101010101" pitchFamily="2" charset="-122"/>
              </a:rPr>
              <a:t>总线 </a:t>
            </a:r>
            <a:br>
              <a:rPr lang="zh-CN" altLang="en-US" sz="2400" dirty="0">
                <a:latin typeface="宋体" panose="02010600030101010101" pitchFamily="2" charset="-122"/>
              </a:rPr>
            </a:br>
            <a:r>
              <a:rPr lang="zh-CN" altLang="en-US" sz="2400" dirty="0">
                <a:latin typeface="宋体" panose="02010600030101010101" pitchFamily="2" charset="-122"/>
              </a:rPr>
              <a:t>　</a:t>
            </a:r>
            <a:endParaRPr lang="zh-CN" altLang="en-US" sz="2400" dirty="0">
              <a:latin typeface="宋体" panose="02010600030101010101" pitchFamily="2" charset="-122"/>
            </a:endParaRPr>
          </a:p>
          <a:p>
            <a:pPr eaLnBrk="0" hangingPunct="0">
              <a:lnSpc>
                <a:spcPct val="150000"/>
              </a:lnSpc>
            </a:pPr>
            <a:r>
              <a:rPr lang="en-US" altLang="zh-CN" sz="2400" u="sng" dirty="0">
                <a:latin typeface="宋体" panose="02010600030101010101" pitchFamily="2" charset="-122"/>
              </a:rPr>
              <a:t>6.</a:t>
            </a:r>
            <a:r>
              <a:rPr lang="en-US" altLang="zh-CN" sz="2400" dirty="0">
                <a:latin typeface="宋体" panose="02010600030101010101" pitchFamily="2" charset="-122"/>
              </a:rPr>
              <a:t>5.1 </a:t>
            </a:r>
            <a:r>
              <a:rPr lang="zh-CN" altLang="en-US" sz="2400" dirty="0">
                <a:latin typeface="宋体" panose="02010600030101010101" pitchFamily="2" charset="-122"/>
              </a:rPr>
              <a:t>多总线结构</a:t>
            </a:r>
            <a:endParaRPr lang="zh-CN" altLang="en-US" sz="2400" dirty="0">
              <a:latin typeface="宋体" panose="02010600030101010101" pitchFamily="2" charset="-122"/>
            </a:endParaRPr>
          </a:p>
          <a:p>
            <a:pPr eaLnBrk="0" hangingPunct="0">
              <a:lnSpc>
                <a:spcPct val="150000"/>
              </a:lnSpc>
            </a:pPr>
            <a:r>
              <a:rPr lang="en-US" altLang="zh-CN" sz="2400" dirty="0">
                <a:latin typeface="宋体" panose="02010600030101010101" pitchFamily="2" charset="-122"/>
              </a:rPr>
              <a:t>6.5.2 PCI</a:t>
            </a:r>
            <a:r>
              <a:rPr lang="zh-CN" altLang="en-US" sz="2400" dirty="0">
                <a:latin typeface="宋体" panose="02010600030101010101" pitchFamily="2" charset="-122"/>
              </a:rPr>
              <a:t>总线信号线</a:t>
            </a:r>
            <a:br>
              <a:rPr lang="zh-CN" altLang="en-US" sz="2400" dirty="0">
                <a:latin typeface="宋体" panose="02010600030101010101" pitchFamily="2" charset="-122"/>
              </a:rPr>
            </a:br>
            <a:r>
              <a:rPr lang="en-US" altLang="zh-CN" sz="2400" dirty="0">
                <a:latin typeface="宋体" panose="02010600030101010101" pitchFamily="2" charset="-122"/>
              </a:rPr>
              <a:t>6.5.3 </a:t>
            </a:r>
            <a:r>
              <a:rPr lang="zh-CN" altLang="en-US" sz="2400" dirty="0">
                <a:latin typeface="宋体" panose="02010600030101010101" pitchFamily="2" charset="-122"/>
              </a:rPr>
              <a:t>总线周期类型 </a:t>
            </a:r>
            <a:endParaRPr lang="zh-CN" altLang="en-US" sz="2400" dirty="0">
              <a:latin typeface="宋体" panose="02010600030101010101" pitchFamily="2" charset="-122"/>
            </a:endParaRPr>
          </a:p>
          <a:p>
            <a:pPr eaLnBrk="0" hangingPunct="0">
              <a:lnSpc>
                <a:spcPct val="150000"/>
              </a:lnSpc>
            </a:pPr>
            <a:r>
              <a:rPr lang="en-US" altLang="zh-CN" sz="2400" u="sng" dirty="0">
                <a:latin typeface="宋体" panose="02010600030101010101" pitchFamily="2" charset="-122"/>
              </a:rPr>
              <a:t>6.</a:t>
            </a:r>
            <a:r>
              <a:rPr lang="en-US" altLang="zh-CN" sz="2400" dirty="0">
                <a:latin typeface="宋体" panose="02010600030101010101" pitchFamily="2" charset="-122"/>
              </a:rPr>
              <a:t>5.4 </a:t>
            </a:r>
            <a:r>
              <a:rPr lang="zh-CN" altLang="en-US" sz="2400" dirty="0">
                <a:latin typeface="宋体" panose="02010600030101010101" pitchFamily="2" charset="-122"/>
              </a:rPr>
              <a:t>总线周期操作</a:t>
            </a:r>
            <a:br>
              <a:rPr lang="zh-CN" altLang="en-US" sz="2400" dirty="0">
                <a:latin typeface="宋体" panose="02010600030101010101" pitchFamily="2" charset="-122"/>
              </a:rPr>
            </a:br>
            <a:r>
              <a:rPr lang="en-US" altLang="zh-CN" sz="2400" dirty="0">
                <a:latin typeface="宋体" panose="02010600030101010101" pitchFamily="2" charset="-122"/>
              </a:rPr>
              <a:t>6.5.5 </a:t>
            </a:r>
            <a:r>
              <a:rPr lang="zh-CN" altLang="en-US" sz="2400" dirty="0">
                <a:latin typeface="宋体" panose="02010600030101010101" pitchFamily="2" charset="-122"/>
              </a:rPr>
              <a:t>总线仲裁</a:t>
            </a:r>
            <a:br>
              <a:rPr lang="zh-CN" altLang="en-US" sz="2400" dirty="0">
                <a:latin typeface="宋体" panose="02010600030101010101" pitchFamily="2" charset="-122"/>
              </a:rPr>
            </a:br>
            <a:r>
              <a:rPr lang="zh-CN" altLang="en-US" sz="2400" dirty="0">
                <a:latin typeface="宋体" panose="02010600030101010101" pitchFamily="2" charset="-122"/>
              </a:rPr>
              <a:t>　 </a:t>
            </a:r>
            <a:endParaRPr lang="zh-CN" altLang="en-US" sz="2400" dirty="0">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5233" name="Picture 2"/>
          <p:cNvPicPr>
            <a:picLocks noChangeAspect="1"/>
          </p:cNvPicPr>
          <p:nvPr/>
        </p:nvPicPr>
        <p:blipFill>
          <a:blip r:embed="rId1" cstate="print"/>
          <a:srcRect l="5704" t="12354" r="3346" b="6445"/>
          <a:stretch>
            <a:fillRect/>
          </a:stretch>
        </p:blipFill>
        <p:spPr>
          <a:xfrm>
            <a:off x="428625" y="1071563"/>
            <a:ext cx="7810500" cy="5578475"/>
          </a:xfrm>
          <a:prstGeom prst="rect">
            <a:avLst/>
          </a:prstGeom>
          <a:noFill/>
          <a:ln w="9525">
            <a:noFill/>
          </a:ln>
        </p:spPr>
      </p:pic>
      <p:sp>
        <p:nvSpPr>
          <p:cNvPr id="95234" name="Rectangle 3"/>
          <p:cNvSpPr/>
          <p:nvPr/>
        </p:nvSpPr>
        <p:spPr>
          <a:xfrm>
            <a:off x="214313" y="428625"/>
            <a:ext cx="2851150" cy="519113"/>
          </a:xfrm>
          <a:prstGeom prst="rect">
            <a:avLst/>
          </a:prstGeom>
          <a:noFill/>
          <a:ln w="9525">
            <a:noFill/>
          </a:ln>
        </p:spPr>
        <p:txBody>
          <a:bodyPr wrap="none" anchor="ctr">
            <a:spAutoFit/>
          </a:bodyPr>
          <a:lstStyle/>
          <a:p>
            <a:r>
              <a:rPr lang="en-US" altLang="zh-CN" dirty="0">
                <a:latin typeface="Times New Roman" panose="02020603050405020304" pitchFamily="18" charset="0"/>
              </a:rPr>
              <a:t>6.5.1 </a:t>
            </a:r>
            <a:r>
              <a:rPr lang="zh-CN" altLang="en-US" dirty="0">
                <a:latin typeface="Times New Roman" panose="02020603050405020304" pitchFamily="18" charset="0"/>
              </a:rPr>
              <a:t>多总线结构 </a:t>
            </a:r>
            <a:endParaRPr lang="zh-CN" altLang="en-US"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图片 2">
            <a:hlinkClick r:id="rId2" tooltip="" action="ppaction://hlinkfile"/>
          </p:cNvPr>
          <p:cNvPicPr>
            <a:picLocks noChangeAspect="1"/>
          </p:cNvPicPr>
          <p:nvPr/>
        </p:nvPicPr>
        <p:blipFill>
          <a:blip r:embed="rId3"/>
          <a:stretch>
            <a:fillRect/>
          </a:stretch>
        </p:blipFill>
        <p:spPr>
          <a:xfrm>
            <a:off x="7843520" y="5726430"/>
            <a:ext cx="923925" cy="92392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1" name="Rectangle 2"/>
          <p:cNvSpPr/>
          <p:nvPr/>
        </p:nvSpPr>
        <p:spPr>
          <a:xfrm>
            <a:off x="250825" y="260350"/>
            <a:ext cx="8137525" cy="5478463"/>
          </a:xfrm>
          <a:prstGeom prst="rect">
            <a:avLst/>
          </a:prstGeom>
          <a:noFill/>
          <a:ln w="9525">
            <a:noFill/>
          </a:ln>
        </p:spPr>
        <p:txBody>
          <a:bodyPr anchor="ctr">
            <a:spAutoFit/>
          </a:bodyPr>
          <a:lstStyle/>
          <a:p>
            <a:pPr>
              <a:lnSpc>
                <a:spcPct val="150000"/>
              </a:lnSpc>
            </a:pPr>
            <a:r>
              <a:rPr lang="en-US" altLang="zh-CN" dirty="0">
                <a:latin typeface="宋体" panose="02010600030101010101" pitchFamily="2" charset="-122"/>
              </a:rPr>
              <a:t>HOST</a:t>
            </a:r>
            <a:r>
              <a:rPr lang="zh-CN" altLang="en-US" dirty="0">
                <a:latin typeface="宋体" panose="02010600030101010101" pitchFamily="2" charset="-122"/>
              </a:rPr>
              <a:t>总线：</a:t>
            </a:r>
            <a:endParaRPr lang="zh-CN" altLang="en-US" dirty="0">
              <a:latin typeface="宋体" panose="02010600030101010101" pitchFamily="2" charset="-122"/>
            </a:endParaRPr>
          </a:p>
          <a:p>
            <a:r>
              <a:rPr lang="zh-CN" altLang="en-US" dirty="0">
                <a:latin typeface="Times New Roman" panose="02020603050405020304" pitchFamily="18" charset="0"/>
              </a:rPr>
              <a:t>        该总线有</a:t>
            </a:r>
            <a:r>
              <a:rPr lang="en-US" altLang="zh-CN" dirty="0">
                <a:latin typeface="Times New Roman" panose="02020603050405020304" pitchFamily="18" charset="0"/>
              </a:rPr>
              <a:t>CPU</a:t>
            </a:r>
            <a:r>
              <a:rPr lang="zh-CN" altLang="en-US" dirty="0">
                <a:latin typeface="Times New Roman" panose="02020603050405020304" pitchFamily="18" charset="0"/>
              </a:rPr>
              <a:t>总线、系统总线、主存总线、前端总线等多种名称，各自反映了总线功能的一个方面。这里称“宿主”总线，也许更全面，因为</a:t>
            </a:r>
            <a:r>
              <a:rPr lang="en-US" altLang="zh-CN" dirty="0">
                <a:latin typeface="Times New Roman" panose="02020603050405020304" pitchFamily="18" charset="0"/>
              </a:rPr>
              <a:t>HOST</a:t>
            </a:r>
            <a:r>
              <a:rPr lang="zh-CN" altLang="en-US" dirty="0">
                <a:latin typeface="Times New Roman" panose="02020603050405020304" pitchFamily="18" charset="0"/>
              </a:rPr>
              <a:t>总线不仅连接主存，还可以连接多个</a:t>
            </a:r>
            <a:r>
              <a:rPr lang="en-US" altLang="zh-CN" dirty="0">
                <a:latin typeface="Times New Roman" panose="02020603050405020304" pitchFamily="18" charset="0"/>
              </a:rPr>
              <a:t>CPU</a:t>
            </a:r>
            <a:r>
              <a:rPr lang="zh-CN" altLang="en-US" dirty="0">
                <a:latin typeface="Times New Roman" panose="02020603050405020304" pitchFamily="18" charset="0"/>
              </a:rPr>
              <a:t>。 </a:t>
            </a:r>
            <a:endParaRPr lang="zh-CN" altLang="en-US" dirty="0">
              <a:latin typeface="宋体" panose="02010600030101010101" pitchFamily="2" charset="-122"/>
            </a:endParaRPr>
          </a:p>
          <a:p>
            <a:r>
              <a:rPr lang="zh-CN" altLang="en-US" dirty="0">
                <a:latin typeface="Times New Roman" panose="02020603050405020304" pitchFamily="18" charset="0"/>
              </a:rPr>
              <a:t>         </a:t>
            </a:r>
            <a:r>
              <a:rPr lang="en-US" altLang="zh-CN" dirty="0">
                <a:latin typeface="Times New Roman" panose="02020603050405020304" pitchFamily="18" charset="0"/>
              </a:rPr>
              <a:t>HOST</a:t>
            </a:r>
            <a:r>
              <a:rPr lang="zh-CN" altLang="en-US" dirty="0">
                <a:latin typeface="Times New Roman" panose="02020603050405020304" pitchFamily="18" charset="0"/>
              </a:rPr>
              <a:t>总线连接“北桥”芯片与</a:t>
            </a:r>
            <a:r>
              <a:rPr lang="en-US" altLang="zh-CN" dirty="0">
                <a:latin typeface="Times New Roman" panose="02020603050405020304" pitchFamily="18" charset="0"/>
              </a:rPr>
              <a:t>CPU</a:t>
            </a:r>
            <a:r>
              <a:rPr lang="zh-CN" altLang="en-US" dirty="0">
                <a:latin typeface="Times New Roman" panose="02020603050405020304" pitchFamily="18" charset="0"/>
              </a:rPr>
              <a:t>之间的信息通路，它是一个</a:t>
            </a:r>
            <a:r>
              <a:rPr lang="en-US" altLang="zh-CN" dirty="0">
                <a:latin typeface="Times New Roman" panose="02020603050405020304" pitchFamily="18" charset="0"/>
              </a:rPr>
              <a:t>64</a:t>
            </a:r>
            <a:r>
              <a:rPr lang="zh-CN" altLang="en-US" dirty="0">
                <a:latin typeface="Times New Roman" panose="02020603050405020304" pitchFamily="18" charset="0"/>
              </a:rPr>
              <a:t>位数据线和</a:t>
            </a:r>
            <a:r>
              <a:rPr lang="en-US" altLang="zh-CN" dirty="0">
                <a:latin typeface="Times New Roman" panose="02020603050405020304" pitchFamily="18" charset="0"/>
              </a:rPr>
              <a:t>32</a:t>
            </a:r>
            <a:r>
              <a:rPr lang="zh-CN" altLang="en-US" dirty="0">
                <a:latin typeface="Times New Roman" panose="02020603050405020304" pitchFamily="18" charset="0"/>
              </a:rPr>
              <a:t>位地址线的同步总线。</a:t>
            </a:r>
            <a:r>
              <a:rPr lang="en-US" altLang="zh-CN" dirty="0">
                <a:latin typeface="Times New Roman" panose="02020603050405020304" pitchFamily="18" charset="0"/>
              </a:rPr>
              <a:t>32</a:t>
            </a:r>
            <a:r>
              <a:rPr lang="zh-CN" altLang="en-US" dirty="0">
                <a:latin typeface="Times New Roman" panose="02020603050405020304" pitchFamily="18" charset="0"/>
              </a:rPr>
              <a:t>位的地址线可支持处理器</a:t>
            </a:r>
            <a:r>
              <a:rPr lang="en-US" altLang="zh-CN" dirty="0">
                <a:latin typeface="Times New Roman" panose="02020603050405020304" pitchFamily="18" charset="0"/>
              </a:rPr>
              <a:t>4GB</a:t>
            </a:r>
            <a:r>
              <a:rPr lang="zh-CN" altLang="en-US" dirty="0">
                <a:latin typeface="Times New Roman" panose="02020603050405020304" pitchFamily="18" charset="0"/>
              </a:rPr>
              <a:t>的存储寻址空间。总线上还接有</a:t>
            </a:r>
            <a:r>
              <a:rPr lang="en-US" altLang="zh-CN" dirty="0">
                <a:latin typeface="Times New Roman" panose="02020603050405020304" pitchFamily="18" charset="0"/>
              </a:rPr>
              <a:t>L2</a:t>
            </a:r>
            <a:r>
              <a:rPr lang="zh-CN" altLang="en-US" dirty="0">
                <a:latin typeface="Times New Roman" panose="02020603050405020304" pitchFamily="18" charset="0"/>
              </a:rPr>
              <a:t>级</a:t>
            </a:r>
            <a:r>
              <a:rPr lang="en-US" altLang="zh-CN" dirty="0">
                <a:latin typeface="Times New Roman" panose="02020603050405020304" pitchFamily="18" charset="0"/>
              </a:rPr>
              <a:t>cache</a:t>
            </a:r>
            <a:r>
              <a:rPr lang="zh-CN" altLang="en-US" dirty="0">
                <a:latin typeface="Times New Roman" panose="02020603050405020304" pitchFamily="18" charset="0"/>
              </a:rPr>
              <a:t>，主存与</a:t>
            </a:r>
            <a:r>
              <a:rPr lang="en-US" altLang="zh-CN" dirty="0">
                <a:latin typeface="Times New Roman" panose="02020603050405020304" pitchFamily="18" charset="0"/>
              </a:rPr>
              <a:t>cache</a:t>
            </a:r>
            <a:r>
              <a:rPr lang="zh-CN" altLang="en-US" dirty="0">
                <a:latin typeface="Times New Roman" panose="02020603050405020304" pitchFamily="18" charset="0"/>
              </a:rPr>
              <a:t>控制器芯片。后者用来管理</a:t>
            </a:r>
            <a:r>
              <a:rPr lang="en-US" altLang="zh-CN" dirty="0">
                <a:latin typeface="Times New Roman" panose="02020603050405020304" pitchFamily="18" charset="0"/>
              </a:rPr>
              <a:t>CPU</a:t>
            </a:r>
            <a:r>
              <a:rPr lang="zh-CN" altLang="en-US" dirty="0">
                <a:latin typeface="Times New Roman" panose="02020603050405020304" pitchFamily="18" charset="0"/>
              </a:rPr>
              <a:t>对主存和</a:t>
            </a:r>
            <a:r>
              <a:rPr lang="en-US" altLang="zh-CN" dirty="0">
                <a:latin typeface="Times New Roman" panose="02020603050405020304" pitchFamily="18" charset="0"/>
              </a:rPr>
              <a:t>cache</a:t>
            </a:r>
            <a:r>
              <a:rPr lang="zh-CN" altLang="en-US" dirty="0">
                <a:latin typeface="Times New Roman" panose="02020603050405020304" pitchFamily="18" charset="0"/>
              </a:rPr>
              <a:t>的存取操作。</a:t>
            </a:r>
            <a:r>
              <a:rPr lang="en-US" altLang="zh-CN" dirty="0">
                <a:latin typeface="Times New Roman" panose="02020603050405020304" pitchFamily="18" charset="0"/>
              </a:rPr>
              <a:t>CPU</a:t>
            </a:r>
            <a:r>
              <a:rPr lang="zh-CN" altLang="en-US" dirty="0">
                <a:latin typeface="Times New Roman" panose="02020603050405020304" pitchFamily="18" charset="0"/>
              </a:rPr>
              <a:t>拥有</a:t>
            </a:r>
            <a:r>
              <a:rPr lang="en-US" altLang="zh-CN" dirty="0">
                <a:latin typeface="Times New Roman" panose="02020603050405020304" pitchFamily="18" charset="0"/>
              </a:rPr>
              <a:t>HOST</a:t>
            </a:r>
            <a:r>
              <a:rPr lang="zh-CN" altLang="en-US" dirty="0">
                <a:latin typeface="Times New Roman" panose="02020603050405020304" pitchFamily="18" charset="0"/>
              </a:rPr>
              <a:t>总线的控制权，但在必要情况下可放弃总线控制权。</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p:nvPr/>
        </p:nvSpPr>
        <p:spPr>
          <a:xfrm>
            <a:off x="214313" y="741363"/>
            <a:ext cx="8137525" cy="5424487"/>
          </a:xfrm>
          <a:prstGeom prst="rect">
            <a:avLst/>
          </a:prstGeom>
          <a:noFill/>
          <a:ln w="9525">
            <a:noFill/>
          </a:ln>
        </p:spPr>
        <p:txBody>
          <a:bodyPr anchor="ctr">
            <a:spAutoFit/>
          </a:bodyPr>
          <a:lstStyle/>
          <a:p>
            <a:pPr>
              <a:lnSpc>
                <a:spcPct val="150000"/>
              </a:lnSpc>
            </a:pPr>
            <a:r>
              <a:rPr lang="en-US" altLang="zh-CN" dirty="0">
                <a:latin typeface="宋体" panose="02010600030101010101" pitchFamily="2" charset="-122"/>
              </a:rPr>
              <a:t>PCI</a:t>
            </a:r>
            <a:r>
              <a:rPr lang="zh-CN" altLang="en-US" dirty="0">
                <a:latin typeface="宋体" panose="02010600030101010101" pitchFamily="2" charset="-122"/>
              </a:rPr>
              <a:t>总线：</a:t>
            </a:r>
            <a:endParaRPr lang="zh-CN" altLang="en-US" dirty="0">
              <a:latin typeface="宋体" panose="02010600030101010101" pitchFamily="2" charset="-122"/>
            </a:endParaRPr>
          </a:p>
          <a:p>
            <a:r>
              <a:rPr lang="zh-CN" altLang="en-US" dirty="0">
                <a:latin typeface="宋体" panose="02010600030101010101" pitchFamily="2" charset="-122"/>
              </a:rPr>
              <a:t>    连接各种高速的</a:t>
            </a:r>
            <a:r>
              <a:rPr lang="en-US" altLang="zh-CN" dirty="0">
                <a:latin typeface="宋体" panose="02010600030101010101" pitchFamily="2" charset="-122"/>
              </a:rPr>
              <a:t>PCI</a:t>
            </a:r>
            <a:r>
              <a:rPr lang="zh-CN" altLang="en-US" dirty="0">
                <a:latin typeface="宋体" panose="02010600030101010101" pitchFamily="2" charset="-122"/>
              </a:rPr>
              <a:t>设备。</a:t>
            </a:r>
            <a:r>
              <a:rPr lang="en-US" altLang="zh-CN" dirty="0">
                <a:latin typeface="宋体" panose="02010600030101010101" pitchFamily="2" charset="-122"/>
              </a:rPr>
              <a:t>PCI</a:t>
            </a:r>
            <a:r>
              <a:rPr lang="zh-CN" altLang="en-US" dirty="0">
                <a:latin typeface="宋体" panose="02010600030101010101" pitchFamily="2" charset="-122"/>
              </a:rPr>
              <a:t>是一个与处理器无关的高速外围总线，又是至关重要的层间总线。它采用同步时序协议和集中式仲裁策略，并具有自动配置能力。</a:t>
            </a:r>
            <a:r>
              <a:rPr lang="en-US" altLang="zh-CN" dirty="0">
                <a:latin typeface="宋体" panose="02010600030101010101" pitchFamily="2" charset="-122"/>
              </a:rPr>
              <a:t>PCI</a:t>
            </a:r>
            <a:r>
              <a:rPr lang="zh-CN" altLang="en-US" dirty="0">
                <a:latin typeface="宋体" panose="02010600030101010101" pitchFamily="2" charset="-122"/>
              </a:rPr>
              <a:t>设备可以是主设备，也可以是从设备，或兼而有之。</a:t>
            </a:r>
            <a:endParaRPr lang="en-US" altLang="zh-CN" dirty="0">
              <a:latin typeface="宋体" panose="02010600030101010101" pitchFamily="2" charset="-122"/>
            </a:endParaRPr>
          </a:p>
          <a:p>
            <a:r>
              <a:rPr lang="zh-CN" altLang="en-US" dirty="0">
                <a:latin typeface="Times New Roman" panose="02020603050405020304" pitchFamily="18" charset="0"/>
              </a:rPr>
              <a:t>        在</a:t>
            </a:r>
            <a:r>
              <a:rPr lang="en-US" altLang="zh-CN" dirty="0">
                <a:latin typeface="Times New Roman" panose="02020603050405020304" pitchFamily="18" charset="0"/>
              </a:rPr>
              <a:t>PCI</a:t>
            </a:r>
            <a:r>
              <a:rPr lang="zh-CN" altLang="en-US" dirty="0">
                <a:latin typeface="Times New Roman" panose="02020603050405020304" pitchFamily="18" charset="0"/>
              </a:rPr>
              <a:t>设备中不存在</a:t>
            </a:r>
            <a:r>
              <a:rPr lang="en-US" altLang="zh-CN" dirty="0">
                <a:latin typeface="Times New Roman" panose="02020603050405020304" pitchFamily="18" charset="0"/>
              </a:rPr>
              <a:t>DMA</a:t>
            </a:r>
            <a:r>
              <a:rPr lang="zh-CN" altLang="en-US" dirty="0">
                <a:latin typeface="Times New Roman" panose="02020603050405020304" pitchFamily="18" charset="0"/>
              </a:rPr>
              <a:t>（直接存储器传送）的概念，这是因为</a:t>
            </a:r>
            <a:r>
              <a:rPr lang="en-US" altLang="zh-CN" dirty="0">
                <a:latin typeface="Times New Roman" panose="02020603050405020304" pitchFamily="18" charset="0"/>
              </a:rPr>
              <a:t>PCI</a:t>
            </a:r>
            <a:r>
              <a:rPr lang="zh-CN" altLang="en-US" dirty="0">
                <a:latin typeface="Times New Roman" panose="02020603050405020304" pitchFamily="18" charset="0"/>
              </a:rPr>
              <a:t>总线支持无限的猝发式传送。这样，传统总线上用</a:t>
            </a:r>
            <a:r>
              <a:rPr lang="en-US" altLang="zh-CN" dirty="0">
                <a:latin typeface="Times New Roman" panose="02020603050405020304" pitchFamily="18" charset="0"/>
              </a:rPr>
              <a:t>DMA</a:t>
            </a:r>
            <a:r>
              <a:rPr lang="zh-CN" altLang="en-US" dirty="0">
                <a:latin typeface="Times New Roman" panose="02020603050405020304" pitchFamily="18" charset="0"/>
              </a:rPr>
              <a:t>方式工作的设备移植到</a:t>
            </a:r>
            <a:r>
              <a:rPr lang="en-US" altLang="zh-CN" dirty="0">
                <a:latin typeface="Times New Roman" panose="02020603050405020304" pitchFamily="18" charset="0"/>
              </a:rPr>
              <a:t>PCI</a:t>
            </a:r>
            <a:r>
              <a:rPr lang="zh-CN" altLang="en-US" dirty="0">
                <a:latin typeface="Times New Roman" panose="02020603050405020304" pitchFamily="18" charset="0"/>
              </a:rPr>
              <a:t>总线上时，采用主设备工作方式即可。</a:t>
            </a:r>
            <a:endParaRPr lang="en-US" altLang="zh-CN" dirty="0">
              <a:latin typeface="Times New Roman" panose="02020603050405020304" pitchFamily="18" charset="0"/>
            </a:endParaRPr>
          </a:p>
          <a:p>
            <a:r>
              <a:rPr lang="zh-CN" altLang="en-US" dirty="0">
                <a:latin typeface="Times New Roman" panose="02020603050405020304" pitchFamily="18" charset="0"/>
              </a:rPr>
              <a:t>        系统中允许有多条</a:t>
            </a:r>
            <a:r>
              <a:rPr lang="en-US" altLang="zh-CN" dirty="0">
                <a:latin typeface="Times New Roman" panose="02020603050405020304" pitchFamily="18" charset="0"/>
              </a:rPr>
              <a:t>PCI</a:t>
            </a:r>
            <a:r>
              <a:rPr lang="zh-CN" altLang="en-US" dirty="0">
                <a:latin typeface="Times New Roman" panose="02020603050405020304" pitchFamily="18" charset="0"/>
              </a:rPr>
              <a:t>总线。可使用</a:t>
            </a:r>
            <a:r>
              <a:rPr lang="en-US" altLang="zh-CN" dirty="0">
                <a:latin typeface="Times New Roman" panose="02020603050405020304" pitchFamily="18" charset="0"/>
              </a:rPr>
              <a:t>PCI/PCI</a:t>
            </a:r>
            <a:r>
              <a:rPr lang="zh-CN" altLang="en-US" dirty="0">
                <a:latin typeface="Times New Roman" panose="02020603050405020304" pitchFamily="18" charset="0"/>
              </a:rPr>
              <a:t>桥扩充</a:t>
            </a:r>
            <a:r>
              <a:rPr lang="en-US" altLang="zh-CN" dirty="0">
                <a:latin typeface="Times New Roman" panose="02020603050405020304" pitchFamily="18" charset="0"/>
              </a:rPr>
              <a:t>PCI</a:t>
            </a:r>
            <a:r>
              <a:rPr lang="zh-CN" altLang="en-US" dirty="0">
                <a:latin typeface="Times New Roman" panose="02020603050405020304" pitchFamily="18" charset="0"/>
              </a:rPr>
              <a:t>总线负载能力。 </a:t>
            </a:r>
            <a:r>
              <a:rPr lang="zh-CN" altLang="en-US" dirty="0">
                <a:latin typeface="宋体" panose="02010600030101010101" pitchFamily="2" charset="-122"/>
              </a:rPr>
              <a:t> </a:t>
            </a:r>
            <a:endParaRPr lang="zh-CN" altLang="en-US" dirty="0">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Oval 2" descr="50%"/>
          <p:cNvSpPr/>
          <p:nvPr/>
        </p:nvSpPr>
        <p:spPr>
          <a:xfrm>
            <a:off x="4419600" y="2209800"/>
            <a:ext cx="4724400" cy="4648200"/>
          </a:xfrm>
          <a:prstGeom prst="ellipse">
            <a:avLst/>
          </a:prstGeom>
          <a:blipFill rotWithShape="0">
            <a:blip r:embed="rId1" cstate="print"/>
          </a:blipFill>
          <a:ln w="9525" cap="flat" cmpd="sng">
            <a:solidFill>
              <a:schemeClr val="tx1"/>
            </a:solidFill>
            <a:prstDash val="solid"/>
            <a:round/>
            <a:headEnd type="none" w="med" len="med"/>
            <a:tailEnd type="none" w="med" len="med"/>
          </a:ln>
        </p:spPr>
        <p:txBody>
          <a:bodyPr wrap="none" lIns="90000" tIns="46800" rIns="90000" bIns="46800" anchor="ctr"/>
          <a:lstStyle/>
          <a:p>
            <a:pPr algn="ctr" eaLnBrk="0" hangingPunct="0"/>
            <a:endParaRPr lang="en-GB" altLang="en-US" sz="1600" b="0" dirty="0">
              <a:latin typeface="Arial" panose="020B0604020202020204" pitchFamily="34" charset="0"/>
            </a:endParaRPr>
          </a:p>
        </p:txBody>
      </p:sp>
      <p:sp>
        <p:nvSpPr>
          <p:cNvPr id="13314" name="Oval 3"/>
          <p:cNvSpPr/>
          <p:nvPr/>
        </p:nvSpPr>
        <p:spPr>
          <a:xfrm>
            <a:off x="5943600" y="3733800"/>
            <a:ext cx="1524000" cy="15240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3315" name="Rectangle 4"/>
          <p:cNvSpPr>
            <a:spLocks noGrp="1"/>
          </p:cNvSpPr>
          <p:nvPr>
            <p:ph type="title"/>
          </p:nvPr>
        </p:nvSpPr>
        <p:spPr>
          <a:ln>
            <a:solidFill>
              <a:srgbClr val="000000"/>
            </a:solidFill>
            <a:miter/>
          </a:ln>
        </p:spPr>
        <p:txBody>
          <a:bodyPr wrap="square" lIns="90000" tIns="46800" rIns="90000" bIns="46800" anchor="b"/>
          <a:lstStyle/>
          <a:p>
            <a:pPr eaLnBrk="1" hangingPunct="1"/>
            <a:r>
              <a:rPr lang="en-GB" altLang="en-US" dirty="0"/>
              <a:t>Structure - The CPU</a:t>
            </a:r>
            <a:endParaRPr lang="en-GB" altLang="en-US" dirty="0"/>
          </a:p>
        </p:txBody>
      </p:sp>
      <p:sp>
        <p:nvSpPr>
          <p:cNvPr id="13316" name="Oval 5"/>
          <p:cNvSpPr/>
          <p:nvPr/>
        </p:nvSpPr>
        <p:spPr>
          <a:xfrm>
            <a:off x="5181600" y="2895600"/>
            <a:ext cx="1371600" cy="13716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3317" name="Oval 6"/>
          <p:cNvSpPr/>
          <p:nvPr/>
        </p:nvSpPr>
        <p:spPr>
          <a:xfrm>
            <a:off x="609600" y="3124200"/>
            <a:ext cx="1981200" cy="2057400"/>
          </a:xfrm>
          <a:prstGeom prst="ellipse">
            <a:avLst/>
          </a:prstGeom>
          <a:no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3318" name="Oval 7"/>
          <p:cNvSpPr/>
          <p:nvPr/>
        </p:nvSpPr>
        <p:spPr>
          <a:xfrm>
            <a:off x="6934200" y="2895600"/>
            <a:ext cx="1371600" cy="13716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3319" name="Oval 8"/>
          <p:cNvSpPr/>
          <p:nvPr/>
        </p:nvSpPr>
        <p:spPr>
          <a:xfrm>
            <a:off x="6019800" y="4953000"/>
            <a:ext cx="1371600" cy="1371600"/>
          </a:xfrm>
          <a:prstGeom prst="ellipse">
            <a:avLst/>
          </a:prstGeom>
          <a:solidFill>
            <a:schemeClr val="bg1"/>
          </a:solid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3320" name="Text Box 9"/>
          <p:cNvSpPr txBox="1"/>
          <p:nvPr/>
        </p:nvSpPr>
        <p:spPr>
          <a:xfrm>
            <a:off x="1136650" y="3168650"/>
            <a:ext cx="1073150" cy="336550"/>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Computer</a:t>
            </a:r>
            <a:endParaRPr lang="en-GB" altLang="en-US" sz="2400" b="0" dirty="0">
              <a:latin typeface="Times New Roman" panose="02020603050405020304" pitchFamily="18" charset="0"/>
            </a:endParaRPr>
          </a:p>
        </p:txBody>
      </p:sp>
      <p:sp>
        <p:nvSpPr>
          <p:cNvPr id="13321" name="Text Box 10"/>
          <p:cNvSpPr txBox="1"/>
          <p:nvPr/>
        </p:nvSpPr>
        <p:spPr>
          <a:xfrm>
            <a:off x="7086600" y="3124200"/>
            <a:ext cx="1093788" cy="825500"/>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Arithmetic</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and </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Login Unit</a:t>
            </a:r>
            <a:endParaRPr lang="en-GB" altLang="en-US" sz="1600" b="0" dirty="0">
              <a:latin typeface="Arial" panose="020B0604020202020204" pitchFamily="34" charset="0"/>
            </a:endParaRPr>
          </a:p>
        </p:txBody>
      </p:sp>
      <p:sp>
        <p:nvSpPr>
          <p:cNvPr id="13322" name="Text Box 11"/>
          <p:cNvSpPr txBox="1"/>
          <p:nvPr/>
        </p:nvSpPr>
        <p:spPr>
          <a:xfrm>
            <a:off x="6248400" y="5286375"/>
            <a:ext cx="835025"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Control</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Unit</a:t>
            </a:r>
            <a:endParaRPr lang="en-GB" altLang="en-US" sz="1600" b="0" dirty="0">
              <a:latin typeface="Arial" panose="020B0604020202020204" pitchFamily="34" charset="0"/>
            </a:endParaRPr>
          </a:p>
        </p:txBody>
      </p:sp>
      <p:sp>
        <p:nvSpPr>
          <p:cNvPr id="13323" name="Text Box 12"/>
          <p:cNvSpPr txBox="1"/>
          <p:nvPr/>
        </p:nvSpPr>
        <p:spPr>
          <a:xfrm>
            <a:off x="5943600" y="4219575"/>
            <a:ext cx="1570038" cy="581025"/>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Internal CPU</a:t>
            </a:r>
            <a:endParaRPr lang="en-GB" altLang="en-US" sz="1600" b="0" dirty="0">
              <a:latin typeface="Arial" panose="020B0604020202020204" pitchFamily="34" charset="0"/>
            </a:endParaRPr>
          </a:p>
          <a:p>
            <a:pPr eaLnBrk="0" hangingPunct="0"/>
            <a:r>
              <a:rPr lang="en-GB" altLang="en-US" sz="1600" b="0" dirty="0">
                <a:latin typeface="Arial" panose="020B0604020202020204" pitchFamily="34" charset="0"/>
              </a:rPr>
              <a:t>Interconnection</a:t>
            </a:r>
            <a:endParaRPr lang="en-GB" altLang="en-US" sz="1600" b="0" dirty="0">
              <a:latin typeface="Arial" panose="020B0604020202020204" pitchFamily="34" charset="0"/>
            </a:endParaRPr>
          </a:p>
        </p:txBody>
      </p:sp>
      <p:sp>
        <p:nvSpPr>
          <p:cNvPr id="13324" name="Line 13"/>
          <p:cNvSpPr/>
          <p:nvPr/>
        </p:nvSpPr>
        <p:spPr>
          <a:xfrm flipV="1">
            <a:off x="2057400" y="2362200"/>
            <a:ext cx="3886200" cy="1371600"/>
          </a:xfrm>
          <a:prstGeom prst="line">
            <a:avLst/>
          </a:prstGeom>
          <a:ln w="9525" cap="flat" cmpd="sng">
            <a:solidFill>
              <a:schemeClr val="tx1"/>
            </a:solidFill>
            <a:prstDash val="solid"/>
            <a:round/>
            <a:headEnd type="none" w="med" len="med"/>
            <a:tailEnd type="none" w="med" len="med"/>
          </a:ln>
        </p:spPr>
      </p:sp>
      <p:sp>
        <p:nvSpPr>
          <p:cNvPr id="13325" name="Line 14"/>
          <p:cNvSpPr/>
          <p:nvPr/>
        </p:nvSpPr>
        <p:spPr>
          <a:xfrm>
            <a:off x="2057400" y="4495800"/>
            <a:ext cx="3733800" cy="2133600"/>
          </a:xfrm>
          <a:prstGeom prst="line">
            <a:avLst/>
          </a:prstGeom>
          <a:ln w="9525" cap="flat" cmpd="sng">
            <a:solidFill>
              <a:schemeClr val="tx1"/>
            </a:solidFill>
            <a:prstDash val="solid"/>
            <a:round/>
            <a:headEnd type="none" w="med" len="med"/>
            <a:tailEnd type="none" w="med" len="med"/>
          </a:ln>
        </p:spPr>
      </p:sp>
      <p:sp>
        <p:nvSpPr>
          <p:cNvPr id="13326" name="Text Box 15"/>
          <p:cNvSpPr txBox="1"/>
          <p:nvPr/>
        </p:nvSpPr>
        <p:spPr>
          <a:xfrm>
            <a:off x="5362575" y="3321050"/>
            <a:ext cx="766763" cy="336550"/>
          </a:xfrm>
          <a:prstGeom prst="rect">
            <a:avLst/>
          </a:prstGeom>
          <a:noFill/>
          <a:ln w="9525">
            <a:noFill/>
          </a:ln>
        </p:spPr>
        <p:txBody>
          <a:bodyPr wrap="none" lIns="90000" tIns="46800" rIns="90000" bIns="46800" anchor="t">
            <a:spAutoFit/>
          </a:bodyPr>
          <a:lstStyle/>
          <a:p>
            <a:pPr eaLnBrk="0" hangingPunct="0"/>
            <a:r>
              <a:rPr lang="en-GB" altLang="en-US" sz="1600" b="0" dirty="0">
                <a:latin typeface="Arial" panose="020B0604020202020204" pitchFamily="34" charset="0"/>
              </a:rPr>
              <a:t>Cache</a:t>
            </a:r>
            <a:endParaRPr lang="en-GB" altLang="en-US" sz="1600" b="0" dirty="0">
              <a:latin typeface="Arial" panose="020B0604020202020204" pitchFamily="34" charset="0"/>
            </a:endParaRPr>
          </a:p>
        </p:txBody>
      </p:sp>
      <p:sp>
        <p:nvSpPr>
          <p:cNvPr id="13327" name="Oval 16"/>
          <p:cNvSpPr/>
          <p:nvPr/>
        </p:nvSpPr>
        <p:spPr>
          <a:xfrm>
            <a:off x="1752600" y="3733800"/>
            <a:ext cx="685800" cy="762000"/>
          </a:xfrm>
          <a:prstGeom prst="ellipse">
            <a:avLst/>
          </a:prstGeom>
          <a:no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3328" name="Text Box 17"/>
          <p:cNvSpPr txBox="1"/>
          <p:nvPr/>
        </p:nvSpPr>
        <p:spPr>
          <a:xfrm>
            <a:off x="1860550" y="3962400"/>
            <a:ext cx="501650" cy="274638"/>
          </a:xfrm>
          <a:prstGeom prst="rect">
            <a:avLst/>
          </a:prstGeom>
          <a:noFill/>
          <a:ln w="9525">
            <a:noFill/>
          </a:ln>
        </p:spPr>
        <p:txBody>
          <a:bodyPr wrap="none" lIns="90000" tIns="46800" rIns="90000" bIns="46800" anchor="ctr">
            <a:spAutoFit/>
          </a:bodyPr>
          <a:lstStyle/>
          <a:p>
            <a:pPr algn="ctr" eaLnBrk="0" hangingPunct="0"/>
            <a:r>
              <a:rPr lang="en-US" altLang="zh-CN" sz="1200" b="0" dirty="0">
                <a:latin typeface="Arial" panose="020B0604020202020204" pitchFamily="34" charset="0"/>
              </a:rPr>
              <a:t>CPU</a:t>
            </a:r>
            <a:endParaRPr lang="en-US" altLang="zh-CN" sz="1600" b="0" dirty="0">
              <a:latin typeface="Arial" panose="020B0604020202020204" pitchFamily="34" charset="0"/>
            </a:endParaRPr>
          </a:p>
        </p:txBody>
      </p:sp>
      <p:sp>
        <p:nvSpPr>
          <p:cNvPr id="13329" name="Oval 18"/>
          <p:cNvSpPr/>
          <p:nvPr/>
        </p:nvSpPr>
        <p:spPr>
          <a:xfrm>
            <a:off x="838200" y="3429000"/>
            <a:ext cx="609600" cy="609600"/>
          </a:xfrm>
          <a:prstGeom prst="ellipse">
            <a:avLst/>
          </a:prstGeom>
          <a:noFill/>
          <a:ln w="9525" cap="flat" cmpd="sng">
            <a:solidFill>
              <a:schemeClr val="tx1"/>
            </a:solidFill>
            <a:prstDash val="solid"/>
            <a:round/>
            <a:headEnd type="none" w="med" len="med"/>
            <a:tailEnd type="none" w="med" len="med"/>
          </a:ln>
        </p:spPr>
        <p:txBody>
          <a:bodyPr wrap="none" lIns="90000" tIns="46800" rIns="90000" bIns="46800" anchor="ctr"/>
          <a:lstStyle/>
          <a:p>
            <a:pPr algn="ctr" eaLnBrk="0" hangingPunct="0"/>
            <a:r>
              <a:rPr lang="en-US" altLang="zh-CN" sz="1200" b="0" dirty="0">
                <a:latin typeface="Arial" panose="020B0604020202020204" pitchFamily="34" charset="0"/>
              </a:rPr>
              <a:t>I/O</a:t>
            </a:r>
            <a:endParaRPr lang="en-US" altLang="zh-CN" sz="1600" b="0" dirty="0">
              <a:latin typeface="Arial" panose="020B0604020202020204" pitchFamily="34" charset="0"/>
            </a:endParaRPr>
          </a:p>
        </p:txBody>
      </p:sp>
      <p:sp>
        <p:nvSpPr>
          <p:cNvPr id="13330" name="Oval 19"/>
          <p:cNvSpPr/>
          <p:nvPr/>
        </p:nvSpPr>
        <p:spPr>
          <a:xfrm>
            <a:off x="914400" y="4343400"/>
            <a:ext cx="685800" cy="685800"/>
          </a:xfrm>
          <a:prstGeom prst="ellipse">
            <a:avLst/>
          </a:prstGeom>
          <a:no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3331" name="Oval 20"/>
          <p:cNvSpPr/>
          <p:nvPr/>
        </p:nvSpPr>
        <p:spPr>
          <a:xfrm>
            <a:off x="1143000" y="3733800"/>
            <a:ext cx="685800" cy="762000"/>
          </a:xfrm>
          <a:prstGeom prst="ellipse">
            <a:avLst/>
          </a:prstGeom>
          <a:noFill/>
          <a:ln w="9525" cap="flat" cmpd="sng">
            <a:solidFill>
              <a:schemeClr val="tx1"/>
            </a:solidFill>
            <a:prstDash val="solid"/>
            <a:round/>
            <a:headEnd type="none" w="med" len="med"/>
            <a:tailEnd type="none" w="med" len="med"/>
          </a:ln>
        </p:spPr>
        <p:txBody>
          <a:bodyPr wrap="none" lIns="90000" tIns="46800" rIns="90000" bIns="46800" anchor="ctr"/>
          <a:lstStyle/>
          <a:p>
            <a:endParaRPr lang="zh-CN" altLang="en-US" dirty="0">
              <a:latin typeface="Times New Roman" panose="02020603050405020304" pitchFamily="18" charset="0"/>
            </a:endParaRPr>
          </a:p>
        </p:txBody>
      </p:sp>
      <p:sp>
        <p:nvSpPr>
          <p:cNvPr id="13332" name="Text Box 21"/>
          <p:cNvSpPr txBox="1"/>
          <p:nvPr/>
        </p:nvSpPr>
        <p:spPr>
          <a:xfrm>
            <a:off x="914400" y="4525963"/>
            <a:ext cx="730250" cy="274637"/>
          </a:xfrm>
          <a:prstGeom prst="rect">
            <a:avLst/>
          </a:prstGeom>
          <a:noFill/>
          <a:ln w="9525">
            <a:noFill/>
          </a:ln>
        </p:spPr>
        <p:txBody>
          <a:bodyPr wrap="none" lIns="90000" tIns="46800" rIns="90000" bIns="46800" anchor="ctr">
            <a:spAutoFit/>
          </a:bodyPr>
          <a:lstStyle/>
          <a:p>
            <a:pPr algn="ctr" eaLnBrk="0" hangingPunct="0"/>
            <a:r>
              <a:rPr lang="en-US" altLang="zh-CN" sz="1200" b="0" dirty="0">
                <a:latin typeface="Arial" panose="020B0604020202020204" pitchFamily="34" charset="0"/>
              </a:rPr>
              <a:t>Memory</a:t>
            </a:r>
            <a:endParaRPr lang="en-US" altLang="zh-CN" sz="1600" b="0" dirty="0">
              <a:latin typeface="Arial" panose="020B0604020202020204" pitchFamily="34" charset="0"/>
            </a:endParaRPr>
          </a:p>
        </p:txBody>
      </p:sp>
      <p:sp>
        <p:nvSpPr>
          <p:cNvPr id="13333" name="Text Box 22"/>
          <p:cNvSpPr txBox="1"/>
          <p:nvPr/>
        </p:nvSpPr>
        <p:spPr>
          <a:xfrm>
            <a:off x="1139825" y="3962400"/>
            <a:ext cx="688975" cy="457200"/>
          </a:xfrm>
          <a:prstGeom prst="rect">
            <a:avLst/>
          </a:prstGeom>
          <a:noFill/>
          <a:ln w="9525">
            <a:noFill/>
          </a:ln>
        </p:spPr>
        <p:txBody>
          <a:bodyPr wrap="none" lIns="90000" tIns="46800" rIns="90000" bIns="46800" anchor="ctr">
            <a:spAutoFit/>
          </a:bodyPr>
          <a:lstStyle/>
          <a:p>
            <a:pPr algn="ctr" eaLnBrk="0" hangingPunct="0"/>
            <a:r>
              <a:rPr lang="en-US" altLang="zh-CN" sz="1200" b="0" dirty="0">
                <a:latin typeface="Arial" panose="020B0604020202020204" pitchFamily="34" charset="0"/>
              </a:rPr>
              <a:t>System</a:t>
            </a:r>
            <a:endParaRPr lang="en-US" altLang="zh-CN" sz="1200" b="0" dirty="0">
              <a:latin typeface="Arial" panose="020B0604020202020204" pitchFamily="34" charset="0"/>
            </a:endParaRPr>
          </a:p>
          <a:p>
            <a:pPr algn="ctr" eaLnBrk="0" hangingPunct="0"/>
            <a:r>
              <a:rPr lang="en-US" altLang="zh-CN" sz="1200" b="0" dirty="0">
                <a:latin typeface="Arial" panose="020B0604020202020204" pitchFamily="34" charset="0"/>
              </a:rPr>
              <a:t>Bus</a:t>
            </a:r>
            <a:endParaRPr lang="en-US" altLang="zh-CN" sz="1200" b="0" dirty="0">
              <a:latin typeface="Arial" panose="020B0604020202020204" pitchFamily="34" charset="0"/>
            </a:endParaRPr>
          </a:p>
        </p:txBody>
      </p:sp>
      <p:sp>
        <p:nvSpPr>
          <p:cNvPr id="13334" name="Text Box 23"/>
          <p:cNvSpPr txBox="1"/>
          <p:nvPr/>
        </p:nvSpPr>
        <p:spPr>
          <a:xfrm>
            <a:off x="6443663" y="2470150"/>
            <a:ext cx="719137" cy="396875"/>
          </a:xfrm>
          <a:prstGeom prst="rect">
            <a:avLst/>
          </a:prstGeom>
          <a:noFill/>
          <a:ln w="9525">
            <a:noFill/>
          </a:ln>
        </p:spPr>
        <p:txBody>
          <a:bodyPr wrap="none" lIns="90000" tIns="46800" rIns="90000" bIns="46800" anchor="ctr">
            <a:spAutoFit/>
          </a:bodyPr>
          <a:lstStyle/>
          <a:p>
            <a:pPr algn="ctr" eaLnBrk="0" hangingPunct="0"/>
            <a:r>
              <a:rPr lang="en-US" altLang="zh-CN" sz="2000" b="0" dirty="0">
                <a:latin typeface="Arial" panose="020B0604020202020204" pitchFamily="34" charset="0"/>
              </a:rPr>
              <a:t>CPU</a:t>
            </a:r>
            <a:endParaRPr lang="en-US" altLang="zh-CN" sz="1600" b="0" dirty="0">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p:nvPr/>
        </p:nvSpPr>
        <p:spPr>
          <a:xfrm>
            <a:off x="285750" y="928688"/>
            <a:ext cx="8137525" cy="2032000"/>
          </a:xfrm>
          <a:prstGeom prst="rect">
            <a:avLst/>
          </a:prstGeom>
          <a:noFill/>
          <a:ln w="9525">
            <a:noFill/>
          </a:ln>
        </p:spPr>
        <p:txBody>
          <a:bodyPr anchor="ctr">
            <a:spAutoFit/>
          </a:bodyPr>
          <a:lstStyle/>
          <a:p>
            <a:pPr>
              <a:lnSpc>
                <a:spcPct val="150000"/>
              </a:lnSpc>
            </a:pPr>
            <a:r>
              <a:rPr lang="en-US" altLang="zh-CN" dirty="0">
                <a:latin typeface="Times New Roman" panose="02020603050405020304" pitchFamily="18" charset="0"/>
              </a:rPr>
              <a:t>LAGACY</a:t>
            </a:r>
            <a:r>
              <a:rPr lang="zh-CN" altLang="en-US" dirty="0">
                <a:latin typeface="Times New Roman" panose="02020603050405020304" pitchFamily="18" charset="0"/>
              </a:rPr>
              <a:t>总线</a:t>
            </a:r>
            <a:r>
              <a:rPr lang="zh-CN" altLang="en-US" dirty="0">
                <a:latin typeface="宋体" panose="02010600030101010101" pitchFamily="2" charset="-122"/>
              </a:rPr>
              <a:t>：</a:t>
            </a:r>
            <a:endParaRPr lang="zh-CN" altLang="en-US" dirty="0">
              <a:latin typeface="宋体" panose="02010600030101010101" pitchFamily="2" charset="-122"/>
            </a:endParaRPr>
          </a:p>
          <a:p>
            <a:r>
              <a:rPr lang="zh-CN" altLang="en-US" dirty="0">
                <a:latin typeface="Times New Roman" panose="02020603050405020304" pitchFamily="18" charset="0"/>
              </a:rPr>
              <a:t>        可以是</a:t>
            </a:r>
            <a:r>
              <a:rPr lang="en-US" altLang="zh-CN" dirty="0">
                <a:latin typeface="Times New Roman" panose="02020603050405020304" pitchFamily="18" charset="0"/>
              </a:rPr>
              <a:t>ISA</a:t>
            </a:r>
            <a:r>
              <a:rPr lang="zh-CN" altLang="en-US" dirty="0">
                <a:latin typeface="Times New Roman" panose="02020603050405020304" pitchFamily="18" charset="0"/>
              </a:rPr>
              <a:t>，</a:t>
            </a:r>
            <a:r>
              <a:rPr lang="en-US" altLang="zh-CN" dirty="0">
                <a:latin typeface="Times New Roman" panose="02020603050405020304" pitchFamily="18" charset="0"/>
              </a:rPr>
              <a:t>EISA</a:t>
            </a:r>
            <a:r>
              <a:rPr lang="zh-CN" altLang="en-US" dirty="0">
                <a:latin typeface="Times New Roman" panose="02020603050405020304" pitchFamily="18" charset="0"/>
              </a:rPr>
              <a:t>，</a:t>
            </a:r>
            <a:r>
              <a:rPr lang="en-US" altLang="zh-CN" dirty="0">
                <a:latin typeface="Times New Roman" panose="02020603050405020304" pitchFamily="18" charset="0"/>
              </a:rPr>
              <a:t>MCA</a:t>
            </a:r>
            <a:r>
              <a:rPr lang="zh-CN" altLang="en-US" dirty="0">
                <a:latin typeface="Times New Roman" panose="02020603050405020304" pitchFamily="18" charset="0"/>
              </a:rPr>
              <a:t>等这类性能较低的传统总线，以便充分利用市场上丰富的适配器卡，支持中、低速</a:t>
            </a:r>
            <a:r>
              <a:rPr lang="en-US" altLang="zh-CN" dirty="0">
                <a:latin typeface="Times New Roman" panose="02020603050405020304" pitchFamily="18" charset="0"/>
              </a:rPr>
              <a:t>I/O</a:t>
            </a:r>
            <a:r>
              <a:rPr lang="zh-CN" altLang="en-US" dirty="0">
                <a:latin typeface="Times New Roman" panose="02020603050405020304" pitchFamily="18" charset="0"/>
              </a:rPr>
              <a:t>设备 </a:t>
            </a:r>
            <a:r>
              <a:rPr lang="zh-CN" altLang="en-US" dirty="0">
                <a:latin typeface="宋体" panose="02010600030101010101" pitchFamily="2" charset="-122"/>
              </a:rPr>
              <a:t>。 </a:t>
            </a:r>
            <a:endParaRPr lang="zh-CN" altLang="en-US" dirty="0">
              <a:latin typeface="宋体" panose="02010600030101010101" pitchFamily="2" charset="-122"/>
            </a:endParaRPr>
          </a:p>
        </p:txBody>
      </p:sp>
      <p:pic>
        <p:nvPicPr>
          <p:cNvPr id="101378" name="Picture 3"/>
          <p:cNvPicPr>
            <a:picLocks noChangeAspect="1"/>
          </p:cNvPicPr>
          <p:nvPr/>
        </p:nvPicPr>
        <p:blipFill>
          <a:blip r:embed="rId1" cstate="print"/>
          <a:stretch>
            <a:fillRect/>
          </a:stretch>
        </p:blipFill>
        <p:spPr>
          <a:xfrm>
            <a:off x="214313" y="3429000"/>
            <a:ext cx="8193087" cy="2500313"/>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5" name="Rectangle 2"/>
          <p:cNvSpPr/>
          <p:nvPr/>
        </p:nvSpPr>
        <p:spPr>
          <a:xfrm>
            <a:off x="468313" y="765175"/>
            <a:ext cx="3641725" cy="519113"/>
          </a:xfrm>
          <a:prstGeom prst="rect">
            <a:avLst/>
          </a:prstGeom>
          <a:noFill/>
          <a:ln w="9525">
            <a:noFill/>
          </a:ln>
        </p:spPr>
        <p:txBody>
          <a:bodyPr wrap="none" anchor="ctr">
            <a:spAutoFit/>
          </a:bodyPr>
          <a:lstStyle/>
          <a:p>
            <a:r>
              <a:rPr lang="en-US" altLang="zh-CN" dirty="0">
                <a:latin typeface="Times New Roman" panose="02020603050405020304" pitchFamily="18" charset="0"/>
              </a:rPr>
              <a:t>6.5.2 PCI</a:t>
            </a:r>
            <a:r>
              <a:rPr lang="zh-CN" altLang="en-US" dirty="0">
                <a:latin typeface="Times New Roman" panose="02020603050405020304" pitchFamily="18" charset="0"/>
              </a:rPr>
              <a:t>总线信号线</a:t>
            </a:r>
            <a:r>
              <a:rPr lang="zh-CN" altLang="en-US" dirty="0">
                <a:latin typeface="宋体" panose="02010600030101010101" pitchFamily="2" charset="-122"/>
              </a:rPr>
              <a:t> </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103426" name="Rectangle 3"/>
          <p:cNvSpPr/>
          <p:nvPr/>
        </p:nvSpPr>
        <p:spPr>
          <a:xfrm>
            <a:off x="250825" y="1341438"/>
            <a:ext cx="8424863" cy="4706937"/>
          </a:xfrm>
          <a:prstGeom prst="rect">
            <a:avLst/>
          </a:prstGeom>
          <a:noFill/>
          <a:ln w="9525">
            <a:noFill/>
          </a:ln>
        </p:spPr>
        <p:txBody>
          <a:bodyPr anchor="ctr">
            <a:spAutoFit/>
          </a:bodyPr>
          <a:lstStyle/>
          <a:p>
            <a:pPr>
              <a:lnSpc>
                <a:spcPct val="120000"/>
              </a:lnSpc>
            </a:pPr>
            <a:r>
              <a:rPr lang="en-US" altLang="zh-CN" dirty="0">
                <a:latin typeface="Times New Roman" panose="02020603050405020304" pitchFamily="18" charset="0"/>
              </a:rPr>
              <a:t>            PCI</a:t>
            </a:r>
            <a:r>
              <a:rPr lang="zh-CN" altLang="en-US" dirty="0">
                <a:latin typeface="Times New Roman" panose="02020603050405020304" pitchFamily="18" charset="0"/>
              </a:rPr>
              <a:t>总线的基本传输机制是</a:t>
            </a:r>
            <a:r>
              <a:rPr lang="zh-CN" altLang="en-US" dirty="0">
                <a:solidFill>
                  <a:srgbClr val="EF2E07"/>
                </a:solidFill>
                <a:latin typeface="Times New Roman" panose="02020603050405020304" pitchFamily="18" charset="0"/>
              </a:rPr>
              <a:t>猝发式传送</a:t>
            </a:r>
            <a:r>
              <a:rPr lang="zh-CN" altLang="en-US" dirty="0">
                <a:latin typeface="Times New Roman" panose="02020603050405020304" pitchFamily="18" charset="0"/>
              </a:rPr>
              <a:t>，利用桥可以实现总线间的猝发式传送。</a:t>
            </a:r>
            <a:endParaRPr lang="zh-CN" altLang="en-US" dirty="0">
              <a:latin typeface="Times New Roman" panose="02020603050405020304" pitchFamily="18" charset="0"/>
            </a:endParaRPr>
          </a:p>
          <a:p>
            <a:pPr>
              <a:lnSpc>
                <a:spcPct val="120000"/>
              </a:lnSpc>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a:lnSpc>
                <a:spcPct val="120000"/>
              </a:lnSpc>
            </a:pPr>
            <a:r>
              <a:rPr lang="zh-CN" altLang="en-US" dirty="0">
                <a:latin typeface="Times New Roman" panose="02020603050405020304" pitchFamily="18" charset="0"/>
              </a:rPr>
              <a:t>    </a:t>
            </a:r>
            <a:r>
              <a:rPr lang="zh-CN" altLang="en-US" dirty="0">
                <a:solidFill>
                  <a:srgbClr val="EF2E07"/>
                </a:solidFill>
                <a:latin typeface="Times New Roman" panose="02020603050405020304" pitchFamily="18" charset="0"/>
              </a:rPr>
              <a:t>写操作时</a:t>
            </a:r>
            <a:r>
              <a:rPr lang="zh-CN" altLang="en-US" dirty="0">
                <a:latin typeface="Times New Roman" panose="02020603050405020304" pitchFamily="18" charset="0"/>
              </a:rPr>
              <a:t>，桥把上层总线的写周期先缓存起来，以后的时间再在下层总线上生成写周期，即延迟写。</a:t>
            </a:r>
            <a:endParaRPr lang="zh-CN" altLang="en-US" dirty="0">
              <a:latin typeface="Times New Roman" panose="02020603050405020304" pitchFamily="18" charset="0"/>
            </a:endParaRPr>
          </a:p>
          <a:p>
            <a:pPr>
              <a:lnSpc>
                <a:spcPct val="120000"/>
              </a:lnSpc>
            </a:pPr>
            <a:r>
              <a:rPr lang="zh-CN" altLang="en-US" dirty="0">
                <a:latin typeface="Times New Roman" panose="02020603050405020304" pitchFamily="18" charset="0"/>
              </a:rPr>
              <a:t> </a:t>
            </a:r>
            <a:endParaRPr lang="zh-CN" altLang="en-US" dirty="0">
              <a:latin typeface="Times New Roman" panose="02020603050405020304" pitchFamily="18" charset="0"/>
            </a:endParaRPr>
          </a:p>
          <a:p>
            <a:pPr>
              <a:lnSpc>
                <a:spcPct val="120000"/>
              </a:lnSpc>
            </a:pPr>
            <a:r>
              <a:rPr lang="zh-CN" altLang="en-US" dirty="0">
                <a:latin typeface="Times New Roman" panose="02020603050405020304" pitchFamily="18" charset="0"/>
              </a:rPr>
              <a:t>    </a:t>
            </a:r>
            <a:r>
              <a:rPr lang="zh-CN" altLang="en-US" dirty="0">
                <a:solidFill>
                  <a:srgbClr val="EF2E07"/>
                </a:solidFill>
                <a:latin typeface="Times New Roman" panose="02020603050405020304" pitchFamily="18" charset="0"/>
              </a:rPr>
              <a:t>读操作时</a:t>
            </a:r>
            <a:r>
              <a:rPr lang="zh-CN" altLang="en-US" dirty="0">
                <a:latin typeface="Times New Roman" panose="02020603050405020304" pitchFamily="18" charset="0"/>
              </a:rPr>
              <a:t>，桥可早于上层总线，直接在下层总线上进行预读。无论延迟写和预读，桥的作用可使所有的存取都按</a:t>
            </a:r>
            <a:r>
              <a:rPr lang="en-US" altLang="zh-CN" dirty="0">
                <a:latin typeface="Times New Roman" panose="02020603050405020304" pitchFamily="18" charset="0"/>
              </a:rPr>
              <a:t>CPU</a:t>
            </a:r>
            <a:r>
              <a:rPr lang="zh-CN" altLang="en-US" dirty="0">
                <a:latin typeface="Times New Roman" panose="02020603050405020304" pitchFamily="18" charset="0"/>
              </a:rPr>
              <a:t>的需要出现在总线上。</a:t>
            </a:r>
            <a:endParaRPr lang="zh-CN" altLang="en-US"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178" name="Group 2"/>
          <p:cNvGraphicFramePr>
            <a:graphicFrameLocks noGrp="1"/>
          </p:cNvGraphicFramePr>
          <p:nvPr/>
        </p:nvGraphicFramePr>
        <p:xfrm>
          <a:off x="0" y="0"/>
          <a:ext cx="8893175" cy="7110413"/>
        </p:xfrm>
        <a:graphic>
          <a:graphicData uri="http://schemas.openxmlformats.org/drawingml/2006/table">
            <a:tbl>
              <a:tblPr/>
              <a:tblGrid>
                <a:gridCol w="257175"/>
                <a:gridCol w="8636000"/>
              </a:tblGrid>
              <a:tr h="692150">
                <a:tc gridSpan="2">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6.5.3 </a:t>
                      </a:r>
                      <a:r>
                        <a:rPr kumimoji="0" lang="zh-CN" altLang="en-US" sz="24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总线周期类型 </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hlinkClick r:id="" action="ppaction://noaction"/>
                        </a:rPr>
                        <a:t>  </a:t>
                      </a:r>
                      <a:r>
                        <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cap="flat">
                      <a:noFill/>
                    </a:lnL>
                    <a:lnR cap="flat">
                      <a:noFill/>
                    </a:lnR>
                    <a:lnT cap="flat">
                      <a:noFill/>
                    </a:lnT>
                    <a:lnB>
                      <a:noFill/>
                    </a:lnB>
                    <a:lnTlToBr>
                      <a:noFill/>
                    </a:lnTlToBr>
                    <a:lnBlToTr>
                      <a:noFill/>
                    </a:lnBlToTr>
                    <a:solidFill>
                      <a:srgbClr val="000080"/>
                    </a:solidFill>
                  </a:tcPr>
                </a:tc>
                <a:tc hMerge="1">
                  <a:tcPr/>
                </a:tc>
              </a:tr>
              <a:tr h="6407150">
                <a:tc>
                  <a:txBody>
                    <a:bodyPr/>
                    <a:lstStyle/>
                    <a:p>
                      <a:pPr marL="0" marR="0" lvl="0" indent="0" algn="l" defTabSz="914400" rtl="0" eaLnBrk="1" fontAlgn="base" latinLnBrk="0" hangingPunct="1">
                        <a:lnSpc>
                          <a:spcPct val="100000"/>
                        </a:lnSpc>
                        <a:spcBef>
                          <a:spcPct val="20000"/>
                        </a:spcBef>
                        <a:spcAft>
                          <a:spcPct val="0"/>
                        </a:spcAft>
                        <a:buClrTx/>
                        <a:buSzPct val="90000"/>
                        <a:buFontTx/>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sz="20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     </a:t>
                      </a:r>
                      <a:r>
                        <a:rPr kumimoji="0" lang="en-US"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PCI</a:t>
                      </a:r>
                      <a:r>
                        <a:rPr kumimoji="0" lang="zh-CN" altLang="en-US" sz="24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总线周期</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由当前被授权的主设备发起。</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PCI</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支持任何主设备和从设备之间点到点的对等访问，也支持某些主设备的广播读写。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存储器读</a:t>
                      </a:r>
                      <a:r>
                        <a:rPr kumimoji="0" 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t>
                      </a: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写总线周期</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：以猝发式传送为基本机制，一次猝发式传送总线周期通常由一个地址期和一个或几个数据周期组成。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存储器写和使无效周期</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：与存储器写周期的区别在于，前者不仅保证一个完整的</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cache</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行被写入，而且在总线上广播“无效”信息，命令其他</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cache</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中的同一行地址变为无效。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特殊周期</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：用于主设备将其信息</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如状态信息</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广播到多个目标方。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1" fontAlgn="base" latinLnBrk="0" hangingPunct="1">
                        <a:lnSpc>
                          <a:spcPct val="100000"/>
                        </a:lnSpc>
                        <a:spcBef>
                          <a:spcPct val="20000"/>
                        </a:spcBef>
                        <a:spcAft>
                          <a:spcPct val="0"/>
                        </a:spcAft>
                        <a:buClrTx/>
                        <a:buSzTx/>
                        <a:buFontTx/>
                        <a:buChar char="•"/>
                      </a:pP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配置读</a:t>
                      </a:r>
                      <a:r>
                        <a:rPr kumimoji="0" 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a:t>
                      </a:r>
                      <a:r>
                        <a:rPr kumimoji="0" lang="zh-CN" altLang="en-US" sz="2400" b="1" i="0" u="none" strike="noStrike" cap="none" normalizeH="0" baseline="0" smtClean="0">
                          <a:ln>
                            <a:noFill/>
                          </a:ln>
                          <a:solidFill>
                            <a:srgbClr val="0000FF"/>
                          </a:solidFill>
                          <a:effectLst/>
                          <a:latin typeface="Arial" panose="020B0604020202020204" pitchFamily="34" charset="0"/>
                          <a:ea typeface="宋体" panose="02010600030101010101" pitchFamily="2" charset="-122"/>
                        </a:rPr>
                        <a:t>写周期</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：是</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PCI</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具有自动配置能力的体现。</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PCI</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有三个相互独立的物理地址空间：存储器、</a:t>
                      </a:r>
                      <a:r>
                        <a:rPr kumimoji="0" 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I/O</a:t>
                      </a: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、配置空间。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692150" marR="0" lvl="1" indent="-347980" algn="l" defTabSz="914400" rtl="0" eaLnBrk="0" fontAlgn="base" latinLnBrk="0" hangingPunct="0">
                        <a:lnSpc>
                          <a:spcPct val="100000"/>
                        </a:lnSpc>
                        <a:spcBef>
                          <a:spcPct val="0"/>
                        </a:spcBef>
                        <a:spcAft>
                          <a:spcPct val="0"/>
                        </a:spcAft>
                        <a:buClrTx/>
                        <a:buSzTx/>
                        <a:buFontTx/>
                        <a:buChar char="•"/>
                      </a:pPr>
                      <a:r>
                        <a:rPr kumimoji="0" lang="zh-CN" altLang="en-US"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rPr>
                        <a:t>双地址周期</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：用于主方指示它正在使用</a:t>
                      </a:r>
                      <a:r>
                        <a:rPr kumimoji="0"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位地址。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5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7521" name="Picture 2">
            <a:hlinkClick r:id="rId1" action="ppaction://hlinkfile"/>
          </p:cNvPr>
          <p:cNvPicPr>
            <a:picLocks noChangeAspect="1"/>
          </p:cNvPicPr>
          <p:nvPr/>
        </p:nvPicPr>
        <p:blipFill>
          <a:blip r:embed="rId2" cstate="print"/>
          <a:srcRect l="5325" t="11800" r="1953" b="5501"/>
          <a:stretch>
            <a:fillRect/>
          </a:stretch>
        </p:blipFill>
        <p:spPr>
          <a:xfrm>
            <a:off x="468313" y="620713"/>
            <a:ext cx="8567737" cy="6113462"/>
          </a:xfrm>
          <a:prstGeom prst="rect">
            <a:avLst/>
          </a:prstGeom>
          <a:noFill/>
          <a:ln w="9525">
            <a:noFill/>
          </a:ln>
        </p:spPr>
      </p:pic>
      <p:sp>
        <p:nvSpPr>
          <p:cNvPr id="107522" name="Rectangle 3"/>
          <p:cNvSpPr/>
          <p:nvPr/>
        </p:nvSpPr>
        <p:spPr>
          <a:xfrm>
            <a:off x="395288" y="188913"/>
            <a:ext cx="3622675" cy="519112"/>
          </a:xfrm>
          <a:prstGeom prst="rect">
            <a:avLst/>
          </a:prstGeom>
          <a:noFill/>
          <a:ln w="9525">
            <a:noFill/>
          </a:ln>
        </p:spPr>
        <p:txBody>
          <a:bodyPr anchor="t">
            <a:spAutoFit/>
          </a:bodyPr>
          <a:lstStyle/>
          <a:p>
            <a:pPr indent="304800">
              <a:spcBef>
                <a:spcPct val="50000"/>
              </a:spcBef>
              <a:buSzPct val="90000"/>
            </a:pPr>
            <a:r>
              <a:rPr lang="en-US" altLang="zh-CN" dirty="0">
                <a:latin typeface="Times New Roman" panose="02020603050405020304" pitchFamily="18" charset="0"/>
              </a:rPr>
              <a:t>6.5.4 </a:t>
            </a:r>
            <a:r>
              <a:rPr lang="zh-CN" altLang="en-US" dirty="0">
                <a:latin typeface="Times New Roman" panose="02020603050405020304" pitchFamily="18" charset="0"/>
              </a:rPr>
              <a:t>总线周期操作</a:t>
            </a:r>
            <a:endParaRPr lang="zh-CN" altLang="en-US"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3" name="图片 2">
            <a:hlinkClick r:id="rId3" tooltip="" action="ppaction://hlinkfile"/>
          </p:cNvPr>
          <p:cNvPicPr>
            <a:picLocks noChangeAspect="1"/>
          </p:cNvPicPr>
          <p:nvPr/>
        </p:nvPicPr>
        <p:blipFill>
          <a:blip r:embed="rId4"/>
          <a:stretch>
            <a:fillRect/>
          </a:stretch>
        </p:blipFill>
        <p:spPr>
          <a:xfrm>
            <a:off x="468630" y="5556885"/>
            <a:ext cx="714375" cy="7334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69" name="Rectangle 2"/>
          <p:cNvSpPr/>
          <p:nvPr/>
        </p:nvSpPr>
        <p:spPr>
          <a:xfrm>
            <a:off x="395288" y="692150"/>
            <a:ext cx="8064500" cy="5041900"/>
          </a:xfrm>
          <a:prstGeom prst="rect">
            <a:avLst/>
          </a:prstGeom>
          <a:noFill/>
          <a:ln w="9525">
            <a:noFill/>
          </a:ln>
        </p:spPr>
        <p:txBody>
          <a:bodyPr tIns="0" bIns="0" anchor="ctr">
            <a:spAutoFit/>
          </a:bodyPr>
          <a:lstStyle/>
          <a:p>
            <a:pPr>
              <a:lnSpc>
                <a:spcPct val="130000"/>
              </a:lnSpc>
            </a:pPr>
            <a:r>
              <a:rPr lang="en-US" altLang="zh-CN" dirty="0">
                <a:latin typeface="Times New Roman" panose="02020603050405020304" pitchFamily="18" charset="0"/>
              </a:rPr>
              <a:t>6.5.5 </a:t>
            </a:r>
            <a:r>
              <a:rPr lang="zh-CN" altLang="en-US" dirty="0">
                <a:latin typeface="Times New Roman" panose="02020603050405020304" pitchFamily="18" charset="0"/>
              </a:rPr>
              <a:t>总线仲裁 　　　　　　　　　　　　      </a:t>
            </a:r>
            <a:endParaRPr lang="zh-CN" altLang="en-US" dirty="0">
              <a:latin typeface="Times New Roman" panose="02020603050405020304" pitchFamily="18" charset="0"/>
            </a:endParaRPr>
          </a:p>
          <a:p>
            <a:pPr eaLnBrk="0" hangingPunct="0">
              <a:lnSpc>
                <a:spcPct val="130000"/>
              </a:lnSpc>
            </a:pPr>
            <a:r>
              <a:rPr lang="en-US" altLang="zh-CN" dirty="0">
                <a:latin typeface="Times New Roman" panose="02020603050405020304" pitchFamily="18" charset="0"/>
              </a:rPr>
              <a:t>        </a:t>
            </a:r>
            <a:r>
              <a:rPr lang="en-US" altLang="zh-CN" dirty="0">
                <a:solidFill>
                  <a:srgbClr val="C62C02"/>
                </a:solidFill>
                <a:latin typeface="Times New Roman" panose="02020603050405020304" pitchFamily="18" charset="0"/>
              </a:rPr>
              <a:t>PCI</a:t>
            </a:r>
            <a:r>
              <a:rPr lang="zh-CN" altLang="en-US" dirty="0">
                <a:solidFill>
                  <a:srgbClr val="C62C02"/>
                </a:solidFill>
                <a:latin typeface="Times New Roman" panose="02020603050405020304" pitchFamily="18" charset="0"/>
              </a:rPr>
              <a:t>总线采用集中式仲裁方式</a:t>
            </a:r>
            <a:r>
              <a:rPr lang="zh-CN" altLang="en-US" dirty="0">
                <a:latin typeface="Times New Roman" panose="02020603050405020304" pitchFamily="18" charset="0"/>
              </a:rPr>
              <a:t>，每个</a:t>
            </a:r>
            <a:r>
              <a:rPr lang="en-US" altLang="zh-CN" dirty="0">
                <a:latin typeface="Times New Roman" panose="02020603050405020304" pitchFamily="18" charset="0"/>
              </a:rPr>
              <a:t>PCI</a:t>
            </a:r>
            <a:r>
              <a:rPr lang="zh-CN" altLang="en-US" dirty="0">
                <a:latin typeface="Times New Roman" panose="02020603050405020304" pitchFamily="18" charset="0"/>
              </a:rPr>
              <a:t>主设备都有独立的</a:t>
            </a:r>
            <a:r>
              <a:rPr lang="en-US" altLang="zh-CN" dirty="0">
                <a:latin typeface="Times New Roman" panose="02020603050405020304" pitchFamily="18" charset="0"/>
              </a:rPr>
              <a:t>REQ#(</a:t>
            </a:r>
            <a:r>
              <a:rPr lang="zh-CN" altLang="en-US" dirty="0">
                <a:latin typeface="Times New Roman" panose="02020603050405020304" pitchFamily="18" charset="0"/>
              </a:rPr>
              <a:t>总线请求</a:t>
            </a:r>
            <a:r>
              <a:rPr lang="en-US" altLang="zh-CN" dirty="0">
                <a:latin typeface="Times New Roman" panose="02020603050405020304" pitchFamily="18" charset="0"/>
              </a:rPr>
              <a:t>)</a:t>
            </a:r>
            <a:r>
              <a:rPr lang="zh-CN" altLang="en-US" dirty="0">
                <a:latin typeface="Times New Roman" panose="02020603050405020304" pitchFamily="18" charset="0"/>
              </a:rPr>
              <a:t>和</a:t>
            </a:r>
            <a:r>
              <a:rPr lang="en-US" altLang="zh-CN" dirty="0">
                <a:latin typeface="Times New Roman" panose="02020603050405020304" pitchFamily="18" charset="0"/>
              </a:rPr>
              <a:t>GNT#(</a:t>
            </a:r>
            <a:r>
              <a:rPr lang="zh-CN" altLang="en-US" dirty="0">
                <a:latin typeface="Times New Roman" panose="02020603050405020304" pitchFamily="18" charset="0"/>
              </a:rPr>
              <a:t>总线授权</a:t>
            </a:r>
            <a:r>
              <a:rPr lang="en-US" altLang="zh-CN" dirty="0">
                <a:latin typeface="Times New Roman" panose="02020603050405020304" pitchFamily="18" charset="0"/>
              </a:rPr>
              <a:t>)</a:t>
            </a:r>
            <a:r>
              <a:rPr lang="zh-CN" altLang="en-US" dirty="0">
                <a:latin typeface="Times New Roman" panose="02020603050405020304" pitchFamily="18" charset="0"/>
              </a:rPr>
              <a:t>两条信号线与中央仲裁器相连。</a:t>
            </a:r>
            <a:endParaRPr lang="zh-CN" altLang="en-US" dirty="0">
              <a:latin typeface="Times New Roman" panose="02020603050405020304" pitchFamily="18" charset="0"/>
            </a:endParaRPr>
          </a:p>
          <a:p>
            <a:pPr eaLnBrk="0" hangingPunct="0">
              <a:lnSpc>
                <a:spcPct val="130000"/>
              </a:lnSpc>
            </a:pPr>
            <a:r>
              <a:rPr lang="zh-CN" altLang="en-US" dirty="0">
                <a:latin typeface="Times New Roman" panose="02020603050405020304" pitchFamily="18" charset="0"/>
              </a:rPr>
              <a:t>        由中央仲裁器根据一定的算法对各主设备的申请进行仲裁，决定把总线使用权授予谁。但</a:t>
            </a:r>
            <a:r>
              <a:rPr lang="en-US" altLang="zh-CN" dirty="0">
                <a:latin typeface="Times New Roman" panose="02020603050405020304" pitchFamily="18" charset="0"/>
              </a:rPr>
              <a:t>PCI</a:t>
            </a:r>
            <a:r>
              <a:rPr lang="zh-CN" altLang="en-US" dirty="0">
                <a:latin typeface="Times New Roman" panose="02020603050405020304" pitchFamily="18" charset="0"/>
              </a:rPr>
              <a:t>标准并没有规定仲裁算法。 </a:t>
            </a:r>
            <a:endParaRPr lang="en-US" altLang="zh-CN" dirty="0">
              <a:latin typeface="Times New Roman" panose="02020603050405020304" pitchFamily="18" charset="0"/>
            </a:endParaRPr>
          </a:p>
          <a:p>
            <a:pPr eaLnBrk="0" hangingPunct="0">
              <a:lnSpc>
                <a:spcPct val="130000"/>
              </a:lnSpc>
            </a:pPr>
            <a:r>
              <a:rPr lang="en-US" altLang="zh-CN" dirty="0">
                <a:latin typeface="Times New Roman" panose="02020603050405020304" pitchFamily="18" charset="0"/>
              </a:rPr>
              <a:t>        </a:t>
            </a:r>
            <a:r>
              <a:rPr lang="en-US" altLang="zh-CN" dirty="0">
                <a:solidFill>
                  <a:srgbClr val="C62C02"/>
                </a:solidFill>
                <a:latin typeface="Times New Roman" panose="02020603050405020304" pitchFamily="18" charset="0"/>
              </a:rPr>
              <a:t>PCI</a:t>
            </a:r>
            <a:r>
              <a:rPr lang="zh-CN" altLang="en-US" dirty="0">
                <a:solidFill>
                  <a:srgbClr val="C62C02"/>
                </a:solidFill>
                <a:latin typeface="Times New Roman" panose="02020603050405020304" pitchFamily="18" charset="0"/>
              </a:rPr>
              <a:t>总线支持“隐藏式仲裁”。</a:t>
            </a:r>
            <a:endParaRPr lang="en-US" altLang="zh-CN" dirty="0">
              <a:solidFill>
                <a:srgbClr val="C62C02"/>
              </a:solidFill>
              <a:latin typeface="Times New Roman" panose="02020603050405020304" pitchFamily="18" charset="0"/>
            </a:endParaRPr>
          </a:p>
          <a:p>
            <a:pPr eaLnBrk="0" hangingPunct="0">
              <a:lnSpc>
                <a:spcPct val="130000"/>
              </a:lnSpc>
            </a:pPr>
            <a:endParaRPr lang="zh-CN" altLang="en-US"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7" name="Picture 2"/>
          <p:cNvPicPr>
            <a:picLocks noChangeAspect="1"/>
          </p:cNvPicPr>
          <p:nvPr/>
        </p:nvPicPr>
        <p:blipFill>
          <a:blip r:embed="rId1" cstate="print"/>
          <a:srcRect l="690" t="26579" r="27657" b="19075"/>
          <a:stretch>
            <a:fillRect/>
          </a:stretch>
        </p:blipFill>
        <p:spPr>
          <a:xfrm>
            <a:off x="571500" y="714375"/>
            <a:ext cx="7062788" cy="4286250"/>
          </a:xfrm>
          <a:prstGeom prst="rect">
            <a:avLst/>
          </a:prstGeom>
          <a:noFill/>
          <a:ln w="9525">
            <a:noFill/>
          </a:ln>
        </p:spPr>
      </p:pic>
      <p:sp>
        <p:nvSpPr>
          <p:cNvPr id="111618" name="Rectangle 3"/>
          <p:cNvSpPr/>
          <p:nvPr/>
        </p:nvSpPr>
        <p:spPr>
          <a:xfrm>
            <a:off x="428625" y="4929188"/>
            <a:ext cx="8208963" cy="1800225"/>
          </a:xfrm>
          <a:prstGeom prst="rect">
            <a:avLst/>
          </a:prstGeom>
          <a:noFill/>
          <a:ln w="9525">
            <a:noFill/>
          </a:ln>
        </p:spPr>
        <p:txBody>
          <a:bodyPr anchor="t">
            <a:spAutoFit/>
          </a:bodyPr>
          <a:lstStyle/>
          <a:p>
            <a:pPr indent="304800">
              <a:lnSpc>
                <a:spcPct val="140000"/>
              </a:lnSpc>
            </a:pPr>
            <a:r>
              <a:rPr lang="en-US" altLang="zh-CN" sz="2000" dirty="0">
                <a:solidFill>
                  <a:srgbClr val="FF0000"/>
                </a:solidFill>
                <a:latin typeface="Times New Roman" panose="02020603050405020304" pitchFamily="18" charset="0"/>
              </a:rPr>
              <a:t>    InfiniBand</a:t>
            </a:r>
            <a:r>
              <a:rPr lang="zh-CN" altLang="en-US" sz="2000" dirty="0">
                <a:solidFill>
                  <a:srgbClr val="FF0000"/>
                </a:solidFill>
                <a:latin typeface="宋体" panose="02010600030101010101" pitchFamily="2" charset="-122"/>
              </a:rPr>
              <a:t>标准</a:t>
            </a:r>
            <a:r>
              <a:rPr lang="zh-CN" altLang="en-US" sz="2000" dirty="0">
                <a:latin typeface="Times New Roman" panose="02020603050405020304" pitchFamily="18" charset="0"/>
              </a:rPr>
              <a:t>，瞄准了高端服务器市场的最新</a:t>
            </a:r>
            <a:r>
              <a:rPr lang="en-US" altLang="zh-CN" sz="2000" dirty="0">
                <a:latin typeface="Times New Roman" panose="02020603050405020304" pitchFamily="18" charset="0"/>
              </a:rPr>
              <a:t>I/O</a:t>
            </a:r>
            <a:r>
              <a:rPr lang="zh-CN" altLang="en-US" sz="2000" dirty="0">
                <a:latin typeface="Times New Roman" panose="02020603050405020304" pitchFamily="18" charset="0"/>
              </a:rPr>
              <a:t>规范，它是一种基于开关的体系结构，可连接多达</a:t>
            </a:r>
            <a:r>
              <a:rPr lang="en-US" altLang="zh-CN" sz="2000" dirty="0">
                <a:latin typeface="Times New Roman" panose="02020603050405020304" pitchFamily="18" charset="0"/>
              </a:rPr>
              <a:t>64000</a:t>
            </a:r>
            <a:r>
              <a:rPr lang="zh-CN" altLang="en-US" sz="2000" dirty="0">
                <a:latin typeface="Times New Roman" panose="02020603050405020304" pitchFamily="18" charset="0"/>
              </a:rPr>
              <a:t>个服务器、存储系统、网络设备，能替代当前服务器中的</a:t>
            </a:r>
            <a:r>
              <a:rPr lang="en-US" altLang="zh-CN" sz="2000" dirty="0">
                <a:latin typeface="Times New Roman" panose="02020603050405020304" pitchFamily="18" charset="0"/>
              </a:rPr>
              <a:t>PCI</a:t>
            </a:r>
            <a:r>
              <a:rPr lang="zh-CN" altLang="en-US" sz="2000" dirty="0">
                <a:latin typeface="Times New Roman" panose="02020603050405020304" pitchFamily="18" charset="0"/>
              </a:rPr>
              <a:t>总线，数据传输率高达</a:t>
            </a:r>
            <a:r>
              <a:rPr lang="en-US" altLang="zh-CN" sz="2000" dirty="0">
                <a:latin typeface="Times New Roman" panose="02020603050405020304" pitchFamily="18" charset="0"/>
              </a:rPr>
              <a:t>30GB/s</a:t>
            </a:r>
            <a:r>
              <a:rPr lang="zh-CN" altLang="en-US" sz="2000" dirty="0">
                <a:latin typeface="Times New Roman" panose="02020603050405020304" pitchFamily="18" charset="0"/>
              </a:rPr>
              <a:t>。因此适合于高成本的较大规模计算机系统。 </a:t>
            </a:r>
            <a:endParaRPr lang="zh-CN" altLang="en-US" sz="2000" dirty="0">
              <a:latin typeface="Times New Roman" panose="02020603050405020304" pitchFamily="18" charset="0"/>
            </a:endParaRPr>
          </a:p>
        </p:txBody>
      </p:sp>
      <p:sp>
        <p:nvSpPr>
          <p:cNvPr id="111619" name="Rectangle 4"/>
          <p:cNvSpPr/>
          <p:nvPr/>
        </p:nvSpPr>
        <p:spPr>
          <a:xfrm>
            <a:off x="611188" y="188913"/>
            <a:ext cx="3600450" cy="823912"/>
          </a:xfrm>
          <a:prstGeom prst="rect">
            <a:avLst/>
          </a:prstGeom>
          <a:noFill/>
          <a:ln w="9525">
            <a:noFill/>
          </a:ln>
        </p:spPr>
        <p:txBody>
          <a:bodyPr anchor="ctr">
            <a:spAutoFit/>
          </a:bodyPr>
          <a:lstStyle/>
          <a:p>
            <a:r>
              <a:rPr lang="en-US" altLang="zh-CN" dirty="0">
                <a:solidFill>
                  <a:srgbClr val="0000FF"/>
                </a:solidFill>
                <a:latin typeface="宋体" panose="02010600030101010101" pitchFamily="2" charset="-122"/>
              </a:rPr>
              <a:t>6.6 </a:t>
            </a:r>
            <a:r>
              <a:rPr lang="en-US" altLang="zh-CN" dirty="0">
                <a:solidFill>
                  <a:srgbClr val="0000FF"/>
                </a:solidFill>
                <a:latin typeface="Times New Roman" panose="02020603050405020304" pitchFamily="18" charset="0"/>
              </a:rPr>
              <a:t>InfiniBand </a:t>
            </a:r>
            <a:r>
              <a:rPr lang="zh-CN" altLang="en-US" dirty="0">
                <a:solidFill>
                  <a:srgbClr val="0000FF"/>
                </a:solidFill>
                <a:latin typeface="宋体" panose="02010600030101010101" pitchFamily="2" charset="-122"/>
              </a:rPr>
              <a:t>标准</a:t>
            </a:r>
            <a:br>
              <a:rPr lang="zh-CN" altLang="en-US" sz="2000" dirty="0">
                <a:latin typeface="宋体" panose="02010600030101010101" pitchFamily="2" charset="-122"/>
              </a:rPr>
            </a:br>
            <a:r>
              <a:rPr lang="zh-CN" altLang="en-US" sz="20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5" name="Picture 2"/>
          <p:cNvPicPr>
            <a:picLocks noChangeAspect="1"/>
          </p:cNvPicPr>
          <p:nvPr/>
        </p:nvPicPr>
        <p:blipFill>
          <a:blip r:embed="rId1" cstate="print"/>
          <a:srcRect l="5704" t="12354" r="6290" b="14844"/>
          <a:stretch>
            <a:fillRect/>
          </a:stretch>
        </p:blipFill>
        <p:spPr>
          <a:xfrm>
            <a:off x="0" y="188913"/>
            <a:ext cx="9144000" cy="6099175"/>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p:cNvSpPr>
          <p:nvPr>
            <p:ph type="title"/>
          </p:nvPr>
        </p:nvSpPr>
        <p:spPr>
          <a:xfrm>
            <a:off x="-608012" y="333375"/>
            <a:ext cx="7767637" cy="1143000"/>
          </a:xfrm>
        </p:spPr>
        <p:txBody>
          <a:bodyPr wrap="square" lIns="91440" tIns="45720" rIns="91440" bIns="45720" anchor="b"/>
          <a:lstStyle/>
          <a:p>
            <a:pPr eaLnBrk="1" hangingPunct="1"/>
            <a:r>
              <a:rPr lang="en-US" altLang="zh-CN" dirty="0"/>
              <a:t>PCI Express</a:t>
            </a:r>
            <a:r>
              <a:rPr lang="zh-CN" altLang="en-US" dirty="0"/>
              <a:t>总线 </a:t>
            </a:r>
            <a:endParaRPr lang="zh-CN" altLang="en-US" dirty="0"/>
          </a:p>
        </p:txBody>
      </p:sp>
      <p:sp>
        <p:nvSpPr>
          <p:cNvPr id="115714" name="Rectangle 3"/>
          <p:cNvSpPr>
            <a:spLocks noGrp="1"/>
          </p:cNvSpPr>
          <p:nvPr>
            <p:ph idx="1"/>
          </p:nvPr>
        </p:nvSpPr>
        <p:spPr>
          <a:xfrm>
            <a:off x="685800" y="1981200"/>
            <a:ext cx="7415213" cy="4114800"/>
          </a:xfrm>
        </p:spPr>
        <p:txBody>
          <a:bodyPr wrap="square" lIns="91440" tIns="45720" rIns="91440" bIns="45720" anchor="t"/>
          <a:lstStyle/>
          <a:p>
            <a:pPr eaLnBrk="1" hangingPunct="1"/>
            <a:r>
              <a:rPr lang="en-US" altLang="zh-CN" sz="2800" b="1" dirty="0"/>
              <a:t>PCI Express</a:t>
            </a:r>
            <a:r>
              <a:rPr lang="zh-CN" altLang="en-US" sz="2800" b="1" dirty="0"/>
              <a:t>和</a:t>
            </a:r>
            <a:r>
              <a:rPr lang="en-US" altLang="zh-CN" sz="2800" b="1" dirty="0"/>
              <a:t>PCI</a:t>
            </a:r>
            <a:r>
              <a:rPr lang="zh-CN" altLang="en-US" sz="2800" b="1" dirty="0"/>
              <a:t>不同的是实现了传输方式从并行到串行的转变。</a:t>
            </a:r>
            <a:r>
              <a:rPr lang="en-US" altLang="zh-CN" sz="2800" b="1" dirty="0"/>
              <a:t>PCI Express</a:t>
            </a:r>
            <a:r>
              <a:rPr lang="zh-CN" altLang="en-US" sz="2800" b="1" dirty="0"/>
              <a:t>是采用点对点的串行连接方式，这个和以前的并行通道大为不同，它允许和每个设备建立独立的数据传输通道。不用再向整个系统请求带宽，这样也就轻松地到达了高带宽要求。</a:t>
            </a:r>
            <a:endParaRPr lang="zh-CN" altLang="en-US" sz="2800" b="1" dirty="0"/>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p:cNvSpPr>
          <p:nvPr>
            <p:ph type="title"/>
          </p:nvPr>
        </p:nvSpPr>
        <p:spPr>
          <a:xfrm>
            <a:off x="0" y="260350"/>
            <a:ext cx="7772400" cy="1143000"/>
          </a:xfrm>
        </p:spPr>
        <p:txBody>
          <a:bodyPr wrap="square" lIns="91440" tIns="45720" rIns="91440" bIns="45720" anchor="b"/>
          <a:lstStyle/>
          <a:p>
            <a:pPr eaLnBrk="1" hangingPunct="1"/>
            <a:r>
              <a:rPr lang="en-US" altLang="zh-CN" dirty="0"/>
              <a:t>PCI Express</a:t>
            </a:r>
            <a:r>
              <a:rPr lang="zh-CN" altLang="en-US" dirty="0"/>
              <a:t>总线结构图 </a:t>
            </a:r>
            <a:endParaRPr lang="zh-CN" altLang="en-US" dirty="0"/>
          </a:p>
        </p:txBody>
      </p:sp>
      <p:sp>
        <p:nvSpPr>
          <p:cNvPr id="117762" name="Rectangle 3"/>
          <p:cNvSpPr/>
          <p:nvPr/>
        </p:nvSpPr>
        <p:spPr>
          <a:xfrm>
            <a:off x="0" y="962025"/>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graphicFrame>
        <p:nvGraphicFramePr>
          <p:cNvPr id="117763" name="Object 4"/>
          <p:cNvGraphicFramePr/>
          <p:nvPr/>
        </p:nvGraphicFramePr>
        <p:xfrm>
          <a:off x="1116013" y="1341438"/>
          <a:ext cx="6583362" cy="5516562"/>
        </p:xfrm>
        <a:graphic>
          <a:graphicData uri="http://schemas.openxmlformats.org/presentationml/2006/ole">
            <mc:AlternateContent xmlns:mc="http://schemas.openxmlformats.org/markup-compatibility/2006">
              <mc:Choice xmlns:v="urn:schemas-microsoft-com:vml" Requires="v">
                <p:oleObj spid="_x0000_s3073" name="" r:id="rId1" imgW="4446270" imgH="4652645" progId="Visio.Drawing.11">
                  <p:embed/>
                </p:oleObj>
              </mc:Choice>
              <mc:Fallback>
                <p:oleObj name="" r:id="rId1" imgW="4446270" imgH="4652645" progId="Visio.Drawing.11">
                  <p:embed/>
                  <p:pic>
                    <p:nvPicPr>
                      <p:cNvPr id="0" name="图片 3072"/>
                      <p:cNvPicPr/>
                      <p:nvPr/>
                    </p:nvPicPr>
                    <p:blipFill>
                      <a:blip r:embed="rId2"/>
                      <a:stretch>
                        <a:fillRect/>
                      </a:stretch>
                    </p:blipFill>
                    <p:spPr>
                      <a:xfrm>
                        <a:off x="1116013" y="1341438"/>
                        <a:ext cx="6583362" cy="5516562"/>
                      </a:xfrm>
                      <a:prstGeom prst="rect">
                        <a:avLst/>
                      </a:prstGeom>
                      <a:solidFill>
                        <a:srgbClr val="FFFF00"/>
                      </a:solidFill>
                      <a:ln w="38100">
                        <a:noFill/>
                      </a:ln>
                    </p:spPr>
                  </p:pic>
                </p:oleObj>
              </mc:Fallback>
            </mc:AlternateContent>
          </a:graphicData>
        </a:graphic>
      </p:graphicFrame>
      <p:sp>
        <p:nvSpPr>
          <p:cNvPr id="3" name="日期占位符 2"/>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a:xfrm>
            <a:off x="-392112" y="260350"/>
            <a:ext cx="7767637" cy="1143000"/>
          </a:xfrm>
        </p:spPr>
        <p:txBody>
          <a:bodyPr wrap="square" lIns="91440" tIns="45720" rIns="91440" bIns="45720" anchor="b"/>
          <a:lstStyle/>
          <a:p>
            <a:pPr eaLnBrk="1" hangingPunct="1"/>
            <a:r>
              <a:rPr lang="en-US" altLang="zh-CN" dirty="0"/>
              <a:t>PCI Express</a:t>
            </a:r>
            <a:r>
              <a:rPr lang="zh-CN" altLang="en-US" dirty="0"/>
              <a:t>总线的结构 </a:t>
            </a:r>
            <a:endParaRPr lang="zh-CN" altLang="en-US" dirty="0"/>
          </a:p>
        </p:txBody>
      </p:sp>
      <p:sp>
        <p:nvSpPr>
          <p:cNvPr id="119810" name="Rectangle 3"/>
          <p:cNvSpPr>
            <a:spLocks noGrp="1"/>
          </p:cNvSpPr>
          <p:nvPr>
            <p:ph idx="1"/>
          </p:nvPr>
        </p:nvSpPr>
        <p:spPr>
          <a:xfrm>
            <a:off x="539750" y="1484313"/>
            <a:ext cx="7561263" cy="4114800"/>
          </a:xfrm>
        </p:spPr>
        <p:txBody>
          <a:bodyPr wrap="square" lIns="91440" tIns="45720" rIns="91440" bIns="45720" anchor="t"/>
          <a:lstStyle/>
          <a:p>
            <a:pPr marL="533400" indent="-533400" eaLnBrk="1" hangingPunct="1"/>
            <a:r>
              <a:rPr lang="en-US" altLang="zh-CN" sz="2400" b="1" dirty="0"/>
              <a:t>PCI Express</a:t>
            </a:r>
            <a:r>
              <a:rPr lang="zh-CN" altLang="en-US" sz="2400" b="1" dirty="0"/>
              <a:t>系统中的主要组件包括：</a:t>
            </a:r>
            <a:endParaRPr lang="zh-CN" altLang="en-US" sz="2400" b="1" dirty="0"/>
          </a:p>
          <a:p>
            <a:pPr marL="533400" indent="-533400" eaLnBrk="1" hangingPunct="1">
              <a:buFont typeface="Wingdings" panose="05000000000000000000" pitchFamily="2" charset="2"/>
              <a:buAutoNum type="circleNumDbPlain"/>
            </a:pPr>
            <a:r>
              <a:rPr lang="zh-CN" altLang="en-US" sz="2400" b="1" dirty="0">
                <a:solidFill>
                  <a:srgbClr val="FF3300"/>
                </a:solidFill>
              </a:rPr>
              <a:t>根复合体</a:t>
            </a:r>
            <a:r>
              <a:rPr lang="zh-CN" altLang="en-US" sz="2400" b="1" dirty="0"/>
              <a:t>（</a:t>
            </a:r>
            <a:r>
              <a:rPr lang="en-US" altLang="zh-CN" sz="2400" b="1" dirty="0"/>
              <a:t>Root Complex</a:t>
            </a:r>
            <a:r>
              <a:rPr lang="zh-CN" altLang="en-US" sz="2400" b="1" dirty="0"/>
              <a:t>）：将</a:t>
            </a:r>
            <a:r>
              <a:rPr lang="en-US" altLang="zh-CN" sz="2400" b="1" dirty="0"/>
              <a:t>CPU</a:t>
            </a:r>
            <a:r>
              <a:rPr lang="zh-CN" altLang="en-US" sz="2400" b="1" dirty="0"/>
              <a:t>和主存储器连到</a:t>
            </a:r>
            <a:r>
              <a:rPr lang="en-US" altLang="zh-CN" sz="2400" b="1" dirty="0"/>
              <a:t>PCI Express</a:t>
            </a:r>
            <a:r>
              <a:rPr lang="zh-CN" altLang="en-US" sz="2400" b="1" dirty="0"/>
              <a:t>线路结构（</a:t>
            </a:r>
            <a:r>
              <a:rPr lang="en-US" altLang="zh-CN" sz="2400" b="1" dirty="0"/>
              <a:t>Fabric</a:t>
            </a:r>
            <a:r>
              <a:rPr lang="zh-CN" altLang="en-US" sz="2400" b="1" dirty="0"/>
              <a:t>）的设备。根复合体内部有一条虚拟</a:t>
            </a:r>
            <a:r>
              <a:rPr lang="en-US" altLang="zh-CN" sz="2400" b="1" dirty="0"/>
              <a:t>PCI</a:t>
            </a:r>
            <a:r>
              <a:rPr lang="zh-CN" altLang="en-US" sz="2400" b="1" dirty="0"/>
              <a:t>总线，总线号总是为</a:t>
            </a:r>
            <a:r>
              <a:rPr lang="en-US" altLang="zh-CN" sz="2400" b="1" dirty="0"/>
              <a:t>0</a:t>
            </a:r>
            <a:r>
              <a:rPr lang="zh-CN" altLang="en-US" sz="2400" b="1" dirty="0"/>
              <a:t>，可以下挂一个多个</a:t>
            </a:r>
            <a:r>
              <a:rPr lang="en-US" altLang="zh-CN" sz="2400" b="1" dirty="0"/>
              <a:t>PCI Express</a:t>
            </a:r>
            <a:r>
              <a:rPr lang="zh-CN" altLang="en-US" sz="2400" b="1" dirty="0"/>
              <a:t>端口，每个端口连出一条</a:t>
            </a:r>
            <a:r>
              <a:rPr lang="en-US" altLang="zh-CN" sz="2400" b="1" dirty="0"/>
              <a:t>PCI Express</a:t>
            </a:r>
            <a:r>
              <a:rPr lang="zh-CN" altLang="en-US" sz="2400" b="1" dirty="0"/>
              <a:t>链路，下挂一个端点设备或一个交换开关。根复合体能代表</a:t>
            </a:r>
            <a:r>
              <a:rPr lang="en-US" altLang="zh-CN" sz="2400" b="1" dirty="0"/>
              <a:t>CPU</a:t>
            </a:r>
            <a:r>
              <a:rPr lang="zh-CN" altLang="en-US" sz="2400" b="1" dirty="0"/>
              <a:t>启动</a:t>
            </a:r>
            <a:r>
              <a:rPr lang="en-US" altLang="zh-CN" sz="2400" b="1" dirty="0"/>
              <a:t>PCI Express</a:t>
            </a:r>
            <a:r>
              <a:rPr lang="zh-CN" altLang="en-US" sz="2400" b="1" dirty="0"/>
              <a:t>事务和访问主存；能在端口上接收来自</a:t>
            </a:r>
            <a:r>
              <a:rPr lang="en-US" altLang="zh-CN" sz="2400" b="1" dirty="0"/>
              <a:t>PCI Express</a:t>
            </a:r>
            <a:r>
              <a:rPr lang="zh-CN" altLang="en-US" sz="2400" b="1" dirty="0"/>
              <a:t>设备的访存请求；也可以将事务从一个端口路由到另一个端口。根复合体内部提供中央资源：热插拔控制器、电源管理控制器、中断控制器、错误检测和报告逻辑等。</a:t>
            </a:r>
            <a:endParaRPr lang="zh-CN" altLang="en-US" sz="2400" b="1" dirty="0"/>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0" y="333375"/>
            <a:ext cx="3200400" cy="755650"/>
          </a:xfrm>
        </p:spPr>
        <p:txBody>
          <a:bodyPr wrap="square" lIns="91440" tIns="45720" rIns="91440" bIns="45720" anchor="b"/>
          <a:lstStyle/>
          <a:p>
            <a:pPr eaLnBrk="1" hangingPunct="1"/>
            <a:r>
              <a:rPr lang="en-US" altLang="zh-CN" sz="2800" b="1" dirty="0">
                <a:solidFill>
                  <a:srgbClr val="9E29C7"/>
                </a:solidFill>
                <a:latin typeface="楷体_GB2312" pitchFamily="49" charset="-122"/>
                <a:ea typeface="楷体_GB2312" pitchFamily="49" charset="-122"/>
              </a:rPr>
              <a:t>3</a:t>
            </a:r>
            <a:r>
              <a:rPr lang="zh-CN" altLang="en-US" sz="2800" b="1" dirty="0">
                <a:solidFill>
                  <a:srgbClr val="9E29C7"/>
                </a:solidFill>
                <a:latin typeface="楷体_GB2312" pitchFamily="49" charset="-122"/>
                <a:ea typeface="楷体_GB2312" pitchFamily="49" charset="-122"/>
              </a:rPr>
              <a:t>、总线的特性</a:t>
            </a:r>
            <a:endParaRPr lang="zh-CN" altLang="en-US" sz="2800" b="1" dirty="0">
              <a:solidFill>
                <a:srgbClr val="9E29C7"/>
              </a:solidFill>
              <a:latin typeface="楷体_GB2312" pitchFamily="49" charset="-122"/>
              <a:ea typeface="楷体_GB2312" pitchFamily="49" charset="-122"/>
            </a:endParaRPr>
          </a:p>
        </p:txBody>
      </p:sp>
      <p:sp>
        <p:nvSpPr>
          <p:cNvPr id="15362" name="Rectangle 3"/>
          <p:cNvSpPr>
            <a:spLocks noGrp="1"/>
          </p:cNvSpPr>
          <p:nvPr>
            <p:ph idx="1"/>
          </p:nvPr>
        </p:nvSpPr>
        <p:spPr>
          <a:xfrm>
            <a:off x="179388" y="1341438"/>
            <a:ext cx="8763000" cy="4800600"/>
          </a:xfrm>
        </p:spPr>
        <p:txBody>
          <a:bodyPr wrap="square" lIns="91440" tIns="45720" rIns="91440" bIns="45720" anchor="t"/>
          <a:lstStyle/>
          <a:p>
            <a:pPr eaLnBrk="1" hangingPunct="1">
              <a:buNone/>
            </a:pPr>
            <a:r>
              <a:rPr lang="zh-CN" altLang="en-US" sz="2400" b="1" dirty="0">
                <a:solidFill>
                  <a:srgbClr val="181B8E"/>
                </a:solidFill>
                <a:latin typeface="Arial" panose="020B0604020202020204" pitchFamily="34" charset="0"/>
              </a:rPr>
              <a:t>（</a:t>
            </a:r>
            <a:r>
              <a:rPr lang="en-US" altLang="zh-CN" sz="2400" b="1" dirty="0">
                <a:solidFill>
                  <a:srgbClr val="181B8E"/>
                </a:solidFill>
                <a:latin typeface="Arial" panose="020B0604020202020204" pitchFamily="34" charset="0"/>
                <a:cs typeface="Arial" panose="020B0604020202020204" pitchFamily="34" charset="0"/>
              </a:rPr>
              <a:t>1</a:t>
            </a:r>
            <a:r>
              <a:rPr lang="zh-CN" altLang="en-US" sz="2400" b="1" dirty="0">
                <a:solidFill>
                  <a:srgbClr val="181B8E"/>
                </a:solidFill>
                <a:latin typeface="Arial" panose="020B0604020202020204" pitchFamily="34" charset="0"/>
              </a:rPr>
              <a:t>）</a:t>
            </a:r>
            <a:r>
              <a:rPr lang="zh-CN" altLang="en-US" sz="2400" b="1" dirty="0">
                <a:solidFill>
                  <a:srgbClr val="181B8E"/>
                </a:solidFill>
                <a:latin typeface="宋体" panose="02010600030101010101" pitchFamily="2" charset="-122"/>
              </a:rPr>
              <a:t>物理特性</a:t>
            </a:r>
            <a:endParaRPr lang="zh-CN" altLang="en-US" sz="2400" b="1" dirty="0">
              <a:solidFill>
                <a:srgbClr val="181B8E"/>
              </a:solidFill>
              <a:latin typeface="Arial" panose="020B0604020202020204" pitchFamily="34" charset="0"/>
              <a:cs typeface="Arial" panose="020B0604020202020204" pitchFamily="34" charset="0"/>
            </a:endParaRPr>
          </a:p>
          <a:p>
            <a:pPr algn="just" eaLnBrk="1" hangingPunct="1"/>
            <a:r>
              <a:rPr lang="zh-CN" altLang="en-US" sz="2400" b="1" dirty="0">
                <a:latin typeface="Times New Roman" panose="02020603050405020304" pitchFamily="18" charset="0"/>
              </a:rPr>
              <a:t>        </a:t>
            </a:r>
            <a:r>
              <a:rPr lang="zh-CN" altLang="en-US" sz="2400" b="1" dirty="0">
                <a:solidFill>
                  <a:srgbClr val="08080C"/>
                </a:solidFill>
                <a:latin typeface="Times New Roman" panose="02020603050405020304" pitchFamily="18" charset="0"/>
              </a:rPr>
              <a:t>指总线的物理连接方式，包括总线的根数、总线的插头、插座的形状，引脚线的排列方式等。</a:t>
            </a:r>
            <a:endParaRPr lang="zh-CN" altLang="en-US" sz="2400" b="1" dirty="0">
              <a:solidFill>
                <a:srgbClr val="08080C"/>
              </a:solidFill>
            </a:endParaRPr>
          </a:p>
          <a:p>
            <a:pPr eaLnBrk="1" hangingPunct="1">
              <a:buNone/>
            </a:pPr>
            <a:r>
              <a:rPr lang="zh-CN" altLang="en-US" sz="2400" b="1" dirty="0">
                <a:solidFill>
                  <a:srgbClr val="181B8E"/>
                </a:solidFill>
                <a:latin typeface="Arial" panose="020B0604020202020204" pitchFamily="34" charset="0"/>
              </a:rPr>
              <a:t>（</a:t>
            </a:r>
            <a:r>
              <a:rPr lang="en-US" altLang="zh-CN" sz="2400" b="1" dirty="0">
                <a:solidFill>
                  <a:srgbClr val="181B8E"/>
                </a:solidFill>
                <a:latin typeface="Arial" panose="020B0604020202020204" pitchFamily="34" charset="0"/>
                <a:cs typeface="Arial" panose="020B0604020202020204" pitchFamily="34" charset="0"/>
              </a:rPr>
              <a:t>2</a:t>
            </a:r>
            <a:r>
              <a:rPr lang="zh-CN" altLang="en-US" sz="2400" b="1" dirty="0">
                <a:solidFill>
                  <a:srgbClr val="181B8E"/>
                </a:solidFill>
                <a:latin typeface="Arial" panose="020B0604020202020204" pitchFamily="34" charset="0"/>
              </a:rPr>
              <a:t>）</a:t>
            </a:r>
            <a:r>
              <a:rPr lang="zh-CN" altLang="en-US" sz="2400" b="1" dirty="0">
                <a:solidFill>
                  <a:srgbClr val="181B8E"/>
                </a:solidFill>
                <a:latin typeface="宋体" panose="02010600030101010101" pitchFamily="2" charset="-122"/>
              </a:rPr>
              <a:t>功能特性</a:t>
            </a:r>
            <a:endParaRPr lang="zh-CN" altLang="en-US" sz="2400" b="1" dirty="0">
              <a:solidFill>
                <a:srgbClr val="181B8E"/>
              </a:solidFill>
              <a:latin typeface="Arial" panose="020B0604020202020204" pitchFamily="34" charset="0"/>
              <a:cs typeface="Arial" panose="020B0604020202020204" pitchFamily="34" charset="0"/>
            </a:endParaRPr>
          </a:p>
          <a:p>
            <a:pPr algn="just" eaLnBrk="1" hangingPunct="1"/>
            <a:r>
              <a:rPr lang="zh-CN" altLang="en-US" sz="2400" b="1" dirty="0">
                <a:latin typeface="Times New Roman" panose="02020603050405020304" pitchFamily="18" charset="0"/>
              </a:rPr>
              <a:t>       </a:t>
            </a:r>
            <a:r>
              <a:rPr lang="zh-CN" altLang="en-US" sz="2400" b="1" dirty="0">
                <a:solidFill>
                  <a:srgbClr val="08080C"/>
                </a:solidFill>
                <a:latin typeface="Times New Roman" panose="02020603050405020304" pitchFamily="18" charset="0"/>
              </a:rPr>
              <a:t>描述总线中每一根线的功能</a:t>
            </a:r>
            <a:r>
              <a:rPr lang="en-US" altLang="zh-CN" sz="2400" b="1" dirty="0">
                <a:solidFill>
                  <a:srgbClr val="08080C"/>
                </a:solidFill>
                <a:latin typeface="Times New Roman" panose="02020603050405020304" pitchFamily="18" charset="0"/>
              </a:rPr>
              <a:t>(</a:t>
            </a:r>
            <a:r>
              <a:rPr lang="zh-CN" altLang="en-US" sz="2400" b="1" dirty="0">
                <a:solidFill>
                  <a:srgbClr val="08080C"/>
                </a:solidFill>
                <a:latin typeface="Times New Roman" panose="02020603050405020304" pitchFamily="18" charset="0"/>
              </a:rPr>
              <a:t>例如</a:t>
            </a:r>
            <a:r>
              <a:rPr lang="en-US" altLang="zh-CN" sz="2400" b="1" dirty="0">
                <a:solidFill>
                  <a:srgbClr val="08080C"/>
                </a:solidFill>
                <a:latin typeface="Times New Roman" panose="02020603050405020304" pitchFamily="18" charset="0"/>
              </a:rPr>
              <a:t>AB</a:t>
            </a:r>
            <a:r>
              <a:rPr lang="zh-CN" altLang="en-US" sz="2400" b="1" dirty="0">
                <a:solidFill>
                  <a:srgbClr val="08080C"/>
                </a:solidFill>
                <a:latin typeface="Times New Roman" panose="02020603050405020304" pitchFamily="18" charset="0"/>
              </a:rPr>
              <a:t>、</a:t>
            </a:r>
            <a:r>
              <a:rPr lang="en-US" altLang="zh-CN" sz="2400" b="1" dirty="0">
                <a:solidFill>
                  <a:srgbClr val="08080C"/>
                </a:solidFill>
                <a:latin typeface="Times New Roman" panose="02020603050405020304" pitchFamily="18" charset="0"/>
              </a:rPr>
              <a:t>DB</a:t>
            </a:r>
            <a:r>
              <a:rPr lang="zh-CN" altLang="en-US" sz="2400" b="1" dirty="0">
                <a:solidFill>
                  <a:srgbClr val="08080C"/>
                </a:solidFill>
                <a:latin typeface="Times New Roman" panose="02020603050405020304" pitchFamily="18" charset="0"/>
              </a:rPr>
              <a:t>、</a:t>
            </a:r>
            <a:r>
              <a:rPr lang="en-US" altLang="zh-CN" sz="2400" b="1" dirty="0">
                <a:solidFill>
                  <a:srgbClr val="08080C"/>
                </a:solidFill>
                <a:latin typeface="Times New Roman" panose="02020603050405020304" pitchFamily="18" charset="0"/>
              </a:rPr>
              <a:t>CB)</a:t>
            </a:r>
            <a:r>
              <a:rPr lang="zh-CN" altLang="en-US" sz="2400" b="1" dirty="0">
                <a:solidFill>
                  <a:srgbClr val="08080C"/>
                </a:solidFill>
                <a:latin typeface="Times New Roman" panose="02020603050405020304" pitchFamily="18" charset="0"/>
              </a:rPr>
              <a:t>。</a:t>
            </a:r>
            <a:endParaRPr lang="zh-CN" altLang="en-US" sz="2400" b="1" dirty="0">
              <a:solidFill>
                <a:srgbClr val="08080C"/>
              </a:solidFill>
              <a:latin typeface="Times New Roman" panose="02020603050405020304" pitchFamily="18" charset="0"/>
            </a:endParaRPr>
          </a:p>
          <a:p>
            <a:pPr eaLnBrk="1" hangingPunct="1">
              <a:buNone/>
            </a:pPr>
            <a:r>
              <a:rPr lang="zh-CN" altLang="en-US" sz="2400" b="1" dirty="0">
                <a:solidFill>
                  <a:srgbClr val="181B8E"/>
                </a:solidFill>
                <a:latin typeface="Arial" panose="020B0604020202020204" pitchFamily="34" charset="0"/>
              </a:rPr>
              <a:t>（</a:t>
            </a:r>
            <a:r>
              <a:rPr lang="en-US" altLang="zh-CN" sz="2400" b="1" dirty="0">
                <a:solidFill>
                  <a:srgbClr val="181B8E"/>
                </a:solidFill>
                <a:latin typeface="Arial" panose="020B0604020202020204" pitchFamily="34" charset="0"/>
                <a:cs typeface="Arial" panose="020B0604020202020204" pitchFamily="34" charset="0"/>
              </a:rPr>
              <a:t>3</a:t>
            </a:r>
            <a:r>
              <a:rPr lang="zh-CN" altLang="en-US" sz="2400" b="1" dirty="0">
                <a:solidFill>
                  <a:srgbClr val="181B8E"/>
                </a:solidFill>
                <a:latin typeface="Arial" panose="020B0604020202020204" pitchFamily="34" charset="0"/>
              </a:rPr>
              <a:t>）</a:t>
            </a:r>
            <a:r>
              <a:rPr lang="zh-CN" altLang="en-US" sz="2400" b="1" dirty="0">
                <a:solidFill>
                  <a:srgbClr val="181B8E"/>
                </a:solidFill>
                <a:latin typeface="宋体" panose="02010600030101010101" pitchFamily="2" charset="-122"/>
              </a:rPr>
              <a:t>电气特性</a:t>
            </a:r>
            <a:endParaRPr lang="zh-CN" altLang="en-US" sz="2400" b="1" dirty="0">
              <a:solidFill>
                <a:srgbClr val="181B8E"/>
              </a:solidFill>
              <a:latin typeface="Arial" panose="020B0604020202020204" pitchFamily="34" charset="0"/>
              <a:cs typeface="Arial" panose="020B0604020202020204" pitchFamily="34" charset="0"/>
            </a:endParaRPr>
          </a:p>
          <a:p>
            <a:pPr algn="just" eaLnBrk="1" hangingPunct="1"/>
            <a:r>
              <a:rPr lang="zh-CN" altLang="en-US" sz="2400" b="1" dirty="0">
                <a:latin typeface="Times New Roman" panose="02020603050405020304" pitchFamily="18" charset="0"/>
              </a:rPr>
              <a:t>      </a:t>
            </a:r>
            <a:r>
              <a:rPr lang="zh-CN" altLang="en-US" sz="2400" b="1" dirty="0">
                <a:solidFill>
                  <a:srgbClr val="08080C"/>
                </a:solidFill>
                <a:latin typeface="Times New Roman" panose="02020603050405020304" pitchFamily="18" charset="0"/>
              </a:rPr>
              <a:t>定义每根线上信号的传递方向</a:t>
            </a:r>
            <a:r>
              <a:rPr lang="en-US" altLang="zh-CN" sz="2400" b="1" dirty="0">
                <a:solidFill>
                  <a:srgbClr val="08080C"/>
                </a:solidFill>
                <a:latin typeface="Times New Roman" panose="02020603050405020304" pitchFamily="18" charset="0"/>
              </a:rPr>
              <a:t>(IN/OUT)</a:t>
            </a:r>
            <a:r>
              <a:rPr lang="zh-CN" altLang="en-US" sz="2400" b="1" dirty="0">
                <a:solidFill>
                  <a:srgbClr val="08080C"/>
                </a:solidFill>
                <a:latin typeface="Times New Roman" panose="02020603050405020304" pitchFamily="18" charset="0"/>
              </a:rPr>
              <a:t>及有效电平范围。</a:t>
            </a:r>
            <a:endParaRPr lang="zh-CN" altLang="en-US" sz="2400" b="1" dirty="0">
              <a:solidFill>
                <a:srgbClr val="08080C"/>
              </a:solidFill>
              <a:latin typeface="Times New Roman" panose="02020603050405020304" pitchFamily="18" charset="0"/>
            </a:endParaRPr>
          </a:p>
          <a:p>
            <a:pPr eaLnBrk="1" hangingPunct="1">
              <a:buNone/>
            </a:pPr>
            <a:r>
              <a:rPr lang="zh-CN" altLang="en-US" sz="2400" b="1" dirty="0">
                <a:solidFill>
                  <a:srgbClr val="181B8E"/>
                </a:solidFill>
                <a:latin typeface="Arial" panose="020B0604020202020204" pitchFamily="34" charset="0"/>
              </a:rPr>
              <a:t>（</a:t>
            </a:r>
            <a:r>
              <a:rPr lang="en-US" altLang="zh-CN" sz="2400" b="1" dirty="0">
                <a:solidFill>
                  <a:srgbClr val="181B8E"/>
                </a:solidFill>
                <a:latin typeface="Arial" panose="020B0604020202020204" pitchFamily="34" charset="0"/>
                <a:cs typeface="Arial" panose="020B0604020202020204" pitchFamily="34" charset="0"/>
              </a:rPr>
              <a:t>4</a:t>
            </a:r>
            <a:r>
              <a:rPr lang="zh-CN" altLang="en-US" sz="2400" b="1" dirty="0">
                <a:solidFill>
                  <a:srgbClr val="181B8E"/>
                </a:solidFill>
                <a:latin typeface="Arial" panose="020B0604020202020204" pitchFamily="34" charset="0"/>
              </a:rPr>
              <a:t>）</a:t>
            </a:r>
            <a:r>
              <a:rPr lang="zh-CN" altLang="en-US" sz="2400" b="1" dirty="0">
                <a:solidFill>
                  <a:srgbClr val="181B8E"/>
                </a:solidFill>
                <a:latin typeface="宋体" panose="02010600030101010101" pitchFamily="2" charset="-122"/>
              </a:rPr>
              <a:t>时间特性</a:t>
            </a:r>
            <a:endParaRPr lang="zh-CN" altLang="en-US" sz="2400" b="1" dirty="0">
              <a:solidFill>
                <a:srgbClr val="181B8E"/>
              </a:solidFill>
              <a:latin typeface="Arial" panose="020B0604020202020204" pitchFamily="34" charset="0"/>
              <a:cs typeface="Arial" panose="020B0604020202020204" pitchFamily="34" charset="0"/>
            </a:endParaRPr>
          </a:p>
          <a:p>
            <a:pPr algn="just" eaLnBrk="1" hangingPunct="1"/>
            <a:r>
              <a:rPr lang="zh-CN" altLang="en-US" sz="2400" b="1" dirty="0">
                <a:latin typeface="Times New Roman" panose="02020603050405020304" pitchFamily="18" charset="0"/>
              </a:rPr>
              <a:t>     </a:t>
            </a:r>
            <a:r>
              <a:rPr lang="zh-CN" altLang="en-US" sz="2400" b="1" dirty="0">
                <a:solidFill>
                  <a:srgbClr val="08080C"/>
                </a:solidFill>
                <a:latin typeface="Times New Roman" panose="02020603050405020304" pitchFamily="18" charset="0"/>
              </a:rPr>
              <a:t>定义每根线在什么时间有效，即各信号有效的时序关系。</a:t>
            </a:r>
            <a:endParaRPr lang="zh-CN" altLang="en-US" sz="2400" b="1" dirty="0">
              <a:solidFill>
                <a:srgbClr val="08080C"/>
              </a:solidFill>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p:cNvSpPr>
          <p:nvPr>
            <p:ph idx="1"/>
          </p:nvPr>
        </p:nvSpPr>
        <p:spPr>
          <a:xfrm>
            <a:off x="539750" y="1628775"/>
            <a:ext cx="7777163" cy="4114800"/>
          </a:xfrm>
        </p:spPr>
        <p:txBody>
          <a:bodyPr wrap="square" lIns="91440" tIns="45720" rIns="91440" bIns="45720" anchor="t"/>
          <a:lstStyle/>
          <a:p>
            <a:pPr marL="533400" indent="-533400" eaLnBrk="1" hangingPunct="1">
              <a:buFont typeface="Wingdings" panose="05000000000000000000" pitchFamily="2" charset="2"/>
              <a:buAutoNum type="circleNumDbPlain" startAt="2"/>
            </a:pPr>
            <a:r>
              <a:rPr lang="zh-CN" altLang="en-US" sz="2400" b="1" dirty="0">
                <a:solidFill>
                  <a:srgbClr val="FF3300"/>
                </a:solidFill>
              </a:rPr>
              <a:t>交换开关</a:t>
            </a:r>
            <a:r>
              <a:rPr lang="zh-CN" altLang="en-US" sz="2400" b="1" dirty="0"/>
              <a:t>（</a:t>
            </a:r>
            <a:r>
              <a:rPr lang="en-US" altLang="zh-CN" sz="2400" b="1" dirty="0"/>
              <a:t>Switch</a:t>
            </a:r>
            <a:r>
              <a:rPr lang="zh-CN" altLang="en-US" sz="2400" b="1" dirty="0"/>
              <a:t>）是一个具有</a:t>
            </a:r>
            <a:r>
              <a:rPr lang="en-US" altLang="zh-CN" sz="2400" b="1" dirty="0"/>
              <a:t>2~n</a:t>
            </a:r>
            <a:r>
              <a:rPr lang="zh-CN" altLang="en-US" sz="2400" b="1" dirty="0"/>
              <a:t>个端口的设备，每个端口连一条</a:t>
            </a:r>
            <a:r>
              <a:rPr lang="en-US" altLang="zh-CN" sz="2400" b="1" dirty="0"/>
              <a:t>PCI Express</a:t>
            </a:r>
            <a:r>
              <a:rPr lang="zh-CN" altLang="en-US" sz="2400" b="1" dirty="0"/>
              <a:t>链路，在系统中用于多设备的互连。交换开关可以将事务从任一个端口路由到另一个端口。</a:t>
            </a:r>
            <a:endParaRPr lang="zh-CN" altLang="en-US" sz="2400" b="1" dirty="0"/>
          </a:p>
          <a:p>
            <a:pPr marL="533400" indent="-533400" eaLnBrk="1" hangingPunct="1">
              <a:buFont typeface="Wingdings" panose="05000000000000000000" pitchFamily="2" charset="2"/>
              <a:buAutoNum type="circleNumDbPlain" startAt="2"/>
            </a:pPr>
            <a:r>
              <a:rPr lang="zh-CN" altLang="en-US" sz="2400" b="1" dirty="0">
                <a:solidFill>
                  <a:srgbClr val="FF3300"/>
                </a:solidFill>
              </a:rPr>
              <a:t>端点</a:t>
            </a:r>
            <a:r>
              <a:rPr lang="zh-CN" altLang="en-US" sz="2400" b="1" dirty="0"/>
              <a:t>（</a:t>
            </a:r>
            <a:r>
              <a:rPr lang="en-US" altLang="zh-CN" sz="2400" b="1" dirty="0"/>
              <a:t>Endpoint</a:t>
            </a:r>
            <a:r>
              <a:rPr lang="zh-CN" altLang="en-US" sz="2400" b="1" dirty="0"/>
              <a:t>）是具体的设备，如以太网、</a:t>
            </a:r>
            <a:r>
              <a:rPr lang="en-US" altLang="zh-CN" sz="2400" b="1" dirty="0"/>
              <a:t>USB</a:t>
            </a:r>
            <a:r>
              <a:rPr lang="zh-CN" altLang="en-US" sz="2400" b="1" dirty="0"/>
              <a:t>或图形设备，是</a:t>
            </a:r>
            <a:r>
              <a:rPr lang="en-US" altLang="zh-CN" sz="2400" b="1" dirty="0"/>
              <a:t>PCI Express</a:t>
            </a:r>
            <a:r>
              <a:rPr lang="zh-CN" altLang="en-US" sz="2400" b="1" dirty="0"/>
              <a:t>事务的请求者（启动事务）或完成者（响应事务）。端点使用</a:t>
            </a:r>
            <a:r>
              <a:rPr lang="en-US" altLang="zh-CN" sz="2400" b="1" dirty="0"/>
              <a:t>PCI</a:t>
            </a:r>
            <a:r>
              <a:rPr lang="zh-CN" altLang="en-US" sz="2400" b="1" dirty="0"/>
              <a:t>类型</a:t>
            </a:r>
            <a:r>
              <a:rPr lang="en-US" altLang="zh-CN" sz="2400" b="1" dirty="0"/>
              <a:t>00</a:t>
            </a:r>
            <a:r>
              <a:rPr lang="zh-CN" altLang="en-US" sz="2400" b="1" dirty="0"/>
              <a:t>配置头标，每个端点初始化时设置一个设备</a:t>
            </a:r>
            <a:r>
              <a:rPr lang="en-US" altLang="zh-CN" sz="2400" b="1" dirty="0"/>
              <a:t>ID</a:t>
            </a:r>
            <a:r>
              <a:rPr lang="zh-CN" altLang="en-US" sz="2400" b="1" dirty="0"/>
              <a:t>，由总线号、设备号和功能号组成。端点作为挂连在一条链路上的唯一设备，设备号总是</a:t>
            </a:r>
            <a:r>
              <a:rPr lang="en-US" altLang="zh-CN" sz="2400" b="1" dirty="0"/>
              <a:t>0</a:t>
            </a:r>
            <a:r>
              <a:rPr lang="zh-CN" altLang="en-US" sz="2400" b="1" dirty="0"/>
              <a:t>。</a:t>
            </a:r>
            <a:endParaRPr lang="zh-CN" altLang="en-US" sz="2400" b="1" dirty="0"/>
          </a:p>
        </p:txBody>
      </p:sp>
      <p:sp>
        <p:nvSpPr>
          <p:cNvPr id="121858" name="Rectangle 3"/>
          <p:cNvSpPr/>
          <p:nvPr/>
        </p:nvSpPr>
        <p:spPr>
          <a:xfrm>
            <a:off x="0" y="962025"/>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sp>
        <p:nvSpPr>
          <p:cNvPr id="121859" name="Rectangle 4"/>
          <p:cNvSpPr>
            <a:spLocks noGrp="1"/>
          </p:cNvSpPr>
          <p:nvPr>
            <p:ph type="title"/>
          </p:nvPr>
        </p:nvSpPr>
        <p:spPr>
          <a:xfrm>
            <a:off x="-392112" y="260350"/>
            <a:ext cx="7767637" cy="1143000"/>
          </a:xfrm>
        </p:spPr>
        <p:txBody>
          <a:bodyPr wrap="square" lIns="91440" tIns="45720" rIns="91440" bIns="45720" anchor="b"/>
          <a:lstStyle/>
          <a:p>
            <a:pPr eaLnBrk="1" hangingPunct="1"/>
            <a:r>
              <a:rPr lang="en-US" altLang="zh-CN" dirty="0"/>
              <a:t>PCI Express</a:t>
            </a:r>
            <a:r>
              <a:rPr lang="zh-CN" altLang="en-US" dirty="0"/>
              <a:t>总线的结构 </a:t>
            </a:r>
            <a:endParaRPr lang="zh-CN" altLang="en-US" dirty="0"/>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p:cNvSpPr>
          <p:nvPr>
            <p:ph type="title"/>
          </p:nvPr>
        </p:nvSpPr>
        <p:spPr>
          <a:xfrm>
            <a:off x="0" y="260350"/>
            <a:ext cx="7772400" cy="1143000"/>
          </a:xfrm>
        </p:spPr>
        <p:txBody>
          <a:bodyPr wrap="square" lIns="91440" tIns="45720" rIns="91440" bIns="45720" anchor="b"/>
          <a:lstStyle/>
          <a:p>
            <a:pPr eaLnBrk="1" hangingPunct="1"/>
            <a:r>
              <a:rPr lang="en-US" altLang="zh-CN" dirty="0"/>
              <a:t>PCI Express</a:t>
            </a:r>
            <a:r>
              <a:rPr lang="zh-CN" altLang="en-US" dirty="0"/>
              <a:t>总线的结构 </a:t>
            </a:r>
            <a:endParaRPr lang="zh-CN" altLang="en-US" dirty="0"/>
          </a:p>
        </p:txBody>
      </p:sp>
      <p:sp>
        <p:nvSpPr>
          <p:cNvPr id="123906" name="Rectangle 3"/>
          <p:cNvSpPr>
            <a:spLocks noGrp="1"/>
          </p:cNvSpPr>
          <p:nvPr>
            <p:ph idx="1"/>
          </p:nvPr>
        </p:nvSpPr>
        <p:spPr>
          <a:xfrm>
            <a:off x="611188" y="1628775"/>
            <a:ext cx="7286625" cy="4114800"/>
          </a:xfrm>
        </p:spPr>
        <p:txBody>
          <a:bodyPr wrap="square" lIns="91440" tIns="45720" rIns="91440" bIns="45720" anchor="t"/>
          <a:lstStyle/>
          <a:p>
            <a:pPr marL="533400" indent="-533400" eaLnBrk="1" hangingPunct="1">
              <a:buFont typeface="Wingdings" panose="05000000000000000000" pitchFamily="2" charset="2"/>
              <a:buAutoNum type="circleNumDbPlain" startAt="4"/>
            </a:pPr>
            <a:r>
              <a:rPr lang="zh-CN" altLang="en-US" sz="2400" b="1" dirty="0">
                <a:solidFill>
                  <a:srgbClr val="FF3300"/>
                </a:solidFill>
              </a:rPr>
              <a:t>端口（</a:t>
            </a:r>
            <a:r>
              <a:rPr lang="en-US" altLang="zh-CN" sz="2400" b="1" dirty="0">
                <a:solidFill>
                  <a:srgbClr val="FF3300"/>
                </a:solidFill>
              </a:rPr>
              <a:t>Port</a:t>
            </a:r>
            <a:r>
              <a:rPr lang="zh-CN" altLang="en-US" sz="2400" b="1" dirty="0">
                <a:solidFill>
                  <a:srgbClr val="FF3300"/>
                </a:solidFill>
              </a:rPr>
              <a:t>）</a:t>
            </a:r>
            <a:r>
              <a:rPr lang="zh-CN" altLang="en-US" sz="2400" b="1" dirty="0"/>
              <a:t>是</a:t>
            </a:r>
            <a:r>
              <a:rPr lang="en-US" altLang="zh-CN" sz="2400" b="1" dirty="0"/>
              <a:t>PCI Express</a:t>
            </a:r>
            <a:r>
              <a:rPr lang="zh-CN" altLang="en-US" sz="2400" b="1" dirty="0"/>
              <a:t>设备与链路之间的接口，由差分发送器和接收器组成。指向根复合体方向的端口为</a:t>
            </a:r>
            <a:r>
              <a:rPr lang="zh-CN" altLang="en-US" sz="2400" b="1" dirty="0">
                <a:solidFill>
                  <a:srgbClr val="0E0E14"/>
                </a:solidFill>
              </a:rPr>
              <a:t>上游端口</a:t>
            </a:r>
            <a:r>
              <a:rPr lang="zh-CN" altLang="en-US" sz="2400" b="1" dirty="0"/>
              <a:t>；离开复合体方向的端口为</a:t>
            </a:r>
            <a:r>
              <a:rPr lang="zh-CN" altLang="en-US" sz="2400" b="1" dirty="0">
                <a:solidFill>
                  <a:srgbClr val="0E0E14"/>
                </a:solidFill>
              </a:rPr>
              <a:t>下游端口</a:t>
            </a:r>
            <a:r>
              <a:rPr lang="zh-CN" altLang="en-US" sz="2400" b="1" dirty="0"/>
              <a:t>。端点上只有上游端口，根复合体上只有下游端口，而交换开关既有上游端口，也有下游端口。一个端口中接收包的是入端口，发送包的是出端口。</a:t>
            </a:r>
            <a:endParaRPr lang="zh-CN" altLang="en-US" sz="2400" b="1" dirty="0"/>
          </a:p>
          <a:p>
            <a:pPr marL="533400" indent="-533400" eaLnBrk="1" hangingPunct="1">
              <a:buFont typeface="Wingdings" panose="05000000000000000000" pitchFamily="2" charset="2"/>
              <a:buAutoNum type="circleNumDbPlain" startAt="4"/>
            </a:pPr>
            <a:r>
              <a:rPr lang="en-US" altLang="zh-CN" sz="2400" b="1" dirty="0">
                <a:solidFill>
                  <a:srgbClr val="FF3300"/>
                </a:solidFill>
              </a:rPr>
              <a:t>PCI Express</a:t>
            </a:r>
            <a:r>
              <a:rPr lang="zh-CN" altLang="en-US" sz="2400" b="1" dirty="0">
                <a:solidFill>
                  <a:srgbClr val="FF3300"/>
                </a:solidFill>
              </a:rPr>
              <a:t>到</a:t>
            </a:r>
            <a:r>
              <a:rPr lang="en-US" altLang="zh-CN" sz="2400" b="1" dirty="0">
                <a:solidFill>
                  <a:srgbClr val="FF3300"/>
                </a:solidFill>
              </a:rPr>
              <a:t>PCI/PCI-X</a:t>
            </a:r>
            <a:r>
              <a:rPr lang="zh-CN" altLang="en-US" sz="2400" b="1" dirty="0">
                <a:solidFill>
                  <a:srgbClr val="FF3300"/>
                </a:solidFill>
              </a:rPr>
              <a:t>的桥</a:t>
            </a:r>
            <a:r>
              <a:rPr lang="zh-CN" altLang="en-US" sz="2400" b="1" dirty="0"/>
              <a:t>是将</a:t>
            </a:r>
            <a:r>
              <a:rPr lang="en-US" altLang="zh-CN" sz="2400" b="1" dirty="0"/>
              <a:t>PCI/PCI-X</a:t>
            </a:r>
            <a:r>
              <a:rPr lang="zh-CN" altLang="en-US" sz="2400" b="1" dirty="0"/>
              <a:t>总线和设备兼容到</a:t>
            </a:r>
            <a:r>
              <a:rPr lang="en-US" altLang="zh-CN" sz="2400" b="1" dirty="0"/>
              <a:t>PCI Express</a:t>
            </a:r>
            <a:r>
              <a:rPr lang="zh-CN" altLang="en-US" sz="2400" b="1" dirty="0"/>
              <a:t>系统的一个连接桥，</a:t>
            </a:r>
            <a:r>
              <a:rPr lang="en-US" altLang="zh-CN" sz="2400" b="1" dirty="0"/>
              <a:t>PCI/PCI-X</a:t>
            </a:r>
            <a:r>
              <a:rPr lang="zh-CN" altLang="en-US" sz="2400" b="1" dirty="0"/>
              <a:t>总线与系统统一编号。</a:t>
            </a:r>
            <a:endParaRPr lang="zh-CN" altLang="en-US" sz="2400" b="1" dirty="0"/>
          </a:p>
        </p:txBody>
      </p:sp>
      <p:sp>
        <p:nvSpPr>
          <p:cNvPr id="123907" name="Rectangle 4"/>
          <p:cNvSpPr/>
          <p:nvPr/>
        </p:nvSpPr>
        <p:spPr>
          <a:xfrm>
            <a:off x="0" y="962025"/>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a:xfrm>
            <a:off x="0" y="260350"/>
            <a:ext cx="7772400" cy="1143000"/>
          </a:xfrm>
        </p:spPr>
        <p:txBody>
          <a:bodyPr wrap="square" lIns="91440" tIns="45720" rIns="91440" bIns="45720" anchor="b"/>
          <a:lstStyle/>
          <a:p>
            <a:pPr eaLnBrk="1" hangingPunct="1"/>
            <a:r>
              <a:rPr lang="en-US" altLang="zh-CN" dirty="0"/>
              <a:t>PCI Express</a:t>
            </a:r>
            <a:r>
              <a:rPr lang="zh-CN" altLang="en-US" dirty="0"/>
              <a:t>总线的主要特点 </a:t>
            </a:r>
            <a:endParaRPr lang="zh-CN" altLang="en-US" dirty="0"/>
          </a:p>
        </p:txBody>
      </p:sp>
      <p:sp>
        <p:nvSpPr>
          <p:cNvPr id="125954" name="Rectangle 3"/>
          <p:cNvSpPr>
            <a:spLocks noGrp="1"/>
          </p:cNvSpPr>
          <p:nvPr>
            <p:ph idx="1"/>
          </p:nvPr>
        </p:nvSpPr>
        <p:spPr>
          <a:xfrm>
            <a:off x="539750" y="1557338"/>
            <a:ext cx="7632700" cy="4114800"/>
          </a:xfrm>
        </p:spPr>
        <p:txBody>
          <a:bodyPr wrap="square" lIns="91440" tIns="45720" rIns="91440" bIns="45720" anchor="t"/>
          <a:lstStyle/>
          <a:p>
            <a:pPr marL="533400" indent="-533400" eaLnBrk="1" hangingPunct="1">
              <a:buFont typeface="Wingdings" panose="05000000000000000000" pitchFamily="2" charset="2"/>
              <a:buAutoNum type="circleNumDbPlain"/>
            </a:pPr>
            <a:r>
              <a:rPr lang="zh-CN" altLang="en-US" sz="2400" b="1" dirty="0">
                <a:solidFill>
                  <a:srgbClr val="FF0000"/>
                </a:solidFill>
                <a:latin typeface="宋体" panose="02010600030101010101" pitchFamily="2" charset="-122"/>
              </a:rPr>
              <a:t>串行的点对点互连</a:t>
            </a:r>
            <a:endParaRPr lang="zh-CN" altLang="en-US" sz="2400" b="1" dirty="0">
              <a:solidFill>
                <a:srgbClr val="0E0E14"/>
              </a:solidFill>
              <a:latin typeface="宋体" panose="02010600030101010101" pitchFamily="2" charset="-122"/>
            </a:endParaRPr>
          </a:p>
          <a:p>
            <a:pPr marL="533400" indent="-533400" eaLnBrk="1" hangingPunct="1">
              <a:buFont typeface="Wingdings" panose="05000000000000000000" pitchFamily="2" charset="2"/>
              <a:buAutoNum type="circleNumDbPlain"/>
            </a:pPr>
            <a:r>
              <a:rPr lang="zh-CN" altLang="en-US" sz="2400" b="1" dirty="0">
                <a:solidFill>
                  <a:srgbClr val="FF0000"/>
                </a:solidFill>
                <a:latin typeface="宋体" panose="02010600030101010101" pitchFamily="2" charset="-122"/>
              </a:rPr>
              <a:t>差分信号传送</a:t>
            </a:r>
            <a:endParaRPr lang="zh-CN" altLang="en-US" sz="2400" b="1" dirty="0">
              <a:solidFill>
                <a:srgbClr val="0E0E14"/>
              </a:solidFill>
              <a:latin typeface="宋体" panose="02010600030101010101" pitchFamily="2" charset="-122"/>
            </a:endParaRPr>
          </a:p>
          <a:p>
            <a:pPr marL="533400" indent="-533400" eaLnBrk="1" hangingPunct="1">
              <a:buFont typeface="Wingdings" panose="05000000000000000000" pitchFamily="2" charset="2"/>
              <a:buAutoNum type="circleNumDbPlain"/>
            </a:pPr>
            <a:r>
              <a:rPr lang="zh-CN" altLang="en-US" sz="2400" b="1" dirty="0">
                <a:solidFill>
                  <a:srgbClr val="0E0E14"/>
                </a:solidFill>
                <a:latin typeface="宋体" panose="02010600030101010101" pitchFamily="2" charset="-122"/>
              </a:rPr>
              <a:t>采用交换开关互连多台设备</a:t>
            </a:r>
            <a:endParaRPr lang="zh-CN" altLang="en-US" sz="2400" b="1" dirty="0">
              <a:solidFill>
                <a:srgbClr val="0E0E14"/>
              </a:solidFill>
              <a:latin typeface="宋体" panose="02010600030101010101" pitchFamily="2" charset="-122"/>
            </a:endParaRPr>
          </a:p>
          <a:p>
            <a:pPr marL="533400" indent="-533400" eaLnBrk="1" hangingPunct="1">
              <a:buFont typeface="Wingdings" panose="05000000000000000000" pitchFamily="2" charset="2"/>
              <a:buAutoNum type="circleNumDbPlain"/>
            </a:pPr>
            <a:r>
              <a:rPr lang="en-US" altLang="zh-CN" sz="2400" b="1" dirty="0">
                <a:solidFill>
                  <a:srgbClr val="0E0E14"/>
                </a:solidFill>
                <a:latin typeface="宋体" panose="02010600030101010101" pitchFamily="2" charset="-122"/>
              </a:rPr>
              <a:t>PCI Express </a:t>
            </a:r>
            <a:r>
              <a:rPr lang="zh-CN" altLang="en-US" sz="2400" b="1" dirty="0">
                <a:solidFill>
                  <a:srgbClr val="0E0E14"/>
                </a:solidFill>
                <a:latin typeface="宋体" panose="02010600030101010101" pitchFamily="2" charset="-122"/>
              </a:rPr>
              <a:t>事务与包</a:t>
            </a:r>
            <a:endParaRPr lang="zh-CN" altLang="en-US" sz="2400" b="1" dirty="0">
              <a:solidFill>
                <a:srgbClr val="0E0E14"/>
              </a:solidFill>
              <a:latin typeface="宋体" panose="02010600030101010101" pitchFamily="2" charset="-122"/>
            </a:endParaRPr>
          </a:p>
          <a:p>
            <a:pPr marL="914400" lvl="1" indent="-457200" eaLnBrk="1" hangingPunct="1"/>
            <a:r>
              <a:rPr lang="en-US" altLang="zh-CN" sz="2400" b="1" dirty="0">
                <a:solidFill>
                  <a:srgbClr val="0E0E14"/>
                </a:solidFill>
                <a:latin typeface="宋体" panose="02010600030101010101" pitchFamily="2" charset="-122"/>
              </a:rPr>
              <a:t>PCI Express</a:t>
            </a:r>
            <a:r>
              <a:rPr lang="zh-CN" altLang="en-US" sz="2400" b="1" dirty="0">
                <a:solidFill>
                  <a:srgbClr val="0E0E14"/>
                </a:solidFill>
                <a:latin typeface="宋体" panose="02010600030101010101" pitchFamily="2" charset="-122"/>
              </a:rPr>
              <a:t>的事务分成两类：</a:t>
            </a:r>
            <a:endParaRPr lang="zh-CN" altLang="en-US" sz="2400" b="1" dirty="0">
              <a:solidFill>
                <a:srgbClr val="0E0E14"/>
              </a:solidFill>
              <a:latin typeface="宋体" panose="02010600030101010101" pitchFamily="2" charset="-122"/>
            </a:endParaRPr>
          </a:p>
          <a:p>
            <a:pPr marL="914400" lvl="1" indent="-457200" eaLnBrk="1" hangingPunct="1"/>
            <a:r>
              <a:rPr lang="zh-CN" altLang="en-US" sz="2400" b="1" dirty="0">
                <a:solidFill>
                  <a:srgbClr val="0E0E14"/>
                </a:solidFill>
                <a:latin typeface="宋体" panose="02010600030101010101" pitchFamily="2" charset="-122"/>
              </a:rPr>
              <a:t>非转发事务，即请求者发送请求包给完成者，完成者返回完成包给请求者，如存储器读事务；</a:t>
            </a:r>
            <a:endParaRPr lang="zh-CN" altLang="en-US" sz="2400" b="1" dirty="0">
              <a:solidFill>
                <a:srgbClr val="0E0E14"/>
              </a:solidFill>
              <a:latin typeface="宋体" panose="02010600030101010101" pitchFamily="2" charset="-122"/>
            </a:endParaRPr>
          </a:p>
          <a:p>
            <a:pPr marL="914400" lvl="1" indent="-457200" eaLnBrk="1" hangingPunct="1"/>
            <a:r>
              <a:rPr lang="zh-CN" altLang="en-US" sz="2400" b="1" dirty="0">
                <a:solidFill>
                  <a:srgbClr val="0E0E14"/>
                </a:solidFill>
                <a:latin typeface="宋体" panose="02010600030101010101" pitchFamily="2" charset="-122"/>
              </a:rPr>
              <a:t>转发事务，即只有请求者给完成者发送请求包，而完成者不用返回完成包给请求者，如存储器写事务。</a:t>
            </a:r>
            <a:endParaRPr lang="zh-CN" altLang="en-US" sz="2400" b="1" dirty="0">
              <a:solidFill>
                <a:srgbClr val="0E0E14"/>
              </a:solidFill>
              <a:latin typeface="宋体" panose="02010600030101010101" pitchFamily="2" charset="-122"/>
            </a:endParaRPr>
          </a:p>
          <a:p>
            <a:pPr marL="533400" indent="-533400" eaLnBrk="1" hangingPunct="1">
              <a:buFont typeface="Wingdings" panose="05000000000000000000" pitchFamily="2" charset="2"/>
              <a:buAutoNum type="circleNumDbPlain"/>
            </a:pPr>
            <a:r>
              <a:rPr lang="zh-CN" altLang="en-US" sz="2400" b="1" dirty="0">
                <a:solidFill>
                  <a:srgbClr val="0E0E14"/>
                </a:solidFill>
                <a:latin typeface="宋体" panose="02010600030101010101" pitchFamily="2" charset="-122"/>
              </a:rPr>
              <a:t>具有更高的数据传输率</a:t>
            </a:r>
            <a:endParaRPr lang="zh-CN" altLang="en-US" sz="2400" b="1" dirty="0">
              <a:solidFill>
                <a:srgbClr val="0E0E14"/>
              </a:solidFill>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idx="1"/>
          </p:nvPr>
        </p:nvSpPr>
        <p:spPr>
          <a:xfrm>
            <a:off x="0" y="765175"/>
            <a:ext cx="7772400" cy="4114800"/>
          </a:xfrm>
        </p:spPr>
        <p:txBody>
          <a:bodyPr wrap="square" lIns="91440" tIns="45720" rIns="91440" bIns="45720" anchor="t"/>
          <a:lstStyle/>
          <a:p>
            <a:pPr marL="533400" indent="-533400" eaLnBrk="1" hangingPunct="1">
              <a:buFont typeface="Wingdings" panose="05000000000000000000" pitchFamily="2" charset="2"/>
              <a:buAutoNum type="circleNumDbPlain" startAt="6"/>
            </a:pPr>
            <a:r>
              <a:rPr lang="en-US" altLang="zh-CN" dirty="0">
                <a:solidFill>
                  <a:srgbClr val="0E0E14"/>
                </a:solidFill>
              </a:rPr>
              <a:t>PCI Express</a:t>
            </a:r>
            <a:r>
              <a:rPr lang="zh-CN" altLang="en-US" dirty="0">
                <a:solidFill>
                  <a:srgbClr val="0E0E14"/>
                </a:solidFill>
              </a:rPr>
              <a:t>设备采用层次结构</a:t>
            </a:r>
            <a:endParaRPr lang="zh-CN" altLang="en-US" dirty="0">
              <a:solidFill>
                <a:srgbClr val="0E0E14"/>
              </a:solidFill>
            </a:endParaRPr>
          </a:p>
          <a:p>
            <a:pPr marL="533400" indent="-533400" eaLnBrk="1" hangingPunct="1"/>
            <a:endParaRPr lang="en-US" altLang="zh-CN" dirty="0"/>
          </a:p>
        </p:txBody>
      </p:sp>
      <p:sp>
        <p:nvSpPr>
          <p:cNvPr id="128002" name="Rectangle 3"/>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graphicFrame>
        <p:nvGraphicFramePr>
          <p:cNvPr id="128003" name="Object 4"/>
          <p:cNvGraphicFramePr/>
          <p:nvPr/>
        </p:nvGraphicFramePr>
        <p:xfrm>
          <a:off x="755650" y="1341438"/>
          <a:ext cx="7488238" cy="5516562"/>
        </p:xfrm>
        <a:graphic>
          <a:graphicData uri="http://schemas.openxmlformats.org/presentationml/2006/ole">
            <mc:AlternateContent xmlns:mc="http://schemas.openxmlformats.org/markup-compatibility/2006">
              <mc:Choice xmlns:v="urn:schemas-microsoft-com:vml" Requires="v">
                <p:oleObj spid="_x0000_s4097" name="" r:id="rId1" imgW="3894455" imgH="3950970" progId="Visio.Drawing.11">
                  <p:embed/>
                </p:oleObj>
              </mc:Choice>
              <mc:Fallback>
                <p:oleObj name="" r:id="rId1" imgW="3894455" imgH="3950970" progId="Visio.Drawing.11">
                  <p:embed/>
                  <p:pic>
                    <p:nvPicPr>
                      <p:cNvPr id="0" name="图片 4096"/>
                      <p:cNvPicPr/>
                      <p:nvPr/>
                    </p:nvPicPr>
                    <p:blipFill>
                      <a:blip r:embed="rId2"/>
                      <a:stretch>
                        <a:fillRect/>
                      </a:stretch>
                    </p:blipFill>
                    <p:spPr>
                      <a:xfrm>
                        <a:off x="755650" y="1341438"/>
                        <a:ext cx="7488238" cy="5516562"/>
                      </a:xfrm>
                      <a:prstGeom prst="rect">
                        <a:avLst/>
                      </a:prstGeom>
                      <a:solidFill>
                        <a:srgbClr val="FFFF00"/>
                      </a:solid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a:xfrm>
            <a:off x="0" y="260350"/>
            <a:ext cx="7772400" cy="1143000"/>
          </a:xfrm>
        </p:spPr>
        <p:txBody>
          <a:bodyPr wrap="square" lIns="91440" tIns="45720" rIns="91440" bIns="45720" anchor="b"/>
          <a:lstStyle/>
          <a:p>
            <a:pPr eaLnBrk="1" hangingPunct="1"/>
            <a:r>
              <a:rPr lang="en-US" altLang="zh-CN" dirty="0"/>
              <a:t>PCI Express</a:t>
            </a:r>
            <a:r>
              <a:rPr lang="zh-CN" altLang="en-US" dirty="0"/>
              <a:t>总线的主要特点</a:t>
            </a:r>
            <a:endParaRPr lang="zh-CN" altLang="en-US" dirty="0"/>
          </a:p>
        </p:txBody>
      </p:sp>
      <p:sp>
        <p:nvSpPr>
          <p:cNvPr id="130050" name="Rectangle 3"/>
          <p:cNvSpPr>
            <a:spLocks noGrp="1"/>
          </p:cNvSpPr>
          <p:nvPr>
            <p:ph idx="1"/>
          </p:nvPr>
        </p:nvSpPr>
        <p:spPr>
          <a:xfrm>
            <a:off x="395288" y="1484313"/>
            <a:ext cx="7772400" cy="4114800"/>
          </a:xfrm>
        </p:spPr>
        <p:txBody>
          <a:bodyPr wrap="square" lIns="91440" tIns="45720" rIns="91440" bIns="45720" anchor="t"/>
          <a:lstStyle/>
          <a:p>
            <a:pPr marL="533400" indent="-533400" eaLnBrk="1" hangingPunct="1">
              <a:buFont typeface="Wingdings" panose="05000000000000000000" pitchFamily="2" charset="2"/>
              <a:buAutoNum type="circleNumDbPlain" startAt="7"/>
            </a:pPr>
            <a:r>
              <a:rPr lang="zh-CN" altLang="en-US" sz="2400" b="1" dirty="0">
                <a:solidFill>
                  <a:srgbClr val="0E0E14"/>
                </a:solidFill>
                <a:latin typeface="宋体" panose="02010600030101010101" pitchFamily="2" charset="-122"/>
              </a:rPr>
              <a:t>错误处理</a:t>
            </a:r>
            <a:endParaRPr lang="zh-CN" altLang="en-US" sz="2400" b="1" dirty="0">
              <a:solidFill>
                <a:srgbClr val="0E0E14"/>
              </a:solidFill>
              <a:latin typeface="宋体" panose="02010600030101010101" pitchFamily="2" charset="-122"/>
            </a:endParaRPr>
          </a:p>
          <a:p>
            <a:pPr marL="533400" indent="-533400" eaLnBrk="1" hangingPunct="1">
              <a:buFont typeface="Wingdings" panose="05000000000000000000" pitchFamily="2" charset="2"/>
              <a:buAutoNum type="circleNumDbPlain" startAt="7"/>
            </a:pPr>
            <a:r>
              <a:rPr lang="zh-CN" altLang="en-US" sz="2400" b="1" dirty="0">
                <a:solidFill>
                  <a:srgbClr val="0E0E14"/>
                </a:solidFill>
                <a:latin typeface="宋体" panose="02010600030101010101" pitchFamily="2" charset="-122"/>
              </a:rPr>
              <a:t>具有优先级的传送</a:t>
            </a:r>
            <a:endParaRPr lang="zh-CN" altLang="en-US" sz="2400" b="1" dirty="0">
              <a:solidFill>
                <a:srgbClr val="0E0E14"/>
              </a:solidFill>
              <a:latin typeface="宋体" panose="02010600030101010101" pitchFamily="2" charset="-122"/>
            </a:endParaRPr>
          </a:p>
          <a:p>
            <a:pPr marL="533400" indent="-533400" eaLnBrk="1" hangingPunct="1">
              <a:buFont typeface="Wingdings" panose="05000000000000000000" pitchFamily="2" charset="2"/>
              <a:buAutoNum type="circleNumDbPlain" startAt="7"/>
            </a:pPr>
            <a:r>
              <a:rPr lang="zh-CN" altLang="en-US" sz="2400" b="1" dirty="0">
                <a:solidFill>
                  <a:srgbClr val="0E0E14"/>
                </a:solidFill>
                <a:latin typeface="宋体" panose="02010600030101010101" pitchFamily="2" charset="-122"/>
              </a:rPr>
              <a:t>两种中断方式</a:t>
            </a:r>
            <a:endParaRPr lang="zh-CN" altLang="en-US" sz="2400" b="1" dirty="0">
              <a:solidFill>
                <a:srgbClr val="0E0E14"/>
              </a:solidFill>
              <a:latin typeface="宋体" panose="02010600030101010101" pitchFamily="2" charset="-122"/>
            </a:endParaRPr>
          </a:p>
          <a:p>
            <a:pPr marL="914400" lvl="1" indent="-457200" eaLnBrk="1" hangingPunct="1"/>
            <a:r>
              <a:rPr lang="zh-CN" altLang="en-US" sz="2400" b="1" dirty="0">
                <a:solidFill>
                  <a:srgbClr val="0E0E14"/>
                </a:solidFill>
                <a:latin typeface="宋体" panose="02010600030101010101" pitchFamily="2" charset="-122"/>
              </a:rPr>
              <a:t>一种是类似</a:t>
            </a:r>
            <a:r>
              <a:rPr lang="en-US" altLang="zh-CN" sz="2400" b="1" dirty="0">
                <a:solidFill>
                  <a:srgbClr val="0E0E14"/>
                </a:solidFill>
                <a:latin typeface="宋体" panose="02010600030101010101" pitchFamily="2" charset="-122"/>
              </a:rPr>
              <a:t>PCI-X</a:t>
            </a:r>
            <a:r>
              <a:rPr lang="zh-CN" altLang="en-US" sz="2400" b="1" dirty="0">
                <a:solidFill>
                  <a:srgbClr val="0E0E14"/>
                </a:solidFill>
                <a:latin typeface="宋体" panose="02010600030101010101" pitchFamily="2" charset="-122"/>
              </a:rPr>
              <a:t>的</a:t>
            </a:r>
            <a:r>
              <a:rPr lang="en-US" altLang="zh-CN" sz="2400" b="1" dirty="0">
                <a:solidFill>
                  <a:srgbClr val="0E0E14"/>
                </a:solidFill>
                <a:latin typeface="宋体" panose="02010600030101010101" pitchFamily="2" charset="-122"/>
              </a:rPr>
              <a:t>MSI</a:t>
            </a:r>
            <a:r>
              <a:rPr lang="zh-CN" altLang="en-US" sz="2400" b="1" dirty="0">
                <a:solidFill>
                  <a:srgbClr val="0E0E14"/>
                </a:solidFill>
                <a:latin typeface="宋体" panose="02010600030101010101" pitchFamily="2" charset="-122"/>
              </a:rPr>
              <a:t>协议，</a:t>
            </a:r>
            <a:r>
              <a:rPr lang="en-US" altLang="zh-CN" sz="2400" b="1" dirty="0">
                <a:solidFill>
                  <a:srgbClr val="0E0E14"/>
                </a:solidFill>
                <a:latin typeface="宋体" panose="02010600030101010101" pitchFamily="2" charset="-122"/>
              </a:rPr>
              <a:t>PCI Express</a:t>
            </a:r>
            <a:r>
              <a:rPr lang="zh-CN" altLang="en-US" sz="2400" b="1" dirty="0">
                <a:solidFill>
                  <a:srgbClr val="0E0E14"/>
                </a:solidFill>
                <a:latin typeface="宋体" panose="02010600030101010101" pitchFamily="2" charset="-122"/>
              </a:rPr>
              <a:t>设备启动一个写存储器包，向根复合体发送一个中断向量，根复合体再中断</a:t>
            </a:r>
            <a:r>
              <a:rPr lang="en-US" altLang="zh-CN" sz="2400" b="1" dirty="0">
                <a:solidFill>
                  <a:srgbClr val="0E0E14"/>
                </a:solidFill>
                <a:latin typeface="宋体" panose="02010600030101010101" pitchFamily="2" charset="-122"/>
              </a:rPr>
              <a:t>CPU</a:t>
            </a:r>
            <a:r>
              <a:rPr lang="zh-CN" altLang="en-US" sz="2400" b="1" dirty="0">
                <a:solidFill>
                  <a:srgbClr val="0E0E14"/>
                </a:solidFill>
                <a:latin typeface="宋体" panose="02010600030101010101" pitchFamily="2" charset="-122"/>
              </a:rPr>
              <a:t>。</a:t>
            </a:r>
            <a:endParaRPr lang="zh-CN" altLang="en-US" sz="2400" b="1" dirty="0">
              <a:solidFill>
                <a:srgbClr val="0E0E14"/>
              </a:solidFill>
              <a:latin typeface="宋体" panose="02010600030101010101" pitchFamily="2" charset="-122"/>
            </a:endParaRPr>
          </a:p>
          <a:p>
            <a:pPr marL="914400" lvl="1" indent="-457200" eaLnBrk="1" hangingPunct="1"/>
            <a:r>
              <a:rPr lang="zh-CN" altLang="en-US" sz="2400" b="1" dirty="0">
                <a:solidFill>
                  <a:srgbClr val="0E0E14"/>
                </a:solidFill>
                <a:latin typeface="宋体" panose="02010600030101010101" pitchFamily="2" charset="-122"/>
              </a:rPr>
              <a:t>另一种是使用中断消息事务向根复合体传送传统</a:t>
            </a:r>
            <a:r>
              <a:rPr lang="en-US" altLang="zh-CN" sz="2400" b="1" dirty="0">
                <a:solidFill>
                  <a:srgbClr val="0E0E14"/>
                </a:solidFill>
                <a:latin typeface="宋体" panose="02010600030101010101" pitchFamily="2" charset="-122"/>
              </a:rPr>
              <a:t>PCI</a:t>
            </a:r>
            <a:r>
              <a:rPr lang="zh-CN" altLang="en-US" sz="2400" b="1" dirty="0">
                <a:solidFill>
                  <a:srgbClr val="0E0E14"/>
                </a:solidFill>
                <a:latin typeface="宋体" panose="02010600030101010101" pitchFamily="2" charset="-122"/>
              </a:rPr>
              <a:t>总线上的</a:t>
            </a:r>
            <a:r>
              <a:rPr lang="en-US" altLang="zh-CN" sz="2400" b="1" dirty="0">
                <a:solidFill>
                  <a:srgbClr val="0E0E14"/>
                </a:solidFill>
                <a:latin typeface="宋体" panose="02010600030101010101" pitchFamily="2" charset="-122"/>
              </a:rPr>
              <a:t>INT x</a:t>
            </a:r>
            <a:r>
              <a:rPr lang="zh-CN" altLang="en-US" sz="2400" b="1" dirty="0">
                <a:solidFill>
                  <a:srgbClr val="0E0E14"/>
                </a:solidFill>
                <a:latin typeface="宋体" panose="02010600030101010101" pitchFamily="2" charset="-122"/>
              </a:rPr>
              <a:t>＃信号的跳变情况，这种中断方式只对具有传统功能的端点设备和</a:t>
            </a:r>
            <a:r>
              <a:rPr lang="en-US" altLang="zh-CN" sz="2400" b="1" dirty="0">
                <a:solidFill>
                  <a:srgbClr val="0E0E14"/>
                </a:solidFill>
                <a:latin typeface="宋体" panose="02010600030101010101" pitchFamily="2" charset="-122"/>
              </a:rPr>
              <a:t>PCI Express-PCI</a:t>
            </a:r>
            <a:r>
              <a:rPr lang="zh-CN" altLang="en-US" sz="2400" b="1" dirty="0">
                <a:solidFill>
                  <a:srgbClr val="0E0E14"/>
                </a:solidFill>
                <a:latin typeface="宋体" panose="02010600030101010101" pitchFamily="2" charset="-122"/>
              </a:rPr>
              <a:t>桥的系统有用。</a:t>
            </a:r>
            <a:endParaRPr lang="zh-CN" altLang="en-US" sz="2400" b="1" dirty="0">
              <a:solidFill>
                <a:srgbClr val="0E0E14"/>
              </a:solidFill>
              <a:latin typeface="宋体" panose="02010600030101010101" pitchFamily="2" charset="-122"/>
            </a:endParaRPr>
          </a:p>
          <a:p>
            <a:pPr marL="533400" indent="-533400" eaLnBrk="1" hangingPunct="1">
              <a:buFont typeface="Wingdings" panose="05000000000000000000" pitchFamily="2" charset="2"/>
              <a:buAutoNum type="circleNumDbPlain" startAt="7"/>
            </a:pPr>
            <a:r>
              <a:rPr lang="zh-CN" altLang="en-US" sz="2400" b="1" dirty="0">
                <a:solidFill>
                  <a:srgbClr val="0E0E14"/>
                </a:solidFill>
                <a:latin typeface="宋体" panose="02010600030101010101" pitchFamily="2" charset="-122"/>
              </a:rPr>
              <a:t>支持热插拔 </a:t>
            </a:r>
            <a:endParaRPr lang="zh-CN" altLang="en-US" sz="2400" b="1" dirty="0">
              <a:solidFill>
                <a:srgbClr val="0E0E14"/>
              </a:solidFill>
              <a:latin typeface="宋体" panose="02010600030101010101" pitchFamily="2" charset="-122"/>
            </a:endParaRPr>
          </a:p>
          <a:p>
            <a:pPr marL="533400" indent="-533400" eaLnBrk="1" hangingPunct="1"/>
            <a:endParaRPr lang="zh-CN" altLang="en-US" sz="2400" b="1" dirty="0">
              <a:solidFill>
                <a:srgbClr val="0E0E14"/>
              </a:solidFill>
              <a:latin typeface="宋体" panose="02010600030101010101" pitchFamily="2" charset="-122"/>
            </a:endParaRPr>
          </a:p>
        </p:txBody>
      </p:sp>
      <p:sp>
        <p:nvSpPr>
          <p:cNvPr id="130051"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142844" y="142852"/>
            <a:ext cx="4567237" cy="500066"/>
          </a:xfrm>
        </p:spPr>
        <p:txBody>
          <a:bodyPr wrap="square" lIns="91440" tIns="45720" rIns="91440" bIns="45720" anchor="b"/>
          <a:lstStyle/>
          <a:p>
            <a:pPr eaLnBrk="1" hangingPunct="1"/>
            <a:r>
              <a:rPr lang="en-US" altLang="zh-CN" sz="3200" b="1" dirty="0">
                <a:solidFill>
                  <a:srgbClr val="9E29C7"/>
                </a:solidFill>
                <a:latin typeface="楷体_GB2312" pitchFamily="49" charset="-122"/>
                <a:ea typeface="楷体_GB2312" pitchFamily="49" charset="-122"/>
              </a:rPr>
              <a:t>4</a:t>
            </a:r>
            <a:r>
              <a:rPr lang="zh-CN" altLang="en-US" sz="3200" b="1" dirty="0">
                <a:solidFill>
                  <a:srgbClr val="9E29C7"/>
                </a:solidFill>
                <a:latin typeface="楷体_GB2312" pitchFamily="49" charset="-122"/>
                <a:ea typeface="楷体_GB2312" pitchFamily="49" charset="-122"/>
              </a:rPr>
              <a:t>、总线的标准化</a:t>
            </a:r>
            <a:r>
              <a:rPr lang="zh-CN" altLang="en-US" dirty="0"/>
              <a:t> </a:t>
            </a:r>
            <a:endParaRPr lang="zh-CN" altLang="en-US" dirty="0"/>
          </a:p>
        </p:txBody>
      </p:sp>
      <p:sp>
        <p:nvSpPr>
          <p:cNvPr id="17410" name="Rectangle 3"/>
          <p:cNvSpPr>
            <a:spLocks noGrp="1"/>
          </p:cNvSpPr>
          <p:nvPr>
            <p:ph idx="1"/>
          </p:nvPr>
        </p:nvSpPr>
        <p:spPr>
          <a:xfrm>
            <a:off x="285720" y="1571612"/>
            <a:ext cx="8715436" cy="4114800"/>
          </a:xfrm>
        </p:spPr>
        <p:txBody>
          <a:bodyPr wrap="square" lIns="91440" tIns="45720" rIns="91440" bIns="45720" anchor="t"/>
          <a:lstStyle/>
          <a:p>
            <a:pPr eaLnBrk="1" hangingPunct="1">
              <a:lnSpc>
                <a:spcPct val="90000"/>
              </a:lnSpc>
              <a:buNone/>
            </a:pPr>
            <a:r>
              <a:rPr lang="zh-CN" altLang="en-US" sz="2400" b="1" dirty="0">
                <a:solidFill>
                  <a:srgbClr val="181B8E"/>
                </a:solidFill>
                <a:latin typeface="宋体" panose="02010600030101010101" pitchFamily="2" charset="-122"/>
              </a:rPr>
              <a:t>（</a:t>
            </a:r>
            <a:r>
              <a:rPr lang="en-US" altLang="zh-CN" sz="2400" b="1" dirty="0">
                <a:solidFill>
                  <a:srgbClr val="181B8E"/>
                </a:solidFill>
                <a:latin typeface="宋体" panose="02010600030101010101" pitchFamily="2" charset="-122"/>
              </a:rPr>
              <a:t>1</a:t>
            </a:r>
            <a:r>
              <a:rPr lang="zh-CN" altLang="en-US" sz="2400" b="1" dirty="0">
                <a:solidFill>
                  <a:srgbClr val="181B8E"/>
                </a:solidFill>
                <a:latin typeface="宋体" panose="02010600030101010101" pitchFamily="2" charset="-122"/>
              </a:rPr>
              <a:t>）微机系统采用的标准总线：</a:t>
            </a:r>
            <a:endParaRPr lang="zh-CN" altLang="en-US" sz="2400" b="1" dirty="0">
              <a:solidFill>
                <a:srgbClr val="181B8E"/>
              </a:solidFill>
              <a:latin typeface="宋体" panose="02010600030101010101" pitchFamily="2" charset="-122"/>
            </a:endParaRPr>
          </a:p>
          <a:p>
            <a:pPr algn="just" eaLnBrk="1" hangingPunct="1">
              <a:lnSpc>
                <a:spcPct val="90000"/>
              </a:lnSpc>
              <a:buNone/>
            </a:pPr>
            <a:r>
              <a:rPr lang="en-US" altLang="zh-CN" sz="2400" b="1" dirty="0" smtClean="0">
                <a:solidFill>
                  <a:srgbClr val="08080C"/>
                </a:solidFill>
                <a:latin typeface="Times New Roman" panose="02020603050405020304" pitchFamily="18" charset="0"/>
              </a:rPr>
              <a:t>ISA</a:t>
            </a:r>
            <a:r>
              <a:rPr lang="zh-CN" altLang="en-US" sz="2400" b="1" dirty="0" smtClean="0">
                <a:solidFill>
                  <a:srgbClr val="08080C"/>
                </a:solidFill>
                <a:latin typeface="Times New Roman" panose="02020603050405020304" pitchFamily="18" charset="0"/>
              </a:rPr>
              <a:t>总线 </a:t>
            </a:r>
            <a:r>
              <a:rPr lang="en-US" altLang="zh-CN" sz="2400" b="1" dirty="0" smtClean="0">
                <a:solidFill>
                  <a:srgbClr val="08080C"/>
                </a:solidFill>
                <a:latin typeface="Times New Roman" panose="02020603050405020304" pitchFamily="18" charset="0"/>
              </a:rPr>
              <a:t>(</a:t>
            </a:r>
            <a:r>
              <a:rPr lang="en-US" altLang="zh-CN" sz="2400" b="1" dirty="0">
                <a:solidFill>
                  <a:srgbClr val="08080C"/>
                </a:solidFill>
                <a:latin typeface="Times New Roman" panose="02020603050405020304" pitchFamily="18" charset="0"/>
              </a:rPr>
              <a:t>16</a:t>
            </a:r>
            <a:r>
              <a:rPr lang="zh-CN" altLang="en-US" sz="2400" b="1" dirty="0">
                <a:solidFill>
                  <a:srgbClr val="08080C"/>
                </a:solidFill>
                <a:latin typeface="Times New Roman" panose="02020603050405020304" pitchFamily="18" charset="0"/>
              </a:rPr>
              <a:t>位，带宽</a:t>
            </a:r>
            <a:r>
              <a:rPr lang="en-US" altLang="zh-CN" sz="2400" b="1" dirty="0">
                <a:solidFill>
                  <a:srgbClr val="08080C"/>
                </a:solidFill>
                <a:latin typeface="Times New Roman" panose="02020603050405020304" pitchFamily="18" charset="0"/>
              </a:rPr>
              <a:t>8MB/S</a:t>
            </a:r>
            <a:r>
              <a:rPr lang="en-US" altLang="zh-CN" sz="2400" b="1" dirty="0" smtClean="0">
                <a:solidFill>
                  <a:srgbClr val="0E0E14"/>
                </a:solidFill>
                <a:latin typeface="Times New Roman" panose="02020603050405020304" pitchFamily="18" charset="0"/>
              </a:rPr>
              <a:t>)-</a:t>
            </a:r>
            <a:r>
              <a:rPr lang="en-US" altLang="zh-CN" sz="2000" b="1" dirty="0" smtClean="0">
                <a:solidFill>
                  <a:srgbClr val="FF0000"/>
                </a:solidFill>
                <a:latin typeface="Times New Roman" panose="02020603050405020304" pitchFamily="18" charset="0"/>
              </a:rPr>
              <a:t>Industry Standard Architecture</a:t>
            </a:r>
            <a:endParaRPr lang="en-US" altLang="zh-CN" sz="2000" b="1" dirty="0">
              <a:solidFill>
                <a:srgbClr val="FF0000"/>
              </a:solidFill>
              <a:latin typeface="Times New Roman" panose="02020603050405020304" pitchFamily="18" charset="0"/>
            </a:endParaRPr>
          </a:p>
          <a:p>
            <a:pPr algn="just" eaLnBrk="1" hangingPunct="1">
              <a:lnSpc>
                <a:spcPct val="90000"/>
              </a:lnSpc>
              <a:buNone/>
            </a:pPr>
            <a:r>
              <a:rPr lang="en-US" altLang="zh-CN" sz="2400" b="1" dirty="0" smtClean="0">
                <a:solidFill>
                  <a:srgbClr val="08080C"/>
                </a:solidFill>
                <a:latin typeface="Times New Roman" panose="02020603050405020304" pitchFamily="18" charset="0"/>
              </a:rPr>
              <a:t>EISA</a:t>
            </a:r>
            <a:r>
              <a:rPr lang="zh-CN" altLang="en-US" sz="2400" b="1" dirty="0">
                <a:solidFill>
                  <a:srgbClr val="08080C"/>
                </a:solidFill>
                <a:latin typeface="Times New Roman" panose="02020603050405020304" pitchFamily="18" charset="0"/>
              </a:rPr>
              <a:t>总线   </a:t>
            </a:r>
            <a:r>
              <a:rPr lang="en-US" altLang="zh-CN" sz="2400" b="1" dirty="0">
                <a:solidFill>
                  <a:srgbClr val="08080C"/>
                </a:solidFill>
                <a:latin typeface="Times New Roman" panose="02020603050405020304" pitchFamily="18" charset="0"/>
              </a:rPr>
              <a:t>(32</a:t>
            </a:r>
            <a:r>
              <a:rPr lang="zh-CN" altLang="en-US" sz="2400" b="1" dirty="0">
                <a:solidFill>
                  <a:srgbClr val="08080C"/>
                </a:solidFill>
                <a:latin typeface="Times New Roman" panose="02020603050405020304" pitchFamily="18" charset="0"/>
              </a:rPr>
              <a:t>位，带宽</a:t>
            </a:r>
            <a:r>
              <a:rPr lang="en-US" altLang="zh-CN" sz="2400" b="1" dirty="0">
                <a:solidFill>
                  <a:srgbClr val="08080C"/>
                </a:solidFill>
                <a:latin typeface="Times New Roman" panose="02020603050405020304" pitchFamily="18" charset="0"/>
              </a:rPr>
              <a:t>33.3MB/S</a:t>
            </a:r>
            <a:r>
              <a:rPr lang="en-US" altLang="zh-CN" sz="2400" b="1" dirty="0" smtClean="0">
                <a:solidFill>
                  <a:srgbClr val="08080C"/>
                </a:solidFill>
                <a:latin typeface="Times New Roman" panose="02020603050405020304" pitchFamily="18" charset="0"/>
              </a:rPr>
              <a:t>) -</a:t>
            </a:r>
            <a:r>
              <a:rPr lang="en-US" altLang="zh-CN" sz="1600" b="1" dirty="0" smtClean="0">
                <a:solidFill>
                  <a:srgbClr val="FF0000"/>
                </a:solidFill>
                <a:latin typeface="Times New Roman" panose="02020603050405020304" pitchFamily="18" charset="0"/>
              </a:rPr>
              <a:t>Extended Industry Standard Architecture</a:t>
            </a:r>
            <a:endParaRPr lang="en-US" altLang="zh-CN" sz="1600" b="1" dirty="0">
              <a:solidFill>
                <a:srgbClr val="FF0000"/>
              </a:solidFill>
              <a:latin typeface="Times New Roman" panose="02020603050405020304" pitchFamily="18" charset="0"/>
            </a:endParaRPr>
          </a:p>
          <a:p>
            <a:pPr algn="just" eaLnBrk="1" hangingPunct="1">
              <a:lnSpc>
                <a:spcPct val="90000"/>
              </a:lnSpc>
              <a:buNone/>
            </a:pPr>
            <a:r>
              <a:rPr lang="en-US" altLang="zh-CN" sz="2400" b="1" dirty="0" smtClean="0">
                <a:solidFill>
                  <a:srgbClr val="08080C"/>
                </a:solidFill>
                <a:latin typeface="Times New Roman" panose="02020603050405020304" pitchFamily="18" charset="0"/>
              </a:rPr>
              <a:t>VESA</a:t>
            </a:r>
            <a:r>
              <a:rPr lang="zh-CN" altLang="en-US" sz="2400" b="1" dirty="0">
                <a:solidFill>
                  <a:srgbClr val="08080C"/>
                </a:solidFill>
                <a:latin typeface="Times New Roman" panose="02020603050405020304" pitchFamily="18" charset="0"/>
              </a:rPr>
              <a:t>总线  </a:t>
            </a:r>
            <a:r>
              <a:rPr lang="en-US" altLang="zh-CN" sz="2400" b="1" dirty="0">
                <a:solidFill>
                  <a:srgbClr val="08080C"/>
                </a:solidFill>
                <a:latin typeface="Times New Roman" panose="02020603050405020304" pitchFamily="18" charset="0"/>
              </a:rPr>
              <a:t>(32</a:t>
            </a:r>
            <a:r>
              <a:rPr lang="zh-CN" altLang="en-US" sz="2400" b="1" dirty="0">
                <a:solidFill>
                  <a:srgbClr val="08080C"/>
                </a:solidFill>
                <a:latin typeface="Times New Roman" panose="02020603050405020304" pitchFamily="18" charset="0"/>
              </a:rPr>
              <a:t>位，带宽</a:t>
            </a:r>
            <a:r>
              <a:rPr lang="en-US" altLang="zh-CN" sz="2400" b="1" dirty="0">
                <a:solidFill>
                  <a:srgbClr val="08080C"/>
                </a:solidFill>
                <a:latin typeface="Times New Roman" panose="02020603050405020304" pitchFamily="18" charset="0"/>
              </a:rPr>
              <a:t>132MB/S</a:t>
            </a:r>
            <a:r>
              <a:rPr lang="en-US" altLang="zh-CN" sz="2400" b="1" dirty="0" smtClean="0">
                <a:solidFill>
                  <a:srgbClr val="08080C"/>
                </a:solidFill>
                <a:latin typeface="Times New Roman" panose="02020603050405020304" pitchFamily="18" charset="0"/>
              </a:rPr>
              <a:t>)-</a:t>
            </a:r>
            <a:r>
              <a:rPr lang="en-US" altLang="zh-CN" sz="1800" b="1" dirty="0" smtClean="0">
                <a:solidFill>
                  <a:srgbClr val="FF0000"/>
                </a:solidFill>
                <a:latin typeface="Times New Roman" panose="02020603050405020304" pitchFamily="18" charset="0"/>
              </a:rPr>
              <a:t>video electronics standard association</a:t>
            </a:r>
            <a:endParaRPr lang="en-US" altLang="zh-CN" sz="1800" b="1" dirty="0">
              <a:solidFill>
                <a:srgbClr val="FF0000"/>
              </a:solidFill>
              <a:latin typeface="Times New Roman" panose="02020603050405020304" pitchFamily="18" charset="0"/>
            </a:endParaRPr>
          </a:p>
          <a:p>
            <a:pPr algn="just" eaLnBrk="1" hangingPunct="1">
              <a:lnSpc>
                <a:spcPct val="90000"/>
              </a:lnSpc>
              <a:buNone/>
            </a:pPr>
            <a:r>
              <a:rPr lang="en-US" altLang="zh-CN" sz="2400" b="1" dirty="0" smtClean="0">
                <a:solidFill>
                  <a:srgbClr val="08080C"/>
                </a:solidFill>
                <a:latin typeface="Times New Roman" panose="02020603050405020304" pitchFamily="18" charset="0"/>
              </a:rPr>
              <a:t>PCI</a:t>
            </a:r>
            <a:r>
              <a:rPr lang="zh-CN" altLang="en-US" sz="2400" b="1" dirty="0" smtClean="0">
                <a:solidFill>
                  <a:srgbClr val="08080C"/>
                </a:solidFill>
                <a:latin typeface="Times New Roman" panose="02020603050405020304" pitchFamily="18" charset="0"/>
              </a:rPr>
              <a:t>总线</a:t>
            </a:r>
            <a:r>
              <a:rPr lang="en-US" altLang="zh-CN" sz="2400" b="1" dirty="0" smtClean="0">
                <a:solidFill>
                  <a:srgbClr val="08080C"/>
                </a:solidFill>
                <a:latin typeface="Times New Roman" panose="02020603050405020304" pitchFamily="18" charset="0"/>
              </a:rPr>
              <a:t>(</a:t>
            </a:r>
            <a:r>
              <a:rPr lang="en-US" altLang="zh-CN" sz="1800" b="1" dirty="0">
                <a:solidFill>
                  <a:srgbClr val="08080C"/>
                </a:solidFill>
                <a:latin typeface="Times New Roman" panose="02020603050405020304" pitchFamily="18" charset="0"/>
              </a:rPr>
              <a:t>32</a:t>
            </a:r>
            <a:r>
              <a:rPr lang="zh-CN" altLang="en-US" sz="1800" b="1" dirty="0">
                <a:solidFill>
                  <a:srgbClr val="08080C"/>
                </a:solidFill>
                <a:latin typeface="Times New Roman" panose="02020603050405020304" pitchFamily="18" charset="0"/>
              </a:rPr>
              <a:t>位，带宽</a:t>
            </a:r>
            <a:r>
              <a:rPr lang="en-US" altLang="zh-CN" sz="1800" b="1" dirty="0">
                <a:solidFill>
                  <a:srgbClr val="08080C"/>
                </a:solidFill>
                <a:latin typeface="Times New Roman" panose="02020603050405020304" pitchFamily="18" charset="0"/>
              </a:rPr>
              <a:t>132MB/S</a:t>
            </a:r>
            <a:r>
              <a:rPr lang="zh-CN" altLang="en-US" sz="1800" b="1" dirty="0">
                <a:solidFill>
                  <a:srgbClr val="08080C"/>
                </a:solidFill>
                <a:latin typeface="Times New Roman" panose="02020603050405020304" pitchFamily="18" charset="0"/>
              </a:rPr>
              <a:t>，允许</a:t>
            </a:r>
            <a:r>
              <a:rPr lang="en-US" altLang="zh-CN" sz="1800" b="1" dirty="0">
                <a:solidFill>
                  <a:srgbClr val="08080C"/>
                </a:solidFill>
                <a:latin typeface="Times New Roman" panose="02020603050405020304" pitchFamily="18" charset="0"/>
              </a:rPr>
              <a:t>64</a:t>
            </a:r>
            <a:r>
              <a:rPr lang="zh-CN" altLang="en-US" sz="1800" b="1" dirty="0">
                <a:solidFill>
                  <a:srgbClr val="08080C"/>
                </a:solidFill>
                <a:latin typeface="Times New Roman" panose="02020603050405020304" pitchFamily="18" charset="0"/>
              </a:rPr>
              <a:t>位</a:t>
            </a:r>
            <a:r>
              <a:rPr lang="en-US" altLang="zh-CN" sz="2400" b="1" dirty="0" smtClean="0">
                <a:solidFill>
                  <a:srgbClr val="08080C"/>
                </a:solidFill>
                <a:latin typeface="Times New Roman" panose="02020603050405020304" pitchFamily="18" charset="0"/>
              </a:rPr>
              <a:t>)--</a:t>
            </a:r>
            <a:r>
              <a:rPr lang="en-US" altLang="zh-CN" sz="1600" b="1" dirty="0" smtClean="0">
                <a:solidFill>
                  <a:srgbClr val="FF0000"/>
                </a:solidFill>
                <a:latin typeface="Times New Roman" panose="02020603050405020304" pitchFamily="18" charset="0"/>
              </a:rPr>
              <a:t>Peripheral Component Interconnect</a:t>
            </a:r>
            <a:endParaRPr lang="en-US" altLang="zh-CN" sz="1600" b="1" dirty="0">
              <a:solidFill>
                <a:srgbClr val="FF0000"/>
              </a:solidFill>
              <a:latin typeface="Times New Roman" panose="02020603050405020304" pitchFamily="18" charset="0"/>
            </a:endParaRPr>
          </a:p>
          <a:p>
            <a:pPr algn="just" eaLnBrk="1" hangingPunct="1">
              <a:lnSpc>
                <a:spcPct val="90000"/>
              </a:lnSpc>
              <a:buNone/>
            </a:pPr>
            <a:endParaRPr lang="en-US" altLang="zh-CN" sz="2400" b="1" dirty="0">
              <a:solidFill>
                <a:srgbClr val="08080C"/>
              </a:solidFill>
              <a:latin typeface="Times New Roman" panose="02020603050405020304" pitchFamily="18" charset="0"/>
            </a:endParaRPr>
          </a:p>
          <a:p>
            <a:pPr eaLnBrk="1" hangingPunct="1">
              <a:lnSpc>
                <a:spcPct val="90000"/>
              </a:lnSpc>
              <a:buNone/>
            </a:pPr>
            <a:r>
              <a:rPr lang="zh-CN" altLang="en-US" sz="2400" b="1" dirty="0">
                <a:solidFill>
                  <a:srgbClr val="181B8E"/>
                </a:solidFill>
                <a:latin typeface="宋体" panose="02010600030101010101" pitchFamily="2" charset="-122"/>
              </a:rPr>
              <a:t>（</a:t>
            </a:r>
            <a:r>
              <a:rPr lang="en-US" altLang="zh-CN" sz="2400" b="1" dirty="0">
                <a:solidFill>
                  <a:srgbClr val="181B8E"/>
                </a:solidFill>
                <a:latin typeface="宋体" panose="02010600030101010101" pitchFamily="2" charset="-122"/>
              </a:rPr>
              <a:t>2</a:t>
            </a:r>
            <a:r>
              <a:rPr lang="zh-CN" altLang="en-US" sz="2400" b="1" dirty="0">
                <a:solidFill>
                  <a:srgbClr val="181B8E"/>
                </a:solidFill>
                <a:latin typeface="宋体" panose="02010600030101010101" pitchFamily="2" charset="-122"/>
              </a:rPr>
              <a:t>）总线带宽</a:t>
            </a:r>
            <a:endParaRPr lang="zh-CN" altLang="en-US" sz="2400" b="1" dirty="0">
              <a:solidFill>
                <a:srgbClr val="181B8E"/>
              </a:solidFill>
              <a:latin typeface="宋体" panose="02010600030101010101" pitchFamily="2" charset="-122"/>
            </a:endParaRPr>
          </a:p>
          <a:p>
            <a:pPr algn="just" eaLnBrk="1" hangingPunct="1">
              <a:lnSpc>
                <a:spcPct val="90000"/>
              </a:lnSpc>
              <a:buNone/>
            </a:pPr>
            <a:r>
              <a:rPr lang="zh-CN" altLang="en-US" sz="2800" dirty="0">
                <a:latin typeface="宋体" panose="02010600030101010101" pitchFamily="2" charset="-122"/>
              </a:rPr>
              <a:t>   </a:t>
            </a:r>
            <a:r>
              <a:rPr lang="zh-CN" altLang="en-US" sz="2400" b="1" dirty="0">
                <a:solidFill>
                  <a:srgbClr val="08080C"/>
                </a:solidFill>
                <a:latin typeface="宋体" panose="02010600030101010101" pitchFamily="2" charset="-122"/>
              </a:rPr>
              <a:t>指总线本身所能达到的最高传输速率。</a:t>
            </a:r>
            <a:endParaRPr lang="zh-CN" altLang="en-US" sz="2400" b="1" dirty="0">
              <a:solidFill>
                <a:srgbClr val="08080C"/>
              </a:solidFill>
              <a:latin typeface="宋体" panose="02010600030101010101" pitchFamily="2" charset="-122"/>
            </a:endParaRPr>
          </a:p>
          <a:p>
            <a:pPr algn="just" eaLnBrk="1" hangingPunct="1">
              <a:lnSpc>
                <a:spcPct val="90000"/>
              </a:lnSpc>
              <a:buNone/>
            </a:pPr>
            <a:r>
              <a:rPr lang="zh-CN" altLang="en-US" sz="2800" b="1" dirty="0">
                <a:solidFill>
                  <a:srgbClr val="08080C"/>
                </a:solidFill>
                <a:latin typeface="宋体" panose="02010600030101010101" pitchFamily="2" charset="-122"/>
              </a:rPr>
              <a:t>   </a:t>
            </a:r>
            <a:r>
              <a:rPr lang="zh-CN" altLang="en-US" sz="2400" b="1" dirty="0">
                <a:solidFill>
                  <a:srgbClr val="08080C"/>
                </a:solidFill>
                <a:latin typeface="Times New Roman" panose="02020603050405020304" pitchFamily="18" charset="0"/>
              </a:rPr>
              <a:t>单位：</a:t>
            </a:r>
            <a:r>
              <a:rPr lang="en-US" altLang="zh-CN" sz="2400" b="1" dirty="0">
                <a:solidFill>
                  <a:srgbClr val="08080C"/>
                </a:solidFill>
                <a:latin typeface="Times New Roman" panose="02020603050405020304" pitchFamily="18" charset="0"/>
              </a:rPr>
              <a:t>MB/s   (</a:t>
            </a:r>
            <a:r>
              <a:rPr lang="zh-CN" altLang="en-US" sz="2400" b="1" dirty="0">
                <a:solidFill>
                  <a:srgbClr val="08080C"/>
                </a:solidFill>
                <a:latin typeface="Times New Roman" panose="02020603050405020304" pitchFamily="18" charset="0"/>
              </a:rPr>
              <a:t>兆字节每秒</a:t>
            </a:r>
            <a:r>
              <a:rPr lang="en-US" altLang="zh-CN" sz="2400" b="1" dirty="0">
                <a:solidFill>
                  <a:srgbClr val="08080C"/>
                </a:solidFill>
                <a:latin typeface="Times New Roman" panose="02020603050405020304" pitchFamily="18" charset="0"/>
              </a:rPr>
              <a:t>=10</a:t>
            </a:r>
            <a:r>
              <a:rPr lang="en-US" altLang="zh-CN" sz="2400" b="1" baseline="30000" dirty="0">
                <a:solidFill>
                  <a:srgbClr val="08080C"/>
                </a:solidFill>
                <a:latin typeface="Times New Roman" panose="02020603050405020304" pitchFamily="18" charset="0"/>
              </a:rPr>
              <a:t>6</a:t>
            </a:r>
            <a:r>
              <a:rPr lang="en-US" altLang="zh-CN" sz="2400" b="1" dirty="0">
                <a:solidFill>
                  <a:srgbClr val="08080C"/>
                </a:solidFill>
                <a:latin typeface="Times New Roman" panose="02020603050405020304" pitchFamily="18" charset="0"/>
              </a:rPr>
              <a:t>B/s)</a:t>
            </a:r>
            <a:endParaRPr lang="en-US" altLang="zh-CN" sz="2400" b="1" dirty="0">
              <a:solidFill>
                <a:srgbClr val="08080C"/>
              </a:solidFill>
              <a:latin typeface="Times New Roman" panose="02020603050405020304" pitchFamily="18" charset="0"/>
            </a:endParaRPr>
          </a:p>
        </p:txBody>
      </p:sp>
      <p:sp>
        <p:nvSpPr>
          <p:cNvPr id="17411" name="Rectangle 4"/>
          <p:cNvSpPr/>
          <p:nvPr/>
        </p:nvSpPr>
        <p:spPr>
          <a:xfrm>
            <a:off x="285720" y="857232"/>
            <a:ext cx="8231188" cy="420687"/>
          </a:xfrm>
          <a:prstGeom prst="rect">
            <a:avLst/>
          </a:prstGeom>
          <a:noFill/>
          <a:ln w="9525">
            <a:noFill/>
          </a:ln>
        </p:spPr>
        <p:txBody>
          <a:bodyPr anchor="t">
            <a:spAutoFit/>
          </a:bodyPr>
          <a:lstStyle/>
          <a:p>
            <a:pPr>
              <a:lnSpc>
                <a:spcPct val="90000"/>
              </a:lnSpc>
              <a:spcBef>
                <a:spcPct val="20000"/>
              </a:spcBef>
              <a:buSzPct val="90000"/>
            </a:pPr>
            <a:r>
              <a:rPr lang="zh-CN" altLang="en-US" sz="2400" dirty="0" smtClean="0">
                <a:latin typeface="Times New Roman" panose="02020603050405020304" pitchFamily="18" charset="0"/>
              </a:rPr>
              <a:t>使</a:t>
            </a:r>
            <a:r>
              <a:rPr lang="zh-CN" altLang="en-US" sz="2400" dirty="0">
                <a:latin typeface="Times New Roman" panose="02020603050405020304" pitchFamily="18" charset="0"/>
              </a:rPr>
              <a:t>各厂家不同实现方法的相同功能部件可互换使用。</a:t>
            </a:r>
            <a:endParaRPr lang="zh-CN" altLang="en-US" sz="2400" dirty="0">
              <a:latin typeface="Times New Roman" panose="02020603050405020304" pitchFamily="18" charset="0"/>
            </a:endParaRPr>
          </a:p>
        </p:txBody>
      </p:sp>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0" y="914400"/>
            <a:ext cx="2057400" cy="374650"/>
          </a:xfrm>
        </p:spPr>
        <p:txBody>
          <a:bodyPr wrap="square" lIns="91440" tIns="45720" rIns="91440" bIns="45720" anchor="b"/>
          <a:lstStyle/>
          <a:p>
            <a:pPr eaLnBrk="1" hangingPunct="1"/>
            <a:r>
              <a:rPr lang="en-US" altLang="zh-CN" sz="2800" b="1" dirty="0">
                <a:solidFill>
                  <a:srgbClr val="9E29C7"/>
                </a:solidFill>
                <a:latin typeface="Times New Roman" panose="02020603050405020304" pitchFamily="18" charset="0"/>
              </a:rPr>
              <a:t>【</a:t>
            </a:r>
            <a:r>
              <a:rPr lang="zh-CN" altLang="en-US" sz="2800" b="1" dirty="0">
                <a:solidFill>
                  <a:srgbClr val="9E29C7"/>
                </a:solidFill>
                <a:latin typeface="Times New Roman" panose="02020603050405020304" pitchFamily="18" charset="0"/>
              </a:rPr>
              <a:t>例</a:t>
            </a:r>
            <a:r>
              <a:rPr lang="en-US" altLang="zh-CN" sz="2800" b="1" dirty="0">
                <a:solidFill>
                  <a:srgbClr val="9E29C7"/>
                </a:solidFill>
              </a:rPr>
              <a:t>6.1</a:t>
            </a:r>
            <a:r>
              <a:rPr lang="en-US" altLang="zh-CN" sz="2800" b="1" dirty="0">
                <a:solidFill>
                  <a:srgbClr val="9E29C7"/>
                </a:solidFill>
                <a:latin typeface="Times New Roman" panose="02020603050405020304" pitchFamily="18" charset="0"/>
              </a:rPr>
              <a:t>】</a:t>
            </a:r>
            <a:endParaRPr lang="en-US" altLang="zh-CN" sz="2800" b="1" dirty="0">
              <a:solidFill>
                <a:srgbClr val="9E29C7"/>
              </a:solidFill>
              <a:latin typeface="Times New Roman" panose="02020603050405020304" pitchFamily="18" charset="0"/>
            </a:endParaRPr>
          </a:p>
        </p:txBody>
      </p:sp>
      <p:sp>
        <p:nvSpPr>
          <p:cNvPr id="11267" name="Rectangle 3"/>
          <p:cNvSpPr>
            <a:spLocks noGrp="1"/>
          </p:cNvSpPr>
          <p:nvPr>
            <p:ph idx="1"/>
          </p:nvPr>
        </p:nvSpPr>
        <p:spPr>
          <a:xfrm>
            <a:off x="457200" y="1447800"/>
            <a:ext cx="8153400" cy="3048000"/>
          </a:xfrm>
        </p:spPr>
        <p:txBody>
          <a:bodyPr wrap="square" lIns="91440" tIns="45720" rIns="91440" bIns="45720" anchor="t"/>
          <a:lstStyle/>
          <a:p>
            <a:pPr algn="just" eaLnBrk="1" hangingPunct="1">
              <a:buNone/>
            </a:pPr>
            <a:r>
              <a:rPr lang="en-US" altLang="zh-CN" sz="2800" b="1" dirty="0">
                <a:solidFill>
                  <a:srgbClr val="08080C"/>
                </a:solidFill>
                <a:latin typeface="宋体" panose="02010600030101010101" pitchFamily="2" charset="-122"/>
              </a:rPr>
              <a:t>(1)</a:t>
            </a:r>
            <a:r>
              <a:rPr lang="zh-CN" altLang="en-US" sz="2800" b="1" dirty="0">
                <a:solidFill>
                  <a:srgbClr val="08080C"/>
                </a:solidFill>
                <a:latin typeface="宋体" panose="02010600030101010101" pitchFamily="2" charset="-122"/>
              </a:rPr>
              <a:t>某总线在一个总线周期中并行传送</a:t>
            </a:r>
            <a:r>
              <a:rPr lang="en-US" altLang="zh-CN" sz="2800" b="1" dirty="0">
                <a:solidFill>
                  <a:srgbClr val="08080C"/>
                </a:solidFill>
                <a:latin typeface="宋体" panose="02010600030101010101" pitchFamily="2" charset="-122"/>
              </a:rPr>
              <a:t>4</a:t>
            </a:r>
            <a:r>
              <a:rPr lang="zh-CN" altLang="en-US" sz="2800" b="1" dirty="0">
                <a:solidFill>
                  <a:srgbClr val="08080C"/>
                </a:solidFill>
                <a:latin typeface="宋体" panose="02010600030101010101" pitchFamily="2" charset="-122"/>
              </a:rPr>
              <a:t>个字节的数据，假设一个总线周期等于一个总线时钟周期，总线时钟频率为</a:t>
            </a:r>
            <a:r>
              <a:rPr lang="en-US" altLang="zh-CN" sz="2800" b="1" dirty="0">
                <a:solidFill>
                  <a:srgbClr val="08080C"/>
                </a:solidFill>
                <a:latin typeface="宋体" panose="02010600030101010101" pitchFamily="2" charset="-122"/>
              </a:rPr>
              <a:t>33MH</a:t>
            </a:r>
            <a:r>
              <a:rPr lang="en-US" altLang="zh-CN" sz="2800" b="1" baseline="-30000" dirty="0">
                <a:solidFill>
                  <a:srgbClr val="08080C"/>
                </a:solidFill>
                <a:latin typeface="宋体" panose="02010600030101010101" pitchFamily="2" charset="-122"/>
              </a:rPr>
              <a:t>Z</a:t>
            </a:r>
            <a:r>
              <a:rPr lang="zh-CN" altLang="en-US" sz="2800" b="1" dirty="0">
                <a:solidFill>
                  <a:srgbClr val="08080C"/>
                </a:solidFill>
                <a:latin typeface="宋体" panose="02010600030101010101" pitchFamily="2" charset="-122"/>
              </a:rPr>
              <a:t>，求总线带宽是多少？</a:t>
            </a:r>
            <a:endParaRPr lang="zh-CN" altLang="en-US" sz="2800" b="1" dirty="0">
              <a:solidFill>
                <a:srgbClr val="08080C"/>
              </a:solidFill>
              <a:latin typeface="宋体" panose="02010600030101010101" pitchFamily="2" charset="-122"/>
            </a:endParaRPr>
          </a:p>
          <a:p>
            <a:pPr algn="just" eaLnBrk="1" hangingPunct="1">
              <a:buNone/>
            </a:pPr>
            <a:endParaRPr lang="zh-CN" altLang="en-US" sz="1200" b="1" dirty="0">
              <a:solidFill>
                <a:srgbClr val="08080C"/>
              </a:solidFill>
              <a:latin typeface="宋体" panose="02010600030101010101" pitchFamily="2" charset="-122"/>
            </a:endParaRPr>
          </a:p>
          <a:p>
            <a:pPr algn="just" eaLnBrk="1" hangingPunct="1">
              <a:buNone/>
            </a:pPr>
            <a:r>
              <a:rPr lang="en-US" altLang="zh-CN" sz="2800" b="1" dirty="0">
                <a:solidFill>
                  <a:srgbClr val="A50021"/>
                </a:solidFill>
                <a:latin typeface="Times New Roman" panose="02020603050405020304" pitchFamily="18" charset="0"/>
              </a:rPr>
              <a:t>【</a:t>
            </a:r>
            <a:r>
              <a:rPr lang="zh-CN" altLang="en-US" sz="2800" b="1" dirty="0">
                <a:solidFill>
                  <a:srgbClr val="A50021"/>
                </a:solidFill>
                <a:latin typeface="Times New Roman" panose="02020603050405020304" pitchFamily="18" charset="0"/>
              </a:rPr>
              <a:t>解</a:t>
            </a:r>
            <a:r>
              <a:rPr lang="en-US" altLang="zh-CN" sz="2800" b="1" dirty="0">
                <a:solidFill>
                  <a:srgbClr val="A50021"/>
                </a:solidFill>
                <a:latin typeface="Times New Roman" panose="02020603050405020304" pitchFamily="18" charset="0"/>
              </a:rPr>
              <a:t>】</a:t>
            </a:r>
            <a:endParaRPr lang="en-US" altLang="zh-CN" sz="2800" b="1" dirty="0">
              <a:solidFill>
                <a:srgbClr val="A50021"/>
              </a:solidFill>
            </a:endParaRPr>
          </a:p>
          <a:p>
            <a:pPr eaLnBrk="1" hangingPunct="1"/>
            <a:endParaRPr lang="en-US" altLang="zh-CN" sz="2800" dirty="0">
              <a:solidFill>
                <a:srgbClr val="A50021"/>
              </a:solidFill>
            </a:endParaRPr>
          </a:p>
        </p:txBody>
      </p:sp>
      <p:grpSp>
        <p:nvGrpSpPr>
          <p:cNvPr id="2" name="Group 4"/>
          <p:cNvGrpSpPr/>
          <p:nvPr/>
        </p:nvGrpSpPr>
        <p:grpSpPr>
          <a:xfrm>
            <a:off x="990600" y="2971800"/>
            <a:ext cx="7924800" cy="1676400"/>
            <a:chOff x="0" y="0"/>
            <a:chExt cx="4992" cy="1056"/>
          </a:xfrm>
        </p:grpSpPr>
        <p:sp>
          <p:nvSpPr>
            <p:cNvPr id="19460" name="Rectangle 5"/>
            <p:cNvSpPr/>
            <p:nvPr/>
          </p:nvSpPr>
          <p:spPr>
            <a:xfrm>
              <a:off x="0" y="29"/>
              <a:ext cx="4992" cy="1027"/>
            </a:xfrm>
            <a:prstGeom prst="rect">
              <a:avLst/>
            </a:prstGeom>
            <a:noFill/>
            <a:ln w="9525">
              <a:noFill/>
            </a:ln>
          </p:spPr>
          <p:txBody>
            <a:bodyPr anchor="t">
              <a:spAutoFit/>
            </a:bodyPr>
            <a:lstStyle/>
            <a:p>
              <a:pPr>
                <a:lnSpc>
                  <a:spcPct val="120000"/>
                </a:lnSpc>
              </a:pPr>
              <a:r>
                <a:rPr lang="zh-CN" altLang="en-US" b="0" dirty="0">
                  <a:latin typeface="Times New Roman" panose="02020603050405020304" pitchFamily="18" charset="0"/>
                </a:rPr>
                <a:t>     </a:t>
              </a:r>
              <a:r>
                <a:rPr lang="zh-CN" altLang="en-US" dirty="0">
                  <a:solidFill>
                    <a:srgbClr val="08080C"/>
                  </a:solidFill>
                  <a:latin typeface="Times New Roman" panose="02020603050405020304" pitchFamily="18" charset="0"/>
                </a:rPr>
                <a:t>设总线带宽用</a:t>
              </a:r>
              <a:r>
                <a:rPr lang="en-US" altLang="zh-CN" dirty="0">
                  <a:solidFill>
                    <a:srgbClr val="08080C"/>
                  </a:solidFill>
                  <a:latin typeface="Times New Roman" panose="02020603050405020304" pitchFamily="18" charset="0"/>
                </a:rPr>
                <a:t>D</a:t>
              </a:r>
              <a:r>
                <a:rPr lang="en-US" altLang="zh-CN" baseline="-30000" dirty="0">
                  <a:solidFill>
                    <a:srgbClr val="08080C"/>
                  </a:solidFill>
                  <a:latin typeface="Times New Roman" panose="02020603050405020304" pitchFamily="18" charset="0"/>
                </a:rPr>
                <a:t>r</a:t>
              </a:r>
              <a:r>
                <a:rPr lang="zh-CN" altLang="en-US" dirty="0">
                  <a:solidFill>
                    <a:srgbClr val="08080C"/>
                  </a:solidFill>
                  <a:latin typeface="Times New Roman" panose="02020603050405020304" pitchFamily="18" charset="0"/>
                </a:rPr>
                <a:t>表示，总线时钟周期用            表示，一个总线周期传送的数据量用</a:t>
              </a:r>
              <a:r>
                <a:rPr lang="en-US" altLang="zh-CN" dirty="0">
                  <a:solidFill>
                    <a:srgbClr val="08080C"/>
                  </a:solidFill>
                  <a:latin typeface="Times New Roman" panose="02020603050405020304" pitchFamily="18" charset="0"/>
                </a:rPr>
                <a:t>D</a:t>
              </a:r>
              <a:r>
                <a:rPr lang="zh-CN" altLang="en-US" dirty="0">
                  <a:solidFill>
                    <a:srgbClr val="08080C"/>
                  </a:solidFill>
                  <a:latin typeface="Times New Roman" panose="02020603050405020304" pitchFamily="18" charset="0"/>
                </a:rPr>
                <a:t>表示，根据定义可得</a:t>
              </a:r>
              <a:endParaRPr lang="zh-CN" altLang="en-US" dirty="0">
                <a:solidFill>
                  <a:srgbClr val="08080C"/>
                </a:solidFill>
                <a:latin typeface="Times New Roman" panose="02020603050405020304" pitchFamily="18" charset="0"/>
              </a:endParaRPr>
            </a:p>
          </p:txBody>
        </p:sp>
        <p:graphicFrame>
          <p:nvGraphicFramePr>
            <p:cNvPr id="19461" name="Object 6"/>
            <p:cNvGraphicFramePr/>
            <p:nvPr/>
          </p:nvGraphicFramePr>
          <p:xfrm>
            <a:off x="4176" y="0"/>
            <a:ext cx="816" cy="525"/>
          </p:xfrm>
          <a:graphic>
            <a:graphicData uri="http://schemas.openxmlformats.org/presentationml/2006/ole">
              <mc:AlternateContent xmlns:mc="http://schemas.openxmlformats.org/markup-compatibility/2006">
                <mc:Choice xmlns:v="urn:schemas-microsoft-com:vml" Requires="v">
                  <p:oleObj spid="_x0000_s1025" name="" r:id="rId1" imgW="10668000" imgH="10363200" progId="">
                    <p:embed/>
                  </p:oleObj>
                </mc:Choice>
                <mc:Fallback>
                  <p:oleObj name="" r:id="rId1" imgW="10668000" imgH="10363200" progId="">
                    <p:embed/>
                    <p:pic>
                      <p:nvPicPr>
                        <p:cNvPr id="0" name="图片 1024"/>
                        <p:cNvPicPr/>
                        <p:nvPr/>
                      </p:nvPicPr>
                      <p:blipFill>
                        <a:blip r:embed="rId2"/>
                        <a:stretch>
                          <a:fillRect/>
                        </a:stretch>
                      </p:blipFill>
                      <p:spPr>
                        <a:xfrm>
                          <a:off x="4176" y="0"/>
                          <a:ext cx="816" cy="525"/>
                        </a:xfrm>
                        <a:prstGeom prst="rect">
                          <a:avLst/>
                        </a:prstGeom>
                        <a:noFill/>
                        <a:ln w="38100">
                          <a:noFill/>
                        </a:ln>
                      </p:spPr>
                    </p:pic>
                  </p:oleObj>
                </mc:Fallback>
              </mc:AlternateContent>
            </a:graphicData>
          </a:graphic>
        </p:graphicFrame>
      </p:grpSp>
      <p:graphicFrame>
        <p:nvGraphicFramePr>
          <p:cNvPr id="11271" name="Object 7"/>
          <p:cNvGraphicFramePr/>
          <p:nvPr/>
        </p:nvGraphicFramePr>
        <p:xfrm>
          <a:off x="622300" y="4697413"/>
          <a:ext cx="8278813" cy="654050"/>
        </p:xfrm>
        <a:graphic>
          <a:graphicData uri="http://schemas.openxmlformats.org/presentationml/2006/ole">
            <mc:AlternateContent xmlns:mc="http://schemas.openxmlformats.org/markup-compatibility/2006">
              <mc:Choice xmlns:v="urn:schemas-microsoft-com:vml" Requires="v">
                <p:oleObj spid="_x0000_s1026" name="" r:id="rId3" imgW="84429600" imgH="6705600" progId="">
                  <p:embed/>
                </p:oleObj>
              </mc:Choice>
              <mc:Fallback>
                <p:oleObj name="" r:id="rId3" imgW="84429600" imgH="6705600" progId="">
                  <p:embed/>
                  <p:pic>
                    <p:nvPicPr>
                      <p:cNvPr id="0" name="图片 1025"/>
                      <p:cNvPicPr/>
                      <p:nvPr/>
                    </p:nvPicPr>
                    <p:blipFill>
                      <a:blip r:embed="rId4"/>
                      <a:stretch>
                        <a:fillRect/>
                      </a:stretch>
                    </p:blipFill>
                    <p:spPr>
                      <a:xfrm>
                        <a:off x="622300" y="4697413"/>
                        <a:ext cx="8278813" cy="654050"/>
                      </a:xfrm>
                      <a:prstGeom prst="rect">
                        <a:avLst/>
                      </a:prstGeom>
                      <a:noFill/>
                      <a:ln w="38100">
                        <a:noFill/>
                      </a:ln>
                    </p:spPr>
                  </p:pic>
                </p:oleObj>
              </mc:Fallback>
            </mc:AlternateContent>
          </a:graphicData>
        </a:graphic>
      </p:graphicFrame>
      <p:sp>
        <p:nvSpPr>
          <p:cNvPr id="3" name="日期占位符 2"/>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267">
                                            <p:txEl>
                                              <p:pRg st="0" end="0"/>
                                            </p:txEl>
                                          </p:spTgt>
                                        </p:tgtEl>
                                        <p:attrNameLst>
                                          <p:attrName>style.visibility</p:attrName>
                                        </p:attrNameLst>
                                      </p:cBhvr>
                                      <p:to>
                                        <p:strVal val="visible"/>
                                      </p:to>
                                    </p:set>
                                    <p:anim calcmode="lin" valueType="num">
                                      <p:cBhvr additive="base">
                                        <p:cTn id="11"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 calcmode="lin" valueType="num">
                                      <p:cBhvr additive="base">
                                        <p:cTn id="15"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2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8" fill="hold" nodeType="withEffect">
                                  <p:stCondLst>
                                    <p:cond delay="0"/>
                                  </p:stCondLst>
                                  <p:childTnLst>
                                    <p:set>
                                      <p:cBhvr>
                                        <p:cTn id="23" dur="1" fill="hold">
                                          <p:stCondLst>
                                            <p:cond delay="0"/>
                                          </p:stCondLst>
                                        </p:cTn>
                                        <p:tgtEl>
                                          <p:spTgt spid="11271"/>
                                        </p:tgtEl>
                                        <p:attrNameLst>
                                          <p:attrName>style.visibility</p:attrName>
                                        </p:attrNameLst>
                                      </p:cBhvr>
                                      <p:to>
                                        <p:strVal val="visible"/>
                                      </p:to>
                                    </p:set>
                                    <p:animEffect transition="in" filter="wipe(left)">
                                      <p:cBhvr>
                                        <p:cTn id="24"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p:cNvSpPr>
          <p:nvPr>
            <p:ph idx="1"/>
          </p:nvPr>
        </p:nvSpPr>
        <p:spPr>
          <a:xfrm>
            <a:off x="685800" y="1928802"/>
            <a:ext cx="7772400" cy="4014798"/>
          </a:xfrm>
        </p:spPr>
        <p:txBody>
          <a:bodyPr wrap="square" lIns="91440" tIns="45720" rIns="91440" bIns="45720" anchor="t"/>
          <a:lstStyle/>
          <a:p>
            <a:pPr algn="just" eaLnBrk="1" hangingPunct="1">
              <a:buNone/>
            </a:pPr>
            <a:r>
              <a:rPr lang="en-US" altLang="zh-CN" sz="2800" dirty="0">
                <a:latin typeface="宋体" panose="02010600030101010101" pitchFamily="2" charset="-122"/>
              </a:rPr>
              <a:t>(</a:t>
            </a:r>
            <a:r>
              <a:rPr lang="en-US" altLang="zh-CN" sz="2800" b="1" dirty="0">
                <a:solidFill>
                  <a:srgbClr val="08080C"/>
                </a:solidFill>
                <a:latin typeface="宋体" panose="02010600030101010101" pitchFamily="2" charset="-122"/>
              </a:rPr>
              <a:t>2)</a:t>
            </a:r>
            <a:r>
              <a:rPr lang="zh-CN" altLang="en-US" sz="2800" b="1" dirty="0">
                <a:solidFill>
                  <a:srgbClr val="08080C"/>
                </a:solidFill>
                <a:latin typeface="宋体" panose="02010600030101010101" pitchFamily="2" charset="-122"/>
              </a:rPr>
              <a:t>如果一个总线周期中并行传送</a:t>
            </a:r>
            <a:r>
              <a:rPr lang="en-US" altLang="zh-CN" sz="2800" b="1" dirty="0">
                <a:solidFill>
                  <a:srgbClr val="08080C"/>
                </a:solidFill>
                <a:latin typeface="宋体" panose="02010600030101010101" pitchFamily="2" charset="-122"/>
              </a:rPr>
              <a:t>64</a:t>
            </a:r>
            <a:r>
              <a:rPr lang="zh-CN" altLang="en-US" sz="2800" b="1" dirty="0">
                <a:solidFill>
                  <a:srgbClr val="08080C"/>
                </a:solidFill>
                <a:latin typeface="宋体" panose="02010600030101010101" pitchFamily="2" charset="-122"/>
              </a:rPr>
              <a:t>位数据，总线时钟频率升为</a:t>
            </a:r>
            <a:r>
              <a:rPr lang="en-US" altLang="zh-CN" sz="2800" b="1" dirty="0">
                <a:solidFill>
                  <a:srgbClr val="08080C"/>
                </a:solidFill>
                <a:latin typeface="宋体" panose="02010600030101010101" pitchFamily="2" charset="-122"/>
              </a:rPr>
              <a:t>66MH</a:t>
            </a:r>
            <a:r>
              <a:rPr lang="en-US" altLang="zh-CN" sz="2800" b="1" baseline="-30000" dirty="0">
                <a:solidFill>
                  <a:srgbClr val="08080C"/>
                </a:solidFill>
                <a:latin typeface="宋体" panose="02010600030101010101" pitchFamily="2" charset="-122"/>
              </a:rPr>
              <a:t>Z</a:t>
            </a:r>
            <a:r>
              <a:rPr lang="en-US" altLang="zh-CN" sz="2800" b="1" dirty="0">
                <a:solidFill>
                  <a:srgbClr val="08080C"/>
                </a:solidFill>
                <a:latin typeface="宋体" panose="02010600030101010101" pitchFamily="2" charset="-122"/>
              </a:rPr>
              <a:t> </a:t>
            </a:r>
            <a:r>
              <a:rPr lang="zh-CN" altLang="en-US" sz="2800" b="1" dirty="0">
                <a:solidFill>
                  <a:srgbClr val="08080C"/>
                </a:solidFill>
                <a:latin typeface="宋体" panose="02010600030101010101" pitchFamily="2" charset="-122"/>
              </a:rPr>
              <a:t>，求总线带宽是多少？</a:t>
            </a:r>
            <a:endParaRPr lang="zh-CN" altLang="en-US" sz="2800" b="1" dirty="0">
              <a:solidFill>
                <a:srgbClr val="08080C"/>
              </a:solidFill>
              <a:latin typeface="宋体" panose="02010600030101010101" pitchFamily="2" charset="-122"/>
            </a:endParaRPr>
          </a:p>
          <a:p>
            <a:pPr eaLnBrk="1" hangingPunct="1">
              <a:buNone/>
            </a:pPr>
            <a:endParaRPr lang="en-US" altLang="zh-CN" sz="2800" b="1" dirty="0">
              <a:solidFill>
                <a:srgbClr val="08080C"/>
              </a:solidFill>
              <a:latin typeface="宋体" panose="02010600030101010101" pitchFamily="2" charset="-122"/>
            </a:endParaRPr>
          </a:p>
        </p:txBody>
      </p:sp>
      <p:sp>
        <p:nvSpPr>
          <p:cNvPr id="12291" name="Rectangle 3"/>
          <p:cNvSpPr>
            <a:spLocks noGrp="1"/>
          </p:cNvSpPr>
          <p:nvPr>
            <p:ph type="title"/>
          </p:nvPr>
        </p:nvSpPr>
        <p:spPr>
          <a:xfrm>
            <a:off x="228600" y="914400"/>
            <a:ext cx="1828800" cy="527050"/>
          </a:xfrm>
        </p:spPr>
        <p:txBody>
          <a:bodyPr wrap="square" lIns="91440" tIns="45720" rIns="91440" bIns="45720" anchor="b"/>
          <a:lstStyle/>
          <a:p>
            <a:pPr eaLnBrk="1" hangingPunct="1"/>
            <a:r>
              <a:rPr lang="en-US" altLang="zh-CN" sz="2800" b="1" dirty="0">
                <a:solidFill>
                  <a:srgbClr val="9E29C7"/>
                </a:solidFill>
                <a:latin typeface="Times New Roman" panose="02020603050405020304" pitchFamily="18" charset="0"/>
              </a:rPr>
              <a:t>【</a:t>
            </a:r>
            <a:r>
              <a:rPr lang="zh-CN" altLang="en-US" sz="2800" b="1" dirty="0">
                <a:solidFill>
                  <a:srgbClr val="9E29C7"/>
                </a:solidFill>
                <a:latin typeface="Times New Roman" panose="02020603050405020304" pitchFamily="18" charset="0"/>
              </a:rPr>
              <a:t>例</a:t>
            </a:r>
            <a:r>
              <a:rPr lang="en-US" altLang="zh-CN" sz="2800" b="1" dirty="0">
                <a:solidFill>
                  <a:srgbClr val="9E29C7"/>
                </a:solidFill>
              </a:rPr>
              <a:t>6.1</a:t>
            </a:r>
            <a:r>
              <a:rPr lang="en-US" altLang="zh-CN" sz="2800" b="1" dirty="0">
                <a:solidFill>
                  <a:srgbClr val="9E29C7"/>
                </a:solidFill>
                <a:latin typeface="Times New Roman" panose="02020603050405020304" pitchFamily="18" charset="0"/>
              </a:rPr>
              <a:t>】</a:t>
            </a:r>
            <a:endParaRPr lang="en-US" altLang="zh-CN" sz="2800" b="1" dirty="0">
              <a:solidFill>
                <a:srgbClr val="9E29C7"/>
              </a:solidFill>
              <a:latin typeface="Times New Roman" panose="02020603050405020304" pitchFamily="18" charset="0"/>
            </a:endParaRPr>
          </a:p>
        </p:txBody>
      </p:sp>
      <p:sp>
        <p:nvSpPr>
          <p:cNvPr id="12292" name="Rectangle 4"/>
          <p:cNvSpPr/>
          <p:nvPr/>
        </p:nvSpPr>
        <p:spPr>
          <a:xfrm>
            <a:off x="357158" y="3000372"/>
            <a:ext cx="9144000" cy="954107"/>
          </a:xfrm>
          <a:prstGeom prst="rect">
            <a:avLst/>
          </a:prstGeom>
          <a:noFill/>
          <a:ln w="9525">
            <a:noFill/>
          </a:ln>
        </p:spPr>
        <p:txBody>
          <a:bodyPr wrap="square" anchor="t">
            <a:spAutoFit/>
          </a:bodyPr>
          <a:lstStyle/>
          <a:p>
            <a:pPr algn="just"/>
            <a:r>
              <a:rPr lang="zh-CN" altLang="en-US" dirty="0">
                <a:latin typeface="Times New Roman" panose="02020603050405020304" pitchFamily="18" charset="0"/>
              </a:rPr>
              <a:t>解：</a:t>
            </a:r>
            <a:r>
              <a:rPr lang="zh-CN" altLang="en-US" b="0" dirty="0">
                <a:latin typeface="Times New Roman" panose="02020603050405020304" pitchFamily="18" charset="0"/>
              </a:rPr>
              <a:t>  64位=8</a:t>
            </a:r>
            <a:r>
              <a:rPr lang="en-US" altLang="zh-CN" b="0" dirty="0">
                <a:latin typeface="Times New Roman" panose="02020603050405020304" pitchFamily="18" charset="0"/>
              </a:rPr>
              <a:t>B</a:t>
            </a:r>
            <a:r>
              <a:rPr lang="zh-CN" altLang="en-US" b="0" dirty="0">
                <a:latin typeface="Times New Roman" panose="02020603050405020304" pitchFamily="18" charset="0"/>
              </a:rPr>
              <a:t>，</a:t>
            </a:r>
            <a:endParaRPr lang="zh-CN" altLang="en-US" b="0" dirty="0">
              <a:latin typeface="Times New Roman" panose="02020603050405020304" pitchFamily="18" charset="0"/>
            </a:endParaRPr>
          </a:p>
          <a:p>
            <a:pPr eaLnBrk="0" hangingPunct="0"/>
            <a:endParaRPr lang="en-US" altLang="zh-CN" b="0" dirty="0">
              <a:latin typeface="Times New Roman" panose="02020603050405020304" pitchFamily="18" charset="0"/>
            </a:endParaRPr>
          </a:p>
        </p:txBody>
      </p:sp>
      <p:graphicFrame>
        <p:nvGraphicFramePr>
          <p:cNvPr id="12293" name="Object 5"/>
          <p:cNvGraphicFramePr/>
          <p:nvPr/>
        </p:nvGraphicFramePr>
        <p:xfrm>
          <a:off x="1142976" y="3786190"/>
          <a:ext cx="6858000" cy="593725"/>
        </p:xfrm>
        <a:graphic>
          <a:graphicData uri="http://schemas.openxmlformats.org/presentationml/2006/ole">
            <mc:AlternateContent xmlns:mc="http://schemas.openxmlformats.org/markup-compatibility/2006">
              <mc:Choice xmlns:v="urn:schemas-microsoft-com:vml" Requires="v">
                <p:oleObj spid="_x0000_s2049" name="" r:id="rId1" imgW="62484000" imgH="5486400" progId="">
                  <p:embed/>
                </p:oleObj>
              </mc:Choice>
              <mc:Fallback>
                <p:oleObj name="" r:id="rId1" imgW="62484000" imgH="5486400" progId="">
                  <p:embed/>
                  <p:pic>
                    <p:nvPicPr>
                      <p:cNvPr id="0" name="图片 2048"/>
                      <p:cNvPicPr/>
                      <p:nvPr/>
                    </p:nvPicPr>
                    <p:blipFill>
                      <a:blip r:embed="rId2"/>
                      <a:stretch>
                        <a:fillRect/>
                      </a:stretch>
                    </p:blipFill>
                    <p:spPr>
                      <a:xfrm>
                        <a:off x="1142976" y="3786190"/>
                        <a:ext cx="6858000" cy="593725"/>
                      </a:xfrm>
                      <a:prstGeom prst="rect">
                        <a:avLst/>
                      </a:prstGeom>
                      <a:no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B962C8B-B14F-4D97-AF65-F5344CB8AC3E}" type="datetime13">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Rectangle 4"/>
          <p:cNvSpPr/>
          <p:nvPr/>
        </p:nvSpPr>
        <p:spPr>
          <a:xfrm>
            <a:off x="428596" y="5000636"/>
            <a:ext cx="7572428" cy="523220"/>
          </a:xfrm>
          <a:prstGeom prst="rect">
            <a:avLst/>
          </a:prstGeom>
          <a:noFill/>
          <a:ln w="9525">
            <a:noFill/>
          </a:ln>
        </p:spPr>
        <p:txBody>
          <a:bodyPr wrap="square" anchor="t">
            <a:spAutoFit/>
          </a:bodyPr>
          <a:lstStyle/>
          <a:p>
            <a:pPr eaLnBrk="0" hangingPunct="0"/>
            <a:r>
              <a:rPr lang="zh-CN" altLang="en-US" dirty="0" smtClean="0">
                <a:solidFill>
                  <a:srgbClr val="0000FF"/>
                </a:solidFill>
                <a:latin typeface="Times New Roman" panose="02020603050405020304" pitchFamily="18" charset="0"/>
              </a:rPr>
              <a:t>性能：字长，时钟</a:t>
            </a:r>
            <a:r>
              <a:rPr lang="zh-CN" altLang="en-US" dirty="0" smtClean="0">
                <a:solidFill>
                  <a:srgbClr val="0000FF"/>
                </a:solidFill>
              </a:rPr>
              <a:t>频率（</a:t>
            </a:r>
            <a:r>
              <a:rPr lang="zh-CN" altLang="en-US" dirty="0" smtClean="0">
                <a:solidFill>
                  <a:srgbClr val="0000FF"/>
                </a:solidFill>
                <a:latin typeface="Times New Roman" panose="02020603050405020304" pitchFamily="18" charset="0"/>
              </a:rPr>
              <a:t>主频）</a:t>
            </a:r>
            <a:endParaRPr lang="en-US" altLang="zh-CN" dirty="0">
              <a:solidFill>
                <a:srgbClr val="0000FF"/>
              </a:solidFill>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12290">
                                            <p:txEl>
                                              <p:pRg st="0" end="0"/>
                                            </p:txEl>
                                          </p:spTgt>
                                        </p:tgtEl>
                                        <p:attrNameLst>
                                          <p:attrName>style.visibility</p:attrName>
                                        </p:attrNameLst>
                                      </p:cBhvr>
                                      <p:to>
                                        <p:strVal val="visible"/>
                                      </p:to>
                                    </p:set>
                                    <p:animEffect transition="in" filter="slide(fromBottom)">
                                      <p:cBhvr>
                                        <p:cTn id="11" dur="500"/>
                                        <p:tgtEl>
                                          <p:spTgt spid="1229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92"/>
                                        </p:tgtEl>
                                        <p:attrNameLst>
                                          <p:attrName>style.visibility</p:attrName>
                                        </p:attrNameLst>
                                      </p:cBhvr>
                                      <p:to>
                                        <p:strVal val="visible"/>
                                      </p:to>
                                    </p:set>
                                    <p:animEffect transition="in" filter="wipe(left)">
                                      <p:cBhvr>
                                        <p:cTn id="16" dur="500"/>
                                        <p:tgtEl>
                                          <p:spTgt spid="12292"/>
                                        </p:tgtEl>
                                      </p:cBhvr>
                                    </p:animEffect>
                                  </p:childTnLst>
                                </p:cTn>
                              </p:par>
                              <p:par>
                                <p:cTn id="17" presetID="22" presetClass="entr" presetSubtype="8" fill="hold" nodeType="withEffect">
                                  <p:stCondLst>
                                    <p:cond delay="0"/>
                                  </p:stCondLst>
                                  <p:childTnLst>
                                    <p:set>
                                      <p:cBhvr>
                                        <p:cTn id="18" dur="1" fill="hold">
                                          <p:stCondLst>
                                            <p:cond delay="0"/>
                                          </p:stCondLst>
                                        </p:cTn>
                                        <p:tgtEl>
                                          <p:spTgt spid="12293"/>
                                        </p:tgtEl>
                                        <p:attrNameLst>
                                          <p:attrName>style.visibility</p:attrName>
                                        </p:attrNameLst>
                                      </p:cBhvr>
                                      <p:to>
                                        <p:strVal val="visible"/>
                                      </p:to>
                                    </p:set>
                                    <p:animEffect transition="in" filter="wipe(left)">
                                      <p:cBhvr>
                                        <p:cTn id="19" dur="500"/>
                                        <p:tgtEl>
                                          <p:spTgt spid="1229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1" grpId="0"/>
      <p:bldP spid="12292" grpId="0"/>
      <p:bldP spid="8" grpId="0"/>
    </p:bldLst>
  </p:timing>
</p:sld>
</file>

<file path=ppt/theme/theme1.xml><?xml version="1.0" encoding="utf-8"?>
<a:theme xmlns:a="http://schemas.openxmlformats.org/drawingml/2006/main" name="Sumi Painting">
  <a:themeElements>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fontScheme name="Sumi Painting">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ysDot"/>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ysDot"/>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clrMap bg1="lt1" tx1="dk1" bg2="lt2" tx2="dk2" accent1="accent1" accent2="accent2" accent3="accent3" accent4="accent4" accent5="accent5" accent6="accent6" hlink="hlink" folHlink="folHlink"/>
    </a:extraClrScheme>
    <a:extraClrScheme>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545472"/>
    </a:dk1>
    <a:lt1>
      <a:srgbClr val="FFFFFF"/>
    </a:lt1>
    <a:dk2>
      <a:srgbClr val="37467F"/>
    </a:dk2>
    <a:lt2>
      <a:srgbClr val="CFE2C4"/>
    </a:lt2>
    <a:accent1>
      <a:srgbClr val="8BD8E7"/>
    </a:accent1>
    <a:accent2>
      <a:srgbClr val="D3E4C8"/>
    </a:accent2>
    <a:accent3>
      <a:srgbClr val="FFFFFF"/>
    </a:accent3>
    <a:accent4>
      <a:srgbClr val="464660"/>
    </a:accent4>
    <a:accent5>
      <a:srgbClr val="C4E9F1"/>
    </a:accent5>
    <a:accent6>
      <a:srgbClr val="BFCFB5"/>
    </a:accent6>
    <a:hlink>
      <a:srgbClr val="5F07AF"/>
    </a:hlink>
    <a:folHlink>
      <a:srgbClr val="6A74D0"/>
    </a:folHlink>
  </a:clrScheme>
</a:themeOverride>
</file>

<file path=ppt/theme/themeOverride10.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1.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2.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3.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4.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ppt/theme/themeOverride15.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16.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17.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18.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19.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0.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1.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2.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3.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4.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5.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6.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27.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3.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4.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5.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6.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7.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8.xml><?xml version="1.0" encoding="utf-8"?>
<a:themeOverride xmlns:a="http://schemas.openxmlformats.org/drawingml/2006/main">
  <a:clrScheme name="Sumi Painting 8">
    <a:dk1>
      <a:srgbClr val="461DAB"/>
    </a:dk1>
    <a:lt1>
      <a:srgbClr val="FFFFFF"/>
    </a:lt1>
    <a:dk2>
      <a:srgbClr val="37467F"/>
    </a:dk2>
    <a:lt2>
      <a:srgbClr val="547A3C"/>
    </a:lt2>
    <a:accent1>
      <a:srgbClr val="8BD8E7"/>
    </a:accent1>
    <a:accent2>
      <a:srgbClr val="B7D3A5"/>
    </a:accent2>
    <a:accent3>
      <a:srgbClr val="FFFFFF"/>
    </a:accent3>
    <a:accent4>
      <a:srgbClr val="3A1791"/>
    </a:accent4>
    <a:accent5>
      <a:srgbClr val="C4E9F1"/>
    </a:accent5>
    <a:accent6>
      <a:srgbClr val="A6BF95"/>
    </a:accent6>
    <a:hlink>
      <a:srgbClr val="6F06B0"/>
    </a:hlink>
    <a:folHlink>
      <a:srgbClr val="9C5FD3"/>
    </a:folHlink>
  </a:clrScheme>
</a:themeOverride>
</file>

<file path=ppt/theme/themeOverride9.xml><?xml version="1.0" encoding="utf-8"?>
<a:themeOverride xmlns:a="http://schemas.openxmlformats.org/drawingml/2006/main">
  <a:clrScheme name="Sumi Painting 9">
    <a:dk1>
      <a:srgbClr val="4224A2"/>
    </a:dk1>
    <a:lt1>
      <a:srgbClr val="FFFFFF"/>
    </a:lt1>
    <a:dk2>
      <a:srgbClr val="892D5B"/>
    </a:dk2>
    <a:lt2>
      <a:srgbClr val="515BA7"/>
    </a:lt2>
    <a:accent1>
      <a:srgbClr val="8BD8E7"/>
    </a:accent1>
    <a:accent2>
      <a:srgbClr val="A5AAD3"/>
    </a:accent2>
    <a:accent3>
      <a:srgbClr val="FFFFFF"/>
    </a:accent3>
    <a:accent4>
      <a:srgbClr val="371D8A"/>
    </a:accent4>
    <a:accent5>
      <a:srgbClr val="C4E9F1"/>
    </a:accent5>
    <a:accent6>
      <a:srgbClr val="959ABF"/>
    </a:accent6>
    <a:hlink>
      <a:srgbClr val="5E06A0"/>
    </a:hlink>
    <a:folHlink>
      <a:srgbClr val="A573DD"/>
    </a:folHlink>
  </a:clrScheme>
</a:themeOverride>
</file>

<file path=docProps/app.xml><?xml version="1.0" encoding="utf-8"?>
<Properties xmlns="http://schemas.openxmlformats.org/officeDocument/2006/extended-properties" xmlns:vt="http://schemas.openxmlformats.org/officeDocument/2006/docPropsVTypes">
  <Template>D:\Program Files\Microsoft Office\Templates\Presentation Designs\Sumi Painting.pot</Template>
  <TotalTime>0</TotalTime>
  <Words>9002</Words>
  <Application>WPS 演示</Application>
  <PresentationFormat>全屏显示(4:3)</PresentationFormat>
  <Paragraphs>809</Paragraphs>
  <Slides>64</Slides>
  <Notes>63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7" baseType="lpstr">
      <vt:lpstr>Arial</vt:lpstr>
      <vt:lpstr>宋体</vt:lpstr>
      <vt:lpstr>Wingdings</vt:lpstr>
      <vt:lpstr>Times New Roman</vt:lpstr>
      <vt:lpstr>Tahoma</vt:lpstr>
      <vt:lpstr>Arial Narrow</vt:lpstr>
      <vt:lpstr>楷体_GB2312</vt:lpstr>
      <vt:lpstr>新宋体</vt:lpstr>
      <vt:lpstr>微软雅黑</vt:lpstr>
      <vt:lpstr>Arial Unicode MS</vt:lpstr>
      <vt:lpstr>Sumi Painting</vt:lpstr>
      <vt:lpstr>Visio.Drawing.11</vt:lpstr>
      <vt:lpstr>Visio.Drawing.11</vt:lpstr>
      <vt:lpstr>第6章 总线系统</vt:lpstr>
      <vt:lpstr>6.1.1 总线的分类、特性与标准化</vt:lpstr>
      <vt:lpstr>（2）系统总线</vt:lpstr>
      <vt:lpstr>Structure - Top Level</vt:lpstr>
      <vt:lpstr>Structure - The CPU</vt:lpstr>
      <vt:lpstr>3、总线的特性</vt:lpstr>
      <vt:lpstr>4、总线的标准化 </vt:lpstr>
      <vt:lpstr>【例6.1】</vt:lpstr>
      <vt:lpstr>【例6.1】</vt:lpstr>
      <vt:lpstr>6.1.2  总线的连接方式(总线的设置)</vt:lpstr>
      <vt:lpstr>PowerPoint 演示文稿</vt:lpstr>
      <vt:lpstr>PowerPoint 演示文稿</vt:lpstr>
      <vt:lpstr>PowerPoint 演示文稿</vt:lpstr>
      <vt:lpstr>PowerPoint 演示文稿</vt:lpstr>
      <vt:lpstr>PowerPoint 演示文稿</vt:lpstr>
      <vt:lpstr>PowerPoint 演示文稿</vt:lpstr>
      <vt:lpstr>6.2   总线接口</vt:lpstr>
      <vt:lpstr>6.2.1   信息的传送方式</vt:lpstr>
      <vt:lpstr>PowerPoint 演示文稿</vt:lpstr>
      <vt:lpstr>PowerPoint 演示文稿</vt:lpstr>
      <vt:lpstr>6.2.2  接口的基本概念 </vt:lpstr>
      <vt:lpstr>2、接口的基本功能 </vt:lpstr>
      <vt:lpstr>3、接口的基本组成</vt:lpstr>
      <vt:lpstr>PowerPoint 演示文稿</vt:lpstr>
      <vt:lpstr>PowerPoint 演示文稿</vt:lpstr>
      <vt:lpstr>4、接口的分类 (按外设供求数据方式的不同分)</vt:lpstr>
      <vt:lpstr>6.3  总线的仲裁 </vt:lpstr>
      <vt:lpstr>6.3.1  总线的仲裁</vt:lpstr>
      <vt:lpstr>PowerPoint 演示文稿</vt:lpstr>
      <vt:lpstr> 6.3.1 集中式仲裁 </vt:lpstr>
      <vt:lpstr>(2)计数器定时查询方式 </vt:lpstr>
      <vt:lpstr>(3)独立请求方式 </vt:lpstr>
      <vt:lpstr>3、分布式仲裁 </vt:lpstr>
      <vt:lpstr>4</vt:lpstr>
      <vt:lpstr>PowerPoint 演示文稿</vt:lpstr>
      <vt:lpstr>6.4  总线的定时和数据传送模式 </vt:lpstr>
      <vt:lpstr>PowerPoint 演示文稿</vt:lpstr>
      <vt:lpstr>PowerPoint 演示文稿</vt:lpstr>
      <vt:lpstr>3、异步定时 </vt:lpstr>
      <vt:lpstr>PowerPoint 演示文稿</vt:lpstr>
      <vt:lpstr>【例6.3】 </vt:lpstr>
      <vt:lpstr>PowerPoint 演示文稿</vt:lpstr>
      <vt:lpstr>6.4.2 总线数据传送模式 </vt:lpstr>
      <vt:lpstr>PowerPoint 演示文稿</vt:lpstr>
      <vt:lpstr> 3、写后读、读修改写操作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PCI Express总线 </vt:lpstr>
      <vt:lpstr>PCI Express总线结构图 </vt:lpstr>
      <vt:lpstr>PCI Express总线的结构 </vt:lpstr>
      <vt:lpstr>PCI Express总线的结构 </vt:lpstr>
      <vt:lpstr>PCI Express总线的结构 </vt:lpstr>
      <vt:lpstr>PCI Express总线的主要特点 </vt:lpstr>
      <vt:lpstr>PowerPoint 演示文稿</vt:lpstr>
      <vt:lpstr>PCI Express总线的主要特点</vt:lpstr>
    </vt:vector>
  </TitlesOfParts>
  <Company>lan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总线及其互联结构</dc:title>
  <dc:creator>lan</dc:creator>
  <cp:lastModifiedBy>青华电器</cp:lastModifiedBy>
  <cp:revision>270</cp:revision>
  <dcterms:created xsi:type="dcterms:W3CDTF">2003-06-01T03:44:00Z</dcterms:created>
  <dcterms:modified xsi:type="dcterms:W3CDTF">2018-05-20T14:49:02Z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