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1"/>
    <p:restoredTop sz="93232"/>
  </p:normalViewPr>
  <p:slideViewPr>
    <p:cSldViewPr snapToGrid="0" snapToObjects="1">
      <p:cViewPr varScale="1">
        <p:scale>
          <a:sx n="100" d="100"/>
          <a:sy n="100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B4492-D0EA-2540-8734-D43BC6D97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3A29F9-4896-9D4B-B868-5086E3EA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93F1D-E261-9E4F-B3CF-3C10CB56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9B58-BADC-5448-A96F-BA49EB4AB0EA}" type="datetimeFigureOut">
              <a:rPr kumimoji="1" lang="zh-CN" altLang="en-US" smtClean="0"/>
              <a:t>2018/8/5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7541E-C32D-564B-8A3F-78C8E046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4A11C12-6FA6-9D4C-BF24-A4B290A1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EBC1-53E7-C549-A90E-4E258CBFA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81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F25EB-4064-1749-9EC1-FC9ED651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4C92F03-0C9F-F141-BECC-E265AD15F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AFE84-808B-4441-BDB6-14EE2FB9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9B58-BADC-5448-A96F-BA49EB4AB0EA}" type="datetimeFigureOut">
              <a:rPr kumimoji="1" lang="zh-CN" altLang="en-US" smtClean="0"/>
              <a:t>2018/8/5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0AC56-5DC1-B849-BA9D-C9994891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1D70447-E3BE-7347-A253-2DAD64C5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EBC1-53E7-C549-A90E-4E258CBFA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44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97D8E7-350C-9942-B1FA-FCE94FB6C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4A04DF3-1468-A746-9491-792292EA6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7B9B1-5FF1-4A46-ADBA-A0E4B2D5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9B58-BADC-5448-A96F-BA49EB4AB0EA}" type="datetimeFigureOut">
              <a:rPr kumimoji="1" lang="zh-CN" altLang="en-US" smtClean="0"/>
              <a:t>2018/8/5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4DC87-D9F0-1C40-8F03-B1EDD7E6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1E6A761-E625-3444-BC00-41616472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EBC1-53E7-C549-A90E-4E258CBFA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50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FE972-DD2A-A844-94EC-B7A0E446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DCADF-63E9-184D-815A-60611D7A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30F4D-4098-164D-B4AC-3A8F0FD3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9B58-BADC-5448-A96F-BA49EB4AB0EA}" type="datetimeFigureOut">
              <a:rPr kumimoji="1" lang="zh-CN" altLang="en-US" smtClean="0"/>
              <a:t>2018/8/5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F971F-81F2-AD46-A5D9-F38F6EF6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6BECA0B-4A4A-4A46-9586-8F655E0A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EBC1-53E7-C549-A90E-4E258CBFA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09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B8DC8-EAC4-994A-964B-0E76882F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BE64C-7546-224A-A6D5-DAE22E869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FAF64-F044-8F41-8F4D-8FA1B158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9B58-BADC-5448-A96F-BA49EB4AB0EA}" type="datetimeFigureOut">
              <a:rPr kumimoji="1" lang="zh-CN" altLang="en-US" smtClean="0"/>
              <a:t>2018/8/5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C8DE5-0443-B349-95F0-02F42A51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6E2CF69-B9D7-B74F-AD6B-701F500B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EBC1-53E7-C549-A90E-4E258CBFA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01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CFD1C-45BF-DB43-A4BB-D979B745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4E9E2-EE22-5D41-B263-709AF6A95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A151D1-6B57-3340-A9FB-E44F70C47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E18744-DB82-1F4C-9922-3463C178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9B58-BADC-5448-A96F-BA49EB4AB0EA}" type="datetimeFigureOut">
              <a:rPr kumimoji="1" lang="zh-CN" altLang="en-US" smtClean="0"/>
              <a:t>2018/8/5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485EE-CB64-EC4F-A0C8-F8498A9A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6136C0BC-0150-4B45-A483-895B5A81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EBC1-53E7-C549-A90E-4E258CBFA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1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56938-6F26-1242-BDFC-A74C8506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C647D-4511-C947-B5D2-9886C0BBD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962A4C-005C-2C4C-B77F-BE3935A71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C6D322-6674-614B-9B91-505ACF052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EECAAE-3D8E-6F43-A259-5D0756E5F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5846BE-98EA-7C4A-8B33-98E43E64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9B58-BADC-5448-A96F-BA49EB4AB0EA}" type="datetimeFigureOut">
              <a:rPr kumimoji="1" lang="zh-CN" altLang="en-US" smtClean="0"/>
              <a:t>2018/8/5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10D185-F9C6-3045-80E2-4D60A7BB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573AA103-04F3-6B4C-8F95-B04209F9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EBC1-53E7-C549-A90E-4E258CBFA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546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9FC93-5B50-F64C-B135-2E4548E5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4763FA-C721-3945-9FD0-74035E80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9B58-BADC-5448-A96F-BA49EB4AB0EA}" type="datetimeFigureOut">
              <a:rPr kumimoji="1" lang="zh-CN" altLang="en-US" smtClean="0"/>
              <a:t>2018/8/5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A01D1F-2BE0-3B45-A659-2770943C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FE828761-2487-4644-8344-C9F9762C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EBC1-53E7-C549-A90E-4E258CBFA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00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8472A8-285D-EB43-A016-82718C87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9B58-BADC-5448-A96F-BA49EB4AB0EA}" type="datetimeFigureOut">
              <a:rPr kumimoji="1" lang="zh-CN" altLang="en-US" smtClean="0"/>
              <a:t>2018/8/5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84FB44-8D7D-7B4F-A563-DB8D8DC2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EB340ADC-F4F7-C845-99DC-1E411814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EBC1-53E7-C549-A90E-4E258CBFA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62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EEE69-07AF-3245-A620-DF9DEE0C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2A952-F9DF-2547-898E-19B492028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9EBE6E-CF1C-4941-9CA1-8A9F85515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CCABE-20F9-034C-A86F-C1E029C8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9B58-BADC-5448-A96F-BA49EB4AB0EA}" type="datetimeFigureOut">
              <a:rPr kumimoji="1" lang="zh-CN" altLang="en-US" smtClean="0"/>
              <a:t>2018/8/5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05002F-C2F9-5049-8FCF-1D12EA88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579C8F42-BA14-9C44-A6E8-5F7088A0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EBC1-53E7-C549-A90E-4E258CBFA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67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A9020-E9A0-874E-BEB2-A3C71AED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085969-2738-6940-94D5-161C98ADA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6D2CA5-8EED-CB41-BFDC-A31710E6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D150A-4A01-D149-92E4-98888F55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9B58-BADC-5448-A96F-BA49EB4AB0EA}" type="datetimeFigureOut">
              <a:rPr kumimoji="1" lang="zh-CN" altLang="en-US" smtClean="0"/>
              <a:t>2018/8/5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B8BF4-91BE-DE42-86BB-62EA4F89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E00B5677-BCD3-3541-91C1-3497253F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EBC1-53E7-C549-A90E-4E258CBFA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750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F9061E-4319-484D-9B1E-B80AD6BF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42DA3-BB41-6D49-8E4C-245FE6A6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C1978-3396-8946-B697-1E0418461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F9B58-BADC-5448-A96F-BA49EB4AB0EA}" type="datetimeFigureOut">
              <a:rPr kumimoji="1" lang="zh-CN" altLang="en-US" smtClean="0"/>
              <a:t>2018/8/5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8D00D-33C4-7048-93AB-FD0218678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003E16E-2423-5E4F-96CA-D34FA98EB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EBC1-53E7-C549-A90E-4E258CBFA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85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3529F1C-8ACA-4D41-9FBB-751E7D847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760" y="1326198"/>
            <a:ext cx="9672320" cy="4180522"/>
          </a:xfrm>
        </p:spPr>
        <p:txBody>
          <a:bodyPr/>
          <a:lstStyle/>
          <a:p>
            <a:r>
              <a:rPr kumimoji="1" lang="zh-Hans" altLang="en-US" dirty="0"/>
              <a:t>如何衡量一个算法的优劣？</a:t>
            </a:r>
            <a:endParaRPr kumimoji="1" lang="en-US" altLang="zh-Hans" dirty="0"/>
          </a:p>
          <a:p>
            <a:pPr algn="l"/>
            <a:endParaRPr kumimoji="1" lang="en-US" altLang="zh-CN" dirty="0"/>
          </a:p>
          <a:p>
            <a:pPr algn="l"/>
            <a:r>
              <a:rPr lang="zh-Hans" altLang="en-US" sz="1800" dirty="0"/>
              <a:t>一、</a:t>
            </a:r>
            <a:r>
              <a:rPr lang="zh-CN" altLang="en-US" sz="1800" dirty="0"/>
              <a:t>事后统计的方法</a:t>
            </a:r>
            <a:endParaRPr lang="en-US" altLang="zh-CN" sz="1800" dirty="0"/>
          </a:p>
          <a:p>
            <a:pPr algn="l"/>
            <a:r>
              <a:rPr lang="zh-CN" altLang="en-US" sz="1800" dirty="0"/>
              <a:t>二、事前分析估算的方法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4113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3529F1C-8ACA-4D41-9FBB-751E7D847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760" y="1326198"/>
            <a:ext cx="9672320" cy="4180522"/>
          </a:xfrm>
        </p:spPr>
        <p:txBody>
          <a:bodyPr/>
          <a:lstStyle/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9051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3529F1C-8ACA-4D41-9FBB-751E7D847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760" y="1326198"/>
            <a:ext cx="9672320" cy="4180522"/>
          </a:xfrm>
        </p:spPr>
        <p:txBody>
          <a:bodyPr/>
          <a:lstStyle/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0998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3529F1C-8ACA-4D41-9FBB-751E7D847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760" y="1326198"/>
            <a:ext cx="9672320" cy="4180522"/>
          </a:xfrm>
        </p:spPr>
        <p:txBody>
          <a:bodyPr/>
          <a:lstStyle/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5445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3529F1C-8ACA-4D41-9FBB-751E7D847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760" y="1326198"/>
            <a:ext cx="9672320" cy="4180522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1</a:t>
            </a:r>
            <a:r>
              <a:rPr lang="zh-CN" altLang="en-US" sz="1800" dirty="0"/>
              <a:t>、时间复杂度</a:t>
            </a:r>
            <a:endParaRPr lang="en-US" altLang="zh-CN" sz="1800" dirty="0"/>
          </a:p>
          <a:p>
            <a:pPr algn="l"/>
            <a:r>
              <a:rPr lang="en-US" altLang="zh-Hans" sz="1800" dirty="0"/>
              <a:t>2</a:t>
            </a:r>
            <a:r>
              <a:rPr lang="zh-Hans" altLang="en-US" sz="1800" dirty="0"/>
              <a:t>、空间复杂度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3888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3529F1C-8ACA-4D41-9FBB-751E7D847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760" y="1326198"/>
            <a:ext cx="9672320" cy="4180522"/>
          </a:xfrm>
        </p:spPr>
        <p:txBody>
          <a:bodyPr/>
          <a:lstStyle/>
          <a:p>
            <a:r>
              <a:rPr kumimoji="1" lang="zh-Hans" altLang="en-US" sz="1800" dirty="0"/>
              <a:t>计算</a:t>
            </a:r>
            <a:r>
              <a:rPr kumimoji="1" lang="en-US" altLang="zh-Hans" sz="1800" dirty="0"/>
              <a:t>1-100</a:t>
            </a:r>
            <a:r>
              <a:rPr kumimoji="1" lang="zh-Hans" altLang="en-US" sz="1800" dirty="0"/>
              <a:t>所有数字之和</a:t>
            </a:r>
            <a:endParaRPr kumimoji="1" lang="en-US" altLang="zh-Hans" sz="1800" dirty="0"/>
          </a:p>
          <a:p>
            <a:endParaRPr kumimoji="1" lang="zh-CN" altLang="en-US" sz="1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B0F582-CCDA-8D45-9972-E6EAEE08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760" y="1765300"/>
            <a:ext cx="3670300" cy="177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821BE2-8F94-E843-9F12-D08288248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760" y="4232910"/>
            <a:ext cx="2781300" cy="596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85E9F6-D744-484C-ABA9-632F7B25A1B6}"/>
              </a:ext>
            </a:extLst>
          </p:cNvPr>
          <p:cNvSpPr txBox="1"/>
          <p:nvPr/>
        </p:nvSpPr>
        <p:spPr>
          <a:xfrm>
            <a:off x="2524760" y="3703439"/>
            <a:ext cx="391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T(n)=n+1;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DC1F45-B677-E74B-A4C2-672A65435988}"/>
              </a:ext>
            </a:extLst>
          </p:cNvPr>
          <p:cNvSpPr txBox="1"/>
          <p:nvPr/>
        </p:nvSpPr>
        <p:spPr>
          <a:xfrm>
            <a:off x="2524760" y="498994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T(n)=1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68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3529F1C-8ACA-4D41-9FBB-751E7D847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760" y="1326198"/>
            <a:ext cx="9672320" cy="4180522"/>
          </a:xfrm>
        </p:spPr>
        <p:txBody>
          <a:bodyPr/>
          <a:lstStyle/>
          <a:p>
            <a:r>
              <a:rPr kumimoji="1" lang="zh-CN" altLang="en-US" sz="1800" dirty="0"/>
              <a:t>语句频度</a:t>
            </a:r>
            <a:r>
              <a:rPr kumimoji="1" lang="en-US" altLang="zh-Hans" sz="1800" dirty="0"/>
              <a:t>T(n)</a:t>
            </a:r>
          </a:p>
          <a:p>
            <a:endParaRPr kumimoji="1" lang="en-US" altLang="zh-CN" sz="1800" dirty="0"/>
          </a:p>
          <a:p>
            <a:pPr algn="l"/>
            <a:r>
              <a:rPr lang="zh-CN" altLang="en-US" sz="1800" dirty="0"/>
              <a:t>一个算法中的语句执行次数称为语句频度，记为</a:t>
            </a:r>
            <a:r>
              <a:rPr lang="en-US" altLang="zh-CN" sz="1800" dirty="0"/>
              <a:t>T(n)</a:t>
            </a:r>
            <a:r>
              <a:rPr lang="zh-CN" altLang="en-US" sz="1800" dirty="0"/>
              <a:t>。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1517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3529F1C-8ACA-4D41-9FBB-751E7D847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760" y="1326198"/>
            <a:ext cx="9672320" cy="4180522"/>
          </a:xfrm>
        </p:spPr>
        <p:txBody>
          <a:bodyPr/>
          <a:lstStyle/>
          <a:p>
            <a:r>
              <a:rPr kumimoji="1" lang="zh-CN" altLang="en-US" sz="1800" dirty="0"/>
              <a:t>时间复杂度</a:t>
            </a:r>
            <a:endParaRPr kumimoji="1" lang="en-US" altLang="zh-CN" sz="1800" dirty="0"/>
          </a:p>
          <a:p>
            <a:pPr algn="l"/>
            <a:r>
              <a:rPr kumimoji="1" lang="zh-CN" altLang="en-US" sz="1800" dirty="0"/>
              <a:t> 一般情况下，算法中的基本操作语句的重复执行次数是问题规模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的某个函数，用</a:t>
            </a:r>
            <a:r>
              <a:rPr kumimoji="1" lang="en-US" altLang="zh-CN" sz="1800" dirty="0"/>
              <a:t>T(n)</a:t>
            </a:r>
            <a:r>
              <a:rPr kumimoji="1" lang="zh-CN" altLang="en-US" sz="1800" dirty="0"/>
              <a:t>表示，若有某个辅助函数</a:t>
            </a:r>
            <a:r>
              <a:rPr kumimoji="1" lang="en-US" altLang="zh-CN" sz="1800" dirty="0"/>
              <a:t>f(n)</a:t>
            </a:r>
            <a:r>
              <a:rPr kumimoji="1" lang="zh-CN" altLang="en-US" sz="1800" dirty="0"/>
              <a:t>，使得当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趋近于无穷大时，</a:t>
            </a:r>
            <a:r>
              <a:rPr kumimoji="1" lang="en-US" altLang="zh-CN" sz="1800" dirty="0"/>
              <a:t>T(n) / f(n) </a:t>
            </a:r>
            <a:r>
              <a:rPr kumimoji="1" lang="zh-CN" altLang="en-US" sz="1800" dirty="0"/>
              <a:t>的极限值为不等于零的常数，则称</a:t>
            </a:r>
            <a:r>
              <a:rPr kumimoji="1" lang="en-US" altLang="zh-CN" sz="1800" dirty="0"/>
              <a:t>f(n)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T(n)</a:t>
            </a:r>
            <a:r>
              <a:rPr kumimoji="1" lang="zh-CN" altLang="en-US" sz="1800" dirty="0"/>
              <a:t>的同数量级函数。记作 </a:t>
            </a:r>
            <a:r>
              <a:rPr kumimoji="1" lang="en-US" altLang="zh-CN" sz="1800" dirty="0"/>
              <a:t>T(n)=</a:t>
            </a:r>
            <a:r>
              <a:rPr kumimoji="1" lang="zh-CN" altLang="en-US" sz="1800" dirty="0"/>
              <a:t>Ｏ</a:t>
            </a:r>
            <a:r>
              <a:rPr kumimoji="1" lang="en-US" altLang="zh-CN" sz="1800" dirty="0"/>
              <a:t>( f(n) )</a:t>
            </a:r>
            <a:r>
              <a:rPr kumimoji="1" lang="zh-CN" altLang="en-US" sz="1800" dirty="0"/>
              <a:t>，称Ｏ</a:t>
            </a:r>
            <a:r>
              <a:rPr kumimoji="1" lang="en-US" altLang="zh-CN" sz="1800" dirty="0"/>
              <a:t>( f(n) )  </a:t>
            </a:r>
            <a:r>
              <a:rPr kumimoji="1" lang="zh-CN" altLang="en-US" sz="1800" dirty="0"/>
              <a:t>为算法的渐进时间复杂度，简称时间复杂度。</a:t>
            </a:r>
          </a:p>
          <a:p>
            <a:pPr algn="l"/>
            <a:r>
              <a:rPr kumimoji="1" lang="en-US" altLang="zh-CN" sz="1800" dirty="0"/>
              <a:t>T(n) </a:t>
            </a:r>
            <a:r>
              <a:rPr kumimoji="1" lang="zh-CN" altLang="en-US" sz="1800" dirty="0"/>
              <a:t>不同，但时间复杂度可能相同。 如：</a:t>
            </a:r>
            <a:r>
              <a:rPr kumimoji="1" lang="en-US" altLang="zh-CN" sz="1800" dirty="0"/>
              <a:t>T(n)=n²+5n+6 </a:t>
            </a:r>
            <a:r>
              <a:rPr kumimoji="1" lang="zh-CN" altLang="en-US" sz="1800" dirty="0"/>
              <a:t>与 </a:t>
            </a:r>
            <a:r>
              <a:rPr kumimoji="1" lang="en-US" altLang="zh-CN" sz="1800" dirty="0"/>
              <a:t>T(n)=3n²+3n+2 </a:t>
            </a:r>
            <a:r>
              <a:rPr kumimoji="1" lang="zh-CN" altLang="en-US" sz="1800" dirty="0"/>
              <a:t>它们的</a:t>
            </a:r>
            <a:r>
              <a:rPr kumimoji="1" lang="en-US" altLang="zh-CN" sz="1800" dirty="0"/>
              <a:t>T(n) </a:t>
            </a:r>
            <a:r>
              <a:rPr kumimoji="1" lang="zh-CN" altLang="en-US" sz="1800" dirty="0"/>
              <a:t>不同，但时间复杂度相同，都为</a:t>
            </a:r>
            <a:r>
              <a:rPr kumimoji="1" lang="en-US" altLang="zh-CN" sz="1800" dirty="0"/>
              <a:t>O(n²)</a:t>
            </a:r>
            <a:r>
              <a:rPr kumimoji="1"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852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3529F1C-8ACA-4D41-9FBB-751E7D847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760" y="1326198"/>
            <a:ext cx="9672320" cy="4180522"/>
          </a:xfrm>
        </p:spPr>
        <p:txBody>
          <a:bodyPr/>
          <a:lstStyle/>
          <a:p>
            <a:r>
              <a:rPr kumimoji="1" lang="zh-CN" altLang="en-US" sz="1800" dirty="0"/>
              <a:t>常见的时间复杂度</a:t>
            </a:r>
            <a:endParaRPr kumimoji="1" lang="en-US" altLang="zh-CN" sz="1800" dirty="0"/>
          </a:p>
          <a:p>
            <a:pPr algn="l"/>
            <a:r>
              <a:rPr kumimoji="1" lang="zh-CN" altLang="en-US" sz="1800" dirty="0"/>
              <a:t>常数阶</a:t>
            </a:r>
            <a:r>
              <a:rPr kumimoji="1" lang="en-US" altLang="zh-CN" sz="1800" dirty="0"/>
              <a:t>O(1)</a:t>
            </a:r>
          </a:p>
          <a:p>
            <a:pPr algn="l"/>
            <a:r>
              <a:rPr kumimoji="1" lang="zh-CN" altLang="en-US" sz="1800" dirty="0"/>
              <a:t>对数阶</a:t>
            </a:r>
            <a:r>
              <a:rPr kumimoji="1" lang="en-US" altLang="zh-CN" sz="1800" dirty="0"/>
              <a:t>O(log2n)</a:t>
            </a:r>
          </a:p>
          <a:p>
            <a:pPr algn="l"/>
            <a:r>
              <a:rPr kumimoji="1" lang="zh-CN" altLang="en-US" sz="1800" dirty="0"/>
              <a:t>线性阶</a:t>
            </a:r>
            <a:r>
              <a:rPr kumimoji="1" lang="en-US" altLang="zh-CN" sz="1800" dirty="0"/>
              <a:t>O(n)</a:t>
            </a:r>
          </a:p>
          <a:p>
            <a:pPr algn="l"/>
            <a:r>
              <a:rPr kumimoji="1" lang="zh-CN" altLang="en-US" sz="1800" dirty="0"/>
              <a:t>线性对数阶</a:t>
            </a:r>
            <a:r>
              <a:rPr kumimoji="1" lang="en-US" altLang="zh-CN" sz="1800" dirty="0"/>
              <a:t>O(nlog2n)</a:t>
            </a:r>
          </a:p>
          <a:p>
            <a:pPr algn="l"/>
            <a:r>
              <a:rPr kumimoji="1" lang="zh-CN" altLang="en-US" sz="1800" dirty="0"/>
              <a:t>平方阶</a:t>
            </a:r>
            <a:r>
              <a:rPr kumimoji="1" lang="en-US" altLang="zh-CN" sz="1800" dirty="0"/>
              <a:t>O(n2)</a:t>
            </a:r>
          </a:p>
          <a:p>
            <a:pPr algn="l"/>
            <a:r>
              <a:rPr kumimoji="1" lang="zh-CN" altLang="en-US" sz="1800" dirty="0"/>
              <a:t>立方阶</a:t>
            </a:r>
            <a:r>
              <a:rPr kumimoji="1" lang="en-US" altLang="zh-CN" sz="1800" dirty="0"/>
              <a:t>O(n3)</a:t>
            </a:r>
          </a:p>
          <a:p>
            <a:pPr algn="l"/>
            <a:r>
              <a:rPr kumimoji="1" lang="en-US" altLang="zh-CN" sz="1800" dirty="0"/>
              <a:t>k</a:t>
            </a:r>
            <a:r>
              <a:rPr kumimoji="1" lang="zh-CN" altLang="en-US" sz="1800" dirty="0"/>
              <a:t>次方阶</a:t>
            </a:r>
            <a:r>
              <a:rPr kumimoji="1" lang="en-US" altLang="zh-CN" sz="1800" dirty="0"/>
              <a:t>O(</a:t>
            </a:r>
            <a:r>
              <a:rPr kumimoji="1" lang="en-US" altLang="zh-CN" sz="1800" dirty="0" err="1"/>
              <a:t>nk</a:t>
            </a:r>
            <a:r>
              <a:rPr kumimoji="1" lang="en-US" altLang="zh-CN" sz="1800" dirty="0"/>
              <a:t>)</a:t>
            </a:r>
          </a:p>
          <a:p>
            <a:pPr algn="l"/>
            <a:r>
              <a:rPr kumimoji="1" lang="zh-CN" altLang="en-US" sz="1800" dirty="0"/>
              <a:t>指数阶</a:t>
            </a:r>
            <a:r>
              <a:rPr kumimoji="1" lang="en-US" altLang="zh-CN" sz="1800" dirty="0"/>
              <a:t>O(2n)</a:t>
            </a:r>
          </a:p>
          <a:p>
            <a:pPr algn="l"/>
            <a:r>
              <a:rPr kumimoji="1" lang="zh-CN" altLang="en-US" sz="1800" dirty="0"/>
              <a:t>随着问题规模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的不断增大，上述时间复杂度不断增大，算法的执行效率越低。</a:t>
            </a:r>
          </a:p>
        </p:txBody>
      </p:sp>
    </p:spTree>
    <p:extLst>
      <p:ext uri="{BB962C8B-B14F-4D97-AF65-F5344CB8AC3E}">
        <p14:creationId xmlns:p14="http://schemas.microsoft.com/office/powerpoint/2010/main" val="183943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3529F1C-8ACA-4D41-9FBB-751E7D847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760" y="1326198"/>
            <a:ext cx="9672320" cy="4180522"/>
          </a:xfrm>
        </p:spPr>
        <p:txBody>
          <a:bodyPr/>
          <a:lstStyle/>
          <a:p>
            <a:r>
              <a:rPr kumimoji="1" lang="zh-CN" altLang="en-US" sz="1800" dirty="0"/>
              <a:t>时间复杂度 </a:t>
            </a:r>
            <a:endParaRPr kumimoji="1" lang="en-US" altLang="zh-CN" sz="1800" dirty="0"/>
          </a:p>
          <a:p>
            <a:pPr algn="l"/>
            <a:r>
              <a:rPr kumimoji="1" lang="zh-CN" altLang="en-US" sz="1800" dirty="0"/>
              <a:t>计算时间复杂度的方法：</a:t>
            </a:r>
          </a:p>
          <a:p>
            <a:pPr algn="l"/>
            <a:r>
              <a:rPr kumimoji="1" lang="zh-CN" altLang="en-US" sz="1800" dirty="0"/>
              <a:t>用常数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代替运行时间中的所有加法常数 </a:t>
            </a:r>
          </a:p>
          <a:p>
            <a:pPr algn="l"/>
            <a:r>
              <a:rPr kumimoji="1" lang="zh-CN" altLang="en-US" sz="1800" dirty="0"/>
              <a:t>修改后的运行次数函数中，只保留最高阶项 </a:t>
            </a:r>
          </a:p>
          <a:p>
            <a:pPr algn="l"/>
            <a:r>
              <a:rPr kumimoji="1" lang="zh-CN" altLang="en-US" sz="1800" dirty="0"/>
              <a:t>去除最高阶项的系数</a:t>
            </a:r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8217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3529F1C-8ACA-4D41-9FBB-751E7D847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760" y="1326198"/>
            <a:ext cx="9672320" cy="4180522"/>
          </a:xfrm>
        </p:spPr>
        <p:txBody>
          <a:bodyPr/>
          <a:lstStyle/>
          <a:p>
            <a:r>
              <a:rPr kumimoji="1" lang="zh-CN" altLang="en-US" sz="1800" dirty="0"/>
              <a:t>平均时间复杂度和最坏时间复杂度：</a:t>
            </a:r>
          </a:p>
          <a:p>
            <a:pPr algn="l"/>
            <a:r>
              <a:rPr kumimoji="1" lang="zh-CN" altLang="en-US" sz="1800" dirty="0"/>
              <a:t>平均时间复杂度是指所有可能的输入实例均以等概率出现的情况下，该算法的运行时间。</a:t>
            </a:r>
          </a:p>
          <a:p>
            <a:pPr algn="l"/>
            <a:r>
              <a:rPr kumimoji="1" lang="zh-CN" altLang="en-US" sz="1800" dirty="0"/>
              <a:t>最坏情况下的时间复杂度称最坏时间复杂度。一般讨论的时间复杂度均是最坏情况下的时间复杂度。 这样做的原因是：最坏情况下的时间复杂度是算法在任何输入实例上运行时间的界限，这就保证了算法的运行时间不会比最坏情况更长。</a:t>
            </a:r>
          </a:p>
        </p:txBody>
      </p:sp>
    </p:spTree>
    <p:extLst>
      <p:ext uri="{BB962C8B-B14F-4D97-AF65-F5344CB8AC3E}">
        <p14:creationId xmlns:p14="http://schemas.microsoft.com/office/powerpoint/2010/main" val="352620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3529F1C-8ACA-4D41-9FBB-751E7D847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760" y="1326198"/>
            <a:ext cx="9672320" cy="4180522"/>
          </a:xfrm>
        </p:spPr>
        <p:txBody>
          <a:bodyPr/>
          <a:lstStyle/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7769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215</Words>
  <Application>Microsoft Macintosh PowerPoint</Application>
  <PresentationFormat>宽屏</PresentationFormat>
  <Paragraphs>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8</cp:revision>
  <dcterms:created xsi:type="dcterms:W3CDTF">2018-08-05T12:33:55Z</dcterms:created>
  <dcterms:modified xsi:type="dcterms:W3CDTF">2018-08-05T14:52:43Z</dcterms:modified>
</cp:coreProperties>
</file>