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p:restoredTop sz="94666"/>
  </p:normalViewPr>
  <p:slideViewPr>
    <p:cSldViewPr snapToGrid="0" snapToObjects="1">
      <p:cViewPr varScale="1">
        <p:scale>
          <a:sx n="102" d="100"/>
          <a:sy n="102" d="100"/>
        </p:scale>
        <p:origin x="3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316D6-7923-EF46-9A05-84F9129AE77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FA3AA00-655A-E846-84C3-B2667D6D5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D88E6B2-23CD-3D42-AC27-A45BFDA0BAEE}"/>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5" name="页脚占位符 4">
            <a:extLst>
              <a:ext uri="{FF2B5EF4-FFF2-40B4-BE49-F238E27FC236}">
                <a16:creationId xmlns:a16="http://schemas.microsoft.com/office/drawing/2014/main" id="{B7513772-7825-A449-830F-F90631281F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AE97AD-D6A6-6642-B5EB-D7555EA19B4B}"/>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3901787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CE469-1003-5947-99B8-94DAAB958E9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549D524-6DA4-8F47-9CA1-54EBDA5B9C9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55A334F-1EA5-CE47-8F6A-4528509842F4}"/>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5" name="页脚占位符 4">
            <a:extLst>
              <a:ext uri="{FF2B5EF4-FFF2-40B4-BE49-F238E27FC236}">
                <a16:creationId xmlns:a16="http://schemas.microsoft.com/office/drawing/2014/main" id="{75DC6EF7-EFF9-AA44-A204-29688439F04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03C2F83-F96F-EB46-A331-F9E8F36F54A6}"/>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291800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1A14FE-17BF-994A-A964-5F1FD906BBE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8D308FF-C8A4-9546-90BF-7F7BA0FF1255}"/>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1FF60AC-A835-0147-9815-FE1F3B1030FB}"/>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5" name="页脚占位符 4">
            <a:extLst>
              <a:ext uri="{FF2B5EF4-FFF2-40B4-BE49-F238E27FC236}">
                <a16:creationId xmlns:a16="http://schemas.microsoft.com/office/drawing/2014/main" id="{CA2267CE-80C2-B748-8E74-027AD956B4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CA9663F-74BD-FB4F-AA2A-963034EF5EA7}"/>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330333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374BA-4B16-5E44-A9E0-FB57C49C147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5957B03-8324-3E47-894D-05263A7C4550}"/>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1F429DF-81FB-FC49-B7A6-54CA89E43D94}"/>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5" name="页脚占位符 4">
            <a:extLst>
              <a:ext uri="{FF2B5EF4-FFF2-40B4-BE49-F238E27FC236}">
                <a16:creationId xmlns:a16="http://schemas.microsoft.com/office/drawing/2014/main" id="{B203E79E-7BB4-2B4A-868B-4FA394E3511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433336F-5351-B74D-B789-215CC91C9443}"/>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195682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E4A89-FA93-CF41-8BA1-2DE706684B7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55B576F-43AC-964A-B7FD-C84F41220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5541517C-5FB2-4949-A041-682FEAE559CE}"/>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5" name="页脚占位符 4">
            <a:extLst>
              <a:ext uri="{FF2B5EF4-FFF2-40B4-BE49-F238E27FC236}">
                <a16:creationId xmlns:a16="http://schemas.microsoft.com/office/drawing/2014/main" id="{BD8BB304-468E-204E-99CB-790EDE0616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756CB08-82A5-0C40-9DA1-5DB38C75A900}"/>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273437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AA782-0102-A348-A20F-E6FF6676AB4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7A419BD-DA65-6B44-9BCB-D1F996D84DB7}"/>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ED231B27-4263-3B49-95EA-F96729B62F4C}"/>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1D8A7868-F7DC-3A40-B2AC-D79862044BB5}"/>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6" name="页脚占位符 5">
            <a:extLst>
              <a:ext uri="{FF2B5EF4-FFF2-40B4-BE49-F238E27FC236}">
                <a16:creationId xmlns:a16="http://schemas.microsoft.com/office/drawing/2014/main" id="{67AF1400-3F2B-6243-8793-D43200F9495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FBCC09F-E6D1-2948-AD2B-5A7A659AE7A6}"/>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64499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93627-736F-9641-B9DA-C949214F5BD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A8647A4-FF75-A646-BC23-F3756A6DA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D8731CEA-A7A0-0547-A54C-7E95683C5662}"/>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D4D8882F-97AC-DC46-848A-6831A4FBA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0AAF56F3-BBF3-F849-9D71-384A3CD00BFF}"/>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B2D501E-296F-2D43-AFD5-4EABFD97E71E}"/>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8" name="页脚占位符 7">
            <a:extLst>
              <a:ext uri="{FF2B5EF4-FFF2-40B4-BE49-F238E27FC236}">
                <a16:creationId xmlns:a16="http://schemas.microsoft.com/office/drawing/2014/main" id="{29629746-A1E4-6545-B919-63D19F2CB8D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CDD125D-A734-9441-AC8E-6703F68A851D}"/>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756177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1C6FA-CCCA-CB4F-BFBC-1960ACAF762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7EAD1CD-6B48-C44A-9705-756BF4D52C47}"/>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4" name="页脚占位符 3">
            <a:extLst>
              <a:ext uri="{FF2B5EF4-FFF2-40B4-BE49-F238E27FC236}">
                <a16:creationId xmlns:a16="http://schemas.microsoft.com/office/drawing/2014/main" id="{F016FD77-5E9E-3247-90E6-AF962E8395F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F561FD2-3545-EF44-BA5B-2874D06537B2}"/>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427679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4E9035-4C27-7146-BF0A-C68C0299262C}"/>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3" name="页脚占位符 2">
            <a:extLst>
              <a:ext uri="{FF2B5EF4-FFF2-40B4-BE49-F238E27FC236}">
                <a16:creationId xmlns:a16="http://schemas.microsoft.com/office/drawing/2014/main" id="{1FE1D5A3-D094-9E45-AEDF-FC7ACDA5609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338447A-8081-144D-80BE-937397BDCA3B}"/>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2658315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A2E85-92FC-1B48-A984-F7852B33746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CACD4AD-0C08-6E42-81BB-DCAFBAC01C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0749ADB5-7687-4548-B145-F7B2B6A3E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108296D6-155C-5E48-B8F9-D2DA35FA3E94}"/>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6" name="页脚占位符 5">
            <a:extLst>
              <a:ext uri="{FF2B5EF4-FFF2-40B4-BE49-F238E27FC236}">
                <a16:creationId xmlns:a16="http://schemas.microsoft.com/office/drawing/2014/main" id="{F7AFE066-2260-2848-91AB-A1BC39EE951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A1A38C0-6995-3946-B839-4551D82682CB}"/>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209419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459B-34A4-2D4E-A61E-D9F5ACBAEFA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D652B89-060F-9347-BC48-88BFD1C5D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17B05A5-9040-A64B-9D99-E513306B0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12E9DD0E-CA7E-524C-836B-CD6DCC1907D5}"/>
              </a:ext>
            </a:extLst>
          </p:cNvPr>
          <p:cNvSpPr>
            <a:spLocks noGrp="1"/>
          </p:cNvSpPr>
          <p:nvPr>
            <p:ph type="dt" sz="half" idx="10"/>
          </p:nvPr>
        </p:nvSpPr>
        <p:spPr/>
        <p:txBody>
          <a:bodyPr/>
          <a:lstStyle/>
          <a:p>
            <a:fld id="{AE36FFCB-EC0A-3149-A6AC-E4F9207EA433}" type="datetimeFigureOut">
              <a:rPr kumimoji="1" lang="zh-CN" altLang="en-US" smtClean="0"/>
              <a:t>2018/8/24</a:t>
            </a:fld>
            <a:endParaRPr kumimoji="1" lang="zh-CN" altLang="en-US"/>
          </a:p>
        </p:txBody>
      </p:sp>
      <p:sp>
        <p:nvSpPr>
          <p:cNvPr id="6" name="页脚占位符 5">
            <a:extLst>
              <a:ext uri="{FF2B5EF4-FFF2-40B4-BE49-F238E27FC236}">
                <a16:creationId xmlns:a16="http://schemas.microsoft.com/office/drawing/2014/main" id="{F9EE2708-095E-9541-A6AA-DE6A718920D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4916EB9-9D06-464D-B700-8105D0555918}"/>
              </a:ext>
            </a:extLst>
          </p:cNvPr>
          <p:cNvSpPr>
            <a:spLocks noGrp="1"/>
          </p:cNvSpPr>
          <p:nvPr>
            <p:ph type="sldNum" sz="quarter" idx="12"/>
          </p:nvPr>
        </p:nvSpPr>
        <p:spPr/>
        <p:txBody>
          <a:body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257052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074C50-2610-D14A-89AE-6FFEDF3EA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7959300-75D5-D14B-BD63-6F4A26070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A149028-BE80-7345-9F3C-9C510FA1D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6FFCB-EC0A-3149-A6AC-E4F9207EA433}" type="datetimeFigureOut">
              <a:rPr kumimoji="1" lang="zh-CN" altLang="en-US" smtClean="0"/>
              <a:t>2018/8/24</a:t>
            </a:fld>
            <a:endParaRPr kumimoji="1" lang="zh-CN" altLang="en-US"/>
          </a:p>
        </p:txBody>
      </p:sp>
      <p:sp>
        <p:nvSpPr>
          <p:cNvPr id="5" name="页脚占位符 4">
            <a:extLst>
              <a:ext uri="{FF2B5EF4-FFF2-40B4-BE49-F238E27FC236}">
                <a16:creationId xmlns:a16="http://schemas.microsoft.com/office/drawing/2014/main" id="{D97E977E-5154-EA4A-9336-703762554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5A32486-8A62-4C43-BD81-CA1071C97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C22E0-6A74-0543-9C39-FC2ABF3A1B4F}" type="slidenum">
              <a:rPr kumimoji="1" lang="zh-CN" altLang="en-US" smtClean="0"/>
              <a:t>‹#›</a:t>
            </a:fld>
            <a:endParaRPr kumimoji="1" lang="zh-CN" altLang="en-US"/>
          </a:p>
        </p:txBody>
      </p:sp>
    </p:spTree>
    <p:extLst>
      <p:ext uri="{BB962C8B-B14F-4D97-AF65-F5344CB8AC3E}">
        <p14:creationId xmlns:p14="http://schemas.microsoft.com/office/powerpoint/2010/main" val="3145198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B327F-9C46-F140-9A04-9D07DBD0265E}"/>
              </a:ext>
            </a:extLst>
          </p:cNvPr>
          <p:cNvSpPr>
            <a:spLocks noGrp="1"/>
          </p:cNvSpPr>
          <p:nvPr>
            <p:ph type="ctrTitle"/>
          </p:nvPr>
        </p:nvSpPr>
        <p:spPr/>
        <p:txBody>
          <a:bodyPr/>
          <a:lstStyle/>
          <a:p>
            <a:r>
              <a:rPr kumimoji="1" lang="zh-CN" altLang="en-US" dirty="0"/>
              <a:t>赫夫曼编码的运用</a:t>
            </a:r>
          </a:p>
        </p:txBody>
      </p:sp>
    </p:spTree>
    <p:extLst>
      <p:ext uri="{BB962C8B-B14F-4D97-AF65-F5344CB8AC3E}">
        <p14:creationId xmlns:p14="http://schemas.microsoft.com/office/powerpoint/2010/main" val="31637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D8CC9-A980-E549-9A9C-86605CAE1F68}"/>
              </a:ext>
            </a:extLst>
          </p:cNvPr>
          <p:cNvSpPr>
            <a:spLocks noGrp="1"/>
          </p:cNvSpPr>
          <p:nvPr>
            <p:ph type="title"/>
          </p:nvPr>
        </p:nvSpPr>
        <p:spPr>
          <a:xfrm>
            <a:off x="838200" y="413359"/>
            <a:ext cx="10515600" cy="813866"/>
          </a:xfrm>
        </p:spPr>
        <p:txBody>
          <a:bodyPr/>
          <a:lstStyle/>
          <a:p>
            <a:r>
              <a:rPr kumimoji="1" lang="zh-CN" altLang="en-US" dirty="0"/>
              <a:t>通信领域中信息的处理</a:t>
            </a:r>
            <a:r>
              <a:rPr kumimoji="1" lang="en-US" altLang="zh-CN" dirty="0"/>
              <a:t>1-</a:t>
            </a:r>
            <a:r>
              <a:rPr kumimoji="1" lang="zh-CN" altLang="en-US" dirty="0"/>
              <a:t>定长编码</a:t>
            </a:r>
          </a:p>
        </p:txBody>
      </p:sp>
      <p:sp>
        <p:nvSpPr>
          <p:cNvPr id="3" name="内容占位符 2">
            <a:extLst>
              <a:ext uri="{FF2B5EF4-FFF2-40B4-BE49-F238E27FC236}">
                <a16:creationId xmlns:a16="http://schemas.microsoft.com/office/drawing/2014/main" id="{7095C376-841E-9B4A-9C2B-FB16AA6C7C28}"/>
              </a:ext>
            </a:extLst>
          </p:cNvPr>
          <p:cNvSpPr>
            <a:spLocks noGrp="1"/>
          </p:cNvSpPr>
          <p:nvPr>
            <p:ph idx="1"/>
          </p:nvPr>
        </p:nvSpPr>
        <p:spPr>
          <a:xfrm>
            <a:off x="838200" y="1293558"/>
            <a:ext cx="10515600" cy="541794"/>
          </a:xfrm>
        </p:spPr>
        <p:txBody>
          <a:bodyPr/>
          <a:lstStyle/>
          <a:p>
            <a:r>
              <a:rPr kumimoji="1" lang="en-US" altLang="zh-CN" dirty="0"/>
              <a:t>can</a:t>
            </a:r>
            <a:r>
              <a:rPr kumimoji="1" lang="zh-CN" altLang="en-US" dirty="0"/>
              <a:t> </a:t>
            </a:r>
            <a:r>
              <a:rPr kumimoji="1" lang="en-US" altLang="zh-CN" dirty="0"/>
              <a:t>you</a:t>
            </a:r>
            <a:r>
              <a:rPr kumimoji="1" lang="zh-CN" altLang="en-US" dirty="0"/>
              <a:t> </a:t>
            </a:r>
            <a:r>
              <a:rPr kumimoji="1" lang="en-US" altLang="zh-CN" dirty="0"/>
              <a:t>can</a:t>
            </a:r>
            <a:r>
              <a:rPr kumimoji="1" lang="zh-CN" altLang="en-US" dirty="0"/>
              <a:t> </a:t>
            </a:r>
            <a:r>
              <a:rPr kumimoji="1" lang="en-US" altLang="zh-CN" dirty="0"/>
              <a:t>a</a:t>
            </a:r>
            <a:r>
              <a:rPr kumimoji="1" lang="zh-CN" altLang="en-US" dirty="0"/>
              <a:t> </a:t>
            </a:r>
            <a:r>
              <a:rPr kumimoji="1" lang="en-US" altLang="zh-CN" dirty="0"/>
              <a:t>can</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can</a:t>
            </a:r>
            <a:r>
              <a:rPr kumimoji="1" lang="zh-CN" altLang="en-US" dirty="0"/>
              <a:t> </a:t>
            </a:r>
            <a:r>
              <a:rPr kumimoji="1" lang="en-US" altLang="zh-CN" dirty="0"/>
              <a:t>canner</a:t>
            </a:r>
            <a:r>
              <a:rPr kumimoji="1" lang="zh-CN" altLang="en-US" dirty="0"/>
              <a:t> </a:t>
            </a:r>
            <a:r>
              <a:rPr kumimoji="1" lang="en-US" altLang="zh-CN" dirty="0"/>
              <a:t>can</a:t>
            </a:r>
            <a:r>
              <a:rPr kumimoji="1" lang="zh-CN" altLang="en-US" dirty="0"/>
              <a:t> </a:t>
            </a:r>
            <a:r>
              <a:rPr kumimoji="1" lang="en-US" altLang="zh-CN" dirty="0"/>
              <a:t>a</a:t>
            </a:r>
            <a:r>
              <a:rPr kumimoji="1" lang="zh-CN" altLang="en-US" dirty="0"/>
              <a:t> </a:t>
            </a:r>
            <a:r>
              <a:rPr kumimoji="1" lang="en-US" altLang="zh-CN" dirty="0"/>
              <a:t>can.</a:t>
            </a:r>
            <a:endParaRPr kumimoji="1" lang="zh-CN" altLang="en-US" dirty="0"/>
          </a:p>
        </p:txBody>
      </p:sp>
      <p:sp>
        <p:nvSpPr>
          <p:cNvPr id="4" name="内容占位符 2">
            <a:extLst>
              <a:ext uri="{FF2B5EF4-FFF2-40B4-BE49-F238E27FC236}">
                <a16:creationId xmlns:a16="http://schemas.microsoft.com/office/drawing/2014/main" id="{C5C08414-5B5B-2445-84A4-482073ADFBBF}"/>
              </a:ext>
            </a:extLst>
          </p:cNvPr>
          <p:cNvSpPr txBox="1">
            <a:spLocks/>
          </p:cNvSpPr>
          <p:nvPr/>
        </p:nvSpPr>
        <p:spPr>
          <a:xfrm>
            <a:off x="838200" y="1901685"/>
            <a:ext cx="10515600" cy="12182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99 97 110 32 121 111 117 32 99 97 110 32 97 32 99 97 110 32 97 115 32 97 32 99 97 110 32 99 97 110 110 101 114 32 99 97 110 32 97 32 99 97 110 46 </a:t>
            </a:r>
          </a:p>
        </p:txBody>
      </p:sp>
      <p:sp>
        <p:nvSpPr>
          <p:cNvPr id="5" name="内容占位符 2">
            <a:extLst>
              <a:ext uri="{FF2B5EF4-FFF2-40B4-BE49-F238E27FC236}">
                <a16:creationId xmlns:a16="http://schemas.microsoft.com/office/drawing/2014/main" id="{9B6500A5-B703-704D-A4DF-F997305D9BBD}"/>
              </a:ext>
            </a:extLst>
          </p:cNvPr>
          <p:cNvSpPr txBox="1">
            <a:spLocks/>
          </p:cNvSpPr>
          <p:nvPr/>
        </p:nvSpPr>
        <p:spPr>
          <a:xfrm>
            <a:off x="838200" y="3119885"/>
            <a:ext cx="10515600" cy="3247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01100011 01100001 01101110 00100000  01111001 01101111 01110101 00100000  01100011 01100001 01101110 00100000  01100001 00100000  01100011 01100001 01101110 00100000  01100001 01110011 00100000  01100001 00100000  01100011 01100001 01101110 00100000  01100011 01100001 01101110 01101110 01100101 01110010 00100000  01100011 01100001 01101110 00100000  01100001 00100000  01100011 01100001 01101110 00101110  </a:t>
            </a:r>
          </a:p>
        </p:txBody>
      </p:sp>
      <p:sp>
        <p:nvSpPr>
          <p:cNvPr id="6" name="内容占位符 3">
            <a:extLst>
              <a:ext uri="{FF2B5EF4-FFF2-40B4-BE49-F238E27FC236}">
                <a16:creationId xmlns:a16="http://schemas.microsoft.com/office/drawing/2014/main" id="{0E0714A6-F235-4140-A880-ACB17A0683A2}"/>
              </a:ext>
            </a:extLst>
          </p:cNvPr>
          <p:cNvSpPr txBox="1">
            <a:spLocks/>
          </p:cNvSpPr>
          <p:nvPr/>
        </p:nvSpPr>
        <p:spPr>
          <a:xfrm>
            <a:off x="838200" y="6416414"/>
            <a:ext cx="10515600" cy="44158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长度是</a:t>
            </a:r>
            <a:r>
              <a:rPr kumimoji="1" lang="en-US" altLang="zh-CN" dirty="0"/>
              <a:t>396</a:t>
            </a:r>
            <a:endParaRPr kumimoji="1" lang="zh-CN" altLang="en-US" dirty="0"/>
          </a:p>
        </p:txBody>
      </p:sp>
    </p:spTree>
    <p:extLst>
      <p:ext uri="{BB962C8B-B14F-4D97-AF65-F5344CB8AC3E}">
        <p14:creationId xmlns:p14="http://schemas.microsoft.com/office/powerpoint/2010/main" val="419548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D8CC9-A980-E549-9A9C-86605CAE1F68}"/>
              </a:ext>
            </a:extLst>
          </p:cNvPr>
          <p:cNvSpPr>
            <a:spLocks noGrp="1"/>
          </p:cNvSpPr>
          <p:nvPr>
            <p:ph type="title"/>
          </p:nvPr>
        </p:nvSpPr>
        <p:spPr>
          <a:xfrm>
            <a:off x="838200" y="413359"/>
            <a:ext cx="10515600" cy="813866"/>
          </a:xfrm>
        </p:spPr>
        <p:txBody>
          <a:bodyPr/>
          <a:lstStyle/>
          <a:p>
            <a:r>
              <a:rPr kumimoji="1" lang="zh-CN" altLang="en-US" dirty="0"/>
              <a:t>通信领域中信息的处理</a:t>
            </a:r>
            <a:r>
              <a:rPr kumimoji="1" lang="en-US" altLang="zh-CN" dirty="0"/>
              <a:t>2-</a:t>
            </a:r>
            <a:r>
              <a:rPr kumimoji="1" lang="zh-CN" altLang="en-US" dirty="0"/>
              <a:t>非定长编码</a:t>
            </a:r>
          </a:p>
        </p:txBody>
      </p:sp>
      <p:sp>
        <p:nvSpPr>
          <p:cNvPr id="3" name="内容占位符 2">
            <a:extLst>
              <a:ext uri="{FF2B5EF4-FFF2-40B4-BE49-F238E27FC236}">
                <a16:creationId xmlns:a16="http://schemas.microsoft.com/office/drawing/2014/main" id="{7095C376-841E-9B4A-9C2B-FB16AA6C7C28}"/>
              </a:ext>
            </a:extLst>
          </p:cNvPr>
          <p:cNvSpPr>
            <a:spLocks noGrp="1"/>
          </p:cNvSpPr>
          <p:nvPr>
            <p:ph idx="1"/>
          </p:nvPr>
        </p:nvSpPr>
        <p:spPr>
          <a:xfrm>
            <a:off x="838200" y="1293558"/>
            <a:ext cx="10515600" cy="541794"/>
          </a:xfrm>
        </p:spPr>
        <p:txBody>
          <a:bodyPr/>
          <a:lstStyle/>
          <a:p>
            <a:r>
              <a:rPr kumimoji="1" lang="en-US" altLang="zh-CN" dirty="0"/>
              <a:t>can</a:t>
            </a:r>
            <a:r>
              <a:rPr kumimoji="1" lang="zh-CN" altLang="en-US" dirty="0"/>
              <a:t> </a:t>
            </a:r>
            <a:r>
              <a:rPr kumimoji="1" lang="en-US" altLang="zh-CN" dirty="0"/>
              <a:t>you</a:t>
            </a:r>
            <a:r>
              <a:rPr kumimoji="1" lang="zh-CN" altLang="en-US" dirty="0"/>
              <a:t> </a:t>
            </a:r>
            <a:r>
              <a:rPr kumimoji="1" lang="en-US" altLang="zh-CN" dirty="0"/>
              <a:t>can</a:t>
            </a:r>
            <a:r>
              <a:rPr kumimoji="1" lang="zh-CN" altLang="en-US" dirty="0"/>
              <a:t> </a:t>
            </a:r>
            <a:r>
              <a:rPr kumimoji="1" lang="en-US" altLang="zh-CN" dirty="0"/>
              <a:t>a</a:t>
            </a:r>
            <a:r>
              <a:rPr kumimoji="1" lang="zh-CN" altLang="en-US" dirty="0"/>
              <a:t> </a:t>
            </a:r>
            <a:r>
              <a:rPr kumimoji="1" lang="en-US" altLang="zh-CN" dirty="0"/>
              <a:t>can</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can</a:t>
            </a:r>
            <a:r>
              <a:rPr kumimoji="1" lang="zh-CN" altLang="en-US" dirty="0"/>
              <a:t> </a:t>
            </a:r>
            <a:r>
              <a:rPr kumimoji="1" lang="en-US" altLang="zh-CN" dirty="0"/>
              <a:t>canner</a:t>
            </a:r>
            <a:r>
              <a:rPr kumimoji="1" lang="zh-CN" altLang="en-US" dirty="0"/>
              <a:t> </a:t>
            </a:r>
            <a:r>
              <a:rPr kumimoji="1" lang="en-US" altLang="zh-CN" dirty="0"/>
              <a:t>can</a:t>
            </a:r>
            <a:r>
              <a:rPr kumimoji="1" lang="zh-CN" altLang="en-US" dirty="0"/>
              <a:t> </a:t>
            </a:r>
            <a:r>
              <a:rPr kumimoji="1" lang="en-US" altLang="zh-CN" dirty="0"/>
              <a:t>a</a:t>
            </a:r>
            <a:r>
              <a:rPr kumimoji="1" lang="zh-CN" altLang="en-US" dirty="0"/>
              <a:t> </a:t>
            </a:r>
            <a:r>
              <a:rPr kumimoji="1" lang="en-US" altLang="zh-CN" dirty="0"/>
              <a:t>can.</a:t>
            </a:r>
            <a:endParaRPr kumimoji="1" lang="zh-CN" altLang="en-US" dirty="0"/>
          </a:p>
        </p:txBody>
      </p:sp>
      <p:sp>
        <p:nvSpPr>
          <p:cNvPr id="4" name="内容占位符 2">
            <a:extLst>
              <a:ext uri="{FF2B5EF4-FFF2-40B4-BE49-F238E27FC236}">
                <a16:creationId xmlns:a16="http://schemas.microsoft.com/office/drawing/2014/main" id="{C5C08414-5B5B-2445-84A4-482073ADFBBF}"/>
              </a:ext>
            </a:extLst>
          </p:cNvPr>
          <p:cNvSpPr txBox="1">
            <a:spLocks/>
          </p:cNvSpPr>
          <p:nvPr/>
        </p:nvSpPr>
        <p:spPr>
          <a:xfrm>
            <a:off x="838200" y="1901685"/>
            <a:ext cx="10515600" cy="610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r:1 s:1 u:1 e:1 y:1 .:1 o:1 c:7 n:8  :11 a:11 </a:t>
            </a:r>
          </a:p>
        </p:txBody>
      </p:sp>
      <p:sp>
        <p:nvSpPr>
          <p:cNvPr id="5" name="内容占位符 2">
            <a:extLst>
              <a:ext uri="{FF2B5EF4-FFF2-40B4-BE49-F238E27FC236}">
                <a16:creationId xmlns:a16="http://schemas.microsoft.com/office/drawing/2014/main" id="{9B6500A5-B703-704D-A4DF-F997305D9BBD}"/>
              </a:ext>
            </a:extLst>
          </p:cNvPr>
          <p:cNvSpPr txBox="1">
            <a:spLocks/>
          </p:cNvSpPr>
          <p:nvPr/>
        </p:nvSpPr>
        <p:spPr>
          <a:xfrm>
            <a:off x="838200" y="2578091"/>
            <a:ext cx="10515600" cy="866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0=a,1=</a:t>
            </a:r>
            <a:r>
              <a:rPr lang="zh-CN" altLang="en-US" dirty="0"/>
              <a:t> </a:t>
            </a:r>
            <a:r>
              <a:rPr lang="en-US" altLang="zh-CN" dirty="0"/>
              <a:t>,10=n,11=c,100=o,101=.,110=y,111=e,1000=u,1001=s,1010=r</a:t>
            </a:r>
          </a:p>
        </p:txBody>
      </p:sp>
      <p:sp>
        <p:nvSpPr>
          <p:cNvPr id="6" name="内容占位符 3">
            <a:extLst>
              <a:ext uri="{FF2B5EF4-FFF2-40B4-BE49-F238E27FC236}">
                <a16:creationId xmlns:a16="http://schemas.microsoft.com/office/drawing/2014/main" id="{0E0714A6-F235-4140-A880-ACB17A0683A2}"/>
              </a:ext>
            </a:extLst>
          </p:cNvPr>
          <p:cNvSpPr txBox="1">
            <a:spLocks/>
          </p:cNvSpPr>
          <p:nvPr/>
        </p:nvSpPr>
        <p:spPr>
          <a:xfrm>
            <a:off x="838200" y="3510992"/>
            <a:ext cx="10515600" cy="522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11</a:t>
            </a:r>
            <a:r>
              <a:rPr kumimoji="1" lang="zh-CN" altLang="en-US" dirty="0"/>
              <a:t> </a:t>
            </a:r>
            <a:r>
              <a:rPr kumimoji="1" lang="en-US" altLang="zh-CN" dirty="0"/>
              <a:t>0</a:t>
            </a:r>
            <a:r>
              <a:rPr kumimoji="1" lang="zh-CN" altLang="en-US" dirty="0"/>
              <a:t> </a:t>
            </a:r>
            <a:r>
              <a:rPr kumimoji="1" lang="en-US" altLang="zh-CN" dirty="0"/>
              <a:t>10</a:t>
            </a:r>
            <a:r>
              <a:rPr kumimoji="1" lang="zh-CN" altLang="en-US" dirty="0"/>
              <a:t> </a:t>
            </a:r>
            <a:r>
              <a:rPr kumimoji="1" lang="en-US" altLang="zh-CN" dirty="0"/>
              <a:t>1</a:t>
            </a:r>
            <a:r>
              <a:rPr kumimoji="1" lang="zh-CN" altLang="en-US" dirty="0"/>
              <a:t> </a:t>
            </a:r>
            <a:r>
              <a:rPr kumimoji="1" lang="en-US" altLang="zh-CN" dirty="0"/>
              <a:t>110</a:t>
            </a:r>
            <a:r>
              <a:rPr kumimoji="1" lang="zh-CN" altLang="en-US" dirty="0"/>
              <a:t> </a:t>
            </a:r>
            <a:r>
              <a:rPr kumimoji="1" lang="en-US" altLang="zh-CN" dirty="0"/>
              <a:t>100</a:t>
            </a:r>
            <a:r>
              <a:rPr kumimoji="1" lang="zh-CN" altLang="en-US" dirty="0"/>
              <a:t> </a:t>
            </a:r>
            <a:r>
              <a:rPr kumimoji="1" lang="en-US" altLang="zh-CN" dirty="0"/>
              <a:t>11010111001010011…</a:t>
            </a:r>
            <a:endParaRPr kumimoji="1" lang="zh-CN" altLang="en-US" dirty="0"/>
          </a:p>
        </p:txBody>
      </p:sp>
      <p:sp>
        <p:nvSpPr>
          <p:cNvPr id="9" name="内容占位符 3">
            <a:extLst>
              <a:ext uri="{FF2B5EF4-FFF2-40B4-BE49-F238E27FC236}">
                <a16:creationId xmlns:a16="http://schemas.microsoft.com/office/drawing/2014/main" id="{B819B4B8-78E1-C74F-922D-72DBE97F743A}"/>
              </a:ext>
            </a:extLst>
          </p:cNvPr>
          <p:cNvSpPr txBox="1">
            <a:spLocks/>
          </p:cNvSpPr>
          <p:nvPr/>
        </p:nvSpPr>
        <p:spPr>
          <a:xfrm>
            <a:off x="838200" y="4688442"/>
            <a:ext cx="10515600" cy="52239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dirty="0"/>
              <a:t>字符的编码都不能是其他字符编码的前缀，符合此要求的编码叫做前缀编码。</a:t>
            </a:r>
          </a:p>
        </p:txBody>
      </p:sp>
      <p:sp>
        <p:nvSpPr>
          <p:cNvPr id="10" name="内容占位符 3">
            <a:extLst>
              <a:ext uri="{FF2B5EF4-FFF2-40B4-BE49-F238E27FC236}">
                <a16:creationId xmlns:a16="http://schemas.microsoft.com/office/drawing/2014/main" id="{525D9C66-4BDA-9F43-A73E-BA7C0EBD1486}"/>
              </a:ext>
            </a:extLst>
          </p:cNvPr>
          <p:cNvSpPr txBox="1">
            <a:spLocks/>
          </p:cNvSpPr>
          <p:nvPr/>
        </p:nvSpPr>
        <p:spPr>
          <a:xfrm>
            <a:off x="838200" y="4099717"/>
            <a:ext cx="10515600" cy="522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11010111010011010111001010011…</a:t>
            </a:r>
            <a:endParaRPr kumimoji="1" lang="zh-CN" altLang="en-US" dirty="0"/>
          </a:p>
        </p:txBody>
      </p:sp>
    </p:spTree>
    <p:extLst>
      <p:ext uri="{BB962C8B-B14F-4D97-AF65-F5344CB8AC3E}">
        <p14:creationId xmlns:p14="http://schemas.microsoft.com/office/powerpoint/2010/main" val="348012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D8CC9-A980-E549-9A9C-86605CAE1F68}"/>
              </a:ext>
            </a:extLst>
          </p:cNvPr>
          <p:cNvSpPr>
            <a:spLocks noGrp="1"/>
          </p:cNvSpPr>
          <p:nvPr>
            <p:ph type="title"/>
          </p:nvPr>
        </p:nvSpPr>
        <p:spPr>
          <a:xfrm>
            <a:off x="838200" y="413359"/>
            <a:ext cx="10515600" cy="813866"/>
          </a:xfrm>
        </p:spPr>
        <p:txBody>
          <a:bodyPr/>
          <a:lstStyle/>
          <a:p>
            <a:r>
              <a:rPr kumimoji="1" lang="zh-CN" altLang="en-US" dirty="0"/>
              <a:t>通信领域中信息的处理</a:t>
            </a:r>
            <a:r>
              <a:rPr kumimoji="1" lang="en-US" altLang="zh-CN" dirty="0"/>
              <a:t>3-</a:t>
            </a:r>
            <a:r>
              <a:rPr kumimoji="1" lang="zh-CN" altLang="en-US" dirty="0"/>
              <a:t>赫夫曼编码</a:t>
            </a:r>
          </a:p>
        </p:txBody>
      </p:sp>
      <p:sp>
        <p:nvSpPr>
          <p:cNvPr id="3" name="内容占位符 2">
            <a:extLst>
              <a:ext uri="{FF2B5EF4-FFF2-40B4-BE49-F238E27FC236}">
                <a16:creationId xmlns:a16="http://schemas.microsoft.com/office/drawing/2014/main" id="{7095C376-841E-9B4A-9C2B-FB16AA6C7C28}"/>
              </a:ext>
            </a:extLst>
          </p:cNvPr>
          <p:cNvSpPr>
            <a:spLocks noGrp="1"/>
          </p:cNvSpPr>
          <p:nvPr>
            <p:ph idx="1"/>
          </p:nvPr>
        </p:nvSpPr>
        <p:spPr>
          <a:xfrm>
            <a:off x="838200" y="1293558"/>
            <a:ext cx="10515600" cy="541794"/>
          </a:xfrm>
        </p:spPr>
        <p:txBody>
          <a:bodyPr/>
          <a:lstStyle/>
          <a:p>
            <a:r>
              <a:rPr kumimoji="1" lang="en-US" altLang="zh-CN" dirty="0"/>
              <a:t>can</a:t>
            </a:r>
            <a:r>
              <a:rPr kumimoji="1" lang="zh-CN" altLang="en-US" dirty="0"/>
              <a:t> </a:t>
            </a:r>
            <a:r>
              <a:rPr kumimoji="1" lang="en-US" altLang="zh-CN" dirty="0"/>
              <a:t>you</a:t>
            </a:r>
            <a:r>
              <a:rPr kumimoji="1" lang="zh-CN" altLang="en-US" dirty="0"/>
              <a:t> </a:t>
            </a:r>
            <a:r>
              <a:rPr kumimoji="1" lang="en-US" altLang="zh-CN" dirty="0"/>
              <a:t>can</a:t>
            </a:r>
            <a:r>
              <a:rPr kumimoji="1" lang="zh-CN" altLang="en-US" dirty="0"/>
              <a:t> </a:t>
            </a:r>
            <a:r>
              <a:rPr kumimoji="1" lang="en-US" altLang="zh-CN" dirty="0"/>
              <a:t>a</a:t>
            </a:r>
            <a:r>
              <a:rPr kumimoji="1" lang="zh-CN" altLang="en-US" dirty="0"/>
              <a:t> </a:t>
            </a:r>
            <a:r>
              <a:rPr kumimoji="1" lang="en-US" altLang="zh-CN" dirty="0"/>
              <a:t>can</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can</a:t>
            </a:r>
            <a:r>
              <a:rPr kumimoji="1" lang="zh-CN" altLang="en-US" dirty="0"/>
              <a:t> </a:t>
            </a:r>
            <a:r>
              <a:rPr kumimoji="1" lang="en-US" altLang="zh-CN" dirty="0"/>
              <a:t>canner</a:t>
            </a:r>
            <a:r>
              <a:rPr kumimoji="1" lang="zh-CN" altLang="en-US" dirty="0"/>
              <a:t> </a:t>
            </a:r>
            <a:r>
              <a:rPr kumimoji="1" lang="en-US" altLang="zh-CN" dirty="0"/>
              <a:t>can</a:t>
            </a:r>
            <a:r>
              <a:rPr kumimoji="1" lang="zh-CN" altLang="en-US" dirty="0"/>
              <a:t> </a:t>
            </a:r>
            <a:r>
              <a:rPr kumimoji="1" lang="en-US" altLang="zh-CN" dirty="0"/>
              <a:t>a</a:t>
            </a:r>
            <a:r>
              <a:rPr kumimoji="1" lang="zh-CN" altLang="en-US" dirty="0"/>
              <a:t> </a:t>
            </a:r>
            <a:r>
              <a:rPr kumimoji="1" lang="en-US" altLang="zh-CN" dirty="0"/>
              <a:t>can.</a:t>
            </a:r>
            <a:endParaRPr kumimoji="1" lang="zh-CN" altLang="en-US" dirty="0"/>
          </a:p>
        </p:txBody>
      </p:sp>
      <p:sp>
        <p:nvSpPr>
          <p:cNvPr id="4" name="内容占位符 2">
            <a:extLst>
              <a:ext uri="{FF2B5EF4-FFF2-40B4-BE49-F238E27FC236}">
                <a16:creationId xmlns:a16="http://schemas.microsoft.com/office/drawing/2014/main" id="{C5C08414-5B5B-2445-84A4-482073ADFBBF}"/>
              </a:ext>
            </a:extLst>
          </p:cNvPr>
          <p:cNvSpPr txBox="1">
            <a:spLocks/>
          </p:cNvSpPr>
          <p:nvPr/>
        </p:nvSpPr>
        <p:spPr>
          <a:xfrm>
            <a:off x="838200" y="1901685"/>
            <a:ext cx="6815203" cy="610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r:1 s:1 u:1 e:1 y:1 .:1 o:1 c:7 n:8  :11 a:11 </a:t>
            </a:r>
          </a:p>
        </p:txBody>
      </p:sp>
      <p:pic>
        <p:nvPicPr>
          <p:cNvPr id="7" name="图片 6">
            <a:extLst>
              <a:ext uri="{FF2B5EF4-FFF2-40B4-BE49-F238E27FC236}">
                <a16:creationId xmlns:a16="http://schemas.microsoft.com/office/drawing/2014/main" id="{F46A1644-D319-094A-968A-85FA84958500}"/>
              </a:ext>
            </a:extLst>
          </p:cNvPr>
          <p:cNvPicPr>
            <a:picLocks noChangeAspect="1"/>
          </p:cNvPicPr>
          <p:nvPr/>
        </p:nvPicPr>
        <p:blipFill>
          <a:blip r:embed="rId2"/>
          <a:stretch>
            <a:fillRect/>
          </a:stretch>
        </p:blipFill>
        <p:spPr>
          <a:xfrm>
            <a:off x="838200" y="2578091"/>
            <a:ext cx="3094973" cy="3958686"/>
          </a:xfrm>
          <a:prstGeom prst="rect">
            <a:avLst/>
          </a:prstGeom>
        </p:spPr>
      </p:pic>
      <p:pic>
        <p:nvPicPr>
          <p:cNvPr id="8" name="图片 7">
            <a:extLst>
              <a:ext uri="{FF2B5EF4-FFF2-40B4-BE49-F238E27FC236}">
                <a16:creationId xmlns:a16="http://schemas.microsoft.com/office/drawing/2014/main" id="{0BED59A4-B640-6147-921C-EFA0F47298F8}"/>
              </a:ext>
            </a:extLst>
          </p:cNvPr>
          <p:cNvPicPr>
            <a:picLocks noChangeAspect="1"/>
          </p:cNvPicPr>
          <p:nvPr/>
        </p:nvPicPr>
        <p:blipFill>
          <a:blip r:embed="rId3"/>
          <a:stretch>
            <a:fillRect/>
          </a:stretch>
        </p:blipFill>
        <p:spPr>
          <a:xfrm>
            <a:off x="4862708" y="2578091"/>
            <a:ext cx="1337676" cy="4053564"/>
          </a:xfrm>
          <a:prstGeom prst="rect">
            <a:avLst/>
          </a:prstGeom>
        </p:spPr>
      </p:pic>
      <p:sp>
        <p:nvSpPr>
          <p:cNvPr id="10" name="内容占位符 3">
            <a:extLst>
              <a:ext uri="{FF2B5EF4-FFF2-40B4-BE49-F238E27FC236}">
                <a16:creationId xmlns:a16="http://schemas.microsoft.com/office/drawing/2014/main" id="{AFC21C29-ED9E-AC42-9289-9A9C2D16A54E}"/>
              </a:ext>
            </a:extLst>
          </p:cNvPr>
          <p:cNvSpPr txBox="1">
            <a:spLocks/>
          </p:cNvSpPr>
          <p:nvPr/>
        </p:nvSpPr>
        <p:spPr>
          <a:xfrm>
            <a:off x="6200382" y="2813281"/>
            <a:ext cx="5909153" cy="138531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111 10 00 01 110010 11000 110100 01 111 10 00 01 10 01 111 10 00 01 10 110111 01 10 01 111 10 00 01 111 10 00 00 110101 110110 01 111 10 00 01 10 01 111 10 00 110011 </a:t>
            </a:r>
          </a:p>
          <a:p>
            <a:pPr marL="0" indent="0">
              <a:buFont typeface="Arial" panose="020B0604020202020204" pitchFamily="34" charset="0"/>
              <a:buNone/>
            </a:pPr>
            <a:endParaRPr kumimoji="1" lang="zh-CN" altLang="en-US" dirty="0"/>
          </a:p>
        </p:txBody>
      </p:sp>
      <p:sp>
        <p:nvSpPr>
          <p:cNvPr id="11" name="内容占位符 3">
            <a:extLst>
              <a:ext uri="{FF2B5EF4-FFF2-40B4-BE49-F238E27FC236}">
                <a16:creationId xmlns:a16="http://schemas.microsoft.com/office/drawing/2014/main" id="{1F848B7F-8707-2243-AB01-74887E9EB929}"/>
              </a:ext>
            </a:extLst>
          </p:cNvPr>
          <p:cNvSpPr txBox="1">
            <a:spLocks/>
          </p:cNvSpPr>
          <p:nvPr/>
        </p:nvSpPr>
        <p:spPr>
          <a:xfrm>
            <a:off x="6200383" y="4604873"/>
            <a:ext cx="5909153" cy="117978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11110000111001011000110100011111000011001111100001101101110110011111000011111000001101011101100111110000110011111000110011</a:t>
            </a:r>
          </a:p>
          <a:p>
            <a:pPr marL="0" indent="0">
              <a:buFont typeface="Arial" panose="020B0604020202020204" pitchFamily="34" charset="0"/>
              <a:buNone/>
            </a:pPr>
            <a:endParaRPr kumimoji="1" lang="zh-CN" altLang="en-US" dirty="0"/>
          </a:p>
        </p:txBody>
      </p:sp>
      <p:sp>
        <p:nvSpPr>
          <p:cNvPr id="12" name="内容占位符 3">
            <a:extLst>
              <a:ext uri="{FF2B5EF4-FFF2-40B4-BE49-F238E27FC236}">
                <a16:creationId xmlns:a16="http://schemas.microsoft.com/office/drawing/2014/main" id="{C09E1D09-3FCA-524A-9DBC-1B032734CC68}"/>
              </a:ext>
            </a:extLst>
          </p:cNvPr>
          <p:cNvSpPr txBox="1">
            <a:spLocks/>
          </p:cNvSpPr>
          <p:nvPr/>
        </p:nvSpPr>
        <p:spPr>
          <a:xfrm>
            <a:off x="6200382" y="6012916"/>
            <a:ext cx="4045908" cy="547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CN" altLang="en-US" dirty="0"/>
              <a:t>长度是</a:t>
            </a:r>
            <a:r>
              <a:rPr kumimoji="1" lang="en-US" altLang="zh-CN" dirty="0"/>
              <a:t>122</a:t>
            </a:r>
            <a:r>
              <a:rPr kumimoji="1" lang="zh-CN" altLang="en-US" dirty="0"/>
              <a:t> 压缩了</a:t>
            </a:r>
            <a:r>
              <a:rPr kumimoji="1" lang="en-US" altLang="zh-CN" dirty="0"/>
              <a:t>70%</a:t>
            </a:r>
            <a:endParaRPr kumimoji="1" lang="zh-CN" altLang="en-US" dirty="0"/>
          </a:p>
        </p:txBody>
      </p:sp>
    </p:spTree>
    <p:extLst>
      <p:ext uri="{BB962C8B-B14F-4D97-AF65-F5344CB8AC3E}">
        <p14:creationId xmlns:p14="http://schemas.microsoft.com/office/powerpoint/2010/main" val="262368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0" grpId="0"/>
      <p:bldP spid="11"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304</Words>
  <Application>Microsoft Macintosh PowerPoint</Application>
  <PresentationFormat>宽屏</PresentationFormat>
  <Paragraphs>19</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赫夫曼编码的运用</vt:lpstr>
      <vt:lpstr>通信领域中信息的处理1-定长编码</vt:lpstr>
      <vt:lpstr>通信领域中信息的处理2-非定长编码</vt:lpstr>
      <vt:lpstr>通信领域中信息的处理3-赫夫曼编码</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赫夫曼编码的运用</dc:title>
  <dc:creator>Microsoft Office 用户</dc:creator>
  <cp:lastModifiedBy>Microsoft Office 用户</cp:lastModifiedBy>
  <cp:revision>5</cp:revision>
  <dcterms:created xsi:type="dcterms:W3CDTF">2018-08-24T07:03:01Z</dcterms:created>
  <dcterms:modified xsi:type="dcterms:W3CDTF">2018-08-24T07:46:21Z</dcterms:modified>
</cp:coreProperties>
</file>