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1" r:id="rId1"/>
  </p:sldMasterIdLst>
  <p:notesMasterIdLst>
    <p:notesMasterId r:id="rId95"/>
  </p:notesMasterIdLst>
  <p:handoutMasterIdLst>
    <p:handoutMasterId r:id="rId96"/>
  </p:handoutMasterIdLst>
  <p:sldIdLst>
    <p:sldId id="942" r:id="rId2"/>
    <p:sldId id="872" r:id="rId3"/>
    <p:sldId id="943" r:id="rId4"/>
    <p:sldId id="1024" r:id="rId5"/>
    <p:sldId id="947" r:id="rId6"/>
    <p:sldId id="1025" r:id="rId7"/>
    <p:sldId id="951" r:id="rId8"/>
    <p:sldId id="953" r:id="rId9"/>
    <p:sldId id="955" r:id="rId10"/>
    <p:sldId id="957" r:id="rId11"/>
    <p:sldId id="958" r:id="rId12"/>
    <p:sldId id="960" r:id="rId13"/>
    <p:sldId id="961" r:id="rId14"/>
    <p:sldId id="962" r:id="rId15"/>
    <p:sldId id="963" r:id="rId16"/>
    <p:sldId id="964" r:id="rId17"/>
    <p:sldId id="1023" r:id="rId18"/>
    <p:sldId id="965" r:id="rId19"/>
    <p:sldId id="966" r:id="rId20"/>
    <p:sldId id="967" r:id="rId21"/>
    <p:sldId id="1026" r:id="rId22"/>
    <p:sldId id="969" r:id="rId23"/>
    <p:sldId id="970" r:id="rId24"/>
    <p:sldId id="972" r:id="rId25"/>
    <p:sldId id="973" r:id="rId26"/>
    <p:sldId id="974" r:id="rId27"/>
    <p:sldId id="1048" r:id="rId28"/>
    <p:sldId id="976" r:id="rId29"/>
    <p:sldId id="977" r:id="rId30"/>
    <p:sldId id="1049" r:id="rId31"/>
    <p:sldId id="979" r:id="rId32"/>
    <p:sldId id="980" r:id="rId33"/>
    <p:sldId id="1050" r:id="rId34"/>
    <p:sldId id="983" r:id="rId35"/>
    <p:sldId id="984" r:id="rId36"/>
    <p:sldId id="1051" r:id="rId37"/>
    <p:sldId id="986" r:id="rId38"/>
    <p:sldId id="987" r:id="rId39"/>
    <p:sldId id="988" r:id="rId40"/>
    <p:sldId id="989" r:id="rId41"/>
    <p:sldId id="990" r:id="rId42"/>
    <p:sldId id="991" r:id="rId43"/>
    <p:sldId id="992" r:id="rId44"/>
    <p:sldId id="993" r:id="rId45"/>
    <p:sldId id="994" r:id="rId46"/>
    <p:sldId id="995" r:id="rId47"/>
    <p:sldId id="996" r:id="rId48"/>
    <p:sldId id="997" r:id="rId49"/>
    <p:sldId id="998" r:id="rId50"/>
    <p:sldId id="999" r:id="rId51"/>
    <p:sldId id="1000" r:id="rId52"/>
    <p:sldId id="1001" r:id="rId53"/>
    <p:sldId id="1002" r:id="rId54"/>
    <p:sldId id="1003" r:id="rId55"/>
    <p:sldId id="1005" r:id="rId56"/>
    <p:sldId id="1052" r:id="rId57"/>
    <p:sldId id="1007" r:id="rId58"/>
    <p:sldId id="1008" r:id="rId59"/>
    <p:sldId id="1009" r:id="rId60"/>
    <p:sldId id="1010" r:id="rId61"/>
    <p:sldId id="1011" r:id="rId62"/>
    <p:sldId id="1012" r:id="rId63"/>
    <p:sldId id="1013" r:id="rId64"/>
    <p:sldId id="1014" r:id="rId65"/>
    <p:sldId id="1053" r:id="rId66"/>
    <p:sldId id="1016" r:id="rId67"/>
    <p:sldId id="1017" r:id="rId68"/>
    <p:sldId id="1018" r:id="rId69"/>
    <p:sldId id="1019" r:id="rId70"/>
    <p:sldId id="1020" r:id="rId71"/>
    <p:sldId id="1021" r:id="rId72"/>
    <p:sldId id="1022" r:id="rId73"/>
    <p:sldId id="1054" r:id="rId74"/>
    <p:sldId id="1027" r:id="rId75"/>
    <p:sldId id="1028" r:id="rId76"/>
    <p:sldId id="1029" r:id="rId77"/>
    <p:sldId id="1055" r:id="rId78"/>
    <p:sldId id="1056" r:id="rId79"/>
    <p:sldId id="1031" r:id="rId80"/>
    <p:sldId id="1032" r:id="rId81"/>
    <p:sldId id="1033" r:id="rId82"/>
    <p:sldId id="1034" r:id="rId83"/>
    <p:sldId id="1035" r:id="rId84"/>
    <p:sldId id="1036" r:id="rId85"/>
    <p:sldId id="1037" r:id="rId86"/>
    <p:sldId id="1057" r:id="rId87"/>
    <p:sldId id="1039" r:id="rId88"/>
    <p:sldId id="1040" r:id="rId89"/>
    <p:sldId id="1041" r:id="rId90"/>
    <p:sldId id="1042" r:id="rId91"/>
    <p:sldId id="1043" r:id="rId92"/>
    <p:sldId id="1058" r:id="rId93"/>
    <p:sldId id="1046" r:id="rId94"/>
  </p:sldIdLst>
  <p:sldSz cx="9144000" cy="5715000" type="screen16x10"/>
  <p:notesSz cx="6858000" cy="9144000"/>
  <p:defaultTextStyle>
    <a:defPPr>
      <a:defRPr lang="zh-CN"/>
    </a:defPPr>
    <a:lvl1pPr algn="l" rtl="0" eaLnBrk="0" fontAlgn="base" hangingPunct="0">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32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9999"/>
    <a:srgbClr val="0000CC"/>
    <a:srgbClr val="FF3300"/>
    <a:srgbClr val="800080"/>
    <a:srgbClr val="CC0000"/>
    <a:srgbClr val="3333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43" autoAdjust="0"/>
    <p:restoredTop sz="89696" autoAdjust="0"/>
  </p:normalViewPr>
  <p:slideViewPr>
    <p:cSldViewPr>
      <p:cViewPr varScale="1">
        <p:scale>
          <a:sx n="132" d="100"/>
          <a:sy n="132" d="100"/>
        </p:scale>
        <p:origin x="1308" y="108"/>
      </p:cViewPr>
      <p:guideLst>
        <p:guide orient="horz" pos="1800"/>
        <p:guide pos="2880"/>
      </p:guideLst>
    </p:cSldViewPr>
  </p:slideViewPr>
  <p:outlineViewPr>
    <p:cViewPr>
      <p:scale>
        <a:sx n="33" d="100"/>
        <a:sy n="33" d="100"/>
      </p:scale>
      <p:origin x="0" y="5208"/>
    </p:cViewPr>
  </p:outlineViewPr>
  <p:notesTextViewPr>
    <p:cViewPr>
      <p:scale>
        <a:sx n="100" d="100"/>
        <a:sy n="100" d="100"/>
      </p:scale>
      <p:origin x="0" y="0"/>
    </p:cViewPr>
  </p:notesTextViewPr>
  <p:notesViewPr>
    <p:cSldViewPr>
      <p:cViewPr varScale="1">
        <p:scale>
          <a:sx n="40" d="100"/>
          <a:sy n="40" d="100"/>
        </p:scale>
        <p:origin x="-154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04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spcBef>
                <a:spcPct val="60000"/>
              </a:spcBef>
              <a:buClr>
                <a:schemeClr val="tx1"/>
              </a:buClr>
              <a:defRPr kumimoji="1" sz="1200" b="1">
                <a:latin typeface="Tahoma" pitchFamily="34" charset="0"/>
                <a:ea typeface="宋体" pitchFamily="2" charset="-122"/>
              </a:defRPr>
            </a:lvl1pPr>
          </a:lstStyle>
          <a:p>
            <a:pPr>
              <a:defRPr/>
            </a:pPr>
            <a:endParaRPr lang="en-US" altLang="zh-CN"/>
          </a:p>
        </p:txBody>
      </p:sp>
      <p:sp>
        <p:nvSpPr>
          <p:cNvPr id="36045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60000"/>
              </a:spcBef>
              <a:buClr>
                <a:schemeClr val="tx1"/>
              </a:buClr>
              <a:defRPr kumimoji="1" sz="1200" b="1">
                <a:latin typeface="Tahoma" pitchFamily="34" charset="0"/>
                <a:ea typeface="宋体" pitchFamily="2" charset="-122"/>
              </a:defRPr>
            </a:lvl1pPr>
          </a:lstStyle>
          <a:p>
            <a:pPr>
              <a:defRPr/>
            </a:pPr>
            <a:endParaRPr lang="en-US" altLang="zh-CN"/>
          </a:p>
        </p:txBody>
      </p:sp>
      <p:sp>
        <p:nvSpPr>
          <p:cNvPr id="36045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60000"/>
              </a:spcBef>
              <a:buClr>
                <a:schemeClr val="tx1"/>
              </a:buClr>
              <a:defRPr kumimoji="1" sz="1200" b="1">
                <a:latin typeface="Tahoma" pitchFamily="34" charset="0"/>
                <a:ea typeface="宋体" pitchFamily="2" charset="-122"/>
              </a:defRPr>
            </a:lvl1pPr>
          </a:lstStyle>
          <a:p>
            <a:pPr>
              <a:defRPr/>
            </a:pPr>
            <a:endParaRPr lang="en-US" altLang="zh-CN"/>
          </a:p>
        </p:txBody>
      </p:sp>
      <p:sp>
        <p:nvSpPr>
          <p:cNvPr id="36045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60000"/>
              </a:spcBef>
              <a:buClr>
                <a:schemeClr val="tx1"/>
              </a:buClr>
              <a:defRPr kumimoji="1" sz="1200" b="1">
                <a:latin typeface="Tahoma" panose="020B0604030504040204" pitchFamily="34" charset="0"/>
              </a:defRPr>
            </a:lvl1pPr>
          </a:lstStyle>
          <a:p>
            <a:pPr>
              <a:defRPr/>
            </a:pPr>
            <a:fld id="{FC207DA4-7244-4185-9D7D-6DF424EB1FC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spcBef>
                <a:spcPct val="0"/>
              </a:spcBef>
              <a:defRPr kumimoji="1" sz="1200">
                <a:latin typeface="Times New Roman" pitchFamily="18" charset="0"/>
                <a:ea typeface="宋体" pitchFamily="2" charset="-122"/>
              </a:defRPr>
            </a:lvl1pPr>
          </a:lstStyle>
          <a:p>
            <a:pPr>
              <a:defRPr/>
            </a:pPr>
            <a:endParaRPr lang="en-US" altLang="zh-CN"/>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spcBef>
                <a:spcPct val="0"/>
              </a:spcBef>
              <a:defRPr kumimoji="1" sz="1200">
                <a:latin typeface="Times New Roman" pitchFamily="18" charset="0"/>
                <a:ea typeface="宋体" pitchFamily="2" charset="-122"/>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685800" y="685800"/>
            <a:ext cx="54864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spcBef>
                <a:spcPct val="0"/>
              </a:spcBef>
              <a:defRPr kumimoji="1" sz="1200">
                <a:latin typeface="Times New Roman" pitchFamily="18" charset="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spcBef>
                <a:spcPct val="0"/>
              </a:spcBef>
              <a:defRPr kumimoji="1" sz="1200">
                <a:latin typeface="Times New Roman" panose="02020603050405020304" pitchFamily="18" charset="0"/>
              </a:defRPr>
            </a:lvl1pPr>
          </a:lstStyle>
          <a:p>
            <a:pPr>
              <a:defRPr/>
            </a:pPr>
            <a:fld id="{0F5EDFF8-6626-460A-A83F-9F507DAC9B6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423863" y="747713"/>
            <a:ext cx="5984875" cy="3741737"/>
          </a:xfrm>
        </p:spPr>
      </p:sp>
      <p:sp>
        <p:nvSpPr>
          <p:cNvPr id="29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7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fld id="{3565CB06-34E9-4211-8ABD-564A89E4D03A}" type="slidenum">
              <a:rPr lang="zh-CN" altLang="en-US"/>
              <a:pPr/>
              <a:t>14</a:t>
            </a:fld>
            <a:endParaRPr lang="en-US" altLang="zh-CN"/>
          </a:p>
        </p:txBody>
      </p:sp>
    </p:spTree>
    <p:extLst>
      <p:ext uri="{BB962C8B-B14F-4D97-AF65-F5344CB8AC3E}">
        <p14:creationId xmlns:p14="http://schemas.microsoft.com/office/powerpoint/2010/main" val="3687574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过渡页1">
    <p:spTree>
      <p:nvGrpSpPr>
        <p:cNvPr id="1" name=""/>
        <p:cNvGrpSpPr/>
        <p:nvPr/>
      </p:nvGrpSpPr>
      <p:grpSpPr>
        <a:xfrm>
          <a:off x="0" y="0"/>
          <a:ext cx="0" cy="0"/>
          <a:chOff x="0" y="0"/>
          <a:chExt cx="0" cy="0"/>
        </a:xfrm>
      </p:grpSpPr>
      <p:sp>
        <p:nvSpPr>
          <p:cNvPr id="2" name="矩形 1"/>
          <p:cNvSpPr/>
          <p:nvPr/>
        </p:nvSpPr>
        <p:spPr>
          <a:xfrm>
            <a:off x="269875" y="0"/>
            <a:ext cx="252413" cy="757238"/>
          </a:xfrm>
          <a:prstGeom prst="rect">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eaLnBrk="1" hangingPunct="1">
              <a:spcBef>
                <a:spcPct val="20000"/>
              </a:spcBef>
              <a:defRPr/>
            </a:pPr>
            <a:endParaRPr lang="zh-CN" altLang="en-US"/>
          </a:p>
        </p:txBody>
      </p:sp>
      <p:sp>
        <p:nvSpPr>
          <p:cNvPr id="3" name="TextBox 2"/>
          <p:cNvSpPr txBox="1">
            <a:spLocks noChangeArrowheads="1"/>
          </p:cNvSpPr>
          <p:nvPr/>
        </p:nvSpPr>
        <p:spPr bwMode="auto">
          <a:xfrm>
            <a:off x="622300" y="336550"/>
            <a:ext cx="1087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algn="ctr" eaLnBrk="0" fontAlgn="base" hangingPunct="0">
              <a:spcBef>
                <a:spcPct val="20000"/>
              </a:spcBef>
              <a:spcAft>
                <a:spcPct val="0"/>
              </a:spcAft>
              <a:defRPr sz="3200">
                <a:solidFill>
                  <a:schemeClr val="tx1"/>
                </a:solidFill>
                <a:latin typeface="Arial" pitchFamily="34" charset="0"/>
                <a:ea typeface="宋体" pitchFamily="2" charset="-122"/>
              </a:defRPr>
            </a:lvl6pPr>
            <a:lvl7pPr marL="2971800" indent="-228600" algn="ctr" eaLnBrk="0" fontAlgn="base" hangingPunct="0">
              <a:spcBef>
                <a:spcPct val="20000"/>
              </a:spcBef>
              <a:spcAft>
                <a:spcPct val="0"/>
              </a:spcAft>
              <a:defRPr sz="3200">
                <a:solidFill>
                  <a:schemeClr val="tx1"/>
                </a:solidFill>
                <a:latin typeface="Arial" pitchFamily="34" charset="0"/>
                <a:ea typeface="宋体" pitchFamily="2" charset="-122"/>
              </a:defRPr>
            </a:lvl7pPr>
            <a:lvl8pPr marL="3429000" indent="-228600" algn="ctr" eaLnBrk="0" fontAlgn="base" hangingPunct="0">
              <a:spcBef>
                <a:spcPct val="20000"/>
              </a:spcBef>
              <a:spcAft>
                <a:spcPct val="0"/>
              </a:spcAft>
              <a:defRPr sz="3200">
                <a:solidFill>
                  <a:schemeClr val="tx1"/>
                </a:solidFill>
                <a:latin typeface="Arial" pitchFamily="34" charset="0"/>
                <a:ea typeface="宋体" pitchFamily="2" charset="-122"/>
              </a:defRPr>
            </a:lvl8pPr>
            <a:lvl9pPr marL="3886200" indent="-228600" algn="ctr" eaLnBrk="0" fontAlgn="base" hangingPunct="0">
              <a:spcBef>
                <a:spcPct val="20000"/>
              </a:spcBef>
              <a:spcAft>
                <a:spcPct val="0"/>
              </a:spcAft>
              <a:defRPr sz="3200">
                <a:solidFill>
                  <a:schemeClr val="tx1"/>
                </a:solidFill>
                <a:latin typeface="Arial" pitchFamily="34" charset="0"/>
                <a:ea typeface="宋体" pitchFamily="2" charset="-122"/>
              </a:defRPr>
            </a:lvl9pPr>
          </a:lstStyle>
          <a:p>
            <a:pPr algn="ctr" eaLnBrk="1" hangingPunct="1">
              <a:spcBef>
                <a:spcPct val="20000"/>
              </a:spcBef>
              <a:defRPr/>
            </a:pPr>
            <a:r>
              <a:rPr lang="zh-CN" altLang="en-US" sz="2000" b="1">
                <a:solidFill>
                  <a:srgbClr val="2907B9"/>
                </a:solidFill>
                <a:latin typeface="微软雅黑" pitchFamily="34" charset="-122"/>
                <a:ea typeface="微软雅黑" pitchFamily="34" charset="-122"/>
              </a:rPr>
              <a:t>过渡页</a:t>
            </a:r>
          </a:p>
        </p:txBody>
      </p:sp>
      <p:sp>
        <p:nvSpPr>
          <p:cNvPr id="4" name="矩形 24"/>
          <p:cNvSpPr>
            <a:spLocks noChangeArrowheads="1"/>
          </p:cNvSpPr>
          <p:nvPr/>
        </p:nvSpPr>
        <p:spPr bwMode="auto">
          <a:xfrm>
            <a:off x="1601788" y="465138"/>
            <a:ext cx="183673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4" tIns="45717" rIns="91434" bIns="45717">
            <a:spAutoFit/>
          </a:bodyPr>
          <a:lstStyle>
            <a:lvl1pPr eaLnBrk="0" hangingPunct="0">
              <a:defRPr sz="3200">
                <a:solidFill>
                  <a:schemeClr val="tx1"/>
                </a:solidFill>
                <a:latin typeface="Arial" pitchFamily="34" charset="0"/>
                <a:ea typeface="宋体" pitchFamily="2" charset="-122"/>
              </a:defRPr>
            </a:lvl1pPr>
            <a:lvl2pPr marL="742950" indent="-285750" eaLnBrk="0" hangingPunct="0">
              <a:defRPr sz="3200">
                <a:solidFill>
                  <a:schemeClr val="tx1"/>
                </a:solidFill>
                <a:latin typeface="Arial" pitchFamily="34" charset="0"/>
                <a:ea typeface="宋体" pitchFamily="2" charset="-122"/>
              </a:defRPr>
            </a:lvl2pPr>
            <a:lvl3pPr marL="1143000" indent="-228600" eaLnBrk="0" hangingPunct="0">
              <a:defRPr sz="3200">
                <a:solidFill>
                  <a:schemeClr val="tx1"/>
                </a:solidFill>
                <a:latin typeface="Arial" pitchFamily="34" charset="0"/>
                <a:ea typeface="宋体" pitchFamily="2" charset="-122"/>
              </a:defRPr>
            </a:lvl3pPr>
            <a:lvl4pPr marL="1600200" indent="-228600" eaLnBrk="0" hangingPunct="0">
              <a:defRPr sz="3200">
                <a:solidFill>
                  <a:schemeClr val="tx1"/>
                </a:solidFill>
                <a:latin typeface="Arial" pitchFamily="34" charset="0"/>
                <a:ea typeface="宋体" pitchFamily="2" charset="-122"/>
              </a:defRPr>
            </a:lvl4pPr>
            <a:lvl5pPr marL="2057400" indent="-228600" eaLnBrk="0" hangingPunct="0">
              <a:defRPr sz="32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32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32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32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3200">
                <a:solidFill>
                  <a:schemeClr val="tx1"/>
                </a:solidFill>
                <a:latin typeface="Arial" pitchFamily="34" charset="0"/>
                <a:ea typeface="宋体" pitchFamily="2" charset="-122"/>
              </a:defRPr>
            </a:lvl9pPr>
          </a:lstStyle>
          <a:p>
            <a:pPr algn="ctr" eaLnBrk="1" hangingPunct="1">
              <a:spcBef>
                <a:spcPct val="20000"/>
              </a:spcBef>
              <a:defRPr/>
            </a:pPr>
            <a:r>
              <a:rPr lang="en-US" altLang="zh-CN" sz="1200" b="1">
                <a:solidFill>
                  <a:srgbClr val="808080"/>
                </a:solidFill>
                <a:ea typeface="微软雅黑" pitchFamily="34" charset="-122"/>
              </a:rPr>
              <a:t>TRANSITION PAGE</a:t>
            </a:r>
            <a:endParaRPr lang="zh-CN" altLang="en-US" sz="1200" b="1">
              <a:solidFill>
                <a:srgbClr val="808080"/>
              </a:solidFill>
              <a:ea typeface="微软雅黑" pitchFamily="34" charset="-122"/>
            </a:endParaRPr>
          </a:p>
        </p:txBody>
      </p:sp>
      <p:cxnSp>
        <p:nvCxnSpPr>
          <p:cNvPr id="5" name="直接连接符 4"/>
          <p:cNvCxnSpPr/>
          <p:nvPr/>
        </p:nvCxnSpPr>
        <p:spPr>
          <a:xfrm>
            <a:off x="269875" y="757238"/>
            <a:ext cx="32766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userDrawn="1"/>
        </p:nvCxnSpPr>
        <p:spPr>
          <a:xfrm>
            <a:off x="8377238" y="5476875"/>
            <a:ext cx="10795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8836025" y="5476875"/>
            <a:ext cx="107950"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8935591"/>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目录页">
    <p:bg>
      <p:bgPr>
        <a:solidFill>
          <a:srgbClr val="D9D9D9"/>
        </a:solidFill>
        <a:effectLst/>
      </p:bgPr>
    </p:bg>
    <p:spTree>
      <p:nvGrpSpPr>
        <p:cNvPr id="1" name=""/>
        <p:cNvGrpSpPr/>
        <p:nvPr/>
      </p:nvGrpSpPr>
      <p:grpSpPr>
        <a:xfrm>
          <a:off x="0" y="0"/>
          <a:ext cx="0" cy="0"/>
          <a:chOff x="0" y="0"/>
          <a:chExt cx="0" cy="0"/>
        </a:xfrm>
      </p:grpSpPr>
      <p:sp>
        <p:nvSpPr>
          <p:cNvPr id="2" name="矩形 1"/>
          <p:cNvSpPr/>
          <p:nvPr userDrawn="1"/>
        </p:nvSpPr>
        <p:spPr>
          <a:xfrm>
            <a:off x="5873750" y="-15875"/>
            <a:ext cx="3276600" cy="5715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ct val="20000"/>
              </a:spcBef>
              <a:defRPr/>
            </a:pPr>
            <a:endParaRPr lang="zh-CN" altLang="en-US"/>
          </a:p>
        </p:txBody>
      </p:sp>
      <p:grpSp>
        <p:nvGrpSpPr>
          <p:cNvPr id="3" name="组合 2"/>
          <p:cNvGrpSpPr>
            <a:grpSpLocks/>
          </p:cNvGrpSpPr>
          <p:nvPr userDrawn="1"/>
        </p:nvGrpSpPr>
        <p:grpSpPr bwMode="auto">
          <a:xfrm>
            <a:off x="2627313" y="962025"/>
            <a:ext cx="431800" cy="431800"/>
            <a:chOff x="789984" y="220469"/>
            <a:chExt cx="550863" cy="550863"/>
          </a:xfrm>
        </p:grpSpPr>
        <p:sp>
          <p:nvSpPr>
            <p:cNvPr id="4" name="Oval 173"/>
            <p:cNvSpPr>
              <a:spLocks noChangeArrowheads="1"/>
            </p:cNvSpPr>
            <p:nvPr/>
          </p:nvSpPr>
          <p:spPr bwMode="auto">
            <a:xfrm>
              <a:off x="789984" y="220469"/>
              <a:ext cx="550863" cy="550863"/>
            </a:xfrm>
            <a:prstGeom prst="ellipse">
              <a:avLst/>
            </a:prstGeom>
            <a:solidFill>
              <a:srgbClr val="ECBD0C"/>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lgn="ctr" eaLnBrk="1" hangingPunct="1">
                <a:spcBef>
                  <a:spcPct val="20000"/>
                </a:spcBef>
                <a:defRPr/>
              </a:pPr>
              <a:endParaRPr lang="zh-CN" altLang="en-US" sz="1350">
                <a:cs typeface="+mn-ea"/>
                <a:sym typeface="+mn-lt"/>
              </a:endParaRPr>
            </a:p>
          </p:txBody>
        </p:sp>
        <p:sp>
          <p:nvSpPr>
            <p:cNvPr id="5" name="Freeform 191"/>
            <p:cNvSpPr>
              <a:spLocks/>
            </p:cNvSpPr>
            <p:nvPr/>
          </p:nvSpPr>
          <p:spPr bwMode="auto">
            <a:xfrm>
              <a:off x="970229" y="307555"/>
              <a:ext cx="243028" cy="376693"/>
            </a:xfrm>
            <a:custGeom>
              <a:avLst/>
              <a:gdLst>
                <a:gd name="T0" fmla="*/ 29 w 80"/>
                <a:gd name="T1" fmla="*/ 6 h 125"/>
                <a:gd name="T2" fmla="*/ 6 w 80"/>
                <a:gd name="T3" fmla="*/ 6 h 125"/>
                <a:gd name="T4" fmla="*/ 6 w 80"/>
                <a:gd name="T5" fmla="*/ 29 h 125"/>
                <a:gd name="T6" fmla="*/ 40 w 80"/>
                <a:gd name="T7" fmla="*/ 63 h 125"/>
                <a:gd name="T8" fmla="*/ 6 w 80"/>
                <a:gd name="T9" fmla="*/ 98 h 125"/>
                <a:gd name="T10" fmla="*/ 6 w 80"/>
                <a:gd name="T11" fmla="*/ 121 h 125"/>
                <a:gd name="T12" fmla="*/ 18 w 80"/>
                <a:gd name="T13" fmla="*/ 125 h 125"/>
                <a:gd name="T14" fmla="*/ 29 w 80"/>
                <a:gd name="T15" fmla="*/ 121 h 125"/>
                <a:gd name="T16" fmla="*/ 75 w 80"/>
                <a:gd name="T17" fmla="*/ 75 h 125"/>
                <a:gd name="T18" fmla="*/ 80 w 80"/>
                <a:gd name="T19" fmla="*/ 63 h 125"/>
                <a:gd name="T20" fmla="*/ 75 w 80"/>
                <a:gd name="T21" fmla="*/ 52 h 125"/>
                <a:gd name="T22" fmla="*/ 29 w 80"/>
                <a:gd name="T23" fmla="*/ 6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0" h="125">
                  <a:moveTo>
                    <a:pt x="29" y="6"/>
                  </a:moveTo>
                  <a:cubicBezTo>
                    <a:pt x="23" y="0"/>
                    <a:pt x="13" y="0"/>
                    <a:pt x="6" y="6"/>
                  </a:cubicBezTo>
                  <a:cubicBezTo>
                    <a:pt x="0" y="13"/>
                    <a:pt x="0" y="23"/>
                    <a:pt x="6" y="29"/>
                  </a:cubicBezTo>
                  <a:cubicBezTo>
                    <a:pt x="40" y="63"/>
                    <a:pt x="40" y="63"/>
                    <a:pt x="40" y="63"/>
                  </a:cubicBezTo>
                  <a:cubicBezTo>
                    <a:pt x="6" y="98"/>
                    <a:pt x="6" y="98"/>
                    <a:pt x="6" y="98"/>
                  </a:cubicBezTo>
                  <a:cubicBezTo>
                    <a:pt x="0" y="104"/>
                    <a:pt x="0" y="114"/>
                    <a:pt x="6" y="121"/>
                  </a:cubicBezTo>
                  <a:cubicBezTo>
                    <a:pt x="9" y="124"/>
                    <a:pt x="14" y="125"/>
                    <a:pt x="18" y="125"/>
                  </a:cubicBezTo>
                  <a:cubicBezTo>
                    <a:pt x="22" y="125"/>
                    <a:pt x="26" y="124"/>
                    <a:pt x="29" y="121"/>
                  </a:cubicBezTo>
                  <a:cubicBezTo>
                    <a:pt x="75" y="75"/>
                    <a:pt x="75" y="75"/>
                    <a:pt x="75" y="75"/>
                  </a:cubicBezTo>
                  <a:cubicBezTo>
                    <a:pt x="78" y="72"/>
                    <a:pt x="80" y="68"/>
                    <a:pt x="80" y="63"/>
                  </a:cubicBezTo>
                  <a:cubicBezTo>
                    <a:pt x="80" y="59"/>
                    <a:pt x="78" y="55"/>
                    <a:pt x="75" y="52"/>
                  </a:cubicBezTo>
                  <a:lnTo>
                    <a:pt x="2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68580" tIns="34290" rIns="68580" bIns="34290"/>
            <a:lstStyle/>
            <a:p>
              <a:pPr algn="ctr" eaLnBrk="1" hangingPunct="1">
                <a:spcBef>
                  <a:spcPct val="20000"/>
                </a:spcBef>
                <a:defRPr/>
              </a:pPr>
              <a:endParaRPr lang="zh-CN" altLang="en-US" sz="1350">
                <a:cs typeface="+mn-ea"/>
                <a:sym typeface="+mn-lt"/>
              </a:endParaRPr>
            </a:p>
          </p:txBody>
        </p:sp>
      </p:grpSp>
      <p:cxnSp>
        <p:nvCxnSpPr>
          <p:cNvPr id="6" name="直接连接符 5"/>
          <p:cNvCxnSpPr/>
          <p:nvPr userDrawn="1"/>
        </p:nvCxnSpPr>
        <p:spPr>
          <a:xfrm>
            <a:off x="0" y="2570163"/>
            <a:ext cx="3276600" cy="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a:off x="0" y="1874838"/>
            <a:ext cx="3276600" cy="0"/>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 name="组合 7"/>
          <p:cNvGrpSpPr>
            <a:grpSpLocks/>
          </p:cNvGrpSpPr>
          <p:nvPr userDrawn="1"/>
        </p:nvGrpSpPr>
        <p:grpSpPr bwMode="auto">
          <a:xfrm>
            <a:off x="2555875" y="5018088"/>
            <a:ext cx="454025" cy="217487"/>
            <a:chOff x="2555776" y="4803998"/>
            <a:chExt cx="309169" cy="144016"/>
          </a:xfrm>
        </p:grpSpPr>
        <p:cxnSp>
          <p:nvCxnSpPr>
            <p:cNvPr id="9" name="直接连接符 8"/>
            <p:cNvCxnSpPr/>
            <p:nvPr/>
          </p:nvCxnSpPr>
          <p:spPr>
            <a:xfrm>
              <a:off x="2555776" y="4803998"/>
              <a:ext cx="309169" cy="0"/>
            </a:xfrm>
            <a:prstGeom prst="line">
              <a:avLst/>
            </a:prstGeom>
            <a:ln w="28575">
              <a:solidFill>
                <a:srgbClr val="ECBD0C"/>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648743" y="4876531"/>
              <a:ext cx="216202" cy="0"/>
            </a:xfrm>
            <a:prstGeom prst="line">
              <a:avLst/>
            </a:prstGeom>
            <a:ln w="28575">
              <a:solidFill>
                <a:srgbClr val="ECBD0C"/>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648743" y="4948014"/>
              <a:ext cx="216202" cy="0"/>
            </a:xfrm>
            <a:prstGeom prst="line">
              <a:avLst/>
            </a:prstGeom>
            <a:ln w="28575">
              <a:solidFill>
                <a:srgbClr val="ECBD0C"/>
              </a:solidFill>
            </a:ln>
          </p:spPr>
          <p:style>
            <a:lnRef idx="1">
              <a:schemeClr val="accent1"/>
            </a:lnRef>
            <a:fillRef idx="0">
              <a:schemeClr val="accent1"/>
            </a:fillRef>
            <a:effectRef idx="0">
              <a:schemeClr val="accent1"/>
            </a:effectRef>
            <a:fontRef idx="minor">
              <a:schemeClr val="tx1"/>
            </a:fontRef>
          </p:style>
        </p:cxnSp>
      </p:grpSp>
      <p:sp>
        <p:nvSpPr>
          <p:cNvPr id="12" name="文本框 11"/>
          <p:cNvSpPr txBox="1">
            <a:spLocks noChangeArrowheads="1"/>
          </p:cNvSpPr>
          <p:nvPr userDrawn="1"/>
        </p:nvSpPr>
        <p:spPr bwMode="auto">
          <a:xfrm>
            <a:off x="755650" y="1930400"/>
            <a:ext cx="24415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20000"/>
              </a:spcBef>
              <a:defRPr sz="3200">
                <a:solidFill>
                  <a:schemeClr val="tx1"/>
                </a:solidFill>
                <a:latin typeface="Arial" panose="020B0604020202020204" pitchFamily="34" charset="0"/>
                <a:ea typeface="宋体" panose="02010600030101010101" pitchFamily="2" charset="-122"/>
              </a:defRPr>
            </a:lvl1pPr>
            <a:lvl2pPr marL="742950" indent="-285750" algn="ctr">
              <a:spcBef>
                <a:spcPct val="20000"/>
              </a:spcBef>
              <a:defRPr sz="3200">
                <a:solidFill>
                  <a:schemeClr val="tx1"/>
                </a:solidFill>
                <a:latin typeface="Arial" panose="020B0604020202020204" pitchFamily="34" charset="0"/>
                <a:ea typeface="宋体" panose="02010600030101010101" pitchFamily="2" charset="-122"/>
              </a:defRPr>
            </a:lvl2pPr>
            <a:lvl3pPr marL="1143000" indent="-228600" algn="ctr">
              <a:spcBef>
                <a:spcPct val="20000"/>
              </a:spcBef>
              <a:defRPr sz="3200">
                <a:solidFill>
                  <a:schemeClr val="tx1"/>
                </a:solidFill>
                <a:latin typeface="Arial" panose="020B0604020202020204" pitchFamily="34" charset="0"/>
                <a:ea typeface="宋体" panose="02010600030101010101" pitchFamily="2" charset="-122"/>
              </a:defRPr>
            </a:lvl3pPr>
            <a:lvl4pPr marL="1600200" indent="-228600" algn="ctr">
              <a:spcBef>
                <a:spcPct val="20000"/>
              </a:spcBef>
              <a:defRPr sz="3200">
                <a:solidFill>
                  <a:schemeClr val="tx1"/>
                </a:solidFill>
                <a:latin typeface="Arial" panose="020B0604020202020204" pitchFamily="34" charset="0"/>
                <a:ea typeface="宋体" panose="02010600030101010101" pitchFamily="2" charset="-122"/>
              </a:defRPr>
            </a:lvl4pPr>
            <a:lvl5pPr marL="2057400" indent="-228600" algn="ctr">
              <a:spcBef>
                <a:spcPct val="20000"/>
              </a:spcBef>
              <a:defRPr sz="32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2000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b="1">
                <a:solidFill>
                  <a:srgbClr val="595959"/>
                </a:solidFill>
                <a:sym typeface="+mn-lt"/>
              </a:rPr>
              <a:t>CONTENTS</a:t>
            </a:r>
            <a:endParaRPr lang="zh-CN" altLang="en-US">
              <a:solidFill>
                <a:srgbClr val="595959"/>
              </a:solidFill>
            </a:endParaRPr>
          </a:p>
        </p:txBody>
      </p:sp>
      <p:pic>
        <p:nvPicPr>
          <p:cNvPr id="13" name="图片 12"/>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276600" y="0"/>
            <a:ext cx="58674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220914"/>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第一章">
    <p:spTree>
      <p:nvGrpSpPr>
        <p:cNvPr id="1" name=""/>
        <p:cNvGrpSpPr/>
        <p:nvPr/>
      </p:nvGrpSpPr>
      <p:grpSpPr>
        <a:xfrm>
          <a:off x="0" y="0"/>
          <a:ext cx="0" cy="0"/>
          <a:chOff x="0" y="0"/>
          <a:chExt cx="0" cy="0"/>
        </a:xfrm>
      </p:grpSpPr>
      <p:pic>
        <p:nvPicPr>
          <p:cNvPr id="4"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title"/>
          </p:nvPr>
        </p:nvSpPr>
        <p:spPr>
          <a:xfrm>
            <a:off x="755576" y="5492"/>
            <a:ext cx="8316416" cy="619759"/>
          </a:xfrm>
          <a:prstGeom prst="rect">
            <a:avLst/>
          </a:prstGeom>
        </p:spPr>
        <p:txBody>
          <a:bodyPr anchor="ctr"/>
          <a:lstStyle>
            <a:lvl1pPr>
              <a:defRPr lang="zh-CN" altLang="en-US" sz="2400" b="1" dirty="0"/>
            </a:lvl1pPr>
          </a:lstStyle>
          <a:p>
            <a:pPr lvl="0"/>
            <a:r>
              <a:rPr lang="zh-CN" altLang="en-US"/>
              <a:t>单击此处编辑母版标题样式</a:t>
            </a:r>
            <a:endParaRPr lang="zh-CN" altLang="en-US" dirty="0"/>
          </a:p>
        </p:txBody>
      </p:sp>
      <p:sp>
        <p:nvSpPr>
          <p:cNvPr id="18" name="内容占位符 17"/>
          <p:cNvSpPr>
            <a:spLocks noGrp="1"/>
          </p:cNvSpPr>
          <p:nvPr>
            <p:ph sz="quarter" idx="10" hasCustomPrompt="1"/>
          </p:nvPr>
        </p:nvSpPr>
        <p:spPr>
          <a:xfrm>
            <a:off x="683568" y="769938"/>
            <a:ext cx="8136582" cy="4319587"/>
          </a:xfrm>
          <a:prstGeom prst="rect">
            <a:avLst/>
          </a:prstGeom>
        </p:spPr>
        <p:txBody>
          <a:bodyPr/>
          <a:lstStyle>
            <a:lvl1pPr marL="266700" indent="-266700">
              <a:lnSpc>
                <a:spcPts val="2800"/>
              </a:lnSpc>
              <a:buFont typeface="Wingdings" panose="05000000000000000000" pitchFamily="2" charset="2"/>
              <a:buChar char="l"/>
              <a:defRPr sz="2000">
                <a:solidFill>
                  <a:schemeClr val="bg1">
                    <a:lumMod val="50000"/>
                  </a:schemeClr>
                </a:solidFill>
                <a:latin typeface="微软雅黑" panose="020B0503020204020204" pitchFamily="34" charset="-122"/>
                <a:ea typeface="微软雅黑" panose="020B0503020204020204" pitchFamily="34" charset="-122"/>
              </a:defRPr>
            </a:lvl1pPr>
            <a:lvl2pPr>
              <a:lnSpc>
                <a:spcPts val="2800"/>
              </a:lnSpc>
              <a:defRPr sz="1800">
                <a:solidFill>
                  <a:schemeClr val="bg1">
                    <a:lumMod val="50000"/>
                  </a:schemeClr>
                </a:solidFill>
                <a:latin typeface="华文中宋" panose="02010600040101010101" pitchFamily="2" charset="-122"/>
                <a:ea typeface="华文中宋" panose="02010600040101010101" pitchFamily="2" charset="-122"/>
              </a:defRPr>
            </a:lvl2pPr>
            <a:lvl3pPr>
              <a:lnSpc>
                <a:spcPts val="2800"/>
              </a:lnSpc>
              <a:defRPr sz="1400" b="0">
                <a:latin typeface="微软雅黑" panose="020B0503020204020204" pitchFamily="34" charset="-122"/>
                <a:ea typeface="微软雅黑" panose="020B0503020204020204" pitchFamily="34" charset="-122"/>
              </a:defRPr>
            </a:lvl3pPr>
          </a:lstStyle>
          <a:p>
            <a:pPr lvl="0"/>
            <a:r>
              <a:rPr lang="zh-CN" altLang="en-US"/>
              <a:t>单击此处编辑母版文本样式</a:t>
            </a:r>
          </a:p>
          <a:p>
            <a:pPr lvl="1"/>
            <a:r>
              <a:rPr lang="zh-CN" altLang="en-US"/>
              <a:t>第二级</a:t>
            </a:r>
          </a:p>
          <a:p>
            <a:pPr lvl="2"/>
            <a:r>
              <a:rPr lang="zh-CN" altLang="en-US"/>
              <a:t>第三级</a:t>
            </a:r>
          </a:p>
        </p:txBody>
      </p:sp>
    </p:spTree>
    <p:extLst>
      <p:ext uri="{BB962C8B-B14F-4D97-AF65-F5344CB8AC3E}">
        <p14:creationId xmlns:p14="http://schemas.microsoft.com/office/powerpoint/2010/main" val="2664948174"/>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首页">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62"/>
          <p:cNvSpPr txBox="1">
            <a:spLocks noChangeArrowheads="1"/>
          </p:cNvSpPr>
          <p:nvPr userDrawn="1"/>
        </p:nvSpPr>
        <p:spPr bwMode="auto">
          <a:xfrm>
            <a:off x="1228154" y="3577580"/>
            <a:ext cx="1854305" cy="276999"/>
          </a:xfrm>
          <a:prstGeom prst="rect">
            <a:avLst/>
          </a:prstGeom>
          <a:noFill/>
          <a:effectLst>
            <a:reflection blurRad="6350" stA="50000" endA="300" endPos="38500" dist="50800" dir="5400000" sy="-100000" algn="bl" rotWithShape="0"/>
          </a:effectLst>
        </p:spPr>
        <p:txBody>
          <a:bodyPr>
            <a:spAutoFit/>
          </a:bodyPr>
          <a:lstStyle>
            <a:defPPr>
              <a:defRPr lang="zh-CN"/>
            </a:defPPr>
            <a:lvl1pPr marL="0" defTabSz="914400" eaLnBrk="1" latinLnBrk="0" hangingPunct="1">
              <a:defRPr sz="1800">
                <a:solidFill>
                  <a:schemeClr val="bg2">
                    <a:lumMod val="25000"/>
                  </a:schemeClr>
                </a:solidFill>
                <a:effectLst>
                  <a:reflection blurRad="6350" stA="55000" endA="300" endPos="45500" dir="5400000" sy="-100000" algn="bl" rotWithShape="0"/>
                </a:effectLst>
                <a:latin typeface="Broadway" pitchFamily="82" charset="0"/>
                <a:ea typeface="楷体" pitchFamily="49" charset="-122"/>
                <a:cs typeface="经典繁仿黑" pitchFamily="49" charset="-122"/>
              </a:defRPr>
            </a:lvl1pPr>
            <a:lvl2pPr defTabSz="914400" eaLnBrk="1" latinLnBrk="0" hangingPunct="1">
              <a:defRPr sz="1800">
                <a:latin typeface="+mn-lt"/>
                <a:ea typeface="+mn-ea"/>
              </a:defRPr>
            </a:lvl2pPr>
            <a:lvl3pPr defTabSz="914400" eaLnBrk="1" latinLnBrk="0" hangingPunct="1">
              <a:defRPr sz="1800">
                <a:latin typeface="+mn-lt"/>
                <a:ea typeface="+mn-ea"/>
              </a:defRPr>
            </a:lvl3pPr>
            <a:lvl4pPr defTabSz="914400" eaLnBrk="1" latinLnBrk="0" hangingPunct="1">
              <a:defRPr sz="1800">
                <a:latin typeface="+mn-lt"/>
                <a:ea typeface="+mn-ea"/>
              </a:defRPr>
            </a:lvl4pPr>
            <a:lvl5pPr defTabSz="914400" eaLnBrk="1" latinLnBrk="0" hangingPunct="1">
              <a:defRPr sz="1800">
                <a:latin typeface="+mn-lt"/>
                <a:ea typeface="+mn-ea"/>
              </a:defRPr>
            </a:lvl5pPr>
            <a:lvl6pPr>
              <a:defRPr sz="1800">
                <a:latin typeface="+mn-lt"/>
                <a:ea typeface="+mn-ea"/>
              </a:defRPr>
            </a:lvl6pPr>
            <a:lvl7pPr>
              <a:defRPr sz="1800">
                <a:latin typeface="+mn-lt"/>
                <a:ea typeface="+mn-ea"/>
              </a:defRPr>
            </a:lvl7pPr>
            <a:lvl8pPr>
              <a:defRPr sz="1800">
                <a:latin typeface="+mn-lt"/>
                <a:ea typeface="+mn-ea"/>
              </a:defRPr>
            </a:lvl8pPr>
            <a:lvl9pPr>
              <a:defRPr sz="1800">
                <a:latin typeface="+mn-lt"/>
                <a:ea typeface="+mn-ea"/>
              </a:defRPr>
            </a:lvl9pPr>
          </a:lstStyle>
          <a:p>
            <a:pPr>
              <a:spcBef>
                <a:spcPct val="20000"/>
              </a:spcBef>
              <a:defRPr/>
            </a:pPr>
            <a:r>
              <a:rPr lang="en-US" altLang="zh-CN" sz="1200">
                <a:solidFill>
                  <a:srgbClr val="FFFF00"/>
                </a:solidFill>
                <a:latin typeface="微软雅黑" pitchFamily="34" charset="-122"/>
                <a:ea typeface="微软雅黑" pitchFamily="34" charset="-122"/>
              </a:rPr>
              <a:t>czlong@scut.edu.cn</a:t>
            </a:r>
            <a:endParaRPr lang="en-GB" altLang="zh-CN" sz="1200" dirty="0">
              <a:solidFill>
                <a:srgbClr val="FFFF00"/>
              </a:solidFill>
              <a:latin typeface="微软雅黑" pitchFamily="34" charset="-122"/>
              <a:ea typeface="微软雅黑" pitchFamily="34" charset="-122"/>
            </a:endParaRPr>
          </a:p>
        </p:txBody>
      </p:sp>
      <p:sp>
        <p:nvSpPr>
          <p:cNvPr id="4" name="TextBox 11"/>
          <p:cNvSpPr txBox="1">
            <a:spLocks noChangeArrowheads="1"/>
          </p:cNvSpPr>
          <p:nvPr userDrawn="1"/>
        </p:nvSpPr>
        <p:spPr bwMode="auto">
          <a:xfrm>
            <a:off x="1252544" y="3178299"/>
            <a:ext cx="2093216" cy="318222"/>
          </a:xfrm>
          <a:prstGeom prst="rect">
            <a:avLst/>
          </a:prstGeom>
          <a:noFill/>
          <a:ln w="9525">
            <a:noFill/>
            <a:miter lim="800000"/>
            <a:headEnd/>
            <a:tailEnd/>
          </a:ln>
        </p:spPr>
        <p:txBody>
          <a:bodyPr lIns="71305" tIns="35652" rIns="71305" bIns="35652">
            <a:spAutoFit/>
          </a:bodyPr>
          <a:lstStyle/>
          <a:p>
            <a:pPr eaLnBrk="1" fontAlgn="auto" hangingPunct="1">
              <a:spcBef>
                <a:spcPts val="0"/>
              </a:spcBef>
              <a:spcAft>
                <a:spcPts val="0"/>
              </a:spcAft>
              <a:defRPr/>
            </a:pPr>
            <a:r>
              <a:rPr lang="zh-CN" altLang="en-US" sz="1600">
                <a:solidFill>
                  <a:schemeClr val="bg1"/>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rPr>
              <a:t>数据库系统概论课程</a:t>
            </a:r>
            <a:endParaRPr lang="zh-CN" altLang="en-US" sz="1600" dirty="0">
              <a:solidFill>
                <a:schemeClr val="bg1"/>
              </a:solidFill>
              <a:effectLst>
                <a:reflection blurRad="6350" stA="50000" endA="300" endPos="50000" dist="60007" dir="5400000" sy="-100000" algn="bl" rotWithShape="0"/>
              </a:effectLst>
              <a:latin typeface="微软雅黑" panose="020B0503020204020204" pitchFamily="34" charset="-122"/>
              <a:ea typeface="微软雅黑" panose="020B0503020204020204" pitchFamily="34" charset="-122"/>
            </a:endParaRPr>
          </a:p>
        </p:txBody>
      </p:sp>
      <p:pic>
        <p:nvPicPr>
          <p:cNvPr id="5"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331913" y="3054350"/>
            <a:ext cx="5364162" cy="16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8560986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0399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776097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525" r:id="rId1"/>
    <p:sldLayoutId id="2147485526" r:id="rId2"/>
    <p:sldLayoutId id="2147485527" r:id="rId3"/>
    <p:sldLayoutId id="2147485528" r:id="rId4"/>
    <p:sldLayoutId id="2147485529" r:id="rId5"/>
    <p:sldLayoutId id="2147485530" r:id="rId6"/>
  </p:sldLayoutIdLst>
  <p:transition>
    <p:random/>
  </p:transition>
  <p:txStyles>
    <p:titleStyle>
      <a:lvl1pPr algn="l" defTabSz="712788" rtl="0" eaLnBrk="0" fontAlgn="base" hangingPunct="0">
        <a:spcBef>
          <a:spcPct val="0"/>
        </a:spcBef>
        <a:spcAft>
          <a:spcPct val="0"/>
        </a:spcAft>
        <a:defRPr lang="zh-CN" altLang="en-US" sz="1600" b="1" kern="1200">
          <a:solidFill>
            <a:schemeClr val="bg1"/>
          </a:solidFill>
          <a:latin typeface="微软雅黑" panose="020B0503020204020204" pitchFamily="34" charset="-122"/>
          <a:ea typeface="微软雅黑" panose="020B0503020204020204" pitchFamily="34" charset="-122"/>
          <a:cs typeface="+mn-cs"/>
        </a:defRPr>
      </a:lvl1pPr>
      <a:lvl2pPr algn="l" defTabSz="712788" rtl="0" eaLnBrk="0" fontAlgn="base" hangingPunct="0">
        <a:spcBef>
          <a:spcPct val="0"/>
        </a:spcBef>
        <a:spcAft>
          <a:spcPct val="0"/>
        </a:spcAft>
        <a:defRPr sz="1600" b="1">
          <a:solidFill>
            <a:schemeClr val="bg1"/>
          </a:solidFill>
          <a:latin typeface="微软雅黑" pitchFamily="34" charset="-122"/>
          <a:ea typeface="微软雅黑" pitchFamily="34" charset="-122"/>
        </a:defRPr>
      </a:lvl2pPr>
      <a:lvl3pPr algn="l" defTabSz="712788" rtl="0" eaLnBrk="0" fontAlgn="base" hangingPunct="0">
        <a:spcBef>
          <a:spcPct val="0"/>
        </a:spcBef>
        <a:spcAft>
          <a:spcPct val="0"/>
        </a:spcAft>
        <a:defRPr sz="1600" b="1">
          <a:solidFill>
            <a:schemeClr val="bg1"/>
          </a:solidFill>
          <a:latin typeface="微软雅黑" pitchFamily="34" charset="-122"/>
          <a:ea typeface="微软雅黑" pitchFamily="34" charset="-122"/>
        </a:defRPr>
      </a:lvl3pPr>
      <a:lvl4pPr algn="l" defTabSz="712788" rtl="0" eaLnBrk="0" fontAlgn="base" hangingPunct="0">
        <a:spcBef>
          <a:spcPct val="0"/>
        </a:spcBef>
        <a:spcAft>
          <a:spcPct val="0"/>
        </a:spcAft>
        <a:defRPr sz="1600" b="1">
          <a:solidFill>
            <a:schemeClr val="bg1"/>
          </a:solidFill>
          <a:latin typeface="微软雅黑" pitchFamily="34" charset="-122"/>
          <a:ea typeface="微软雅黑" pitchFamily="34" charset="-122"/>
        </a:defRPr>
      </a:lvl4pPr>
      <a:lvl5pPr algn="l" defTabSz="712788" rtl="0" eaLnBrk="0" fontAlgn="base" hangingPunct="0">
        <a:spcBef>
          <a:spcPct val="0"/>
        </a:spcBef>
        <a:spcAft>
          <a:spcPct val="0"/>
        </a:spcAft>
        <a:defRPr sz="1600" b="1">
          <a:solidFill>
            <a:schemeClr val="bg1"/>
          </a:solidFill>
          <a:latin typeface="微软雅黑" pitchFamily="34" charset="-122"/>
          <a:ea typeface="微软雅黑" pitchFamily="34" charset="-122"/>
        </a:defRPr>
      </a:lvl5pPr>
      <a:lvl6pPr marL="457200" algn="l" defTabSz="712788" rtl="0" eaLnBrk="1" fontAlgn="base" hangingPunct="1">
        <a:spcBef>
          <a:spcPct val="0"/>
        </a:spcBef>
        <a:spcAft>
          <a:spcPct val="0"/>
        </a:spcAft>
        <a:defRPr sz="1600" b="1">
          <a:solidFill>
            <a:schemeClr val="bg1"/>
          </a:solidFill>
          <a:latin typeface="微软雅黑" pitchFamily="34" charset="-122"/>
          <a:ea typeface="微软雅黑" pitchFamily="34" charset="-122"/>
        </a:defRPr>
      </a:lvl6pPr>
      <a:lvl7pPr marL="914400" algn="l" defTabSz="712788" rtl="0" eaLnBrk="1" fontAlgn="base" hangingPunct="1">
        <a:spcBef>
          <a:spcPct val="0"/>
        </a:spcBef>
        <a:spcAft>
          <a:spcPct val="0"/>
        </a:spcAft>
        <a:defRPr sz="1600" b="1">
          <a:solidFill>
            <a:schemeClr val="bg1"/>
          </a:solidFill>
          <a:latin typeface="微软雅黑" pitchFamily="34" charset="-122"/>
          <a:ea typeface="微软雅黑" pitchFamily="34" charset="-122"/>
        </a:defRPr>
      </a:lvl7pPr>
      <a:lvl8pPr marL="1371600" algn="l" defTabSz="712788" rtl="0" eaLnBrk="1" fontAlgn="base" hangingPunct="1">
        <a:spcBef>
          <a:spcPct val="0"/>
        </a:spcBef>
        <a:spcAft>
          <a:spcPct val="0"/>
        </a:spcAft>
        <a:defRPr sz="1600" b="1">
          <a:solidFill>
            <a:schemeClr val="bg1"/>
          </a:solidFill>
          <a:latin typeface="微软雅黑" pitchFamily="34" charset="-122"/>
          <a:ea typeface="微软雅黑" pitchFamily="34" charset="-122"/>
        </a:defRPr>
      </a:lvl8pPr>
      <a:lvl9pPr marL="1828800" algn="l" defTabSz="712788" rtl="0" eaLnBrk="1" fontAlgn="base" hangingPunct="1">
        <a:spcBef>
          <a:spcPct val="0"/>
        </a:spcBef>
        <a:spcAft>
          <a:spcPct val="0"/>
        </a:spcAft>
        <a:defRPr sz="1600" b="1">
          <a:solidFill>
            <a:schemeClr val="bg1"/>
          </a:solidFill>
          <a:latin typeface="微软雅黑" pitchFamily="34" charset="-122"/>
          <a:ea typeface="微软雅黑" pitchFamily="34" charset="-122"/>
        </a:defRPr>
      </a:lvl9pPr>
    </p:titleStyle>
    <p:bodyStyle>
      <a:lvl1pPr marL="266700" indent="-266700" algn="l" defTabSz="712788" rtl="0" eaLnBrk="0" fontAlgn="base" hangingPunct="0">
        <a:spcBef>
          <a:spcPct val="20000"/>
        </a:spcBef>
        <a:spcAft>
          <a:spcPct val="0"/>
        </a:spcAft>
        <a:buFont typeface="Arial" panose="020B0604020202020204" pitchFamily="34" charset="0"/>
        <a:buChar char="•"/>
        <a:defRPr sz="2500" kern="1200">
          <a:solidFill>
            <a:schemeClr val="tx1"/>
          </a:solidFill>
          <a:latin typeface="+mn-lt"/>
          <a:ea typeface="+mn-ea"/>
          <a:cs typeface="+mn-cs"/>
        </a:defRPr>
      </a:lvl1pPr>
      <a:lvl2pPr marL="577850" indent="-222250" algn="l" defTabSz="712788" rtl="0" eaLnBrk="0" fontAlgn="base" hangingPunct="0">
        <a:spcBef>
          <a:spcPct val="20000"/>
        </a:spcBef>
        <a:spcAft>
          <a:spcPct val="0"/>
        </a:spcAft>
        <a:buFont typeface="Arial" panose="020B0604020202020204" pitchFamily="34" charset="0"/>
        <a:buChar char="–"/>
        <a:defRPr sz="2200" kern="1200">
          <a:solidFill>
            <a:schemeClr val="tx1"/>
          </a:solidFill>
          <a:latin typeface="+mn-lt"/>
          <a:ea typeface="+mn-ea"/>
          <a:cs typeface="+mn-cs"/>
        </a:defRPr>
      </a:lvl2pPr>
      <a:lvl3pPr marL="890588" indent="-177800" algn="l" defTabSz="712788" rtl="0" eaLnBrk="0" fontAlgn="base" hangingPunct="0">
        <a:spcBef>
          <a:spcPct val="20000"/>
        </a:spcBef>
        <a:spcAft>
          <a:spcPct val="0"/>
        </a:spcAft>
        <a:buFont typeface="Arial" panose="020B0604020202020204" pitchFamily="34" charset="0"/>
        <a:buChar char="•"/>
        <a:defRPr sz="1900" kern="1200">
          <a:solidFill>
            <a:schemeClr val="tx1"/>
          </a:solidFill>
          <a:latin typeface="+mn-lt"/>
          <a:ea typeface="+mn-ea"/>
          <a:cs typeface="+mn-cs"/>
        </a:defRPr>
      </a:lvl3pPr>
      <a:lvl4pPr marL="1247775" indent="-177800" algn="l" defTabSz="712788"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4pPr>
      <a:lvl5pPr marL="1603375" indent="-177800" algn="l" defTabSz="712788" rtl="0" eaLnBrk="0" fontAlgn="base" hangingPunct="0">
        <a:spcBef>
          <a:spcPct val="20000"/>
        </a:spcBef>
        <a:spcAft>
          <a:spcPct val="0"/>
        </a:spcAft>
        <a:buFont typeface="Arial" panose="020B0604020202020204" pitchFamily="34" charset="0"/>
        <a:buChar char="»"/>
        <a:defRPr sz="1600" kern="1200">
          <a:solidFill>
            <a:schemeClr val="tx1"/>
          </a:solidFill>
          <a:latin typeface="+mn-lt"/>
          <a:ea typeface="+mn-ea"/>
          <a:cs typeface="+mn-cs"/>
        </a:defRPr>
      </a:lvl5pPr>
      <a:lvl6pPr marL="1960885"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317410"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2673934"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030459" indent="-178262" algn="l" defTabSz="713049" rtl="0" eaLnBrk="1" latinLnBrk="0" hangingPunct="1">
        <a:spcBef>
          <a:spcPct val="20000"/>
        </a:spcBef>
        <a:buFont typeface="Arial" pitchFamily="34" charset="0"/>
        <a:buChar char="•"/>
        <a:defRPr sz="1600" kern="1200">
          <a:solidFill>
            <a:schemeClr val="tx1"/>
          </a:solidFill>
          <a:latin typeface="+mn-lt"/>
          <a:ea typeface="+mn-ea"/>
          <a:cs typeface="+mn-cs"/>
        </a:defRPr>
      </a:lvl9pPr>
    </p:bodyStyle>
    <p:otherStyle>
      <a:defPPr>
        <a:defRPr lang="zh-CN"/>
      </a:defPPr>
      <a:lvl1pPr marL="0" algn="l" defTabSz="713049" rtl="0" eaLnBrk="1" latinLnBrk="0" hangingPunct="1">
        <a:defRPr sz="1400" kern="1200">
          <a:solidFill>
            <a:schemeClr val="tx1"/>
          </a:solidFill>
          <a:latin typeface="+mn-lt"/>
          <a:ea typeface="+mn-ea"/>
          <a:cs typeface="+mn-cs"/>
        </a:defRPr>
      </a:lvl1pPr>
      <a:lvl2pPr marL="356525" algn="l" defTabSz="713049" rtl="0" eaLnBrk="1" latinLnBrk="0" hangingPunct="1">
        <a:defRPr sz="1400" kern="1200">
          <a:solidFill>
            <a:schemeClr val="tx1"/>
          </a:solidFill>
          <a:latin typeface="+mn-lt"/>
          <a:ea typeface="+mn-ea"/>
          <a:cs typeface="+mn-cs"/>
        </a:defRPr>
      </a:lvl2pPr>
      <a:lvl3pPr marL="713049" algn="l" defTabSz="713049" rtl="0" eaLnBrk="1" latinLnBrk="0" hangingPunct="1">
        <a:defRPr sz="1400" kern="1200">
          <a:solidFill>
            <a:schemeClr val="tx1"/>
          </a:solidFill>
          <a:latin typeface="+mn-lt"/>
          <a:ea typeface="+mn-ea"/>
          <a:cs typeface="+mn-cs"/>
        </a:defRPr>
      </a:lvl3pPr>
      <a:lvl4pPr marL="1069574" algn="l" defTabSz="713049" rtl="0" eaLnBrk="1" latinLnBrk="0" hangingPunct="1">
        <a:defRPr sz="1400" kern="1200">
          <a:solidFill>
            <a:schemeClr val="tx1"/>
          </a:solidFill>
          <a:latin typeface="+mn-lt"/>
          <a:ea typeface="+mn-ea"/>
          <a:cs typeface="+mn-cs"/>
        </a:defRPr>
      </a:lvl4pPr>
      <a:lvl5pPr marL="1426098" algn="l" defTabSz="713049" rtl="0" eaLnBrk="1" latinLnBrk="0" hangingPunct="1">
        <a:defRPr sz="1400" kern="1200">
          <a:solidFill>
            <a:schemeClr val="tx1"/>
          </a:solidFill>
          <a:latin typeface="+mn-lt"/>
          <a:ea typeface="+mn-ea"/>
          <a:cs typeface="+mn-cs"/>
        </a:defRPr>
      </a:lvl5pPr>
      <a:lvl6pPr marL="1782623" algn="l" defTabSz="713049" rtl="0" eaLnBrk="1" latinLnBrk="0" hangingPunct="1">
        <a:defRPr sz="1400" kern="1200">
          <a:solidFill>
            <a:schemeClr val="tx1"/>
          </a:solidFill>
          <a:latin typeface="+mn-lt"/>
          <a:ea typeface="+mn-ea"/>
          <a:cs typeface="+mn-cs"/>
        </a:defRPr>
      </a:lvl6pPr>
      <a:lvl7pPr marL="2139147" algn="l" defTabSz="713049" rtl="0" eaLnBrk="1" latinLnBrk="0" hangingPunct="1">
        <a:defRPr sz="1400" kern="1200">
          <a:solidFill>
            <a:schemeClr val="tx1"/>
          </a:solidFill>
          <a:latin typeface="+mn-lt"/>
          <a:ea typeface="+mn-ea"/>
          <a:cs typeface="+mn-cs"/>
        </a:defRPr>
      </a:lvl7pPr>
      <a:lvl8pPr marL="2495672" algn="l" defTabSz="713049" rtl="0" eaLnBrk="1" latinLnBrk="0" hangingPunct="1">
        <a:defRPr sz="1400" kern="1200">
          <a:solidFill>
            <a:schemeClr val="tx1"/>
          </a:solidFill>
          <a:latin typeface="+mn-lt"/>
          <a:ea typeface="+mn-ea"/>
          <a:cs typeface="+mn-cs"/>
        </a:defRPr>
      </a:lvl8pPr>
      <a:lvl9pPr marL="2852196" algn="l" defTabSz="713049"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10" Type="http://schemas.openxmlformats.org/officeDocument/2006/relationships/oleObject" Target="../embeddings/oleObject7.bin"/><Relationship Id="rId4" Type="http://schemas.openxmlformats.org/officeDocument/2006/relationships/image" Target="../media/image5.wmf"/><Relationship Id="rId9"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12" descr="https://spliffmobile.com/download/blue-technology-4669.jpg"/>
          <p:cNvSpPr>
            <a:spLocks noChangeAspect="1" noChangeArrowheads="1"/>
          </p:cNvSpPr>
          <p:nvPr/>
        </p:nvSpPr>
        <p:spPr bwMode="auto">
          <a:xfrm>
            <a:off x="0" y="-242888"/>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endParaRPr lang="zh-CN" altLang="en-US"/>
          </a:p>
        </p:txBody>
      </p:sp>
      <p:sp>
        <p:nvSpPr>
          <p:cNvPr id="4" name="TextBox 3"/>
          <p:cNvSpPr txBox="1">
            <a:spLocks noChangeArrowheads="1"/>
          </p:cNvSpPr>
          <p:nvPr/>
        </p:nvSpPr>
        <p:spPr bwMode="auto">
          <a:xfrm>
            <a:off x="1249363" y="1547813"/>
            <a:ext cx="4684712" cy="1489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lnSpc>
                <a:spcPts val="5000"/>
              </a:lnSpc>
              <a:spcBef>
                <a:spcPct val="20000"/>
              </a:spcBef>
            </a:pPr>
            <a:r>
              <a:rPr lang="zh-CN" altLang="en-US" sz="4400" b="1">
                <a:solidFill>
                  <a:schemeClr val="bg1"/>
                </a:solidFill>
                <a:latin typeface="微软雅黑" panose="020B0503020204020204" pitchFamily="34" charset="-122"/>
                <a:ea typeface="微软雅黑" panose="020B0503020204020204" pitchFamily="34" charset="-122"/>
              </a:rPr>
              <a:t>第</a:t>
            </a:r>
            <a:r>
              <a:rPr lang="en-US" altLang="zh-CN" sz="4400" b="1">
                <a:solidFill>
                  <a:schemeClr val="bg1"/>
                </a:solidFill>
                <a:latin typeface="微软雅黑" panose="020B0503020204020204" pitchFamily="34" charset="-122"/>
                <a:ea typeface="微软雅黑" panose="020B0503020204020204" pitchFamily="34" charset="-122"/>
              </a:rPr>
              <a:t>4</a:t>
            </a:r>
            <a:r>
              <a:rPr lang="zh-CN" altLang="en-US" sz="4400" b="1">
                <a:solidFill>
                  <a:schemeClr val="bg1"/>
                </a:solidFill>
                <a:latin typeface="微软雅黑" panose="020B0503020204020204" pitchFamily="34" charset="-122"/>
                <a:ea typeface="微软雅黑" panose="020B0503020204020204" pitchFamily="34" charset="-122"/>
              </a:rPr>
              <a:t>章 </a:t>
            </a:r>
            <a:endParaRPr lang="en-US" altLang="zh-CN" sz="4400" b="1">
              <a:solidFill>
                <a:schemeClr val="bg1"/>
              </a:solidFill>
              <a:latin typeface="微软雅黑" panose="020B0503020204020204" pitchFamily="34" charset="-122"/>
              <a:ea typeface="微软雅黑" panose="020B0503020204020204" pitchFamily="34" charset="-122"/>
            </a:endParaRPr>
          </a:p>
          <a:p>
            <a:pPr eaLnBrk="1" hangingPunct="1">
              <a:lnSpc>
                <a:spcPts val="5000"/>
              </a:lnSpc>
              <a:spcBef>
                <a:spcPct val="20000"/>
              </a:spcBef>
            </a:pPr>
            <a:r>
              <a:rPr lang="zh-CN" altLang="en-US" sz="4400" b="1">
                <a:solidFill>
                  <a:schemeClr val="bg1"/>
                </a:solidFill>
                <a:latin typeface="微软雅黑" panose="020B0503020204020204" pitchFamily="34" charset="-122"/>
                <a:ea typeface="微软雅黑" panose="020B0503020204020204" pitchFamily="34" charset="-122"/>
              </a:rPr>
              <a:t>数据库安全性</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iterate type="lt">
                                    <p:tmPct val="10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75" fill="hold"/>
                                        <p:tgtEl>
                                          <p:spTgt spid="4"/>
                                        </p:tgtEl>
                                        <p:attrNameLst>
                                          <p:attrName>ppt_x</p:attrName>
                                        </p:attrNameLst>
                                      </p:cBhvr>
                                      <p:tavLst>
                                        <p:tav tm="0">
                                          <p:val>
                                            <p:strVal val="#ppt_x"/>
                                          </p:val>
                                        </p:tav>
                                        <p:tav tm="100000">
                                          <p:val>
                                            <p:strVal val="#ppt_x"/>
                                          </p:val>
                                        </p:tav>
                                      </p:tavLst>
                                    </p:anim>
                                    <p:anim calcmode="lin" valueType="num">
                                      <p:cBhvr additive="base">
                                        <p:cTn id="8" dur="75"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p:cNvSpPr txBox="1">
            <a:spLocks noGrp="1" noChangeArrowheads="1"/>
          </p:cNvSpPr>
          <p:nvPr/>
        </p:nvSpPr>
        <p:spPr bwMode="auto">
          <a:xfrm>
            <a:off x="4139952" y="5089748"/>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17411" name="Rectangle 2"/>
          <p:cNvSpPr>
            <a:spLocks noGrp="1" noChangeArrowheads="1"/>
          </p:cNvSpPr>
          <p:nvPr>
            <p:ph type="title"/>
          </p:nvPr>
        </p:nvSpPr>
        <p:spPr>
          <a:xfrm>
            <a:off x="755576" y="84542"/>
            <a:ext cx="8316416" cy="4616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spAutoFit/>
          </a:bodyPr>
          <a:lstStyle/>
          <a:p>
            <a:pPr defTabSz="912813" eaLnBrk="1" hangingPunct="1"/>
            <a:r>
              <a:rPr lang="en-US" altLang="zh-CN">
                <a:cs typeface="+mj-cs"/>
              </a:rPr>
              <a:t>TCSEC/TDI</a:t>
            </a:r>
            <a:r>
              <a:rPr lang="zh-CN" altLang="en-US">
                <a:cs typeface="+mj-cs"/>
              </a:rPr>
              <a:t>安全级别划分</a:t>
            </a:r>
          </a:p>
        </p:txBody>
      </p:sp>
      <p:grpSp>
        <p:nvGrpSpPr>
          <p:cNvPr id="56" name="Group 33"/>
          <p:cNvGrpSpPr>
            <a:grpSpLocks/>
          </p:cNvGrpSpPr>
          <p:nvPr/>
        </p:nvGrpSpPr>
        <p:grpSpPr bwMode="auto">
          <a:xfrm>
            <a:off x="2576364" y="4629373"/>
            <a:ext cx="4375150" cy="384175"/>
            <a:chOff x="1968" y="3262"/>
            <a:chExt cx="2544" cy="242"/>
          </a:xfrm>
        </p:grpSpPr>
        <p:graphicFrame>
          <p:nvGraphicFramePr>
            <p:cNvPr id="57" name="Object 34"/>
            <p:cNvGraphicFramePr>
              <a:graphicFrameLocks noChangeAspect="1"/>
            </p:cNvGraphicFramePr>
            <p:nvPr/>
          </p:nvGraphicFramePr>
          <p:xfrm>
            <a:off x="1968" y="3262"/>
            <a:ext cx="242" cy="242"/>
          </p:xfrm>
          <a:graphic>
            <a:graphicData uri="http://schemas.openxmlformats.org/presentationml/2006/ole">
              <mc:AlternateContent xmlns:mc="http://schemas.openxmlformats.org/markup-compatibility/2006">
                <mc:Choice xmlns:v="urn:schemas-microsoft-com:vml" Requires="v">
                  <p:oleObj spid="_x0000_s1201" name="SmartDraw" r:id="rId3" imgW="383760" imgH="383760" progId="SmartDraw.2">
                    <p:embed/>
                  </p:oleObj>
                </mc:Choice>
                <mc:Fallback>
                  <p:oleObj name="SmartDraw" r:id="rId3" imgW="383760" imgH="383760" progId="SmartDraw.2">
                    <p:embed/>
                    <p:pic>
                      <p:nvPicPr>
                        <p:cNvPr id="2082" name="Object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3262"/>
                          <a:ext cx="242" cy="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58" name="Rectangle 35"/>
            <p:cNvSpPr>
              <a:spLocks noChangeArrowheads="1"/>
            </p:cNvSpPr>
            <p:nvPr/>
          </p:nvSpPr>
          <p:spPr bwMode="auto">
            <a:xfrm>
              <a:off x="2304" y="3264"/>
              <a:ext cx="2208" cy="237"/>
            </a:xfrm>
            <a:prstGeom prst="rect">
              <a:avLst/>
            </a:prstGeom>
            <a:solidFill>
              <a:srgbClr val="CCFFFF"/>
            </a:solidFill>
            <a:ln w="9525" cap="flat" algn="ctr">
              <a:solidFill>
                <a:srgbClr val="33CCCC"/>
              </a:solidFill>
              <a:prstDash val="solid"/>
              <a:miter lim="800000"/>
              <a:headEnd type="none" w="med" len="med"/>
              <a:tailEnd type="none" w="med" len="med"/>
            </a:ln>
          </p:spPr>
          <p:txBody>
            <a:bodyPr anchor="ctr" anchorCtr="1">
              <a:spAutoFit/>
            </a:bodyPr>
            <a:lstStyle/>
            <a:p>
              <a:pPr>
                <a:spcBef>
                  <a:spcPct val="50000"/>
                </a:spcBef>
              </a:pPr>
              <a:r>
                <a:rPr kumimoji="1" lang="zh-CN" altLang="en-US" sz="1800">
                  <a:solidFill>
                    <a:schemeClr val="tx1"/>
                  </a:solidFill>
                  <a:ea typeface="华文中宋" panose="02010600040101010101" pitchFamily="2" charset="-122"/>
                </a:rPr>
                <a:t>没有安全性可言，例如</a:t>
              </a:r>
              <a:r>
                <a:rPr kumimoji="1" lang="en-US" altLang="zh-CN" sz="1800">
                  <a:solidFill>
                    <a:schemeClr val="tx1"/>
                  </a:solidFill>
                  <a:ea typeface="华文中宋" panose="02010600040101010101" pitchFamily="2" charset="-122"/>
                </a:rPr>
                <a:t>MS DOS</a:t>
              </a:r>
            </a:p>
          </p:txBody>
        </p:sp>
      </p:grpSp>
      <p:grpSp>
        <p:nvGrpSpPr>
          <p:cNvPr id="59" name="Group 36"/>
          <p:cNvGrpSpPr>
            <a:grpSpLocks/>
          </p:cNvGrpSpPr>
          <p:nvPr/>
        </p:nvGrpSpPr>
        <p:grpSpPr bwMode="auto">
          <a:xfrm>
            <a:off x="2576364" y="3946748"/>
            <a:ext cx="4375150" cy="384175"/>
            <a:chOff x="1968" y="2832"/>
            <a:chExt cx="2544" cy="242"/>
          </a:xfrm>
        </p:grpSpPr>
        <p:graphicFrame>
          <p:nvGraphicFramePr>
            <p:cNvPr id="60" name="Object 37"/>
            <p:cNvGraphicFramePr>
              <a:graphicFrameLocks noChangeAspect="1"/>
            </p:cNvGraphicFramePr>
            <p:nvPr/>
          </p:nvGraphicFramePr>
          <p:xfrm>
            <a:off x="1968" y="2832"/>
            <a:ext cx="242" cy="242"/>
          </p:xfrm>
          <a:graphic>
            <a:graphicData uri="http://schemas.openxmlformats.org/presentationml/2006/ole">
              <mc:AlternateContent xmlns:mc="http://schemas.openxmlformats.org/markup-compatibility/2006">
                <mc:Choice xmlns:v="urn:schemas-microsoft-com:vml" Requires="v">
                  <p:oleObj spid="_x0000_s1202" name="SmartDraw" r:id="rId5" imgW="383760" imgH="383760" progId="SmartDraw.2">
                    <p:embed/>
                  </p:oleObj>
                </mc:Choice>
                <mc:Fallback>
                  <p:oleObj name="SmartDraw" r:id="rId5" imgW="383760" imgH="383760" progId="SmartDraw.2">
                    <p:embed/>
                    <p:pic>
                      <p:nvPicPr>
                        <p:cNvPr id="2085"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832"/>
                          <a:ext cx="242" cy="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61" name="Rectangle 38"/>
            <p:cNvSpPr>
              <a:spLocks noChangeArrowheads="1"/>
            </p:cNvSpPr>
            <p:nvPr/>
          </p:nvSpPr>
          <p:spPr bwMode="auto">
            <a:xfrm>
              <a:off x="2304" y="2832"/>
              <a:ext cx="2208" cy="237"/>
            </a:xfrm>
            <a:prstGeom prst="rect">
              <a:avLst/>
            </a:prstGeom>
            <a:solidFill>
              <a:srgbClr val="CCFFFF"/>
            </a:solidFill>
            <a:ln w="9525" cap="flat" algn="ctr">
              <a:solidFill>
                <a:srgbClr val="33CCCC"/>
              </a:solidFill>
              <a:prstDash val="solid"/>
              <a:miter lim="800000"/>
              <a:headEnd type="none" w="med" len="med"/>
              <a:tailEnd type="none" w="med" len="med"/>
            </a:ln>
          </p:spPr>
          <p:txBody>
            <a:bodyPr anchor="ctr" anchorCtr="1">
              <a:spAutoFit/>
            </a:bodyPr>
            <a:lstStyle/>
            <a:p>
              <a:pPr>
                <a:spcBef>
                  <a:spcPct val="50000"/>
                </a:spcBef>
              </a:pPr>
              <a:r>
                <a:rPr kumimoji="1" lang="zh-CN" altLang="en-US" sz="1800">
                  <a:solidFill>
                    <a:schemeClr val="tx1"/>
                  </a:solidFill>
                  <a:ea typeface="华文中宋" panose="02010600040101010101" pitchFamily="2" charset="-122"/>
                </a:rPr>
                <a:t>不区分用户，基本的访问控制</a:t>
              </a:r>
            </a:p>
          </p:txBody>
        </p:sp>
      </p:grpSp>
      <p:grpSp>
        <p:nvGrpSpPr>
          <p:cNvPr id="62" name="Group 39"/>
          <p:cNvGrpSpPr>
            <a:grpSpLocks/>
          </p:cNvGrpSpPr>
          <p:nvPr/>
        </p:nvGrpSpPr>
        <p:grpSpPr bwMode="auto">
          <a:xfrm>
            <a:off x="1007914" y="898748"/>
            <a:ext cx="1320800" cy="4191000"/>
            <a:chOff x="1056" y="912"/>
            <a:chExt cx="768" cy="2640"/>
          </a:xfrm>
        </p:grpSpPr>
        <p:sp>
          <p:nvSpPr>
            <p:cNvPr id="63" name="Rectangle 40"/>
            <p:cNvSpPr>
              <a:spLocks noChangeArrowheads="1"/>
            </p:cNvSpPr>
            <p:nvPr/>
          </p:nvSpPr>
          <p:spPr bwMode="auto">
            <a:xfrm>
              <a:off x="1248" y="3277"/>
              <a:ext cx="576" cy="179"/>
            </a:xfrm>
            <a:prstGeom prst="rect">
              <a:avLst/>
            </a:prstGeom>
            <a:solidFill>
              <a:srgbClr val="FFFF99"/>
            </a:solidFill>
            <a:ln w="9525" cap="flat" algn="ctr">
              <a:solidFill>
                <a:srgbClr val="FFCC00"/>
              </a:solidFill>
              <a:prstDash val="solid"/>
              <a:miter lim="800000"/>
              <a:headEnd type="none" w="med" len="med"/>
              <a:tailEnd type="none" w="med" len="med"/>
            </a:ln>
          </p:spPr>
          <p:txBody>
            <a:bodyPr lIns="0" tIns="0" rIns="0" bIns="0" anchor="ctr" anchorCtr="1">
              <a:spAutoFit/>
            </a:bodyPr>
            <a:lstStyle/>
            <a:p>
              <a:pPr>
                <a:spcBef>
                  <a:spcPct val="50000"/>
                </a:spcBef>
              </a:pPr>
              <a:r>
                <a:rPr kumimoji="1" lang="en-US" altLang="zh-CN" sz="1800">
                  <a:solidFill>
                    <a:schemeClr val="tx1"/>
                  </a:solidFill>
                  <a:ea typeface="华文中宋" panose="02010600040101010101" pitchFamily="2" charset="-122"/>
                </a:rPr>
                <a:t>D  </a:t>
              </a:r>
              <a:r>
                <a:rPr kumimoji="1" lang="zh-CN" altLang="en-US" sz="1800">
                  <a:solidFill>
                    <a:schemeClr val="tx1"/>
                  </a:solidFill>
                  <a:ea typeface="华文中宋" panose="02010600040101010101" pitchFamily="2" charset="-122"/>
                </a:rPr>
                <a:t>级</a:t>
              </a:r>
            </a:p>
          </p:txBody>
        </p:sp>
        <p:sp>
          <p:nvSpPr>
            <p:cNvPr id="64" name="Rectangle 41"/>
            <p:cNvSpPr>
              <a:spLocks noChangeArrowheads="1"/>
            </p:cNvSpPr>
            <p:nvPr/>
          </p:nvSpPr>
          <p:spPr bwMode="auto">
            <a:xfrm>
              <a:off x="1248" y="2876"/>
              <a:ext cx="576" cy="179"/>
            </a:xfrm>
            <a:prstGeom prst="rect">
              <a:avLst/>
            </a:prstGeom>
            <a:solidFill>
              <a:srgbClr val="FFFF99"/>
            </a:solidFill>
            <a:ln w="9525" cap="flat" algn="ctr">
              <a:solidFill>
                <a:srgbClr val="FFCC00"/>
              </a:solidFill>
              <a:prstDash val="solid"/>
              <a:miter lim="800000"/>
              <a:headEnd type="none" w="med" len="med"/>
              <a:tailEnd type="none" w="med" len="med"/>
            </a:ln>
          </p:spPr>
          <p:txBody>
            <a:bodyPr lIns="0" tIns="0" rIns="0" bIns="0" anchor="ctr" anchorCtr="1">
              <a:spAutoFit/>
            </a:bodyPr>
            <a:lstStyle/>
            <a:p>
              <a:pPr>
                <a:spcBef>
                  <a:spcPct val="50000"/>
                </a:spcBef>
              </a:pPr>
              <a:r>
                <a:rPr kumimoji="1" lang="en-US" altLang="zh-CN" sz="1800">
                  <a:solidFill>
                    <a:schemeClr val="tx1"/>
                  </a:solidFill>
                  <a:ea typeface="华文中宋" panose="02010600040101010101" pitchFamily="2" charset="-122"/>
                </a:rPr>
                <a:t>C1  </a:t>
              </a:r>
              <a:r>
                <a:rPr kumimoji="1" lang="zh-CN" altLang="en-US" sz="1800">
                  <a:solidFill>
                    <a:schemeClr val="tx1"/>
                  </a:solidFill>
                  <a:ea typeface="华文中宋" panose="02010600040101010101" pitchFamily="2" charset="-122"/>
                </a:rPr>
                <a:t>级</a:t>
              </a:r>
            </a:p>
          </p:txBody>
        </p:sp>
        <p:sp>
          <p:nvSpPr>
            <p:cNvPr id="65" name="Rectangle 42"/>
            <p:cNvSpPr>
              <a:spLocks noChangeArrowheads="1"/>
            </p:cNvSpPr>
            <p:nvPr/>
          </p:nvSpPr>
          <p:spPr bwMode="auto">
            <a:xfrm>
              <a:off x="1248" y="2494"/>
              <a:ext cx="576" cy="179"/>
            </a:xfrm>
            <a:prstGeom prst="rect">
              <a:avLst/>
            </a:prstGeom>
            <a:solidFill>
              <a:srgbClr val="FFFF99"/>
            </a:solidFill>
            <a:ln w="9525" cap="flat" algn="ctr">
              <a:solidFill>
                <a:srgbClr val="FFCC00"/>
              </a:solidFill>
              <a:prstDash val="solid"/>
              <a:miter lim="800000"/>
              <a:headEnd type="none" w="med" len="med"/>
              <a:tailEnd type="none" w="med" len="med"/>
            </a:ln>
          </p:spPr>
          <p:txBody>
            <a:bodyPr lIns="0" tIns="0" rIns="0" bIns="0" anchor="ctr" anchorCtr="1">
              <a:spAutoFit/>
            </a:bodyPr>
            <a:lstStyle/>
            <a:p>
              <a:pPr>
                <a:spcBef>
                  <a:spcPct val="50000"/>
                </a:spcBef>
              </a:pPr>
              <a:r>
                <a:rPr kumimoji="1" lang="en-US" altLang="zh-CN" sz="1800">
                  <a:solidFill>
                    <a:schemeClr val="tx1"/>
                  </a:solidFill>
                  <a:ea typeface="华文中宋" panose="02010600040101010101" pitchFamily="2" charset="-122"/>
                </a:rPr>
                <a:t>C2  </a:t>
              </a:r>
              <a:r>
                <a:rPr kumimoji="1" lang="zh-CN" altLang="en-US" sz="1800">
                  <a:solidFill>
                    <a:schemeClr val="tx1"/>
                  </a:solidFill>
                  <a:ea typeface="华文中宋" panose="02010600040101010101" pitchFamily="2" charset="-122"/>
                </a:rPr>
                <a:t>级</a:t>
              </a:r>
            </a:p>
          </p:txBody>
        </p:sp>
        <p:sp>
          <p:nvSpPr>
            <p:cNvPr id="66" name="Rectangle 43"/>
            <p:cNvSpPr>
              <a:spLocks noChangeArrowheads="1"/>
            </p:cNvSpPr>
            <p:nvPr/>
          </p:nvSpPr>
          <p:spPr bwMode="auto">
            <a:xfrm>
              <a:off x="1248" y="2123"/>
              <a:ext cx="576" cy="179"/>
            </a:xfrm>
            <a:prstGeom prst="rect">
              <a:avLst/>
            </a:prstGeom>
            <a:solidFill>
              <a:srgbClr val="FFFF99"/>
            </a:solidFill>
            <a:ln w="9525" cap="flat" algn="ctr">
              <a:solidFill>
                <a:srgbClr val="FFCC00"/>
              </a:solidFill>
              <a:prstDash val="solid"/>
              <a:miter lim="800000"/>
              <a:headEnd type="none" w="med" len="med"/>
              <a:tailEnd type="none" w="med" len="med"/>
            </a:ln>
          </p:spPr>
          <p:txBody>
            <a:bodyPr lIns="0" tIns="0" rIns="0" bIns="0" anchor="ctr" anchorCtr="1">
              <a:spAutoFit/>
            </a:bodyPr>
            <a:lstStyle/>
            <a:p>
              <a:pPr>
                <a:spcBef>
                  <a:spcPct val="50000"/>
                </a:spcBef>
              </a:pPr>
              <a:r>
                <a:rPr kumimoji="1" lang="en-US" altLang="zh-CN" sz="1800">
                  <a:solidFill>
                    <a:schemeClr val="tx1"/>
                  </a:solidFill>
                  <a:ea typeface="华文中宋" panose="02010600040101010101" pitchFamily="2" charset="-122"/>
                </a:rPr>
                <a:t>B1  </a:t>
              </a:r>
              <a:r>
                <a:rPr kumimoji="1" lang="zh-CN" altLang="en-US" sz="1800">
                  <a:solidFill>
                    <a:schemeClr val="tx1"/>
                  </a:solidFill>
                  <a:ea typeface="华文中宋" panose="02010600040101010101" pitchFamily="2" charset="-122"/>
                </a:rPr>
                <a:t>级</a:t>
              </a:r>
            </a:p>
          </p:txBody>
        </p:sp>
        <p:sp>
          <p:nvSpPr>
            <p:cNvPr id="67" name="Rectangle 44"/>
            <p:cNvSpPr>
              <a:spLocks noChangeArrowheads="1"/>
            </p:cNvSpPr>
            <p:nvPr/>
          </p:nvSpPr>
          <p:spPr bwMode="auto">
            <a:xfrm>
              <a:off x="1248" y="1741"/>
              <a:ext cx="576" cy="179"/>
            </a:xfrm>
            <a:prstGeom prst="rect">
              <a:avLst/>
            </a:prstGeom>
            <a:solidFill>
              <a:srgbClr val="FFFF99"/>
            </a:solidFill>
            <a:ln w="9525" cap="flat" algn="ctr">
              <a:solidFill>
                <a:srgbClr val="FFCC00"/>
              </a:solidFill>
              <a:prstDash val="solid"/>
              <a:miter lim="800000"/>
              <a:headEnd type="none" w="med" len="med"/>
              <a:tailEnd type="none" w="med" len="med"/>
            </a:ln>
          </p:spPr>
          <p:txBody>
            <a:bodyPr lIns="0" tIns="0" rIns="0" bIns="0" anchor="ctr" anchorCtr="1">
              <a:spAutoFit/>
            </a:bodyPr>
            <a:lstStyle/>
            <a:p>
              <a:pPr>
                <a:spcBef>
                  <a:spcPct val="50000"/>
                </a:spcBef>
              </a:pPr>
              <a:r>
                <a:rPr kumimoji="1" lang="en-US" altLang="zh-CN" sz="1800">
                  <a:solidFill>
                    <a:schemeClr val="tx1"/>
                  </a:solidFill>
                  <a:ea typeface="华文中宋" panose="02010600040101010101" pitchFamily="2" charset="-122"/>
                </a:rPr>
                <a:t>B2  </a:t>
              </a:r>
              <a:r>
                <a:rPr kumimoji="1" lang="zh-CN" altLang="en-US" sz="1800">
                  <a:solidFill>
                    <a:schemeClr val="tx1"/>
                  </a:solidFill>
                  <a:ea typeface="华文中宋" panose="02010600040101010101" pitchFamily="2" charset="-122"/>
                </a:rPr>
                <a:t>级</a:t>
              </a:r>
            </a:p>
          </p:txBody>
        </p:sp>
        <p:sp>
          <p:nvSpPr>
            <p:cNvPr id="68" name="Rectangle 45"/>
            <p:cNvSpPr>
              <a:spLocks noChangeArrowheads="1"/>
            </p:cNvSpPr>
            <p:nvPr/>
          </p:nvSpPr>
          <p:spPr bwMode="auto">
            <a:xfrm>
              <a:off x="1248" y="1342"/>
              <a:ext cx="576" cy="179"/>
            </a:xfrm>
            <a:prstGeom prst="rect">
              <a:avLst/>
            </a:prstGeom>
            <a:solidFill>
              <a:srgbClr val="FFFF99"/>
            </a:solidFill>
            <a:ln w="9525" cap="flat" algn="ctr">
              <a:solidFill>
                <a:srgbClr val="FFCC00"/>
              </a:solidFill>
              <a:prstDash val="solid"/>
              <a:miter lim="800000"/>
              <a:headEnd type="none" w="med" len="med"/>
              <a:tailEnd type="none" w="med" len="med"/>
            </a:ln>
          </p:spPr>
          <p:txBody>
            <a:bodyPr lIns="0" tIns="0" rIns="0" bIns="0" anchor="ctr" anchorCtr="1">
              <a:spAutoFit/>
            </a:bodyPr>
            <a:lstStyle/>
            <a:p>
              <a:pPr>
                <a:spcBef>
                  <a:spcPct val="50000"/>
                </a:spcBef>
              </a:pPr>
              <a:r>
                <a:rPr kumimoji="1" lang="en-US" altLang="zh-CN" sz="1800">
                  <a:solidFill>
                    <a:schemeClr val="tx1"/>
                  </a:solidFill>
                  <a:ea typeface="华文中宋" panose="02010600040101010101" pitchFamily="2" charset="-122"/>
                </a:rPr>
                <a:t>B3  </a:t>
              </a:r>
              <a:r>
                <a:rPr kumimoji="1" lang="zh-CN" altLang="en-US" sz="1800">
                  <a:solidFill>
                    <a:schemeClr val="tx1"/>
                  </a:solidFill>
                  <a:ea typeface="华文中宋" panose="02010600040101010101" pitchFamily="2" charset="-122"/>
                </a:rPr>
                <a:t>级</a:t>
              </a:r>
            </a:p>
          </p:txBody>
        </p:sp>
        <p:sp>
          <p:nvSpPr>
            <p:cNvPr id="69" name="Line 46"/>
            <p:cNvSpPr>
              <a:spLocks noChangeShapeType="1"/>
            </p:cNvSpPr>
            <p:nvPr/>
          </p:nvSpPr>
          <p:spPr bwMode="auto">
            <a:xfrm flipV="1">
              <a:off x="1056" y="912"/>
              <a:ext cx="0" cy="2640"/>
            </a:xfrm>
            <a:prstGeom prst="line">
              <a:avLst/>
            </a:prstGeom>
            <a:noFill/>
            <a:ln w="25400" cap="flat" algn="ctr">
              <a:solidFill>
                <a:srgbClr val="FF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0" name="Rectangle 47"/>
            <p:cNvSpPr>
              <a:spLocks noChangeArrowheads="1"/>
            </p:cNvSpPr>
            <p:nvPr/>
          </p:nvSpPr>
          <p:spPr bwMode="auto">
            <a:xfrm>
              <a:off x="1248" y="960"/>
              <a:ext cx="576" cy="179"/>
            </a:xfrm>
            <a:prstGeom prst="rect">
              <a:avLst/>
            </a:prstGeom>
            <a:solidFill>
              <a:srgbClr val="FFFF99"/>
            </a:solidFill>
            <a:ln w="9525" cap="flat" algn="ctr">
              <a:solidFill>
                <a:srgbClr val="FFCC00"/>
              </a:solidFill>
              <a:prstDash val="solid"/>
              <a:miter lim="800000"/>
              <a:headEnd type="none" w="med" len="med"/>
              <a:tailEnd type="none" w="med" len="med"/>
            </a:ln>
          </p:spPr>
          <p:txBody>
            <a:bodyPr lIns="0" tIns="0" rIns="0" bIns="0" anchor="ctr" anchorCtr="1">
              <a:spAutoFit/>
            </a:bodyPr>
            <a:lstStyle/>
            <a:p>
              <a:pPr>
                <a:spcBef>
                  <a:spcPct val="50000"/>
                </a:spcBef>
              </a:pPr>
              <a:r>
                <a:rPr kumimoji="1" lang="en-US" altLang="zh-CN" sz="1800">
                  <a:solidFill>
                    <a:schemeClr val="tx1"/>
                  </a:solidFill>
                  <a:ea typeface="华文中宋" panose="02010600040101010101" pitchFamily="2" charset="-122"/>
                </a:rPr>
                <a:t>A  </a:t>
              </a:r>
              <a:r>
                <a:rPr kumimoji="1" lang="zh-CN" altLang="en-US" sz="1800">
                  <a:solidFill>
                    <a:schemeClr val="tx1"/>
                  </a:solidFill>
                  <a:ea typeface="华文中宋" panose="02010600040101010101" pitchFamily="2" charset="-122"/>
                </a:rPr>
                <a:t>级</a:t>
              </a:r>
            </a:p>
          </p:txBody>
        </p:sp>
      </p:grpSp>
      <p:grpSp>
        <p:nvGrpSpPr>
          <p:cNvPr id="71" name="Group 48"/>
          <p:cNvGrpSpPr>
            <a:grpSpLocks/>
          </p:cNvGrpSpPr>
          <p:nvPr/>
        </p:nvGrpSpPr>
        <p:grpSpPr bwMode="auto">
          <a:xfrm>
            <a:off x="2576364" y="3333973"/>
            <a:ext cx="4375150" cy="384175"/>
            <a:chOff x="1968" y="2446"/>
            <a:chExt cx="2544" cy="242"/>
          </a:xfrm>
        </p:grpSpPr>
        <p:graphicFrame>
          <p:nvGraphicFramePr>
            <p:cNvPr id="72" name="Object 49"/>
            <p:cNvGraphicFramePr>
              <a:graphicFrameLocks noChangeAspect="1"/>
            </p:cNvGraphicFramePr>
            <p:nvPr/>
          </p:nvGraphicFramePr>
          <p:xfrm>
            <a:off x="1968" y="2446"/>
            <a:ext cx="242" cy="242"/>
          </p:xfrm>
          <a:graphic>
            <a:graphicData uri="http://schemas.openxmlformats.org/presentationml/2006/ole">
              <mc:AlternateContent xmlns:mc="http://schemas.openxmlformats.org/markup-compatibility/2006">
                <mc:Choice xmlns:v="urn:schemas-microsoft-com:vml" Requires="v">
                  <p:oleObj spid="_x0000_s1203" name="SmartDraw" r:id="rId6" imgW="383760" imgH="383760" progId="SmartDraw.2">
                    <p:embed/>
                  </p:oleObj>
                </mc:Choice>
                <mc:Fallback>
                  <p:oleObj name="SmartDraw" r:id="rId6" imgW="383760" imgH="383760" progId="SmartDraw.2">
                    <p:embed/>
                    <p:pic>
                      <p:nvPicPr>
                        <p:cNvPr id="2097"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446"/>
                          <a:ext cx="242" cy="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73" name="Rectangle 50"/>
            <p:cNvSpPr>
              <a:spLocks noChangeArrowheads="1"/>
            </p:cNvSpPr>
            <p:nvPr/>
          </p:nvSpPr>
          <p:spPr bwMode="auto">
            <a:xfrm>
              <a:off x="2304" y="2448"/>
              <a:ext cx="2208" cy="237"/>
            </a:xfrm>
            <a:prstGeom prst="rect">
              <a:avLst/>
            </a:prstGeom>
            <a:solidFill>
              <a:srgbClr val="CCFFFF"/>
            </a:solidFill>
            <a:ln w="9525" cap="flat" algn="ctr">
              <a:solidFill>
                <a:srgbClr val="33CCCC"/>
              </a:solidFill>
              <a:prstDash val="solid"/>
              <a:miter lim="800000"/>
              <a:headEnd type="none" w="med" len="med"/>
              <a:tailEnd type="none" w="med" len="med"/>
            </a:ln>
          </p:spPr>
          <p:txBody>
            <a:bodyPr anchor="ctr" anchorCtr="1">
              <a:spAutoFit/>
            </a:bodyPr>
            <a:lstStyle/>
            <a:p>
              <a:pPr>
                <a:spcBef>
                  <a:spcPct val="50000"/>
                </a:spcBef>
              </a:pPr>
              <a:r>
                <a:rPr kumimoji="1" lang="zh-CN" altLang="en-US" sz="1800">
                  <a:solidFill>
                    <a:schemeClr val="tx1"/>
                  </a:solidFill>
                  <a:ea typeface="华文中宋" panose="02010600040101010101" pitchFamily="2" charset="-122"/>
                </a:rPr>
                <a:t>有自主的访问安全性，区分用户</a:t>
              </a:r>
            </a:p>
          </p:txBody>
        </p:sp>
      </p:grpSp>
      <p:grpSp>
        <p:nvGrpSpPr>
          <p:cNvPr id="74" name="Group 51"/>
          <p:cNvGrpSpPr>
            <a:grpSpLocks/>
          </p:cNvGrpSpPr>
          <p:nvPr/>
        </p:nvGrpSpPr>
        <p:grpSpPr bwMode="auto">
          <a:xfrm>
            <a:off x="2576364" y="2727548"/>
            <a:ext cx="4375150" cy="457200"/>
            <a:chOff x="1968" y="2064"/>
            <a:chExt cx="2544" cy="288"/>
          </a:xfrm>
        </p:grpSpPr>
        <p:graphicFrame>
          <p:nvGraphicFramePr>
            <p:cNvPr id="75" name="Object 52"/>
            <p:cNvGraphicFramePr>
              <a:graphicFrameLocks noChangeAspect="1"/>
            </p:cNvGraphicFramePr>
            <p:nvPr/>
          </p:nvGraphicFramePr>
          <p:xfrm>
            <a:off x="1968" y="2110"/>
            <a:ext cx="242" cy="242"/>
          </p:xfrm>
          <a:graphic>
            <a:graphicData uri="http://schemas.openxmlformats.org/presentationml/2006/ole">
              <mc:AlternateContent xmlns:mc="http://schemas.openxmlformats.org/markup-compatibility/2006">
                <mc:Choice xmlns:v="urn:schemas-microsoft-com:vml" Requires="v">
                  <p:oleObj spid="_x0000_s1204" name="SmartDraw" r:id="rId7" imgW="383760" imgH="383760" progId="SmartDraw.2">
                    <p:embed/>
                  </p:oleObj>
                </mc:Choice>
                <mc:Fallback>
                  <p:oleObj name="SmartDraw" r:id="rId7" imgW="383760" imgH="383760" progId="SmartDraw.2">
                    <p:embed/>
                    <p:pic>
                      <p:nvPicPr>
                        <p:cNvPr id="2100" name="Object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2110"/>
                          <a:ext cx="242" cy="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76" name="Rectangle 53"/>
            <p:cNvSpPr>
              <a:spLocks noChangeArrowheads="1"/>
            </p:cNvSpPr>
            <p:nvPr/>
          </p:nvSpPr>
          <p:spPr bwMode="auto">
            <a:xfrm>
              <a:off x="2304" y="2064"/>
              <a:ext cx="2208" cy="237"/>
            </a:xfrm>
            <a:prstGeom prst="rect">
              <a:avLst/>
            </a:prstGeom>
            <a:solidFill>
              <a:srgbClr val="CCFFFF"/>
            </a:solidFill>
            <a:ln w="9525" cap="flat" algn="ctr">
              <a:solidFill>
                <a:srgbClr val="33CCCC"/>
              </a:solidFill>
              <a:prstDash val="solid"/>
              <a:miter lim="800000"/>
              <a:headEnd type="none" w="med" len="med"/>
              <a:tailEnd type="none" w="med" len="med"/>
            </a:ln>
          </p:spPr>
          <p:txBody>
            <a:bodyPr anchor="ctr" anchorCtr="1">
              <a:spAutoFit/>
            </a:bodyPr>
            <a:lstStyle/>
            <a:p>
              <a:pPr>
                <a:spcBef>
                  <a:spcPct val="50000"/>
                </a:spcBef>
              </a:pPr>
              <a:r>
                <a:rPr kumimoji="1" lang="zh-CN" altLang="en-US" sz="1800">
                  <a:solidFill>
                    <a:schemeClr val="tx1"/>
                  </a:solidFill>
                  <a:ea typeface="华文中宋" panose="02010600040101010101" pitchFamily="2" charset="-122"/>
                </a:rPr>
                <a:t>标记安全保护，如</a:t>
              </a:r>
              <a:r>
                <a:rPr kumimoji="1" lang="en-US" altLang="zh-CN" sz="1800">
                  <a:solidFill>
                    <a:schemeClr val="tx1"/>
                  </a:solidFill>
                  <a:ea typeface="华文中宋" panose="02010600040101010101" pitchFamily="2" charset="-122"/>
                </a:rPr>
                <a:t>System V</a:t>
              </a:r>
              <a:r>
                <a:rPr kumimoji="1" lang="zh-CN" altLang="en-US" sz="1800">
                  <a:solidFill>
                    <a:schemeClr val="tx1"/>
                  </a:solidFill>
                  <a:ea typeface="华文中宋" panose="02010600040101010101" pitchFamily="2" charset="-122"/>
                </a:rPr>
                <a:t>等</a:t>
              </a:r>
            </a:p>
          </p:txBody>
        </p:sp>
      </p:grpSp>
      <p:grpSp>
        <p:nvGrpSpPr>
          <p:cNvPr id="77" name="Group 54"/>
          <p:cNvGrpSpPr>
            <a:grpSpLocks/>
          </p:cNvGrpSpPr>
          <p:nvPr/>
        </p:nvGrpSpPr>
        <p:grpSpPr bwMode="auto">
          <a:xfrm>
            <a:off x="2573189" y="2190973"/>
            <a:ext cx="4378325" cy="384175"/>
            <a:chOff x="1966" y="1726"/>
            <a:chExt cx="2546" cy="242"/>
          </a:xfrm>
        </p:grpSpPr>
        <p:graphicFrame>
          <p:nvGraphicFramePr>
            <p:cNvPr id="78" name="Object 55"/>
            <p:cNvGraphicFramePr>
              <a:graphicFrameLocks noChangeAspect="1"/>
            </p:cNvGraphicFramePr>
            <p:nvPr/>
          </p:nvGraphicFramePr>
          <p:xfrm>
            <a:off x="1966" y="1726"/>
            <a:ext cx="242" cy="242"/>
          </p:xfrm>
          <a:graphic>
            <a:graphicData uri="http://schemas.openxmlformats.org/presentationml/2006/ole">
              <mc:AlternateContent xmlns:mc="http://schemas.openxmlformats.org/markup-compatibility/2006">
                <mc:Choice xmlns:v="urn:schemas-microsoft-com:vml" Requires="v">
                  <p:oleObj spid="_x0000_s1205" name="SmartDraw" r:id="rId8" imgW="383760" imgH="383760" progId="SmartDraw.2">
                    <p:embed/>
                  </p:oleObj>
                </mc:Choice>
                <mc:Fallback>
                  <p:oleObj name="SmartDraw" r:id="rId8" imgW="383760" imgH="383760" progId="SmartDraw.2">
                    <p:embed/>
                    <p:pic>
                      <p:nvPicPr>
                        <p:cNvPr id="2103" name="Object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6" y="1726"/>
                          <a:ext cx="242" cy="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79" name="Rectangle 56"/>
            <p:cNvSpPr>
              <a:spLocks noChangeArrowheads="1"/>
            </p:cNvSpPr>
            <p:nvPr/>
          </p:nvSpPr>
          <p:spPr bwMode="auto">
            <a:xfrm>
              <a:off x="2304" y="1728"/>
              <a:ext cx="2208" cy="237"/>
            </a:xfrm>
            <a:prstGeom prst="rect">
              <a:avLst/>
            </a:prstGeom>
            <a:solidFill>
              <a:srgbClr val="CCFFFF"/>
            </a:solidFill>
            <a:ln w="9525" cap="flat" algn="ctr">
              <a:solidFill>
                <a:srgbClr val="33CCCC"/>
              </a:solidFill>
              <a:prstDash val="solid"/>
              <a:miter lim="800000"/>
              <a:headEnd type="none" w="med" len="med"/>
              <a:tailEnd type="none" w="med" len="med"/>
            </a:ln>
          </p:spPr>
          <p:txBody>
            <a:bodyPr anchor="ctr" anchorCtr="1">
              <a:spAutoFit/>
            </a:bodyPr>
            <a:lstStyle/>
            <a:p>
              <a:pPr>
                <a:spcBef>
                  <a:spcPct val="50000"/>
                </a:spcBef>
              </a:pPr>
              <a:r>
                <a:rPr kumimoji="1" lang="zh-CN" altLang="en-US" sz="1800">
                  <a:solidFill>
                    <a:schemeClr val="tx1"/>
                  </a:solidFill>
                  <a:ea typeface="华文中宋" panose="02010600040101010101" pitchFamily="2" charset="-122"/>
                </a:rPr>
                <a:t>结构化内容保护，支持硬件保护</a:t>
              </a:r>
            </a:p>
          </p:txBody>
        </p:sp>
      </p:grpSp>
      <p:grpSp>
        <p:nvGrpSpPr>
          <p:cNvPr id="80" name="Group 57"/>
          <p:cNvGrpSpPr>
            <a:grpSpLocks/>
          </p:cNvGrpSpPr>
          <p:nvPr/>
        </p:nvGrpSpPr>
        <p:grpSpPr bwMode="auto">
          <a:xfrm>
            <a:off x="2576364" y="1505173"/>
            <a:ext cx="4375150" cy="384175"/>
            <a:chOff x="1968" y="1294"/>
            <a:chExt cx="2544" cy="242"/>
          </a:xfrm>
        </p:grpSpPr>
        <p:graphicFrame>
          <p:nvGraphicFramePr>
            <p:cNvPr id="81" name="Object 58"/>
            <p:cNvGraphicFramePr>
              <a:graphicFrameLocks noChangeAspect="1"/>
            </p:cNvGraphicFramePr>
            <p:nvPr/>
          </p:nvGraphicFramePr>
          <p:xfrm>
            <a:off x="1968" y="1294"/>
            <a:ext cx="242" cy="242"/>
          </p:xfrm>
          <a:graphic>
            <a:graphicData uri="http://schemas.openxmlformats.org/presentationml/2006/ole">
              <mc:AlternateContent xmlns:mc="http://schemas.openxmlformats.org/markup-compatibility/2006">
                <mc:Choice xmlns:v="urn:schemas-microsoft-com:vml" Requires="v">
                  <p:oleObj spid="_x0000_s1206" name="SmartDraw" r:id="rId9" imgW="383760" imgH="383760" progId="SmartDraw.2">
                    <p:embed/>
                  </p:oleObj>
                </mc:Choice>
                <mc:Fallback>
                  <p:oleObj name="SmartDraw" r:id="rId9" imgW="383760" imgH="383760" progId="SmartDraw.2">
                    <p:embed/>
                    <p:pic>
                      <p:nvPicPr>
                        <p:cNvPr id="2106" name="Object 5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1294"/>
                          <a:ext cx="242" cy="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82" name="Rectangle 59"/>
            <p:cNvSpPr>
              <a:spLocks noChangeArrowheads="1"/>
            </p:cNvSpPr>
            <p:nvPr/>
          </p:nvSpPr>
          <p:spPr bwMode="auto">
            <a:xfrm>
              <a:off x="2304" y="1296"/>
              <a:ext cx="2208" cy="237"/>
            </a:xfrm>
            <a:prstGeom prst="rect">
              <a:avLst/>
            </a:prstGeom>
            <a:solidFill>
              <a:srgbClr val="CCFFFF"/>
            </a:solidFill>
            <a:ln w="9525" cap="flat" algn="ctr">
              <a:solidFill>
                <a:srgbClr val="33CCCC"/>
              </a:solidFill>
              <a:prstDash val="solid"/>
              <a:miter lim="800000"/>
              <a:headEnd type="none" w="med" len="med"/>
              <a:tailEnd type="none" w="med" len="med"/>
            </a:ln>
          </p:spPr>
          <p:txBody>
            <a:bodyPr anchor="ctr" anchorCtr="1">
              <a:spAutoFit/>
            </a:bodyPr>
            <a:lstStyle/>
            <a:p>
              <a:pPr>
                <a:spcBef>
                  <a:spcPct val="50000"/>
                </a:spcBef>
              </a:pPr>
              <a:r>
                <a:rPr kumimoji="1" lang="zh-CN" altLang="en-US" sz="1800">
                  <a:solidFill>
                    <a:schemeClr val="tx1"/>
                  </a:solidFill>
                  <a:ea typeface="华文中宋" panose="02010600040101010101" pitchFamily="2" charset="-122"/>
                </a:rPr>
                <a:t>安全域，数据隐藏与分层、屏蔽</a:t>
              </a:r>
            </a:p>
          </p:txBody>
        </p:sp>
      </p:grpSp>
      <p:grpSp>
        <p:nvGrpSpPr>
          <p:cNvPr id="83" name="Group 60"/>
          <p:cNvGrpSpPr>
            <a:grpSpLocks/>
          </p:cNvGrpSpPr>
          <p:nvPr/>
        </p:nvGrpSpPr>
        <p:grpSpPr bwMode="auto">
          <a:xfrm>
            <a:off x="2576364" y="898748"/>
            <a:ext cx="4375150" cy="384175"/>
            <a:chOff x="1968" y="912"/>
            <a:chExt cx="2544" cy="242"/>
          </a:xfrm>
        </p:grpSpPr>
        <p:graphicFrame>
          <p:nvGraphicFramePr>
            <p:cNvPr id="84" name="Object 61"/>
            <p:cNvGraphicFramePr>
              <a:graphicFrameLocks noChangeAspect="1"/>
            </p:cNvGraphicFramePr>
            <p:nvPr/>
          </p:nvGraphicFramePr>
          <p:xfrm>
            <a:off x="1968" y="912"/>
            <a:ext cx="242" cy="242"/>
          </p:xfrm>
          <a:graphic>
            <a:graphicData uri="http://schemas.openxmlformats.org/presentationml/2006/ole">
              <mc:AlternateContent xmlns:mc="http://schemas.openxmlformats.org/markup-compatibility/2006">
                <mc:Choice xmlns:v="urn:schemas-microsoft-com:vml" Requires="v">
                  <p:oleObj spid="_x0000_s1207" name="SmartDraw" r:id="rId10" imgW="383760" imgH="383760" progId="SmartDraw.2">
                    <p:embed/>
                  </p:oleObj>
                </mc:Choice>
                <mc:Fallback>
                  <p:oleObj name="SmartDraw" r:id="rId10" imgW="383760" imgH="383760" progId="SmartDraw.2">
                    <p:embed/>
                    <p:pic>
                      <p:nvPicPr>
                        <p:cNvPr id="2109" name="Object 6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 y="912"/>
                          <a:ext cx="242" cy="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85" name="Rectangle 62"/>
            <p:cNvSpPr>
              <a:spLocks noChangeArrowheads="1"/>
            </p:cNvSpPr>
            <p:nvPr/>
          </p:nvSpPr>
          <p:spPr bwMode="auto">
            <a:xfrm>
              <a:off x="2304" y="912"/>
              <a:ext cx="2208" cy="237"/>
            </a:xfrm>
            <a:prstGeom prst="rect">
              <a:avLst/>
            </a:prstGeom>
            <a:solidFill>
              <a:srgbClr val="CCFFFF"/>
            </a:solidFill>
            <a:ln w="9525" cap="flat" algn="ctr">
              <a:solidFill>
                <a:srgbClr val="33CCCC"/>
              </a:solidFill>
              <a:prstDash val="solid"/>
              <a:miter lim="800000"/>
              <a:headEnd type="none" w="med" len="med"/>
              <a:tailEnd type="none" w="med" len="med"/>
            </a:ln>
          </p:spPr>
          <p:txBody>
            <a:bodyPr anchor="ctr" anchorCtr="1">
              <a:spAutoFit/>
            </a:bodyPr>
            <a:lstStyle/>
            <a:p>
              <a:pPr>
                <a:spcBef>
                  <a:spcPct val="50000"/>
                </a:spcBef>
              </a:pPr>
              <a:r>
                <a:rPr kumimoji="1" lang="zh-CN" altLang="en-US" sz="1800">
                  <a:solidFill>
                    <a:schemeClr val="tx1"/>
                  </a:solidFill>
                  <a:ea typeface="华文中宋" panose="02010600040101010101" pitchFamily="2" charset="-122"/>
                </a:rPr>
                <a:t>校验级保护，提供高级别手段</a:t>
              </a:r>
            </a:p>
          </p:txBody>
        </p:sp>
      </p:grpSp>
    </p:spTree>
    <p:extLst>
      <p:ext uri="{BB962C8B-B14F-4D97-AF65-F5344CB8AC3E}">
        <p14:creationId xmlns:p14="http://schemas.microsoft.com/office/powerpoint/2010/main" val="413505704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childTnLst>
                                    <p:set>
                                      <p:cBhvr additive="base">
                                        <p:cTn id="6" dur="1" fill="hold">
                                          <p:stCondLst>
                                            <p:cond delay="0"/>
                                          </p:stCondLst>
                                        </p:cTn>
                                        <p:tgtEl>
                                          <p:spTgt spid="62"/>
                                        </p:tgtEl>
                                        <p:attrNameLst>
                                          <p:attrName>style.visibility</p:attrName>
                                        </p:attrNameLst>
                                      </p:cBhvr>
                                      <p:to>
                                        <p:strVal val="visible"/>
                                      </p:to>
                                    </p:set>
                                    <p:animEffect transition="in" filter="wipe(down)">
                                      <p:cBhvr additive="base">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childTnLst>
                                    <p:set>
                                      <p:cBhvr additive="base">
                                        <p:cTn id="11" dur="1" fill="hold">
                                          <p:stCondLst>
                                            <p:cond delay="0"/>
                                          </p:stCondLst>
                                        </p:cTn>
                                        <p:tgtEl>
                                          <p:spTgt spid="56"/>
                                        </p:tgtEl>
                                        <p:attrNameLst>
                                          <p:attrName>style.visibility</p:attrName>
                                        </p:attrNameLst>
                                      </p:cBhvr>
                                      <p:to>
                                        <p:strVal val="visible"/>
                                      </p:to>
                                    </p:set>
                                    <p:animEffect transition="in" filter="wipe(left)">
                                      <p:cBhvr additive="base">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childTnLst>
                                    <p:set>
                                      <p:cBhvr additive="base">
                                        <p:cTn id="16" dur="1" fill="hold">
                                          <p:stCondLst>
                                            <p:cond delay="0"/>
                                          </p:stCondLst>
                                        </p:cTn>
                                        <p:tgtEl>
                                          <p:spTgt spid="59"/>
                                        </p:tgtEl>
                                        <p:attrNameLst>
                                          <p:attrName>style.visibility</p:attrName>
                                        </p:attrNameLst>
                                      </p:cBhvr>
                                      <p:to>
                                        <p:strVal val="visible"/>
                                      </p:to>
                                    </p:set>
                                    <p:animEffect transition="in" filter="wipe(left)">
                                      <p:cBhvr additive="base">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childTnLst>
                                    <p:set>
                                      <p:cBhvr additive="base">
                                        <p:cTn id="21" dur="1" fill="hold">
                                          <p:stCondLst>
                                            <p:cond delay="0"/>
                                          </p:stCondLst>
                                        </p:cTn>
                                        <p:tgtEl>
                                          <p:spTgt spid="71"/>
                                        </p:tgtEl>
                                        <p:attrNameLst>
                                          <p:attrName>style.visibility</p:attrName>
                                        </p:attrNameLst>
                                      </p:cBhvr>
                                      <p:to>
                                        <p:strVal val="visible"/>
                                      </p:to>
                                    </p:set>
                                    <p:animEffect transition="in" filter="wipe(left)">
                                      <p:cBhvr additive="base">
                                        <p:cTn id="22" dur="500"/>
                                        <p:tgtEl>
                                          <p:spTgt spid="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childTnLst>
                                    <p:set>
                                      <p:cBhvr additive="base">
                                        <p:cTn id="26" dur="1" fill="hold">
                                          <p:stCondLst>
                                            <p:cond delay="0"/>
                                          </p:stCondLst>
                                        </p:cTn>
                                        <p:tgtEl>
                                          <p:spTgt spid="74"/>
                                        </p:tgtEl>
                                        <p:attrNameLst>
                                          <p:attrName>style.visibility</p:attrName>
                                        </p:attrNameLst>
                                      </p:cBhvr>
                                      <p:to>
                                        <p:strVal val="visible"/>
                                      </p:to>
                                    </p:set>
                                    <p:animEffect transition="in" filter="wipe(left)">
                                      <p:cBhvr additive="base">
                                        <p:cTn id="27" dur="500"/>
                                        <p:tgtEl>
                                          <p:spTgt spid="7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childTnLst>
                                    <p:set>
                                      <p:cBhvr additive="base">
                                        <p:cTn id="31" dur="1" fill="hold">
                                          <p:stCondLst>
                                            <p:cond delay="0"/>
                                          </p:stCondLst>
                                        </p:cTn>
                                        <p:tgtEl>
                                          <p:spTgt spid="77"/>
                                        </p:tgtEl>
                                        <p:attrNameLst>
                                          <p:attrName>style.visibility</p:attrName>
                                        </p:attrNameLst>
                                      </p:cBhvr>
                                      <p:to>
                                        <p:strVal val="visible"/>
                                      </p:to>
                                    </p:set>
                                    <p:animEffect transition="in" filter="wipe(left)">
                                      <p:cBhvr additive="base">
                                        <p:cTn id="32" dur="500"/>
                                        <p:tgtEl>
                                          <p:spTgt spid="7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childTnLst>
                                    <p:set>
                                      <p:cBhvr additive="base">
                                        <p:cTn id="36" dur="1" fill="hold">
                                          <p:stCondLst>
                                            <p:cond delay="0"/>
                                          </p:stCondLst>
                                        </p:cTn>
                                        <p:tgtEl>
                                          <p:spTgt spid="80"/>
                                        </p:tgtEl>
                                        <p:attrNameLst>
                                          <p:attrName>style.visibility</p:attrName>
                                        </p:attrNameLst>
                                      </p:cBhvr>
                                      <p:to>
                                        <p:strVal val="visible"/>
                                      </p:to>
                                    </p:set>
                                    <p:animEffect transition="in" filter="wipe(left)">
                                      <p:cBhvr additive="base">
                                        <p:cTn id="37" dur="500"/>
                                        <p:tgtEl>
                                          <p:spTgt spid="8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childTnLst>
                                    <p:set>
                                      <p:cBhvr additive="base">
                                        <p:cTn id="41" dur="1" fill="hold">
                                          <p:stCondLst>
                                            <p:cond delay="0"/>
                                          </p:stCondLst>
                                        </p:cTn>
                                        <p:tgtEl>
                                          <p:spTgt spid="83"/>
                                        </p:tgtEl>
                                        <p:attrNameLst>
                                          <p:attrName>style.visibility</p:attrName>
                                        </p:attrNameLst>
                                      </p:cBhvr>
                                      <p:to>
                                        <p:strVal val="visible"/>
                                      </p:to>
                                    </p:set>
                                    <p:animEffect transition="in" filter="wipe(left)">
                                      <p:cBhvr additive="base">
                                        <p:cTn id="4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18435" name="Rectangle 2"/>
          <p:cNvSpPr>
            <a:spLocks noGrp="1" noChangeArrowheads="1"/>
          </p:cNvSpPr>
          <p:nvPr>
            <p:ph type="title"/>
          </p:nvPr>
        </p:nvSpPr>
        <p:spPr>
          <a:xfrm>
            <a:off x="755576" y="84542"/>
            <a:ext cx="8316416" cy="4616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spAutoFit/>
          </a:bodyPr>
          <a:lstStyle/>
          <a:p>
            <a:pPr defTabSz="912813" eaLnBrk="1" hangingPunct="1"/>
            <a:r>
              <a:rPr lang="en-US" altLang="zh-CN">
                <a:cs typeface="+mj-cs"/>
              </a:rPr>
              <a:t>TCSEC/TDI</a:t>
            </a:r>
            <a:r>
              <a:rPr lang="zh-CN" altLang="en-US">
                <a:cs typeface="+mj-cs"/>
              </a:rPr>
              <a:t>安全级别划分</a:t>
            </a:r>
          </a:p>
        </p:txBody>
      </p:sp>
      <p:sp>
        <p:nvSpPr>
          <p:cNvPr id="18436" name="Rectangle 3"/>
          <p:cNvSpPr>
            <a:spLocks noGrp="1" noChangeArrowheads="1"/>
          </p:cNvSpPr>
          <p:nvPr>
            <p:ph sz="quarter" idx="10"/>
          </p:nvPr>
        </p:nvSpPr>
        <p:spPr>
          <a:xfrm>
            <a:off x="683568" y="769938"/>
            <a:ext cx="8136582" cy="5180201"/>
          </a:xfrm>
        </p:spPr>
        <p:txBody>
          <a:bodyPr wrap="square">
            <a:spAutoFit/>
          </a:bodyPr>
          <a:lstStyle/>
          <a:p>
            <a:pPr marL="457200" indent="-457200" defTabSz="912813" eaLnBrk="1" hangingPunct="1">
              <a:lnSpc>
                <a:spcPct val="150000"/>
              </a:lnSpc>
              <a:buSzPct val="100000"/>
              <a:buFont typeface="+mj-ea"/>
              <a:buAutoNum type="circleNumDbPlain"/>
            </a:pPr>
            <a:r>
              <a:rPr lang="zh-CN" altLang="en-US" sz="2000"/>
              <a:t>按系统可靠或可信程度逐渐增高</a:t>
            </a:r>
          </a:p>
          <a:p>
            <a:pPr marL="457200" indent="-457200" defTabSz="912813" eaLnBrk="1" hangingPunct="1">
              <a:lnSpc>
                <a:spcPct val="150000"/>
              </a:lnSpc>
              <a:buSzPct val="100000"/>
              <a:buFont typeface="+mj-ea"/>
              <a:buAutoNum type="circleNumDbPlain"/>
            </a:pPr>
            <a:r>
              <a:rPr lang="zh-CN" altLang="en-US" sz="2000"/>
              <a:t>各安全级别之间具有一种偏序向下兼容的关系，即较高安全性级别提供的安全保护要包含较低级别的所有保护要求，同时提供更多或更完善的保护能力</a:t>
            </a:r>
            <a:endParaRPr lang="en-US" altLang="zh-CN" sz="2000"/>
          </a:p>
          <a:p>
            <a:pPr marL="0" indent="0" defTabSz="912813" eaLnBrk="1" hangingPunct="1">
              <a:lnSpc>
                <a:spcPct val="150000"/>
              </a:lnSpc>
              <a:buSzPct val="100000"/>
              <a:buNone/>
            </a:pPr>
            <a:endParaRPr lang="en-US" altLang="zh-CN" sz="2000"/>
          </a:p>
          <a:p>
            <a:pPr marL="0" indent="0" defTabSz="912813" eaLnBrk="1" hangingPunct="1">
              <a:lnSpc>
                <a:spcPct val="150000"/>
              </a:lnSpc>
              <a:buSzPct val="100000"/>
              <a:buNone/>
            </a:pPr>
            <a:r>
              <a:rPr lang="en-US" altLang="zh-CN" sz="2000"/>
              <a:t>D</a:t>
            </a:r>
            <a:r>
              <a:rPr lang="zh-CN" altLang="en-US" sz="2000"/>
              <a:t>级：将一切不符合更高标准的系统均归于</a:t>
            </a:r>
            <a:r>
              <a:rPr lang="en-US" altLang="zh-CN" sz="2000"/>
              <a:t>D</a:t>
            </a:r>
            <a:r>
              <a:rPr lang="zh-CN" altLang="en-US" sz="2000"/>
              <a:t>组</a:t>
            </a:r>
          </a:p>
          <a:p>
            <a:pPr marL="0" indent="0" defTabSz="912813" eaLnBrk="1" hangingPunct="1">
              <a:lnSpc>
                <a:spcPct val="150000"/>
              </a:lnSpc>
              <a:buSzPct val="100000"/>
              <a:buNone/>
            </a:pPr>
            <a:r>
              <a:rPr lang="zh-CN" altLang="en-US" sz="2000"/>
              <a:t>典型例子：</a:t>
            </a:r>
            <a:r>
              <a:rPr lang="en-US" altLang="zh-CN" sz="2000"/>
              <a:t>DOS</a:t>
            </a:r>
            <a:r>
              <a:rPr lang="zh-CN" altLang="en-US" sz="2000"/>
              <a:t>是安全标准为</a:t>
            </a:r>
            <a:r>
              <a:rPr lang="en-US" altLang="zh-CN" sz="2000"/>
              <a:t>D</a:t>
            </a:r>
            <a:r>
              <a:rPr lang="zh-CN" altLang="en-US" sz="2000"/>
              <a:t>的操作系统</a:t>
            </a:r>
          </a:p>
          <a:p>
            <a:pPr lvl="1">
              <a:lnSpc>
                <a:spcPct val="150000"/>
              </a:lnSpc>
            </a:pPr>
            <a:r>
              <a:rPr lang="zh-CN" altLang="en-US" sz="1500"/>
              <a:t> </a:t>
            </a:r>
            <a:r>
              <a:rPr lang="en-US" altLang="zh-CN" sz="1500"/>
              <a:t>DOS</a:t>
            </a:r>
            <a:r>
              <a:rPr lang="zh-CN" altLang="en-US" sz="1500"/>
              <a:t>在安全性方面几乎没有什么专门的机制来保障</a:t>
            </a:r>
          </a:p>
          <a:p>
            <a:pPr marL="457200" indent="-457200" defTabSz="912813" eaLnBrk="1" hangingPunct="1">
              <a:lnSpc>
                <a:spcPct val="150000"/>
              </a:lnSpc>
              <a:buSzPct val="100000"/>
              <a:buFont typeface="+mj-ea"/>
              <a:buAutoNum type="circleNumDbPlain"/>
            </a:pPr>
            <a:endParaRPr lang="zh-CN" altLang="en-US" sz="2000"/>
          </a:p>
          <a:p>
            <a:pPr marL="450850" lvl="1" indent="-180975" defTabSz="912813" eaLnBrk="1" hangingPunct="1">
              <a:lnSpc>
                <a:spcPct val="150000"/>
              </a:lnSpc>
              <a:buSzPct val="100000"/>
              <a:buChar char="-"/>
            </a:pPr>
            <a:endParaRPr lang="zh-CN" altLang="en-US" sz="1400">
              <a:solidFill>
                <a:schemeClr val="tx1">
                  <a:lumMod val="50000"/>
                  <a:lumOff val="50000"/>
                </a:schemeClr>
              </a:solidFill>
              <a:latin typeface="华文中宋" panose="02010600040101010101" pitchFamily="2" charset="-122"/>
              <a:ea typeface="华文中宋" panose="02010600040101010101" pitchFamily="2" charset="-122"/>
            </a:endParaRPr>
          </a:p>
          <a:p>
            <a:pPr marL="450850" lvl="1" indent="-180975" defTabSz="912813" eaLnBrk="1" hangingPunct="1">
              <a:lnSpc>
                <a:spcPct val="150000"/>
              </a:lnSpc>
              <a:buSzPct val="100000"/>
              <a:buChar char="-"/>
            </a:pP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390347094"/>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55576" y="84542"/>
            <a:ext cx="8316416" cy="4616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spAutoFit/>
          </a:bodyPr>
          <a:lstStyle/>
          <a:p>
            <a:pPr defTabSz="912813" eaLnBrk="1" hangingPunct="1"/>
            <a:r>
              <a:rPr lang="en-US" altLang="zh-CN">
                <a:cs typeface="+mj-cs"/>
              </a:rPr>
              <a:t>C1</a:t>
            </a:r>
            <a:r>
              <a:rPr lang="zh-CN" altLang="en-US">
                <a:cs typeface="+mj-cs"/>
              </a:rPr>
              <a:t>级</a:t>
            </a:r>
          </a:p>
        </p:txBody>
      </p:sp>
      <p:sp>
        <p:nvSpPr>
          <p:cNvPr id="20483" name="Rectangle 3"/>
          <p:cNvSpPr>
            <a:spLocks noGrp="1" noChangeArrowheads="1"/>
          </p:cNvSpPr>
          <p:nvPr>
            <p:ph sz="quarter" idx="10"/>
          </p:nvPr>
        </p:nvSpPr>
        <p:spPr>
          <a:xfrm>
            <a:off x="683568" y="769938"/>
            <a:ext cx="8136582" cy="1754326"/>
          </a:xfrm>
          <a:noFill/>
        </p:spPr>
        <p:txBody>
          <a:bodyPr lIns="71323" tIns="35662" rIns="71323" bIns="35662">
            <a:spAutoFit/>
          </a:bodyPr>
          <a:lstStyle/>
          <a:p>
            <a:pPr marL="285750" indent="-285750" defTabSz="713232">
              <a:lnSpc>
                <a:spcPct val="150000"/>
              </a:lnSpc>
              <a:spcBef>
                <a:spcPct val="0"/>
              </a:spcBef>
              <a:buClr>
                <a:schemeClr val="bg1">
                  <a:lumMod val="50000"/>
                </a:schemeClr>
              </a:buClr>
            </a:pPr>
            <a:r>
              <a:rPr kumimoji="1" lang="zh-CN" altLang="en-US" sz="1800"/>
              <a:t>非常初级的自主安全保护</a:t>
            </a:r>
          </a:p>
          <a:p>
            <a:pPr marL="285750" indent="-285750" defTabSz="713232">
              <a:lnSpc>
                <a:spcPct val="150000"/>
              </a:lnSpc>
              <a:spcBef>
                <a:spcPct val="0"/>
              </a:spcBef>
              <a:buClr>
                <a:schemeClr val="bg1">
                  <a:lumMod val="50000"/>
                </a:schemeClr>
              </a:buClr>
            </a:pPr>
            <a:r>
              <a:rPr kumimoji="1" lang="zh-CN" altLang="en-US" sz="1800"/>
              <a:t>能够实现对用户和数据的分离，进行自主存取控制（</a:t>
            </a:r>
            <a:r>
              <a:rPr kumimoji="1" lang="en-US" altLang="zh-CN" sz="1800"/>
              <a:t>DAC</a:t>
            </a:r>
            <a:r>
              <a:rPr kumimoji="1" lang="zh-CN" altLang="en-US" sz="1800"/>
              <a:t>），保护或限制用户权限的传播。</a:t>
            </a:r>
          </a:p>
          <a:p>
            <a:pPr marL="285750" indent="-285750" defTabSz="713232">
              <a:lnSpc>
                <a:spcPct val="150000"/>
              </a:lnSpc>
              <a:spcBef>
                <a:spcPct val="0"/>
              </a:spcBef>
              <a:buClr>
                <a:schemeClr val="bg1">
                  <a:lumMod val="50000"/>
                </a:schemeClr>
              </a:buClr>
            </a:pPr>
            <a:r>
              <a:rPr kumimoji="1" lang="zh-CN" altLang="en-US" sz="1800"/>
              <a:t>现有的商业系统稍作改进即可满足</a:t>
            </a:r>
          </a:p>
        </p:txBody>
      </p:sp>
    </p:spTree>
    <p:extLst>
      <p:ext uri="{BB962C8B-B14F-4D97-AF65-F5344CB8AC3E}">
        <p14:creationId xmlns:p14="http://schemas.microsoft.com/office/powerpoint/2010/main" val="187560786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55576" y="84542"/>
            <a:ext cx="8316416" cy="4616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spAutoFit/>
          </a:bodyPr>
          <a:lstStyle/>
          <a:p>
            <a:pPr defTabSz="912813" eaLnBrk="1" hangingPunct="1"/>
            <a:r>
              <a:rPr lang="en-US" altLang="zh-CN">
                <a:cs typeface="+mj-cs"/>
              </a:rPr>
              <a:t>C2</a:t>
            </a:r>
            <a:r>
              <a:rPr lang="zh-CN" altLang="en-US">
                <a:cs typeface="+mj-cs"/>
              </a:rPr>
              <a:t>级</a:t>
            </a:r>
          </a:p>
        </p:txBody>
      </p:sp>
      <p:sp>
        <p:nvSpPr>
          <p:cNvPr id="21507" name="Rectangle 3"/>
          <p:cNvSpPr>
            <a:spLocks noGrp="1" noChangeArrowheads="1"/>
          </p:cNvSpPr>
          <p:nvPr>
            <p:ph sz="quarter" idx="10"/>
          </p:nvPr>
        </p:nvSpPr>
        <p:spPr>
          <a:xfrm>
            <a:off x="683568" y="769938"/>
            <a:ext cx="8136582" cy="3231860"/>
          </a:xfrm>
        </p:spPr>
        <p:txBody>
          <a:bodyPr wrap="square">
            <a:spAutoFit/>
          </a:bodyPr>
          <a:lstStyle/>
          <a:p>
            <a:pPr defTabSz="912813" eaLnBrk="1" hangingPunct="1">
              <a:lnSpc>
                <a:spcPts val="2600"/>
              </a:lnSpc>
              <a:buSzPct val="100000"/>
            </a:pPr>
            <a:r>
              <a:rPr lang="zh-CN" altLang="en-US" sz="2000"/>
              <a:t>安全产品的最低档次</a:t>
            </a:r>
          </a:p>
          <a:p>
            <a:pPr defTabSz="912813" eaLnBrk="1" hangingPunct="1">
              <a:lnSpc>
                <a:spcPts val="2600"/>
              </a:lnSpc>
              <a:buSzPct val="100000"/>
            </a:pPr>
            <a:r>
              <a:rPr lang="zh-CN" altLang="en-US" sz="2000"/>
              <a:t>提供受控的存取保护，将</a:t>
            </a:r>
            <a:r>
              <a:rPr lang="en-US" altLang="zh-CN" sz="2000"/>
              <a:t>C1</a:t>
            </a:r>
            <a:r>
              <a:rPr lang="zh-CN" altLang="en-US" sz="2000"/>
              <a:t>级的</a:t>
            </a:r>
            <a:r>
              <a:rPr lang="en-US" altLang="zh-CN" sz="2000"/>
              <a:t>DAC</a:t>
            </a:r>
            <a:r>
              <a:rPr lang="zh-CN" altLang="en-US" sz="2000"/>
              <a:t>进一步细化，以个人身份注册负责，并实施审计和资源隔离</a:t>
            </a:r>
          </a:p>
          <a:p>
            <a:pPr defTabSz="912813" eaLnBrk="1" hangingPunct="1">
              <a:lnSpc>
                <a:spcPts val="2600"/>
              </a:lnSpc>
              <a:buSzPct val="100000"/>
            </a:pPr>
            <a:r>
              <a:rPr lang="zh-CN" altLang="en-US" sz="2000"/>
              <a:t>达到</a:t>
            </a:r>
            <a:r>
              <a:rPr lang="en-US" altLang="zh-CN" sz="2000"/>
              <a:t>C2</a:t>
            </a:r>
            <a:r>
              <a:rPr lang="zh-CN" altLang="en-US" sz="2000"/>
              <a:t>级的产品在其名称中往往不突出“安全”（</a:t>
            </a:r>
            <a:r>
              <a:rPr lang="en-US" altLang="zh-CN" sz="2000"/>
              <a:t>Security</a:t>
            </a:r>
            <a:r>
              <a:rPr lang="zh-CN" altLang="en-US" sz="2000"/>
              <a:t>）这一特色</a:t>
            </a:r>
          </a:p>
          <a:p>
            <a:pPr defTabSz="912813" eaLnBrk="1" hangingPunct="1">
              <a:lnSpc>
                <a:spcPts val="2600"/>
              </a:lnSpc>
              <a:buSzPct val="100000"/>
            </a:pPr>
            <a:r>
              <a:rPr lang="zh-CN" altLang="en-US" sz="2000"/>
              <a:t>典型例子</a:t>
            </a:r>
          </a:p>
          <a:p>
            <a:pPr marL="450850" lvl="1" indent="-180975" defTabSz="912813" eaLnBrk="1" hangingPunct="1">
              <a:lnSpc>
                <a:spcPts val="2600"/>
              </a:lnSpc>
              <a:buSzPct val="100000"/>
              <a:buChar char="-"/>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 </a:t>
            </a: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Windows 2000</a:t>
            </a:r>
          </a:p>
          <a:p>
            <a:pPr marL="450850" lvl="1" indent="-180975" defTabSz="912813" eaLnBrk="1" hangingPunct="1">
              <a:lnSpc>
                <a:spcPts val="2600"/>
              </a:lnSpc>
              <a:buSzPct val="100000"/>
              <a:buChar char="-"/>
            </a:pP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 Oracle 7</a:t>
            </a:r>
          </a:p>
          <a:p>
            <a:pPr lvl="2"/>
            <a:endParaRPr lang="en-US" altLang="zh-CN" sz="1200"/>
          </a:p>
        </p:txBody>
      </p:sp>
    </p:spTree>
    <p:extLst>
      <p:ext uri="{BB962C8B-B14F-4D97-AF65-F5344CB8AC3E}">
        <p14:creationId xmlns:p14="http://schemas.microsoft.com/office/powerpoint/2010/main" val="3214760516"/>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55576" y="84543"/>
            <a:ext cx="8316416" cy="4616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spAutoFit/>
          </a:bodyPr>
          <a:lstStyle/>
          <a:p>
            <a:pPr defTabSz="912813" eaLnBrk="1" hangingPunct="1"/>
            <a:r>
              <a:rPr lang="en-US" altLang="zh-CN"/>
              <a:t>B1</a:t>
            </a:r>
            <a:r>
              <a:rPr lang="zh-CN" altLang="en-US"/>
              <a:t>级</a:t>
            </a:r>
            <a:endParaRPr lang="zh-CN" altLang="en-US">
              <a:cs typeface="+mj-cs"/>
            </a:endParaRPr>
          </a:p>
        </p:txBody>
      </p:sp>
      <p:sp>
        <p:nvSpPr>
          <p:cNvPr id="22531" name="Rectangle 3"/>
          <p:cNvSpPr>
            <a:spLocks noGrp="1" noChangeArrowheads="1"/>
          </p:cNvSpPr>
          <p:nvPr>
            <p:ph sz="quarter" idx="10"/>
          </p:nvPr>
        </p:nvSpPr>
        <p:spPr>
          <a:xfrm>
            <a:off x="683568" y="769938"/>
            <a:ext cx="8136582" cy="3429657"/>
          </a:xfrm>
        </p:spPr>
        <p:txBody>
          <a:bodyPr wrap="square">
            <a:spAutoFit/>
          </a:bodyPr>
          <a:lstStyle/>
          <a:p>
            <a:pPr defTabSz="912813" eaLnBrk="1" hangingPunct="1">
              <a:lnSpc>
                <a:spcPts val="2600"/>
              </a:lnSpc>
              <a:buSzPct val="100000"/>
            </a:pPr>
            <a:r>
              <a:rPr lang="zh-CN" altLang="en-US" sz="2000"/>
              <a:t>标记安全保护。“安全”（</a:t>
            </a:r>
            <a:r>
              <a:rPr lang="en-US" altLang="zh-CN" sz="2000"/>
              <a:t>Security</a:t>
            </a:r>
            <a:r>
              <a:rPr lang="zh-CN" altLang="en-US" sz="2000"/>
              <a:t>）或“可信的” （</a:t>
            </a:r>
            <a:r>
              <a:rPr lang="en-US" altLang="zh-CN" sz="2000"/>
              <a:t>Trusted</a:t>
            </a:r>
            <a:r>
              <a:rPr lang="zh-CN" altLang="en-US" sz="2000"/>
              <a:t>）产品。</a:t>
            </a:r>
          </a:p>
          <a:p>
            <a:pPr defTabSz="912813" eaLnBrk="1" hangingPunct="1">
              <a:lnSpc>
                <a:spcPts val="2600"/>
              </a:lnSpc>
              <a:buSzPct val="100000"/>
            </a:pPr>
            <a:r>
              <a:rPr lang="zh-CN" altLang="en-US" sz="2000"/>
              <a:t>对系统的数据加以标记，对标记的主体和客体实施强制存取控制（</a:t>
            </a:r>
            <a:r>
              <a:rPr lang="en-US" altLang="zh-CN" sz="2000"/>
              <a:t>MAC</a:t>
            </a:r>
            <a:r>
              <a:rPr lang="zh-CN" altLang="en-US" sz="2000"/>
              <a:t>）、审计等安全机制</a:t>
            </a:r>
            <a:endParaRPr lang="en-US" altLang="zh-CN" sz="2000"/>
          </a:p>
          <a:p>
            <a:pPr defTabSz="912813" eaLnBrk="1" hangingPunct="1">
              <a:lnSpc>
                <a:spcPts val="2600"/>
              </a:lnSpc>
              <a:buSzPct val="100000"/>
            </a:pPr>
            <a:r>
              <a:rPr lang="en-US" altLang="zh-CN" sz="2000"/>
              <a:t>B1</a:t>
            </a:r>
            <a:r>
              <a:rPr lang="zh-CN" altLang="en-US" sz="2000"/>
              <a:t>级典型例子</a:t>
            </a:r>
          </a:p>
          <a:p>
            <a:pPr marL="450850" lvl="1" indent="-180975" defTabSz="912813" eaLnBrk="1" hangingPunct="1">
              <a:lnSpc>
                <a:spcPts val="2600"/>
              </a:lnSpc>
              <a:buSzPct val="100000"/>
              <a:buChar char="-"/>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 操作系统</a:t>
            </a:r>
          </a:p>
          <a:p>
            <a:pPr lvl="2"/>
            <a:r>
              <a:rPr lang="zh-CN" altLang="en-US" sz="1200"/>
              <a:t>惠普公司的</a:t>
            </a:r>
            <a:r>
              <a:rPr lang="en-US" altLang="zh-CN" sz="1200"/>
              <a:t>HP-UX BLS release 9.09+ </a:t>
            </a:r>
          </a:p>
          <a:p>
            <a:pPr marL="450850" lvl="1" indent="-180975" defTabSz="912813" eaLnBrk="1" hangingPunct="1">
              <a:lnSpc>
                <a:spcPts val="2600"/>
              </a:lnSpc>
              <a:buSzPct val="100000"/>
              <a:buChar char="-"/>
            </a:pP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 </a:t>
            </a: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数据库</a:t>
            </a:r>
          </a:p>
          <a:p>
            <a:pPr lvl="2"/>
            <a:r>
              <a:rPr lang="en-US" altLang="zh-CN" sz="1200"/>
              <a:t>Oracle</a:t>
            </a:r>
            <a:r>
              <a:rPr lang="zh-CN" altLang="en-US" sz="1200"/>
              <a:t>公司的</a:t>
            </a:r>
            <a:r>
              <a:rPr lang="en-US" altLang="zh-CN" sz="1200"/>
              <a:t>Trusted Oracle 7</a:t>
            </a:r>
          </a:p>
          <a:p>
            <a:pPr lvl="2"/>
            <a:r>
              <a:rPr lang="en-US" altLang="zh-CN" sz="1200"/>
              <a:t>Sybase</a:t>
            </a:r>
            <a:r>
              <a:rPr lang="zh-CN" altLang="en-US" sz="1200"/>
              <a:t>公司的</a:t>
            </a:r>
            <a:r>
              <a:rPr lang="en-US" altLang="zh-CN" sz="1200"/>
              <a:t>Secure SQL Server version 11.0.6</a:t>
            </a:r>
            <a:endParaRPr lang="zh-CN" altLang="en-US" sz="1200"/>
          </a:p>
        </p:txBody>
      </p:sp>
    </p:spTree>
    <p:extLst>
      <p:ext uri="{BB962C8B-B14F-4D97-AF65-F5344CB8AC3E}">
        <p14:creationId xmlns:p14="http://schemas.microsoft.com/office/powerpoint/2010/main" val="189602137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755576" y="84542"/>
            <a:ext cx="8316416" cy="4616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spAutoFit/>
          </a:bodyPr>
          <a:lstStyle/>
          <a:p>
            <a:pPr defTabSz="912813" eaLnBrk="1" hangingPunct="1"/>
            <a:r>
              <a:rPr lang="en-US" altLang="zh-CN">
                <a:cs typeface="+mj-cs"/>
              </a:rPr>
              <a:t>B2</a:t>
            </a:r>
            <a:r>
              <a:rPr lang="zh-CN" altLang="en-US">
                <a:cs typeface="+mj-cs"/>
              </a:rPr>
              <a:t>级</a:t>
            </a:r>
          </a:p>
        </p:txBody>
      </p:sp>
      <p:sp>
        <p:nvSpPr>
          <p:cNvPr id="23556" name="Rectangle 3"/>
          <p:cNvSpPr>
            <a:spLocks noGrp="1" noChangeArrowheads="1"/>
          </p:cNvSpPr>
          <p:nvPr>
            <p:ph sz="quarter" idx="10"/>
          </p:nvPr>
        </p:nvSpPr>
        <p:spPr>
          <a:xfrm>
            <a:off x="683568" y="769938"/>
            <a:ext cx="8136582" cy="1530675"/>
          </a:xfrm>
        </p:spPr>
        <p:txBody>
          <a:bodyPr wrap="square">
            <a:spAutoFit/>
          </a:bodyPr>
          <a:lstStyle/>
          <a:p>
            <a:pPr defTabSz="912813" eaLnBrk="1" hangingPunct="1">
              <a:lnSpc>
                <a:spcPts val="2600"/>
              </a:lnSpc>
              <a:buSzPct val="100000"/>
            </a:pPr>
            <a:r>
              <a:rPr lang="zh-CN" altLang="en-US" sz="2000"/>
              <a:t>结构化保护</a:t>
            </a:r>
          </a:p>
          <a:p>
            <a:pPr defTabSz="912813" eaLnBrk="1" hangingPunct="1">
              <a:lnSpc>
                <a:spcPts val="2600"/>
              </a:lnSpc>
              <a:buSzPct val="100000"/>
            </a:pPr>
            <a:r>
              <a:rPr lang="zh-CN" altLang="en-US" sz="2000"/>
              <a:t>建立形式化的安全策略模型并对系统内的所有主体和客体实施</a:t>
            </a:r>
            <a:r>
              <a:rPr lang="en-US" altLang="zh-CN" sz="2000"/>
              <a:t>DAC</a:t>
            </a:r>
            <a:r>
              <a:rPr lang="zh-CN" altLang="en-US" sz="2000"/>
              <a:t>和</a:t>
            </a:r>
            <a:r>
              <a:rPr lang="en-US" altLang="zh-CN" sz="2000"/>
              <a:t>MAC</a:t>
            </a:r>
          </a:p>
          <a:p>
            <a:pPr marL="450850" lvl="1" indent="-180975" defTabSz="912813" eaLnBrk="1" hangingPunct="1">
              <a:lnSpc>
                <a:spcPts val="2600"/>
              </a:lnSpc>
              <a:buSzPct val="100000"/>
              <a:buChar char="-"/>
            </a:pP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13037705"/>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755576" y="84542"/>
            <a:ext cx="8316416" cy="4616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spAutoFit/>
          </a:bodyPr>
          <a:lstStyle/>
          <a:p>
            <a:pPr defTabSz="912813" eaLnBrk="1" hangingPunct="1"/>
            <a:r>
              <a:rPr lang="en-US" altLang="zh-CN">
                <a:cs typeface="+mj-cs"/>
              </a:rPr>
              <a:t>B3</a:t>
            </a:r>
            <a:r>
              <a:rPr lang="zh-CN" altLang="en-US">
                <a:cs typeface="+mj-cs"/>
              </a:rPr>
              <a:t>级</a:t>
            </a:r>
          </a:p>
        </p:txBody>
      </p:sp>
      <p:sp>
        <p:nvSpPr>
          <p:cNvPr id="24580" name="Rectangle 3"/>
          <p:cNvSpPr>
            <a:spLocks noGrp="1" noChangeArrowheads="1"/>
          </p:cNvSpPr>
          <p:nvPr>
            <p:ph sz="quarter" idx="10"/>
          </p:nvPr>
        </p:nvSpPr>
        <p:spPr>
          <a:xfrm>
            <a:off x="683568" y="769938"/>
            <a:ext cx="8136582" cy="1866986"/>
          </a:xfrm>
        </p:spPr>
        <p:txBody>
          <a:bodyPr wrap="square">
            <a:spAutoFit/>
          </a:bodyPr>
          <a:lstStyle/>
          <a:p>
            <a:pPr defTabSz="912813" eaLnBrk="1" hangingPunct="1">
              <a:lnSpc>
                <a:spcPct val="150000"/>
              </a:lnSpc>
              <a:buSzPct val="100000"/>
            </a:pPr>
            <a:r>
              <a:rPr lang="zh-CN" altLang="en-US" sz="2000"/>
              <a:t>安全域</a:t>
            </a:r>
          </a:p>
          <a:p>
            <a:pPr defTabSz="912813" eaLnBrk="1" hangingPunct="1">
              <a:lnSpc>
                <a:spcPct val="150000"/>
              </a:lnSpc>
              <a:buSzPct val="100000"/>
            </a:pPr>
            <a:r>
              <a:rPr lang="zh-CN" altLang="en-US" sz="2000"/>
              <a:t>该级的</a:t>
            </a:r>
            <a:r>
              <a:rPr lang="en-US" altLang="zh-CN" sz="2000"/>
              <a:t>TCB</a:t>
            </a:r>
            <a:r>
              <a:rPr lang="zh-CN" altLang="en-US" sz="2000"/>
              <a:t>必须满足访问监控器的要求，审计跟踪能力更强，并提供系统恢复过程</a:t>
            </a:r>
            <a:endParaRPr lang="en-US" altLang="zh-CN" sz="2000"/>
          </a:p>
          <a:p>
            <a:pPr marL="450850" lvl="1" indent="-180975" defTabSz="912813" eaLnBrk="1" hangingPunct="1">
              <a:lnSpc>
                <a:spcPct val="150000"/>
              </a:lnSpc>
              <a:buSzPct val="100000"/>
              <a:buChar char="-"/>
            </a:pPr>
            <a:endParaRPr lang="zh-CN" altLang="en-US" sz="1400">
              <a:solidFill>
                <a:schemeClr val="tx1">
                  <a:lumMod val="50000"/>
                  <a:lumOff val="50000"/>
                </a:schemeClr>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101006494"/>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a:xfrm>
            <a:off x="755576" y="84542"/>
            <a:ext cx="8316416" cy="4616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spAutoFit/>
          </a:bodyPr>
          <a:lstStyle/>
          <a:p>
            <a:pPr defTabSz="912813" eaLnBrk="1" hangingPunct="1"/>
            <a:r>
              <a:rPr lang="en-US" altLang="zh-CN">
                <a:cs typeface="+mj-cs"/>
              </a:rPr>
              <a:t>A1</a:t>
            </a:r>
            <a:r>
              <a:rPr lang="zh-CN" altLang="en-US">
                <a:cs typeface="+mj-cs"/>
              </a:rPr>
              <a:t>级</a:t>
            </a:r>
          </a:p>
        </p:txBody>
      </p:sp>
      <p:sp>
        <p:nvSpPr>
          <p:cNvPr id="24580" name="Rectangle 3"/>
          <p:cNvSpPr>
            <a:spLocks noGrp="1" noChangeArrowheads="1"/>
          </p:cNvSpPr>
          <p:nvPr>
            <p:ph sz="quarter" idx="10"/>
          </p:nvPr>
        </p:nvSpPr>
        <p:spPr>
          <a:xfrm>
            <a:off x="683568" y="769938"/>
            <a:ext cx="8136582" cy="1135696"/>
          </a:xfrm>
        </p:spPr>
        <p:txBody>
          <a:bodyPr wrap="square">
            <a:spAutoFit/>
          </a:bodyPr>
          <a:lstStyle/>
          <a:p>
            <a:pPr defTabSz="912813" eaLnBrk="1" hangingPunct="1">
              <a:lnSpc>
                <a:spcPct val="150000"/>
              </a:lnSpc>
              <a:buSzPct val="100000"/>
            </a:pPr>
            <a:r>
              <a:rPr lang="zh-CN" altLang="en-US"/>
              <a:t>验证设计，即提供</a:t>
            </a:r>
            <a:r>
              <a:rPr lang="en-US" altLang="zh-CN"/>
              <a:t>B3</a:t>
            </a:r>
            <a:r>
              <a:rPr lang="zh-CN" altLang="en-US"/>
              <a:t>级保护的同时给出系统的形式化设计说明和验证以确信各安全保护真正实现。</a:t>
            </a:r>
          </a:p>
          <a:p>
            <a:pPr marL="450850" lvl="1" indent="-180975" defTabSz="912813" eaLnBrk="1" hangingPunct="1">
              <a:lnSpc>
                <a:spcPct val="150000"/>
              </a:lnSpc>
              <a:buSzPct val="100000"/>
              <a:buChar char="-"/>
            </a:pPr>
            <a:endParaRPr lang="zh-CN" altLang="en-US" sz="1400">
              <a:solidFill>
                <a:schemeClr val="tx1">
                  <a:lumMod val="50000"/>
                  <a:lumOff val="50000"/>
                </a:schemeClr>
              </a:solidFill>
            </a:endParaRPr>
          </a:p>
        </p:txBody>
      </p:sp>
    </p:spTree>
    <p:extLst>
      <p:ext uri="{BB962C8B-B14F-4D97-AF65-F5344CB8AC3E}">
        <p14:creationId xmlns:p14="http://schemas.microsoft.com/office/powerpoint/2010/main" val="1574288036"/>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25603" name="Rectangle 2"/>
          <p:cNvSpPr>
            <a:spLocks noGrp="1" noChangeArrowheads="1"/>
          </p:cNvSpPr>
          <p:nvPr>
            <p:ph type="title"/>
          </p:nvPr>
        </p:nvSpPr>
        <p:spPr>
          <a:xfrm>
            <a:off x="755576" y="84542"/>
            <a:ext cx="8316416" cy="4616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spAutoFit/>
          </a:bodyPr>
          <a:lstStyle/>
          <a:p>
            <a:pPr defTabSz="912813" eaLnBrk="1" hangingPunct="1"/>
            <a:r>
              <a:rPr lang="en-US" altLang="zh-CN">
                <a:cs typeface="+mj-cs"/>
              </a:rPr>
              <a:t>CC</a:t>
            </a:r>
          </a:p>
        </p:txBody>
      </p:sp>
      <p:sp>
        <p:nvSpPr>
          <p:cNvPr id="25604" name="Rectangle 3"/>
          <p:cNvSpPr>
            <a:spLocks noGrp="1" noChangeArrowheads="1"/>
          </p:cNvSpPr>
          <p:nvPr>
            <p:ph sz="quarter" idx="10"/>
          </p:nvPr>
        </p:nvSpPr>
        <p:spPr>
          <a:xfrm>
            <a:off x="683568" y="769938"/>
            <a:ext cx="8136582" cy="1573764"/>
          </a:xfrm>
        </p:spPr>
        <p:txBody>
          <a:bodyPr wrap="square">
            <a:spAutoFit/>
          </a:bodyPr>
          <a:lstStyle/>
          <a:p>
            <a:pPr defTabSz="912813" eaLnBrk="1" hangingPunct="1">
              <a:lnSpc>
                <a:spcPts val="2600"/>
              </a:lnSpc>
              <a:buSzPct val="100000"/>
            </a:pPr>
            <a:r>
              <a:rPr lang="zh-CN" altLang="en-US" sz="2000"/>
              <a:t>提出国际公认的表述信息技术安全性的结构</a:t>
            </a:r>
          </a:p>
          <a:p>
            <a:pPr defTabSz="912813" eaLnBrk="1" hangingPunct="1">
              <a:lnSpc>
                <a:spcPts val="2600"/>
              </a:lnSpc>
              <a:buSzPct val="100000"/>
            </a:pPr>
            <a:r>
              <a:rPr lang="zh-CN" altLang="en-US" sz="2000"/>
              <a:t>把信息产品的安全要求分为</a:t>
            </a:r>
          </a:p>
          <a:p>
            <a:pPr marL="450850" lvl="1" indent="-180975" defTabSz="912813" eaLnBrk="1" hangingPunct="1">
              <a:lnSpc>
                <a:spcPts val="2600"/>
              </a:lnSpc>
              <a:buSzPct val="100000"/>
              <a:buChar char="-"/>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安全功能要求</a:t>
            </a:r>
          </a:p>
          <a:p>
            <a:pPr marL="450850" lvl="1" indent="-180975" defTabSz="912813" eaLnBrk="1" hangingPunct="1">
              <a:lnSpc>
                <a:spcPts val="2600"/>
              </a:lnSpc>
              <a:buSzPct val="100000"/>
              <a:buChar char="-"/>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安全保证要求</a:t>
            </a:r>
          </a:p>
        </p:txBody>
      </p:sp>
    </p:spTree>
    <p:extLst>
      <p:ext uri="{BB962C8B-B14F-4D97-AF65-F5344CB8AC3E}">
        <p14:creationId xmlns:p14="http://schemas.microsoft.com/office/powerpoint/2010/main" val="3035305938"/>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26627" name="Rectangle 2"/>
          <p:cNvSpPr>
            <a:spLocks noGrp="1" noChangeArrowheads="1"/>
          </p:cNvSpPr>
          <p:nvPr>
            <p:ph type="title"/>
          </p:nvPr>
        </p:nvSpPr>
        <p:spPr>
          <a:xfrm>
            <a:off x="755576" y="84542"/>
            <a:ext cx="8316416" cy="4616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spAutoFit/>
          </a:bodyPr>
          <a:lstStyle/>
          <a:p>
            <a:pPr defTabSz="912813" eaLnBrk="1" hangingPunct="1"/>
            <a:r>
              <a:rPr lang="en-US" altLang="zh-CN">
                <a:cs typeface="+mj-cs"/>
              </a:rPr>
              <a:t>CC</a:t>
            </a:r>
            <a:r>
              <a:rPr lang="zh-CN" altLang="en-US">
                <a:cs typeface="+mj-cs"/>
              </a:rPr>
              <a:t>文本组成</a:t>
            </a:r>
          </a:p>
        </p:txBody>
      </p:sp>
      <p:sp>
        <p:nvSpPr>
          <p:cNvPr id="26628" name="Rectangle 3"/>
          <p:cNvSpPr>
            <a:spLocks noGrp="1" noChangeArrowheads="1"/>
          </p:cNvSpPr>
          <p:nvPr>
            <p:ph sz="quarter" idx="10"/>
          </p:nvPr>
        </p:nvSpPr>
        <p:spPr>
          <a:xfrm>
            <a:off x="683568" y="769938"/>
            <a:ext cx="8136582" cy="2721771"/>
          </a:xfrm>
        </p:spPr>
        <p:txBody>
          <a:bodyPr wrap="square">
            <a:spAutoFit/>
          </a:bodyPr>
          <a:lstStyle/>
          <a:p>
            <a:pPr defTabSz="912813" eaLnBrk="1" hangingPunct="1">
              <a:lnSpc>
                <a:spcPts val="2600"/>
              </a:lnSpc>
              <a:buSzPct val="100000"/>
            </a:pPr>
            <a:r>
              <a:rPr lang="zh-CN" altLang="en-US" sz="2000"/>
              <a:t>简介和一般模型</a:t>
            </a:r>
            <a:endParaRPr lang="en-US" altLang="zh-CN" sz="2000"/>
          </a:p>
          <a:p>
            <a:pPr marL="450850" lvl="1" indent="-180975" defTabSz="912813" eaLnBrk="1" hangingPunct="1">
              <a:lnSpc>
                <a:spcPts val="2600"/>
              </a:lnSpc>
              <a:buSzPct val="100000"/>
              <a:buChar char="-"/>
            </a:pP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有关术语、基本概念和一般模型以及与评估有关的一些框架</a:t>
            </a:r>
            <a:endParaRPr lang="zh-CN" altLang="en-US" sz="1400">
              <a:solidFill>
                <a:schemeClr val="tx1">
                  <a:lumMod val="50000"/>
                  <a:lumOff val="50000"/>
                </a:schemeClr>
              </a:solidFill>
              <a:latin typeface="华文中宋" panose="02010600040101010101" pitchFamily="2" charset="-122"/>
              <a:ea typeface="华文中宋" panose="02010600040101010101" pitchFamily="2" charset="-122"/>
            </a:endParaRPr>
          </a:p>
          <a:p>
            <a:pPr defTabSz="912813" eaLnBrk="1" hangingPunct="1">
              <a:lnSpc>
                <a:spcPts val="2600"/>
              </a:lnSpc>
              <a:buSzPct val="100000"/>
            </a:pPr>
            <a:r>
              <a:rPr lang="zh-CN" altLang="en-US" sz="2000"/>
              <a:t>安全功能要求</a:t>
            </a:r>
            <a:endParaRPr lang="en-US" altLang="zh-CN" sz="2000"/>
          </a:p>
          <a:p>
            <a:pPr marL="450850" lvl="1" indent="-180975" defTabSz="912813" eaLnBrk="1" hangingPunct="1">
              <a:lnSpc>
                <a:spcPts val="2600"/>
              </a:lnSpc>
              <a:buSzPct val="100000"/>
              <a:buChar char="-"/>
            </a:pP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列出了一系列类、子类和组件</a:t>
            </a:r>
            <a:endParaRPr lang="zh-CN" altLang="en-US" sz="1400">
              <a:solidFill>
                <a:schemeClr val="tx1">
                  <a:lumMod val="50000"/>
                  <a:lumOff val="50000"/>
                </a:schemeClr>
              </a:solidFill>
              <a:latin typeface="华文中宋" panose="02010600040101010101" pitchFamily="2" charset="-122"/>
              <a:ea typeface="华文中宋" panose="02010600040101010101" pitchFamily="2" charset="-122"/>
            </a:endParaRPr>
          </a:p>
          <a:p>
            <a:pPr defTabSz="912813" eaLnBrk="1" hangingPunct="1">
              <a:lnSpc>
                <a:spcPts val="2600"/>
              </a:lnSpc>
              <a:buSzPct val="100000"/>
            </a:pPr>
            <a:r>
              <a:rPr lang="zh-CN" altLang="en-US" sz="2000"/>
              <a:t>安全保证要求</a:t>
            </a:r>
            <a:endParaRPr lang="en-US" altLang="zh-CN" sz="2000"/>
          </a:p>
          <a:p>
            <a:pPr marL="450850" lvl="1" indent="-180975" defTabSz="912813" eaLnBrk="1" hangingPunct="1">
              <a:lnSpc>
                <a:spcPts val="2600"/>
              </a:lnSpc>
              <a:buSzPct val="100000"/>
              <a:buChar char="-"/>
            </a:pP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列出了一系列保证类、子类和组件</a:t>
            </a: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a:p>
            <a:pPr marL="450850" lvl="1" indent="-180975" defTabSz="912813" eaLnBrk="1" hangingPunct="1">
              <a:lnSpc>
                <a:spcPts val="2600"/>
              </a:lnSpc>
              <a:buSzPct val="100000"/>
              <a:buChar char="-"/>
            </a:pP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提出了评估保证级（</a:t>
            </a: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Evaluation Assurance Level</a:t>
            </a: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a:t>
            </a: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EAL</a:t>
            </a: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），从</a:t>
            </a: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EAL1</a:t>
            </a: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至</a:t>
            </a: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EAL7</a:t>
            </a: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共分为七级</a:t>
            </a:r>
            <a:endParaRPr lang="zh-CN" altLang="en-US" sz="1400">
              <a:solidFill>
                <a:schemeClr val="tx1">
                  <a:lumMod val="50000"/>
                  <a:lumOff val="50000"/>
                </a:schemeClr>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04193009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a:spLocks noChangeArrowheads="1"/>
          </p:cNvSpPr>
          <p:nvPr/>
        </p:nvSpPr>
        <p:spPr bwMode="auto">
          <a:xfrm>
            <a:off x="5094288" y="2054225"/>
            <a:ext cx="1759830" cy="34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数据库安全控制</a:t>
            </a:r>
          </a:p>
        </p:txBody>
      </p:sp>
      <p:sp>
        <p:nvSpPr>
          <p:cNvPr id="9219" name="矩形 23"/>
          <p:cNvSpPr>
            <a:spLocks noChangeArrowheads="1"/>
          </p:cNvSpPr>
          <p:nvPr/>
        </p:nvSpPr>
        <p:spPr bwMode="auto">
          <a:xfrm>
            <a:off x="5111750" y="2782888"/>
            <a:ext cx="1067332" cy="34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视图机制</a:t>
            </a:r>
          </a:p>
        </p:txBody>
      </p:sp>
      <p:sp>
        <p:nvSpPr>
          <p:cNvPr id="9220" name="矩形 32"/>
          <p:cNvSpPr>
            <a:spLocks noChangeArrowheads="1"/>
          </p:cNvSpPr>
          <p:nvPr/>
        </p:nvSpPr>
        <p:spPr bwMode="auto">
          <a:xfrm>
            <a:off x="5106988" y="3562350"/>
            <a:ext cx="2273324" cy="34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审计加密等安全性</a:t>
            </a:r>
          </a:p>
        </p:txBody>
      </p:sp>
      <p:sp>
        <p:nvSpPr>
          <p:cNvPr id="9221" name="矩形 1"/>
          <p:cNvSpPr>
            <a:spLocks noChangeArrowheads="1"/>
          </p:cNvSpPr>
          <p:nvPr/>
        </p:nvSpPr>
        <p:spPr bwMode="auto">
          <a:xfrm>
            <a:off x="5089525" y="1284288"/>
            <a:ext cx="1759830" cy="34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rgbClr val="FF0000"/>
                </a:solidFill>
                <a:latin typeface="微软雅黑" panose="020B0503020204020204" pitchFamily="34" charset="-122"/>
                <a:ea typeface="微软雅黑" panose="020B0503020204020204" pitchFamily="34" charset="-122"/>
              </a:rPr>
              <a:t>计算机安全概述</a:t>
            </a:r>
          </a:p>
        </p:txBody>
      </p:sp>
      <p:cxnSp>
        <p:nvCxnSpPr>
          <p:cNvPr id="42" name="直接连接符 41"/>
          <p:cNvCxnSpPr/>
          <p:nvPr/>
        </p:nvCxnSpPr>
        <p:spPr>
          <a:xfrm>
            <a:off x="4999038" y="1658938"/>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999038" y="241617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999038" y="3173413"/>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9225" name="文本框 41"/>
          <p:cNvSpPr txBox="1">
            <a:spLocks noChangeArrowheads="1"/>
          </p:cNvSpPr>
          <p:nvPr/>
        </p:nvSpPr>
        <p:spPr bwMode="auto">
          <a:xfrm>
            <a:off x="4506913" y="1081088"/>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1</a:t>
            </a:r>
            <a:endParaRPr lang="zh-CN" altLang="en-US" sz="4400" b="1">
              <a:solidFill>
                <a:srgbClr val="FFC000"/>
              </a:solidFill>
              <a:latin typeface="Cooper Black" panose="0208090404030B020404" pitchFamily="18" charset="0"/>
            </a:endParaRPr>
          </a:p>
        </p:txBody>
      </p:sp>
      <p:sp>
        <p:nvSpPr>
          <p:cNvPr id="9226" name="文本框 44"/>
          <p:cNvSpPr txBox="1">
            <a:spLocks noChangeArrowheads="1"/>
          </p:cNvSpPr>
          <p:nvPr/>
        </p:nvSpPr>
        <p:spPr bwMode="auto">
          <a:xfrm>
            <a:off x="4506913" y="1825625"/>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2</a:t>
            </a:r>
            <a:endParaRPr lang="zh-CN" altLang="en-US" sz="4400" b="1">
              <a:solidFill>
                <a:srgbClr val="FFC000"/>
              </a:solidFill>
              <a:latin typeface="Cooper Black" panose="0208090404030B020404" pitchFamily="18" charset="0"/>
            </a:endParaRPr>
          </a:p>
        </p:txBody>
      </p:sp>
      <p:sp>
        <p:nvSpPr>
          <p:cNvPr id="9227" name="文本框 46"/>
          <p:cNvSpPr txBox="1">
            <a:spLocks noChangeArrowheads="1"/>
          </p:cNvSpPr>
          <p:nvPr/>
        </p:nvSpPr>
        <p:spPr bwMode="auto">
          <a:xfrm>
            <a:off x="4506913" y="2568575"/>
            <a:ext cx="5524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3</a:t>
            </a:r>
            <a:endParaRPr lang="zh-CN" altLang="en-US" sz="4400" b="1">
              <a:solidFill>
                <a:srgbClr val="FFC000"/>
              </a:solidFill>
              <a:latin typeface="Cooper Black" panose="0208090404030B020404" pitchFamily="18" charset="0"/>
            </a:endParaRPr>
          </a:p>
        </p:txBody>
      </p:sp>
      <p:cxnSp>
        <p:nvCxnSpPr>
          <p:cNvPr id="49" name="直接连接符 48"/>
          <p:cNvCxnSpPr/>
          <p:nvPr/>
        </p:nvCxnSpPr>
        <p:spPr>
          <a:xfrm>
            <a:off x="4999038" y="3932238"/>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9229" name="文本框 57"/>
          <p:cNvSpPr txBox="1">
            <a:spLocks noChangeArrowheads="1"/>
          </p:cNvSpPr>
          <p:nvPr/>
        </p:nvSpPr>
        <p:spPr bwMode="auto">
          <a:xfrm>
            <a:off x="4506913" y="3311525"/>
            <a:ext cx="5524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4</a:t>
            </a:r>
            <a:endParaRPr lang="zh-CN" altLang="en-US" sz="4400" b="1">
              <a:solidFill>
                <a:srgbClr val="FFC000"/>
              </a:solidFill>
              <a:latin typeface="Cooper Black" panose="0208090404030B020404" pitchFamily="18" charset="0"/>
            </a:endParaRP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5"/>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27651" name="Rectangle 2"/>
          <p:cNvSpPr>
            <a:spLocks noGrp="1" noChangeArrowheads="1"/>
          </p:cNvSpPr>
          <p:nvPr>
            <p:ph type="title"/>
          </p:nvPr>
        </p:nvSpPr>
        <p:spPr>
          <a:xfrm>
            <a:off x="755576" y="84542"/>
            <a:ext cx="8316416" cy="4616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spAutoFit/>
          </a:bodyPr>
          <a:lstStyle/>
          <a:p>
            <a:pPr defTabSz="912813" eaLnBrk="1" hangingPunct="1"/>
            <a:r>
              <a:rPr lang="en-US" altLang="zh-CN">
                <a:cs typeface="+mj-cs"/>
              </a:rPr>
              <a:t>CC</a:t>
            </a:r>
            <a:r>
              <a:rPr lang="zh-CN" altLang="en-US">
                <a:cs typeface="+mj-cs"/>
              </a:rPr>
              <a:t>评估保证级（</a:t>
            </a:r>
            <a:r>
              <a:rPr lang="en-US" altLang="zh-CN">
                <a:cs typeface="+mj-cs"/>
              </a:rPr>
              <a:t>EAL</a:t>
            </a:r>
            <a:r>
              <a:rPr lang="zh-CN" altLang="en-US">
                <a:cs typeface="+mj-cs"/>
              </a:rPr>
              <a:t>）划分 </a:t>
            </a:r>
          </a:p>
        </p:txBody>
      </p:sp>
      <p:graphicFrame>
        <p:nvGraphicFramePr>
          <p:cNvPr id="17413" name="Group 5"/>
          <p:cNvGraphicFramePr>
            <a:graphicFrameLocks noGrp="1"/>
          </p:cNvGraphicFramePr>
          <p:nvPr>
            <p:ph sz="quarter" idx="10"/>
            <p:extLst>
              <p:ext uri="{D42A27DB-BD31-4B8C-83A1-F6EECF244321}">
                <p14:modId xmlns:p14="http://schemas.microsoft.com/office/powerpoint/2010/main" val="3476604391"/>
              </p:ext>
            </p:extLst>
          </p:nvPr>
        </p:nvGraphicFramePr>
        <p:xfrm>
          <a:off x="845495" y="1129308"/>
          <a:ext cx="8136578" cy="3456777"/>
        </p:xfrm>
        <a:graphic>
          <a:graphicData uri="http://schemas.openxmlformats.org/drawingml/2006/table">
            <a:tbl>
              <a:tblPr>
                <a:tableStyleId>{D7AC3CCA-C797-4891-BE02-D94E43425B78}</a:tableStyleId>
              </a:tblPr>
              <a:tblGrid>
                <a:gridCol w="1268845">
                  <a:extLst>
                    <a:ext uri="{9D8B030D-6E8A-4147-A177-3AD203B41FA5}">
                      <a16:colId xmlns:a16="http://schemas.microsoft.com/office/drawing/2014/main" val="20000"/>
                    </a:ext>
                  </a:extLst>
                </a:gridCol>
                <a:gridCol w="4642866">
                  <a:extLst>
                    <a:ext uri="{9D8B030D-6E8A-4147-A177-3AD203B41FA5}">
                      <a16:colId xmlns:a16="http://schemas.microsoft.com/office/drawing/2014/main" val="20001"/>
                    </a:ext>
                  </a:extLst>
                </a:gridCol>
                <a:gridCol w="2224867">
                  <a:extLst>
                    <a:ext uri="{9D8B030D-6E8A-4147-A177-3AD203B41FA5}">
                      <a16:colId xmlns:a16="http://schemas.microsoft.com/office/drawing/2014/main" val="20002"/>
                    </a:ext>
                  </a:extLst>
                </a:gridCol>
              </a:tblGrid>
              <a:tr h="482848">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300" u="none" strike="noStrike" cap="none" normalizeH="0" baseline="0" dirty="0">
                          <a:ln>
                            <a:noFill/>
                          </a:ln>
                          <a:effectLst/>
                          <a:latin typeface="微软雅黑" panose="020B0503020204020204" pitchFamily="34" charset="-122"/>
                          <a:ea typeface="微软雅黑" panose="020B0503020204020204" pitchFamily="34" charset="-122"/>
                        </a:rPr>
                        <a:t>评估保证级</a:t>
                      </a:r>
                      <a:endParaRPr kumimoji="0" 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300" u="none" strike="noStrike" cap="none" normalizeH="0" baseline="0" dirty="0">
                          <a:ln>
                            <a:noFill/>
                          </a:ln>
                          <a:effectLst/>
                          <a:latin typeface="微软雅黑" panose="020B0503020204020204" pitchFamily="34" charset="-122"/>
                          <a:ea typeface="微软雅黑" panose="020B0503020204020204" pitchFamily="34" charset="-122"/>
                        </a:rPr>
                        <a:t>定　　义</a:t>
                      </a:r>
                      <a:endParaRPr kumimoji="0" 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anchor="ctr" horzOverflow="overflow"/>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300" u="none" strike="noStrike" cap="none" normalizeH="0" baseline="0">
                          <a:ln>
                            <a:noFill/>
                          </a:ln>
                          <a:effectLst/>
                          <a:latin typeface="微软雅黑" panose="020B0503020204020204" pitchFamily="34" charset="-122"/>
                          <a:ea typeface="微软雅黑" panose="020B0503020204020204" pitchFamily="34" charset="-122"/>
                        </a:rPr>
                        <a:t>TCSEC</a:t>
                      </a:r>
                      <a:r>
                        <a:rPr kumimoji="0" lang="zh-CN" altLang="en-US" sz="1300" u="none" strike="noStrike" cap="none" normalizeH="0" baseline="0">
                          <a:ln>
                            <a:noFill/>
                          </a:ln>
                          <a:effectLst/>
                          <a:latin typeface="微软雅黑" panose="020B0503020204020204" pitchFamily="34" charset="-122"/>
                          <a:ea typeface="微软雅黑" panose="020B0503020204020204" pitchFamily="34" charset="-122"/>
                        </a:rPr>
                        <a:t>安全级别（近似相当）</a:t>
                      </a:r>
                      <a:endParaRPr kumimoji="0" lang="zh-CN" altLang="en-US"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anchor="ctr" horzOverflow="overflow"/>
                </a:tc>
                <a:extLst>
                  <a:ext uri="{0D108BD9-81ED-4DB2-BD59-A6C34878D82A}">
                    <a16:rowId xmlns:a16="http://schemas.microsoft.com/office/drawing/2014/main" val="10000"/>
                  </a:ext>
                </a:extLst>
              </a:tr>
              <a:tr h="279429">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300" u="none" strike="noStrike" cap="none" normalizeH="0" baseline="0" dirty="0">
                          <a:ln>
                            <a:noFill/>
                          </a:ln>
                          <a:effectLst/>
                          <a:latin typeface="微软雅黑" panose="020B0503020204020204" pitchFamily="34" charset="-122"/>
                          <a:ea typeface="微软雅黑" panose="020B0503020204020204" pitchFamily="34" charset="-122"/>
                        </a:rPr>
                        <a:t>EAL1</a:t>
                      </a:r>
                      <a:endParaRPr kumimoji="0" lang="en-US"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horzOverflow="overflow"/>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300" u="none" strike="noStrike" cap="none" normalizeH="0" baseline="0" dirty="0">
                          <a:ln>
                            <a:noFill/>
                          </a:ln>
                          <a:effectLst/>
                          <a:latin typeface="微软雅黑" panose="020B0503020204020204" pitchFamily="34" charset="-122"/>
                          <a:ea typeface="微软雅黑" panose="020B0503020204020204" pitchFamily="34" charset="-122"/>
                        </a:rPr>
                        <a:t>功能测试（</a:t>
                      </a:r>
                      <a:r>
                        <a:rPr kumimoji="0" lang="en-US" sz="1300" u="none" strike="noStrike" cap="none" normalizeH="0" baseline="0" dirty="0">
                          <a:ln>
                            <a:noFill/>
                          </a:ln>
                          <a:effectLst/>
                          <a:latin typeface="微软雅黑" panose="020B0503020204020204" pitchFamily="34" charset="-122"/>
                          <a:ea typeface="微软雅黑" panose="020B0503020204020204" pitchFamily="34" charset="-122"/>
                        </a:rPr>
                        <a:t>functionally tested</a:t>
                      </a:r>
                      <a:r>
                        <a:rPr kumimoji="0" lang="zh-CN" altLang="en-US" sz="1300" u="none" strike="noStrike" cap="none" normalizeH="0" baseline="0" dirty="0">
                          <a:ln>
                            <a:noFill/>
                          </a:ln>
                          <a:effectLst/>
                          <a:latin typeface="微软雅黑" panose="020B0503020204020204" pitchFamily="34" charset="-122"/>
                          <a:ea typeface="微软雅黑" panose="020B0503020204020204" pitchFamily="34" charset="-122"/>
                        </a:rPr>
                        <a:t>）</a:t>
                      </a:r>
                      <a:endParaRPr kumimoji="0" lang="zh-CN" altLang="en-US"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horzOverflow="overflow"/>
                </a:tc>
                <a:tc>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endParaRPr kumimoji="0" lang="zh-CN" altLang="zh-CN"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horzOverflow="overflow"/>
                </a:tc>
                <a:extLst>
                  <a:ext uri="{0D108BD9-81ED-4DB2-BD59-A6C34878D82A}">
                    <a16:rowId xmlns:a16="http://schemas.microsoft.com/office/drawing/2014/main" val="10001"/>
                  </a:ext>
                </a:extLst>
              </a:tr>
              <a:tr h="280449">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300" u="none" strike="noStrike" cap="none" normalizeH="0" baseline="0">
                          <a:ln>
                            <a:noFill/>
                          </a:ln>
                          <a:effectLst/>
                          <a:latin typeface="微软雅黑" panose="020B0503020204020204" pitchFamily="34" charset="-122"/>
                          <a:ea typeface="微软雅黑" panose="020B0503020204020204" pitchFamily="34" charset="-122"/>
                        </a:rPr>
                        <a:t>EAL2</a:t>
                      </a:r>
                      <a:endParaRPr kumimoji="0" lang="en-US"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horzOverflow="overflow"/>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300" u="none" strike="noStrike" cap="none" normalizeH="0" baseline="0">
                          <a:ln>
                            <a:noFill/>
                          </a:ln>
                          <a:effectLst/>
                          <a:latin typeface="微软雅黑" panose="020B0503020204020204" pitchFamily="34" charset="-122"/>
                          <a:ea typeface="微软雅黑" panose="020B0503020204020204" pitchFamily="34" charset="-122"/>
                        </a:rPr>
                        <a:t>结构测试（</a:t>
                      </a:r>
                      <a:r>
                        <a:rPr kumimoji="0" lang="en-US" sz="1300" u="none" strike="noStrike" cap="none" normalizeH="0" baseline="0">
                          <a:ln>
                            <a:noFill/>
                          </a:ln>
                          <a:effectLst/>
                          <a:latin typeface="微软雅黑" panose="020B0503020204020204" pitchFamily="34" charset="-122"/>
                          <a:ea typeface="微软雅黑" panose="020B0503020204020204" pitchFamily="34" charset="-122"/>
                        </a:rPr>
                        <a:t>structurally tested</a:t>
                      </a:r>
                      <a:r>
                        <a:rPr kumimoji="0" lang="zh-CN" altLang="en-US" sz="1300" u="none" strike="noStrike" cap="none" normalizeH="0" baseline="0">
                          <a:ln>
                            <a:noFill/>
                          </a:ln>
                          <a:effectLst/>
                          <a:latin typeface="微软雅黑" panose="020B0503020204020204" pitchFamily="34" charset="-122"/>
                          <a:ea typeface="微软雅黑" panose="020B0503020204020204" pitchFamily="34" charset="-122"/>
                        </a:rPr>
                        <a:t>）</a:t>
                      </a:r>
                      <a:endParaRPr kumimoji="0" lang="zh-CN" altLang="en-US"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horzOverflow="overflow"/>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300" u="none" strike="noStrike" cap="none" normalizeH="0" baseline="0" dirty="0">
                          <a:ln>
                            <a:noFill/>
                          </a:ln>
                          <a:effectLst/>
                          <a:latin typeface="微软雅黑" panose="020B0503020204020204" pitchFamily="34" charset="-122"/>
                          <a:ea typeface="微软雅黑" panose="020B0503020204020204" pitchFamily="34" charset="-122"/>
                        </a:rPr>
                        <a:t>C1</a:t>
                      </a:r>
                      <a:endParaRPr kumimoji="0" lang="en-US"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horzOverflow="overflow"/>
                </a:tc>
                <a:extLst>
                  <a:ext uri="{0D108BD9-81ED-4DB2-BD59-A6C34878D82A}">
                    <a16:rowId xmlns:a16="http://schemas.microsoft.com/office/drawing/2014/main" val="10002"/>
                  </a:ext>
                </a:extLst>
              </a:tr>
              <a:tr h="482659">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300" u="none" strike="noStrike" cap="none" normalizeH="0" baseline="0">
                          <a:ln>
                            <a:noFill/>
                          </a:ln>
                          <a:effectLst/>
                          <a:latin typeface="微软雅黑" panose="020B0503020204020204" pitchFamily="34" charset="-122"/>
                          <a:ea typeface="微软雅黑" panose="020B0503020204020204" pitchFamily="34" charset="-122"/>
                        </a:rPr>
                        <a:t>EAL3</a:t>
                      </a:r>
                      <a:endParaRPr kumimoji="0" lang="en-US"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horzOverflow="overflow"/>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300" u="none" strike="noStrike" cap="none" normalizeH="0" baseline="0" dirty="0">
                          <a:ln>
                            <a:noFill/>
                          </a:ln>
                          <a:effectLst/>
                          <a:latin typeface="微软雅黑" panose="020B0503020204020204" pitchFamily="34" charset="-122"/>
                          <a:ea typeface="微软雅黑" panose="020B0503020204020204" pitchFamily="34" charset="-122"/>
                        </a:rPr>
                        <a:t>系统地测试和检查（</a:t>
                      </a:r>
                      <a:r>
                        <a:rPr kumimoji="0" lang="en-US" sz="1300" u="none" strike="noStrike" cap="none" normalizeH="0" baseline="0" dirty="0">
                          <a:ln>
                            <a:noFill/>
                          </a:ln>
                          <a:effectLst/>
                          <a:latin typeface="微软雅黑" panose="020B0503020204020204" pitchFamily="34" charset="-122"/>
                          <a:ea typeface="微软雅黑" panose="020B0503020204020204" pitchFamily="34" charset="-122"/>
                        </a:rPr>
                        <a:t>methodically tested and checked</a:t>
                      </a:r>
                      <a:r>
                        <a:rPr kumimoji="0" lang="zh-CN" altLang="en-US" sz="1300" u="none" strike="noStrike" cap="none" normalizeH="0" baseline="0" dirty="0">
                          <a:ln>
                            <a:noFill/>
                          </a:ln>
                          <a:effectLst/>
                          <a:latin typeface="微软雅黑" panose="020B0503020204020204" pitchFamily="34" charset="-122"/>
                          <a:ea typeface="微软雅黑" panose="020B0503020204020204" pitchFamily="34" charset="-122"/>
                        </a:rPr>
                        <a:t>）</a:t>
                      </a:r>
                      <a:endParaRPr kumimoji="0" lang="zh-CN" altLang="en-US"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horzOverflow="overflow"/>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300" u="none" strike="noStrike" cap="none" normalizeH="0" baseline="0" dirty="0">
                          <a:ln>
                            <a:noFill/>
                          </a:ln>
                          <a:effectLst/>
                          <a:latin typeface="微软雅黑" panose="020B0503020204020204" pitchFamily="34" charset="-122"/>
                          <a:ea typeface="微软雅黑" panose="020B0503020204020204" pitchFamily="34" charset="-122"/>
                        </a:rPr>
                        <a:t>C2</a:t>
                      </a:r>
                      <a:endParaRPr kumimoji="0" lang="en-US"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horzOverflow="overflow"/>
                </a:tc>
                <a:extLst>
                  <a:ext uri="{0D108BD9-81ED-4DB2-BD59-A6C34878D82A}">
                    <a16:rowId xmlns:a16="http://schemas.microsoft.com/office/drawing/2014/main" val="10003"/>
                  </a:ext>
                </a:extLst>
              </a:tr>
              <a:tr h="482848">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300" u="none" strike="noStrike" cap="none" normalizeH="0" baseline="0">
                          <a:ln>
                            <a:noFill/>
                          </a:ln>
                          <a:effectLst/>
                          <a:latin typeface="微软雅黑" panose="020B0503020204020204" pitchFamily="34" charset="-122"/>
                          <a:ea typeface="微软雅黑" panose="020B0503020204020204" pitchFamily="34" charset="-122"/>
                        </a:rPr>
                        <a:t>EAL4</a:t>
                      </a:r>
                      <a:endParaRPr kumimoji="0" lang="en-US"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horzOverflow="overflow"/>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300" u="none" strike="noStrike" cap="none" normalizeH="0" baseline="0">
                          <a:ln>
                            <a:noFill/>
                          </a:ln>
                          <a:effectLst/>
                          <a:latin typeface="微软雅黑" panose="020B0503020204020204" pitchFamily="34" charset="-122"/>
                          <a:ea typeface="微软雅黑" panose="020B0503020204020204" pitchFamily="34" charset="-122"/>
                        </a:rPr>
                        <a:t>系统地设计、测试和复查（</a:t>
                      </a:r>
                      <a:r>
                        <a:rPr kumimoji="0" lang="en-US" sz="1300" u="none" strike="noStrike" cap="none" normalizeH="0" baseline="0">
                          <a:ln>
                            <a:noFill/>
                          </a:ln>
                          <a:effectLst/>
                          <a:latin typeface="微软雅黑" panose="020B0503020204020204" pitchFamily="34" charset="-122"/>
                          <a:ea typeface="微软雅黑" panose="020B0503020204020204" pitchFamily="34" charset="-122"/>
                        </a:rPr>
                        <a:t>methodically designed</a:t>
                      </a:r>
                      <a:r>
                        <a:rPr kumimoji="0" lang="zh-CN" altLang="en-US" sz="1300" u="none" strike="noStrike" cap="none" normalizeH="0" baseline="0">
                          <a:ln>
                            <a:noFill/>
                          </a:ln>
                          <a:effectLst/>
                          <a:latin typeface="微软雅黑" panose="020B0503020204020204" pitchFamily="34" charset="-122"/>
                          <a:ea typeface="微软雅黑" panose="020B0503020204020204" pitchFamily="34" charset="-122"/>
                        </a:rPr>
                        <a:t>， </a:t>
                      </a:r>
                      <a:r>
                        <a:rPr kumimoji="0" lang="en-US" sz="1300" u="none" strike="noStrike" cap="none" normalizeH="0" baseline="0">
                          <a:ln>
                            <a:noFill/>
                          </a:ln>
                          <a:effectLst/>
                          <a:latin typeface="微软雅黑" panose="020B0503020204020204" pitchFamily="34" charset="-122"/>
                          <a:ea typeface="微软雅黑" panose="020B0503020204020204" pitchFamily="34" charset="-122"/>
                        </a:rPr>
                        <a:t>tested</a:t>
                      </a:r>
                      <a:r>
                        <a:rPr kumimoji="0" lang="zh-CN" altLang="en-US" sz="1300" u="none" strike="noStrike" cap="none" normalizeH="0" baseline="0">
                          <a:ln>
                            <a:noFill/>
                          </a:ln>
                          <a:effectLst/>
                          <a:latin typeface="微软雅黑" panose="020B0503020204020204" pitchFamily="34" charset="-122"/>
                          <a:ea typeface="微软雅黑" panose="020B0503020204020204" pitchFamily="34" charset="-122"/>
                        </a:rPr>
                        <a:t>， </a:t>
                      </a:r>
                      <a:r>
                        <a:rPr kumimoji="0" lang="en-US" sz="1300" u="none" strike="noStrike" cap="none" normalizeH="0" baseline="0">
                          <a:ln>
                            <a:noFill/>
                          </a:ln>
                          <a:effectLst/>
                          <a:latin typeface="微软雅黑" panose="020B0503020204020204" pitchFamily="34" charset="-122"/>
                          <a:ea typeface="微软雅黑" panose="020B0503020204020204" pitchFamily="34" charset="-122"/>
                        </a:rPr>
                        <a:t>and reviewed</a:t>
                      </a:r>
                      <a:r>
                        <a:rPr kumimoji="0" lang="zh-CN" altLang="en-US" sz="1300" u="none" strike="noStrike" cap="none" normalizeH="0" baseline="0">
                          <a:ln>
                            <a:noFill/>
                          </a:ln>
                          <a:effectLst/>
                          <a:latin typeface="微软雅黑" panose="020B0503020204020204" pitchFamily="34" charset="-122"/>
                          <a:ea typeface="微软雅黑" panose="020B0503020204020204" pitchFamily="34" charset="-122"/>
                        </a:rPr>
                        <a:t>）</a:t>
                      </a:r>
                      <a:endParaRPr kumimoji="0" lang="zh-CN" altLang="en-US"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horzOverflow="overflow"/>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300" u="none" strike="noStrike" cap="none" normalizeH="0" baseline="0" dirty="0">
                          <a:ln>
                            <a:noFill/>
                          </a:ln>
                          <a:effectLst/>
                          <a:latin typeface="微软雅黑" panose="020B0503020204020204" pitchFamily="34" charset="-122"/>
                          <a:ea typeface="微软雅黑" panose="020B0503020204020204" pitchFamily="34" charset="-122"/>
                        </a:rPr>
                        <a:t>B1</a:t>
                      </a:r>
                      <a:endParaRPr kumimoji="0" lang="en-US"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horzOverflow="overflow"/>
                </a:tc>
                <a:extLst>
                  <a:ext uri="{0D108BD9-81ED-4DB2-BD59-A6C34878D82A}">
                    <a16:rowId xmlns:a16="http://schemas.microsoft.com/office/drawing/2014/main" val="10004"/>
                  </a:ext>
                </a:extLst>
              </a:tr>
              <a:tr h="482848">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300" u="none" strike="noStrike" cap="none" normalizeH="0" baseline="0">
                          <a:ln>
                            <a:noFill/>
                          </a:ln>
                          <a:effectLst/>
                          <a:latin typeface="微软雅黑" panose="020B0503020204020204" pitchFamily="34" charset="-122"/>
                          <a:ea typeface="微软雅黑" panose="020B0503020204020204" pitchFamily="34" charset="-122"/>
                        </a:rPr>
                        <a:t>EAL5</a:t>
                      </a:r>
                      <a:endParaRPr kumimoji="0" lang="en-US"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horzOverflow="overflow"/>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300" u="none" strike="noStrike" cap="none" normalizeH="0" baseline="0">
                          <a:ln>
                            <a:noFill/>
                          </a:ln>
                          <a:effectLst/>
                          <a:latin typeface="微软雅黑" panose="020B0503020204020204" pitchFamily="34" charset="-122"/>
                          <a:ea typeface="微软雅黑" panose="020B0503020204020204" pitchFamily="34" charset="-122"/>
                        </a:rPr>
                        <a:t>半形式化设计和测试（</a:t>
                      </a:r>
                      <a:r>
                        <a:rPr kumimoji="0" lang="en-US" sz="1300" u="none" strike="noStrike" cap="none" normalizeH="0" baseline="0">
                          <a:ln>
                            <a:noFill/>
                          </a:ln>
                          <a:effectLst/>
                          <a:latin typeface="微软雅黑" panose="020B0503020204020204" pitchFamily="34" charset="-122"/>
                          <a:ea typeface="微软雅黑" panose="020B0503020204020204" pitchFamily="34" charset="-122"/>
                        </a:rPr>
                        <a:t>semiformally designed and tested</a:t>
                      </a:r>
                      <a:r>
                        <a:rPr kumimoji="0" lang="zh-CN" altLang="en-US" sz="1300" u="none" strike="noStrike" cap="none" normalizeH="0" baseline="0">
                          <a:ln>
                            <a:noFill/>
                          </a:ln>
                          <a:effectLst/>
                          <a:latin typeface="微软雅黑" panose="020B0503020204020204" pitchFamily="34" charset="-122"/>
                          <a:ea typeface="微软雅黑" panose="020B0503020204020204" pitchFamily="34" charset="-122"/>
                        </a:rPr>
                        <a:t>）</a:t>
                      </a:r>
                      <a:endParaRPr kumimoji="0" lang="zh-CN" altLang="en-US"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horzOverflow="overflow"/>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300" u="none" strike="noStrike" cap="none" normalizeH="0" baseline="0" dirty="0">
                          <a:ln>
                            <a:noFill/>
                          </a:ln>
                          <a:effectLst/>
                          <a:latin typeface="微软雅黑" panose="020B0503020204020204" pitchFamily="34" charset="-122"/>
                          <a:ea typeface="微软雅黑" panose="020B0503020204020204" pitchFamily="34" charset="-122"/>
                        </a:rPr>
                        <a:t>B2</a:t>
                      </a:r>
                      <a:endParaRPr kumimoji="0" lang="en-US"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horzOverflow="overflow"/>
                </a:tc>
                <a:extLst>
                  <a:ext uri="{0D108BD9-81ED-4DB2-BD59-A6C34878D82A}">
                    <a16:rowId xmlns:a16="http://schemas.microsoft.com/office/drawing/2014/main" val="10005"/>
                  </a:ext>
                </a:extLst>
              </a:tr>
              <a:tr h="482848">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300" u="none" strike="noStrike" cap="none" normalizeH="0" baseline="0">
                          <a:ln>
                            <a:noFill/>
                          </a:ln>
                          <a:effectLst/>
                          <a:latin typeface="微软雅黑" panose="020B0503020204020204" pitchFamily="34" charset="-122"/>
                          <a:ea typeface="微软雅黑" panose="020B0503020204020204" pitchFamily="34" charset="-122"/>
                        </a:rPr>
                        <a:t>EAL6</a:t>
                      </a:r>
                      <a:endParaRPr kumimoji="0" lang="en-US"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horzOverflow="overflow"/>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defRPr/>
                      </a:pPr>
                      <a:r>
                        <a:rPr kumimoji="0" lang="zh-CN" altLang="en-US" sz="1300" u="none" strike="noStrike" cap="none" normalizeH="0" baseline="0" dirty="0">
                          <a:ln>
                            <a:noFill/>
                          </a:ln>
                          <a:effectLst/>
                          <a:latin typeface="微软雅黑" panose="020B0503020204020204" pitchFamily="34" charset="-122"/>
                          <a:ea typeface="微软雅黑" panose="020B0503020204020204" pitchFamily="34" charset="-122"/>
                        </a:rPr>
                        <a:t>半形式化验证的设计和测试（</a:t>
                      </a:r>
                      <a:r>
                        <a:rPr kumimoji="0" lang="en-US" sz="1300" u="none" strike="noStrike" cap="none" normalizeH="0" baseline="0" dirty="0" err="1">
                          <a:ln>
                            <a:noFill/>
                          </a:ln>
                          <a:effectLst/>
                          <a:latin typeface="微软雅黑" panose="020B0503020204020204" pitchFamily="34" charset="-122"/>
                          <a:ea typeface="微软雅黑" panose="020B0503020204020204" pitchFamily="34" charset="-122"/>
                        </a:rPr>
                        <a:t>semiformally</a:t>
                      </a:r>
                      <a:r>
                        <a:rPr kumimoji="0" lang="en-US" sz="1300" u="none" strike="noStrike" cap="none" normalizeH="0" baseline="0" dirty="0">
                          <a:ln>
                            <a:noFill/>
                          </a:ln>
                          <a:effectLst/>
                          <a:latin typeface="微软雅黑" panose="020B0503020204020204" pitchFamily="34" charset="-122"/>
                          <a:ea typeface="微软雅黑" panose="020B0503020204020204" pitchFamily="34" charset="-122"/>
                        </a:rPr>
                        <a:t> verified design and </a:t>
                      </a:r>
                      <a:r>
                        <a:rPr kumimoji="0" lang="en-US" altLang="zh-CN" sz="1300" u="none" strike="noStrike" cap="none" normalizeH="0" baseline="0" dirty="0">
                          <a:ln>
                            <a:noFill/>
                          </a:ln>
                          <a:effectLst/>
                          <a:latin typeface="微软雅黑" panose="020B0503020204020204" pitchFamily="34" charset="-122"/>
                          <a:ea typeface="微软雅黑" panose="020B0503020204020204" pitchFamily="34" charset="-122"/>
                        </a:rPr>
                        <a:t>tested</a:t>
                      </a:r>
                      <a:r>
                        <a:rPr kumimoji="0" lang="zh-CN" altLang="en-US" sz="1300" u="none" strike="noStrike" cap="none" normalizeH="0" baseline="0" dirty="0">
                          <a:ln>
                            <a:noFill/>
                          </a:ln>
                          <a:effectLst/>
                          <a:latin typeface="微软雅黑" panose="020B0503020204020204" pitchFamily="34" charset="-122"/>
                          <a:ea typeface="微软雅黑" panose="020B0503020204020204" pitchFamily="34" charset="-122"/>
                        </a:rPr>
                        <a:t>）</a:t>
                      </a:r>
                      <a:endParaRPr kumimoji="0" lang="en-US"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horzOverflow="overflow"/>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300" u="none" strike="noStrike" cap="none" normalizeH="0" baseline="0" dirty="0">
                          <a:ln>
                            <a:noFill/>
                          </a:ln>
                          <a:effectLst/>
                          <a:latin typeface="微软雅黑" panose="020B0503020204020204" pitchFamily="34" charset="-122"/>
                          <a:ea typeface="微软雅黑" panose="020B0503020204020204" pitchFamily="34" charset="-122"/>
                        </a:rPr>
                        <a:t>B3</a:t>
                      </a:r>
                      <a:endParaRPr kumimoji="0" lang="en-US"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horzOverflow="overflow"/>
                </a:tc>
                <a:extLst>
                  <a:ext uri="{0D108BD9-81ED-4DB2-BD59-A6C34878D82A}">
                    <a16:rowId xmlns:a16="http://schemas.microsoft.com/office/drawing/2014/main" val="10006"/>
                  </a:ext>
                </a:extLst>
              </a:tr>
              <a:tr h="482848">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300" u="none" strike="noStrike" cap="none" normalizeH="0" baseline="0" dirty="0">
                          <a:ln>
                            <a:noFill/>
                          </a:ln>
                          <a:effectLst/>
                          <a:latin typeface="微软雅黑" panose="020B0503020204020204" pitchFamily="34" charset="-122"/>
                          <a:ea typeface="微软雅黑" panose="020B0503020204020204" pitchFamily="34" charset="-122"/>
                        </a:rPr>
                        <a:t>EAL7</a:t>
                      </a:r>
                      <a:endParaRPr kumimoji="0" lang="en-US"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horzOverflow="overflow"/>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300" u="none" strike="noStrike" cap="none" normalizeH="0" baseline="0">
                          <a:ln>
                            <a:noFill/>
                          </a:ln>
                          <a:effectLst/>
                          <a:latin typeface="微软雅黑" panose="020B0503020204020204" pitchFamily="34" charset="-122"/>
                          <a:ea typeface="微软雅黑" panose="020B0503020204020204" pitchFamily="34" charset="-122"/>
                        </a:rPr>
                        <a:t>形式化验证的设计和测试（</a:t>
                      </a:r>
                      <a:r>
                        <a:rPr kumimoji="0" lang="en-US" sz="1300" u="none" strike="noStrike" cap="none" normalizeH="0" baseline="0">
                          <a:ln>
                            <a:noFill/>
                          </a:ln>
                          <a:effectLst/>
                          <a:latin typeface="微软雅黑" panose="020B0503020204020204" pitchFamily="34" charset="-122"/>
                          <a:ea typeface="微软雅黑" panose="020B0503020204020204" pitchFamily="34" charset="-122"/>
                        </a:rPr>
                        <a:t>formally verified design and tested</a:t>
                      </a:r>
                      <a:r>
                        <a:rPr kumimoji="0" lang="zh-CN" altLang="en-US" sz="1300" u="none" strike="noStrike" cap="none" normalizeH="0" baseline="0">
                          <a:ln>
                            <a:noFill/>
                          </a:ln>
                          <a:effectLst/>
                          <a:latin typeface="微软雅黑" panose="020B0503020204020204" pitchFamily="34" charset="-122"/>
                          <a:ea typeface="微软雅黑" panose="020B0503020204020204" pitchFamily="34" charset="-122"/>
                        </a:rPr>
                        <a:t>）</a:t>
                      </a:r>
                      <a:endParaRPr kumimoji="0" lang="zh-CN" altLang="en-US" sz="13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horzOverflow="overflow"/>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300" u="none" strike="noStrike" cap="none" normalizeH="0" baseline="0" dirty="0">
                          <a:ln>
                            <a:noFill/>
                          </a:ln>
                          <a:effectLst/>
                          <a:latin typeface="微软雅黑" panose="020B0503020204020204" pitchFamily="34" charset="-122"/>
                          <a:ea typeface="微软雅黑" panose="020B0503020204020204" pitchFamily="34" charset="-122"/>
                        </a:rPr>
                        <a:t>A1</a:t>
                      </a:r>
                      <a:endParaRPr kumimoji="0" lang="en-US" sz="13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2256" marR="92256" marT="38099" marB="38099" horzOverflow="overflow"/>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2447715"/>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a:spLocks noChangeArrowheads="1"/>
          </p:cNvSpPr>
          <p:nvPr/>
        </p:nvSpPr>
        <p:spPr bwMode="auto">
          <a:xfrm>
            <a:off x="5094288" y="2054225"/>
            <a:ext cx="1759830" cy="34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rgbClr val="FF0000"/>
                </a:solidFill>
                <a:latin typeface="微软雅黑" panose="020B0503020204020204" pitchFamily="34" charset="-122"/>
                <a:ea typeface="微软雅黑" panose="020B0503020204020204" pitchFamily="34" charset="-122"/>
              </a:rPr>
              <a:t>数据库安全控制</a:t>
            </a:r>
          </a:p>
        </p:txBody>
      </p:sp>
      <p:sp>
        <p:nvSpPr>
          <p:cNvPr id="9219" name="矩形 23"/>
          <p:cNvSpPr>
            <a:spLocks noChangeArrowheads="1"/>
          </p:cNvSpPr>
          <p:nvPr/>
        </p:nvSpPr>
        <p:spPr bwMode="auto">
          <a:xfrm>
            <a:off x="5111750" y="2782888"/>
            <a:ext cx="1067332" cy="34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视图机制</a:t>
            </a:r>
          </a:p>
        </p:txBody>
      </p:sp>
      <p:sp>
        <p:nvSpPr>
          <p:cNvPr id="9220" name="矩形 32"/>
          <p:cNvSpPr>
            <a:spLocks noChangeArrowheads="1"/>
          </p:cNvSpPr>
          <p:nvPr/>
        </p:nvSpPr>
        <p:spPr bwMode="auto">
          <a:xfrm>
            <a:off x="5106988" y="3562350"/>
            <a:ext cx="2273324" cy="34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审计加密等安全性</a:t>
            </a:r>
          </a:p>
        </p:txBody>
      </p:sp>
      <p:sp>
        <p:nvSpPr>
          <p:cNvPr id="9221" name="矩形 1"/>
          <p:cNvSpPr>
            <a:spLocks noChangeArrowheads="1"/>
          </p:cNvSpPr>
          <p:nvPr/>
        </p:nvSpPr>
        <p:spPr bwMode="auto">
          <a:xfrm>
            <a:off x="5089525" y="1284288"/>
            <a:ext cx="1759830" cy="34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计算机安全概述</a:t>
            </a:r>
          </a:p>
        </p:txBody>
      </p:sp>
      <p:cxnSp>
        <p:nvCxnSpPr>
          <p:cNvPr id="42" name="直接连接符 41"/>
          <p:cNvCxnSpPr/>
          <p:nvPr/>
        </p:nvCxnSpPr>
        <p:spPr>
          <a:xfrm>
            <a:off x="4999038" y="1658938"/>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999038" y="241617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999038" y="3173413"/>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9225" name="文本框 41"/>
          <p:cNvSpPr txBox="1">
            <a:spLocks noChangeArrowheads="1"/>
          </p:cNvSpPr>
          <p:nvPr/>
        </p:nvSpPr>
        <p:spPr bwMode="auto">
          <a:xfrm>
            <a:off x="4506913" y="1081088"/>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1</a:t>
            </a:r>
            <a:endParaRPr lang="zh-CN" altLang="en-US" sz="4400" b="1">
              <a:solidFill>
                <a:srgbClr val="FFC000"/>
              </a:solidFill>
              <a:latin typeface="Cooper Black" panose="0208090404030B020404" pitchFamily="18" charset="0"/>
            </a:endParaRPr>
          </a:p>
        </p:txBody>
      </p:sp>
      <p:sp>
        <p:nvSpPr>
          <p:cNvPr id="9226" name="文本框 44"/>
          <p:cNvSpPr txBox="1">
            <a:spLocks noChangeArrowheads="1"/>
          </p:cNvSpPr>
          <p:nvPr/>
        </p:nvSpPr>
        <p:spPr bwMode="auto">
          <a:xfrm>
            <a:off x="4506913" y="1825625"/>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2</a:t>
            </a:r>
            <a:endParaRPr lang="zh-CN" altLang="en-US" sz="4400" b="1">
              <a:solidFill>
                <a:srgbClr val="FFC000"/>
              </a:solidFill>
              <a:latin typeface="Cooper Black" panose="0208090404030B020404" pitchFamily="18" charset="0"/>
            </a:endParaRPr>
          </a:p>
        </p:txBody>
      </p:sp>
      <p:sp>
        <p:nvSpPr>
          <p:cNvPr id="9227" name="文本框 46"/>
          <p:cNvSpPr txBox="1">
            <a:spLocks noChangeArrowheads="1"/>
          </p:cNvSpPr>
          <p:nvPr/>
        </p:nvSpPr>
        <p:spPr bwMode="auto">
          <a:xfrm>
            <a:off x="4506913" y="2568575"/>
            <a:ext cx="5524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3</a:t>
            </a:r>
            <a:endParaRPr lang="zh-CN" altLang="en-US" sz="4400" b="1">
              <a:solidFill>
                <a:srgbClr val="FFC000"/>
              </a:solidFill>
              <a:latin typeface="Cooper Black" panose="0208090404030B020404" pitchFamily="18" charset="0"/>
            </a:endParaRPr>
          </a:p>
        </p:txBody>
      </p:sp>
      <p:cxnSp>
        <p:nvCxnSpPr>
          <p:cNvPr id="49" name="直接连接符 48"/>
          <p:cNvCxnSpPr/>
          <p:nvPr/>
        </p:nvCxnSpPr>
        <p:spPr>
          <a:xfrm>
            <a:off x="4999038" y="3932238"/>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9229" name="文本框 57"/>
          <p:cNvSpPr txBox="1">
            <a:spLocks noChangeArrowheads="1"/>
          </p:cNvSpPr>
          <p:nvPr/>
        </p:nvSpPr>
        <p:spPr bwMode="auto">
          <a:xfrm>
            <a:off x="4506913" y="3311525"/>
            <a:ext cx="5524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4</a:t>
            </a:r>
            <a:endParaRPr lang="zh-CN" altLang="en-US" sz="4400" b="1">
              <a:solidFill>
                <a:srgbClr val="FFC000"/>
              </a:solidFill>
              <a:latin typeface="Cooper Black" panose="0208090404030B020404" pitchFamily="18" charset="0"/>
            </a:endParaRPr>
          </a:p>
        </p:txBody>
      </p:sp>
    </p:spTree>
    <p:extLst>
      <p:ext uri="{BB962C8B-B14F-4D97-AF65-F5344CB8AC3E}">
        <p14:creationId xmlns:p14="http://schemas.microsoft.com/office/powerpoint/2010/main" val="888229490"/>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5123" name="Rectangle 2"/>
          <p:cNvSpPr>
            <a:spLocks noGrp="1" noChangeArrowheads="1"/>
          </p:cNvSpPr>
          <p:nvPr>
            <p:ph type="title"/>
          </p:nvPr>
        </p:nvSpPr>
        <p:spPr>
          <a:xfrm>
            <a:off x="755576" y="84542"/>
            <a:ext cx="8316416" cy="4616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spAutoFit/>
          </a:bodyPr>
          <a:lstStyle/>
          <a:p>
            <a:pPr defTabSz="912813" eaLnBrk="1" hangingPunct="1"/>
            <a:r>
              <a:rPr lang="zh-CN" altLang="en-US">
                <a:cs typeface="+mj-cs"/>
              </a:rPr>
              <a:t>非法使用数据库的情况</a:t>
            </a:r>
          </a:p>
        </p:txBody>
      </p:sp>
      <p:sp>
        <p:nvSpPr>
          <p:cNvPr id="5124" name="Rectangle 3"/>
          <p:cNvSpPr>
            <a:spLocks noGrp="1" noChangeArrowheads="1"/>
          </p:cNvSpPr>
          <p:nvPr>
            <p:ph sz="quarter" idx="10"/>
          </p:nvPr>
        </p:nvSpPr>
        <p:spPr>
          <a:xfrm>
            <a:off x="683568" y="769938"/>
            <a:ext cx="8136582" cy="1546064"/>
          </a:xfrm>
        </p:spPr>
        <p:txBody>
          <a:bodyPr wrap="square">
            <a:spAutoFit/>
          </a:bodyPr>
          <a:lstStyle/>
          <a:p>
            <a:pPr marL="244475" indent="-285750" defTabSz="912813" eaLnBrk="1" hangingPunct="1">
              <a:lnSpc>
                <a:spcPct val="150000"/>
              </a:lnSpc>
              <a:buSzPct val="100000"/>
            </a:pPr>
            <a:r>
              <a:rPr lang="zh-CN" altLang="en-US">
                <a:solidFill>
                  <a:schemeClr val="tx1">
                    <a:lumMod val="50000"/>
                    <a:lumOff val="50000"/>
                  </a:schemeClr>
                </a:solidFill>
              </a:rPr>
              <a:t>编写合法程序绕过数据库管理系统及其授权机制</a:t>
            </a:r>
          </a:p>
          <a:p>
            <a:pPr marL="244475" indent="-285750" defTabSz="912813" eaLnBrk="1" hangingPunct="1">
              <a:lnSpc>
                <a:spcPct val="150000"/>
              </a:lnSpc>
              <a:buSzPct val="100000"/>
            </a:pPr>
            <a:r>
              <a:rPr lang="zh-CN" altLang="en-US">
                <a:solidFill>
                  <a:schemeClr val="tx1">
                    <a:lumMod val="50000"/>
                    <a:lumOff val="50000"/>
                  </a:schemeClr>
                </a:solidFill>
              </a:rPr>
              <a:t>直接或编写应用程序执行非授权操作</a:t>
            </a:r>
          </a:p>
          <a:p>
            <a:pPr marL="244475" indent="-285750" defTabSz="912813" eaLnBrk="1" hangingPunct="1">
              <a:lnSpc>
                <a:spcPct val="150000"/>
              </a:lnSpc>
              <a:buSzPct val="100000"/>
            </a:pPr>
            <a:r>
              <a:rPr lang="zh-CN" altLang="en-US">
                <a:solidFill>
                  <a:schemeClr val="tx1">
                    <a:lumMod val="50000"/>
                    <a:lumOff val="50000"/>
                  </a:schemeClr>
                </a:solidFill>
              </a:rPr>
              <a:t>通过多次合法查询数据库从中推导出一些保密数据</a:t>
            </a:r>
          </a:p>
        </p:txBody>
      </p:sp>
    </p:spTree>
    <p:extLst>
      <p:ext uri="{BB962C8B-B14F-4D97-AF65-F5344CB8AC3E}">
        <p14:creationId xmlns:p14="http://schemas.microsoft.com/office/powerpoint/2010/main" val="2225019929"/>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6147" name="Rectangle 2"/>
          <p:cNvSpPr>
            <a:spLocks noGrp="1" noChangeArrowheads="1"/>
          </p:cNvSpPr>
          <p:nvPr>
            <p:ph type="title"/>
          </p:nvPr>
        </p:nvSpPr>
        <p:spPr>
          <a:xfrm>
            <a:off x="755576" y="84542"/>
            <a:ext cx="8316416" cy="4616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spAutoFit/>
          </a:bodyPr>
          <a:lstStyle/>
          <a:p>
            <a:pPr defTabSz="912813" eaLnBrk="1" hangingPunct="1"/>
            <a:r>
              <a:rPr lang="zh-CN" altLang="zh-CN">
                <a:cs typeface="+mj-cs"/>
              </a:rPr>
              <a:t>数据库安全性控制</a:t>
            </a:r>
          </a:p>
        </p:txBody>
      </p:sp>
      <p:sp>
        <p:nvSpPr>
          <p:cNvPr id="6148" name="Rectangle 3"/>
          <p:cNvSpPr>
            <a:spLocks noGrp="1" noChangeArrowheads="1"/>
          </p:cNvSpPr>
          <p:nvPr>
            <p:ph sz="quarter" idx="10"/>
          </p:nvPr>
        </p:nvSpPr>
        <p:spPr/>
        <p:txBody>
          <a:bodyPr/>
          <a:lstStyle/>
          <a:p>
            <a:pPr eaLnBrk="1" hangingPunct="1">
              <a:lnSpc>
                <a:spcPct val="90000"/>
              </a:lnSpc>
            </a:pPr>
            <a:r>
              <a:rPr lang="zh-CN" altLang="en-US" sz="2000"/>
              <a:t>计算机系统中，安全措施是一级一级层层设置</a:t>
            </a:r>
            <a:endParaRPr lang="en-US" altLang="zh-CN" sz="2000"/>
          </a:p>
          <a:p>
            <a:pPr marL="450850" lvl="1" indent="-180975" defTabSz="912813" eaLnBrk="1" hangingPunct="1">
              <a:lnSpc>
                <a:spcPts val="2600"/>
              </a:lnSpc>
              <a:buSzPct val="100000"/>
              <a:buChar char="-"/>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系统根据用户标识鉴定用户身份，合法用户才准许进入计算机系统</a:t>
            </a:r>
          </a:p>
          <a:p>
            <a:pPr marL="450850" lvl="1" indent="-180975" defTabSz="912813" eaLnBrk="1" hangingPunct="1">
              <a:lnSpc>
                <a:spcPts val="2600"/>
              </a:lnSpc>
              <a:buSzPct val="100000"/>
              <a:buChar char="-"/>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数据库管理系统还要进行存取控制，只允许用户执行合法操作 </a:t>
            </a:r>
          </a:p>
          <a:p>
            <a:pPr marL="450850" lvl="1" indent="-180975" defTabSz="912813" eaLnBrk="1" hangingPunct="1">
              <a:lnSpc>
                <a:spcPts val="2600"/>
              </a:lnSpc>
              <a:buSzPct val="100000"/>
              <a:buChar char="-"/>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操作系统有自己的保护措施 </a:t>
            </a:r>
          </a:p>
          <a:p>
            <a:pPr marL="450850" lvl="1" indent="-180975" defTabSz="912813" eaLnBrk="1" hangingPunct="1">
              <a:lnSpc>
                <a:spcPts val="2600"/>
              </a:lnSpc>
              <a:buSzPct val="100000"/>
              <a:buChar char="-"/>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数据以密码形式存储到数据库中</a:t>
            </a:r>
          </a:p>
          <a:p>
            <a:pPr lvl="1" eaLnBrk="1" hangingPunct="1">
              <a:lnSpc>
                <a:spcPct val="90000"/>
              </a:lnSpc>
            </a:pPr>
            <a:endParaRPr lang="en-US" altLang="zh-CN" sz="1300"/>
          </a:p>
        </p:txBody>
      </p:sp>
      <p:pic>
        <p:nvPicPr>
          <p:cNvPr id="6149" name="Picture 17" descr="4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8376" y="3577580"/>
            <a:ext cx="5881688" cy="697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18"/>
          <p:cNvSpPr>
            <a:spLocks noChangeArrowheads="1"/>
          </p:cNvSpPr>
          <p:nvPr/>
        </p:nvSpPr>
        <p:spPr bwMode="auto">
          <a:xfrm>
            <a:off x="3275856" y="4834494"/>
            <a:ext cx="25667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00" b="1">
                <a:latin typeface="Times New Roman" panose="02020603050405020304" pitchFamily="18" charset="0"/>
              </a:rPr>
              <a:t>计算机系统的安全模型 </a:t>
            </a:r>
          </a:p>
        </p:txBody>
      </p:sp>
    </p:spTree>
    <p:extLst>
      <p:ext uri="{BB962C8B-B14F-4D97-AF65-F5344CB8AC3E}">
        <p14:creationId xmlns:p14="http://schemas.microsoft.com/office/powerpoint/2010/main" val="1756883492"/>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8195" name="Rectangle 2"/>
          <p:cNvSpPr>
            <a:spLocks noGrp="1" noChangeArrowheads="1"/>
          </p:cNvSpPr>
          <p:nvPr>
            <p:ph type="title"/>
          </p:nvPr>
        </p:nvSpPr>
        <p:spPr/>
        <p:txBody>
          <a:bodyPr/>
          <a:lstStyle/>
          <a:p>
            <a:pPr eaLnBrk="1" hangingPunct="1"/>
            <a:r>
              <a:rPr lang="zh-CN" altLang="zh-CN"/>
              <a:t>数据库安全性控制</a:t>
            </a:r>
            <a:r>
              <a:rPr lang="zh-CN" altLang="en-US"/>
              <a:t>模型</a:t>
            </a:r>
            <a:endParaRPr lang="zh-CN" altLang="zh-CN"/>
          </a:p>
        </p:txBody>
      </p:sp>
      <p:sp>
        <p:nvSpPr>
          <p:cNvPr id="8196" name="Rectangle 2"/>
          <p:cNvSpPr>
            <a:spLocks noChangeArrowheads="1"/>
          </p:cNvSpPr>
          <p:nvPr/>
        </p:nvSpPr>
        <p:spPr bwMode="auto">
          <a:xfrm>
            <a:off x="762000" y="-251383"/>
            <a:ext cx="184731"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667"/>
          </a:p>
        </p:txBody>
      </p:sp>
      <p:pic>
        <p:nvPicPr>
          <p:cNvPr id="8198" name="图片 6" descr="飞信图片2014101508401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4365" y="722883"/>
            <a:ext cx="6937097" cy="4366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5853180"/>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5576" y="841276"/>
            <a:ext cx="7848872" cy="3024336"/>
          </a:xfrm>
          <a:prstGeom prst="rect">
            <a:avLst/>
          </a:prstGeom>
        </p:spPr>
        <p:txBody>
          <a:bodyPr/>
          <a:lstStyle/>
          <a:p>
            <a:pPr marL="266700" indent="-266700" defTabSz="712788" eaLnBrk="1" hangingPunct="1">
              <a:lnSpc>
                <a:spcPct val="150000"/>
              </a:lnSpc>
              <a:spcBef>
                <a:spcPct val="20000"/>
              </a:spcBef>
              <a:buFont typeface="Wingdings" panose="05000000000000000000" pitchFamily="2" charset="2"/>
              <a:buChar char="l"/>
            </a:pPr>
            <a:r>
              <a:rPr lang="zh-CN" altLang="en-US" sz="2000">
                <a:solidFill>
                  <a:schemeClr val="bg1">
                    <a:lumMod val="50000"/>
                  </a:schemeClr>
                </a:solidFill>
                <a:latin typeface="微软雅黑" panose="020B0503020204020204" pitchFamily="34" charset="-122"/>
                <a:ea typeface="微软雅黑" panose="020B0503020204020204" pitchFamily="34" charset="-122"/>
              </a:rPr>
              <a:t>首先</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，数据库管理系统</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对提出</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SQL</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访问请求的数据库用户进行身份鉴别，防止不可信用户使用系统。</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a:p>
            <a:pPr marL="266700" indent="-266700" defTabSz="712788" eaLnBrk="1" hangingPunct="1">
              <a:lnSpc>
                <a:spcPct val="150000"/>
              </a:lnSpc>
              <a:spcBef>
                <a:spcPct val="20000"/>
              </a:spcBef>
              <a:buFont typeface="Wingdings" panose="05000000000000000000" pitchFamily="2" charset="2"/>
              <a:buChar char="l"/>
            </a:pPr>
            <a:r>
              <a:rPr lang="zh-CN" altLang="zh-CN" sz="2000" dirty="0">
                <a:solidFill>
                  <a:schemeClr val="bg1">
                    <a:lumMod val="50000"/>
                  </a:schemeClr>
                </a:solidFill>
                <a:latin typeface="微软雅黑" panose="020B0503020204020204" pitchFamily="34" charset="-122"/>
                <a:ea typeface="微软雅黑" panose="020B0503020204020204" pitchFamily="34" charset="-122"/>
              </a:rPr>
              <a:t>然后，在</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SQL</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处理层进行自主存取控制和强制存取控制</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，进一步</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可以进行推理控制。</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a:p>
            <a:pPr marL="266700" indent="-266700" defTabSz="712788" eaLnBrk="1" hangingPunct="1">
              <a:lnSpc>
                <a:spcPct val="150000"/>
              </a:lnSpc>
              <a:spcBef>
                <a:spcPct val="20000"/>
              </a:spcBef>
              <a:buFont typeface="Wingdings" panose="05000000000000000000" pitchFamily="2" charset="2"/>
              <a:buChar char="l"/>
            </a:pPr>
            <a:r>
              <a:rPr lang="zh-CN" altLang="en-US" sz="2000" dirty="0">
                <a:solidFill>
                  <a:schemeClr val="bg1">
                    <a:lumMod val="50000"/>
                  </a:schemeClr>
                </a:solidFill>
                <a:latin typeface="微软雅黑" panose="020B0503020204020204" pitchFamily="34" charset="-122"/>
                <a:ea typeface="微软雅黑" panose="020B0503020204020204" pitchFamily="34" charset="-122"/>
              </a:rPr>
              <a:t>还可以</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对用户访问行为和系统关键操作进行审计</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，对异常用户行为进行简单入侵检测</a:t>
            </a:r>
            <a:r>
              <a:rPr lang="zh-CN" altLang="zh-CN" sz="2000" dirty="0">
                <a:solidFill>
                  <a:schemeClr val="bg1">
                    <a:lumMod val="50000"/>
                  </a:schemeClr>
                </a:solidFill>
                <a:latin typeface="微软雅黑" panose="020B0503020204020204" pitchFamily="34" charset="-122"/>
                <a:ea typeface="微软雅黑" panose="020B0503020204020204" pitchFamily="34" charset="-122"/>
              </a:rPr>
              <a:t>。</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a:xfrm>
            <a:off x="683568" y="49188"/>
            <a:ext cx="8316416" cy="461659"/>
          </a:xfrm>
        </p:spPr>
        <p:txBody>
          <a:bodyPr anchor="ctr"/>
          <a:lstStyle/>
          <a:p>
            <a:pPr eaLnBrk="1" hangingPunct="1"/>
            <a:r>
              <a:rPr lang="zh-CN" altLang="en-US"/>
              <a:t>存取控制流程</a:t>
            </a:r>
          </a:p>
        </p:txBody>
      </p:sp>
    </p:spTree>
    <p:extLst>
      <p:ext uri="{BB962C8B-B14F-4D97-AF65-F5344CB8AC3E}">
        <p14:creationId xmlns:p14="http://schemas.microsoft.com/office/powerpoint/2010/main" val="372380539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10243" name="Rectangle 2"/>
          <p:cNvSpPr>
            <a:spLocks noGrp="1" noChangeArrowheads="1"/>
          </p:cNvSpPr>
          <p:nvPr>
            <p:ph type="title"/>
          </p:nvPr>
        </p:nvSpPr>
        <p:spPr>
          <a:xfrm>
            <a:off x="755576" y="84542"/>
            <a:ext cx="8316416" cy="461659"/>
          </a:xfrm>
        </p:spPr>
        <p:txBody>
          <a:bodyPr anchor="ctr"/>
          <a:lstStyle/>
          <a:p>
            <a:pPr eaLnBrk="1" hangingPunct="1"/>
            <a:r>
              <a:rPr lang="zh-CN" altLang="en-US"/>
              <a:t>数据库安全性控制的常用方法</a:t>
            </a:r>
            <a:endParaRPr lang="zh-CN" altLang="zh-CN"/>
          </a:p>
        </p:txBody>
      </p:sp>
      <p:sp>
        <p:nvSpPr>
          <p:cNvPr id="10244" name="Rectangle 3"/>
          <p:cNvSpPr>
            <a:spLocks noGrp="1" noChangeArrowheads="1"/>
          </p:cNvSpPr>
          <p:nvPr>
            <p:ph sz="quarter" idx="10"/>
          </p:nvPr>
        </p:nvSpPr>
        <p:spPr/>
        <p:txBody>
          <a:bodyPr/>
          <a:lstStyle/>
          <a:p>
            <a:pPr marL="457200" indent="-457200" eaLnBrk="1" hangingPunct="1">
              <a:lnSpc>
                <a:spcPct val="130000"/>
              </a:lnSpc>
              <a:buFont typeface="+mj-ea"/>
              <a:buAutoNum type="circleNumDbPlain"/>
            </a:pPr>
            <a:r>
              <a:rPr lang="zh-CN" altLang="en-US" sz="2000"/>
              <a:t>用户标识和鉴定</a:t>
            </a:r>
          </a:p>
          <a:p>
            <a:pPr marL="457200" indent="-457200" eaLnBrk="1" hangingPunct="1">
              <a:lnSpc>
                <a:spcPct val="130000"/>
              </a:lnSpc>
              <a:buFont typeface="+mj-ea"/>
              <a:buAutoNum type="circleNumDbPlain"/>
            </a:pPr>
            <a:r>
              <a:rPr lang="zh-CN" altLang="en-US" sz="2000"/>
              <a:t>存取控制</a:t>
            </a:r>
          </a:p>
          <a:p>
            <a:pPr marL="457200" indent="-457200" eaLnBrk="1" hangingPunct="1">
              <a:lnSpc>
                <a:spcPct val="130000"/>
              </a:lnSpc>
              <a:buFont typeface="+mj-ea"/>
              <a:buAutoNum type="circleNumDbPlain"/>
            </a:pPr>
            <a:r>
              <a:rPr lang="zh-CN" altLang="en-US" sz="2000"/>
              <a:t>视图</a:t>
            </a:r>
          </a:p>
          <a:p>
            <a:pPr marL="457200" indent="-457200" eaLnBrk="1" hangingPunct="1">
              <a:lnSpc>
                <a:spcPct val="130000"/>
              </a:lnSpc>
              <a:buFont typeface="+mj-ea"/>
              <a:buAutoNum type="circleNumDbPlain"/>
            </a:pPr>
            <a:r>
              <a:rPr lang="zh-CN" altLang="en-US" sz="2000"/>
              <a:t>审计</a:t>
            </a:r>
          </a:p>
          <a:p>
            <a:pPr marL="457200" indent="-457200" eaLnBrk="1" hangingPunct="1">
              <a:lnSpc>
                <a:spcPct val="120000"/>
              </a:lnSpc>
              <a:buFont typeface="+mj-ea"/>
              <a:buAutoNum type="circleNumDbPlain"/>
            </a:pPr>
            <a:r>
              <a:rPr lang="zh-CN" altLang="en-US" sz="2000"/>
              <a:t>数据加密</a:t>
            </a:r>
          </a:p>
        </p:txBody>
      </p:sp>
    </p:spTree>
    <p:extLst>
      <p:ext uri="{BB962C8B-B14F-4D97-AF65-F5344CB8AC3E}">
        <p14:creationId xmlns:p14="http://schemas.microsoft.com/office/powerpoint/2010/main" val="3283898815"/>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681288" y="2017713"/>
            <a:ext cx="782637" cy="795337"/>
          </a:xfrm>
          <a:prstGeom prst="ellipse">
            <a:avLst/>
          </a:prstGeom>
          <a:ln>
            <a:solidFill>
              <a:srgbClr val="3522A8"/>
            </a:solidFill>
          </a:ln>
        </p:spPr>
        <p:style>
          <a:lnRef idx="2">
            <a:schemeClr val="accent6"/>
          </a:lnRef>
          <a:fillRef idx="1">
            <a:schemeClr val="lt1"/>
          </a:fillRef>
          <a:effectRef idx="0">
            <a:schemeClr val="accent6"/>
          </a:effectRef>
          <a:fontRef idx="minor">
            <a:schemeClr val="dk1"/>
          </a:fontRef>
        </p:style>
        <p:txBody>
          <a:bodyPr lIns="71305" tIns="35652" rIns="71305" bIns="35652" anchor="ctr"/>
          <a:lstStyle/>
          <a:p>
            <a:pPr algn="ctr" eaLnBrk="1" fontAlgn="auto" hangingPunct="1">
              <a:spcBef>
                <a:spcPts val="0"/>
              </a:spcBef>
              <a:spcAft>
                <a:spcPts val="0"/>
              </a:spcAft>
              <a:defRPr/>
            </a:pPr>
            <a:endParaRPr lang="zh-CN" altLang="en-US">
              <a:latin typeface="Impact" pitchFamily="34" charset="0"/>
            </a:endParaRPr>
          </a:p>
        </p:txBody>
      </p:sp>
      <p:sp>
        <p:nvSpPr>
          <p:cNvPr id="7" name="椭圆 6"/>
          <p:cNvSpPr/>
          <p:nvPr/>
        </p:nvSpPr>
        <p:spPr>
          <a:xfrm>
            <a:off x="2747963" y="2092325"/>
            <a:ext cx="647700" cy="658813"/>
          </a:xfrm>
          <a:prstGeom prst="ellipse">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spcBef>
                <a:spcPct val="20000"/>
              </a:spcBef>
              <a:defRPr/>
            </a:pPr>
            <a:r>
              <a:rPr lang="en-US" altLang="zh-CN" sz="4400">
                <a:latin typeface="Rockwell Extra Bold" panose="02060903040505020403" pitchFamily="18" charset="0"/>
              </a:rPr>
              <a:t>2</a:t>
            </a:r>
            <a:endParaRPr lang="zh-CN" altLang="en-US" sz="4400" dirty="0">
              <a:latin typeface="Rockwell Extra Bold" panose="02060903040505020403" pitchFamily="18" charset="0"/>
            </a:endParaRPr>
          </a:p>
        </p:txBody>
      </p:sp>
      <p:cxnSp>
        <p:nvCxnSpPr>
          <p:cNvPr id="8" name="直接连接符 7"/>
          <p:cNvCxnSpPr>
            <a:stCxn id="6" idx="6"/>
          </p:cNvCxnSpPr>
          <p:nvPr/>
        </p:nvCxnSpPr>
        <p:spPr>
          <a:xfrm>
            <a:off x="3463925" y="2416175"/>
            <a:ext cx="3268663" cy="34925"/>
          </a:xfrm>
          <a:prstGeom prst="line">
            <a:avLst/>
          </a:prstGeom>
          <a:ln w="28575">
            <a:solidFill>
              <a:srgbClr val="1303E1"/>
            </a:solidFill>
            <a:tailEnd type="arrow" w="lg" len="lg"/>
          </a:ln>
        </p:spPr>
        <p:style>
          <a:lnRef idx="1">
            <a:schemeClr val="accent1"/>
          </a:lnRef>
          <a:fillRef idx="0">
            <a:schemeClr val="accent1"/>
          </a:fillRef>
          <a:effectRef idx="0">
            <a:schemeClr val="accent1"/>
          </a:effectRef>
          <a:fontRef idx="minor">
            <a:schemeClr val="tx1"/>
          </a:fontRef>
        </p:style>
      </p:cxnSp>
      <p:sp>
        <p:nvSpPr>
          <p:cNvPr id="44037" name="TextBox 3"/>
          <p:cNvSpPr txBox="1">
            <a:spLocks noChangeArrowheads="1"/>
          </p:cNvSpPr>
          <p:nvPr/>
        </p:nvSpPr>
        <p:spPr bwMode="auto">
          <a:xfrm>
            <a:off x="3492500" y="1898650"/>
            <a:ext cx="3938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457200">
              <a:defRPr sz="3200">
                <a:solidFill>
                  <a:schemeClr val="tx1"/>
                </a:solidFill>
                <a:latin typeface="Arial" panose="020B0604020202020204" pitchFamily="34" charset="0"/>
                <a:ea typeface="宋体" panose="02010600030101010101" pitchFamily="2" charset="-122"/>
              </a:defRPr>
            </a:lvl2pPr>
            <a:lvl3pPr marL="914400">
              <a:defRPr sz="3200">
                <a:solidFill>
                  <a:schemeClr val="tx1"/>
                </a:solidFill>
                <a:latin typeface="Arial" panose="020B0604020202020204" pitchFamily="34" charset="0"/>
                <a:ea typeface="宋体" panose="02010600030101010101" pitchFamily="2" charset="-122"/>
              </a:defRPr>
            </a:lvl3pPr>
            <a:lvl4pPr marL="1371600">
              <a:defRPr sz="3200">
                <a:solidFill>
                  <a:schemeClr val="tx1"/>
                </a:solidFill>
                <a:latin typeface="Arial" panose="020B0604020202020204" pitchFamily="34" charset="0"/>
                <a:ea typeface="宋体" panose="02010600030101010101" pitchFamily="2" charset="-122"/>
              </a:defRPr>
            </a:lvl4pPr>
            <a:lvl5pPr marL="1828800">
              <a:defRPr sz="3200">
                <a:solidFill>
                  <a:schemeClr val="tx1"/>
                </a:solidFill>
                <a:latin typeface="Arial" panose="020B0604020202020204" pitchFamily="34" charset="0"/>
                <a:ea typeface="宋体" panose="02010600030101010101" pitchFamily="2" charset="-122"/>
              </a:defRPr>
            </a:lvl5pPr>
            <a:lvl6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666666"/>
                </a:solidFill>
                <a:latin typeface="微软雅黑" panose="020B0503020204020204" pitchFamily="34" charset="-122"/>
                <a:ea typeface="微软雅黑" panose="020B0503020204020204" pitchFamily="34" charset="-122"/>
              </a:rPr>
              <a:t>数据库安全性控制</a:t>
            </a:r>
          </a:p>
        </p:txBody>
      </p:sp>
      <p:sp>
        <p:nvSpPr>
          <p:cNvPr id="12" name="矩形 48"/>
          <p:cNvSpPr>
            <a:spLocks noChangeArrowheads="1"/>
          </p:cNvSpPr>
          <p:nvPr/>
        </p:nvSpPr>
        <p:spPr bwMode="auto">
          <a:xfrm>
            <a:off x="3635375" y="2557463"/>
            <a:ext cx="3506788" cy="2443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spcBef>
                <a:spcPts val="600"/>
              </a:spcBef>
              <a:buFont typeface="Arial" panose="020B0604020202020204" pitchFamily="34" charset="0"/>
              <a:buChar char="•"/>
              <a:defRPr/>
            </a:pPr>
            <a:r>
              <a:rPr lang="zh-CN" altLang="en-US" sz="1800" b="1">
                <a:solidFill>
                  <a:srgbClr val="FF0000"/>
                </a:solidFill>
                <a:latin typeface="微软雅黑" pitchFamily="34" charset="-122"/>
                <a:ea typeface="微软雅黑" pitchFamily="34" charset="-122"/>
              </a:rPr>
              <a:t>用户标识与鉴别</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存取控制</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自主存取控制方法</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授权：授予与回收</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数据库角色</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强制存取控制方法</a:t>
            </a:r>
            <a:endParaRPr lang="zh-CN" altLang="en-US" sz="18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828317251"/>
      </p:ext>
    </p:extLst>
  </p:cSld>
  <p:clrMapOvr>
    <a:masterClrMapping/>
  </p:clrMapOvr>
  <p:transition spd="slow" advTm="1553"/>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12291" name="Rectangle 2"/>
          <p:cNvSpPr>
            <a:spLocks noGrp="1" noChangeArrowheads="1"/>
          </p:cNvSpPr>
          <p:nvPr>
            <p:ph type="title"/>
          </p:nvPr>
        </p:nvSpPr>
        <p:spPr>
          <a:xfrm>
            <a:off x="755576" y="84542"/>
            <a:ext cx="8316416" cy="461659"/>
          </a:xfrm>
        </p:spPr>
        <p:txBody>
          <a:bodyPr anchor="ctr"/>
          <a:lstStyle/>
          <a:p>
            <a:pPr eaLnBrk="1" hangingPunct="1"/>
            <a:r>
              <a:rPr lang="zh-CN" altLang="en-US"/>
              <a:t>用户身份鉴别</a:t>
            </a:r>
          </a:p>
        </p:txBody>
      </p:sp>
      <p:sp>
        <p:nvSpPr>
          <p:cNvPr id="12292" name="Rectangle 3"/>
          <p:cNvSpPr>
            <a:spLocks noGrp="1" noChangeArrowheads="1"/>
          </p:cNvSpPr>
          <p:nvPr>
            <p:ph sz="quarter" idx="10"/>
          </p:nvPr>
        </p:nvSpPr>
        <p:spPr/>
        <p:txBody>
          <a:bodyPr/>
          <a:lstStyle/>
          <a:p>
            <a:pPr marL="0" indent="0" eaLnBrk="1" hangingPunct="1">
              <a:lnSpc>
                <a:spcPct val="150000"/>
              </a:lnSpc>
              <a:buNone/>
            </a:pPr>
            <a:r>
              <a:rPr lang="en-US" altLang="zh-CN" sz="2400" b="1"/>
              <a:t>Identification &amp;  Authentication</a:t>
            </a:r>
            <a:endParaRPr lang="zh-CN" altLang="en-US" sz="2400" b="1"/>
          </a:p>
          <a:p>
            <a:pPr eaLnBrk="1" hangingPunct="1">
              <a:lnSpc>
                <a:spcPct val="150000"/>
              </a:lnSpc>
            </a:pPr>
            <a:r>
              <a:rPr lang="zh-CN" altLang="en-US" sz="2000"/>
              <a:t>系统提供的最外层安全保护措施</a:t>
            </a:r>
            <a:endParaRPr lang="en-US" altLang="zh-CN" sz="2000"/>
          </a:p>
          <a:p>
            <a:pPr eaLnBrk="1" hangingPunct="1">
              <a:lnSpc>
                <a:spcPct val="150000"/>
              </a:lnSpc>
            </a:pPr>
            <a:r>
              <a:rPr lang="zh-CN" altLang="en-US" sz="2000"/>
              <a:t>用户标识：由用户名和用户标识号组成（用户标识号在系统整个生命周期内唯一）</a:t>
            </a:r>
          </a:p>
        </p:txBody>
      </p:sp>
    </p:spTree>
    <p:extLst>
      <p:ext uri="{BB962C8B-B14F-4D97-AF65-F5344CB8AC3E}">
        <p14:creationId xmlns:p14="http://schemas.microsoft.com/office/powerpoint/2010/main" val="1225147659"/>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13315" name="Rectangle 2"/>
          <p:cNvSpPr>
            <a:spLocks noGrp="1" noChangeArrowheads="1"/>
          </p:cNvSpPr>
          <p:nvPr>
            <p:ph type="title"/>
          </p:nvPr>
        </p:nvSpPr>
        <p:spPr>
          <a:xfrm>
            <a:off x="755576" y="84542"/>
            <a:ext cx="8316416" cy="4616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spAutoFit/>
          </a:bodyPr>
          <a:lstStyle/>
          <a:p>
            <a:pPr defTabSz="912813" eaLnBrk="1" hangingPunct="1"/>
            <a:r>
              <a:rPr lang="zh-CN" altLang="zh-CN">
                <a:cs typeface="+mj-cs"/>
              </a:rPr>
              <a:t>用户身份鉴别</a:t>
            </a:r>
            <a:r>
              <a:rPr lang="zh-CN" altLang="en-US">
                <a:cs typeface="+mj-cs"/>
              </a:rPr>
              <a:t>的方法</a:t>
            </a:r>
            <a:endParaRPr lang="zh-CN" altLang="zh-CN">
              <a:cs typeface="+mj-cs"/>
            </a:endParaRPr>
          </a:p>
        </p:txBody>
      </p:sp>
      <p:sp>
        <p:nvSpPr>
          <p:cNvPr id="13316" name="Rectangle 3"/>
          <p:cNvSpPr>
            <a:spLocks noGrp="1" noChangeArrowheads="1"/>
          </p:cNvSpPr>
          <p:nvPr>
            <p:ph sz="quarter" idx="10"/>
          </p:nvPr>
        </p:nvSpPr>
        <p:spPr>
          <a:xfrm>
            <a:off x="755576" y="769268"/>
            <a:ext cx="8136582" cy="3384376"/>
          </a:xfrm>
        </p:spPr>
        <p:txBody>
          <a:bodyPr/>
          <a:lstStyle/>
          <a:p>
            <a:pPr eaLnBrk="1" hangingPunct="1">
              <a:lnSpc>
                <a:spcPct val="90000"/>
              </a:lnSpc>
            </a:pPr>
            <a:r>
              <a:rPr lang="zh-CN" altLang="en-US" sz="2000"/>
              <a:t>静态口令鉴别</a:t>
            </a:r>
            <a:endParaRPr lang="en-US" altLang="zh-CN" sz="2000"/>
          </a:p>
          <a:p>
            <a:pPr marL="450850" lvl="1" indent="-180975" defTabSz="912813" eaLnBrk="1" hangingPunct="1">
              <a:lnSpc>
                <a:spcPts val="2600"/>
              </a:lnSpc>
              <a:buSzPct val="100000"/>
              <a:buChar char="-"/>
            </a:pP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静态口令一般由用户自己设定</a:t>
            </a: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a:t>
            </a: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这些口令是静态不变的</a:t>
            </a: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a:p>
            <a:pPr eaLnBrk="1" hangingPunct="1">
              <a:lnSpc>
                <a:spcPct val="90000"/>
              </a:lnSpc>
            </a:pPr>
            <a:r>
              <a:rPr lang="zh-CN" altLang="en-US" sz="2000"/>
              <a:t>动态口令鉴别</a:t>
            </a:r>
            <a:endParaRPr lang="en-US" altLang="zh-CN" sz="2000"/>
          </a:p>
          <a:p>
            <a:pPr marL="450850" lvl="1" indent="-180975" defTabSz="912813" eaLnBrk="1" hangingPunct="1">
              <a:lnSpc>
                <a:spcPts val="2600"/>
              </a:lnSpc>
              <a:buSzPct val="100000"/>
              <a:buChar char="-"/>
            </a:pP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口令是动态变化的，每次鉴别时均需使用动态产生的新口令登录</a:t>
            </a: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数据库管理系统</a:t>
            </a: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，即采用一次一密的方法</a:t>
            </a: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a:p>
            <a:pPr eaLnBrk="1" hangingPunct="1">
              <a:lnSpc>
                <a:spcPct val="90000"/>
              </a:lnSpc>
            </a:pPr>
            <a:r>
              <a:rPr lang="zh-CN" altLang="en-US" sz="2000"/>
              <a:t>生物特征鉴别</a:t>
            </a:r>
            <a:endParaRPr lang="en-US" altLang="zh-CN" sz="2000"/>
          </a:p>
          <a:p>
            <a:pPr marL="450850" lvl="1" indent="-180975" defTabSz="912813" eaLnBrk="1" hangingPunct="1">
              <a:lnSpc>
                <a:spcPts val="2600"/>
              </a:lnSpc>
              <a:buSzPct val="100000"/>
              <a:buChar char="-"/>
            </a:pP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通过生物特征进行认证的技术</a:t>
            </a: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a:t>
            </a: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生物特征如指纹、虹膜和掌纹等</a:t>
            </a: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a:p>
            <a:pPr eaLnBrk="1" hangingPunct="1">
              <a:lnSpc>
                <a:spcPct val="90000"/>
              </a:lnSpc>
            </a:pPr>
            <a:r>
              <a:rPr lang="zh-CN" altLang="en-US" sz="2000"/>
              <a:t>智能卡鉴别</a:t>
            </a:r>
            <a:endParaRPr lang="en-US" altLang="zh-CN" sz="2000"/>
          </a:p>
          <a:p>
            <a:pPr marL="450850" lvl="1" indent="-180975" defTabSz="912813" eaLnBrk="1" hangingPunct="1">
              <a:lnSpc>
                <a:spcPts val="2600"/>
              </a:lnSpc>
              <a:buSzPct val="100000"/>
              <a:buChar char="-"/>
            </a:pP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智能卡是一种不可复制的</a:t>
            </a: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硬件</a:t>
            </a: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，内置集成电路的芯片，具有硬件加密功能</a:t>
            </a: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43988750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页脚占位符 4"/>
          <p:cNvSpPr txBox="1">
            <a:spLocks noGrp="1" noChangeArrowheads="1"/>
          </p:cNvSpPr>
          <p:nvPr/>
        </p:nvSpPr>
        <p:spPr bwMode="auto">
          <a:xfrm>
            <a:off x="5172604"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3075"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zh-CN" altLang="en-US"/>
              <a:t>问题的提出</a:t>
            </a:r>
          </a:p>
        </p:txBody>
      </p:sp>
      <p:sp>
        <p:nvSpPr>
          <p:cNvPr id="3076" name="Rectangle 3"/>
          <p:cNvSpPr>
            <a:spLocks noGrp="1" noChangeArrowheads="1"/>
          </p:cNvSpPr>
          <p:nvPr>
            <p:ph sz="quarter" idx="10"/>
          </p:nvPr>
        </p:nvSpPr>
        <p:spPr>
          <a:xfrm>
            <a:off x="683568" y="769938"/>
            <a:ext cx="8280920" cy="4244945"/>
          </a:xfrm>
        </p:spPr>
        <p:txBody>
          <a:bodyPr wrap="square">
            <a:spAutoFit/>
          </a:bodyPr>
          <a:lstStyle/>
          <a:p>
            <a:pPr marL="457200" indent="-457200" defTabSz="912813" eaLnBrk="1" hangingPunct="1">
              <a:lnSpc>
                <a:spcPts val="2700"/>
              </a:lnSpc>
              <a:buSzPct val="100000"/>
              <a:buFont typeface="+mj-ea"/>
              <a:buAutoNum type="circleNumDbPlain"/>
            </a:pPr>
            <a:r>
              <a:rPr lang="zh-CN" altLang="en-US" sz="2000"/>
              <a:t>数据库的一大特点是数据可以共享</a:t>
            </a:r>
          </a:p>
          <a:p>
            <a:pPr marL="457200" indent="-457200" defTabSz="912813" eaLnBrk="1" hangingPunct="1">
              <a:lnSpc>
                <a:spcPts val="2700"/>
              </a:lnSpc>
              <a:buSzPct val="100000"/>
              <a:buFont typeface="+mj-ea"/>
              <a:buAutoNum type="circleNumDbPlain"/>
            </a:pPr>
            <a:r>
              <a:rPr lang="zh-CN" altLang="en-US" sz="2000"/>
              <a:t>数据共享必然带来数据库的安全性问题</a:t>
            </a:r>
          </a:p>
          <a:p>
            <a:pPr marL="457200" indent="-457200" defTabSz="912813" eaLnBrk="1" hangingPunct="1">
              <a:lnSpc>
                <a:spcPts val="2700"/>
              </a:lnSpc>
              <a:buSzPct val="100000"/>
              <a:buFont typeface="+mj-ea"/>
              <a:buAutoNum type="circleNumDbPlain"/>
            </a:pPr>
            <a:r>
              <a:rPr lang="zh-CN" altLang="en-US" sz="2000"/>
              <a:t>数据库系统中的数据共享不能是无条件的共享</a:t>
            </a:r>
          </a:p>
          <a:p>
            <a:pPr marL="0" indent="268288" defTabSz="912813" eaLnBrk="1" hangingPunct="1">
              <a:lnSpc>
                <a:spcPts val="2700"/>
              </a:lnSpc>
              <a:buSzPct val="80000"/>
              <a:buNone/>
            </a:pPr>
            <a:r>
              <a:rPr lang="zh-CN" altLang="en-US" sz="1800">
                <a:latin typeface="华文中宋" panose="02010600040101010101" pitchFamily="2" charset="-122"/>
                <a:ea typeface="华文中宋" panose="02010600040101010101" pitchFamily="2" charset="-122"/>
              </a:rPr>
              <a:t>例： 军事秘密、国家机密、新产品实验数据、  市场需求分析、市场营销策略、销售计划、 客户档案、医疗档案、银行储蓄数据</a:t>
            </a:r>
          </a:p>
          <a:p>
            <a:pPr marL="450850" lvl="1" indent="-180975" defTabSz="912813" eaLnBrk="1" hangingPunct="1">
              <a:lnSpc>
                <a:spcPts val="2700"/>
              </a:lnSpc>
              <a:buSzPct val="100000"/>
              <a:buChar char="-"/>
            </a:pP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a:p>
            <a:pPr marL="285750" indent="-285750" defTabSz="912813" eaLnBrk="1" hangingPunct="1">
              <a:lnSpc>
                <a:spcPct val="150000"/>
              </a:lnSpc>
              <a:buSzPct val="80000"/>
            </a:pPr>
            <a:r>
              <a:rPr lang="zh-CN" altLang="en-US" sz="1800"/>
              <a:t>数据库的安全性是指保护数据库以防止不合法使用所造成的数据泄露、更改或破坏 。</a:t>
            </a:r>
          </a:p>
          <a:p>
            <a:pPr marL="285750" indent="-285750" defTabSz="912813" eaLnBrk="1" hangingPunct="1">
              <a:lnSpc>
                <a:spcPct val="150000"/>
              </a:lnSpc>
              <a:buSzPct val="80000"/>
            </a:pPr>
            <a:r>
              <a:rPr lang="zh-CN" altLang="en-US" sz="1800"/>
              <a:t>系统安全保护措施是否有效是数据库系统主要的性能指标之一。</a:t>
            </a:r>
          </a:p>
          <a:p>
            <a:pPr marL="450850" lvl="1" indent="-180975" defTabSz="912813" eaLnBrk="1" hangingPunct="1">
              <a:lnSpc>
                <a:spcPts val="2700"/>
              </a:lnSpc>
              <a:buSzPct val="100000"/>
              <a:buChar char="-"/>
            </a:pP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85438664"/>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681288" y="2017713"/>
            <a:ext cx="782637" cy="795337"/>
          </a:xfrm>
          <a:prstGeom prst="ellipse">
            <a:avLst/>
          </a:prstGeom>
          <a:ln>
            <a:solidFill>
              <a:srgbClr val="3522A8"/>
            </a:solidFill>
          </a:ln>
        </p:spPr>
        <p:style>
          <a:lnRef idx="2">
            <a:schemeClr val="accent6"/>
          </a:lnRef>
          <a:fillRef idx="1">
            <a:schemeClr val="lt1"/>
          </a:fillRef>
          <a:effectRef idx="0">
            <a:schemeClr val="accent6"/>
          </a:effectRef>
          <a:fontRef idx="minor">
            <a:schemeClr val="dk1"/>
          </a:fontRef>
        </p:style>
        <p:txBody>
          <a:bodyPr lIns="71305" tIns="35652" rIns="71305" bIns="35652" anchor="ctr"/>
          <a:lstStyle/>
          <a:p>
            <a:pPr algn="ctr" eaLnBrk="1" fontAlgn="auto" hangingPunct="1">
              <a:spcBef>
                <a:spcPts val="0"/>
              </a:spcBef>
              <a:spcAft>
                <a:spcPts val="0"/>
              </a:spcAft>
              <a:defRPr/>
            </a:pPr>
            <a:endParaRPr lang="zh-CN" altLang="en-US">
              <a:latin typeface="Impact" pitchFamily="34" charset="0"/>
            </a:endParaRPr>
          </a:p>
        </p:txBody>
      </p:sp>
      <p:sp>
        <p:nvSpPr>
          <p:cNvPr id="7" name="椭圆 6"/>
          <p:cNvSpPr/>
          <p:nvPr/>
        </p:nvSpPr>
        <p:spPr>
          <a:xfrm>
            <a:off x="2747963" y="2092325"/>
            <a:ext cx="647700" cy="658813"/>
          </a:xfrm>
          <a:prstGeom prst="ellipse">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spcBef>
                <a:spcPct val="20000"/>
              </a:spcBef>
              <a:defRPr/>
            </a:pPr>
            <a:r>
              <a:rPr lang="en-US" altLang="zh-CN" sz="4400">
                <a:latin typeface="Rockwell Extra Bold" panose="02060903040505020403" pitchFamily="18" charset="0"/>
              </a:rPr>
              <a:t>2</a:t>
            </a:r>
            <a:endParaRPr lang="zh-CN" altLang="en-US" sz="4400" dirty="0">
              <a:latin typeface="Rockwell Extra Bold" panose="02060903040505020403" pitchFamily="18" charset="0"/>
            </a:endParaRPr>
          </a:p>
        </p:txBody>
      </p:sp>
      <p:cxnSp>
        <p:nvCxnSpPr>
          <p:cNvPr id="8" name="直接连接符 7"/>
          <p:cNvCxnSpPr>
            <a:stCxn id="6" idx="6"/>
          </p:cNvCxnSpPr>
          <p:nvPr/>
        </p:nvCxnSpPr>
        <p:spPr>
          <a:xfrm>
            <a:off x="3463925" y="2416175"/>
            <a:ext cx="3268663" cy="34925"/>
          </a:xfrm>
          <a:prstGeom prst="line">
            <a:avLst/>
          </a:prstGeom>
          <a:ln w="28575">
            <a:solidFill>
              <a:srgbClr val="1303E1"/>
            </a:solidFill>
            <a:tailEnd type="arrow" w="lg" len="lg"/>
          </a:ln>
        </p:spPr>
        <p:style>
          <a:lnRef idx="1">
            <a:schemeClr val="accent1"/>
          </a:lnRef>
          <a:fillRef idx="0">
            <a:schemeClr val="accent1"/>
          </a:fillRef>
          <a:effectRef idx="0">
            <a:schemeClr val="accent1"/>
          </a:effectRef>
          <a:fontRef idx="minor">
            <a:schemeClr val="tx1"/>
          </a:fontRef>
        </p:style>
      </p:cxnSp>
      <p:sp>
        <p:nvSpPr>
          <p:cNvPr id="44037" name="TextBox 3"/>
          <p:cNvSpPr txBox="1">
            <a:spLocks noChangeArrowheads="1"/>
          </p:cNvSpPr>
          <p:nvPr/>
        </p:nvSpPr>
        <p:spPr bwMode="auto">
          <a:xfrm>
            <a:off x="3492500" y="1898650"/>
            <a:ext cx="3938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457200">
              <a:defRPr sz="3200">
                <a:solidFill>
                  <a:schemeClr val="tx1"/>
                </a:solidFill>
                <a:latin typeface="Arial" panose="020B0604020202020204" pitchFamily="34" charset="0"/>
                <a:ea typeface="宋体" panose="02010600030101010101" pitchFamily="2" charset="-122"/>
              </a:defRPr>
            </a:lvl2pPr>
            <a:lvl3pPr marL="914400">
              <a:defRPr sz="3200">
                <a:solidFill>
                  <a:schemeClr val="tx1"/>
                </a:solidFill>
                <a:latin typeface="Arial" panose="020B0604020202020204" pitchFamily="34" charset="0"/>
                <a:ea typeface="宋体" panose="02010600030101010101" pitchFamily="2" charset="-122"/>
              </a:defRPr>
            </a:lvl3pPr>
            <a:lvl4pPr marL="1371600">
              <a:defRPr sz="3200">
                <a:solidFill>
                  <a:schemeClr val="tx1"/>
                </a:solidFill>
                <a:latin typeface="Arial" panose="020B0604020202020204" pitchFamily="34" charset="0"/>
                <a:ea typeface="宋体" panose="02010600030101010101" pitchFamily="2" charset="-122"/>
              </a:defRPr>
            </a:lvl4pPr>
            <a:lvl5pPr marL="1828800">
              <a:defRPr sz="3200">
                <a:solidFill>
                  <a:schemeClr val="tx1"/>
                </a:solidFill>
                <a:latin typeface="Arial" panose="020B0604020202020204" pitchFamily="34" charset="0"/>
                <a:ea typeface="宋体" panose="02010600030101010101" pitchFamily="2" charset="-122"/>
              </a:defRPr>
            </a:lvl5pPr>
            <a:lvl6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666666"/>
                </a:solidFill>
                <a:latin typeface="微软雅黑" panose="020B0503020204020204" pitchFamily="34" charset="-122"/>
                <a:ea typeface="微软雅黑" panose="020B0503020204020204" pitchFamily="34" charset="-122"/>
              </a:rPr>
              <a:t>数据库安全性控制</a:t>
            </a:r>
          </a:p>
        </p:txBody>
      </p:sp>
      <p:sp>
        <p:nvSpPr>
          <p:cNvPr id="12" name="矩形 48"/>
          <p:cNvSpPr>
            <a:spLocks noChangeArrowheads="1"/>
          </p:cNvSpPr>
          <p:nvPr/>
        </p:nvSpPr>
        <p:spPr bwMode="auto">
          <a:xfrm>
            <a:off x="3635375" y="2557463"/>
            <a:ext cx="3506788" cy="247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用户标识与鉴别</a:t>
            </a:r>
          </a:p>
          <a:p>
            <a:pPr marL="342900" indent="-342900" eaLnBrk="1" hangingPunct="1">
              <a:lnSpc>
                <a:spcPct val="120000"/>
              </a:lnSpc>
              <a:spcBef>
                <a:spcPts val="600"/>
              </a:spcBef>
              <a:buFont typeface="Arial" panose="020B0604020202020204" pitchFamily="34" charset="0"/>
              <a:buChar char="•"/>
              <a:defRPr/>
            </a:pPr>
            <a:r>
              <a:rPr lang="zh-CN" altLang="en-US" sz="1800" b="1">
                <a:solidFill>
                  <a:srgbClr val="FF0000"/>
                </a:solidFill>
                <a:latin typeface="微软雅黑" pitchFamily="34" charset="-122"/>
                <a:ea typeface="微软雅黑" pitchFamily="34" charset="-122"/>
              </a:rPr>
              <a:t>存取控制</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自主存取控制方法</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授权：授予与回收</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数据库角色</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强制存取控制方法</a:t>
            </a:r>
            <a:endParaRPr lang="zh-CN" altLang="en-US" sz="18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860930192"/>
      </p:ext>
    </p:extLst>
  </p:cSld>
  <p:clrMapOvr>
    <a:masterClrMapping/>
  </p:clrMapOvr>
  <p:transition spd="slow" advTm="1553"/>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15363" name="Rectangle 2"/>
          <p:cNvSpPr>
            <a:spLocks noGrp="1" noChangeArrowheads="1"/>
          </p:cNvSpPr>
          <p:nvPr>
            <p:ph type="title"/>
          </p:nvPr>
        </p:nvSpPr>
        <p:spPr/>
        <p:txBody>
          <a:bodyPr anchor="ctr"/>
          <a:lstStyle/>
          <a:p>
            <a:pPr eaLnBrk="1" hangingPunct="1"/>
            <a:r>
              <a:rPr lang="zh-CN" altLang="en-US"/>
              <a:t>存取控制</a:t>
            </a:r>
          </a:p>
        </p:txBody>
      </p:sp>
      <p:sp>
        <p:nvSpPr>
          <p:cNvPr id="15364" name="Rectangle 3"/>
          <p:cNvSpPr>
            <a:spLocks noGrp="1" noChangeArrowheads="1"/>
          </p:cNvSpPr>
          <p:nvPr>
            <p:ph sz="quarter" idx="10"/>
          </p:nvPr>
        </p:nvSpPr>
        <p:spPr/>
        <p:txBody>
          <a:bodyPr/>
          <a:lstStyle/>
          <a:p>
            <a:pPr eaLnBrk="1" hangingPunct="1">
              <a:lnSpc>
                <a:spcPts val="2800"/>
              </a:lnSpc>
            </a:pPr>
            <a:r>
              <a:rPr lang="zh-CN" altLang="en-US" sz="2000"/>
              <a:t>存取控制机制组成</a:t>
            </a:r>
          </a:p>
          <a:p>
            <a:pPr marL="450850" lvl="1" indent="-180975" defTabSz="912813" eaLnBrk="1" hangingPunct="1">
              <a:lnSpc>
                <a:spcPts val="2800"/>
              </a:lnSpc>
              <a:buSzPct val="100000"/>
              <a:buChar char="-"/>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定义用户权限，</a:t>
            </a:r>
            <a:r>
              <a:rPr lang="zh-CN" altLang="zh-CN" sz="1600">
                <a:solidFill>
                  <a:schemeClr val="tx1">
                    <a:lumMod val="50000"/>
                    <a:lumOff val="50000"/>
                  </a:schemeClr>
                </a:solidFill>
                <a:latin typeface="华文中宋" panose="02010600040101010101" pitchFamily="2" charset="-122"/>
                <a:ea typeface="华文中宋" panose="02010600040101010101" pitchFamily="2" charset="-122"/>
              </a:rPr>
              <a:t>并将用户权限登记到数据字典中</a:t>
            </a:r>
            <a:endParaRPr lang="en-US" altLang="zh-CN" sz="1600">
              <a:solidFill>
                <a:schemeClr val="tx1">
                  <a:lumMod val="50000"/>
                  <a:lumOff val="50000"/>
                </a:schemeClr>
              </a:solidFill>
              <a:latin typeface="华文中宋" panose="02010600040101010101" pitchFamily="2" charset="-122"/>
              <a:ea typeface="华文中宋" panose="02010600040101010101" pitchFamily="2" charset="-122"/>
            </a:endParaRPr>
          </a:p>
          <a:p>
            <a:pPr lvl="2">
              <a:lnSpc>
                <a:spcPts val="2800"/>
              </a:lnSpc>
            </a:pPr>
            <a:r>
              <a:rPr lang="zh-CN" altLang="en-US" sz="1400"/>
              <a:t>用户对某一数据对象的操作权力称为权限 </a:t>
            </a:r>
          </a:p>
          <a:p>
            <a:pPr lvl="2">
              <a:lnSpc>
                <a:spcPts val="2800"/>
              </a:lnSpc>
            </a:pPr>
            <a:r>
              <a:rPr lang="en-US" altLang="zh-CN" sz="1400"/>
              <a:t>DBMS</a:t>
            </a:r>
            <a:r>
              <a:rPr lang="zh-CN" altLang="en-US" sz="1400"/>
              <a:t>提供适当的语言来定义用户权限，存放在数据字典中，称做安全规则或授权规则 </a:t>
            </a:r>
          </a:p>
          <a:p>
            <a:pPr marL="450850" lvl="1" indent="-180975" defTabSz="912813" eaLnBrk="1" hangingPunct="1">
              <a:lnSpc>
                <a:spcPts val="2800"/>
              </a:lnSpc>
              <a:buSzPct val="100000"/>
              <a:buChar char="-"/>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合法权限检查 </a:t>
            </a:r>
            <a:endParaRPr lang="en-US" altLang="zh-CN" sz="1600">
              <a:solidFill>
                <a:schemeClr val="tx1">
                  <a:lumMod val="50000"/>
                  <a:lumOff val="50000"/>
                </a:schemeClr>
              </a:solidFill>
              <a:latin typeface="华文中宋" panose="02010600040101010101" pitchFamily="2" charset="-122"/>
              <a:ea typeface="华文中宋" panose="02010600040101010101" pitchFamily="2" charset="-122"/>
            </a:endParaRPr>
          </a:p>
          <a:p>
            <a:pPr lvl="2">
              <a:lnSpc>
                <a:spcPts val="2800"/>
              </a:lnSpc>
            </a:pPr>
            <a:r>
              <a:rPr lang="zh-CN" altLang="en-US" sz="1400"/>
              <a:t>用户发出存取数据库操作请求</a:t>
            </a:r>
          </a:p>
          <a:p>
            <a:pPr lvl="2">
              <a:lnSpc>
                <a:spcPts val="2800"/>
              </a:lnSpc>
            </a:pPr>
            <a:r>
              <a:rPr lang="en-US" altLang="zh-CN" sz="1400"/>
              <a:t>DBMS</a:t>
            </a:r>
            <a:r>
              <a:rPr lang="zh-CN" altLang="en-US" sz="1400"/>
              <a:t>查找数据字典，进行合法权限检查</a:t>
            </a:r>
          </a:p>
          <a:p>
            <a:pPr eaLnBrk="1" hangingPunct="1">
              <a:lnSpc>
                <a:spcPts val="2800"/>
              </a:lnSpc>
            </a:pPr>
            <a:r>
              <a:rPr lang="zh-CN" altLang="en-US" sz="2000"/>
              <a:t>用户权限定义和合法权检查机制一起组成了数据库管理系统的存取控制子系统</a:t>
            </a:r>
          </a:p>
          <a:p>
            <a:pPr eaLnBrk="1" hangingPunct="1">
              <a:lnSpc>
                <a:spcPts val="2800"/>
              </a:lnSpc>
            </a:pPr>
            <a:endParaRPr lang="en-US" altLang="zh-CN" sz="2000"/>
          </a:p>
        </p:txBody>
      </p:sp>
    </p:spTree>
    <p:extLst>
      <p:ext uri="{BB962C8B-B14F-4D97-AF65-F5344CB8AC3E}">
        <p14:creationId xmlns:p14="http://schemas.microsoft.com/office/powerpoint/2010/main" val="3642178596"/>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16387" name="Rectangle 2"/>
          <p:cNvSpPr>
            <a:spLocks noGrp="1" noChangeArrowheads="1"/>
          </p:cNvSpPr>
          <p:nvPr>
            <p:ph type="title"/>
          </p:nvPr>
        </p:nvSpPr>
        <p:spPr/>
        <p:txBody>
          <a:bodyPr anchor="ctr"/>
          <a:lstStyle/>
          <a:p>
            <a:pPr eaLnBrk="1" hangingPunct="1"/>
            <a:r>
              <a:rPr lang="zh-CN" altLang="en-US"/>
              <a:t>常用</a:t>
            </a:r>
            <a:r>
              <a:rPr lang="zh-CN" altLang="zh-CN"/>
              <a:t>存取控制</a:t>
            </a:r>
            <a:r>
              <a:rPr lang="zh-CN" altLang="en-US"/>
              <a:t>方法</a:t>
            </a:r>
            <a:endParaRPr lang="zh-CN" altLang="zh-CN"/>
          </a:p>
        </p:txBody>
      </p:sp>
      <p:sp>
        <p:nvSpPr>
          <p:cNvPr id="16388" name="Rectangle 3"/>
          <p:cNvSpPr>
            <a:spLocks noGrp="1" noChangeArrowheads="1"/>
          </p:cNvSpPr>
          <p:nvPr>
            <p:ph sz="quarter" idx="10"/>
          </p:nvPr>
        </p:nvSpPr>
        <p:spPr/>
        <p:txBody>
          <a:bodyPr/>
          <a:lstStyle/>
          <a:p>
            <a:pPr eaLnBrk="1" hangingPunct="1">
              <a:lnSpc>
                <a:spcPts val="2800"/>
              </a:lnSpc>
            </a:pPr>
            <a:r>
              <a:rPr lang="zh-CN" altLang="en-US" sz="2000"/>
              <a:t>自主存取控制（</a:t>
            </a:r>
            <a:r>
              <a:rPr lang="en-US" altLang="zh-CN" sz="2000"/>
              <a:t>Discretionary Access Control </a:t>
            </a:r>
            <a:r>
              <a:rPr lang="zh-CN" altLang="en-US" sz="2000"/>
              <a:t>，简称</a:t>
            </a:r>
            <a:r>
              <a:rPr lang="en-US" altLang="zh-CN" sz="2000"/>
              <a:t>DAC</a:t>
            </a:r>
            <a:r>
              <a:rPr lang="zh-CN" altLang="en-US" sz="2000"/>
              <a:t>）</a:t>
            </a:r>
          </a:p>
          <a:p>
            <a:pPr marL="450850" lvl="1" indent="-180975" defTabSz="912813" eaLnBrk="1" hangingPunct="1">
              <a:lnSpc>
                <a:spcPts val="2800"/>
              </a:lnSpc>
              <a:buSzPct val="100000"/>
              <a:buChar char="-"/>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 </a:t>
            </a:r>
            <a:r>
              <a:rPr lang="en-US" altLang="zh-CN" sz="1600">
                <a:solidFill>
                  <a:schemeClr val="tx1">
                    <a:lumMod val="50000"/>
                    <a:lumOff val="50000"/>
                  </a:schemeClr>
                </a:solidFill>
                <a:latin typeface="华文中宋" panose="02010600040101010101" pitchFamily="2" charset="-122"/>
                <a:ea typeface="华文中宋" panose="02010600040101010101" pitchFamily="2" charset="-122"/>
              </a:rPr>
              <a:t>C2</a:t>
            </a: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级</a:t>
            </a:r>
          </a:p>
          <a:p>
            <a:pPr marL="450850" lvl="1" indent="-180975" defTabSz="912813" eaLnBrk="1" hangingPunct="1">
              <a:lnSpc>
                <a:spcPts val="2800"/>
              </a:lnSpc>
              <a:buSzPct val="100000"/>
              <a:buChar char="-"/>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用户对不同的数据对象有不同的存取权限</a:t>
            </a:r>
          </a:p>
          <a:p>
            <a:pPr marL="450850" lvl="1" indent="-180975" defTabSz="912813" eaLnBrk="1" hangingPunct="1">
              <a:lnSpc>
                <a:spcPts val="2800"/>
              </a:lnSpc>
              <a:buSzPct val="100000"/>
              <a:buChar char="-"/>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不同的用户对同一对象也有不同的权限</a:t>
            </a:r>
          </a:p>
          <a:p>
            <a:pPr marL="450850" lvl="1" indent="-180975" defTabSz="912813" eaLnBrk="1" hangingPunct="1">
              <a:lnSpc>
                <a:spcPts val="2800"/>
              </a:lnSpc>
              <a:buSzPct val="100000"/>
              <a:buChar char="-"/>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用户还可将其拥有的存取权限转授给其他用户</a:t>
            </a:r>
            <a:endParaRPr lang="en-US" altLang="zh-CN" sz="1600">
              <a:solidFill>
                <a:schemeClr val="tx1">
                  <a:lumMod val="50000"/>
                  <a:lumOff val="50000"/>
                </a:schemeClr>
              </a:solidFill>
              <a:latin typeface="华文中宋" panose="02010600040101010101" pitchFamily="2" charset="-122"/>
              <a:ea typeface="华文中宋" panose="02010600040101010101" pitchFamily="2" charset="-122"/>
            </a:endParaRPr>
          </a:p>
          <a:p>
            <a:pPr eaLnBrk="1" hangingPunct="1">
              <a:lnSpc>
                <a:spcPts val="2800"/>
              </a:lnSpc>
            </a:pPr>
            <a:r>
              <a:rPr lang="zh-CN" altLang="en-US" sz="2000"/>
              <a:t>强制存取控制（</a:t>
            </a:r>
            <a:r>
              <a:rPr lang="en-US" altLang="zh-CN" sz="2000"/>
              <a:t>Mandatory Access Control</a:t>
            </a:r>
            <a:r>
              <a:rPr lang="zh-CN" altLang="en-US" sz="2000"/>
              <a:t>，简称 </a:t>
            </a:r>
            <a:r>
              <a:rPr lang="en-US" altLang="zh-CN" sz="2000"/>
              <a:t>MAC</a:t>
            </a:r>
            <a:r>
              <a:rPr lang="zh-CN" altLang="en-US" sz="2000"/>
              <a:t>）</a:t>
            </a:r>
          </a:p>
          <a:p>
            <a:pPr marL="450850" lvl="1" indent="-180975" defTabSz="912813" eaLnBrk="1" hangingPunct="1">
              <a:lnSpc>
                <a:spcPts val="2800"/>
              </a:lnSpc>
              <a:buSzPct val="100000"/>
              <a:buChar char="-"/>
            </a:pPr>
            <a:r>
              <a:rPr lang="en-US" altLang="zh-CN" sz="1600">
                <a:solidFill>
                  <a:schemeClr val="tx1">
                    <a:lumMod val="50000"/>
                    <a:lumOff val="50000"/>
                  </a:schemeClr>
                </a:solidFill>
                <a:latin typeface="华文中宋" panose="02010600040101010101" pitchFamily="2" charset="-122"/>
                <a:ea typeface="华文中宋" panose="02010600040101010101" pitchFamily="2" charset="-122"/>
              </a:rPr>
              <a:t>B1</a:t>
            </a: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级</a:t>
            </a:r>
          </a:p>
          <a:p>
            <a:pPr marL="450850" lvl="1" indent="-180975" defTabSz="912813" eaLnBrk="1" hangingPunct="1">
              <a:lnSpc>
                <a:spcPts val="2800"/>
              </a:lnSpc>
              <a:buSzPct val="100000"/>
              <a:buChar char="-"/>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每一个数据对象被标以一定的密级</a:t>
            </a:r>
          </a:p>
          <a:p>
            <a:pPr marL="450850" lvl="1" indent="-180975" defTabSz="912813" eaLnBrk="1" hangingPunct="1">
              <a:lnSpc>
                <a:spcPts val="2800"/>
              </a:lnSpc>
              <a:buSzPct val="100000"/>
              <a:buChar char="-"/>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每一个用户也被授予某一个级别的许可证</a:t>
            </a:r>
          </a:p>
          <a:p>
            <a:pPr marL="450850" lvl="1" indent="-180975" defTabSz="912813" eaLnBrk="1" hangingPunct="1">
              <a:lnSpc>
                <a:spcPts val="2800"/>
              </a:lnSpc>
              <a:buSzPct val="100000"/>
              <a:buChar char="-"/>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对于任意一个对象，只有具有合法许可证的用户才可以存取</a:t>
            </a:r>
          </a:p>
          <a:p>
            <a:pPr eaLnBrk="1" hangingPunct="1">
              <a:lnSpc>
                <a:spcPts val="2800"/>
              </a:lnSpc>
            </a:pPr>
            <a:endParaRPr lang="zh-CN" altLang="en-US" sz="2000"/>
          </a:p>
        </p:txBody>
      </p:sp>
    </p:spTree>
    <p:extLst>
      <p:ext uri="{BB962C8B-B14F-4D97-AF65-F5344CB8AC3E}">
        <p14:creationId xmlns:p14="http://schemas.microsoft.com/office/powerpoint/2010/main" val="3981333979"/>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681288" y="2017713"/>
            <a:ext cx="782637" cy="795337"/>
          </a:xfrm>
          <a:prstGeom prst="ellipse">
            <a:avLst/>
          </a:prstGeom>
          <a:ln>
            <a:solidFill>
              <a:srgbClr val="3522A8"/>
            </a:solidFill>
          </a:ln>
        </p:spPr>
        <p:style>
          <a:lnRef idx="2">
            <a:schemeClr val="accent6"/>
          </a:lnRef>
          <a:fillRef idx="1">
            <a:schemeClr val="lt1"/>
          </a:fillRef>
          <a:effectRef idx="0">
            <a:schemeClr val="accent6"/>
          </a:effectRef>
          <a:fontRef idx="minor">
            <a:schemeClr val="dk1"/>
          </a:fontRef>
        </p:style>
        <p:txBody>
          <a:bodyPr lIns="71305" tIns="35652" rIns="71305" bIns="35652" anchor="ctr"/>
          <a:lstStyle/>
          <a:p>
            <a:pPr algn="ctr" eaLnBrk="1" fontAlgn="auto" hangingPunct="1">
              <a:spcBef>
                <a:spcPts val="0"/>
              </a:spcBef>
              <a:spcAft>
                <a:spcPts val="0"/>
              </a:spcAft>
              <a:defRPr/>
            </a:pPr>
            <a:endParaRPr lang="zh-CN" altLang="en-US">
              <a:latin typeface="Impact" pitchFamily="34" charset="0"/>
            </a:endParaRPr>
          </a:p>
        </p:txBody>
      </p:sp>
      <p:sp>
        <p:nvSpPr>
          <p:cNvPr id="7" name="椭圆 6"/>
          <p:cNvSpPr/>
          <p:nvPr/>
        </p:nvSpPr>
        <p:spPr>
          <a:xfrm>
            <a:off x="2747963" y="2092325"/>
            <a:ext cx="647700" cy="658813"/>
          </a:xfrm>
          <a:prstGeom prst="ellipse">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spcBef>
                <a:spcPct val="20000"/>
              </a:spcBef>
              <a:defRPr/>
            </a:pPr>
            <a:r>
              <a:rPr lang="en-US" altLang="zh-CN" sz="4400">
                <a:latin typeface="Rockwell Extra Bold" panose="02060903040505020403" pitchFamily="18" charset="0"/>
              </a:rPr>
              <a:t>2</a:t>
            </a:r>
            <a:endParaRPr lang="zh-CN" altLang="en-US" sz="4400" dirty="0">
              <a:latin typeface="Rockwell Extra Bold" panose="02060903040505020403" pitchFamily="18" charset="0"/>
            </a:endParaRPr>
          </a:p>
        </p:txBody>
      </p:sp>
      <p:cxnSp>
        <p:nvCxnSpPr>
          <p:cNvPr id="8" name="直接连接符 7"/>
          <p:cNvCxnSpPr>
            <a:stCxn id="6" idx="6"/>
          </p:cNvCxnSpPr>
          <p:nvPr/>
        </p:nvCxnSpPr>
        <p:spPr>
          <a:xfrm>
            <a:off x="3463925" y="2416175"/>
            <a:ext cx="3268663" cy="34925"/>
          </a:xfrm>
          <a:prstGeom prst="line">
            <a:avLst/>
          </a:prstGeom>
          <a:ln w="28575">
            <a:solidFill>
              <a:srgbClr val="1303E1"/>
            </a:solidFill>
            <a:tailEnd type="arrow" w="lg" len="lg"/>
          </a:ln>
        </p:spPr>
        <p:style>
          <a:lnRef idx="1">
            <a:schemeClr val="accent1"/>
          </a:lnRef>
          <a:fillRef idx="0">
            <a:schemeClr val="accent1"/>
          </a:fillRef>
          <a:effectRef idx="0">
            <a:schemeClr val="accent1"/>
          </a:effectRef>
          <a:fontRef idx="minor">
            <a:schemeClr val="tx1"/>
          </a:fontRef>
        </p:style>
      </p:cxnSp>
      <p:sp>
        <p:nvSpPr>
          <p:cNvPr id="44037" name="TextBox 3"/>
          <p:cNvSpPr txBox="1">
            <a:spLocks noChangeArrowheads="1"/>
          </p:cNvSpPr>
          <p:nvPr/>
        </p:nvSpPr>
        <p:spPr bwMode="auto">
          <a:xfrm>
            <a:off x="3492500" y="1898650"/>
            <a:ext cx="3938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457200">
              <a:defRPr sz="3200">
                <a:solidFill>
                  <a:schemeClr val="tx1"/>
                </a:solidFill>
                <a:latin typeface="Arial" panose="020B0604020202020204" pitchFamily="34" charset="0"/>
                <a:ea typeface="宋体" panose="02010600030101010101" pitchFamily="2" charset="-122"/>
              </a:defRPr>
            </a:lvl2pPr>
            <a:lvl3pPr marL="914400">
              <a:defRPr sz="3200">
                <a:solidFill>
                  <a:schemeClr val="tx1"/>
                </a:solidFill>
                <a:latin typeface="Arial" panose="020B0604020202020204" pitchFamily="34" charset="0"/>
                <a:ea typeface="宋体" panose="02010600030101010101" pitchFamily="2" charset="-122"/>
              </a:defRPr>
            </a:lvl3pPr>
            <a:lvl4pPr marL="1371600">
              <a:defRPr sz="3200">
                <a:solidFill>
                  <a:schemeClr val="tx1"/>
                </a:solidFill>
                <a:latin typeface="Arial" panose="020B0604020202020204" pitchFamily="34" charset="0"/>
                <a:ea typeface="宋体" panose="02010600030101010101" pitchFamily="2" charset="-122"/>
              </a:defRPr>
            </a:lvl4pPr>
            <a:lvl5pPr marL="1828800">
              <a:defRPr sz="3200">
                <a:solidFill>
                  <a:schemeClr val="tx1"/>
                </a:solidFill>
                <a:latin typeface="Arial" panose="020B0604020202020204" pitchFamily="34" charset="0"/>
                <a:ea typeface="宋体" panose="02010600030101010101" pitchFamily="2" charset="-122"/>
              </a:defRPr>
            </a:lvl5pPr>
            <a:lvl6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666666"/>
                </a:solidFill>
                <a:latin typeface="微软雅黑" panose="020B0503020204020204" pitchFamily="34" charset="-122"/>
                <a:ea typeface="微软雅黑" panose="020B0503020204020204" pitchFamily="34" charset="-122"/>
              </a:rPr>
              <a:t>数据库安全性控制</a:t>
            </a:r>
          </a:p>
        </p:txBody>
      </p:sp>
      <p:sp>
        <p:nvSpPr>
          <p:cNvPr id="12" name="矩形 48"/>
          <p:cNvSpPr>
            <a:spLocks noChangeArrowheads="1"/>
          </p:cNvSpPr>
          <p:nvPr/>
        </p:nvSpPr>
        <p:spPr bwMode="auto">
          <a:xfrm>
            <a:off x="3635375" y="2557463"/>
            <a:ext cx="3506788" cy="247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用户标识与鉴别</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存取控制</a:t>
            </a:r>
          </a:p>
          <a:p>
            <a:pPr marL="342900" indent="-342900" eaLnBrk="1" hangingPunct="1">
              <a:lnSpc>
                <a:spcPct val="120000"/>
              </a:lnSpc>
              <a:spcBef>
                <a:spcPts val="600"/>
              </a:spcBef>
              <a:buFont typeface="Arial" panose="020B0604020202020204" pitchFamily="34" charset="0"/>
              <a:buChar char="•"/>
              <a:defRPr/>
            </a:pPr>
            <a:r>
              <a:rPr lang="zh-CN" altLang="en-US" sz="1800" b="1">
                <a:solidFill>
                  <a:srgbClr val="FF0000"/>
                </a:solidFill>
                <a:latin typeface="微软雅黑" pitchFamily="34" charset="-122"/>
                <a:ea typeface="微软雅黑" pitchFamily="34" charset="-122"/>
              </a:rPr>
              <a:t>自主存取控制方法</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授权：授予与回收</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数据库角色</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强制存取控制方法</a:t>
            </a:r>
            <a:endParaRPr lang="zh-CN" altLang="en-US" sz="18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99559820"/>
      </p:ext>
    </p:extLst>
  </p:cSld>
  <p:clrMapOvr>
    <a:masterClrMapping/>
  </p:clrMapOvr>
  <p:transition spd="slow" advTm="1553"/>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19459" name="Rectangle 2"/>
          <p:cNvSpPr>
            <a:spLocks noGrp="1" noChangeArrowheads="1"/>
          </p:cNvSpPr>
          <p:nvPr>
            <p:ph type="title"/>
          </p:nvPr>
        </p:nvSpPr>
        <p:spPr/>
        <p:txBody>
          <a:bodyPr anchor="ctr"/>
          <a:lstStyle/>
          <a:p>
            <a:pPr eaLnBrk="1" hangingPunct="1"/>
            <a:r>
              <a:rPr lang="zh-CN" altLang="en-US"/>
              <a:t>自主存取控制方法</a:t>
            </a:r>
          </a:p>
        </p:txBody>
      </p:sp>
      <p:sp>
        <p:nvSpPr>
          <p:cNvPr id="19460" name="Rectangle 3"/>
          <p:cNvSpPr>
            <a:spLocks noGrp="1" noChangeArrowheads="1"/>
          </p:cNvSpPr>
          <p:nvPr>
            <p:ph sz="quarter" idx="10"/>
          </p:nvPr>
        </p:nvSpPr>
        <p:spPr/>
        <p:txBody>
          <a:bodyPr/>
          <a:lstStyle/>
          <a:p>
            <a:pPr eaLnBrk="1" hangingPunct="1">
              <a:lnSpc>
                <a:spcPts val="2800"/>
              </a:lnSpc>
            </a:pPr>
            <a:r>
              <a:rPr lang="zh-CN" altLang="en-US" sz="2000"/>
              <a:t>通过 </a:t>
            </a:r>
            <a:r>
              <a:rPr lang="en-US" altLang="zh-CN" sz="2000"/>
              <a:t>SQL </a:t>
            </a:r>
            <a:r>
              <a:rPr lang="zh-CN" altLang="en-US" sz="2000"/>
              <a:t>的</a:t>
            </a:r>
            <a:r>
              <a:rPr lang="en-US" altLang="zh-CN" sz="2000"/>
              <a:t>GRANT </a:t>
            </a:r>
            <a:r>
              <a:rPr lang="zh-CN" altLang="en-US" sz="2000"/>
              <a:t>语句和</a:t>
            </a:r>
            <a:r>
              <a:rPr lang="en-US" altLang="zh-CN" sz="2000"/>
              <a:t>REVOKE </a:t>
            </a:r>
            <a:r>
              <a:rPr lang="zh-CN" altLang="en-US" sz="2000"/>
              <a:t>语句实现</a:t>
            </a:r>
          </a:p>
          <a:p>
            <a:pPr eaLnBrk="1" hangingPunct="1">
              <a:lnSpc>
                <a:spcPts val="2800"/>
              </a:lnSpc>
            </a:pPr>
            <a:r>
              <a:rPr lang="zh-CN" altLang="en-US" sz="2000"/>
              <a:t>用户权限组成</a:t>
            </a:r>
          </a:p>
          <a:p>
            <a:pPr marL="450850" lvl="1" indent="-180975" defTabSz="912813" eaLnBrk="1" hangingPunct="1">
              <a:lnSpc>
                <a:spcPts val="2800"/>
              </a:lnSpc>
              <a:buSzPct val="100000"/>
              <a:buChar char="-"/>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数据对象</a:t>
            </a:r>
          </a:p>
          <a:p>
            <a:pPr marL="450850" lvl="1" indent="-180975" defTabSz="912813" eaLnBrk="1" hangingPunct="1">
              <a:lnSpc>
                <a:spcPts val="2800"/>
              </a:lnSpc>
              <a:buSzPct val="100000"/>
              <a:buChar char="-"/>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操作类型</a:t>
            </a:r>
          </a:p>
          <a:p>
            <a:pPr eaLnBrk="1" hangingPunct="1">
              <a:lnSpc>
                <a:spcPts val="2800"/>
              </a:lnSpc>
            </a:pPr>
            <a:r>
              <a:rPr lang="zh-CN" altLang="en-US" sz="2000"/>
              <a:t>定义用户存取权限：定义用户可以在哪些数据库对象上进行哪些类型的操作</a:t>
            </a:r>
          </a:p>
          <a:p>
            <a:pPr eaLnBrk="1" hangingPunct="1">
              <a:lnSpc>
                <a:spcPts val="2800"/>
              </a:lnSpc>
            </a:pPr>
            <a:r>
              <a:rPr lang="zh-CN" altLang="en-US" sz="2000"/>
              <a:t>定义存取权限称为授权 </a:t>
            </a:r>
          </a:p>
        </p:txBody>
      </p:sp>
    </p:spTree>
    <p:extLst>
      <p:ext uri="{BB962C8B-B14F-4D97-AF65-F5344CB8AC3E}">
        <p14:creationId xmlns:p14="http://schemas.microsoft.com/office/powerpoint/2010/main" val="3033245555"/>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5"/>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20483" name="Rectangle 2"/>
          <p:cNvSpPr>
            <a:spLocks noGrp="1" noChangeArrowheads="1"/>
          </p:cNvSpPr>
          <p:nvPr>
            <p:ph type="title"/>
          </p:nvPr>
        </p:nvSpPr>
        <p:spPr/>
        <p:txBody>
          <a:bodyPr anchor="ctr"/>
          <a:lstStyle/>
          <a:p>
            <a:pPr eaLnBrk="1" hangingPunct="1"/>
            <a:r>
              <a:rPr lang="zh-CN" altLang="en-US"/>
              <a:t>关系数据库系统中的存取控制对象</a:t>
            </a:r>
            <a:endParaRPr lang="zh-CN" altLang="zh-CN"/>
          </a:p>
        </p:txBody>
      </p:sp>
      <p:graphicFrame>
        <p:nvGraphicFramePr>
          <p:cNvPr id="30725" name="Group 5"/>
          <p:cNvGraphicFramePr>
            <a:graphicFrameLocks noGrp="1"/>
          </p:cNvGraphicFramePr>
          <p:nvPr>
            <p:ph sz="quarter" idx="10"/>
            <p:extLst>
              <p:ext uri="{D42A27DB-BD31-4B8C-83A1-F6EECF244321}">
                <p14:modId xmlns:p14="http://schemas.microsoft.com/office/powerpoint/2010/main" val="1424140941"/>
              </p:ext>
            </p:extLst>
          </p:nvPr>
        </p:nvGraphicFramePr>
        <p:xfrm>
          <a:off x="845513" y="1345332"/>
          <a:ext cx="8136541" cy="2865120"/>
        </p:xfrm>
        <a:graphic>
          <a:graphicData uri="http://schemas.openxmlformats.org/drawingml/2006/table">
            <a:tbl>
              <a:tblPr>
                <a:tableStyleId>{D7AC3CCA-C797-4891-BE02-D94E43425B78}</a:tableStyleId>
              </a:tblPr>
              <a:tblGrid>
                <a:gridCol w="1170772">
                  <a:extLst>
                    <a:ext uri="{9D8B030D-6E8A-4147-A177-3AD203B41FA5}">
                      <a16:colId xmlns:a16="http://schemas.microsoft.com/office/drawing/2014/main" val="20000"/>
                    </a:ext>
                  </a:extLst>
                </a:gridCol>
                <a:gridCol w="985101">
                  <a:extLst>
                    <a:ext uri="{9D8B030D-6E8A-4147-A177-3AD203B41FA5}">
                      <a16:colId xmlns:a16="http://schemas.microsoft.com/office/drawing/2014/main" val="20001"/>
                    </a:ext>
                  </a:extLst>
                </a:gridCol>
                <a:gridCol w="5980668">
                  <a:extLst>
                    <a:ext uri="{9D8B030D-6E8A-4147-A177-3AD203B41FA5}">
                      <a16:colId xmlns:a16="http://schemas.microsoft.com/office/drawing/2014/main" val="20002"/>
                    </a:ext>
                  </a:extLst>
                </a:gridCol>
              </a:tblGrid>
              <a:tr h="31128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700" b="1" u="none" strike="noStrike" cap="none" normalizeH="0" baseline="0" dirty="0">
                          <a:ln>
                            <a:noFill/>
                          </a:ln>
                          <a:effectLst/>
                          <a:latin typeface="微软雅黑" panose="020B0503020204020204" pitchFamily="34" charset="-122"/>
                          <a:ea typeface="微软雅黑" panose="020B0503020204020204" pitchFamily="34" charset="-122"/>
                        </a:rPr>
                        <a:t>对象类型</a:t>
                      </a:r>
                      <a:endParaRPr kumimoji="0" lang="zh-CN" sz="17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86721" marR="86721" marT="38100" marB="38100" horzOverflow="overflow"/>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700" b="1" u="none" strike="noStrike" cap="none" normalizeH="0" baseline="0" dirty="0">
                          <a:ln>
                            <a:noFill/>
                          </a:ln>
                          <a:effectLst/>
                          <a:latin typeface="微软雅黑" panose="020B0503020204020204" pitchFamily="34" charset="-122"/>
                          <a:ea typeface="微软雅黑" panose="020B0503020204020204" pitchFamily="34" charset="-122"/>
                        </a:rPr>
                        <a:t>对象</a:t>
                      </a:r>
                      <a:endParaRPr kumimoji="0" lang="zh-CN" sz="17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86721" marR="86721" marT="38100" marB="38100" horzOverflow="overflow"/>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700" b="1" u="none" strike="noStrike" cap="none" normalizeH="0" baseline="0" dirty="0">
                          <a:ln>
                            <a:noFill/>
                          </a:ln>
                          <a:effectLst/>
                          <a:latin typeface="微软雅黑" panose="020B0503020204020204" pitchFamily="34" charset="-122"/>
                          <a:ea typeface="微软雅黑" panose="020B0503020204020204" pitchFamily="34" charset="-122"/>
                        </a:rPr>
                        <a:t>操 作 类 型</a:t>
                      </a:r>
                      <a:endParaRPr kumimoji="0" lang="zh-CN" sz="17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86721" marR="86721" marT="38100" marB="38100" horzOverflow="overflow"/>
                </a:tc>
                <a:extLst>
                  <a:ext uri="{0D108BD9-81ED-4DB2-BD59-A6C34878D82A}">
                    <a16:rowId xmlns:a16="http://schemas.microsoft.com/office/drawing/2014/main" val="10000"/>
                  </a:ext>
                </a:extLst>
              </a:tr>
              <a:tr h="311285">
                <a:tc rowSpan="4">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1700" u="none" strike="noStrike" cap="none" normalizeH="0" baseline="0" dirty="0">
                        <a:ln>
                          <a:noFill/>
                        </a:ln>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700" u="none" strike="noStrike" cap="none" normalizeH="0" baseline="0" dirty="0">
                          <a:ln>
                            <a:noFill/>
                          </a:ln>
                          <a:effectLst/>
                          <a:latin typeface="微软雅黑" panose="020B0503020204020204" pitchFamily="34" charset="-122"/>
                          <a:ea typeface="微软雅黑" panose="020B0503020204020204" pitchFamily="34" charset="-122"/>
                        </a:rPr>
                        <a:t>数据库</a:t>
                      </a:r>
                      <a:endParaRPr kumimoji="0" lang="en-US" altLang="zh-CN" sz="1700" u="none" strike="noStrike" cap="none" normalizeH="0" baseline="0" dirty="0">
                        <a:ln>
                          <a:noFill/>
                        </a:ln>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1700" u="none" strike="noStrike" cap="none" normalizeH="0" baseline="0" dirty="0">
                        <a:ln>
                          <a:noFill/>
                        </a:ln>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700" u="none" strike="noStrike" cap="none" normalizeH="0" baseline="0" dirty="0">
                          <a:ln>
                            <a:noFill/>
                          </a:ln>
                          <a:effectLst/>
                          <a:latin typeface="微软雅黑" panose="020B0503020204020204" pitchFamily="34" charset="-122"/>
                          <a:ea typeface="微软雅黑" panose="020B0503020204020204" pitchFamily="34" charset="-122"/>
                        </a:rPr>
                        <a:t>模式</a:t>
                      </a:r>
                      <a:endParaRPr kumimoji="0" lang="zh-CN" sz="17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86721" marR="86721" marT="38100" marB="38100" horzOverflow="overflow"/>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700" u="none" strike="noStrike" cap="none" normalizeH="0" baseline="0" dirty="0">
                          <a:ln>
                            <a:noFill/>
                          </a:ln>
                          <a:effectLst/>
                          <a:latin typeface="微软雅黑" panose="020B0503020204020204" pitchFamily="34" charset="-122"/>
                          <a:ea typeface="微软雅黑" panose="020B0503020204020204" pitchFamily="34" charset="-122"/>
                        </a:rPr>
                        <a:t>模式</a:t>
                      </a:r>
                      <a:endParaRPr kumimoji="0" lang="zh-CN" sz="17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86721" marR="86721"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u="none" strike="noStrike" cap="none" normalizeH="0" baseline="0" dirty="0">
                          <a:ln>
                            <a:noFill/>
                          </a:ln>
                          <a:effectLst/>
                          <a:latin typeface="微软雅黑" panose="020B0503020204020204" pitchFamily="34" charset="-122"/>
                          <a:ea typeface="微软雅黑" panose="020B0503020204020204" pitchFamily="34" charset="-122"/>
                        </a:rPr>
                        <a:t>CREATE SCHEMA</a:t>
                      </a:r>
                      <a:endParaRPr kumimoji="0" lang="en-US" sz="17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86721" marR="86721" marT="38100" marB="38100" horzOverflow="overflow"/>
                </a:tc>
                <a:extLst>
                  <a:ext uri="{0D108BD9-81ED-4DB2-BD59-A6C34878D82A}">
                    <a16:rowId xmlns:a16="http://schemas.microsoft.com/office/drawing/2014/main" val="10001"/>
                  </a:ext>
                </a:extLst>
              </a:tr>
              <a:tr h="319342">
                <a:tc vMerge="1">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endParaRPr kumimoji="0" lang="zh-CN" altLang="zh-CN" sz="14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700" u="none" strike="noStrike" cap="none" normalizeH="0" baseline="0" dirty="0">
                          <a:ln>
                            <a:noFill/>
                          </a:ln>
                          <a:effectLst/>
                          <a:latin typeface="微软雅黑" panose="020B0503020204020204" pitchFamily="34" charset="-122"/>
                          <a:ea typeface="微软雅黑" panose="020B0503020204020204" pitchFamily="34" charset="-122"/>
                        </a:rPr>
                        <a:t>基本表</a:t>
                      </a:r>
                      <a:endParaRPr kumimoji="0" lang="zh-CN" sz="17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86721" marR="86721"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u="none" strike="noStrike" cap="none" normalizeH="0" baseline="0" dirty="0">
                          <a:ln>
                            <a:noFill/>
                          </a:ln>
                          <a:effectLst/>
                          <a:latin typeface="微软雅黑" panose="020B0503020204020204" pitchFamily="34" charset="-122"/>
                          <a:ea typeface="微软雅黑" panose="020B0503020204020204" pitchFamily="34" charset="-122"/>
                        </a:rPr>
                        <a:t>CREATE TABLE</a:t>
                      </a:r>
                      <a:r>
                        <a:rPr kumimoji="0" lang="zh-CN" altLang="en-US" sz="1700" u="none" strike="noStrike" cap="none" normalizeH="0" baseline="0" dirty="0">
                          <a:ln>
                            <a:noFill/>
                          </a:ln>
                          <a:effectLst/>
                          <a:latin typeface="微软雅黑" panose="020B0503020204020204" pitchFamily="34" charset="-122"/>
                          <a:ea typeface="微软雅黑" panose="020B0503020204020204" pitchFamily="34" charset="-122"/>
                        </a:rPr>
                        <a:t>，</a:t>
                      </a:r>
                      <a:r>
                        <a:rPr kumimoji="0" lang="en-US" sz="1700" u="none" strike="noStrike" cap="none" normalizeH="0" baseline="0" dirty="0">
                          <a:ln>
                            <a:noFill/>
                          </a:ln>
                          <a:effectLst/>
                          <a:latin typeface="微软雅黑" panose="020B0503020204020204" pitchFamily="34" charset="-122"/>
                          <a:ea typeface="微软雅黑" panose="020B0503020204020204" pitchFamily="34" charset="-122"/>
                        </a:rPr>
                        <a:t>ALTER TABLE</a:t>
                      </a:r>
                      <a:endParaRPr kumimoji="0" lang="en-US" sz="17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86721" marR="86721" marT="38100" marB="38100" horzOverflow="overflow"/>
                </a:tc>
                <a:extLst>
                  <a:ext uri="{0D108BD9-81ED-4DB2-BD59-A6C34878D82A}">
                    <a16:rowId xmlns:a16="http://schemas.microsoft.com/office/drawing/2014/main" val="10002"/>
                  </a:ext>
                </a:extLst>
              </a:tr>
              <a:tr h="311285">
                <a:tc vMerge="1">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14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700" u="none" strike="noStrike" cap="none" normalizeH="0" baseline="0" dirty="0">
                          <a:ln>
                            <a:noFill/>
                          </a:ln>
                          <a:effectLst/>
                          <a:latin typeface="微软雅黑" panose="020B0503020204020204" pitchFamily="34" charset="-122"/>
                          <a:ea typeface="微软雅黑" panose="020B0503020204020204" pitchFamily="34" charset="-122"/>
                        </a:rPr>
                        <a:t>视图</a:t>
                      </a:r>
                      <a:endParaRPr kumimoji="0" lang="zh-CN" sz="17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86721" marR="86721"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u="none" strike="noStrike" cap="none" normalizeH="0" baseline="0" dirty="0">
                          <a:ln>
                            <a:noFill/>
                          </a:ln>
                          <a:effectLst/>
                          <a:latin typeface="微软雅黑" panose="020B0503020204020204" pitchFamily="34" charset="-122"/>
                          <a:ea typeface="微软雅黑" panose="020B0503020204020204" pitchFamily="34" charset="-122"/>
                        </a:rPr>
                        <a:t>CREATE VIEW</a:t>
                      </a:r>
                      <a:endParaRPr kumimoji="0" lang="en-US" sz="17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86721" marR="86721" marT="38100" marB="38100" horzOverflow="overflow"/>
                </a:tc>
                <a:extLst>
                  <a:ext uri="{0D108BD9-81ED-4DB2-BD59-A6C34878D82A}">
                    <a16:rowId xmlns:a16="http://schemas.microsoft.com/office/drawing/2014/main" val="10003"/>
                  </a:ext>
                </a:extLst>
              </a:tr>
              <a:tr h="316886">
                <a:tc vMerge="1">
                  <a:txBody>
                    <a:body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endParaRPr kumimoji="0" lang="zh-CN" altLang="zh-CN" sz="1400" b="1" i="0" u="none" strike="noStrike" cap="none" normalizeH="0" baseline="0" dirty="0">
                        <a:ln>
                          <a:noFill/>
                        </a:ln>
                        <a:solidFill>
                          <a:schemeClr val="tx1"/>
                        </a:solidFill>
                        <a:effectLst/>
                        <a:latin typeface="Arial"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700" u="none" strike="noStrike" cap="none" normalizeH="0" baseline="0" dirty="0">
                          <a:ln>
                            <a:noFill/>
                          </a:ln>
                          <a:effectLst/>
                          <a:latin typeface="微软雅黑" panose="020B0503020204020204" pitchFamily="34" charset="-122"/>
                          <a:ea typeface="微软雅黑" panose="020B0503020204020204" pitchFamily="34" charset="-122"/>
                        </a:rPr>
                        <a:t>索引</a:t>
                      </a:r>
                      <a:endParaRPr kumimoji="0" lang="zh-CN" sz="17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86721" marR="86721"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u="none" strike="noStrike" cap="none" normalizeH="0" baseline="0" dirty="0">
                          <a:ln>
                            <a:noFill/>
                          </a:ln>
                          <a:effectLst/>
                          <a:latin typeface="微软雅黑" panose="020B0503020204020204" pitchFamily="34" charset="-122"/>
                          <a:ea typeface="微软雅黑" panose="020B0503020204020204" pitchFamily="34" charset="-122"/>
                        </a:rPr>
                        <a:t>CREATE INDEX</a:t>
                      </a:r>
                      <a:endParaRPr kumimoji="0" lang="en-US" sz="17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86721" marR="86721" marT="38100" marB="38100" horzOverflow="overflow"/>
                </a:tc>
                <a:extLst>
                  <a:ext uri="{0D108BD9-81ED-4DB2-BD59-A6C34878D82A}">
                    <a16:rowId xmlns:a16="http://schemas.microsoft.com/office/drawing/2014/main" val="10004"/>
                  </a:ext>
                </a:extLst>
              </a:tr>
              <a:tr h="551823">
                <a:tc rowSpan="2">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1700" u="none" strike="noStrike" cap="none" normalizeH="0" baseline="0" dirty="0">
                        <a:ln>
                          <a:noFill/>
                        </a:ln>
                        <a:effectLst/>
                        <a:latin typeface="微软雅黑" panose="020B0503020204020204" pitchFamily="34" charset="-122"/>
                        <a:ea typeface="微软雅黑" panose="020B0503020204020204" pitchFamily="34"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700" u="none" strike="noStrike" cap="none" normalizeH="0" baseline="0" dirty="0">
                          <a:ln>
                            <a:noFill/>
                          </a:ln>
                          <a:effectLst/>
                          <a:latin typeface="微软雅黑" panose="020B0503020204020204" pitchFamily="34" charset="-122"/>
                          <a:ea typeface="微软雅黑" panose="020B0503020204020204" pitchFamily="34" charset="-122"/>
                        </a:rPr>
                        <a:t>   </a:t>
                      </a:r>
                      <a:r>
                        <a:rPr kumimoji="0" lang="zh-CN" sz="1700" u="none" strike="noStrike" cap="none" normalizeH="0" baseline="0" dirty="0">
                          <a:ln>
                            <a:noFill/>
                          </a:ln>
                          <a:effectLst/>
                          <a:latin typeface="微软雅黑" panose="020B0503020204020204" pitchFamily="34" charset="-122"/>
                          <a:ea typeface="微软雅黑" panose="020B0503020204020204" pitchFamily="34" charset="-122"/>
                        </a:rPr>
                        <a:t>数据</a:t>
                      </a:r>
                      <a:endParaRPr kumimoji="0" lang="zh-CN" sz="17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86721" marR="86721" marT="38100" marB="38100" horzOverflow="overflow"/>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700" u="none" strike="noStrike" cap="none" normalizeH="0" baseline="0" dirty="0">
                          <a:ln>
                            <a:noFill/>
                          </a:ln>
                          <a:effectLst/>
                          <a:latin typeface="微软雅黑" panose="020B0503020204020204" pitchFamily="34" charset="-122"/>
                          <a:ea typeface="微软雅黑" panose="020B0503020204020204" pitchFamily="34" charset="-122"/>
                        </a:rPr>
                        <a:t>基本表和视图</a:t>
                      </a:r>
                      <a:endParaRPr kumimoji="0" lang="zh-CN" sz="17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86721" marR="86721"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u="none" strike="noStrike" cap="none" normalizeH="0" baseline="0" dirty="0">
                          <a:ln>
                            <a:noFill/>
                          </a:ln>
                          <a:effectLst/>
                          <a:latin typeface="微软雅黑" panose="020B0503020204020204" pitchFamily="34" charset="-122"/>
                          <a:ea typeface="微软雅黑" panose="020B0503020204020204" pitchFamily="34" charset="-122"/>
                        </a:rPr>
                        <a:t>SELECT</a:t>
                      </a:r>
                      <a:r>
                        <a:rPr kumimoji="0" lang="zh-CN" altLang="en-US" sz="1700" u="none" strike="noStrike" cap="none" normalizeH="0" baseline="0" dirty="0">
                          <a:ln>
                            <a:noFill/>
                          </a:ln>
                          <a:effectLst/>
                          <a:latin typeface="微软雅黑" panose="020B0503020204020204" pitchFamily="34" charset="-122"/>
                          <a:ea typeface="微软雅黑" panose="020B0503020204020204" pitchFamily="34" charset="-122"/>
                        </a:rPr>
                        <a:t>，</a:t>
                      </a:r>
                      <a:r>
                        <a:rPr kumimoji="0" lang="en-US" sz="1700" u="none" strike="noStrike" cap="none" normalizeH="0" baseline="0" dirty="0">
                          <a:ln>
                            <a:noFill/>
                          </a:ln>
                          <a:effectLst/>
                          <a:latin typeface="微软雅黑" panose="020B0503020204020204" pitchFamily="34" charset="-122"/>
                          <a:ea typeface="微软雅黑" panose="020B0503020204020204" pitchFamily="34" charset="-122"/>
                        </a:rPr>
                        <a:t>INSERT</a:t>
                      </a:r>
                      <a:r>
                        <a:rPr kumimoji="0" lang="zh-CN" altLang="en-US" sz="1700" u="none" strike="noStrike" cap="none" normalizeH="0" baseline="0" dirty="0">
                          <a:ln>
                            <a:noFill/>
                          </a:ln>
                          <a:effectLst/>
                          <a:latin typeface="微软雅黑" panose="020B0503020204020204" pitchFamily="34" charset="-122"/>
                          <a:ea typeface="微软雅黑" panose="020B0503020204020204" pitchFamily="34" charset="-122"/>
                        </a:rPr>
                        <a:t>，</a:t>
                      </a:r>
                      <a:r>
                        <a:rPr kumimoji="0" lang="en-US" sz="1700" u="none" strike="noStrike" cap="none" normalizeH="0" baseline="0" dirty="0">
                          <a:ln>
                            <a:noFill/>
                          </a:ln>
                          <a:effectLst/>
                          <a:latin typeface="微软雅黑" panose="020B0503020204020204" pitchFamily="34" charset="-122"/>
                          <a:ea typeface="微软雅黑" panose="020B0503020204020204" pitchFamily="34" charset="-122"/>
                        </a:rPr>
                        <a:t>UPDATE</a:t>
                      </a:r>
                      <a:r>
                        <a:rPr kumimoji="0" lang="zh-CN" altLang="en-US" sz="1700" u="none" strike="noStrike" cap="none" normalizeH="0" baseline="0" dirty="0">
                          <a:ln>
                            <a:noFill/>
                          </a:ln>
                          <a:effectLst/>
                          <a:latin typeface="微软雅黑" panose="020B0503020204020204" pitchFamily="34" charset="-122"/>
                          <a:ea typeface="微软雅黑" panose="020B0503020204020204" pitchFamily="34" charset="-122"/>
                        </a:rPr>
                        <a:t>，</a:t>
                      </a:r>
                      <a:r>
                        <a:rPr kumimoji="0" lang="en-US" sz="1700" u="none" strike="noStrike" cap="none" normalizeH="0" baseline="0" dirty="0">
                          <a:ln>
                            <a:noFill/>
                          </a:ln>
                          <a:effectLst/>
                          <a:latin typeface="微软雅黑" panose="020B0503020204020204" pitchFamily="34" charset="-122"/>
                          <a:ea typeface="微软雅黑" panose="020B0503020204020204" pitchFamily="34" charset="-122"/>
                        </a:rPr>
                        <a:t>DELETE</a:t>
                      </a:r>
                      <a:r>
                        <a:rPr kumimoji="0" lang="zh-CN" altLang="en-US" sz="1700" u="none" strike="noStrike" cap="none" normalizeH="0" baseline="0" dirty="0">
                          <a:ln>
                            <a:noFill/>
                          </a:ln>
                          <a:effectLst/>
                          <a:latin typeface="微软雅黑" panose="020B0503020204020204" pitchFamily="34" charset="-122"/>
                          <a:ea typeface="微软雅黑" panose="020B0503020204020204" pitchFamily="34" charset="-122"/>
                        </a:rPr>
                        <a:t>，</a:t>
                      </a:r>
                      <a:r>
                        <a:rPr kumimoji="0" lang="en-US" sz="1700" u="none" strike="noStrike" cap="none" normalizeH="0" baseline="0" dirty="0">
                          <a:ln>
                            <a:noFill/>
                          </a:ln>
                          <a:effectLst/>
                          <a:latin typeface="微软雅黑" panose="020B0503020204020204" pitchFamily="34" charset="-122"/>
                          <a:ea typeface="微软雅黑" panose="020B0503020204020204" pitchFamily="34" charset="-122"/>
                        </a:rPr>
                        <a:t>REFERENCES</a:t>
                      </a:r>
                      <a:r>
                        <a:rPr kumimoji="0" lang="zh-CN" altLang="en-US" sz="1700" u="none" strike="noStrike" cap="none" normalizeH="0" baseline="0" dirty="0">
                          <a:ln>
                            <a:noFill/>
                          </a:ln>
                          <a:effectLst/>
                          <a:latin typeface="微软雅黑" panose="020B0503020204020204" pitchFamily="34" charset="-122"/>
                          <a:ea typeface="微软雅黑" panose="020B0503020204020204" pitchFamily="34" charset="-122"/>
                        </a:rPr>
                        <a:t>，</a:t>
                      </a:r>
                    </a:p>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u="none" strike="noStrike" cap="none" normalizeH="0" baseline="0" dirty="0">
                          <a:ln>
                            <a:noFill/>
                          </a:ln>
                          <a:effectLst/>
                          <a:latin typeface="微软雅黑" panose="020B0503020204020204" pitchFamily="34" charset="-122"/>
                          <a:ea typeface="微软雅黑" panose="020B0503020204020204" pitchFamily="34" charset="-122"/>
                        </a:rPr>
                        <a:t>ALL PRIVILEGES</a:t>
                      </a:r>
                      <a:endParaRPr kumimoji="0" lang="en-US" sz="17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86721" marR="86721" marT="38100" marB="38100" horzOverflow="overflow"/>
                </a:tc>
                <a:extLst>
                  <a:ext uri="{0D108BD9-81ED-4DB2-BD59-A6C34878D82A}">
                    <a16:rowId xmlns:a16="http://schemas.microsoft.com/office/drawing/2014/main" val="10005"/>
                  </a:ext>
                </a:extLst>
              </a:tr>
              <a:tr h="542390">
                <a:tc vMerge="1">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sz="1400" b="1"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700" u="none" strike="noStrike" cap="none" normalizeH="0" baseline="0">
                          <a:ln>
                            <a:noFill/>
                          </a:ln>
                          <a:effectLst/>
                          <a:latin typeface="微软雅黑" panose="020B0503020204020204" pitchFamily="34" charset="-122"/>
                          <a:ea typeface="微软雅黑" panose="020B0503020204020204" pitchFamily="34" charset="-122"/>
                        </a:rPr>
                        <a:t>属性列</a:t>
                      </a:r>
                      <a:endParaRPr kumimoji="0" lang="zh-CN" sz="17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86721" marR="86721" marT="38100" marB="38100" horzOverflow="overflow"/>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defRPr/>
                      </a:pPr>
                      <a:r>
                        <a:rPr kumimoji="0" lang="en-US" sz="1700" u="none" strike="noStrike" cap="none" normalizeH="0" baseline="0" dirty="0">
                          <a:ln>
                            <a:noFill/>
                          </a:ln>
                          <a:effectLst/>
                          <a:latin typeface="微软雅黑" panose="020B0503020204020204" pitchFamily="34" charset="-122"/>
                          <a:ea typeface="微软雅黑" panose="020B0503020204020204" pitchFamily="34" charset="-122"/>
                        </a:rPr>
                        <a:t>SELECT</a:t>
                      </a:r>
                      <a:r>
                        <a:rPr kumimoji="0" lang="zh-CN" altLang="en-US" sz="1700" u="none" strike="noStrike" cap="none" normalizeH="0" baseline="0" dirty="0">
                          <a:ln>
                            <a:noFill/>
                          </a:ln>
                          <a:effectLst/>
                          <a:latin typeface="微软雅黑" panose="020B0503020204020204" pitchFamily="34" charset="-122"/>
                          <a:ea typeface="微软雅黑" panose="020B0503020204020204" pitchFamily="34" charset="-122"/>
                        </a:rPr>
                        <a:t>，</a:t>
                      </a:r>
                      <a:r>
                        <a:rPr kumimoji="0" lang="en-US" sz="1700" u="none" strike="noStrike" cap="none" normalizeH="0" baseline="0" dirty="0">
                          <a:ln>
                            <a:noFill/>
                          </a:ln>
                          <a:effectLst/>
                          <a:latin typeface="微软雅黑" panose="020B0503020204020204" pitchFamily="34" charset="-122"/>
                          <a:ea typeface="微软雅黑" panose="020B0503020204020204" pitchFamily="34" charset="-122"/>
                        </a:rPr>
                        <a:t>INSERT</a:t>
                      </a:r>
                      <a:r>
                        <a:rPr kumimoji="0" lang="zh-CN" altLang="en-US" sz="1700" u="none" strike="noStrike" cap="none" normalizeH="0" baseline="0" dirty="0">
                          <a:ln>
                            <a:noFill/>
                          </a:ln>
                          <a:effectLst/>
                          <a:latin typeface="微软雅黑" panose="020B0503020204020204" pitchFamily="34" charset="-122"/>
                          <a:ea typeface="微软雅黑" panose="020B0503020204020204" pitchFamily="34" charset="-122"/>
                        </a:rPr>
                        <a:t>，</a:t>
                      </a:r>
                      <a:r>
                        <a:rPr kumimoji="0" lang="en-US" sz="1700" u="none" strike="noStrike" cap="none" normalizeH="0" baseline="0" dirty="0">
                          <a:ln>
                            <a:noFill/>
                          </a:ln>
                          <a:effectLst/>
                          <a:latin typeface="微软雅黑" panose="020B0503020204020204" pitchFamily="34" charset="-122"/>
                          <a:ea typeface="微软雅黑" panose="020B0503020204020204" pitchFamily="34" charset="-122"/>
                        </a:rPr>
                        <a:t>UPDATE</a:t>
                      </a:r>
                      <a:r>
                        <a:rPr kumimoji="0" lang="zh-CN" altLang="en-US" sz="1700" u="none" strike="noStrike" cap="none" normalizeH="0" baseline="0" dirty="0">
                          <a:ln>
                            <a:noFill/>
                          </a:ln>
                          <a:effectLst/>
                          <a:latin typeface="微软雅黑" panose="020B0503020204020204" pitchFamily="34" charset="-122"/>
                          <a:ea typeface="微软雅黑" panose="020B0503020204020204" pitchFamily="34" charset="-122"/>
                        </a:rPr>
                        <a:t>， </a:t>
                      </a:r>
                      <a:r>
                        <a:rPr kumimoji="0" lang="en-US" sz="1700" u="none" strike="noStrike" cap="none" normalizeH="0" baseline="0" dirty="0">
                          <a:ln>
                            <a:noFill/>
                          </a:ln>
                          <a:effectLst/>
                          <a:latin typeface="微软雅黑" panose="020B0503020204020204" pitchFamily="34" charset="-122"/>
                          <a:ea typeface="微软雅黑" panose="020B0503020204020204" pitchFamily="34" charset="-122"/>
                        </a:rPr>
                        <a:t>REFERENCES</a:t>
                      </a:r>
                      <a:r>
                        <a:rPr kumimoji="0" lang="zh-CN" altLang="en-US" sz="1700" u="none" strike="noStrike" cap="none" normalizeH="0" baseline="0" dirty="0">
                          <a:ln>
                            <a:noFill/>
                          </a:ln>
                          <a:effectLst/>
                          <a:latin typeface="微软雅黑" panose="020B0503020204020204" pitchFamily="34" charset="-122"/>
                          <a:ea typeface="微软雅黑" panose="020B0503020204020204" pitchFamily="34" charset="-122"/>
                        </a:rPr>
                        <a:t>，</a:t>
                      </a:r>
                      <a:r>
                        <a:rPr kumimoji="0" lang="en-US" altLang="zh-CN" sz="1700" u="none" strike="noStrike" cap="none" normalizeH="0" baseline="0" dirty="0">
                          <a:ln>
                            <a:noFill/>
                          </a:ln>
                          <a:effectLst/>
                          <a:latin typeface="微软雅黑" panose="020B0503020204020204" pitchFamily="34" charset="-122"/>
                          <a:ea typeface="微软雅黑" panose="020B0503020204020204" pitchFamily="34" charset="-122"/>
                        </a:rPr>
                        <a:t>ALL PRIVILEGES</a:t>
                      </a:r>
                      <a:endParaRPr kumimoji="0" lang="en-US" sz="17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86721" marR="86721" marT="38100" marB="38100" horzOverflow="overflow"/>
                </a:tc>
                <a:extLst>
                  <a:ext uri="{0D108BD9-81ED-4DB2-BD59-A6C34878D82A}">
                    <a16:rowId xmlns:a16="http://schemas.microsoft.com/office/drawing/2014/main" val="10006"/>
                  </a:ext>
                </a:extLst>
              </a:tr>
            </a:tbl>
          </a:graphicData>
        </a:graphic>
      </p:graphicFrame>
      <p:sp>
        <p:nvSpPr>
          <p:cNvPr id="20515" name="Rectangle 247"/>
          <p:cNvSpPr>
            <a:spLocks noChangeArrowheads="1"/>
          </p:cNvSpPr>
          <p:nvPr/>
        </p:nvSpPr>
        <p:spPr bwMode="auto">
          <a:xfrm>
            <a:off x="3419872" y="4441676"/>
            <a:ext cx="2457724" cy="29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333" b="1">
                <a:latin typeface="Times New Roman" panose="02020603050405020304" pitchFamily="18" charset="0"/>
              </a:rPr>
              <a:t>关系数据库系统中的存取权限 </a:t>
            </a:r>
          </a:p>
        </p:txBody>
      </p:sp>
    </p:spTree>
    <p:extLst>
      <p:ext uri="{BB962C8B-B14F-4D97-AF65-F5344CB8AC3E}">
        <p14:creationId xmlns:p14="http://schemas.microsoft.com/office/powerpoint/2010/main" val="417599964"/>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681288" y="2017713"/>
            <a:ext cx="782637" cy="795337"/>
          </a:xfrm>
          <a:prstGeom prst="ellipse">
            <a:avLst/>
          </a:prstGeom>
          <a:ln>
            <a:solidFill>
              <a:srgbClr val="3522A8"/>
            </a:solidFill>
          </a:ln>
        </p:spPr>
        <p:style>
          <a:lnRef idx="2">
            <a:schemeClr val="accent6"/>
          </a:lnRef>
          <a:fillRef idx="1">
            <a:schemeClr val="lt1"/>
          </a:fillRef>
          <a:effectRef idx="0">
            <a:schemeClr val="accent6"/>
          </a:effectRef>
          <a:fontRef idx="minor">
            <a:schemeClr val="dk1"/>
          </a:fontRef>
        </p:style>
        <p:txBody>
          <a:bodyPr lIns="71305" tIns="35652" rIns="71305" bIns="35652" anchor="ctr"/>
          <a:lstStyle/>
          <a:p>
            <a:pPr algn="ctr" eaLnBrk="1" fontAlgn="auto" hangingPunct="1">
              <a:spcBef>
                <a:spcPts val="0"/>
              </a:spcBef>
              <a:spcAft>
                <a:spcPts val="0"/>
              </a:spcAft>
              <a:defRPr/>
            </a:pPr>
            <a:endParaRPr lang="zh-CN" altLang="en-US">
              <a:latin typeface="Impact" pitchFamily="34" charset="0"/>
            </a:endParaRPr>
          </a:p>
        </p:txBody>
      </p:sp>
      <p:sp>
        <p:nvSpPr>
          <p:cNvPr id="7" name="椭圆 6"/>
          <p:cNvSpPr/>
          <p:nvPr/>
        </p:nvSpPr>
        <p:spPr>
          <a:xfrm>
            <a:off x="2747963" y="2092325"/>
            <a:ext cx="647700" cy="658813"/>
          </a:xfrm>
          <a:prstGeom prst="ellipse">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spcBef>
                <a:spcPct val="20000"/>
              </a:spcBef>
              <a:defRPr/>
            </a:pPr>
            <a:r>
              <a:rPr lang="en-US" altLang="zh-CN" sz="4400">
                <a:latin typeface="Rockwell Extra Bold" panose="02060903040505020403" pitchFamily="18" charset="0"/>
              </a:rPr>
              <a:t>2</a:t>
            </a:r>
            <a:endParaRPr lang="zh-CN" altLang="en-US" sz="4400" dirty="0">
              <a:latin typeface="Rockwell Extra Bold" panose="02060903040505020403" pitchFamily="18" charset="0"/>
            </a:endParaRPr>
          </a:p>
        </p:txBody>
      </p:sp>
      <p:cxnSp>
        <p:nvCxnSpPr>
          <p:cNvPr id="8" name="直接连接符 7"/>
          <p:cNvCxnSpPr>
            <a:stCxn id="6" idx="6"/>
          </p:cNvCxnSpPr>
          <p:nvPr/>
        </p:nvCxnSpPr>
        <p:spPr>
          <a:xfrm>
            <a:off x="3463925" y="2416175"/>
            <a:ext cx="3268663" cy="34925"/>
          </a:xfrm>
          <a:prstGeom prst="line">
            <a:avLst/>
          </a:prstGeom>
          <a:ln w="28575">
            <a:solidFill>
              <a:srgbClr val="1303E1"/>
            </a:solidFill>
            <a:tailEnd type="arrow" w="lg" len="lg"/>
          </a:ln>
        </p:spPr>
        <p:style>
          <a:lnRef idx="1">
            <a:schemeClr val="accent1"/>
          </a:lnRef>
          <a:fillRef idx="0">
            <a:schemeClr val="accent1"/>
          </a:fillRef>
          <a:effectRef idx="0">
            <a:schemeClr val="accent1"/>
          </a:effectRef>
          <a:fontRef idx="minor">
            <a:schemeClr val="tx1"/>
          </a:fontRef>
        </p:style>
      </p:cxnSp>
      <p:sp>
        <p:nvSpPr>
          <p:cNvPr id="44037" name="TextBox 3"/>
          <p:cNvSpPr txBox="1">
            <a:spLocks noChangeArrowheads="1"/>
          </p:cNvSpPr>
          <p:nvPr/>
        </p:nvSpPr>
        <p:spPr bwMode="auto">
          <a:xfrm>
            <a:off x="3492500" y="1898650"/>
            <a:ext cx="3938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457200">
              <a:defRPr sz="3200">
                <a:solidFill>
                  <a:schemeClr val="tx1"/>
                </a:solidFill>
                <a:latin typeface="Arial" panose="020B0604020202020204" pitchFamily="34" charset="0"/>
                <a:ea typeface="宋体" panose="02010600030101010101" pitchFamily="2" charset="-122"/>
              </a:defRPr>
            </a:lvl2pPr>
            <a:lvl3pPr marL="914400">
              <a:defRPr sz="3200">
                <a:solidFill>
                  <a:schemeClr val="tx1"/>
                </a:solidFill>
                <a:latin typeface="Arial" panose="020B0604020202020204" pitchFamily="34" charset="0"/>
                <a:ea typeface="宋体" panose="02010600030101010101" pitchFamily="2" charset="-122"/>
              </a:defRPr>
            </a:lvl3pPr>
            <a:lvl4pPr marL="1371600">
              <a:defRPr sz="3200">
                <a:solidFill>
                  <a:schemeClr val="tx1"/>
                </a:solidFill>
                <a:latin typeface="Arial" panose="020B0604020202020204" pitchFamily="34" charset="0"/>
                <a:ea typeface="宋体" panose="02010600030101010101" pitchFamily="2" charset="-122"/>
              </a:defRPr>
            </a:lvl4pPr>
            <a:lvl5pPr marL="1828800">
              <a:defRPr sz="3200">
                <a:solidFill>
                  <a:schemeClr val="tx1"/>
                </a:solidFill>
                <a:latin typeface="Arial" panose="020B0604020202020204" pitchFamily="34" charset="0"/>
                <a:ea typeface="宋体" panose="02010600030101010101" pitchFamily="2" charset="-122"/>
              </a:defRPr>
            </a:lvl5pPr>
            <a:lvl6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666666"/>
                </a:solidFill>
                <a:latin typeface="微软雅黑" panose="020B0503020204020204" pitchFamily="34" charset="-122"/>
                <a:ea typeface="微软雅黑" panose="020B0503020204020204" pitchFamily="34" charset="-122"/>
              </a:rPr>
              <a:t>数据库安全性控制</a:t>
            </a:r>
          </a:p>
        </p:txBody>
      </p:sp>
      <p:sp>
        <p:nvSpPr>
          <p:cNvPr id="12" name="矩形 48"/>
          <p:cNvSpPr>
            <a:spLocks noChangeArrowheads="1"/>
          </p:cNvSpPr>
          <p:nvPr/>
        </p:nvSpPr>
        <p:spPr bwMode="auto">
          <a:xfrm>
            <a:off x="3635375" y="2557463"/>
            <a:ext cx="3506788" cy="247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用户标识与鉴别</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存取控制</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自主存取控制方法</a:t>
            </a:r>
          </a:p>
          <a:p>
            <a:pPr marL="342900" indent="-342900" eaLnBrk="1" hangingPunct="1">
              <a:lnSpc>
                <a:spcPct val="120000"/>
              </a:lnSpc>
              <a:spcBef>
                <a:spcPts val="600"/>
              </a:spcBef>
              <a:buFont typeface="Arial" panose="020B0604020202020204" pitchFamily="34" charset="0"/>
              <a:buChar char="•"/>
              <a:defRPr/>
            </a:pPr>
            <a:r>
              <a:rPr lang="zh-CN" altLang="en-US" sz="1800" b="1">
                <a:solidFill>
                  <a:srgbClr val="FF0000"/>
                </a:solidFill>
                <a:latin typeface="微软雅黑" pitchFamily="34" charset="-122"/>
                <a:ea typeface="微软雅黑" pitchFamily="34" charset="-122"/>
              </a:rPr>
              <a:t>授权：授予与回收</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数据库角色</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强制存取控制方法</a:t>
            </a:r>
            <a:endParaRPr lang="zh-CN" altLang="en-US" sz="18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830728724"/>
      </p:ext>
    </p:extLst>
  </p:cSld>
  <p:clrMapOvr>
    <a:masterClrMapping/>
  </p:clrMapOvr>
  <p:transition spd="slow" advTm="1553"/>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22531" name="Rectangle 2"/>
          <p:cNvSpPr>
            <a:spLocks noGrp="1" noChangeArrowheads="1"/>
          </p:cNvSpPr>
          <p:nvPr>
            <p:ph type="title"/>
          </p:nvPr>
        </p:nvSpPr>
        <p:spPr/>
        <p:txBody>
          <a:bodyPr anchor="ctr"/>
          <a:lstStyle/>
          <a:p>
            <a:pPr eaLnBrk="1" hangingPunct="1"/>
            <a:r>
              <a:rPr lang="zh-CN" altLang="en-US"/>
              <a:t>授权：</a:t>
            </a:r>
            <a:r>
              <a:rPr lang="en-US" altLang="zh-CN"/>
              <a:t>GRANT</a:t>
            </a:r>
            <a:endParaRPr lang="zh-CN" altLang="en-US"/>
          </a:p>
        </p:txBody>
      </p:sp>
      <p:sp>
        <p:nvSpPr>
          <p:cNvPr id="22532" name="Rectangle 3"/>
          <p:cNvSpPr>
            <a:spLocks noGrp="1" noChangeArrowheads="1"/>
          </p:cNvSpPr>
          <p:nvPr>
            <p:ph sz="quarter" idx="10"/>
          </p:nvPr>
        </p:nvSpPr>
        <p:spPr/>
        <p:txBody>
          <a:bodyPr/>
          <a:lstStyle/>
          <a:p>
            <a:pPr algn="just" eaLnBrk="1" hangingPunct="1">
              <a:lnSpc>
                <a:spcPct val="150000"/>
              </a:lnSpc>
            </a:pPr>
            <a:r>
              <a:rPr lang="en-US" altLang="zh-CN" sz="2000"/>
              <a:t>GRANT</a:t>
            </a:r>
            <a:r>
              <a:rPr lang="zh-CN" altLang="en-US" sz="2000"/>
              <a:t>语句的一般格式</a:t>
            </a:r>
          </a:p>
          <a:p>
            <a:pPr algn="just" eaLnBrk="1" hangingPunct="1">
              <a:lnSpc>
                <a:spcPct val="150000"/>
              </a:lnSpc>
              <a:buFont typeface="Wingdings" panose="05000000000000000000" pitchFamily="2" charset="2"/>
              <a:buNone/>
            </a:pPr>
            <a:r>
              <a:rPr lang="zh-CN" altLang="en-US" sz="2000"/>
              <a:t>       </a:t>
            </a:r>
            <a:r>
              <a:rPr lang="en-US" altLang="zh-CN" sz="2000"/>
              <a:t>GRANT &lt;</a:t>
            </a:r>
            <a:r>
              <a:rPr lang="zh-CN" altLang="en-US" sz="2000"/>
              <a:t>权限</a:t>
            </a:r>
            <a:r>
              <a:rPr lang="en-US" altLang="zh-CN" sz="2000"/>
              <a:t>&gt;[,&lt;</a:t>
            </a:r>
            <a:r>
              <a:rPr lang="zh-CN" altLang="en-US" sz="2000"/>
              <a:t>权限</a:t>
            </a:r>
            <a:r>
              <a:rPr lang="en-US" altLang="zh-CN" sz="2000"/>
              <a:t>&gt;]... </a:t>
            </a:r>
          </a:p>
          <a:p>
            <a:pPr algn="just" eaLnBrk="1" hangingPunct="1">
              <a:lnSpc>
                <a:spcPct val="150000"/>
              </a:lnSpc>
              <a:buFont typeface="Wingdings" panose="05000000000000000000" pitchFamily="2" charset="2"/>
              <a:buNone/>
            </a:pPr>
            <a:r>
              <a:rPr lang="en-US" altLang="zh-CN" sz="2000"/>
              <a:t>       ON &lt;</a:t>
            </a:r>
            <a:r>
              <a:rPr lang="zh-CN" altLang="en-US" sz="2000"/>
              <a:t>对象类型</a:t>
            </a:r>
            <a:r>
              <a:rPr lang="en-US" altLang="zh-CN" sz="2000"/>
              <a:t>&gt; &lt;</a:t>
            </a:r>
            <a:r>
              <a:rPr lang="zh-CN" altLang="en-US" sz="2000"/>
              <a:t>对象名</a:t>
            </a:r>
            <a:r>
              <a:rPr lang="en-US" altLang="zh-CN" sz="2000"/>
              <a:t>&gt;[,&lt;</a:t>
            </a:r>
            <a:r>
              <a:rPr lang="zh-CN" altLang="en-US" sz="2000"/>
              <a:t>对象类型</a:t>
            </a:r>
            <a:r>
              <a:rPr lang="en-US" altLang="zh-CN" sz="2000"/>
              <a:t>&gt; &lt;</a:t>
            </a:r>
            <a:r>
              <a:rPr lang="zh-CN" altLang="en-US" sz="2000"/>
              <a:t>对象名</a:t>
            </a:r>
            <a:r>
              <a:rPr lang="en-US" altLang="zh-CN" sz="2000"/>
              <a:t>&gt;]…</a:t>
            </a:r>
          </a:p>
          <a:p>
            <a:pPr algn="just" eaLnBrk="1" hangingPunct="1">
              <a:lnSpc>
                <a:spcPct val="150000"/>
              </a:lnSpc>
              <a:buFont typeface="Wingdings" panose="05000000000000000000" pitchFamily="2" charset="2"/>
              <a:buNone/>
            </a:pPr>
            <a:r>
              <a:rPr lang="en-US" altLang="zh-CN" sz="2000"/>
              <a:t>       TO &lt;</a:t>
            </a:r>
            <a:r>
              <a:rPr lang="zh-CN" altLang="en-US" sz="2000"/>
              <a:t>用户</a:t>
            </a:r>
            <a:r>
              <a:rPr lang="en-US" altLang="zh-CN" sz="2000"/>
              <a:t>&gt;[,&lt;</a:t>
            </a:r>
            <a:r>
              <a:rPr lang="zh-CN" altLang="en-US" sz="2000"/>
              <a:t>用户</a:t>
            </a:r>
            <a:r>
              <a:rPr lang="en-US" altLang="zh-CN" sz="2000"/>
              <a:t>&gt;]...</a:t>
            </a:r>
          </a:p>
          <a:p>
            <a:pPr algn="just" eaLnBrk="1" hangingPunct="1">
              <a:lnSpc>
                <a:spcPct val="150000"/>
              </a:lnSpc>
              <a:buFont typeface="Wingdings" panose="05000000000000000000" pitchFamily="2" charset="2"/>
              <a:buNone/>
            </a:pPr>
            <a:r>
              <a:rPr lang="en-US" altLang="zh-CN" sz="2000"/>
              <a:t>       [WITH GRANT OPTION]</a:t>
            </a:r>
          </a:p>
          <a:p>
            <a:pPr algn="just" eaLnBrk="1" hangingPunct="1">
              <a:lnSpc>
                <a:spcPct val="150000"/>
              </a:lnSpc>
            </a:pPr>
            <a:r>
              <a:rPr lang="zh-CN" altLang="en-US" sz="2000"/>
              <a:t>语义：将对指定操作对象的指定操作权限授予指定的用户 </a:t>
            </a:r>
          </a:p>
        </p:txBody>
      </p:sp>
    </p:spTree>
    <p:extLst>
      <p:ext uri="{BB962C8B-B14F-4D97-AF65-F5344CB8AC3E}">
        <p14:creationId xmlns:p14="http://schemas.microsoft.com/office/powerpoint/2010/main" val="3498490551"/>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23555" name="Rectangle 2"/>
          <p:cNvSpPr>
            <a:spLocks noGrp="1" noChangeArrowheads="1"/>
          </p:cNvSpPr>
          <p:nvPr>
            <p:ph type="title"/>
          </p:nvPr>
        </p:nvSpPr>
        <p:spPr/>
        <p:txBody>
          <a:bodyPr anchor="ctr"/>
          <a:lstStyle/>
          <a:p>
            <a:pPr eaLnBrk="1" hangingPunct="1"/>
            <a:r>
              <a:rPr lang="en-US" altLang="zh-CN"/>
              <a:t>GRANT</a:t>
            </a:r>
            <a:endParaRPr lang="zh-CN" altLang="en-US"/>
          </a:p>
        </p:txBody>
      </p:sp>
      <p:sp>
        <p:nvSpPr>
          <p:cNvPr id="23556" name="Rectangle 3"/>
          <p:cNvSpPr>
            <a:spLocks noGrp="1" noChangeArrowheads="1"/>
          </p:cNvSpPr>
          <p:nvPr>
            <p:ph sz="quarter" idx="10"/>
          </p:nvPr>
        </p:nvSpPr>
        <p:spPr/>
        <p:txBody>
          <a:bodyPr/>
          <a:lstStyle/>
          <a:p>
            <a:pPr eaLnBrk="1" hangingPunct="1">
              <a:lnSpc>
                <a:spcPts val="2800"/>
              </a:lnSpc>
            </a:pPr>
            <a:r>
              <a:rPr lang="zh-CN" altLang="en-US" sz="2000"/>
              <a:t>发出</a:t>
            </a:r>
            <a:r>
              <a:rPr lang="en-US" altLang="zh-CN" sz="2000"/>
              <a:t>GRANT</a:t>
            </a:r>
            <a:endParaRPr lang="zh-CN" altLang="en-US" sz="2000"/>
          </a:p>
          <a:p>
            <a:pPr marL="450850" lvl="1" indent="-180975" defTabSz="912813" eaLnBrk="1" hangingPunct="1">
              <a:lnSpc>
                <a:spcPts val="2800"/>
              </a:lnSpc>
              <a:buSzPct val="100000"/>
              <a:buChar char="-"/>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数据库管理员</a:t>
            </a:r>
            <a:endParaRPr lang="en-US" altLang="zh-CN" sz="1600">
              <a:solidFill>
                <a:schemeClr val="tx1">
                  <a:lumMod val="50000"/>
                  <a:lumOff val="50000"/>
                </a:schemeClr>
              </a:solidFill>
              <a:latin typeface="华文中宋" panose="02010600040101010101" pitchFamily="2" charset="-122"/>
              <a:ea typeface="华文中宋" panose="02010600040101010101" pitchFamily="2" charset="-122"/>
            </a:endParaRPr>
          </a:p>
          <a:p>
            <a:pPr marL="450850" lvl="1" indent="-180975" defTabSz="912813" eaLnBrk="1" hangingPunct="1">
              <a:lnSpc>
                <a:spcPts val="2800"/>
              </a:lnSpc>
              <a:buSzPct val="100000"/>
              <a:buChar char="-"/>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数据库对象创建者（即属主</a:t>
            </a:r>
            <a:r>
              <a:rPr lang="en-US" altLang="zh-CN" sz="1600">
                <a:solidFill>
                  <a:schemeClr val="tx1">
                    <a:lumMod val="50000"/>
                    <a:lumOff val="50000"/>
                  </a:schemeClr>
                </a:solidFill>
                <a:latin typeface="华文中宋" panose="02010600040101010101" pitchFamily="2" charset="-122"/>
                <a:ea typeface="华文中宋" panose="02010600040101010101" pitchFamily="2" charset="-122"/>
              </a:rPr>
              <a:t>Owner</a:t>
            </a: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a:t>
            </a:r>
          </a:p>
          <a:p>
            <a:pPr marL="450850" lvl="1" indent="-180975" defTabSz="912813" eaLnBrk="1" hangingPunct="1">
              <a:lnSpc>
                <a:spcPts val="2800"/>
              </a:lnSpc>
              <a:buSzPct val="100000"/>
              <a:buChar char="-"/>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拥有该权限的用户</a:t>
            </a:r>
          </a:p>
          <a:p>
            <a:pPr eaLnBrk="1" hangingPunct="1">
              <a:lnSpc>
                <a:spcPts val="2800"/>
              </a:lnSpc>
            </a:pPr>
            <a:r>
              <a:rPr lang="zh-CN" altLang="en-US" sz="2000"/>
              <a:t>按受权限的用户 </a:t>
            </a:r>
          </a:p>
          <a:p>
            <a:pPr marL="450850" lvl="1" indent="-180975" defTabSz="912813" eaLnBrk="1" hangingPunct="1">
              <a:lnSpc>
                <a:spcPts val="2800"/>
              </a:lnSpc>
              <a:buSzPct val="100000"/>
              <a:buChar char="-"/>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一个或多个具体用户</a:t>
            </a:r>
          </a:p>
          <a:p>
            <a:pPr marL="450850" lvl="1" indent="-180975" defTabSz="912813" eaLnBrk="1" hangingPunct="1">
              <a:lnSpc>
                <a:spcPts val="2800"/>
              </a:lnSpc>
              <a:buSzPct val="100000"/>
              <a:buChar char="-"/>
            </a:pPr>
            <a:r>
              <a:rPr lang="en-US" altLang="zh-CN" sz="1600">
                <a:solidFill>
                  <a:schemeClr val="tx1">
                    <a:lumMod val="50000"/>
                    <a:lumOff val="50000"/>
                  </a:schemeClr>
                </a:solidFill>
                <a:latin typeface="华文中宋" panose="02010600040101010101" pitchFamily="2" charset="-122"/>
                <a:ea typeface="华文中宋" panose="02010600040101010101" pitchFamily="2" charset="-122"/>
              </a:rPr>
              <a:t>PUBLIC</a:t>
            </a: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（即全体用户）  </a:t>
            </a:r>
          </a:p>
          <a:p>
            <a:pPr eaLnBrk="1" hangingPunct="1">
              <a:lnSpc>
                <a:spcPts val="2800"/>
              </a:lnSpc>
            </a:pPr>
            <a:endParaRPr lang="zh-CN" altLang="en-US" sz="2000"/>
          </a:p>
          <a:p>
            <a:pPr eaLnBrk="1" hangingPunct="1">
              <a:lnSpc>
                <a:spcPts val="2800"/>
              </a:lnSpc>
            </a:pPr>
            <a:endParaRPr lang="en-US" altLang="zh-CN" sz="2000"/>
          </a:p>
        </p:txBody>
      </p:sp>
    </p:spTree>
    <p:extLst>
      <p:ext uri="{BB962C8B-B14F-4D97-AF65-F5344CB8AC3E}">
        <p14:creationId xmlns:p14="http://schemas.microsoft.com/office/powerpoint/2010/main" val="2935783793"/>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24579" name="Rectangle 2"/>
          <p:cNvSpPr>
            <a:spLocks noGrp="1" noChangeArrowheads="1"/>
          </p:cNvSpPr>
          <p:nvPr>
            <p:ph type="title"/>
          </p:nvPr>
        </p:nvSpPr>
        <p:spPr/>
        <p:txBody>
          <a:bodyPr anchor="ctr"/>
          <a:lstStyle/>
          <a:p>
            <a:pPr eaLnBrk="1" hangingPunct="1"/>
            <a:r>
              <a:rPr lang="en-US" altLang="zh-CN"/>
              <a:t>WITH GRANT OPTION</a:t>
            </a:r>
            <a:r>
              <a:rPr lang="zh-CN" altLang="en-US"/>
              <a:t>子句</a:t>
            </a:r>
          </a:p>
        </p:txBody>
      </p:sp>
      <p:sp>
        <p:nvSpPr>
          <p:cNvPr id="24580" name="Rectangle 3"/>
          <p:cNvSpPr>
            <a:spLocks noGrp="1" noChangeArrowheads="1"/>
          </p:cNvSpPr>
          <p:nvPr>
            <p:ph sz="quarter" idx="10"/>
          </p:nvPr>
        </p:nvSpPr>
        <p:spPr/>
        <p:txBody>
          <a:bodyPr/>
          <a:lstStyle/>
          <a:p>
            <a:pPr eaLnBrk="1" hangingPunct="1">
              <a:lnSpc>
                <a:spcPts val="2800"/>
              </a:lnSpc>
            </a:pPr>
            <a:r>
              <a:rPr lang="en-US" altLang="zh-CN" sz="2000"/>
              <a:t>WITH GRANT OPTION</a:t>
            </a:r>
            <a:r>
              <a:rPr lang="zh-CN" altLang="en-US" sz="2000"/>
              <a:t>子句</a:t>
            </a:r>
            <a:endParaRPr lang="en-US" altLang="zh-CN" sz="2000"/>
          </a:p>
          <a:p>
            <a:pPr marL="450850" lvl="1" indent="-180975" defTabSz="912813" eaLnBrk="1" hangingPunct="1">
              <a:lnSpc>
                <a:spcPts val="2800"/>
              </a:lnSpc>
              <a:buSzPct val="100000"/>
              <a:buChar char="-"/>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指定：可以再授予</a:t>
            </a:r>
          </a:p>
          <a:p>
            <a:pPr marL="450850" lvl="1" indent="-180975" defTabSz="912813" eaLnBrk="1" hangingPunct="1">
              <a:lnSpc>
                <a:spcPts val="2800"/>
              </a:lnSpc>
              <a:buSzPct val="100000"/>
              <a:buChar char="-"/>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没有指定：不能传播</a:t>
            </a:r>
          </a:p>
          <a:p>
            <a:pPr eaLnBrk="1" hangingPunct="1">
              <a:lnSpc>
                <a:spcPts val="2800"/>
              </a:lnSpc>
            </a:pPr>
            <a:r>
              <a:rPr lang="zh-CN" altLang="en-US" sz="2000"/>
              <a:t>不允许循环授权</a:t>
            </a:r>
          </a:p>
        </p:txBody>
      </p:sp>
      <p:pic>
        <p:nvPicPr>
          <p:cNvPr id="24581" name="Picture 4" descr="4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5776" y="2785492"/>
            <a:ext cx="3120760" cy="72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2142973"/>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681288" y="2017713"/>
            <a:ext cx="782637" cy="795337"/>
          </a:xfrm>
          <a:prstGeom prst="ellipse">
            <a:avLst/>
          </a:prstGeom>
          <a:ln>
            <a:solidFill>
              <a:srgbClr val="3522A8"/>
            </a:solidFill>
          </a:ln>
        </p:spPr>
        <p:style>
          <a:lnRef idx="2">
            <a:schemeClr val="accent6"/>
          </a:lnRef>
          <a:fillRef idx="1">
            <a:schemeClr val="lt1"/>
          </a:fillRef>
          <a:effectRef idx="0">
            <a:schemeClr val="accent6"/>
          </a:effectRef>
          <a:fontRef idx="minor">
            <a:schemeClr val="dk1"/>
          </a:fontRef>
        </p:style>
        <p:txBody>
          <a:bodyPr lIns="71305" tIns="35652" rIns="71305" bIns="35652" anchor="ctr"/>
          <a:lstStyle/>
          <a:p>
            <a:pPr algn="ctr" eaLnBrk="1" fontAlgn="auto" hangingPunct="1">
              <a:spcBef>
                <a:spcPts val="0"/>
              </a:spcBef>
              <a:spcAft>
                <a:spcPts val="0"/>
              </a:spcAft>
              <a:defRPr/>
            </a:pPr>
            <a:endParaRPr lang="zh-CN" altLang="en-US">
              <a:latin typeface="Impact" pitchFamily="34" charset="0"/>
            </a:endParaRPr>
          </a:p>
        </p:txBody>
      </p:sp>
      <p:sp>
        <p:nvSpPr>
          <p:cNvPr id="7" name="椭圆 6"/>
          <p:cNvSpPr/>
          <p:nvPr/>
        </p:nvSpPr>
        <p:spPr>
          <a:xfrm>
            <a:off x="2747963" y="2092325"/>
            <a:ext cx="647700" cy="658813"/>
          </a:xfrm>
          <a:prstGeom prst="ellipse">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spcBef>
                <a:spcPct val="20000"/>
              </a:spcBef>
              <a:defRPr/>
            </a:pPr>
            <a:r>
              <a:rPr lang="en-US" altLang="zh-CN" sz="4400">
                <a:latin typeface="Rockwell Extra Bold" panose="02060903040505020403" pitchFamily="18" charset="0"/>
              </a:rPr>
              <a:t>1</a:t>
            </a:r>
            <a:endParaRPr lang="zh-CN" altLang="en-US" sz="4400" dirty="0">
              <a:latin typeface="Rockwell Extra Bold" panose="02060903040505020403" pitchFamily="18" charset="0"/>
            </a:endParaRPr>
          </a:p>
        </p:txBody>
      </p:sp>
      <p:cxnSp>
        <p:nvCxnSpPr>
          <p:cNvPr id="8" name="直接连接符 7"/>
          <p:cNvCxnSpPr>
            <a:stCxn id="6" idx="6"/>
          </p:cNvCxnSpPr>
          <p:nvPr/>
        </p:nvCxnSpPr>
        <p:spPr>
          <a:xfrm>
            <a:off x="3463925" y="2416175"/>
            <a:ext cx="3268663" cy="34925"/>
          </a:xfrm>
          <a:prstGeom prst="line">
            <a:avLst/>
          </a:prstGeom>
          <a:ln w="28575">
            <a:solidFill>
              <a:srgbClr val="1303E1"/>
            </a:solidFill>
            <a:tailEnd type="arrow" w="lg" len="lg"/>
          </a:ln>
        </p:spPr>
        <p:style>
          <a:lnRef idx="1">
            <a:schemeClr val="accent1"/>
          </a:lnRef>
          <a:fillRef idx="0">
            <a:schemeClr val="accent1"/>
          </a:fillRef>
          <a:effectRef idx="0">
            <a:schemeClr val="accent1"/>
          </a:effectRef>
          <a:fontRef idx="minor">
            <a:schemeClr val="tx1"/>
          </a:fontRef>
        </p:style>
      </p:cxnSp>
      <p:sp>
        <p:nvSpPr>
          <p:cNvPr id="44037" name="TextBox 3"/>
          <p:cNvSpPr txBox="1">
            <a:spLocks noChangeArrowheads="1"/>
          </p:cNvSpPr>
          <p:nvPr/>
        </p:nvSpPr>
        <p:spPr bwMode="auto">
          <a:xfrm>
            <a:off x="3492500" y="1898650"/>
            <a:ext cx="3938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457200">
              <a:defRPr sz="3200">
                <a:solidFill>
                  <a:schemeClr val="tx1"/>
                </a:solidFill>
                <a:latin typeface="Arial" panose="020B0604020202020204" pitchFamily="34" charset="0"/>
                <a:ea typeface="宋体" panose="02010600030101010101" pitchFamily="2" charset="-122"/>
              </a:defRPr>
            </a:lvl2pPr>
            <a:lvl3pPr marL="914400">
              <a:defRPr sz="3200">
                <a:solidFill>
                  <a:schemeClr val="tx1"/>
                </a:solidFill>
                <a:latin typeface="Arial" panose="020B0604020202020204" pitchFamily="34" charset="0"/>
                <a:ea typeface="宋体" panose="02010600030101010101" pitchFamily="2" charset="-122"/>
              </a:defRPr>
            </a:lvl3pPr>
            <a:lvl4pPr marL="1371600">
              <a:defRPr sz="3200">
                <a:solidFill>
                  <a:schemeClr val="tx1"/>
                </a:solidFill>
                <a:latin typeface="Arial" panose="020B0604020202020204" pitchFamily="34" charset="0"/>
                <a:ea typeface="宋体" panose="02010600030101010101" pitchFamily="2" charset="-122"/>
              </a:defRPr>
            </a:lvl4pPr>
            <a:lvl5pPr marL="1828800">
              <a:defRPr sz="3200">
                <a:solidFill>
                  <a:schemeClr val="tx1"/>
                </a:solidFill>
                <a:latin typeface="Arial" panose="020B0604020202020204" pitchFamily="34" charset="0"/>
                <a:ea typeface="宋体" panose="02010600030101010101" pitchFamily="2" charset="-122"/>
              </a:defRPr>
            </a:lvl5pPr>
            <a:lvl6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666666"/>
                </a:solidFill>
                <a:latin typeface="微软雅黑" panose="020B0503020204020204" pitchFamily="34" charset="-122"/>
                <a:ea typeface="微软雅黑" panose="020B0503020204020204" pitchFamily="34" charset="-122"/>
              </a:rPr>
              <a:t>数据库安全性概述</a:t>
            </a:r>
          </a:p>
        </p:txBody>
      </p:sp>
      <p:sp>
        <p:nvSpPr>
          <p:cNvPr id="12" name="矩形 48"/>
          <p:cNvSpPr>
            <a:spLocks noChangeArrowheads="1"/>
          </p:cNvSpPr>
          <p:nvPr/>
        </p:nvSpPr>
        <p:spPr bwMode="auto">
          <a:xfrm>
            <a:off x="3635375" y="2557463"/>
            <a:ext cx="3506788" cy="834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spcBef>
                <a:spcPts val="600"/>
              </a:spcBef>
              <a:buFont typeface="Arial" panose="020B0604020202020204" pitchFamily="34" charset="0"/>
              <a:buChar char="•"/>
              <a:defRPr/>
            </a:pPr>
            <a:r>
              <a:rPr lang="zh-CN" altLang="en-US" sz="1800">
                <a:solidFill>
                  <a:srgbClr val="FF0000"/>
                </a:solidFill>
                <a:latin typeface="微软雅黑" pitchFamily="34" charset="-122"/>
                <a:ea typeface="微软雅黑" pitchFamily="34" charset="-122"/>
              </a:rPr>
              <a:t>数据库不安全因素</a:t>
            </a:r>
            <a:endParaRPr lang="en-US" altLang="zh-CN" sz="1800">
              <a:solidFill>
                <a:srgbClr val="FF0000"/>
              </a:solidFill>
              <a:latin typeface="微软雅黑" pitchFamily="34" charset="-122"/>
              <a:ea typeface="微软雅黑" pitchFamily="34" charset="-122"/>
            </a:endParaRP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安全标准简介</a:t>
            </a:r>
            <a:endParaRPr lang="zh-CN" altLang="en-US" sz="18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263228299"/>
      </p:ext>
    </p:extLst>
  </p:cSld>
  <p:clrMapOvr>
    <a:masterClrMapping/>
  </p:clrMapOvr>
  <p:transition spd="slow" advTm="1553"/>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25603" name="Rectangle 2"/>
          <p:cNvSpPr>
            <a:spLocks noGrp="1" noChangeArrowheads="1"/>
          </p:cNvSpPr>
          <p:nvPr>
            <p:ph type="title"/>
          </p:nvPr>
        </p:nvSpPr>
        <p:spPr/>
        <p:txBody>
          <a:bodyPr anchor="ctr"/>
          <a:lstStyle/>
          <a:p>
            <a:pPr eaLnBrk="1" hangingPunct="1"/>
            <a:r>
              <a:rPr lang="zh-CN" altLang="zh-CN"/>
              <a:t>例题</a:t>
            </a:r>
          </a:p>
        </p:txBody>
      </p:sp>
      <p:sp>
        <p:nvSpPr>
          <p:cNvPr id="25604" name="Rectangle 3"/>
          <p:cNvSpPr>
            <a:spLocks noGrp="1" noChangeArrowheads="1"/>
          </p:cNvSpPr>
          <p:nvPr>
            <p:ph sz="quarter" idx="10"/>
          </p:nvPr>
        </p:nvSpPr>
        <p:spPr/>
        <p:txBody>
          <a:bodyPr/>
          <a:lstStyle/>
          <a:p>
            <a:pPr algn="just" eaLnBrk="1" hangingPunct="1">
              <a:buFont typeface="Wingdings" panose="05000000000000000000" pitchFamily="2" charset="2"/>
              <a:buNone/>
            </a:pPr>
            <a:r>
              <a:rPr lang="zh-CN" altLang="en-US" sz="2400">
                <a:latin typeface="宋体" panose="02010600030101010101" pitchFamily="2" charset="-122"/>
              </a:rPr>
              <a:t>把查询</a:t>
            </a:r>
            <a:r>
              <a:rPr lang="en-US" altLang="zh-CN" sz="2400"/>
              <a:t>Student</a:t>
            </a:r>
            <a:r>
              <a:rPr lang="zh-CN" altLang="en-US" sz="2400">
                <a:latin typeface="宋体" panose="02010600030101010101" pitchFamily="2" charset="-122"/>
              </a:rPr>
              <a:t>表权限授给用户</a:t>
            </a:r>
            <a:r>
              <a:rPr lang="en-US" altLang="zh-CN" sz="2400"/>
              <a:t>U1</a:t>
            </a:r>
          </a:p>
          <a:p>
            <a:pPr algn="just" eaLnBrk="1" hangingPunct="1">
              <a:buFont typeface="Wingdings" panose="05000000000000000000" pitchFamily="2" charset="2"/>
              <a:buNone/>
            </a:pPr>
            <a:endParaRPr lang="en-US" altLang="zh-CN" sz="2400">
              <a:latin typeface="宋体" panose="02010600030101010101" pitchFamily="2" charset="-122"/>
            </a:endParaRPr>
          </a:p>
          <a:p>
            <a:pPr algn="just" eaLnBrk="1" hangingPunct="1">
              <a:buFont typeface="Wingdings" panose="05000000000000000000" pitchFamily="2" charset="2"/>
              <a:buNone/>
            </a:pPr>
            <a:r>
              <a:rPr lang="en-US" altLang="zh-CN">
                <a:latin typeface="华文中宋" panose="02010600040101010101" pitchFamily="2" charset="-122"/>
                <a:ea typeface="华文中宋" panose="02010600040101010101" pitchFamily="2" charset="-122"/>
              </a:rPr>
              <a:t>      GRANT   SELECT </a:t>
            </a:r>
          </a:p>
          <a:p>
            <a:pPr algn="just" eaLnBrk="1" hangingPunct="1">
              <a:buFont typeface="Wingdings" panose="05000000000000000000" pitchFamily="2" charset="2"/>
              <a:buNone/>
            </a:pPr>
            <a:r>
              <a:rPr lang="en-US" altLang="zh-CN">
                <a:latin typeface="华文中宋" panose="02010600040101010101" pitchFamily="2" charset="-122"/>
                <a:ea typeface="华文中宋" panose="02010600040101010101" pitchFamily="2" charset="-122"/>
              </a:rPr>
              <a:t>      ON   TABLE   Student </a:t>
            </a:r>
          </a:p>
          <a:p>
            <a:pPr algn="just" eaLnBrk="1" hangingPunct="1">
              <a:buFont typeface="Wingdings" panose="05000000000000000000" pitchFamily="2" charset="2"/>
              <a:buNone/>
            </a:pPr>
            <a:r>
              <a:rPr lang="en-US" altLang="zh-CN">
                <a:latin typeface="华文中宋" panose="02010600040101010101" pitchFamily="2" charset="-122"/>
                <a:ea typeface="华文中宋" panose="02010600040101010101" pitchFamily="2" charset="-122"/>
              </a:rPr>
              <a:t>      TO   U1</a:t>
            </a:r>
          </a:p>
        </p:txBody>
      </p:sp>
    </p:spTree>
    <p:extLst>
      <p:ext uri="{BB962C8B-B14F-4D97-AF65-F5344CB8AC3E}">
        <p14:creationId xmlns:p14="http://schemas.microsoft.com/office/powerpoint/2010/main" val="68558076"/>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26627" name="Rectangle 2"/>
          <p:cNvSpPr>
            <a:spLocks noGrp="1" noChangeArrowheads="1"/>
          </p:cNvSpPr>
          <p:nvPr>
            <p:ph type="title"/>
          </p:nvPr>
        </p:nvSpPr>
        <p:spPr/>
        <p:txBody>
          <a:bodyPr anchor="ctr"/>
          <a:lstStyle/>
          <a:p>
            <a:pPr eaLnBrk="1" hangingPunct="1"/>
            <a:r>
              <a:rPr lang="zh-CN" altLang="zh-CN"/>
              <a:t>例题</a:t>
            </a:r>
          </a:p>
        </p:txBody>
      </p:sp>
      <p:sp>
        <p:nvSpPr>
          <p:cNvPr id="26628" name="Rectangle 3"/>
          <p:cNvSpPr>
            <a:spLocks noGrp="1" noChangeArrowheads="1"/>
          </p:cNvSpPr>
          <p:nvPr>
            <p:ph sz="quarter" idx="10"/>
          </p:nvPr>
        </p:nvSpPr>
        <p:spPr/>
        <p:txBody>
          <a:bodyPr/>
          <a:lstStyle/>
          <a:p>
            <a:pPr algn="just" eaLnBrk="1" hangingPunct="1">
              <a:buNone/>
            </a:pPr>
            <a:r>
              <a:rPr lang="zh-CN" altLang="en-US"/>
              <a:t>把对</a:t>
            </a:r>
            <a:r>
              <a:rPr lang="en-US" altLang="zh-CN"/>
              <a:t>Student</a:t>
            </a:r>
            <a:r>
              <a:rPr lang="zh-CN" altLang="en-US"/>
              <a:t>表和</a:t>
            </a:r>
            <a:r>
              <a:rPr lang="en-US" altLang="zh-CN"/>
              <a:t>Course</a:t>
            </a:r>
            <a:r>
              <a:rPr lang="zh-CN" altLang="en-US"/>
              <a:t>表的全部权限授予用户</a:t>
            </a:r>
            <a:r>
              <a:rPr lang="en-US" altLang="zh-CN"/>
              <a:t>U2</a:t>
            </a:r>
            <a:r>
              <a:rPr lang="zh-CN" altLang="en-US"/>
              <a:t>和</a:t>
            </a:r>
            <a:r>
              <a:rPr lang="en-US" altLang="zh-CN"/>
              <a:t>U3</a:t>
            </a:r>
          </a:p>
          <a:p>
            <a:pPr algn="just" eaLnBrk="1" hangingPunct="1">
              <a:buNone/>
            </a:pPr>
            <a:endParaRPr lang="en-US" altLang="zh-CN">
              <a:latin typeface="宋体" panose="02010600030101010101" pitchFamily="2" charset="-122"/>
            </a:endParaRPr>
          </a:p>
          <a:p>
            <a:pPr algn="just" eaLnBrk="1" hangingPunct="1">
              <a:lnSpc>
                <a:spcPct val="150000"/>
              </a:lnSpc>
              <a:buNone/>
            </a:pPr>
            <a:r>
              <a:rPr lang="en-US" altLang="zh-CN">
                <a:latin typeface="华文中宋" panose="02010600040101010101" pitchFamily="2" charset="-122"/>
                <a:ea typeface="华文中宋" panose="02010600040101010101" pitchFamily="2" charset="-122"/>
              </a:rPr>
              <a:t>      GRANT ALL PRIVILIGES </a:t>
            </a:r>
          </a:p>
          <a:p>
            <a:pPr algn="just" eaLnBrk="1" hangingPunct="1">
              <a:lnSpc>
                <a:spcPct val="150000"/>
              </a:lnSpc>
              <a:buNone/>
            </a:pPr>
            <a:r>
              <a:rPr lang="en-US" altLang="zh-CN">
                <a:latin typeface="华文中宋" panose="02010600040101010101" pitchFamily="2" charset="-122"/>
                <a:ea typeface="华文中宋" panose="02010600040101010101" pitchFamily="2" charset="-122"/>
              </a:rPr>
              <a:t>      ON TABLE Student,Course </a:t>
            </a:r>
          </a:p>
          <a:p>
            <a:pPr algn="just" eaLnBrk="1" hangingPunct="1">
              <a:lnSpc>
                <a:spcPct val="150000"/>
              </a:lnSpc>
              <a:buNone/>
            </a:pPr>
            <a:r>
              <a:rPr lang="en-US" altLang="zh-CN">
                <a:latin typeface="华文中宋" panose="02010600040101010101" pitchFamily="2" charset="-122"/>
                <a:ea typeface="华文中宋" panose="02010600040101010101" pitchFamily="2" charset="-122"/>
              </a:rPr>
              <a:t>      TO U2,U3</a:t>
            </a:r>
          </a:p>
          <a:p>
            <a:pPr algn="just" eaLnBrk="1" hangingPunct="1">
              <a:buNone/>
            </a:pPr>
            <a:endParaRPr lang="en-US" altLang="zh-CN" sz="2400">
              <a:latin typeface="宋体" panose="02010600030101010101" pitchFamily="2" charset="-122"/>
            </a:endParaRPr>
          </a:p>
        </p:txBody>
      </p:sp>
    </p:spTree>
    <p:extLst>
      <p:ext uri="{BB962C8B-B14F-4D97-AF65-F5344CB8AC3E}">
        <p14:creationId xmlns:p14="http://schemas.microsoft.com/office/powerpoint/2010/main" val="2603747298"/>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27651" name="Rectangle 2"/>
          <p:cNvSpPr>
            <a:spLocks noGrp="1" noChangeArrowheads="1"/>
          </p:cNvSpPr>
          <p:nvPr>
            <p:ph type="title"/>
          </p:nvPr>
        </p:nvSpPr>
        <p:spPr/>
        <p:txBody>
          <a:bodyPr anchor="ctr"/>
          <a:lstStyle/>
          <a:p>
            <a:pPr eaLnBrk="1" hangingPunct="1"/>
            <a:r>
              <a:rPr lang="zh-CN" altLang="zh-CN"/>
              <a:t>例题</a:t>
            </a:r>
          </a:p>
        </p:txBody>
      </p:sp>
      <p:sp>
        <p:nvSpPr>
          <p:cNvPr id="27652" name="Rectangle 3"/>
          <p:cNvSpPr>
            <a:spLocks noGrp="1" noChangeArrowheads="1"/>
          </p:cNvSpPr>
          <p:nvPr>
            <p:ph sz="quarter" idx="10"/>
          </p:nvPr>
        </p:nvSpPr>
        <p:spPr/>
        <p:txBody>
          <a:bodyPr/>
          <a:lstStyle/>
          <a:p>
            <a:pPr algn="just" eaLnBrk="1" hangingPunct="1">
              <a:buFont typeface="Wingdings" panose="05000000000000000000" pitchFamily="2" charset="2"/>
              <a:buNone/>
            </a:pPr>
            <a:r>
              <a:rPr lang="zh-CN" altLang="en-US"/>
              <a:t>把对表</a:t>
            </a:r>
            <a:r>
              <a:rPr lang="en-US" altLang="zh-CN"/>
              <a:t>SC</a:t>
            </a:r>
            <a:r>
              <a:rPr lang="zh-CN" altLang="en-US"/>
              <a:t>的查询权限授予所有用户</a:t>
            </a:r>
          </a:p>
          <a:p>
            <a:pPr algn="just" eaLnBrk="1" hangingPunct="1">
              <a:buFont typeface="Wingdings" panose="05000000000000000000" pitchFamily="2" charset="2"/>
              <a:buNone/>
            </a:pPr>
            <a:endParaRPr lang="zh-CN" altLang="en-US"/>
          </a:p>
          <a:p>
            <a:pPr algn="just" eaLnBrk="1" hangingPunct="1">
              <a:lnSpc>
                <a:spcPct val="120000"/>
              </a:lnSpc>
              <a:buFont typeface="Wingdings" panose="05000000000000000000" pitchFamily="2" charset="2"/>
              <a:buNone/>
            </a:pPr>
            <a:r>
              <a:rPr lang="zh-CN" altLang="en-US">
                <a:latin typeface="华文中宋" panose="02010600040101010101" pitchFamily="2" charset="-122"/>
                <a:ea typeface="华文中宋" panose="02010600040101010101" pitchFamily="2" charset="-122"/>
              </a:rPr>
              <a:t>     </a:t>
            </a:r>
            <a:r>
              <a:rPr lang="en-US" altLang="zh-CN">
                <a:latin typeface="华文中宋" panose="02010600040101010101" pitchFamily="2" charset="-122"/>
                <a:ea typeface="华文中宋" panose="02010600040101010101" pitchFamily="2" charset="-122"/>
              </a:rPr>
              <a:t>GRANT SELECT </a:t>
            </a:r>
          </a:p>
          <a:p>
            <a:pPr algn="just" eaLnBrk="1" hangingPunct="1">
              <a:lnSpc>
                <a:spcPct val="120000"/>
              </a:lnSpc>
              <a:buFont typeface="Wingdings" panose="05000000000000000000" pitchFamily="2" charset="2"/>
              <a:buNone/>
            </a:pPr>
            <a:r>
              <a:rPr lang="en-US" altLang="zh-CN">
                <a:latin typeface="华文中宋" panose="02010600040101010101" pitchFamily="2" charset="-122"/>
                <a:ea typeface="华文中宋" panose="02010600040101010101" pitchFamily="2" charset="-122"/>
              </a:rPr>
              <a:t>     ON TABLE SC </a:t>
            </a:r>
          </a:p>
          <a:p>
            <a:pPr algn="just" eaLnBrk="1" hangingPunct="1">
              <a:lnSpc>
                <a:spcPct val="120000"/>
              </a:lnSpc>
              <a:buFont typeface="Wingdings" panose="05000000000000000000" pitchFamily="2" charset="2"/>
              <a:buNone/>
            </a:pPr>
            <a:r>
              <a:rPr lang="en-US" altLang="zh-CN">
                <a:latin typeface="华文中宋" panose="02010600040101010101" pitchFamily="2" charset="-122"/>
                <a:ea typeface="华文中宋" panose="02010600040101010101" pitchFamily="2" charset="-122"/>
              </a:rPr>
              <a:t>	  TO PUBLIC</a:t>
            </a:r>
          </a:p>
          <a:p>
            <a:pPr eaLnBrk="1" hangingPunct="1">
              <a:buFont typeface="Wingdings" panose="05000000000000000000" pitchFamily="2" charset="2"/>
              <a:buNone/>
            </a:pPr>
            <a:endParaRPr lang="en-US" altLang="zh-CN"/>
          </a:p>
        </p:txBody>
      </p:sp>
    </p:spTree>
    <p:extLst>
      <p:ext uri="{BB962C8B-B14F-4D97-AF65-F5344CB8AC3E}">
        <p14:creationId xmlns:p14="http://schemas.microsoft.com/office/powerpoint/2010/main" val="660378862"/>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28675" name="Rectangle 2"/>
          <p:cNvSpPr>
            <a:spLocks noGrp="1" noChangeArrowheads="1"/>
          </p:cNvSpPr>
          <p:nvPr>
            <p:ph type="title"/>
          </p:nvPr>
        </p:nvSpPr>
        <p:spPr/>
        <p:txBody>
          <a:bodyPr anchor="ctr"/>
          <a:lstStyle/>
          <a:p>
            <a:pPr eaLnBrk="1" hangingPunct="1"/>
            <a:r>
              <a:rPr lang="zh-CN" altLang="zh-CN"/>
              <a:t>例题</a:t>
            </a:r>
          </a:p>
        </p:txBody>
      </p:sp>
      <p:sp>
        <p:nvSpPr>
          <p:cNvPr id="28676" name="Rectangle 3"/>
          <p:cNvSpPr>
            <a:spLocks noGrp="1" noChangeArrowheads="1"/>
          </p:cNvSpPr>
          <p:nvPr>
            <p:ph sz="quarter" idx="10"/>
          </p:nvPr>
        </p:nvSpPr>
        <p:spPr/>
        <p:txBody>
          <a:bodyPr/>
          <a:lstStyle/>
          <a:p>
            <a:pPr algn="just" eaLnBrk="1" hangingPunct="1">
              <a:buFont typeface="Wingdings" panose="05000000000000000000" pitchFamily="2" charset="2"/>
              <a:buNone/>
            </a:pPr>
            <a:r>
              <a:rPr lang="zh-CN" altLang="en-US"/>
              <a:t>把查询</a:t>
            </a:r>
            <a:r>
              <a:rPr lang="en-US" altLang="zh-CN"/>
              <a:t>Student</a:t>
            </a:r>
            <a:r>
              <a:rPr lang="zh-CN" altLang="en-US"/>
              <a:t>表和修改学生学号的权限授给用户</a:t>
            </a:r>
            <a:r>
              <a:rPr lang="en-US" altLang="zh-CN"/>
              <a:t>U4</a:t>
            </a:r>
          </a:p>
          <a:p>
            <a:pPr algn="just" eaLnBrk="1" hangingPunct="1">
              <a:buFont typeface="Wingdings" panose="05000000000000000000" pitchFamily="2" charset="2"/>
              <a:buNone/>
            </a:pPr>
            <a:r>
              <a:rPr lang="zh-CN" altLang="en-US" sz="1667"/>
              <a:t>　 </a:t>
            </a:r>
          </a:p>
          <a:p>
            <a:pPr algn="just" eaLnBrk="1" hangingPunct="1">
              <a:lnSpc>
                <a:spcPct val="120000"/>
              </a:lnSpc>
              <a:buFont typeface="Wingdings" panose="05000000000000000000" pitchFamily="2" charset="2"/>
              <a:buNone/>
            </a:pPr>
            <a:r>
              <a:rPr lang="zh-CN" altLang="en-US" sz="1667"/>
              <a:t>	  	</a:t>
            </a:r>
            <a:r>
              <a:rPr lang="en-US" altLang="zh-CN">
                <a:latin typeface="华文中宋" panose="02010600040101010101" pitchFamily="2" charset="-122"/>
                <a:ea typeface="华文中宋" panose="02010600040101010101" pitchFamily="2" charset="-122"/>
              </a:rPr>
              <a:t>GRANT UPDATE(Sno), SELECT </a:t>
            </a:r>
          </a:p>
          <a:p>
            <a:pPr algn="just" eaLnBrk="1" hangingPunct="1">
              <a:lnSpc>
                <a:spcPct val="120000"/>
              </a:lnSpc>
              <a:buFont typeface="Wingdings" panose="05000000000000000000" pitchFamily="2" charset="2"/>
              <a:buNone/>
            </a:pPr>
            <a:r>
              <a:rPr lang="en-US" altLang="zh-CN">
                <a:latin typeface="华文中宋" panose="02010600040101010101" pitchFamily="2" charset="-122"/>
                <a:ea typeface="华文中宋" panose="02010600040101010101" pitchFamily="2" charset="-122"/>
              </a:rPr>
              <a:t>		ON TABLE Student </a:t>
            </a:r>
          </a:p>
          <a:p>
            <a:pPr algn="just" eaLnBrk="1" hangingPunct="1">
              <a:lnSpc>
                <a:spcPct val="120000"/>
              </a:lnSpc>
              <a:buFont typeface="Wingdings" panose="05000000000000000000" pitchFamily="2" charset="2"/>
              <a:buNone/>
            </a:pPr>
            <a:r>
              <a:rPr lang="en-US" altLang="zh-CN">
                <a:latin typeface="华文中宋" panose="02010600040101010101" pitchFamily="2" charset="-122"/>
                <a:ea typeface="华文中宋" panose="02010600040101010101" pitchFamily="2" charset="-122"/>
              </a:rPr>
              <a:t>		TO U4</a:t>
            </a:r>
          </a:p>
          <a:p>
            <a:pPr algn="just" eaLnBrk="1" hangingPunct="1">
              <a:buFont typeface="Wingdings" panose="05000000000000000000" pitchFamily="2" charset="2"/>
              <a:buNone/>
            </a:pPr>
            <a:endParaRPr lang="en-US" altLang="zh-CN"/>
          </a:p>
          <a:p>
            <a:pPr eaLnBrk="1" hangingPunct="1"/>
            <a:r>
              <a:rPr lang="zh-CN" altLang="en-US"/>
              <a:t>对属性列的授权时必须明确指出相应属性列名 </a:t>
            </a:r>
          </a:p>
        </p:txBody>
      </p:sp>
    </p:spTree>
    <p:extLst>
      <p:ext uri="{BB962C8B-B14F-4D97-AF65-F5344CB8AC3E}">
        <p14:creationId xmlns:p14="http://schemas.microsoft.com/office/powerpoint/2010/main" val="3664741739"/>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29699" name="Rectangle 2"/>
          <p:cNvSpPr>
            <a:spLocks noGrp="1" noChangeArrowheads="1"/>
          </p:cNvSpPr>
          <p:nvPr>
            <p:ph type="title"/>
          </p:nvPr>
        </p:nvSpPr>
        <p:spPr/>
        <p:txBody>
          <a:bodyPr anchor="ctr"/>
          <a:lstStyle/>
          <a:p>
            <a:pPr eaLnBrk="1" hangingPunct="1"/>
            <a:r>
              <a:rPr lang="zh-CN" altLang="zh-CN"/>
              <a:t>例题</a:t>
            </a:r>
          </a:p>
        </p:txBody>
      </p:sp>
      <p:sp>
        <p:nvSpPr>
          <p:cNvPr id="29700" name="Rectangle 3"/>
          <p:cNvSpPr>
            <a:spLocks noGrp="1" noChangeArrowheads="1"/>
          </p:cNvSpPr>
          <p:nvPr>
            <p:ph sz="quarter" idx="10"/>
          </p:nvPr>
        </p:nvSpPr>
        <p:spPr/>
        <p:txBody>
          <a:bodyPr/>
          <a:lstStyle/>
          <a:p>
            <a:pPr marL="0" indent="0" algn="just" eaLnBrk="1" hangingPunct="1">
              <a:lnSpc>
                <a:spcPct val="140000"/>
              </a:lnSpc>
              <a:buFont typeface="Wingdings" panose="05000000000000000000" pitchFamily="2" charset="2"/>
              <a:buNone/>
            </a:pPr>
            <a:r>
              <a:rPr lang="zh-CN" altLang="en-US"/>
              <a:t>把对表</a:t>
            </a:r>
            <a:r>
              <a:rPr lang="en-US" altLang="zh-CN"/>
              <a:t>SC</a:t>
            </a:r>
            <a:r>
              <a:rPr lang="zh-CN" altLang="en-US"/>
              <a:t>的</a:t>
            </a:r>
            <a:r>
              <a:rPr lang="en-US" altLang="zh-CN"/>
              <a:t>INSERT</a:t>
            </a:r>
            <a:r>
              <a:rPr lang="zh-CN" altLang="en-US"/>
              <a:t>权限授予</a:t>
            </a:r>
            <a:r>
              <a:rPr lang="en-US" altLang="zh-CN"/>
              <a:t>U5</a:t>
            </a:r>
            <a:r>
              <a:rPr lang="zh-CN" altLang="en-US"/>
              <a:t>用户，允许他再将此权限授予其他用户</a:t>
            </a:r>
          </a:p>
          <a:p>
            <a:pPr algn="just" eaLnBrk="1" hangingPunct="1">
              <a:buFont typeface="Wingdings" panose="05000000000000000000" pitchFamily="2" charset="2"/>
              <a:buNone/>
            </a:pPr>
            <a:r>
              <a:rPr lang="zh-CN" altLang="en-US"/>
              <a:t>     </a:t>
            </a:r>
          </a:p>
          <a:p>
            <a:pPr algn="just" eaLnBrk="1" hangingPunct="1">
              <a:lnSpc>
                <a:spcPct val="120000"/>
              </a:lnSpc>
              <a:buFont typeface="Wingdings" panose="05000000000000000000" pitchFamily="2" charset="2"/>
              <a:buNone/>
            </a:pPr>
            <a:r>
              <a:rPr lang="zh-CN" altLang="en-US" sz="2400">
                <a:latin typeface="华文中宋" panose="02010600040101010101" pitchFamily="2" charset="-122"/>
                <a:ea typeface="华文中宋" panose="02010600040101010101" pitchFamily="2" charset="-122"/>
              </a:rPr>
              <a:t>    </a:t>
            </a:r>
            <a:r>
              <a:rPr lang="en-US" altLang="zh-CN">
                <a:latin typeface="华文中宋" panose="02010600040101010101" pitchFamily="2" charset="-122"/>
                <a:ea typeface="华文中宋" panose="02010600040101010101" pitchFamily="2" charset="-122"/>
              </a:rPr>
              <a:t>GRANT INSERT </a:t>
            </a:r>
          </a:p>
          <a:p>
            <a:pPr algn="just" eaLnBrk="1" hangingPunct="1">
              <a:lnSpc>
                <a:spcPct val="120000"/>
              </a:lnSpc>
              <a:buFont typeface="Wingdings" panose="05000000000000000000" pitchFamily="2" charset="2"/>
              <a:buNone/>
            </a:pPr>
            <a:r>
              <a:rPr lang="en-US" altLang="zh-CN">
                <a:latin typeface="华文中宋" panose="02010600040101010101" pitchFamily="2" charset="-122"/>
                <a:ea typeface="华文中宋" panose="02010600040101010101" pitchFamily="2" charset="-122"/>
              </a:rPr>
              <a:t>    ON TABLE SC </a:t>
            </a:r>
          </a:p>
          <a:p>
            <a:pPr algn="just" eaLnBrk="1" hangingPunct="1">
              <a:lnSpc>
                <a:spcPct val="120000"/>
              </a:lnSpc>
              <a:buFont typeface="Wingdings" panose="05000000000000000000" pitchFamily="2" charset="2"/>
              <a:buNone/>
            </a:pPr>
            <a:r>
              <a:rPr lang="en-US" altLang="zh-CN">
                <a:latin typeface="华文中宋" panose="02010600040101010101" pitchFamily="2" charset="-122"/>
                <a:ea typeface="华文中宋" panose="02010600040101010101" pitchFamily="2" charset="-122"/>
              </a:rPr>
              <a:t>    TO U5</a:t>
            </a:r>
          </a:p>
          <a:p>
            <a:pPr algn="just" eaLnBrk="1" hangingPunct="1">
              <a:lnSpc>
                <a:spcPct val="120000"/>
              </a:lnSpc>
              <a:buFont typeface="Wingdings" panose="05000000000000000000" pitchFamily="2" charset="2"/>
              <a:buNone/>
            </a:pPr>
            <a:r>
              <a:rPr lang="en-US" altLang="zh-CN">
                <a:latin typeface="华文中宋" panose="02010600040101010101" pitchFamily="2" charset="-122"/>
                <a:ea typeface="华文中宋" panose="02010600040101010101" pitchFamily="2" charset="-122"/>
              </a:rPr>
              <a:t>    WITH GRANT OPTION</a:t>
            </a:r>
          </a:p>
        </p:txBody>
      </p:sp>
    </p:spTree>
    <p:extLst>
      <p:ext uri="{BB962C8B-B14F-4D97-AF65-F5344CB8AC3E}">
        <p14:creationId xmlns:p14="http://schemas.microsoft.com/office/powerpoint/2010/main" val="1760366997"/>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30723" name="Rectangle 2"/>
          <p:cNvSpPr>
            <a:spLocks noGrp="1" noChangeArrowheads="1"/>
          </p:cNvSpPr>
          <p:nvPr>
            <p:ph type="title"/>
          </p:nvPr>
        </p:nvSpPr>
        <p:spPr/>
        <p:txBody>
          <a:bodyPr anchor="ctr"/>
          <a:lstStyle/>
          <a:p>
            <a:pPr eaLnBrk="1" hangingPunct="1"/>
            <a:r>
              <a:rPr lang="zh-CN" altLang="zh-CN"/>
              <a:t>传播权限</a:t>
            </a:r>
          </a:p>
        </p:txBody>
      </p:sp>
      <p:sp>
        <p:nvSpPr>
          <p:cNvPr id="30724" name="Rectangle 3"/>
          <p:cNvSpPr>
            <a:spLocks noGrp="1" noChangeArrowheads="1"/>
          </p:cNvSpPr>
          <p:nvPr>
            <p:ph sz="quarter" idx="10"/>
          </p:nvPr>
        </p:nvSpPr>
        <p:spPr/>
        <p:txBody>
          <a:bodyPr/>
          <a:lstStyle/>
          <a:p>
            <a:pPr algn="just" eaLnBrk="1" hangingPunct="1">
              <a:buFont typeface="Wingdings" panose="05000000000000000000" pitchFamily="2" charset="2"/>
              <a:buNone/>
            </a:pPr>
            <a:r>
              <a:rPr lang="en-US" altLang="zh-CN" sz="2000"/>
              <a:t>U5</a:t>
            </a:r>
            <a:r>
              <a:rPr lang="zh-CN" altLang="en-US" sz="2000"/>
              <a:t>不仅拥有了对表</a:t>
            </a:r>
            <a:r>
              <a:rPr lang="en-US" altLang="zh-CN" sz="2000"/>
              <a:t>SC</a:t>
            </a:r>
            <a:r>
              <a:rPr lang="zh-CN" altLang="en-US" sz="2000"/>
              <a:t>的</a:t>
            </a:r>
            <a:r>
              <a:rPr lang="en-US" altLang="zh-CN" sz="2000"/>
              <a:t>INSERT</a:t>
            </a:r>
            <a:r>
              <a:rPr lang="zh-CN" altLang="en-US" sz="2000"/>
              <a:t>权限，还可以传播此权限：</a:t>
            </a:r>
          </a:p>
          <a:p>
            <a:pPr algn="just" eaLnBrk="1" hangingPunct="1">
              <a:buFont typeface="Wingdings" panose="05000000000000000000" pitchFamily="2" charset="2"/>
              <a:buNone/>
            </a:pPr>
            <a:r>
              <a:rPr lang="zh-CN" altLang="en-US" sz="1800">
                <a:latin typeface="华文中宋" panose="02010600040101010101" pitchFamily="2" charset="-122"/>
                <a:ea typeface="华文中宋" panose="02010600040101010101" pitchFamily="2" charset="-122"/>
              </a:rPr>
              <a:t> </a:t>
            </a:r>
            <a:r>
              <a:rPr lang="en-US" altLang="zh-CN" sz="1800">
                <a:latin typeface="华文中宋" panose="02010600040101010101" pitchFamily="2" charset="-122"/>
                <a:ea typeface="华文中宋" panose="02010600040101010101" pitchFamily="2" charset="-122"/>
              </a:rPr>
              <a:t>[</a:t>
            </a:r>
            <a:r>
              <a:rPr lang="zh-CN" altLang="en-US" sz="1800">
                <a:latin typeface="华文中宋" panose="02010600040101010101" pitchFamily="2" charset="-122"/>
                <a:ea typeface="华文中宋" panose="02010600040101010101" pitchFamily="2" charset="-122"/>
              </a:rPr>
              <a:t>例</a:t>
            </a:r>
            <a:r>
              <a:rPr lang="en-US" altLang="zh-CN" sz="1800">
                <a:latin typeface="华文中宋" panose="02010600040101010101" pitchFamily="2" charset="-122"/>
                <a:ea typeface="华文中宋" panose="02010600040101010101" pitchFamily="2" charset="-122"/>
              </a:rPr>
              <a:t>]</a:t>
            </a:r>
            <a:r>
              <a:rPr lang="zh-CN" altLang="en-US" sz="1800">
                <a:latin typeface="华文中宋" panose="02010600040101010101" pitchFamily="2" charset="-122"/>
                <a:ea typeface="华文中宋" panose="02010600040101010101" pitchFamily="2" charset="-122"/>
              </a:rPr>
              <a:t> </a:t>
            </a:r>
            <a:r>
              <a:rPr lang="en-US" altLang="zh-CN" sz="1800">
                <a:latin typeface="华文中宋" panose="02010600040101010101" pitchFamily="2" charset="-122"/>
                <a:ea typeface="华文中宋" panose="02010600040101010101" pitchFamily="2" charset="-122"/>
              </a:rPr>
              <a:t>GRANT INSERT </a:t>
            </a:r>
          </a:p>
          <a:p>
            <a:pPr algn="just" eaLnBrk="1" hangingPunct="1">
              <a:buFont typeface="Wingdings" panose="05000000000000000000" pitchFamily="2" charset="2"/>
              <a:buNone/>
            </a:pPr>
            <a:r>
              <a:rPr lang="en-US" altLang="zh-CN" sz="1800">
                <a:latin typeface="华文中宋" panose="02010600040101010101" pitchFamily="2" charset="-122"/>
                <a:ea typeface="华文中宋" panose="02010600040101010101" pitchFamily="2" charset="-122"/>
              </a:rPr>
              <a:t>        ON TABLE SC </a:t>
            </a:r>
          </a:p>
          <a:p>
            <a:pPr algn="just" eaLnBrk="1" hangingPunct="1">
              <a:buFont typeface="Wingdings" panose="05000000000000000000" pitchFamily="2" charset="2"/>
              <a:buNone/>
            </a:pPr>
            <a:r>
              <a:rPr lang="en-US" altLang="zh-CN" sz="1800">
                <a:solidFill>
                  <a:srgbClr val="E02920"/>
                </a:solidFill>
                <a:latin typeface="华文中宋" panose="02010600040101010101" pitchFamily="2" charset="-122"/>
                <a:ea typeface="华文中宋" panose="02010600040101010101" pitchFamily="2" charset="-122"/>
              </a:rPr>
              <a:t>        TO U6</a:t>
            </a:r>
          </a:p>
          <a:p>
            <a:pPr algn="just" eaLnBrk="1" hangingPunct="1">
              <a:buFont typeface="Wingdings" panose="05000000000000000000" pitchFamily="2" charset="2"/>
              <a:buNone/>
            </a:pPr>
            <a:r>
              <a:rPr lang="en-US" altLang="zh-CN" sz="1800">
                <a:solidFill>
                  <a:srgbClr val="E02920"/>
                </a:solidFill>
                <a:latin typeface="华文中宋" panose="02010600040101010101" pitchFamily="2" charset="-122"/>
                <a:ea typeface="华文中宋" panose="02010600040101010101" pitchFamily="2" charset="-122"/>
              </a:rPr>
              <a:t>        WITH GRANT OPTION</a:t>
            </a:r>
            <a:endParaRPr lang="en-US" altLang="zh-CN" sz="1800">
              <a:latin typeface="华文中宋" panose="02010600040101010101" pitchFamily="2" charset="-122"/>
              <a:ea typeface="华文中宋" panose="02010600040101010101" pitchFamily="2" charset="-122"/>
            </a:endParaRPr>
          </a:p>
          <a:p>
            <a:pPr algn="just" eaLnBrk="1" hangingPunct="1">
              <a:buFont typeface="Wingdings" panose="05000000000000000000" pitchFamily="2" charset="2"/>
              <a:buNone/>
            </a:pPr>
            <a:r>
              <a:rPr lang="zh-CN" altLang="en-US" sz="2000"/>
              <a:t>同样，</a:t>
            </a:r>
            <a:r>
              <a:rPr lang="en-US" altLang="zh-CN" sz="2000"/>
              <a:t>U6</a:t>
            </a:r>
            <a:r>
              <a:rPr lang="zh-CN" altLang="en-US" sz="2000"/>
              <a:t>还可以将此权限授予</a:t>
            </a:r>
            <a:r>
              <a:rPr lang="en-US" altLang="zh-CN" sz="2000"/>
              <a:t>U7</a:t>
            </a:r>
            <a:r>
              <a:rPr lang="zh-CN" altLang="en-US" sz="2000"/>
              <a:t>：</a:t>
            </a:r>
          </a:p>
          <a:p>
            <a:pPr algn="just" eaLnBrk="1" hangingPunct="1">
              <a:buFont typeface="Wingdings" panose="05000000000000000000" pitchFamily="2" charset="2"/>
              <a:buNone/>
            </a:pPr>
            <a:r>
              <a:rPr lang="zh-CN" altLang="en-US" sz="1800">
                <a:latin typeface="华文中宋" panose="02010600040101010101" pitchFamily="2" charset="-122"/>
                <a:ea typeface="华文中宋" panose="02010600040101010101" pitchFamily="2" charset="-122"/>
              </a:rPr>
              <a:t> </a:t>
            </a:r>
            <a:r>
              <a:rPr lang="en-US" altLang="zh-CN" sz="1800">
                <a:latin typeface="华文中宋" panose="02010600040101010101" pitchFamily="2" charset="-122"/>
                <a:ea typeface="华文中宋" panose="02010600040101010101" pitchFamily="2" charset="-122"/>
              </a:rPr>
              <a:t>[</a:t>
            </a:r>
            <a:r>
              <a:rPr lang="zh-CN" altLang="en-US" sz="1800">
                <a:latin typeface="华文中宋" panose="02010600040101010101" pitchFamily="2" charset="-122"/>
                <a:ea typeface="华文中宋" panose="02010600040101010101" pitchFamily="2" charset="-122"/>
              </a:rPr>
              <a:t>例</a:t>
            </a:r>
            <a:r>
              <a:rPr lang="en-US" altLang="zh-CN" sz="1800">
                <a:latin typeface="华文中宋" panose="02010600040101010101" pitchFamily="2" charset="-122"/>
                <a:ea typeface="华文中宋" panose="02010600040101010101" pitchFamily="2" charset="-122"/>
              </a:rPr>
              <a:t>] GRANT INSERT </a:t>
            </a:r>
          </a:p>
          <a:p>
            <a:pPr algn="just" eaLnBrk="1" hangingPunct="1">
              <a:buFont typeface="Wingdings" panose="05000000000000000000" pitchFamily="2" charset="2"/>
              <a:buNone/>
            </a:pPr>
            <a:r>
              <a:rPr lang="en-US" altLang="zh-CN" sz="1800">
                <a:latin typeface="华文中宋" panose="02010600040101010101" pitchFamily="2" charset="-122"/>
                <a:ea typeface="华文中宋" panose="02010600040101010101" pitchFamily="2" charset="-122"/>
              </a:rPr>
              <a:t>       ON TABLE SC </a:t>
            </a:r>
          </a:p>
          <a:p>
            <a:pPr algn="just" eaLnBrk="1" hangingPunct="1">
              <a:buFont typeface="Wingdings" panose="05000000000000000000" pitchFamily="2" charset="2"/>
              <a:buNone/>
            </a:pPr>
            <a:r>
              <a:rPr lang="en-US" altLang="zh-CN" sz="1800">
                <a:solidFill>
                  <a:srgbClr val="E02920"/>
                </a:solidFill>
                <a:latin typeface="华文中宋" panose="02010600040101010101" pitchFamily="2" charset="-122"/>
                <a:ea typeface="华文中宋" panose="02010600040101010101" pitchFamily="2" charset="-122"/>
              </a:rPr>
              <a:t>       TO U7</a:t>
            </a:r>
            <a:endParaRPr lang="en-US" altLang="zh-CN" sz="1800">
              <a:latin typeface="华文中宋" panose="02010600040101010101" pitchFamily="2" charset="-122"/>
              <a:ea typeface="华文中宋" panose="02010600040101010101" pitchFamily="2" charset="-122"/>
            </a:endParaRPr>
          </a:p>
          <a:p>
            <a:pPr algn="just" eaLnBrk="1" hangingPunct="1">
              <a:buFont typeface="Wingdings" panose="05000000000000000000" pitchFamily="2" charset="2"/>
              <a:buNone/>
            </a:pPr>
            <a:r>
              <a:rPr lang="zh-CN" altLang="en-US" sz="2000"/>
              <a:t>但</a:t>
            </a:r>
            <a:r>
              <a:rPr lang="en-US" altLang="zh-CN" sz="2000"/>
              <a:t>U7</a:t>
            </a:r>
            <a:r>
              <a:rPr lang="zh-CN" altLang="en-US" sz="2000"/>
              <a:t>不能再传播此权限。</a:t>
            </a:r>
          </a:p>
          <a:p>
            <a:pPr algn="just" eaLnBrk="1" hangingPunct="1">
              <a:buFont typeface="Wingdings" panose="05000000000000000000" pitchFamily="2" charset="2"/>
              <a:buNone/>
            </a:pPr>
            <a:r>
              <a:rPr lang="zh-CN" altLang="en-US" sz="2000"/>
              <a:t>  </a:t>
            </a:r>
          </a:p>
        </p:txBody>
      </p:sp>
    </p:spTree>
    <p:extLst>
      <p:ext uri="{BB962C8B-B14F-4D97-AF65-F5344CB8AC3E}">
        <p14:creationId xmlns:p14="http://schemas.microsoft.com/office/powerpoint/2010/main" val="748312473"/>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5"/>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31747" name="Rectangle 2"/>
          <p:cNvSpPr>
            <a:spLocks noGrp="1" noChangeArrowheads="1"/>
          </p:cNvSpPr>
          <p:nvPr>
            <p:ph type="title"/>
          </p:nvPr>
        </p:nvSpPr>
        <p:spPr/>
        <p:txBody>
          <a:bodyPr anchor="ctr"/>
          <a:lstStyle/>
          <a:p>
            <a:pPr eaLnBrk="1" hangingPunct="1"/>
            <a:r>
              <a:rPr lang="zh-CN" altLang="zh-CN"/>
              <a:t>传播权限</a:t>
            </a:r>
          </a:p>
        </p:txBody>
      </p:sp>
      <p:graphicFrame>
        <p:nvGraphicFramePr>
          <p:cNvPr id="41989" name="Group 5"/>
          <p:cNvGraphicFramePr>
            <a:graphicFrameLocks noGrp="1"/>
          </p:cNvGraphicFramePr>
          <p:nvPr>
            <p:ph sz="quarter" idx="10"/>
            <p:extLst>
              <p:ext uri="{D42A27DB-BD31-4B8C-83A1-F6EECF244321}">
                <p14:modId xmlns:p14="http://schemas.microsoft.com/office/powerpoint/2010/main" val="1761266988"/>
              </p:ext>
            </p:extLst>
          </p:nvPr>
        </p:nvGraphicFramePr>
        <p:xfrm>
          <a:off x="611560" y="1201316"/>
          <a:ext cx="8136573" cy="3886735"/>
        </p:xfrm>
        <a:graphic>
          <a:graphicData uri="http://schemas.openxmlformats.org/drawingml/2006/table">
            <a:tbl>
              <a:tblPr/>
              <a:tblGrid>
                <a:gridCol w="1409271">
                  <a:extLst>
                    <a:ext uri="{9D8B030D-6E8A-4147-A177-3AD203B41FA5}">
                      <a16:colId xmlns:a16="http://schemas.microsoft.com/office/drawing/2014/main" val="20000"/>
                    </a:ext>
                  </a:extLst>
                </a:gridCol>
                <a:gridCol w="1697275">
                  <a:extLst>
                    <a:ext uri="{9D8B030D-6E8A-4147-A177-3AD203B41FA5}">
                      <a16:colId xmlns:a16="http://schemas.microsoft.com/office/drawing/2014/main" val="20001"/>
                    </a:ext>
                  </a:extLst>
                </a:gridCol>
                <a:gridCol w="1769526">
                  <a:extLst>
                    <a:ext uri="{9D8B030D-6E8A-4147-A177-3AD203B41FA5}">
                      <a16:colId xmlns:a16="http://schemas.microsoft.com/office/drawing/2014/main" val="20002"/>
                    </a:ext>
                  </a:extLst>
                </a:gridCol>
                <a:gridCol w="1878398">
                  <a:extLst>
                    <a:ext uri="{9D8B030D-6E8A-4147-A177-3AD203B41FA5}">
                      <a16:colId xmlns:a16="http://schemas.microsoft.com/office/drawing/2014/main" val="20003"/>
                    </a:ext>
                  </a:extLst>
                </a:gridCol>
                <a:gridCol w="1382103">
                  <a:extLst>
                    <a:ext uri="{9D8B030D-6E8A-4147-A177-3AD203B41FA5}">
                      <a16:colId xmlns:a16="http://schemas.microsoft.com/office/drawing/2014/main" val="20004"/>
                    </a:ext>
                  </a:extLst>
                </a:gridCol>
              </a:tblGrid>
              <a:tr h="304842">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500" b="1" i="0" u="none" strike="noStrike" cap="none" normalizeH="0" baseline="0" dirty="0">
                          <a:ln>
                            <a:noFill/>
                          </a:ln>
                          <a:solidFill>
                            <a:schemeClr val="bg1">
                              <a:lumMod val="50000"/>
                            </a:schemeClr>
                          </a:solidFill>
                          <a:effectLst/>
                          <a:latin typeface="微软雅黑" panose="020B0503020204020204" pitchFamily="34" charset="-122"/>
                          <a:ea typeface="微软雅黑" panose="020B0503020204020204" pitchFamily="34" charset="-122"/>
                        </a:rPr>
                        <a:t>授权用户名</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500" b="1" i="0" u="none" strike="noStrike" cap="none" normalizeH="0" baseline="0" dirty="0">
                          <a:ln>
                            <a:noFill/>
                          </a:ln>
                          <a:solidFill>
                            <a:schemeClr val="bg1">
                              <a:lumMod val="50000"/>
                            </a:schemeClr>
                          </a:solidFill>
                          <a:effectLst/>
                          <a:latin typeface="微软雅黑" panose="020B0503020204020204" pitchFamily="34" charset="-122"/>
                          <a:ea typeface="微软雅黑" panose="020B0503020204020204" pitchFamily="34" charset="-122"/>
                        </a:rPr>
                        <a:t>被授权用户名</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500" b="1"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数据库对象名</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500" b="1"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允许的操作类型</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500" b="1" i="0" u="none" strike="noStrike" cap="none" normalizeH="0" baseline="0">
                          <a:ln>
                            <a:noFill/>
                          </a:ln>
                          <a:solidFill>
                            <a:schemeClr val="bg1">
                              <a:lumMod val="50000"/>
                            </a:schemeClr>
                          </a:solidFill>
                          <a:effectLst/>
                          <a:latin typeface="微软雅黑" panose="020B0503020204020204" pitchFamily="34" charset="-122"/>
                          <a:ea typeface="微软雅黑" panose="020B0503020204020204" pitchFamily="34" charset="-122"/>
                        </a:rPr>
                        <a:t>能否转授权</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42">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DBA</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U1</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关系</a:t>
                      </a: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Student</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SELECT</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不能</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42">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DBA</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U2</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关系</a:t>
                      </a:r>
                      <a:r>
                        <a:rPr kumimoji="0" 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Student</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ALL</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不能</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42">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DBA</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U2</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关系</a:t>
                      </a:r>
                      <a:r>
                        <a:rPr kumimoji="0" 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Course</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ALL</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不能</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42">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DBA</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U3</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关系</a:t>
                      </a:r>
                      <a:r>
                        <a:rPr kumimoji="0" 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Student</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ALL</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不能</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42">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DBA</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U3</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关系</a:t>
                      </a:r>
                      <a:r>
                        <a:rPr kumimoji="0" 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Course</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ALL</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不能</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842">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DBA</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PUBLIC</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关系</a:t>
                      </a: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SC</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SELECT</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不能</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842">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DBA</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U4</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关系</a:t>
                      </a: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Student</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SELECT</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不能</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33473">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DBA</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U4</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属性列</a:t>
                      </a:r>
                      <a:r>
                        <a:rPr kumimoji="0" lang="en-US" sz="1500" b="1" i="0" u="none" strike="noStrike" cap="none" normalizeH="0" baseline="0" dirty="0" err="1">
                          <a:ln>
                            <a:noFill/>
                          </a:ln>
                          <a:solidFill>
                            <a:schemeClr val="bg1">
                              <a:lumMod val="50000"/>
                            </a:schemeClr>
                          </a:solidFill>
                          <a:effectLst/>
                          <a:latin typeface="华文中宋" panose="02010600040101010101" pitchFamily="2" charset="-122"/>
                          <a:ea typeface="华文中宋" panose="02010600040101010101" pitchFamily="2" charset="-122"/>
                        </a:rPr>
                        <a:t>Student.Sno</a:t>
                      </a:r>
                      <a:endParaRPr kumimoji="0" 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endParaRP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UPDATE</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不能</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04842">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DBA</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U5</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关系</a:t>
                      </a: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SC</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INSERT</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能</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04842">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U5</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U6</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关系</a:t>
                      </a: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SC</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INSERT</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能</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04842">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U6</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U7</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关系</a:t>
                      </a: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SC</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500" b="1" i="0" u="none" strike="noStrike" cap="none" normalizeH="0" baseline="0">
                          <a:ln>
                            <a:noFill/>
                          </a:ln>
                          <a:solidFill>
                            <a:schemeClr val="bg1">
                              <a:lumMod val="50000"/>
                            </a:schemeClr>
                          </a:solidFill>
                          <a:effectLst/>
                          <a:latin typeface="华文中宋" panose="02010600040101010101" pitchFamily="2" charset="-122"/>
                          <a:ea typeface="华文中宋" panose="02010600040101010101" pitchFamily="2" charset="-122"/>
                        </a:rPr>
                        <a:t>INSERT</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500" b="1" i="0" u="none" strike="noStrike" cap="none" normalizeH="0" baseline="0" dirty="0">
                          <a:ln>
                            <a:noFill/>
                          </a:ln>
                          <a:solidFill>
                            <a:schemeClr val="bg1">
                              <a:lumMod val="50000"/>
                            </a:schemeClr>
                          </a:solidFill>
                          <a:effectLst/>
                          <a:latin typeface="华文中宋" panose="02010600040101010101" pitchFamily="2" charset="-122"/>
                          <a:ea typeface="华文中宋" panose="02010600040101010101" pitchFamily="2" charset="-122"/>
                        </a:rPr>
                        <a:t>不能</a:t>
                      </a:r>
                    </a:p>
                  </a:txBody>
                  <a:tcPr marL="91716" marR="91716" marT="38105" marB="381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31748" name="Rectangle 3"/>
          <p:cNvSpPr>
            <a:spLocks noGrp="1" noChangeArrowheads="1"/>
          </p:cNvSpPr>
          <p:nvPr>
            <p:ph type="body" sz="half" idx="4294967295"/>
          </p:nvPr>
        </p:nvSpPr>
        <p:spPr>
          <a:xfrm>
            <a:off x="683568" y="779947"/>
            <a:ext cx="6748704" cy="382587"/>
          </a:xfrm>
        </p:spPr>
        <p:txBody>
          <a:bodyPr/>
          <a:lstStyle/>
          <a:p>
            <a:pPr eaLnBrk="1" hangingPunct="1">
              <a:lnSpc>
                <a:spcPct val="80000"/>
              </a:lnSpc>
              <a:buFont typeface="Wingdings" panose="05000000000000000000" pitchFamily="2" charset="2"/>
              <a:buNone/>
            </a:pPr>
            <a:r>
              <a:rPr lang="zh-CN" altLang="en-US" sz="1800">
                <a:latin typeface="微软雅黑" panose="020B0503020204020204" pitchFamily="34" charset="-122"/>
                <a:ea typeface="微软雅黑" panose="020B0503020204020204" pitchFamily="34" charset="-122"/>
              </a:rPr>
              <a:t>执行了上述语句后学生</a:t>
            </a:r>
            <a:r>
              <a:rPr lang="en-US" altLang="zh-CN" sz="1800">
                <a:latin typeface="微软雅黑" panose="020B0503020204020204" pitchFamily="34" charset="-122"/>
                <a:ea typeface="微软雅黑" panose="020B0503020204020204" pitchFamily="34" charset="-122"/>
              </a:rPr>
              <a:t>-</a:t>
            </a:r>
            <a:r>
              <a:rPr lang="zh-CN" altLang="en-US" sz="1800">
                <a:latin typeface="微软雅黑" panose="020B0503020204020204" pitchFamily="34" charset="-122"/>
                <a:ea typeface="微软雅黑" panose="020B0503020204020204" pitchFamily="34" charset="-122"/>
              </a:rPr>
              <a:t>课程数据库中的用户权限定义表 </a:t>
            </a:r>
          </a:p>
        </p:txBody>
      </p:sp>
    </p:spTree>
    <p:extLst>
      <p:ext uri="{BB962C8B-B14F-4D97-AF65-F5344CB8AC3E}">
        <p14:creationId xmlns:p14="http://schemas.microsoft.com/office/powerpoint/2010/main" val="401353116"/>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32771" name="Rectangle 2"/>
          <p:cNvSpPr>
            <a:spLocks noGrp="1" noChangeArrowheads="1"/>
          </p:cNvSpPr>
          <p:nvPr>
            <p:ph type="title"/>
          </p:nvPr>
        </p:nvSpPr>
        <p:spPr/>
        <p:txBody>
          <a:bodyPr anchor="ctr"/>
          <a:lstStyle/>
          <a:p>
            <a:pPr eaLnBrk="1" hangingPunct="1"/>
            <a:r>
              <a:rPr lang="zh-CN" altLang="zh-CN"/>
              <a:t>回收</a:t>
            </a:r>
            <a:r>
              <a:rPr lang="zh-CN" altLang="en-US"/>
              <a:t>授权：</a:t>
            </a:r>
            <a:r>
              <a:rPr lang="en-US" altLang="zh-CN"/>
              <a:t>REVOKE</a:t>
            </a:r>
            <a:endParaRPr lang="zh-CN" altLang="zh-CN"/>
          </a:p>
        </p:txBody>
      </p:sp>
      <p:sp>
        <p:nvSpPr>
          <p:cNvPr id="32772" name="Rectangle 3"/>
          <p:cNvSpPr>
            <a:spLocks noGrp="1" noChangeArrowheads="1"/>
          </p:cNvSpPr>
          <p:nvPr>
            <p:ph sz="quarter" idx="10"/>
          </p:nvPr>
        </p:nvSpPr>
        <p:spPr/>
        <p:txBody>
          <a:bodyPr/>
          <a:lstStyle/>
          <a:p>
            <a:pPr algn="just" eaLnBrk="1" hangingPunct="1">
              <a:lnSpc>
                <a:spcPct val="150000"/>
              </a:lnSpc>
            </a:pPr>
            <a:r>
              <a:rPr lang="zh-CN" altLang="en-US" sz="2000"/>
              <a:t>授予的权限可以由数据库管理员或其他授权者用</a:t>
            </a:r>
            <a:r>
              <a:rPr lang="en-US" altLang="zh-CN" sz="2000"/>
              <a:t>REVOKE</a:t>
            </a:r>
            <a:r>
              <a:rPr lang="zh-CN" altLang="en-US" sz="2000"/>
              <a:t>语句收回</a:t>
            </a:r>
          </a:p>
          <a:p>
            <a:pPr marL="0" indent="0" algn="just" eaLnBrk="1" hangingPunct="1">
              <a:lnSpc>
                <a:spcPct val="150000"/>
              </a:lnSpc>
              <a:buNone/>
            </a:pPr>
            <a:r>
              <a:rPr lang="en-US" altLang="zh-CN" sz="1800"/>
              <a:t>    REVOKE</a:t>
            </a:r>
            <a:r>
              <a:rPr lang="zh-CN" altLang="en-US" sz="1800"/>
              <a:t>语句的一般格式为：</a:t>
            </a:r>
          </a:p>
          <a:p>
            <a:pPr algn="just" eaLnBrk="1" hangingPunct="1">
              <a:lnSpc>
                <a:spcPct val="150000"/>
              </a:lnSpc>
              <a:buFont typeface="Wingdings" panose="05000000000000000000" pitchFamily="2" charset="2"/>
              <a:buNone/>
            </a:pPr>
            <a:r>
              <a:rPr lang="zh-CN" altLang="en-US" sz="1800"/>
              <a:t>    </a:t>
            </a:r>
            <a:r>
              <a:rPr lang="en-US" altLang="zh-CN" sz="1800"/>
              <a:t>REVOKE &lt;</a:t>
            </a:r>
            <a:r>
              <a:rPr lang="zh-CN" altLang="en-US" sz="1800"/>
              <a:t>权限</a:t>
            </a:r>
            <a:r>
              <a:rPr lang="en-US" altLang="zh-CN" sz="1800"/>
              <a:t>&gt;[,&lt;</a:t>
            </a:r>
            <a:r>
              <a:rPr lang="zh-CN" altLang="en-US" sz="1800"/>
              <a:t>权限</a:t>
            </a:r>
            <a:r>
              <a:rPr lang="en-US" altLang="zh-CN" sz="1800"/>
              <a:t>&gt;]... </a:t>
            </a:r>
          </a:p>
          <a:p>
            <a:pPr algn="just" eaLnBrk="1" hangingPunct="1">
              <a:lnSpc>
                <a:spcPct val="150000"/>
              </a:lnSpc>
              <a:buFont typeface="Wingdings" panose="05000000000000000000" pitchFamily="2" charset="2"/>
              <a:buNone/>
            </a:pPr>
            <a:r>
              <a:rPr lang="en-US" altLang="zh-CN" sz="1800"/>
              <a:t>    ON &lt;</a:t>
            </a:r>
            <a:r>
              <a:rPr lang="zh-CN" altLang="en-US" sz="1800"/>
              <a:t>对象类型</a:t>
            </a:r>
            <a:r>
              <a:rPr lang="en-US" altLang="zh-CN" sz="1800"/>
              <a:t>&gt; &lt;</a:t>
            </a:r>
            <a:r>
              <a:rPr lang="zh-CN" altLang="en-US" sz="1800"/>
              <a:t>对象名</a:t>
            </a:r>
            <a:r>
              <a:rPr lang="en-US" altLang="zh-CN" sz="1800"/>
              <a:t>&gt;[,&lt;</a:t>
            </a:r>
            <a:r>
              <a:rPr lang="zh-CN" altLang="en-US" sz="1800"/>
              <a:t>对象类型</a:t>
            </a:r>
            <a:r>
              <a:rPr lang="en-US" altLang="zh-CN" sz="1800"/>
              <a:t>&gt;&lt;</a:t>
            </a:r>
            <a:r>
              <a:rPr lang="zh-CN" altLang="en-US" sz="1800"/>
              <a:t>对象名</a:t>
            </a:r>
            <a:r>
              <a:rPr lang="en-US" altLang="zh-CN" sz="1800"/>
              <a:t>&gt;]…</a:t>
            </a:r>
          </a:p>
          <a:p>
            <a:pPr algn="just" eaLnBrk="1" hangingPunct="1">
              <a:lnSpc>
                <a:spcPct val="150000"/>
              </a:lnSpc>
              <a:buFont typeface="Wingdings" panose="05000000000000000000" pitchFamily="2" charset="2"/>
              <a:buNone/>
            </a:pPr>
            <a:r>
              <a:rPr lang="en-US" altLang="zh-CN" sz="1800"/>
              <a:t>    FROM &lt;</a:t>
            </a:r>
            <a:r>
              <a:rPr lang="zh-CN" altLang="en-US" sz="1800"/>
              <a:t>用户</a:t>
            </a:r>
            <a:r>
              <a:rPr lang="en-US" altLang="zh-CN" sz="1800"/>
              <a:t>&gt;[,&lt;</a:t>
            </a:r>
            <a:r>
              <a:rPr lang="zh-CN" altLang="en-US" sz="1800"/>
              <a:t>用户</a:t>
            </a:r>
            <a:r>
              <a:rPr lang="en-US" altLang="zh-CN" sz="1800"/>
              <a:t>&gt;]...[CASCADE | RESTRICT];</a:t>
            </a:r>
          </a:p>
          <a:p>
            <a:pPr algn="just" eaLnBrk="1" hangingPunct="1">
              <a:buFont typeface="Wingdings" panose="05000000000000000000" pitchFamily="2" charset="2"/>
              <a:buNone/>
            </a:pPr>
            <a:endParaRPr lang="en-US" altLang="zh-CN" sz="2000"/>
          </a:p>
          <a:p>
            <a:pPr eaLnBrk="1" hangingPunct="1"/>
            <a:endParaRPr lang="en-US" altLang="zh-CN" sz="2000"/>
          </a:p>
        </p:txBody>
      </p:sp>
    </p:spTree>
    <p:extLst>
      <p:ext uri="{BB962C8B-B14F-4D97-AF65-F5344CB8AC3E}">
        <p14:creationId xmlns:p14="http://schemas.microsoft.com/office/powerpoint/2010/main" val="2222093769"/>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33795" name="Rectangle 2"/>
          <p:cNvSpPr>
            <a:spLocks noGrp="1" noChangeArrowheads="1"/>
          </p:cNvSpPr>
          <p:nvPr>
            <p:ph type="title"/>
          </p:nvPr>
        </p:nvSpPr>
        <p:spPr/>
        <p:txBody>
          <a:bodyPr anchor="ctr"/>
          <a:lstStyle/>
          <a:p>
            <a:pPr eaLnBrk="1" hangingPunct="1"/>
            <a:r>
              <a:rPr lang="zh-CN" altLang="en-US"/>
              <a:t>举例</a:t>
            </a:r>
          </a:p>
        </p:txBody>
      </p:sp>
      <p:sp>
        <p:nvSpPr>
          <p:cNvPr id="33796" name="Rectangle 3"/>
          <p:cNvSpPr>
            <a:spLocks noGrp="1" noChangeArrowheads="1"/>
          </p:cNvSpPr>
          <p:nvPr>
            <p:ph sz="quarter" idx="10"/>
          </p:nvPr>
        </p:nvSpPr>
        <p:spPr/>
        <p:txBody>
          <a:bodyPr/>
          <a:lstStyle/>
          <a:p>
            <a:pPr algn="just" eaLnBrk="1" hangingPunct="1">
              <a:buFont typeface="Wingdings" panose="05000000000000000000" pitchFamily="2" charset="2"/>
              <a:buNone/>
            </a:pPr>
            <a:r>
              <a:rPr lang="zh-CN" altLang="en-US" sz="2000"/>
              <a:t>把用户</a:t>
            </a:r>
            <a:r>
              <a:rPr lang="en-US" altLang="zh-CN" sz="2000"/>
              <a:t>U4</a:t>
            </a:r>
            <a:r>
              <a:rPr lang="zh-CN" altLang="en-US" sz="2000"/>
              <a:t>修改学生学号的权限收回</a:t>
            </a:r>
          </a:p>
          <a:p>
            <a:pPr algn="just" eaLnBrk="1" hangingPunct="1">
              <a:buFont typeface="Wingdings" panose="05000000000000000000" pitchFamily="2" charset="2"/>
              <a:buNone/>
            </a:pPr>
            <a:endParaRPr lang="zh-CN" altLang="en-US" sz="2000"/>
          </a:p>
          <a:p>
            <a:pPr algn="just" eaLnBrk="1" hangingPunct="1">
              <a:lnSpc>
                <a:spcPct val="130000"/>
              </a:lnSpc>
              <a:buFont typeface="Wingdings" panose="05000000000000000000" pitchFamily="2" charset="2"/>
              <a:buNone/>
            </a:pPr>
            <a:r>
              <a:rPr lang="zh-CN" altLang="en-US" sz="2000"/>
              <a:t>		</a:t>
            </a:r>
            <a:r>
              <a:rPr lang="en-US" altLang="zh-CN" sz="2000">
                <a:latin typeface="华文中宋" panose="02010600040101010101" pitchFamily="2" charset="-122"/>
                <a:ea typeface="华文中宋" panose="02010600040101010101" pitchFamily="2" charset="-122"/>
              </a:rPr>
              <a:t>REVOKE UPDATE(Sno)</a:t>
            </a:r>
          </a:p>
          <a:p>
            <a:pPr algn="just" eaLnBrk="1" hangingPunct="1">
              <a:lnSpc>
                <a:spcPct val="130000"/>
              </a:lnSpc>
              <a:buFont typeface="Wingdings" panose="05000000000000000000" pitchFamily="2" charset="2"/>
              <a:buNone/>
            </a:pPr>
            <a:r>
              <a:rPr lang="en-US" altLang="zh-CN" sz="2000">
                <a:latin typeface="华文中宋" panose="02010600040101010101" pitchFamily="2" charset="-122"/>
                <a:ea typeface="华文中宋" panose="02010600040101010101" pitchFamily="2" charset="-122"/>
              </a:rPr>
              <a:t>		ON TABLE Student </a:t>
            </a:r>
          </a:p>
          <a:p>
            <a:pPr algn="just" eaLnBrk="1" hangingPunct="1">
              <a:lnSpc>
                <a:spcPct val="130000"/>
              </a:lnSpc>
              <a:buFont typeface="Wingdings" panose="05000000000000000000" pitchFamily="2" charset="2"/>
              <a:buNone/>
            </a:pPr>
            <a:r>
              <a:rPr lang="en-US" altLang="zh-CN" sz="2000">
                <a:latin typeface="华文中宋" panose="02010600040101010101" pitchFamily="2" charset="-122"/>
                <a:ea typeface="华文中宋" panose="02010600040101010101" pitchFamily="2" charset="-122"/>
              </a:rPr>
              <a:t>		FROM U4</a:t>
            </a:r>
          </a:p>
        </p:txBody>
      </p:sp>
    </p:spTree>
    <p:extLst>
      <p:ext uri="{BB962C8B-B14F-4D97-AF65-F5344CB8AC3E}">
        <p14:creationId xmlns:p14="http://schemas.microsoft.com/office/powerpoint/2010/main" val="2784813049"/>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34819" name="Rectangle 2"/>
          <p:cNvSpPr>
            <a:spLocks noGrp="1" noChangeArrowheads="1"/>
          </p:cNvSpPr>
          <p:nvPr>
            <p:ph type="title"/>
          </p:nvPr>
        </p:nvSpPr>
        <p:spPr/>
        <p:txBody>
          <a:bodyPr anchor="ctr"/>
          <a:lstStyle/>
          <a:p>
            <a:pPr eaLnBrk="1" hangingPunct="1"/>
            <a:r>
              <a:rPr lang="zh-CN" altLang="en-US"/>
              <a:t>举例</a:t>
            </a:r>
          </a:p>
        </p:txBody>
      </p:sp>
      <p:sp>
        <p:nvSpPr>
          <p:cNvPr id="34820" name="Rectangle 3"/>
          <p:cNvSpPr>
            <a:spLocks noGrp="1" noChangeArrowheads="1"/>
          </p:cNvSpPr>
          <p:nvPr>
            <p:ph sz="quarter" idx="10"/>
          </p:nvPr>
        </p:nvSpPr>
        <p:spPr/>
        <p:txBody>
          <a:bodyPr/>
          <a:lstStyle/>
          <a:p>
            <a:pPr eaLnBrk="1" hangingPunct="1">
              <a:buFont typeface="Wingdings" panose="05000000000000000000" pitchFamily="2" charset="2"/>
              <a:buNone/>
            </a:pPr>
            <a:r>
              <a:rPr lang="zh-CN" altLang="en-US" sz="2000"/>
              <a:t>收回所有用户对表</a:t>
            </a:r>
            <a:r>
              <a:rPr lang="en-US" altLang="zh-CN" sz="2000"/>
              <a:t>SC</a:t>
            </a:r>
            <a:r>
              <a:rPr lang="zh-CN" altLang="en-US" sz="2000"/>
              <a:t>的查询权限</a:t>
            </a:r>
          </a:p>
          <a:p>
            <a:pPr eaLnBrk="1" hangingPunct="1">
              <a:buFont typeface="Wingdings" panose="05000000000000000000" pitchFamily="2" charset="2"/>
              <a:buNone/>
            </a:pPr>
            <a:endParaRPr lang="zh-CN" altLang="en-US" sz="2000"/>
          </a:p>
          <a:p>
            <a:pPr eaLnBrk="1" hangingPunct="1">
              <a:buFont typeface="Wingdings" panose="05000000000000000000" pitchFamily="2" charset="2"/>
              <a:buNone/>
            </a:pPr>
            <a:r>
              <a:rPr lang="zh-CN" altLang="en-US" sz="2000"/>
              <a:t>		</a:t>
            </a:r>
            <a:r>
              <a:rPr lang="en-US" altLang="zh-CN" sz="2000">
                <a:latin typeface="华文中宋" panose="02010600040101010101" pitchFamily="2" charset="-122"/>
                <a:ea typeface="华文中宋" panose="02010600040101010101" pitchFamily="2" charset="-122"/>
              </a:rPr>
              <a:t>REVOKE SELECT </a:t>
            </a:r>
          </a:p>
          <a:p>
            <a:pPr eaLnBrk="1" hangingPunct="1">
              <a:buFont typeface="Wingdings" panose="05000000000000000000" pitchFamily="2" charset="2"/>
              <a:buNone/>
            </a:pPr>
            <a:r>
              <a:rPr lang="en-US" altLang="zh-CN" sz="2000">
                <a:latin typeface="华文中宋" panose="02010600040101010101" pitchFamily="2" charset="-122"/>
                <a:ea typeface="华文中宋" panose="02010600040101010101" pitchFamily="2" charset="-122"/>
              </a:rPr>
              <a:t>		ON TABLE SC </a:t>
            </a:r>
          </a:p>
          <a:p>
            <a:pPr eaLnBrk="1" hangingPunct="1">
              <a:buFont typeface="Wingdings" panose="05000000000000000000" pitchFamily="2" charset="2"/>
              <a:buNone/>
            </a:pPr>
            <a:r>
              <a:rPr lang="en-US" altLang="zh-CN" sz="2000">
                <a:latin typeface="华文中宋" panose="02010600040101010101" pitchFamily="2" charset="-122"/>
                <a:ea typeface="华文中宋" panose="02010600040101010101" pitchFamily="2" charset="-122"/>
              </a:rPr>
              <a:t>		FROM </a:t>
            </a:r>
            <a:r>
              <a:rPr lang="en-US" altLang="zh-CN" sz="2000">
                <a:solidFill>
                  <a:srgbClr val="E02920"/>
                </a:solidFill>
                <a:latin typeface="华文中宋" panose="02010600040101010101" pitchFamily="2" charset="-122"/>
                <a:ea typeface="华文中宋" panose="02010600040101010101" pitchFamily="2" charset="-122"/>
              </a:rPr>
              <a:t>PUBLIC</a:t>
            </a:r>
            <a:endParaRPr lang="en-US" altLang="zh-CN" sz="2000">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None/>
            </a:pPr>
            <a:r>
              <a:rPr lang="en-US" altLang="zh-CN" sz="2000"/>
              <a:t>    </a:t>
            </a:r>
          </a:p>
          <a:p>
            <a:pPr eaLnBrk="1" hangingPunct="1"/>
            <a:endParaRPr lang="en-US" altLang="zh-CN" sz="2000"/>
          </a:p>
        </p:txBody>
      </p:sp>
    </p:spTree>
    <p:extLst>
      <p:ext uri="{BB962C8B-B14F-4D97-AF65-F5344CB8AC3E}">
        <p14:creationId xmlns:p14="http://schemas.microsoft.com/office/powerpoint/2010/main" val="232673457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755576" y="84542"/>
            <a:ext cx="8316416" cy="4616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spAutoFit/>
          </a:bodyPr>
          <a:lstStyle/>
          <a:p>
            <a:pPr defTabSz="912813" eaLnBrk="1" hangingPunct="1"/>
            <a:r>
              <a:rPr lang="zh-CN" altLang="en-US">
                <a:cs typeface="+mj-cs"/>
              </a:rPr>
              <a:t>数据库的不安全因素</a:t>
            </a:r>
          </a:p>
        </p:txBody>
      </p:sp>
      <p:sp>
        <p:nvSpPr>
          <p:cNvPr id="7170" name="内容占位符 2"/>
          <p:cNvSpPr>
            <a:spLocks noGrp="1"/>
          </p:cNvSpPr>
          <p:nvPr>
            <p:ph sz="quarter" idx="10"/>
          </p:nvPr>
        </p:nvSpPr>
        <p:spPr>
          <a:xfrm>
            <a:off x="683568" y="769938"/>
            <a:ext cx="8136582" cy="4453527"/>
          </a:xfrm>
        </p:spPr>
        <p:txBody>
          <a:bodyPr>
            <a:spAutoFit/>
          </a:bodyPr>
          <a:lstStyle/>
          <a:p>
            <a:pPr marL="457200" indent="-457200" defTabSz="912813" eaLnBrk="1" hangingPunct="1">
              <a:lnSpc>
                <a:spcPts val="2400"/>
              </a:lnSpc>
              <a:buSzPct val="100000"/>
              <a:buFont typeface="+mj-ea"/>
              <a:buAutoNum type="circleNumDbPlain"/>
            </a:pPr>
            <a:r>
              <a:rPr lang="zh-CN" altLang="en-US" sz="2000"/>
              <a:t>非授权用户对数据库的恶意存取和破坏</a:t>
            </a:r>
            <a:endParaRPr lang="en-US" altLang="zh-CN" sz="2000"/>
          </a:p>
          <a:p>
            <a:pPr marL="450850" lvl="1" indent="-180975" defTabSz="912813" eaLnBrk="1" hangingPunct="1">
              <a:lnSpc>
                <a:spcPts val="2400"/>
              </a:lnSpc>
              <a:buSzPct val="100000"/>
              <a:buChar char="-"/>
            </a:pP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一些黑客（</a:t>
            </a: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Hacker</a:t>
            </a: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）和犯罪分子在用户存取数据库时猎取用户名和用户口令，然后假冒合法用户偷取、修改甚至破坏用户数据。</a:t>
            </a: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a:p>
            <a:pPr marL="450850" lvl="1" indent="-180975" defTabSz="912813" eaLnBrk="1" hangingPunct="1">
              <a:lnSpc>
                <a:spcPts val="2400"/>
              </a:lnSpc>
              <a:buSzPct val="100000"/>
              <a:buChar char="-"/>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数据库管理系统</a:t>
            </a: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提供的安全措施主要包括用户身份鉴别、存取控制和视图等技术。</a:t>
            </a: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a:p>
            <a:pPr marL="457200" indent="-457200" defTabSz="912813" eaLnBrk="1" hangingPunct="1">
              <a:lnSpc>
                <a:spcPts val="2400"/>
              </a:lnSpc>
              <a:buSzPct val="100000"/>
              <a:buFont typeface="+mj-ea"/>
              <a:buAutoNum type="circleNumDbPlain" startAt="2"/>
            </a:pPr>
            <a:r>
              <a:rPr lang="zh-CN" altLang="en-US" sz="2000"/>
              <a:t>数据库中重要或敏感的数据被泄露</a:t>
            </a:r>
            <a:endParaRPr lang="en-US" altLang="zh-CN" sz="2000"/>
          </a:p>
          <a:p>
            <a:pPr marL="450850" lvl="1" indent="-180975" defTabSz="912813" eaLnBrk="1" hangingPunct="1">
              <a:lnSpc>
                <a:spcPts val="2400"/>
              </a:lnSpc>
              <a:buSzPct val="100000"/>
              <a:buChar char="-"/>
            </a:pP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黑客和敌对分子千方百计盗窃数据库中的重要数据，一些机密信息被暴露。</a:t>
            </a: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a:p>
            <a:pPr marL="450850" lvl="1" indent="-180975" defTabSz="912813" eaLnBrk="1" hangingPunct="1">
              <a:lnSpc>
                <a:spcPts val="2400"/>
              </a:lnSpc>
              <a:buSzPct val="100000"/>
              <a:buChar char="-"/>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数据库管理系统</a:t>
            </a: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提供的主要技术有强制存取控制、数据加密存储和加密传输</a:t>
            </a: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等。</a:t>
            </a: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a:p>
            <a:pPr marL="450850" lvl="1" indent="-180975" defTabSz="912813" eaLnBrk="1" hangingPunct="1">
              <a:lnSpc>
                <a:spcPts val="2400"/>
              </a:lnSpc>
              <a:buSzPct val="100000"/>
              <a:buChar char="-"/>
            </a:pP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审计日志分析</a:t>
            </a: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a:p>
            <a:pPr marL="457200" indent="-457200">
              <a:lnSpc>
                <a:spcPct val="150000"/>
              </a:lnSpc>
              <a:buSzPct val="100000"/>
              <a:buFont typeface="+mj-ea"/>
              <a:buAutoNum type="circleNumDbPlain" startAt="3"/>
              <a:defRPr/>
            </a:pPr>
            <a:r>
              <a:rPr lang="zh-CN" altLang="en-US" sz="2000"/>
              <a:t>安全环境的脆弱性</a:t>
            </a:r>
            <a:endParaRPr lang="en-US" altLang="zh-CN" sz="2000"/>
          </a:p>
          <a:p>
            <a:pPr marL="666735" lvl="1" indent="-285750">
              <a:lnSpc>
                <a:spcPct val="150000"/>
              </a:lnSpc>
              <a:buSzPct val="100000"/>
              <a:buFont typeface="华文中宋" panose="02010600040101010101" pitchFamily="2" charset="-122"/>
              <a:buChar char="−"/>
              <a:defRPr/>
            </a:pP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数据库的安全性与计算机系统的安全性紧密联系</a:t>
            </a: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a:p>
            <a:pPr marL="1047720" lvl="2" indent="-285750">
              <a:lnSpc>
                <a:spcPct val="150000"/>
              </a:lnSpc>
              <a:buSzPct val="87000"/>
              <a:buFont typeface="Wingdings" panose="05000000000000000000" pitchFamily="2" charset="2"/>
              <a:buChar char="u"/>
              <a:defRPr/>
            </a:pPr>
            <a:r>
              <a:rPr lang="zh-CN" altLang="zh-CN" sz="1200">
                <a:solidFill>
                  <a:schemeClr val="tx1">
                    <a:lumMod val="50000"/>
                    <a:lumOff val="50000"/>
                  </a:schemeClr>
                </a:solidFill>
                <a:latin typeface="华文中宋" panose="02010600040101010101" pitchFamily="2" charset="-122"/>
                <a:ea typeface="华文中宋" panose="02010600040101010101" pitchFamily="2" charset="-122"/>
              </a:rPr>
              <a:t>计算机硬件、操作系统、网络系统等的安全性</a:t>
            </a:r>
            <a:endParaRPr lang="en-US" altLang="zh-CN" sz="1200">
              <a:solidFill>
                <a:schemeClr val="tx1">
                  <a:lumMod val="50000"/>
                  <a:lumOff val="50000"/>
                </a:schemeClr>
              </a:solidFill>
              <a:latin typeface="华文中宋" panose="02010600040101010101" pitchFamily="2" charset="-122"/>
              <a:ea typeface="华文中宋" panose="02010600040101010101" pitchFamily="2" charset="-122"/>
            </a:endParaRPr>
          </a:p>
          <a:p>
            <a:pPr marL="666735" lvl="1" indent="-285750">
              <a:lnSpc>
                <a:spcPct val="150000"/>
              </a:lnSpc>
              <a:buSzPct val="100000"/>
              <a:buFont typeface="华文中宋" panose="02010600040101010101" pitchFamily="2" charset="-122"/>
              <a:buChar char="−"/>
              <a:defRPr/>
            </a:pP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建立一套可信（</a:t>
            </a: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Trusted</a:t>
            </a:r>
            <a:r>
              <a:rPr lang="zh-CN" altLang="zh-CN" sz="1400">
                <a:solidFill>
                  <a:schemeClr val="tx1">
                    <a:lumMod val="50000"/>
                    <a:lumOff val="50000"/>
                  </a:schemeClr>
                </a:solidFill>
                <a:latin typeface="华文中宋" panose="02010600040101010101" pitchFamily="2" charset="-122"/>
                <a:ea typeface="华文中宋" panose="02010600040101010101" pitchFamily="2" charset="-122"/>
              </a:rPr>
              <a:t>）计算机系统的概念和标准</a:t>
            </a: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p:txBody>
      </p:sp>
      <p:sp>
        <p:nvSpPr>
          <p:cNvPr id="7171" name="页脚占位符 3"/>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Tree>
    <p:extLst>
      <p:ext uri="{BB962C8B-B14F-4D97-AF65-F5344CB8AC3E}">
        <p14:creationId xmlns:p14="http://schemas.microsoft.com/office/powerpoint/2010/main" val="2200414085"/>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35843" name="Rectangle 2"/>
          <p:cNvSpPr>
            <a:spLocks noGrp="1" noChangeArrowheads="1"/>
          </p:cNvSpPr>
          <p:nvPr>
            <p:ph type="title"/>
          </p:nvPr>
        </p:nvSpPr>
        <p:spPr/>
        <p:txBody>
          <a:bodyPr anchor="ctr"/>
          <a:lstStyle/>
          <a:p>
            <a:pPr eaLnBrk="1" hangingPunct="1"/>
            <a:r>
              <a:rPr lang="zh-CN" altLang="en-US"/>
              <a:t>举例</a:t>
            </a:r>
          </a:p>
        </p:txBody>
      </p:sp>
      <p:sp>
        <p:nvSpPr>
          <p:cNvPr id="35844" name="Rectangle 3"/>
          <p:cNvSpPr>
            <a:spLocks noGrp="1" noChangeArrowheads="1"/>
          </p:cNvSpPr>
          <p:nvPr>
            <p:ph sz="quarter" idx="10"/>
          </p:nvPr>
        </p:nvSpPr>
        <p:spPr/>
        <p:txBody>
          <a:bodyPr/>
          <a:lstStyle/>
          <a:p>
            <a:pPr eaLnBrk="1" hangingPunct="1">
              <a:lnSpc>
                <a:spcPct val="120000"/>
              </a:lnSpc>
              <a:buFont typeface="Wingdings" panose="05000000000000000000" pitchFamily="2" charset="2"/>
              <a:buNone/>
            </a:pPr>
            <a:r>
              <a:rPr lang="zh-CN" altLang="en-US" sz="2400"/>
              <a:t>把用户</a:t>
            </a:r>
            <a:r>
              <a:rPr lang="en-US" altLang="zh-CN" sz="2400"/>
              <a:t>U5</a:t>
            </a:r>
            <a:r>
              <a:rPr lang="zh-CN" altLang="en-US" sz="2400"/>
              <a:t>对</a:t>
            </a:r>
            <a:r>
              <a:rPr lang="en-US" altLang="zh-CN" sz="2400"/>
              <a:t>SC</a:t>
            </a:r>
            <a:r>
              <a:rPr lang="zh-CN" altLang="en-US" sz="2400"/>
              <a:t>表的</a:t>
            </a:r>
            <a:r>
              <a:rPr lang="en-US" altLang="zh-CN" sz="2400"/>
              <a:t>INSERT</a:t>
            </a:r>
            <a:r>
              <a:rPr lang="zh-CN" altLang="en-US" sz="2400"/>
              <a:t>权限收回</a:t>
            </a:r>
          </a:p>
          <a:p>
            <a:pPr eaLnBrk="1" hangingPunct="1">
              <a:lnSpc>
                <a:spcPct val="120000"/>
              </a:lnSpc>
              <a:buFont typeface="Wingdings" panose="05000000000000000000" pitchFamily="2" charset="2"/>
              <a:buNone/>
            </a:pPr>
            <a:r>
              <a:rPr lang="zh-CN" altLang="en-US" sz="2400"/>
              <a:t>	</a:t>
            </a:r>
            <a:r>
              <a:rPr lang="zh-CN" altLang="en-US" sz="2400">
                <a:latin typeface="华文中宋" panose="02010600040101010101" pitchFamily="2" charset="-122"/>
                <a:ea typeface="华文中宋" panose="02010600040101010101" pitchFamily="2" charset="-122"/>
              </a:rPr>
              <a:t>	</a:t>
            </a:r>
            <a:r>
              <a:rPr lang="en-US" altLang="zh-CN" sz="1800">
                <a:latin typeface="华文中宋" panose="02010600040101010101" pitchFamily="2" charset="-122"/>
                <a:ea typeface="华文中宋" panose="02010600040101010101" pitchFamily="2" charset="-122"/>
              </a:rPr>
              <a:t>REVOKE INSERT </a:t>
            </a:r>
          </a:p>
          <a:p>
            <a:pPr eaLnBrk="1" hangingPunct="1">
              <a:lnSpc>
                <a:spcPct val="120000"/>
              </a:lnSpc>
              <a:buFont typeface="Wingdings" panose="05000000000000000000" pitchFamily="2" charset="2"/>
              <a:buNone/>
            </a:pPr>
            <a:r>
              <a:rPr lang="en-US" altLang="zh-CN" sz="1800">
                <a:latin typeface="华文中宋" panose="02010600040101010101" pitchFamily="2" charset="-122"/>
                <a:ea typeface="华文中宋" panose="02010600040101010101" pitchFamily="2" charset="-122"/>
              </a:rPr>
              <a:t>		ON TABLE SC </a:t>
            </a:r>
          </a:p>
          <a:p>
            <a:pPr eaLnBrk="1" hangingPunct="1">
              <a:lnSpc>
                <a:spcPct val="120000"/>
              </a:lnSpc>
              <a:buFont typeface="Wingdings" panose="05000000000000000000" pitchFamily="2" charset="2"/>
              <a:buNone/>
            </a:pPr>
            <a:r>
              <a:rPr lang="en-US" altLang="zh-CN" sz="1800">
                <a:latin typeface="华文中宋" panose="02010600040101010101" pitchFamily="2" charset="-122"/>
                <a:ea typeface="华文中宋" panose="02010600040101010101" pitchFamily="2" charset="-122"/>
              </a:rPr>
              <a:t>		FROM U5 CASCADE </a:t>
            </a:r>
          </a:p>
          <a:p>
            <a:pPr lvl="1" eaLnBrk="1" hangingPunct="1">
              <a:lnSpc>
                <a:spcPct val="120000"/>
              </a:lnSpc>
            </a:pPr>
            <a:endParaRPr lang="en-US" altLang="zh-CN" sz="2000"/>
          </a:p>
          <a:p>
            <a:pPr eaLnBrk="1" hangingPunct="1">
              <a:lnSpc>
                <a:spcPct val="120000"/>
              </a:lnSpc>
            </a:pPr>
            <a:r>
              <a:rPr lang="zh-CN" altLang="en-US" sz="2000"/>
              <a:t>将用户</a:t>
            </a:r>
            <a:r>
              <a:rPr lang="en-US" altLang="zh-CN" sz="2000"/>
              <a:t>U5</a:t>
            </a:r>
            <a:r>
              <a:rPr lang="zh-CN" altLang="en-US" sz="2000"/>
              <a:t>的</a:t>
            </a:r>
            <a:r>
              <a:rPr lang="en-US" altLang="zh-CN" sz="2000"/>
              <a:t>INSERT</a:t>
            </a:r>
            <a:r>
              <a:rPr lang="zh-CN" altLang="en-US" sz="2000"/>
              <a:t>权限收回的时候应该使用</a:t>
            </a:r>
            <a:r>
              <a:rPr lang="en-US" altLang="zh-CN" sz="2000"/>
              <a:t>CASCADE</a:t>
            </a:r>
            <a:r>
              <a:rPr lang="zh-CN" altLang="en-US" sz="2000"/>
              <a:t>，否则拒绝执行该语句 </a:t>
            </a:r>
          </a:p>
          <a:p>
            <a:pPr>
              <a:lnSpc>
                <a:spcPct val="120000"/>
              </a:lnSpc>
            </a:pPr>
            <a:r>
              <a:rPr lang="zh-CN" altLang="en-US" sz="2000"/>
              <a:t>如果</a:t>
            </a:r>
            <a:r>
              <a:rPr lang="en-US" altLang="zh-CN" sz="2000"/>
              <a:t>U6</a:t>
            </a:r>
            <a:r>
              <a:rPr lang="zh-CN" altLang="en-US" sz="2000"/>
              <a:t>或</a:t>
            </a:r>
            <a:r>
              <a:rPr lang="en-US" altLang="zh-CN" sz="2000"/>
              <a:t>U7</a:t>
            </a:r>
            <a:r>
              <a:rPr lang="zh-CN" altLang="en-US" sz="2000"/>
              <a:t>还从其他用户处获得对</a:t>
            </a:r>
            <a:r>
              <a:rPr lang="en-US" altLang="zh-CN" sz="2000"/>
              <a:t>SC</a:t>
            </a:r>
            <a:r>
              <a:rPr lang="zh-CN" altLang="en-US" sz="2000"/>
              <a:t>表的</a:t>
            </a:r>
            <a:r>
              <a:rPr lang="en-US" altLang="zh-CN" sz="2000"/>
              <a:t>INSERT</a:t>
            </a:r>
            <a:r>
              <a:rPr lang="zh-CN" altLang="en-US" sz="2000"/>
              <a:t>权限，则他们仍具有此权限，系统只收回直接或间接从</a:t>
            </a:r>
            <a:r>
              <a:rPr lang="en-US" altLang="zh-CN" sz="2000"/>
              <a:t>U5</a:t>
            </a:r>
            <a:r>
              <a:rPr lang="zh-CN" altLang="en-US" sz="2000"/>
              <a:t>处获得的权限 </a:t>
            </a:r>
          </a:p>
        </p:txBody>
      </p:sp>
    </p:spTree>
    <p:extLst>
      <p:ext uri="{BB962C8B-B14F-4D97-AF65-F5344CB8AC3E}">
        <p14:creationId xmlns:p14="http://schemas.microsoft.com/office/powerpoint/2010/main" val="331784850"/>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5"/>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36867" name="Rectangle 2"/>
          <p:cNvSpPr>
            <a:spLocks noGrp="1" noChangeArrowheads="1"/>
          </p:cNvSpPr>
          <p:nvPr>
            <p:ph type="title"/>
          </p:nvPr>
        </p:nvSpPr>
        <p:spPr/>
        <p:txBody>
          <a:bodyPr anchor="ctr"/>
          <a:lstStyle/>
          <a:p>
            <a:pPr eaLnBrk="1" hangingPunct="1"/>
            <a:r>
              <a:rPr lang="en-US" altLang="zh-CN"/>
              <a:t>REVOKE</a:t>
            </a:r>
            <a:endParaRPr lang="zh-CN" altLang="en-US"/>
          </a:p>
        </p:txBody>
      </p:sp>
      <p:graphicFrame>
        <p:nvGraphicFramePr>
          <p:cNvPr id="47109" name="Group 5"/>
          <p:cNvGraphicFramePr>
            <a:graphicFrameLocks noGrp="1"/>
          </p:cNvGraphicFramePr>
          <p:nvPr>
            <p:ph sz="quarter" idx="10"/>
            <p:extLst>
              <p:ext uri="{D42A27DB-BD31-4B8C-83A1-F6EECF244321}">
                <p14:modId xmlns:p14="http://schemas.microsoft.com/office/powerpoint/2010/main" val="2904490941"/>
              </p:ext>
            </p:extLst>
          </p:nvPr>
        </p:nvGraphicFramePr>
        <p:xfrm>
          <a:off x="934878" y="1633364"/>
          <a:ext cx="8137114" cy="2346792"/>
        </p:xfrm>
        <a:graphic>
          <a:graphicData uri="http://schemas.openxmlformats.org/drawingml/2006/table">
            <a:tbl>
              <a:tblPr/>
              <a:tblGrid>
                <a:gridCol w="1408478">
                  <a:extLst>
                    <a:ext uri="{9D8B030D-6E8A-4147-A177-3AD203B41FA5}">
                      <a16:colId xmlns:a16="http://schemas.microsoft.com/office/drawing/2014/main" val="20000"/>
                    </a:ext>
                  </a:extLst>
                </a:gridCol>
                <a:gridCol w="1665504">
                  <a:extLst>
                    <a:ext uri="{9D8B030D-6E8A-4147-A177-3AD203B41FA5}">
                      <a16:colId xmlns:a16="http://schemas.microsoft.com/office/drawing/2014/main" val="20001"/>
                    </a:ext>
                  </a:extLst>
                </a:gridCol>
                <a:gridCol w="1767084">
                  <a:extLst>
                    <a:ext uri="{9D8B030D-6E8A-4147-A177-3AD203B41FA5}">
                      <a16:colId xmlns:a16="http://schemas.microsoft.com/office/drawing/2014/main" val="20002"/>
                    </a:ext>
                  </a:extLst>
                </a:gridCol>
                <a:gridCol w="1930473">
                  <a:extLst>
                    <a:ext uri="{9D8B030D-6E8A-4147-A177-3AD203B41FA5}">
                      <a16:colId xmlns:a16="http://schemas.microsoft.com/office/drawing/2014/main" val="20003"/>
                    </a:ext>
                  </a:extLst>
                </a:gridCol>
                <a:gridCol w="1365575">
                  <a:extLst>
                    <a:ext uri="{9D8B030D-6E8A-4147-A177-3AD203B41FA5}">
                      <a16:colId xmlns:a16="http://schemas.microsoft.com/office/drawing/2014/main" val="20004"/>
                    </a:ext>
                  </a:extLst>
                </a:gridCol>
              </a:tblGrid>
              <a:tr h="330177">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7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授权用户名</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7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被授权用户名</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7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数据库对象名</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7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允许的操作类型</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7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能否转授权</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0177">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DBA</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U1</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7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关系</a:t>
                      </a:r>
                      <a:r>
                        <a:rPr kumimoji="0" lang="en-US" sz="17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Student</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SELECT</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7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不能</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0177">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DBA</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U2</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7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关系</a:t>
                      </a:r>
                      <a:r>
                        <a:rPr kumimoji="0" lang="en-US" sz="17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Student</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ALL</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7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不能</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0177">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DBA</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U2</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7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关系</a:t>
                      </a:r>
                      <a:r>
                        <a:rPr kumimoji="0" lang="en-US" sz="17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Course</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ALL</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7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不能</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0177">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DBA</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U3</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7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关系</a:t>
                      </a:r>
                      <a:r>
                        <a:rPr kumimoji="0" lang="en-US" sz="17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Student</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ALL</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7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不能</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0177">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DBA</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U3</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7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关系</a:t>
                      </a:r>
                      <a:r>
                        <a:rPr kumimoji="0" lang="en-US" sz="17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Course</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ALL</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7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不能</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0177">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DBA</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U4</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7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关系</a:t>
                      </a:r>
                      <a:r>
                        <a:rPr kumimoji="0" lang="en-US" sz="17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Student</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7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rPr>
                        <a:t>SELECT</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7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rPr>
                        <a:t>不能</a:t>
                      </a:r>
                    </a:p>
                  </a:txBody>
                  <a:tcPr marL="84598" marR="84598" marT="38088" marB="380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6868" name="Rectangle 3"/>
          <p:cNvSpPr>
            <a:spLocks noGrp="1" noChangeArrowheads="1"/>
          </p:cNvSpPr>
          <p:nvPr>
            <p:ph type="body" sz="half" idx="4294967295"/>
          </p:nvPr>
        </p:nvSpPr>
        <p:spPr>
          <a:xfrm>
            <a:off x="539552" y="841276"/>
            <a:ext cx="7148513" cy="490537"/>
          </a:xfrm>
        </p:spPr>
        <p:txBody>
          <a:bodyPr/>
          <a:lstStyle/>
          <a:p>
            <a:pPr eaLnBrk="1" hangingPunct="1">
              <a:buFont typeface="Wingdings" panose="05000000000000000000" pitchFamily="2" charset="2"/>
              <a:buNone/>
            </a:pPr>
            <a:r>
              <a:rPr lang="en-US" altLang="zh-CN" sz="1800" b="1">
                <a:latin typeface="微软雅黑" panose="020B0503020204020204" pitchFamily="34" charset="-122"/>
                <a:ea typeface="微软雅黑" panose="020B0503020204020204" pitchFamily="34" charset="-122"/>
              </a:rPr>
              <a:t>    </a:t>
            </a:r>
            <a:r>
              <a:rPr lang="zh-CN" altLang="en-US" sz="1800" b="1">
                <a:latin typeface="微软雅黑" panose="020B0503020204020204" pitchFamily="34" charset="-122"/>
                <a:ea typeface="微软雅黑" panose="020B0503020204020204" pitchFamily="34" charset="-122"/>
              </a:rPr>
              <a:t>执行上述语句后学生</a:t>
            </a:r>
            <a:r>
              <a:rPr lang="en-US" altLang="zh-CN" sz="1800" b="1">
                <a:latin typeface="微软雅黑" panose="020B0503020204020204" pitchFamily="34" charset="-122"/>
                <a:ea typeface="微软雅黑" panose="020B0503020204020204" pitchFamily="34" charset="-122"/>
              </a:rPr>
              <a:t>-</a:t>
            </a:r>
            <a:r>
              <a:rPr lang="zh-CN" altLang="en-US" sz="1800" b="1">
                <a:latin typeface="微软雅黑" panose="020B0503020204020204" pitchFamily="34" charset="-122"/>
                <a:ea typeface="微软雅黑" panose="020B0503020204020204" pitchFamily="34" charset="-122"/>
              </a:rPr>
              <a:t>课程数据库中的用户权限定义表</a:t>
            </a:r>
          </a:p>
        </p:txBody>
      </p:sp>
    </p:spTree>
    <p:extLst>
      <p:ext uri="{BB962C8B-B14F-4D97-AF65-F5344CB8AC3E}">
        <p14:creationId xmlns:p14="http://schemas.microsoft.com/office/powerpoint/2010/main" val="1630804341"/>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48131" name="Rectangle 2"/>
          <p:cNvSpPr>
            <a:spLocks noGrp="1" noChangeArrowheads="1"/>
          </p:cNvSpPr>
          <p:nvPr>
            <p:ph type="title"/>
          </p:nvPr>
        </p:nvSpPr>
        <p:spPr/>
        <p:txBody>
          <a:bodyPr anchor="ctr"/>
          <a:lstStyle/>
          <a:p>
            <a:pPr eaLnBrk="1" hangingPunct="1"/>
            <a:r>
              <a:rPr lang="en-US" altLang="zh-CN"/>
              <a:t>SQL</a:t>
            </a:r>
            <a:r>
              <a:rPr lang="zh-CN" altLang="en-US" dirty="0"/>
              <a:t>灵活的授权机制</a:t>
            </a:r>
          </a:p>
        </p:txBody>
      </p:sp>
      <p:sp>
        <p:nvSpPr>
          <p:cNvPr id="37892" name="Rectangle 3"/>
          <p:cNvSpPr>
            <a:spLocks noGrp="1" noChangeArrowheads="1"/>
          </p:cNvSpPr>
          <p:nvPr>
            <p:ph sz="quarter" idx="10"/>
          </p:nvPr>
        </p:nvSpPr>
        <p:spPr/>
        <p:txBody>
          <a:bodyPr/>
          <a:lstStyle/>
          <a:p>
            <a:pPr eaLnBrk="1" hangingPunct="1">
              <a:lnSpc>
                <a:spcPts val="2800"/>
              </a:lnSpc>
            </a:pPr>
            <a:r>
              <a:rPr lang="zh-CN" altLang="en-US" sz="2000"/>
              <a:t>数据库管理员：</a:t>
            </a:r>
            <a:endParaRPr lang="en-US" altLang="zh-CN" sz="2000"/>
          </a:p>
          <a:p>
            <a:pPr marL="450850" lvl="1" indent="-180975" defTabSz="912813" eaLnBrk="1" hangingPunct="1">
              <a:lnSpc>
                <a:spcPts val="2800"/>
              </a:lnSpc>
              <a:buSzPct val="100000"/>
              <a:buChar char="-"/>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拥有所有对象的所有权限</a:t>
            </a:r>
          </a:p>
          <a:p>
            <a:pPr marL="450850" lvl="1" indent="-180975" defTabSz="912813" eaLnBrk="1" hangingPunct="1">
              <a:lnSpc>
                <a:spcPts val="2800"/>
              </a:lnSpc>
              <a:buSzPct val="100000"/>
              <a:buChar char="-"/>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根据实际情况不同的权限授予不同的用户</a:t>
            </a:r>
          </a:p>
          <a:p>
            <a:pPr eaLnBrk="1" hangingPunct="1">
              <a:lnSpc>
                <a:spcPts val="2800"/>
              </a:lnSpc>
            </a:pPr>
            <a:r>
              <a:rPr lang="zh-CN" altLang="en-US" sz="2000"/>
              <a:t>用户：</a:t>
            </a:r>
            <a:endParaRPr lang="en-US" altLang="zh-CN" sz="2000"/>
          </a:p>
          <a:p>
            <a:pPr marL="450850" lvl="1" indent="-180975" defTabSz="912813" eaLnBrk="1" hangingPunct="1">
              <a:lnSpc>
                <a:spcPts val="2800"/>
              </a:lnSpc>
              <a:buSzPct val="100000"/>
              <a:buChar char="-"/>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拥有自己建立的对象的全部的操作权限</a:t>
            </a:r>
          </a:p>
          <a:p>
            <a:pPr marL="450850" lvl="1" indent="-180975" defTabSz="912813" eaLnBrk="1" hangingPunct="1">
              <a:lnSpc>
                <a:spcPts val="2800"/>
              </a:lnSpc>
              <a:buSzPct val="100000"/>
              <a:buChar char="-"/>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可以使用</a:t>
            </a:r>
            <a:r>
              <a:rPr lang="en-US" altLang="zh-CN" sz="1600">
                <a:solidFill>
                  <a:schemeClr val="tx1">
                    <a:lumMod val="50000"/>
                    <a:lumOff val="50000"/>
                  </a:schemeClr>
                </a:solidFill>
                <a:latin typeface="华文中宋" panose="02010600040101010101" pitchFamily="2" charset="-122"/>
                <a:ea typeface="华文中宋" panose="02010600040101010101" pitchFamily="2" charset="-122"/>
              </a:rPr>
              <a:t>GRANT</a:t>
            </a: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，把权限授予其他用户</a:t>
            </a:r>
          </a:p>
          <a:p>
            <a:pPr eaLnBrk="1" hangingPunct="1">
              <a:lnSpc>
                <a:spcPts val="2800"/>
              </a:lnSpc>
            </a:pPr>
            <a:r>
              <a:rPr lang="zh-CN" altLang="en-US" sz="2000"/>
              <a:t>被授权的用户</a:t>
            </a:r>
          </a:p>
          <a:p>
            <a:pPr marL="450850" lvl="1" indent="-180975" defTabSz="912813" eaLnBrk="1" hangingPunct="1">
              <a:lnSpc>
                <a:spcPts val="2800"/>
              </a:lnSpc>
              <a:buSzPct val="100000"/>
              <a:buChar char="-"/>
            </a:pPr>
            <a:r>
              <a:rPr lang="zh-CN" altLang="en-US" sz="1600">
                <a:solidFill>
                  <a:schemeClr val="tx1">
                    <a:lumMod val="50000"/>
                    <a:lumOff val="50000"/>
                  </a:schemeClr>
                </a:solidFill>
                <a:latin typeface="华文中宋" panose="02010600040101010101" pitchFamily="2" charset="-122"/>
                <a:ea typeface="华文中宋" panose="02010600040101010101" pitchFamily="2" charset="-122"/>
              </a:rPr>
              <a:t>如果具有“继续授权”的许可，可以把获得的权限再授予其他用户</a:t>
            </a:r>
          </a:p>
          <a:p>
            <a:pPr eaLnBrk="1" hangingPunct="1">
              <a:lnSpc>
                <a:spcPts val="2800"/>
              </a:lnSpc>
            </a:pPr>
            <a:r>
              <a:rPr lang="zh-CN" altLang="en-US" sz="2000"/>
              <a:t>所有授予出去的权力在必要时又都可用</a:t>
            </a:r>
            <a:r>
              <a:rPr lang="en-US" altLang="zh-CN" sz="2000"/>
              <a:t>REVOKE</a:t>
            </a:r>
            <a:r>
              <a:rPr lang="zh-CN" altLang="en-US" sz="2000"/>
              <a:t>语句收回</a:t>
            </a:r>
          </a:p>
        </p:txBody>
      </p:sp>
    </p:spTree>
    <p:extLst>
      <p:ext uri="{BB962C8B-B14F-4D97-AF65-F5344CB8AC3E}">
        <p14:creationId xmlns:p14="http://schemas.microsoft.com/office/powerpoint/2010/main" val="3323849895"/>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5"/>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38915" name="Rectangle 2"/>
          <p:cNvSpPr>
            <a:spLocks noGrp="1" noChangeArrowheads="1"/>
          </p:cNvSpPr>
          <p:nvPr>
            <p:ph type="title"/>
          </p:nvPr>
        </p:nvSpPr>
        <p:spPr/>
        <p:txBody>
          <a:bodyPr anchor="ctr"/>
          <a:lstStyle/>
          <a:p>
            <a:pPr eaLnBrk="1" hangingPunct="1"/>
            <a:r>
              <a:rPr lang="zh-CN" altLang="en-US"/>
              <a:t>创建数据库模式的权限</a:t>
            </a:r>
            <a:endParaRPr lang="zh-CN" altLang="zh-CN"/>
          </a:p>
        </p:txBody>
      </p:sp>
      <p:sp>
        <p:nvSpPr>
          <p:cNvPr id="38916" name="Rectangle 3"/>
          <p:cNvSpPr>
            <a:spLocks noGrp="1" noChangeArrowheads="1"/>
          </p:cNvSpPr>
          <p:nvPr>
            <p:ph sz="quarter" idx="10"/>
          </p:nvPr>
        </p:nvSpPr>
        <p:spPr>
          <a:xfrm>
            <a:off x="755576" y="797392"/>
            <a:ext cx="8136582" cy="4319587"/>
          </a:xfrm>
        </p:spPr>
        <p:txBody>
          <a:bodyPr/>
          <a:lstStyle/>
          <a:p>
            <a:pPr marL="0" indent="0" eaLnBrk="1" hangingPunct="1">
              <a:lnSpc>
                <a:spcPct val="125000"/>
              </a:lnSpc>
              <a:buNone/>
            </a:pPr>
            <a:r>
              <a:rPr lang="zh-CN" altLang="en-US" sz="2000"/>
              <a:t>数据库管理员在创建用户时实现</a:t>
            </a:r>
          </a:p>
          <a:p>
            <a:pPr marL="0" indent="0" eaLnBrk="1" hangingPunct="1">
              <a:lnSpc>
                <a:spcPct val="125000"/>
              </a:lnSpc>
              <a:buNone/>
            </a:pPr>
            <a:r>
              <a:rPr lang="en-US" altLang="zh-CN" sz="2000">
                <a:latin typeface="华文中宋" panose="02010600040101010101" pitchFamily="2" charset="-122"/>
                <a:ea typeface="华文中宋" panose="02010600040101010101" pitchFamily="2" charset="-122"/>
              </a:rPr>
              <a:t>CREATE USER</a:t>
            </a:r>
            <a:r>
              <a:rPr lang="zh-CN" altLang="en-US" sz="2000">
                <a:latin typeface="华文中宋" panose="02010600040101010101" pitchFamily="2" charset="-122"/>
                <a:ea typeface="华文中宋" panose="02010600040101010101" pitchFamily="2" charset="-122"/>
              </a:rPr>
              <a:t>语句格式：</a:t>
            </a:r>
          </a:p>
          <a:p>
            <a:pPr marL="0" indent="0" eaLnBrk="1" hangingPunct="1">
              <a:lnSpc>
                <a:spcPct val="125000"/>
              </a:lnSpc>
              <a:buNone/>
            </a:pPr>
            <a:r>
              <a:rPr lang="en-US" altLang="zh-CN" sz="2000">
                <a:latin typeface="华文中宋" panose="02010600040101010101" pitchFamily="2" charset="-122"/>
                <a:ea typeface="华文中宋" panose="02010600040101010101" pitchFamily="2" charset="-122"/>
              </a:rPr>
              <a:t>    CREATE  USER  &lt;username&gt; </a:t>
            </a:r>
          </a:p>
          <a:p>
            <a:pPr marL="0" indent="0" eaLnBrk="1" hangingPunct="1">
              <a:lnSpc>
                <a:spcPct val="125000"/>
              </a:lnSpc>
              <a:buNone/>
            </a:pPr>
            <a:r>
              <a:rPr lang="en-US" altLang="zh-CN" sz="2000">
                <a:latin typeface="华文中宋" panose="02010600040101010101" pitchFamily="2" charset="-122"/>
                <a:ea typeface="华文中宋" panose="02010600040101010101" pitchFamily="2" charset="-122"/>
              </a:rPr>
              <a:t>    [WITH][DBA|RESOURCE|CONNECT]</a:t>
            </a:r>
            <a:endParaRPr lang="zh-CN" altLang="en-US" sz="2000">
              <a:latin typeface="华文中宋" panose="02010600040101010101" pitchFamily="2" charset="-122"/>
              <a:ea typeface="华文中宋" panose="02010600040101010101" pitchFamily="2" charset="-122"/>
            </a:endParaRPr>
          </a:p>
          <a:p>
            <a:pPr marL="0" indent="0" eaLnBrk="1" hangingPunct="1">
              <a:buNone/>
            </a:pPr>
            <a:endParaRPr lang="en-US" altLang="zh-CN" sz="1600"/>
          </a:p>
          <a:p>
            <a:pPr marL="0" indent="0" eaLnBrk="1" hangingPunct="1">
              <a:buNone/>
            </a:pPr>
            <a:r>
              <a:rPr lang="zh-CN" altLang="en-US" sz="1600" b="1">
                <a:solidFill>
                  <a:srgbClr val="FF0000"/>
                </a:solidFill>
              </a:rPr>
              <a:t>注：</a:t>
            </a:r>
            <a:r>
              <a:rPr lang="en-US" altLang="zh-CN" sz="1600" b="1">
                <a:solidFill>
                  <a:srgbClr val="FF0000"/>
                </a:solidFill>
              </a:rPr>
              <a:t>CREATE USER</a:t>
            </a:r>
            <a:r>
              <a:rPr lang="zh-CN" altLang="en-US" sz="1600" b="1">
                <a:solidFill>
                  <a:srgbClr val="FF0000"/>
                </a:solidFill>
              </a:rPr>
              <a:t>不是</a:t>
            </a:r>
            <a:r>
              <a:rPr lang="en-US" altLang="zh-CN" sz="1600" b="1">
                <a:solidFill>
                  <a:srgbClr val="FF0000"/>
                </a:solidFill>
              </a:rPr>
              <a:t>SQL</a:t>
            </a:r>
            <a:r>
              <a:rPr lang="zh-CN" altLang="en-US" sz="1600" b="1">
                <a:solidFill>
                  <a:srgbClr val="FF0000"/>
                </a:solidFill>
              </a:rPr>
              <a:t>标准，各个系统的实现相差甚远</a:t>
            </a:r>
            <a:endParaRPr lang="en-US" altLang="zh-CN" sz="1600" b="1">
              <a:solidFill>
                <a:srgbClr val="FF0000"/>
              </a:solidFill>
            </a:endParaRPr>
          </a:p>
        </p:txBody>
      </p:sp>
    </p:spTree>
    <p:extLst>
      <p:ext uri="{BB962C8B-B14F-4D97-AF65-F5344CB8AC3E}">
        <p14:creationId xmlns:p14="http://schemas.microsoft.com/office/powerpoint/2010/main" val="2207289342"/>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chor="ctr"/>
          <a:lstStyle/>
          <a:p>
            <a:pPr eaLnBrk="1" hangingPunct="1"/>
            <a:r>
              <a:rPr lang="en-US" altLang="zh-CN"/>
              <a:t>CREATE USER</a:t>
            </a:r>
            <a:r>
              <a:rPr lang="zh-CN" altLang="en-US"/>
              <a:t>语句格式说明</a:t>
            </a:r>
          </a:p>
        </p:txBody>
      </p:sp>
      <p:sp>
        <p:nvSpPr>
          <p:cNvPr id="39939" name="Rectangle 3"/>
          <p:cNvSpPr>
            <a:spLocks noGrp="1" noChangeArrowheads="1"/>
          </p:cNvSpPr>
          <p:nvPr>
            <p:ph sz="quarter" idx="10"/>
          </p:nvPr>
        </p:nvSpPr>
        <p:spPr/>
        <p:txBody>
          <a:bodyPr/>
          <a:lstStyle/>
          <a:p>
            <a:pPr eaLnBrk="1" hangingPunct="1">
              <a:lnSpc>
                <a:spcPct val="125000"/>
              </a:lnSpc>
              <a:buFont typeface="Wingdings" panose="05000000000000000000" pitchFamily="2" charset="2"/>
              <a:buChar char="l"/>
            </a:pPr>
            <a:r>
              <a:rPr lang="zh-CN" altLang="en-US" sz="2000">
                <a:solidFill>
                  <a:schemeClr val="bg1">
                    <a:lumMod val="50000"/>
                  </a:schemeClr>
                </a:solidFill>
                <a:latin typeface="微软雅黑" panose="020B0503020204020204" pitchFamily="34" charset="-122"/>
                <a:ea typeface="微软雅黑" panose="020B0503020204020204" pitchFamily="34" charset="-122"/>
              </a:rPr>
              <a:t>只有系统的超级用户才有权创建一个新的数据库用户</a:t>
            </a:r>
          </a:p>
          <a:p>
            <a:pPr eaLnBrk="1" hangingPunct="1">
              <a:lnSpc>
                <a:spcPct val="125000"/>
              </a:lnSpc>
              <a:buFont typeface="Wingdings" panose="05000000000000000000" pitchFamily="2" charset="2"/>
              <a:buChar char="l"/>
            </a:pPr>
            <a:r>
              <a:rPr lang="zh-CN" altLang="en-US" sz="2000">
                <a:solidFill>
                  <a:schemeClr val="bg1">
                    <a:lumMod val="50000"/>
                  </a:schemeClr>
                </a:solidFill>
                <a:latin typeface="微软雅黑" panose="020B0503020204020204" pitchFamily="34" charset="-122"/>
                <a:ea typeface="微软雅黑" panose="020B0503020204020204" pitchFamily="34" charset="-122"/>
              </a:rPr>
              <a:t>新创建的数据库用户有三种权限：</a:t>
            </a:r>
            <a:r>
              <a:rPr lang="en-US" altLang="zh-CN" sz="2000">
                <a:solidFill>
                  <a:schemeClr val="bg1">
                    <a:lumMod val="50000"/>
                  </a:schemeClr>
                </a:solidFill>
                <a:latin typeface="微软雅黑" panose="020B0503020204020204" pitchFamily="34" charset="-122"/>
                <a:ea typeface="微软雅黑" panose="020B0503020204020204" pitchFamily="34" charset="-122"/>
              </a:rPr>
              <a:t>CONNECT</a:t>
            </a:r>
            <a:r>
              <a:rPr lang="zh-CN" altLang="en-US" sz="2000">
                <a:solidFill>
                  <a:schemeClr val="bg1">
                    <a:lumMod val="50000"/>
                  </a:schemeClr>
                </a:solidFill>
                <a:latin typeface="微软雅黑" panose="020B0503020204020204" pitchFamily="34" charset="-122"/>
                <a:ea typeface="微软雅黑" panose="020B0503020204020204" pitchFamily="34" charset="-122"/>
              </a:rPr>
              <a:t>、</a:t>
            </a:r>
            <a:r>
              <a:rPr lang="en-US" altLang="zh-CN" sz="2000">
                <a:solidFill>
                  <a:schemeClr val="bg1">
                    <a:lumMod val="50000"/>
                  </a:schemeClr>
                </a:solidFill>
                <a:latin typeface="微软雅黑" panose="020B0503020204020204" pitchFamily="34" charset="-122"/>
                <a:ea typeface="微软雅黑" panose="020B0503020204020204" pitchFamily="34" charset="-122"/>
              </a:rPr>
              <a:t>RESOURCE</a:t>
            </a:r>
            <a:r>
              <a:rPr lang="zh-CN" altLang="en-US" sz="2000">
                <a:solidFill>
                  <a:schemeClr val="bg1">
                    <a:lumMod val="50000"/>
                  </a:schemeClr>
                </a:solidFill>
                <a:latin typeface="微软雅黑" panose="020B0503020204020204" pitchFamily="34" charset="-122"/>
                <a:ea typeface="微软雅黑" panose="020B0503020204020204" pitchFamily="34" charset="-122"/>
              </a:rPr>
              <a:t>和</a:t>
            </a:r>
            <a:r>
              <a:rPr lang="en-US" altLang="zh-CN" sz="2000">
                <a:solidFill>
                  <a:schemeClr val="bg1">
                    <a:lumMod val="50000"/>
                  </a:schemeClr>
                </a:solidFill>
                <a:latin typeface="微软雅黑" panose="020B0503020204020204" pitchFamily="34" charset="-122"/>
                <a:ea typeface="微软雅黑" panose="020B0503020204020204" pitchFamily="34" charset="-122"/>
              </a:rPr>
              <a:t>DBA</a:t>
            </a:r>
          </a:p>
          <a:p>
            <a:pPr eaLnBrk="1" hangingPunct="1">
              <a:lnSpc>
                <a:spcPct val="125000"/>
              </a:lnSpc>
              <a:buFont typeface="Wingdings" panose="05000000000000000000" pitchFamily="2" charset="2"/>
              <a:buChar char="l"/>
            </a:pPr>
            <a:r>
              <a:rPr lang="zh-CN" altLang="en-US" sz="2000">
                <a:solidFill>
                  <a:schemeClr val="bg1">
                    <a:lumMod val="50000"/>
                  </a:schemeClr>
                </a:solidFill>
                <a:latin typeface="微软雅黑" panose="020B0503020204020204" pitchFamily="34" charset="-122"/>
                <a:ea typeface="微软雅黑" panose="020B0503020204020204" pitchFamily="34" charset="-122"/>
              </a:rPr>
              <a:t>如没有指定创建的新用户的权限，默认该用户拥有</a:t>
            </a:r>
            <a:r>
              <a:rPr lang="en-US" altLang="zh-CN" sz="2000">
                <a:solidFill>
                  <a:schemeClr val="bg1">
                    <a:lumMod val="50000"/>
                  </a:schemeClr>
                </a:solidFill>
                <a:latin typeface="微软雅黑" panose="020B0503020204020204" pitchFamily="34" charset="-122"/>
                <a:ea typeface="微软雅黑" panose="020B0503020204020204" pitchFamily="34" charset="-122"/>
              </a:rPr>
              <a:t>CONNECT</a:t>
            </a:r>
            <a:r>
              <a:rPr lang="zh-CN" altLang="en-US" sz="2000">
                <a:solidFill>
                  <a:schemeClr val="bg1">
                    <a:lumMod val="50000"/>
                  </a:schemeClr>
                </a:solidFill>
                <a:latin typeface="微软雅黑" panose="020B0503020204020204" pitchFamily="34" charset="-122"/>
                <a:ea typeface="微软雅黑" panose="020B0503020204020204" pitchFamily="34" charset="-122"/>
              </a:rPr>
              <a:t>权限。拥有</a:t>
            </a:r>
            <a:r>
              <a:rPr lang="en-US" altLang="zh-CN" sz="2000">
                <a:solidFill>
                  <a:schemeClr val="bg1">
                    <a:lumMod val="50000"/>
                  </a:schemeClr>
                </a:solidFill>
                <a:latin typeface="微软雅黑" panose="020B0503020204020204" pitchFamily="34" charset="-122"/>
                <a:ea typeface="微软雅黑" panose="020B0503020204020204" pitchFamily="34" charset="-122"/>
              </a:rPr>
              <a:t>CONNECT</a:t>
            </a:r>
            <a:r>
              <a:rPr lang="zh-CN" altLang="en-US" sz="2000">
                <a:solidFill>
                  <a:schemeClr val="bg1">
                    <a:lumMod val="50000"/>
                  </a:schemeClr>
                </a:solidFill>
                <a:latin typeface="微软雅黑" panose="020B0503020204020204" pitchFamily="34" charset="-122"/>
                <a:ea typeface="微软雅黑" panose="020B0503020204020204" pitchFamily="34" charset="-122"/>
              </a:rPr>
              <a:t>权限的用户不能创建新用户，不能创建模式，也不能创建基本表，只能登录数据库</a:t>
            </a:r>
            <a:endParaRPr lang="en-US" altLang="zh-CN" sz="2000">
              <a:solidFill>
                <a:schemeClr val="bg1">
                  <a:lumMod val="50000"/>
                </a:schemeClr>
              </a:solidFill>
              <a:latin typeface="微软雅黑" panose="020B0503020204020204" pitchFamily="34" charset="-122"/>
              <a:ea typeface="微软雅黑" panose="020B0503020204020204" pitchFamily="34" charset="-122"/>
            </a:endParaRPr>
          </a:p>
          <a:p>
            <a:pPr eaLnBrk="1" hangingPunct="1">
              <a:lnSpc>
                <a:spcPct val="125000"/>
              </a:lnSpc>
              <a:buFont typeface="Wingdings" panose="05000000000000000000" pitchFamily="2" charset="2"/>
              <a:buChar char="l"/>
            </a:pPr>
            <a:r>
              <a:rPr lang="zh-CN" altLang="en-US" sz="2000">
                <a:solidFill>
                  <a:schemeClr val="bg1">
                    <a:lumMod val="50000"/>
                  </a:schemeClr>
                </a:solidFill>
                <a:latin typeface="微软雅黑" panose="020B0503020204020204" pitchFamily="34" charset="-122"/>
                <a:ea typeface="微软雅黑" panose="020B0503020204020204" pitchFamily="34" charset="-122"/>
              </a:rPr>
              <a:t>拥有</a:t>
            </a:r>
            <a:r>
              <a:rPr lang="en-US" altLang="zh-CN" sz="2000">
                <a:solidFill>
                  <a:schemeClr val="bg1">
                    <a:lumMod val="50000"/>
                  </a:schemeClr>
                </a:solidFill>
                <a:latin typeface="微软雅黑" panose="020B0503020204020204" pitchFamily="34" charset="-122"/>
                <a:ea typeface="微软雅黑" panose="020B0503020204020204" pitchFamily="34" charset="-122"/>
              </a:rPr>
              <a:t>RESOURCE</a:t>
            </a:r>
            <a:r>
              <a:rPr lang="zh-CN" altLang="en-US" sz="2000">
                <a:solidFill>
                  <a:schemeClr val="bg1">
                    <a:lumMod val="50000"/>
                  </a:schemeClr>
                </a:solidFill>
                <a:latin typeface="微软雅黑" panose="020B0503020204020204" pitchFamily="34" charset="-122"/>
                <a:ea typeface="微软雅黑" panose="020B0503020204020204" pitchFamily="34" charset="-122"/>
              </a:rPr>
              <a:t>权限的用户能创建基本表和视图，成为所创建对象的属主。但不能创建模式，不能创建新的用户</a:t>
            </a:r>
          </a:p>
          <a:p>
            <a:pPr eaLnBrk="1" hangingPunct="1">
              <a:lnSpc>
                <a:spcPct val="125000"/>
              </a:lnSpc>
              <a:buFont typeface="Wingdings" panose="05000000000000000000" pitchFamily="2" charset="2"/>
              <a:buChar char="l"/>
            </a:pPr>
            <a:r>
              <a:rPr lang="zh-CN" altLang="en-US" sz="2000">
                <a:solidFill>
                  <a:schemeClr val="bg1">
                    <a:lumMod val="50000"/>
                  </a:schemeClr>
                </a:solidFill>
                <a:latin typeface="微软雅黑" panose="020B0503020204020204" pitchFamily="34" charset="-122"/>
                <a:ea typeface="微软雅黑" panose="020B0503020204020204" pitchFamily="34" charset="-122"/>
              </a:rPr>
              <a:t>拥有</a:t>
            </a:r>
            <a:r>
              <a:rPr lang="en-US" altLang="zh-CN" sz="2000">
                <a:solidFill>
                  <a:schemeClr val="bg1">
                    <a:lumMod val="50000"/>
                  </a:schemeClr>
                </a:solidFill>
                <a:latin typeface="微软雅黑" panose="020B0503020204020204" pitchFamily="34" charset="-122"/>
                <a:ea typeface="微软雅黑" panose="020B0503020204020204" pitchFamily="34" charset="-122"/>
              </a:rPr>
              <a:t>DBA</a:t>
            </a:r>
            <a:r>
              <a:rPr lang="zh-CN" altLang="en-US" sz="2000">
                <a:solidFill>
                  <a:schemeClr val="bg1">
                    <a:lumMod val="50000"/>
                  </a:schemeClr>
                </a:solidFill>
                <a:latin typeface="微软雅黑" panose="020B0503020204020204" pitchFamily="34" charset="-122"/>
                <a:ea typeface="微软雅黑" panose="020B0503020204020204" pitchFamily="34" charset="-122"/>
              </a:rPr>
              <a:t>权限的用户是系统中的超级用户，可以创建新的用户、创建模式、创建基本表和视图等；</a:t>
            </a:r>
            <a:r>
              <a:rPr lang="en-US" altLang="zh-CN" sz="2000">
                <a:solidFill>
                  <a:schemeClr val="bg1">
                    <a:lumMod val="50000"/>
                  </a:schemeClr>
                </a:solidFill>
                <a:latin typeface="微软雅黑" panose="020B0503020204020204" pitchFamily="34" charset="-122"/>
                <a:ea typeface="微软雅黑" panose="020B0503020204020204" pitchFamily="34" charset="-122"/>
              </a:rPr>
              <a:t>DBA</a:t>
            </a:r>
            <a:r>
              <a:rPr lang="zh-CN" altLang="en-US" sz="2000">
                <a:solidFill>
                  <a:schemeClr val="bg1">
                    <a:lumMod val="50000"/>
                  </a:schemeClr>
                </a:solidFill>
                <a:latin typeface="微软雅黑" panose="020B0503020204020204" pitchFamily="34" charset="-122"/>
                <a:ea typeface="微软雅黑" panose="020B0503020204020204" pitchFamily="34" charset="-122"/>
              </a:rPr>
              <a:t>拥有对所有数据库对象的存取权限，还可以把这些权限授予一般用户</a:t>
            </a:r>
          </a:p>
        </p:txBody>
      </p:sp>
    </p:spTree>
    <p:extLst>
      <p:ext uri="{BB962C8B-B14F-4D97-AF65-F5344CB8AC3E}">
        <p14:creationId xmlns:p14="http://schemas.microsoft.com/office/powerpoint/2010/main" val="3936731571"/>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5"/>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41987" name="Rectangle 2"/>
          <p:cNvSpPr>
            <a:spLocks noGrp="1" noChangeArrowheads="1"/>
          </p:cNvSpPr>
          <p:nvPr>
            <p:ph type="title"/>
          </p:nvPr>
        </p:nvSpPr>
        <p:spPr/>
        <p:txBody>
          <a:bodyPr anchor="ctr"/>
          <a:lstStyle/>
          <a:p>
            <a:pPr eaLnBrk="1" hangingPunct="1"/>
            <a:r>
              <a:rPr lang="zh-CN" altLang="en-US">
                <a:latin typeface="Times New Roman" panose="02020603050405020304" pitchFamily="18" charset="0"/>
              </a:rPr>
              <a:t>权限与可执行的操作对照表 </a:t>
            </a:r>
            <a:endParaRPr lang="zh-CN" altLang="zh-CN"/>
          </a:p>
        </p:txBody>
      </p:sp>
      <p:graphicFrame>
        <p:nvGraphicFramePr>
          <p:cNvPr id="50180" name="Group 4"/>
          <p:cNvGraphicFramePr>
            <a:graphicFrameLocks noGrp="1"/>
          </p:cNvGraphicFramePr>
          <p:nvPr>
            <p:ph sz="quarter" idx="10"/>
            <p:extLst>
              <p:ext uri="{D42A27DB-BD31-4B8C-83A1-F6EECF244321}">
                <p14:modId xmlns:p14="http://schemas.microsoft.com/office/powerpoint/2010/main" val="2524509748"/>
              </p:ext>
            </p:extLst>
          </p:nvPr>
        </p:nvGraphicFramePr>
        <p:xfrm>
          <a:off x="899592" y="1129308"/>
          <a:ext cx="7841982" cy="2925793"/>
        </p:xfrm>
        <a:graphic>
          <a:graphicData uri="http://schemas.openxmlformats.org/drawingml/2006/table">
            <a:tbl>
              <a:tblPr>
                <a:tableStyleId>{D7AC3CCA-C797-4891-BE02-D94E43425B78}</a:tableStyleId>
              </a:tblPr>
              <a:tblGrid>
                <a:gridCol w="1697442">
                  <a:extLst>
                    <a:ext uri="{9D8B030D-6E8A-4147-A177-3AD203B41FA5}">
                      <a16:colId xmlns:a16="http://schemas.microsoft.com/office/drawing/2014/main" val="20000"/>
                    </a:ext>
                  </a:extLst>
                </a:gridCol>
                <a:gridCol w="1289879">
                  <a:extLst>
                    <a:ext uri="{9D8B030D-6E8A-4147-A177-3AD203B41FA5}">
                      <a16:colId xmlns:a16="http://schemas.microsoft.com/office/drawing/2014/main" val="20001"/>
                    </a:ext>
                  </a:extLst>
                </a:gridCol>
                <a:gridCol w="1425656">
                  <a:extLst>
                    <a:ext uri="{9D8B030D-6E8A-4147-A177-3AD203B41FA5}">
                      <a16:colId xmlns:a16="http://schemas.microsoft.com/office/drawing/2014/main" val="20002"/>
                    </a:ext>
                  </a:extLst>
                </a:gridCol>
                <a:gridCol w="1357767">
                  <a:extLst>
                    <a:ext uri="{9D8B030D-6E8A-4147-A177-3AD203B41FA5}">
                      <a16:colId xmlns:a16="http://schemas.microsoft.com/office/drawing/2014/main" val="20003"/>
                    </a:ext>
                  </a:extLst>
                </a:gridCol>
                <a:gridCol w="2071238">
                  <a:extLst>
                    <a:ext uri="{9D8B030D-6E8A-4147-A177-3AD203B41FA5}">
                      <a16:colId xmlns:a16="http://schemas.microsoft.com/office/drawing/2014/main" val="20004"/>
                    </a:ext>
                  </a:extLst>
                </a:gridCol>
              </a:tblGrid>
              <a:tr h="576064">
                <a:tc rowSpan="2">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u="none" strike="noStrike" cap="none" normalizeH="0" baseline="0" dirty="0">
                          <a:ln>
                            <a:noFill/>
                          </a:ln>
                          <a:solidFill>
                            <a:schemeClr val="tx1">
                              <a:lumMod val="95000"/>
                              <a:lumOff val="5000"/>
                            </a:schemeClr>
                          </a:solidFill>
                          <a:effectLst/>
                          <a:latin typeface="微软雅黑" panose="020B0503020204020204" pitchFamily="34" charset="-122"/>
                          <a:ea typeface="微软雅黑" panose="020B0503020204020204" pitchFamily="34" charset="-122"/>
                        </a:rPr>
                        <a:t>拥有的权限</a:t>
                      </a:r>
                      <a:endParaRPr kumimoji="0" lang="zh-CN" sz="1800" b="1" i="0" u="none" strike="noStrike" cap="none" normalizeH="0" baseline="0" dirty="0">
                        <a:ln>
                          <a:noFill/>
                        </a:ln>
                        <a:solidFill>
                          <a:schemeClr val="tx1">
                            <a:lumMod val="95000"/>
                            <a:lumOff val="5000"/>
                          </a:schemeClr>
                        </a:solidFill>
                        <a:effectLst/>
                        <a:latin typeface="微软雅黑" panose="020B0503020204020204" pitchFamily="34" charset="-122"/>
                        <a:ea typeface="微软雅黑" panose="020B0503020204020204" pitchFamily="34" charset="-122"/>
                      </a:endParaRPr>
                    </a:p>
                  </a:txBody>
                  <a:tcPr marL="89454" marR="89454" marT="38103" marB="38103" anchor="ctr" horzOverflow="overflow">
                    <a:solidFill>
                      <a:schemeClr val="bg1">
                        <a:lumMod val="95000"/>
                      </a:schemeClr>
                    </a:solidFill>
                  </a:tcPr>
                </a:tc>
                <a:tc gridSpan="4">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800" b="1" u="none" strike="noStrike" cap="none" normalizeH="0" baseline="0" dirty="0">
                          <a:ln>
                            <a:noFill/>
                          </a:ln>
                          <a:solidFill>
                            <a:schemeClr val="tx1">
                              <a:lumMod val="95000"/>
                              <a:lumOff val="5000"/>
                            </a:schemeClr>
                          </a:solidFill>
                          <a:effectLst/>
                          <a:latin typeface="微软雅黑" panose="020B0503020204020204" pitchFamily="34" charset="-122"/>
                          <a:ea typeface="微软雅黑" panose="020B0503020204020204" pitchFamily="34" charset="-122"/>
                        </a:rPr>
                        <a:t>可否执行的操作</a:t>
                      </a:r>
                      <a:endParaRPr kumimoji="0" lang="zh-CN" sz="1800" b="1" i="0" u="none" strike="noStrike" cap="none" normalizeH="0" baseline="0" dirty="0">
                        <a:ln>
                          <a:noFill/>
                        </a:ln>
                        <a:solidFill>
                          <a:schemeClr val="tx1">
                            <a:lumMod val="95000"/>
                            <a:lumOff val="5000"/>
                          </a:schemeClr>
                        </a:solidFill>
                        <a:effectLst/>
                        <a:latin typeface="微软雅黑" panose="020B0503020204020204" pitchFamily="34" charset="-122"/>
                        <a:ea typeface="微软雅黑" panose="020B0503020204020204" pitchFamily="34" charset="-122"/>
                      </a:endParaRPr>
                    </a:p>
                  </a:txBody>
                  <a:tcPr marL="89454" marR="89454" marT="38103" marB="38103" anchor="ctr" horzOverflow="overflow">
                    <a:solidFill>
                      <a:schemeClr val="bg1">
                        <a:lumMod val="95000"/>
                      </a:schemeClr>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914489">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1" u="none" strike="noStrike" cap="none" normalizeH="0" baseline="0" dirty="0">
                          <a:ln>
                            <a:noFill/>
                          </a:ln>
                          <a:solidFill>
                            <a:schemeClr val="tx1">
                              <a:lumMod val="95000"/>
                              <a:lumOff val="5000"/>
                            </a:schemeClr>
                          </a:solidFill>
                          <a:effectLst/>
                          <a:latin typeface="微软雅黑" panose="020B0503020204020204" pitchFamily="34" charset="-122"/>
                          <a:ea typeface="微软雅黑" panose="020B0503020204020204" pitchFamily="34" charset="-122"/>
                        </a:rPr>
                        <a:t>CREATE USER</a:t>
                      </a:r>
                      <a:endParaRPr kumimoji="0" lang="en-US" sz="1600" b="1" i="0" u="none" strike="noStrike" cap="none" normalizeH="0" baseline="0" dirty="0">
                        <a:ln>
                          <a:noFill/>
                        </a:ln>
                        <a:solidFill>
                          <a:schemeClr val="tx1">
                            <a:lumMod val="95000"/>
                            <a:lumOff val="5000"/>
                          </a:schemeClr>
                        </a:solidFill>
                        <a:effectLst/>
                        <a:latin typeface="微软雅黑" panose="020B0503020204020204" pitchFamily="34" charset="-122"/>
                        <a:ea typeface="微软雅黑" panose="020B0503020204020204" pitchFamily="34" charset="-122"/>
                      </a:endParaRPr>
                    </a:p>
                  </a:txBody>
                  <a:tcPr marL="89454" marR="89454" marT="38103" marB="38103"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1600" b="1" u="none" strike="noStrike" cap="none" normalizeH="0" baseline="0" dirty="0">
                          <a:ln>
                            <a:noFill/>
                          </a:ln>
                          <a:solidFill>
                            <a:schemeClr val="tx1">
                              <a:lumMod val="95000"/>
                              <a:lumOff val="5000"/>
                            </a:schemeClr>
                          </a:solidFill>
                          <a:effectLst/>
                          <a:latin typeface="微软雅黑" panose="020B0503020204020204" pitchFamily="34" charset="-122"/>
                          <a:ea typeface="微软雅黑" panose="020B0503020204020204" pitchFamily="34" charset="-122"/>
                        </a:rPr>
                        <a:t>CREATE SCHEMA</a:t>
                      </a:r>
                      <a:endParaRPr kumimoji="0" lang="en-US" sz="1600" b="1" i="0" u="none" strike="noStrike" cap="none" normalizeH="0" baseline="0" dirty="0">
                        <a:ln>
                          <a:noFill/>
                        </a:ln>
                        <a:solidFill>
                          <a:schemeClr val="tx1">
                            <a:lumMod val="95000"/>
                            <a:lumOff val="5000"/>
                          </a:schemeClr>
                        </a:solidFill>
                        <a:effectLst/>
                        <a:latin typeface="微软雅黑" panose="020B0503020204020204" pitchFamily="34" charset="-122"/>
                        <a:ea typeface="微软雅黑" panose="020B0503020204020204" pitchFamily="34" charset="-122"/>
                      </a:endParaRPr>
                    </a:p>
                  </a:txBody>
                  <a:tcPr marL="89454" marR="89454" marT="38103" marB="38103"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600" b="1" u="none" strike="noStrike" cap="none" normalizeH="0" baseline="0" dirty="0">
                          <a:ln>
                            <a:noFill/>
                          </a:ln>
                          <a:solidFill>
                            <a:schemeClr val="tx1">
                              <a:lumMod val="95000"/>
                              <a:lumOff val="5000"/>
                            </a:schemeClr>
                          </a:solidFill>
                          <a:effectLst/>
                          <a:latin typeface="微软雅黑" panose="020B0503020204020204" pitchFamily="34" charset="-122"/>
                          <a:ea typeface="微软雅黑" panose="020B0503020204020204" pitchFamily="34" charset="-122"/>
                        </a:rPr>
                        <a:t>CREATE TABLE</a:t>
                      </a:r>
                      <a:endParaRPr kumimoji="0" lang="en-US" sz="1600" b="1" i="0" u="none" strike="noStrike" cap="none" normalizeH="0" baseline="0" dirty="0">
                        <a:ln>
                          <a:noFill/>
                        </a:ln>
                        <a:solidFill>
                          <a:schemeClr val="tx1">
                            <a:lumMod val="95000"/>
                            <a:lumOff val="5000"/>
                          </a:schemeClr>
                        </a:solidFill>
                        <a:effectLst/>
                        <a:latin typeface="微软雅黑" panose="020B0503020204020204" pitchFamily="34" charset="-122"/>
                        <a:ea typeface="微软雅黑" panose="020B0503020204020204" pitchFamily="34" charset="-122"/>
                      </a:endParaRPr>
                    </a:p>
                  </a:txBody>
                  <a:tcPr marL="89454" marR="89454" marT="38103" marB="38103"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b="1" u="none" strike="noStrike" cap="none" normalizeH="0" baseline="0" dirty="0">
                          <a:ln>
                            <a:noFill/>
                          </a:ln>
                          <a:solidFill>
                            <a:schemeClr val="tx1">
                              <a:lumMod val="95000"/>
                              <a:lumOff val="5000"/>
                            </a:schemeClr>
                          </a:solidFill>
                          <a:effectLst/>
                          <a:latin typeface="微软雅黑" panose="020B0503020204020204" pitchFamily="34" charset="-122"/>
                          <a:ea typeface="微软雅黑" panose="020B0503020204020204" pitchFamily="34" charset="-122"/>
                        </a:rPr>
                        <a:t>登录数据库 </a:t>
                      </a:r>
                      <a:r>
                        <a:rPr kumimoji="0" lang="zh-CN" altLang="en-US" sz="1600" b="1" u="none" strike="noStrike" cap="none" normalizeH="0" baseline="0" dirty="0">
                          <a:ln>
                            <a:noFill/>
                          </a:ln>
                          <a:solidFill>
                            <a:schemeClr val="tx1">
                              <a:lumMod val="95000"/>
                              <a:lumOff val="5000"/>
                            </a:schemeClr>
                          </a:solidFill>
                          <a:effectLst/>
                          <a:latin typeface="微软雅黑" panose="020B0503020204020204" pitchFamily="34" charset="-122"/>
                          <a:ea typeface="微软雅黑" panose="020B0503020204020204" pitchFamily="34" charset="-122"/>
                        </a:rPr>
                        <a:t>，</a:t>
                      </a:r>
                      <a:r>
                        <a:rPr kumimoji="0" lang="zh-CN" sz="1600" b="1" u="none" strike="noStrike" cap="none" normalizeH="0" baseline="0" dirty="0">
                          <a:ln>
                            <a:noFill/>
                          </a:ln>
                          <a:solidFill>
                            <a:schemeClr val="tx1">
                              <a:lumMod val="95000"/>
                              <a:lumOff val="5000"/>
                            </a:schemeClr>
                          </a:solidFill>
                          <a:effectLst/>
                          <a:latin typeface="微软雅黑" panose="020B0503020204020204" pitchFamily="34" charset="-122"/>
                          <a:ea typeface="微软雅黑" panose="020B0503020204020204" pitchFamily="34" charset="-122"/>
                        </a:rPr>
                        <a:t>执行数据查询</a:t>
                      </a:r>
                      <a:r>
                        <a:rPr kumimoji="0" lang="zh-CN" sz="1600" b="1" u="none" strike="noStrike" cap="none" normalizeH="0" baseline="0">
                          <a:ln>
                            <a:noFill/>
                          </a:ln>
                          <a:solidFill>
                            <a:schemeClr val="tx1">
                              <a:lumMod val="95000"/>
                              <a:lumOff val="5000"/>
                            </a:schemeClr>
                          </a:solidFill>
                          <a:effectLst/>
                          <a:latin typeface="微软雅黑" panose="020B0503020204020204" pitchFamily="34" charset="-122"/>
                          <a:ea typeface="微软雅黑" panose="020B0503020204020204" pitchFamily="34" charset="-122"/>
                        </a:rPr>
                        <a:t>和操</a:t>
                      </a:r>
                      <a:r>
                        <a:rPr kumimoji="0" lang="zh-CN" altLang="en-US" sz="1600" b="1" u="none" strike="noStrike" cap="none" normalizeH="0" baseline="0">
                          <a:ln>
                            <a:noFill/>
                          </a:ln>
                          <a:solidFill>
                            <a:schemeClr val="tx1">
                              <a:lumMod val="95000"/>
                              <a:lumOff val="5000"/>
                            </a:schemeClr>
                          </a:solidFill>
                          <a:effectLst/>
                          <a:latin typeface="微软雅黑" panose="020B0503020204020204" pitchFamily="34" charset="-122"/>
                          <a:ea typeface="微软雅黑" panose="020B0503020204020204" pitchFamily="34" charset="-122"/>
                        </a:rPr>
                        <a:t>作</a:t>
                      </a:r>
                      <a:endParaRPr kumimoji="0" lang="zh-CN" sz="1600" b="1" i="0" u="none" strike="noStrike" cap="none" normalizeH="0" baseline="0" dirty="0">
                        <a:ln>
                          <a:noFill/>
                        </a:ln>
                        <a:solidFill>
                          <a:schemeClr val="tx1">
                            <a:lumMod val="95000"/>
                            <a:lumOff val="5000"/>
                          </a:schemeClr>
                        </a:solidFill>
                        <a:effectLst/>
                        <a:latin typeface="微软雅黑" panose="020B0503020204020204" pitchFamily="34" charset="-122"/>
                        <a:ea typeface="微软雅黑" panose="020B0503020204020204" pitchFamily="34" charset="-122"/>
                      </a:endParaRPr>
                    </a:p>
                  </a:txBody>
                  <a:tcPr marL="89454" marR="89454" marT="38103" marB="38103" anchor="ctr" horzOverflow="overflow">
                    <a:solidFill>
                      <a:schemeClr val="bg1">
                        <a:lumMod val="95000"/>
                      </a:schemeClr>
                    </a:solidFill>
                  </a:tcPr>
                </a:tc>
                <a:extLst>
                  <a:ext uri="{0D108BD9-81ED-4DB2-BD59-A6C34878D82A}">
                    <a16:rowId xmlns:a16="http://schemas.microsoft.com/office/drawing/2014/main" val="10001"/>
                  </a:ext>
                </a:extLst>
              </a:tr>
              <a:tr h="355635">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u="none" strike="noStrike" cap="none" normalizeH="0" baseline="0" dirty="0">
                          <a:ln>
                            <a:noFill/>
                          </a:ln>
                          <a:solidFill>
                            <a:schemeClr val="tx1">
                              <a:lumMod val="95000"/>
                              <a:lumOff val="5000"/>
                            </a:schemeClr>
                          </a:solidFill>
                          <a:effectLst/>
                          <a:latin typeface="微软雅黑" panose="020B0503020204020204" pitchFamily="34" charset="-122"/>
                          <a:ea typeface="微软雅黑" panose="020B0503020204020204" pitchFamily="34" charset="-122"/>
                        </a:rPr>
                        <a:t>DBA</a:t>
                      </a:r>
                      <a:endParaRPr kumimoji="0" lang="en-US" sz="1800" b="1" i="0" u="none" strike="noStrike" cap="none" normalizeH="0" baseline="0" dirty="0">
                        <a:ln>
                          <a:noFill/>
                        </a:ln>
                        <a:solidFill>
                          <a:schemeClr val="tx1">
                            <a:lumMod val="95000"/>
                            <a:lumOff val="5000"/>
                          </a:schemeClr>
                        </a:solidFill>
                        <a:effectLst/>
                        <a:latin typeface="微软雅黑" panose="020B0503020204020204" pitchFamily="34" charset="-122"/>
                        <a:ea typeface="微软雅黑" panose="020B0503020204020204" pitchFamily="34" charset="-122"/>
                      </a:endParaRPr>
                    </a:p>
                  </a:txBody>
                  <a:tcPr marL="89454" marR="89454" marT="38103" marB="38103"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u="none" strike="noStrike" cap="none" normalizeH="0" baseline="0" dirty="0">
                          <a:ln>
                            <a:noFill/>
                          </a:ln>
                          <a:effectLst/>
                          <a:latin typeface="华文中宋" panose="02010600040101010101" pitchFamily="2" charset="-122"/>
                          <a:ea typeface="华文中宋" panose="02010600040101010101" pitchFamily="2" charset="-122"/>
                        </a:rPr>
                        <a:t>可以</a:t>
                      </a:r>
                      <a:endParaRPr kumimoji="0" lang="zh-CN" sz="16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endParaRPr>
                    </a:p>
                  </a:txBody>
                  <a:tcPr marL="89454" marR="89454" marT="38103" marB="38103"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u="none" strike="noStrike" cap="none" normalizeH="0" baseline="0">
                          <a:ln>
                            <a:noFill/>
                          </a:ln>
                          <a:effectLst/>
                          <a:latin typeface="华文中宋" panose="02010600040101010101" pitchFamily="2" charset="-122"/>
                          <a:ea typeface="华文中宋" panose="02010600040101010101" pitchFamily="2" charset="-122"/>
                        </a:rPr>
                        <a:t>可以</a:t>
                      </a:r>
                      <a:endParaRPr kumimoji="0" lang="zh-CN" sz="16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endParaRPr>
                    </a:p>
                  </a:txBody>
                  <a:tcPr marL="89454" marR="89454" marT="38103" marB="38103"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u="none" strike="noStrike" cap="none" normalizeH="0" baseline="0">
                          <a:ln>
                            <a:noFill/>
                          </a:ln>
                          <a:effectLst/>
                          <a:latin typeface="华文中宋" panose="02010600040101010101" pitchFamily="2" charset="-122"/>
                          <a:ea typeface="华文中宋" panose="02010600040101010101" pitchFamily="2" charset="-122"/>
                        </a:rPr>
                        <a:t>可以</a:t>
                      </a:r>
                      <a:endParaRPr kumimoji="0" lang="zh-CN" sz="16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endParaRPr>
                    </a:p>
                  </a:txBody>
                  <a:tcPr marL="89454" marR="89454" marT="38103" marB="38103"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u="none" strike="noStrike" cap="none" normalizeH="0" baseline="0" dirty="0">
                          <a:ln>
                            <a:noFill/>
                          </a:ln>
                          <a:effectLst/>
                          <a:latin typeface="华文中宋" panose="02010600040101010101" pitchFamily="2" charset="-122"/>
                          <a:ea typeface="华文中宋" panose="02010600040101010101" pitchFamily="2" charset="-122"/>
                        </a:rPr>
                        <a:t>可以</a:t>
                      </a:r>
                      <a:endParaRPr kumimoji="0" lang="zh-CN" sz="16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endParaRPr>
                    </a:p>
                  </a:txBody>
                  <a:tcPr marL="89454" marR="89454" marT="38103" marB="38103" anchor="ctr" horzOverflow="overflow">
                    <a:solidFill>
                      <a:schemeClr val="bg1">
                        <a:lumMod val="95000"/>
                      </a:schemeClr>
                    </a:solidFill>
                  </a:tcPr>
                </a:tc>
                <a:extLst>
                  <a:ext uri="{0D108BD9-81ED-4DB2-BD59-A6C34878D82A}">
                    <a16:rowId xmlns:a16="http://schemas.microsoft.com/office/drawing/2014/main" val="10002"/>
                  </a:ext>
                </a:extLst>
              </a:tr>
              <a:tr h="444543">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u="none" strike="noStrike" cap="none" normalizeH="0" baseline="0">
                          <a:ln>
                            <a:noFill/>
                          </a:ln>
                          <a:solidFill>
                            <a:schemeClr val="tx1">
                              <a:lumMod val="95000"/>
                              <a:lumOff val="5000"/>
                            </a:schemeClr>
                          </a:solidFill>
                          <a:effectLst/>
                          <a:latin typeface="微软雅黑" panose="020B0503020204020204" pitchFamily="34" charset="-122"/>
                          <a:ea typeface="微软雅黑" panose="020B0503020204020204" pitchFamily="34" charset="-122"/>
                        </a:rPr>
                        <a:t>RESOURCE</a:t>
                      </a:r>
                      <a:endParaRPr kumimoji="0" lang="en-US" sz="1800" b="1" i="0" u="none" strike="noStrike" cap="none" normalizeH="0" baseline="0">
                        <a:ln>
                          <a:noFill/>
                        </a:ln>
                        <a:solidFill>
                          <a:schemeClr val="tx1">
                            <a:lumMod val="95000"/>
                            <a:lumOff val="5000"/>
                          </a:schemeClr>
                        </a:solidFill>
                        <a:effectLst/>
                        <a:latin typeface="微软雅黑" panose="020B0503020204020204" pitchFamily="34" charset="-122"/>
                        <a:ea typeface="微软雅黑" panose="020B0503020204020204" pitchFamily="34" charset="-122"/>
                      </a:endParaRPr>
                    </a:p>
                  </a:txBody>
                  <a:tcPr marL="89454" marR="89454" marT="38103" marB="38103"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u="none" strike="noStrike" cap="none" normalizeH="0" baseline="0" dirty="0">
                          <a:ln>
                            <a:noFill/>
                          </a:ln>
                          <a:effectLst/>
                          <a:latin typeface="华文中宋" panose="02010600040101010101" pitchFamily="2" charset="-122"/>
                          <a:ea typeface="华文中宋" panose="02010600040101010101" pitchFamily="2" charset="-122"/>
                        </a:rPr>
                        <a:t>不可以</a:t>
                      </a:r>
                      <a:endParaRPr kumimoji="0" lang="zh-CN" sz="16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endParaRPr>
                    </a:p>
                  </a:txBody>
                  <a:tcPr marL="89454" marR="89454" marT="38103" marB="38103"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u="none" strike="noStrike" cap="none" normalizeH="0" baseline="0" dirty="0">
                          <a:ln>
                            <a:noFill/>
                          </a:ln>
                          <a:effectLst/>
                          <a:latin typeface="华文中宋" panose="02010600040101010101" pitchFamily="2" charset="-122"/>
                          <a:ea typeface="华文中宋" panose="02010600040101010101" pitchFamily="2" charset="-122"/>
                        </a:rPr>
                        <a:t>不可以</a:t>
                      </a:r>
                      <a:endParaRPr kumimoji="0" lang="zh-CN" sz="16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endParaRPr>
                    </a:p>
                  </a:txBody>
                  <a:tcPr marL="89454" marR="89454" marT="38103" marB="38103"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u="none" strike="noStrike" cap="none" normalizeH="0" baseline="0">
                          <a:ln>
                            <a:noFill/>
                          </a:ln>
                          <a:effectLst/>
                          <a:latin typeface="华文中宋" panose="02010600040101010101" pitchFamily="2" charset="-122"/>
                          <a:ea typeface="华文中宋" panose="02010600040101010101" pitchFamily="2" charset="-122"/>
                        </a:rPr>
                        <a:t>不可以</a:t>
                      </a:r>
                      <a:endParaRPr kumimoji="0" lang="zh-CN" sz="16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endParaRPr>
                    </a:p>
                  </a:txBody>
                  <a:tcPr marL="89454" marR="89454" marT="38103" marB="38103"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u="none" strike="noStrike" cap="none" normalizeH="0" baseline="0" dirty="0">
                          <a:ln>
                            <a:noFill/>
                          </a:ln>
                          <a:effectLst/>
                          <a:latin typeface="华文中宋" panose="02010600040101010101" pitchFamily="2" charset="-122"/>
                          <a:ea typeface="华文中宋" panose="02010600040101010101" pitchFamily="2" charset="-122"/>
                        </a:rPr>
                        <a:t>不可以</a:t>
                      </a:r>
                      <a:endParaRPr kumimoji="0" lang="zh-CN" sz="16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endParaRPr>
                    </a:p>
                  </a:txBody>
                  <a:tcPr marL="89454" marR="89454" marT="38103" marB="38103" anchor="ctr" horzOverflow="overflow">
                    <a:solidFill>
                      <a:schemeClr val="bg1">
                        <a:lumMod val="95000"/>
                      </a:schemeClr>
                    </a:solidFill>
                  </a:tcPr>
                </a:tc>
                <a:extLst>
                  <a:ext uri="{0D108BD9-81ED-4DB2-BD59-A6C34878D82A}">
                    <a16:rowId xmlns:a16="http://schemas.microsoft.com/office/drawing/2014/main" val="10003"/>
                  </a:ext>
                </a:extLst>
              </a:tr>
              <a:tr h="635062">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sz="1800" b="1" u="none" strike="noStrike" cap="none" normalizeH="0" baseline="0">
                          <a:ln>
                            <a:noFill/>
                          </a:ln>
                          <a:solidFill>
                            <a:schemeClr val="tx1">
                              <a:lumMod val="95000"/>
                              <a:lumOff val="5000"/>
                            </a:schemeClr>
                          </a:solidFill>
                          <a:effectLst/>
                          <a:latin typeface="微软雅黑" panose="020B0503020204020204" pitchFamily="34" charset="-122"/>
                          <a:ea typeface="微软雅黑" panose="020B0503020204020204" pitchFamily="34" charset="-122"/>
                        </a:rPr>
                        <a:t>CONNECT</a:t>
                      </a:r>
                      <a:endParaRPr kumimoji="0" lang="en-US" sz="1800" b="1" i="0" u="none" strike="noStrike" cap="none" normalizeH="0" baseline="0">
                        <a:ln>
                          <a:noFill/>
                        </a:ln>
                        <a:solidFill>
                          <a:schemeClr val="tx1">
                            <a:lumMod val="95000"/>
                            <a:lumOff val="5000"/>
                          </a:schemeClr>
                        </a:solidFill>
                        <a:effectLst/>
                        <a:latin typeface="微软雅黑" panose="020B0503020204020204" pitchFamily="34" charset="-122"/>
                        <a:ea typeface="微软雅黑" panose="020B0503020204020204" pitchFamily="34" charset="-122"/>
                      </a:endParaRPr>
                    </a:p>
                  </a:txBody>
                  <a:tcPr marL="89454" marR="89454" marT="38103" marB="38103"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u="none" strike="noStrike" cap="none" normalizeH="0" baseline="0" dirty="0">
                          <a:ln>
                            <a:noFill/>
                          </a:ln>
                          <a:effectLst/>
                          <a:latin typeface="华文中宋" panose="02010600040101010101" pitchFamily="2" charset="-122"/>
                          <a:ea typeface="华文中宋" panose="02010600040101010101" pitchFamily="2" charset="-122"/>
                        </a:rPr>
                        <a:t>不可以</a:t>
                      </a:r>
                      <a:endParaRPr kumimoji="0" lang="zh-CN" sz="16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endParaRPr>
                    </a:p>
                  </a:txBody>
                  <a:tcPr marL="89454" marR="89454" marT="38103" marB="38103"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u="none" strike="noStrike" cap="none" normalizeH="0" baseline="0">
                          <a:ln>
                            <a:noFill/>
                          </a:ln>
                          <a:effectLst/>
                          <a:latin typeface="华文中宋" panose="02010600040101010101" pitchFamily="2" charset="-122"/>
                          <a:ea typeface="华文中宋" panose="02010600040101010101" pitchFamily="2" charset="-122"/>
                        </a:rPr>
                        <a:t>不可以</a:t>
                      </a:r>
                      <a:endParaRPr kumimoji="0" lang="zh-CN" sz="1600" b="1" i="0" u="none" strike="noStrike" cap="none" normalizeH="0" baseline="0">
                        <a:ln>
                          <a:noFill/>
                        </a:ln>
                        <a:solidFill>
                          <a:schemeClr val="tx1"/>
                        </a:solidFill>
                        <a:effectLst/>
                        <a:latin typeface="华文中宋" panose="02010600040101010101" pitchFamily="2" charset="-122"/>
                        <a:ea typeface="华文中宋" panose="02010600040101010101" pitchFamily="2" charset="-122"/>
                      </a:endParaRPr>
                    </a:p>
                  </a:txBody>
                  <a:tcPr marL="89454" marR="89454" marT="38103" marB="38103"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u="none" strike="noStrike" cap="none" normalizeH="0" baseline="0" dirty="0">
                          <a:ln>
                            <a:noFill/>
                          </a:ln>
                          <a:effectLst/>
                          <a:latin typeface="华文中宋" panose="02010600040101010101" pitchFamily="2" charset="-122"/>
                          <a:ea typeface="华文中宋" panose="02010600040101010101" pitchFamily="2" charset="-122"/>
                        </a:rPr>
                        <a:t>不可以</a:t>
                      </a:r>
                      <a:endParaRPr kumimoji="0" lang="zh-CN" sz="16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endParaRPr>
                    </a:p>
                  </a:txBody>
                  <a:tcPr marL="89454" marR="89454" marT="38103" marB="38103" anchor="ctr"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sz="1600" u="none" strike="noStrike" cap="none" normalizeH="0" baseline="0" dirty="0">
                          <a:ln>
                            <a:noFill/>
                          </a:ln>
                          <a:effectLst/>
                          <a:latin typeface="华文中宋" panose="02010600040101010101" pitchFamily="2" charset="-122"/>
                          <a:ea typeface="华文中宋" panose="02010600040101010101" pitchFamily="2" charset="-122"/>
                        </a:rPr>
                        <a:t>可以，但必须拥有相应权限</a:t>
                      </a:r>
                      <a:endParaRPr kumimoji="0" lang="zh-CN" sz="1600" b="1" i="0" u="none" strike="noStrike" cap="none" normalizeH="0" baseline="0" dirty="0">
                        <a:ln>
                          <a:noFill/>
                        </a:ln>
                        <a:solidFill>
                          <a:schemeClr val="tx1"/>
                        </a:solidFill>
                        <a:effectLst/>
                        <a:latin typeface="华文中宋" panose="02010600040101010101" pitchFamily="2" charset="-122"/>
                        <a:ea typeface="华文中宋" panose="02010600040101010101" pitchFamily="2" charset="-122"/>
                      </a:endParaRPr>
                    </a:p>
                  </a:txBody>
                  <a:tcPr marL="89454" marR="89454" marT="38103" marB="38103" anchor="ctr" horzOverflow="overflow">
                    <a:solidFill>
                      <a:schemeClr val="bg1">
                        <a:lumMod val="9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00942214"/>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681288" y="2017713"/>
            <a:ext cx="782637" cy="795337"/>
          </a:xfrm>
          <a:prstGeom prst="ellipse">
            <a:avLst/>
          </a:prstGeom>
          <a:ln>
            <a:solidFill>
              <a:srgbClr val="3522A8"/>
            </a:solidFill>
          </a:ln>
        </p:spPr>
        <p:style>
          <a:lnRef idx="2">
            <a:schemeClr val="accent6"/>
          </a:lnRef>
          <a:fillRef idx="1">
            <a:schemeClr val="lt1"/>
          </a:fillRef>
          <a:effectRef idx="0">
            <a:schemeClr val="accent6"/>
          </a:effectRef>
          <a:fontRef idx="minor">
            <a:schemeClr val="dk1"/>
          </a:fontRef>
        </p:style>
        <p:txBody>
          <a:bodyPr lIns="71305" tIns="35652" rIns="71305" bIns="35652" anchor="ctr"/>
          <a:lstStyle/>
          <a:p>
            <a:pPr algn="ctr" eaLnBrk="1" fontAlgn="auto" hangingPunct="1">
              <a:spcBef>
                <a:spcPts val="0"/>
              </a:spcBef>
              <a:spcAft>
                <a:spcPts val="0"/>
              </a:spcAft>
              <a:defRPr/>
            </a:pPr>
            <a:endParaRPr lang="zh-CN" altLang="en-US">
              <a:latin typeface="Impact" pitchFamily="34" charset="0"/>
            </a:endParaRPr>
          </a:p>
        </p:txBody>
      </p:sp>
      <p:sp>
        <p:nvSpPr>
          <p:cNvPr id="7" name="椭圆 6"/>
          <p:cNvSpPr/>
          <p:nvPr/>
        </p:nvSpPr>
        <p:spPr>
          <a:xfrm>
            <a:off x="2747963" y="2092325"/>
            <a:ext cx="647700" cy="658813"/>
          </a:xfrm>
          <a:prstGeom prst="ellipse">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spcBef>
                <a:spcPct val="20000"/>
              </a:spcBef>
              <a:defRPr/>
            </a:pPr>
            <a:r>
              <a:rPr lang="en-US" altLang="zh-CN" sz="4400">
                <a:latin typeface="Rockwell Extra Bold" panose="02060903040505020403" pitchFamily="18" charset="0"/>
              </a:rPr>
              <a:t>2</a:t>
            </a:r>
            <a:endParaRPr lang="zh-CN" altLang="en-US" sz="4400" dirty="0">
              <a:latin typeface="Rockwell Extra Bold" panose="02060903040505020403" pitchFamily="18" charset="0"/>
            </a:endParaRPr>
          </a:p>
        </p:txBody>
      </p:sp>
      <p:cxnSp>
        <p:nvCxnSpPr>
          <p:cNvPr id="8" name="直接连接符 7"/>
          <p:cNvCxnSpPr>
            <a:stCxn id="6" idx="6"/>
          </p:cNvCxnSpPr>
          <p:nvPr/>
        </p:nvCxnSpPr>
        <p:spPr>
          <a:xfrm>
            <a:off x="3463925" y="2416175"/>
            <a:ext cx="3268663" cy="34925"/>
          </a:xfrm>
          <a:prstGeom prst="line">
            <a:avLst/>
          </a:prstGeom>
          <a:ln w="28575">
            <a:solidFill>
              <a:srgbClr val="1303E1"/>
            </a:solidFill>
            <a:tailEnd type="arrow" w="lg" len="lg"/>
          </a:ln>
        </p:spPr>
        <p:style>
          <a:lnRef idx="1">
            <a:schemeClr val="accent1"/>
          </a:lnRef>
          <a:fillRef idx="0">
            <a:schemeClr val="accent1"/>
          </a:fillRef>
          <a:effectRef idx="0">
            <a:schemeClr val="accent1"/>
          </a:effectRef>
          <a:fontRef idx="minor">
            <a:schemeClr val="tx1"/>
          </a:fontRef>
        </p:style>
      </p:cxnSp>
      <p:sp>
        <p:nvSpPr>
          <p:cNvPr id="44037" name="TextBox 3"/>
          <p:cNvSpPr txBox="1">
            <a:spLocks noChangeArrowheads="1"/>
          </p:cNvSpPr>
          <p:nvPr/>
        </p:nvSpPr>
        <p:spPr bwMode="auto">
          <a:xfrm>
            <a:off x="3492500" y="1898650"/>
            <a:ext cx="3938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457200">
              <a:defRPr sz="3200">
                <a:solidFill>
                  <a:schemeClr val="tx1"/>
                </a:solidFill>
                <a:latin typeface="Arial" panose="020B0604020202020204" pitchFamily="34" charset="0"/>
                <a:ea typeface="宋体" panose="02010600030101010101" pitchFamily="2" charset="-122"/>
              </a:defRPr>
            </a:lvl2pPr>
            <a:lvl3pPr marL="914400">
              <a:defRPr sz="3200">
                <a:solidFill>
                  <a:schemeClr val="tx1"/>
                </a:solidFill>
                <a:latin typeface="Arial" panose="020B0604020202020204" pitchFamily="34" charset="0"/>
                <a:ea typeface="宋体" panose="02010600030101010101" pitchFamily="2" charset="-122"/>
              </a:defRPr>
            </a:lvl3pPr>
            <a:lvl4pPr marL="1371600">
              <a:defRPr sz="3200">
                <a:solidFill>
                  <a:schemeClr val="tx1"/>
                </a:solidFill>
                <a:latin typeface="Arial" panose="020B0604020202020204" pitchFamily="34" charset="0"/>
                <a:ea typeface="宋体" panose="02010600030101010101" pitchFamily="2" charset="-122"/>
              </a:defRPr>
            </a:lvl4pPr>
            <a:lvl5pPr marL="1828800">
              <a:defRPr sz="3200">
                <a:solidFill>
                  <a:schemeClr val="tx1"/>
                </a:solidFill>
                <a:latin typeface="Arial" panose="020B0604020202020204" pitchFamily="34" charset="0"/>
                <a:ea typeface="宋体" panose="02010600030101010101" pitchFamily="2" charset="-122"/>
              </a:defRPr>
            </a:lvl5pPr>
            <a:lvl6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666666"/>
                </a:solidFill>
                <a:latin typeface="微软雅黑" panose="020B0503020204020204" pitchFamily="34" charset="-122"/>
                <a:ea typeface="微软雅黑" panose="020B0503020204020204" pitchFamily="34" charset="-122"/>
              </a:rPr>
              <a:t>数据库安全性控制</a:t>
            </a:r>
          </a:p>
        </p:txBody>
      </p:sp>
      <p:sp>
        <p:nvSpPr>
          <p:cNvPr id="12" name="矩形 48"/>
          <p:cNvSpPr>
            <a:spLocks noChangeArrowheads="1"/>
          </p:cNvSpPr>
          <p:nvPr/>
        </p:nvSpPr>
        <p:spPr bwMode="auto">
          <a:xfrm>
            <a:off x="3635375" y="2557463"/>
            <a:ext cx="3506788" cy="247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用户标识与鉴别</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存取控制</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自主存取控制方法</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授权：授予与回收</a:t>
            </a:r>
          </a:p>
          <a:p>
            <a:pPr marL="342900" indent="-342900" eaLnBrk="1" hangingPunct="1">
              <a:lnSpc>
                <a:spcPct val="120000"/>
              </a:lnSpc>
              <a:spcBef>
                <a:spcPts val="600"/>
              </a:spcBef>
              <a:buFont typeface="Arial" panose="020B0604020202020204" pitchFamily="34" charset="0"/>
              <a:buChar char="•"/>
              <a:defRPr/>
            </a:pPr>
            <a:r>
              <a:rPr lang="zh-CN" altLang="en-US" sz="1800" b="1">
                <a:solidFill>
                  <a:srgbClr val="FF0000"/>
                </a:solidFill>
                <a:latin typeface="微软雅黑" pitchFamily="34" charset="-122"/>
                <a:ea typeface="微软雅黑" pitchFamily="34" charset="-122"/>
              </a:rPr>
              <a:t>数据库角色</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强制存取控制方法</a:t>
            </a:r>
            <a:endParaRPr lang="zh-CN" altLang="en-US" sz="18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4038398205"/>
      </p:ext>
    </p:extLst>
  </p:cSld>
  <p:clrMapOvr>
    <a:masterClrMapping/>
  </p:clrMapOvr>
  <p:transition spd="slow" advTm="1553"/>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44035" name="Rectangle 2"/>
          <p:cNvSpPr>
            <a:spLocks noGrp="1" noChangeArrowheads="1"/>
          </p:cNvSpPr>
          <p:nvPr>
            <p:ph type="title"/>
          </p:nvPr>
        </p:nvSpPr>
        <p:spPr/>
        <p:txBody>
          <a:bodyPr anchor="ctr"/>
          <a:lstStyle/>
          <a:p>
            <a:pPr eaLnBrk="1" hangingPunct="1"/>
            <a:r>
              <a:rPr lang="zh-CN" altLang="en-US"/>
              <a:t>数据库角色</a:t>
            </a:r>
          </a:p>
        </p:txBody>
      </p:sp>
      <p:sp>
        <p:nvSpPr>
          <p:cNvPr id="44036" name="Rectangle 3"/>
          <p:cNvSpPr>
            <a:spLocks noGrp="1" noChangeArrowheads="1"/>
          </p:cNvSpPr>
          <p:nvPr>
            <p:ph sz="quarter" idx="10"/>
          </p:nvPr>
        </p:nvSpPr>
        <p:spPr/>
        <p:txBody>
          <a:bodyPr/>
          <a:lstStyle/>
          <a:p>
            <a:pPr eaLnBrk="1" hangingPunct="1">
              <a:lnSpc>
                <a:spcPct val="125000"/>
              </a:lnSpc>
            </a:pPr>
            <a:r>
              <a:rPr lang="zh-CN" altLang="en-US" sz="2000"/>
              <a:t>被命名的一组与数据库操作相关的权限</a:t>
            </a:r>
          </a:p>
          <a:p>
            <a:pPr lvl="1"/>
            <a:r>
              <a:rPr lang="zh-CN" altLang="en-US" sz="1800">
                <a:solidFill>
                  <a:schemeClr val="tx1"/>
                </a:solidFill>
                <a:latin typeface="华文中宋" panose="02010600040101010101" pitchFamily="2" charset="-122"/>
                <a:ea typeface="华文中宋" panose="02010600040101010101" pitchFamily="2" charset="-122"/>
              </a:rPr>
              <a:t>角色是权限的集合 </a:t>
            </a:r>
          </a:p>
          <a:p>
            <a:pPr lvl="1"/>
            <a:r>
              <a:rPr lang="zh-CN" altLang="en-US" sz="1800">
                <a:solidFill>
                  <a:schemeClr val="tx1"/>
                </a:solidFill>
                <a:latin typeface="华文中宋" panose="02010600040101010101" pitchFamily="2" charset="-122"/>
                <a:ea typeface="华文中宋" panose="02010600040101010101" pitchFamily="2" charset="-122"/>
              </a:rPr>
              <a:t>可以为一组具有相同权限的用户创建一个角色</a:t>
            </a:r>
          </a:p>
          <a:p>
            <a:pPr lvl="1"/>
            <a:r>
              <a:rPr lang="zh-CN" altLang="en-US" sz="1800">
                <a:solidFill>
                  <a:schemeClr val="tx1"/>
                </a:solidFill>
                <a:latin typeface="华文中宋" panose="02010600040101010101" pitchFamily="2" charset="-122"/>
                <a:ea typeface="华文中宋" panose="02010600040101010101" pitchFamily="2" charset="-122"/>
              </a:rPr>
              <a:t>简化授权的过程</a:t>
            </a:r>
          </a:p>
          <a:p>
            <a:pPr eaLnBrk="1" hangingPunct="1">
              <a:lnSpc>
                <a:spcPct val="125000"/>
              </a:lnSpc>
            </a:pPr>
            <a:endParaRPr lang="en-US" altLang="zh-CN" sz="2000"/>
          </a:p>
        </p:txBody>
      </p:sp>
    </p:spTree>
    <p:extLst>
      <p:ext uri="{BB962C8B-B14F-4D97-AF65-F5344CB8AC3E}">
        <p14:creationId xmlns:p14="http://schemas.microsoft.com/office/powerpoint/2010/main" val="4044789805"/>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45059" name="Rectangle 2"/>
          <p:cNvSpPr>
            <a:spLocks noGrp="1" noChangeArrowheads="1"/>
          </p:cNvSpPr>
          <p:nvPr>
            <p:ph type="title"/>
          </p:nvPr>
        </p:nvSpPr>
        <p:spPr/>
        <p:txBody>
          <a:bodyPr anchor="ctr"/>
          <a:lstStyle/>
          <a:p>
            <a:pPr eaLnBrk="1" hangingPunct="1"/>
            <a:r>
              <a:rPr lang="zh-CN" altLang="zh-CN"/>
              <a:t>数据库角色</a:t>
            </a:r>
            <a:r>
              <a:rPr lang="zh-CN" altLang="en-US"/>
              <a:t>的创建与授权</a:t>
            </a:r>
            <a:endParaRPr lang="zh-CN" altLang="zh-CN"/>
          </a:p>
        </p:txBody>
      </p:sp>
      <p:sp>
        <p:nvSpPr>
          <p:cNvPr id="45060" name="Rectangle 3"/>
          <p:cNvSpPr>
            <a:spLocks noGrp="1" noChangeArrowheads="1"/>
          </p:cNvSpPr>
          <p:nvPr>
            <p:ph sz="quarter" idx="10"/>
          </p:nvPr>
        </p:nvSpPr>
        <p:spPr/>
        <p:txBody>
          <a:bodyPr/>
          <a:lstStyle/>
          <a:p>
            <a:pPr eaLnBrk="1" hangingPunct="1"/>
            <a:r>
              <a:rPr lang="zh-CN" altLang="en-US"/>
              <a:t>角色的创建</a:t>
            </a:r>
          </a:p>
          <a:p>
            <a:pPr marL="269875" lvl="1" indent="0" defTabSz="912813" eaLnBrk="1" hangingPunct="1">
              <a:buSzPct val="100000"/>
              <a:buNone/>
            </a:pPr>
            <a:r>
              <a:rPr lang="en-US" altLang="zh-CN" sz="1600">
                <a:solidFill>
                  <a:schemeClr val="tx1">
                    <a:lumMod val="50000"/>
                    <a:lumOff val="50000"/>
                  </a:schemeClr>
                </a:solidFill>
              </a:rPr>
              <a:t>CREATE  ROLE  &lt;</a:t>
            </a:r>
            <a:r>
              <a:rPr lang="zh-CN" altLang="en-US" sz="1600">
                <a:solidFill>
                  <a:schemeClr val="tx1">
                    <a:lumMod val="50000"/>
                    <a:lumOff val="50000"/>
                  </a:schemeClr>
                </a:solidFill>
              </a:rPr>
              <a:t>角色名</a:t>
            </a:r>
            <a:r>
              <a:rPr lang="en-US" altLang="zh-CN" sz="1600">
                <a:solidFill>
                  <a:schemeClr val="tx1">
                    <a:lumMod val="50000"/>
                    <a:lumOff val="50000"/>
                  </a:schemeClr>
                </a:solidFill>
              </a:rPr>
              <a:t>&gt; </a:t>
            </a:r>
          </a:p>
          <a:p>
            <a:pPr marL="450850" lvl="1" indent="-180975" defTabSz="912813" eaLnBrk="1" hangingPunct="1">
              <a:buSzPct val="100000"/>
              <a:buChar char="-"/>
            </a:pPr>
            <a:endParaRPr lang="en-US" altLang="zh-CN" sz="1600">
              <a:solidFill>
                <a:schemeClr val="tx1">
                  <a:lumMod val="50000"/>
                  <a:lumOff val="50000"/>
                </a:schemeClr>
              </a:solidFill>
            </a:endParaRPr>
          </a:p>
          <a:p>
            <a:pPr eaLnBrk="1" hangingPunct="1"/>
            <a:r>
              <a:rPr lang="zh-CN" altLang="en-US"/>
              <a:t>给角色授权 </a:t>
            </a:r>
          </a:p>
          <a:p>
            <a:pPr marL="269875" lvl="1" indent="0" defTabSz="912813" eaLnBrk="1" hangingPunct="1">
              <a:buSzPct val="100000"/>
              <a:buNone/>
            </a:pPr>
            <a:r>
              <a:rPr lang="zh-CN" altLang="en-US" sz="1600">
                <a:solidFill>
                  <a:schemeClr val="tx1">
                    <a:lumMod val="50000"/>
                    <a:lumOff val="50000"/>
                  </a:schemeClr>
                </a:solidFill>
              </a:rPr>
              <a:t> </a:t>
            </a:r>
            <a:r>
              <a:rPr lang="en-US" altLang="zh-CN" sz="1600">
                <a:solidFill>
                  <a:schemeClr val="tx1">
                    <a:lumMod val="50000"/>
                    <a:lumOff val="50000"/>
                  </a:schemeClr>
                </a:solidFill>
              </a:rPr>
              <a:t>GRANT  &lt;</a:t>
            </a:r>
            <a:r>
              <a:rPr lang="zh-CN" altLang="en-US" sz="1600">
                <a:solidFill>
                  <a:schemeClr val="tx1">
                    <a:lumMod val="50000"/>
                    <a:lumOff val="50000"/>
                  </a:schemeClr>
                </a:solidFill>
              </a:rPr>
              <a:t>权限</a:t>
            </a:r>
            <a:r>
              <a:rPr lang="en-US" altLang="zh-CN" sz="1600">
                <a:solidFill>
                  <a:schemeClr val="tx1">
                    <a:lumMod val="50000"/>
                    <a:lumOff val="50000"/>
                  </a:schemeClr>
                </a:solidFill>
              </a:rPr>
              <a:t>&gt;[,&lt;</a:t>
            </a:r>
            <a:r>
              <a:rPr lang="zh-CN" altLang="en-US" sz="1600">
                <a:solidFill>
                  <a:schemeClr val="tx1">
                    <a:lumMod val="50000"/>
                    <a:lumOff val="50000"/>
                  </a:schemeClr>
                </a:solidFill>
              </a:rPr>
              <a:t>权限</a:t>
            </a:r>
            <a:r>
              <a:rPr lang="en-US" altLang="zh-CN" sz="1600">
                <a:solidFill>
                  <a:schemeClr val="tx1">
                    <a:lumMod val="50000"/>
                    <a:lumOff val="50000"/>
                  </a:schemeClr>
                </a:solidFill>
              </a:rPr>
              <a:t>&gt;]… </a:t>
            </a:r>
          </a:p>
          <a:p>
            <a:pPr marL="269875" lvl="1" indent="0" defTabSz="912813" eaLnBrk="1" hangingPunct="1">
              <a:buSzPct val="100000"/>
              <a:buNone/>
            </a:pPr>
            <a:r>
              <a:rPr lang="en-US" altLang="zh-CN" sz="1600">
                <a:solidFill>
                  <a:schemeClr val="tx1">
                    <a:lumMod val="50000"/>
                    <a:lumOff val="50000"/>
                  </a:schemeClr>
                </a:solidFill>
              </a:rPr>
              <a:t> ON &lt;</a:t>
            </a:r>
            <a:r>
              <a:rPr lang="zh-CN" altLang="en-US" sz="1600">
                <a:solidFill>
                  <a:schemeClr val="tx1">
                    <a:lumMod val="50000"/>
                    <a:lumOff val="50000"/>
                  </a:schemeClr>
                </a:solidFill>
              </a:rPr>
              <a:t>对象类型</a:t>
            </a:r>
            <a:r>
              <a:rPr lang="en-US" altLang="zh-CN" sz="1600">
                <a:solidFill>
                  <a:schemeClr val="tx1">
                    <a:lumMod val="50000"/>
                    <a:lumOff val="50000"/>
                  </a:schemeClr>
                </a:solidFill>
              </a:rPr>
              <a:t>&gt;</a:t>
            </a:r>
            <a:r>
              <a:rPr lang="zh-CN" altLang="en-US" sz="1600">
                <a:solidFill>
                  <a:schemeClr val="tx1">
                    <a:lumMod val="50000"/>
                    <a:lumOff val="50000"/>
                  </a:schemeClr>
                </a:solidFill>
              </a:rPr>
              <a:t>对象名  </a:t>
            </a:r>
          </a:p>
          <a:p>
            <a:pPr marL="269875" lvl="1" indent="0" defTabSz="912813" eaLnBrk="1" hangingPunct="1">
              <a:buSzPct val="100000"/>
              <a:buNone/>
            </a:pPr>
            <a:r>
              <a:rPr lang="zh-CN" altLang="en-US" sz="1600">
                <a:solidFill>
                  <a:schemeClr val="tx1">
                    <a:lumMod val="50000"/>
                    <a:lumOff val="50000"/>
                  </a:schemeClr>
                </a:solidFill>
              </a:rPr>
              <a:t> </a:t>
            </a:r>
            <a:r>
              <a:rPr lang="en-US" altLang="zh-CN" sz="1600">
                <a:solidFill>
                  <a:schemeClr val="tx1">
                    <a:lumMod val="50000"/>
                    <a:lumOff val="50000"/>
                  </a:schemeClr>
                </a:solidFill>
              </a:rPr>
              <a:t>TO &lt;</a:t>
            </a:r>
            <a:r>
              <a:rPr lang="zh-CN" altLang="en-US" sz="1600">
                <a:solidFill>
                  <a:schemeClr val="tx1">
                    <a:lumMod val="50000"/>
                    <a:lumOff val="50000"/>
                  </a:schemeClr>
                </a:solidFill>
              </a:rPr>
              <a:t>角色</a:t>
            </a:r>
            <a:r>
              <a:rPr lang="en-US" altLang="zh-CN" sz="1600">
                <a:solidFill>
                  <a:schemeClr val="tx1">
                    <a:lumMod val="50000"/>
                    <a:lumOff val="50000"/>
                  </a:schemeClr>
                </a:solidFill>
              </a:rPr>
              <a:t>&gt;[,&lt;</a:t>
            </a:r>
            <a:r>
              <a:rPr lang="zh-CN" altLang="en-US" sz="1600">
                <a:solidFill>
                  <a:schemeClr val="tx1">
                    <a:lumMod val="50000"/>
                    <a:lumOff val="50000"/>
                  </a:schemeClr>
                </a:solidFill>
              </a:rPr>
              <a:t>角色</a:t>
            </a:r>
            <a:r>
              <a:rPr lang="en-US" altLang="zh-CN" sz="1600">
                <a:solidFill>
                  <a:schemeClr val="tx1">
                    <a:lumMod val="50000"/>
                    <a:lumOff val="50000"/>
                  </a:schemeClr>
                </a:solidFill>
              </a:rPr>
              <a:t>&gt;]…</a:t>
            </a:r>
          </a:p>
          <a:p>
            <a:pPr marL="450850" lvl="1" indent="-180975" defTabSz="912813" eaLnBrk="1" hangingPunct="1">
              <a:buSzPct val="100000"/>
              <a:buChar char="-"/>
            </a:pPr>
            <a:endParaRPr lang="en-US" altLang="zh-CN" sz="1600">
              <a:solidFill>
                <a:schemeClr val="tx1">
                  <a:lumMod val="50000"/>
                  <a:lumOff val="50000"/>
                </a:schemeClr>
              </a:solidFill>
            </a:endParaRPr>
          </a:p>
        </p:txBody>
      </p:sp>
    </p:spTree>
    <p:extLst>
      <p:ext uri="{BB962C8B-B14F-4D97-AF65-F5344CB8AC3E}">
        <p14:creationId xmlns:p14="http://schemas.microsoft.com/office/powerpoint/2010/main" val="2325025904"/>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46083" name="Rectangle 2"/>
          <p:cNvSpPr>
            <a:spLocks noGrp="1" noChangeArrowheads="1"/>
          </p:cNvSpPr>
          <p:nvPr>
            <p:ph type="title"/>
          </p:nvPr>
        </p:nvSpPr>
        <p:spPr/>
        <p:txBody>
          <a:bodyPr/>
          <a:lstStyle/>
          <a:p>
            <a:pPr eaLnBrk="1" hangingPunct="1"/>
            <a:r>
              <a:rPr lang="zh-CN" altLang="en-US"/>
              <a:t>将一个角色授予其他的角色或用户</a:t>
            </a:r>
            <a:endParaRPr lang="zh-CN" altLang="zh-CN"/>
          </a:p>
        </p:txBody>
      </p:sp>
      <p:sp>
        <p:nvSpPr>
          <p:cNvPr id="46084" name="Rectangle 3"/>
          <p:cNvSpPr>
            <a:spLocks noGrp="1" noChangeArrowheads="1"/>
          </p:cNvSpPr>
          <p:nvPr>
            <p:ph sz="quarter" idx="10"/>
          </p:nvPr>
        </p:nvSpPr>
        <p:spPr/>
        <p:txBody>
          <a:bodyPr/>
          <a:lstStyle/>
          <a:p>
            <a:pPr eaLnBrk="1" hangingPunct="1">
              <a:buFont typeface="Wingdings" panose="05000000000000000000" pitchFamily="2" charset="2"/>
              <a:buNone/>
            </a:pPr>
            <a:r>
              <a:rPr lang="en-US" altLang="zh-CN" sz="1800"/>
              <a:t>GRANT  &lt;</a:t>
            </a:r>
            <a:r>
              <a:rPr lang="zh-CN" altLang="en-US" sz="1800"/>
              <a:t>角色</a:t>
            </a:r>
            <a:r>
              <a:rPr lang="en-US" altLang="zh-CN" sz="1800"/>
              <a:t>1&gt;[,&lt;</a:t>
            </a:r>
            <a:r>
              <a:rPr lang="zh-CN" altLang="en-US" sz="1800"/>
              <a:t>角色</a:t>
            </a:r>
            <a:r>
              <a:rPr lang="en-US" altLang="zh-CN" sz="1800"/>
              <a:t>2&gt;]…</a:t>
            </a:r>
          </a:p>
          <a:p>
            <a:pPr eaLnBrk="1" hangingPunct="1">
              <a:buFont typeface="Wingdings" panose="05000000000000000000" pitchFamily="2" charset="2"/>
              <a:buNone/>
            </a:pPr>
            <a:r>
              <a:rPr lang="en-US" altLang="zh-CN" sz="1800"/>
              <a:t>TO  &lt;</a:t>
            </a:r>
            <a:r>
              <a:rPr lang="zh-CN" altLang="en-US" sz="1800"/>
              <a:t>角色</a:t>
            </a:r>
            <a:r>
              <a:rPr lang="en-US" altLang="zh-CN" sz="1800"/>
              <a:t>3&gt;[,&lt;</a:t>
            </a:r>
            <a:r>
              <a:rPr lang="zh-CN" altLang="en-US" sz="1800"/>
              <a:t>用户</a:t>
            </a:r>
            <a:r>
              <a:rPr lang="en-US" altLang="zh-CN" sz="1800"/>
              <a:t>1&gt;]… </a:t>
            </a:r>
          </a:p>
          <a:p>
            <a:pPr eaLnBrk="1" hangingPunct="1">
              <a:buFont typeface="Wingdings" panose="05000000000000000000" pitchFamily="2" charset="2"/>
              <a:buNone/>
            </a:pPr>
            <a:r>
              <a:rPr lang="en-US" altLang="zh-CN" sz="1800"/>
              <a:t>[WITH ADMIN OPTION]</a:t>
            </a:r>
          </a:p>
          <a:p>
            <a:pPr eaLnBrk="1" hangingPunct="1">
              <a:buFont typeface="Wingdings" panose="05000000000000000000" pitchFamily="2" charset="2"/>
              <a:buNone/>
            </a:pPr>
            <a:endParaRPr lang="en-US" altLang="zh-CN" sz="1600"/>
          </a:p>
          <a:p>
            <a:r>
              <a:rPr lang="zh-CN" altLang="en-US" sz="1800"/>
              <a:t>该语句把角色授予某用户，或授予另一个角色</a:t>
            </a:r>
          </a:p>
          <a:p>
            <a:r>
              <a:rPr lang="zh-CN" altLang="en-US" sz="1800"/>
              <a:t>授予者是角色的创建者或拥有在这个角色上的</a:t>
            </a:r>
            <a:r>
              <a:rPr lang="en-US" altLang="zh-CN" sz="1800"/>
              <a:t>ADMIN OPTION</a:t>
            </a:r>
          </a:p>
          <a:p>
            <a:r>
              <a:rPr lang="zh-CN" altLang="en-US" sz="1800"/>
              <a:t>指定了</a:t>
            </a:r>
            <a:r>
              <a:rPr lang="en-US" altLang="zh-CN" sz="1800"/>
              <a:t>WITH ADMIN OPTION</a:t>
            </a:r>
            <a:r>
              <a:rPr lang="zh-CN" altLang="en-US" sz="1800"/>
              <a:t>则获得某种权限的角色或用户还可以把这种权限授予其他角色</a:t>
            </a:r>
          </a:p>
          <a:p>
            <a:pPr>
              <a:buFont typeface="Wingdings" panose="05000000000000000000" pitchFamily="2" charset="2"/>
              <a:buNone/>
            </a:pPr>
            <a:endParaRPr lang="en-US" altLang="zh-CN" sz="1800"/>
          </a:p>
          <a:p>
            <a:pPr marL="0" indent="0">
              <a:buFont typeface="Wingdings" panose="05000000000000000000" pitchFamily="2" charset="2"/>
              <a:buNone/>
            </a:pPr>
            <a:r>
              <a:rPr lang="zh-CN" altLang="en-US" sz="1800"/>
              <a:t>一个角色的权限：直接授予这个角色的全部权限加上其他角色授予这个角色的全部权限</a:t>
            </a:r>
          </a:p>
          <a:p>
            <a:pPr lvl="1" eaLnBrk="1" hangingPunct="1">
              <a:buFont typeface="Wingdings" panose="05000000000000000000" pitchFamily="2" charset="2"/>
              <a:buNone/>
            </a:pPr>
            <a:r>
              <a:rPr lang="zh-CN" altLang="en-US"/>
              <a:t> </a:t>
            </a:r>
          </a:p>
          <a:p>
            <a:pPr eaLnBrk="1" hangingPunct="1">
              <a:buFont typeface="Wingdings" panose="05000000000000000000" pitchFamily="2" charset="2"/>
              <a:buNone/>
            </a:pPr>
            <a:endParaRPr lang="zh-CN" altLang="en-US" sz="2000"/>
          </a:p>
        </p:txBody>
      </p:sp>
    </p:spTree>
    <p:extLst>
      <p:ext uri="{BB962C8B-B14F-4D97-AF65-F5344CB8AC3E}">
        <p14:creationId xmlns:p14="http://schemas.microsoft.com/office/powerpoint/2010/main" val="99844368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681288" y="2017713"/>
            <a:ext cx="782637" cy="795337"/>
          </a:xfrm>
          <a:prstGeom prst="ellipse">
            <a:avLst/>
          </a:prstGeom>
          <a:ln>
            <a:solidFill>
              <a:srgbClr val="3522A8"/>
            </a:solidFill>
          </a:ln>
        </p:spPr>
        <p:style>
          <a:lnRef idx="2">
            <a:schemeClr val="accent6"/>
          </a:lnRef>
          <a:fillRef idx="1">
            <a:schemeClr val="lt1"/>
          </a:fillRef>
          <a:effectRef idx="0">
            <a:schemeClr val="accent6"/>
          </a:effectRef>
          <a:fontRef idx="minor">
            <a:schemeClr val="dk1"/>
          </a:fontRef>
        </p:style>
        <p:txBody>
          <a:bodyPr lIns="71305" tIns="35652" rIns="71305" bIns="35652" anchor="ctr"/>
          <a:lstStyle/>
          <a:p>
            <a:pPr algn="ctr" eaLnBrk="1" fontAlgn="auto" hangingPunct="1">
              <a:spcBef>
                <a:spcPts val="0"/>
              </a:spcBef>
              <a:spcAft>
                <a:spcPts val="0"/>
              </a:spcAft>
              <a:defRPr/>
            </a:pPr>
            <a:endParaRPr lang="zh-CN" altLang="en-US">
              <a:latin typeface="Impact" pitchFamily="34" charset="0"/>
            </a:endParaRPr>
          </a:p>
        </p:txBody>
      </p:sp>
      <p:sp>
        <p:nvSpPr>
          <p:cNvPr id="7" name="椭圆 6"/>
          <p:cNvSpPr/>
          <p:nvPr/>
        </p:nvSpPr>
        <p:spPr>
          <a:xfrm>
            <a:off x="2747963" y="2092325"/>
            <a:ext cx="647700" cy="658813"/>
          </a:xfrm>
          <a:prstGeom prst="ellipse">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spcBef>
                <a:spcPct val="20000"/>
              </a:spcBef>
              <a:defRPr/>
            </a:pPr>
            <a:r>
              <a:rPr lang="en-US" altLang="zh-CN" sz="4400">
                <a:latin typeface="Rockwell Extra Bold" panose="02060903040505020403" pitchFamily="18" charset="0"/>
              </a:rPr>
              <a:t>1</a:t>
            </a:r>
            <a:endParaRPr lang="zh-CN" altLang="en-US" sz="4400" dirty="0">
              <a:latin typeface="Rockwell Extra Bold" panose="02060903040505020403" pitchFamily="18" charset="0"/>
            </a:endParaRPr>
          </a:p>
        </p:txBody>
      </p:sp>
      <p:cxnSp>
        <p:nvCxnSpPr>
          <p:cNvPr id="8" name="直接连接符 7"/>
          <p:cNvCxnSpPr>
            <a:stCxn id="6" idx="6"/>
          </p:cNvCxnSpPr>
          <p:nvPr/>
        </p:nvCxnSpPr>
        <p:spPr>
          <a:xfrm>
            <a:off x="3463925" y="2416175"/>
            <a:ext cx="3268663" cy="34925"/>
          </a:xfrm>
          <a:prstGeom prst="line">
            <a:avLst/>
          </a:prstGeom>
          <a:ln w="28575">
            <a:solidFill>
              <a:srgbClr val="1303E1"/>
            </a:solidFill>
            <a:tailEnd type="arrow" w="lg" len="lg"/>
          </a:ln>
        </p:spPr>
        <p:style>
          <a:lnRef idx="1">
            <a:schemeClr val="accent1"/>
          </a:lnRef>
          <a:fillRef idx="0">
            <a:schemeClr val="accent1"/>
          </a:fillRef>
          <a:effectRef idx="0">
            <a:schemeClr val="accent1"/>
          </a:effectRef>
          <a:fontRef idx="minor">
            <a:schemeClr val="tx1"/>
          </a:fontRef>
        </p:style>
      </p:cxnSp>
      <p:sp>
        <p:nvSpPr>
          <p:cNvPr id="44037" name="TextBox 3"/>
          <p:cNvSpPr txBox="1">
            <a:spLocks noChangeArrowheads="1"/>
          </p:cNvSpPr>
          <p:nvPr/>
        </p:nvSpPr>
        <p:spPr bwMode="auto">
          <a:xfrm>
            <a:off x="3492500" y="1898650"/>
            <a:ext cx="3938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457200">
              <a:defRPr sz="3200">
                <a:solidFill>
                  <a:schemeClr val="tx1"/>
                </a:solidFill>
                <a:latin typeface="Arial" panose="020B0604020202020204" pitchFamily="34" charset="0"/>
                <a:ea typeface="宋体" panose="02010600030101010101" pitchFamily="2" charset="-122"/>
              </a:defRPr>
            </a:lvl2pPr>
            <a:lvl3pPr marL="914400">
              <a:defRPr sz="3200">
                <a:solidFill>
                  <a:schemeClr val="tx1"/>
                </a:solidFill>
                <a:latin typeface="Arial" panose="020B0604020202020204" pitchFamily="34" charset="0"/>
                <a:ea typeface="宋体" panose="02010600030101010101" pitchFamily="2" charset="-122"/>
              </a:defRPr>
            </a:lvl3pPr>
            <a:lvl4pPr marL="1371600">
              <a:defRPr sz="3200">
                <a:solidFill>
                  <a:schemeClr val="tx1"/>
                </a:solidFill>
                <a:latin typeface="Arial" panose="020B0604020202020204" pitchFamily="34" charset="0"/>
                <a:ea typeface="宋体" panose="02010600030101010101" pitchFamily="2" charset="-122"/>
              </a:defRPr>
            </a:lvl4pPr>
            <a:lvl5pPr marL="1828800">
              <a:defRPr sz="3200">
                <a:solidFill>
                  <a:schemeClr val="tx1"/>
                </a:solidFill>
                <a:latin typeface="Arial" panose="020B0604020202020204" pitchFamily="34" charset="0"/>
                <a:ea typeface="宋体" panose="02010600030101010101" pitchFamily="2" charset="-122"/>
              </a:defRPr>
            </a:lvl5pPr>
            <a:lvl6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666666"/>
                </a:solidFill>
                <a:latin typeface="微软雅黑" panose="020B0503020204020204" pitchFamily="34" charset="-122"/>
                <a:ea typeface="微软雅黑" panose="020B0503020204020204" pitchFamily="34" charset="-122"/>
              </a:rPr>
              <a:t>数据库安全性概述</a:t>
            </a:r>
          </a:p>
        </p:txBody>
      </p:sp>
      <p:sp>
        <p:nvSpPr>
          <p:cNvPr id="12" name="矩形 48"/>
          <p:cNvSpPr>
            <a:spLocks noChangeArrowheads="1"/>
          </p:cNvSpPr>
          <p:nvPr/>
        </p:nvSpPr>
        <p:spPr bwMode="auto">
          <a:xfrm>
            <a:off x="3635375" y="2557463"/>
            <a:ext cx="3506788" cy="834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数据库不安全因素</a:t>
            </a:r>
            <a:endParaRPr lang="en-US" altLang="zh-CN" sz="1800">
              <a:solidFill>
                <a:schemeClr val="bg1">
                  <a:lumMod val="50000"/>
                </a:schemeClr>
              </a:solidFill>
              <a:latin typeface="微软雅黑" pitchFamily="34" charset="-122"/>
              <a:ea typeface="微软雅黑" pitchFamily="34" charset="-122"/>
            </a:endParaRPr>
          </a:p>
          <a:p>
            <a:pPr marL="342900" indent="-342900" eaLnBrk="1" hangingPunct="1">
              <a:lnSpc>
                <a:spcPct val="120000"/>
              </a:lnSpc>
              <a:spcBef>
                <a:spcPts val="600"/>
              </a:spcBef>
              <a:buFont typeface="Arial" panose="020B0604020202020204" pitchFamily="34" charset="0"/>
              <a:buChar char="•"/>
              <a:defRPr/>
            </a:pPr>
            <a:r>
              <a:rPr lang="zh-CN" altLang="en-US" sz="1800">
                <a:solidFill>
                  <a:srgbClr val="FF0000"/>
                </a:solidFill>
                <a:latin typeface="微软雅黑" pitchFamily="34" charset="-122"/>
                <a:ea typeface="微软雅黑" pitchFamily="34" charset="-122"/>
              </a:rPr>
              <a:t>安全标准简介</a:t>
            </a:r>
            <a:endParaRPr lang="zh-CN" altLang="en-US" sz="18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1637729240"/>
      </p:ext>
    </p:extLst>
  </p:cSld>
  <p:clrMapOvr>
    <a:masterClrMapping/>
  </p:clrMapOvr>
  <p:transition spd="slow" advTm="1553"/>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913284"/>
            <a:ext cx="8064896" cy="3419398"/>
          </a:xfrm>
          <a:prstGeom prst="rect">
            <a:avLst/>
          </a:prstGeom>
        </p:spPr>
        <p:txBody>
          <a:bodyPr/>
          <a:lstStyle/>
          <a:p>
            <a:pPr defTabSz="712788" eaLnBrk="1" hangingPunct="1">
              <a:lnSpc>
                <a:spcPts val="2800"/>
              </a:lnSpc>
              <a:spcBef>
                <a:spcPct val="20000"/>
              </a:spcBef>
            </a:pPr>
            <a:r>
              <a:rPr lang="en-US" altLang="zh-CN" sz="2000">
                <a:solidFill>
                  <a:schemeClr val="bg1">
                    <a:lumMod val="50000"/>
                  </a:schemeClr>
                </a:solidFill>
                <a:latin typeface="微软雅黑" panose="020B0503020204020204" pitchFamily="34" charset="-122"/>
                <a:ea typeface="微软雅黑" panose="020B0503020204020204" pitchFamily="34" charset="-122"/>
              </a:rPr>
              <a:t>REVOKE </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&lt;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权限</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&gt;[,&lt;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权限</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&gt;]…</a:t>
            </a:r>
          </a:p>
          <a:p>
            <a:pPr defTabSz="712788" eaLnBrk="1" hangingPunct="1">
              <a:lnSpc>
                <a:spcPts val="2800"/>
              </a:lnSpc>
              <a:spcBef>
                <a:spcPct val="20000"/>
              </a:spcBef>
            </a:pPr>
            <a:r>
              <a:rPr lang="en-US" altLang="zh-CN" sz="2000" dirty="0">
                <a:solidFill>
                  <a:schemeClr val="bg1">
                    <a:lumMod val="50000"/>
                  </a:schemeClr>
                </a:solidFill>
                <a:latin typeface="微软雅黑" panose="020B0503020204020204" pitchFamily="34" charset="-122"/>
                <a:ea typeface="微软雅黑" panose="020B0503020204020204" pitchFamily="34" charset="-122"/>
              </a:rPr>
              <a:t>ON &lt;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对象类型</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&gt; &lt;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对象名</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&gt;</a:t>
            </a:r>
          </a:p>
          <a:p>
            <a:pPr defTabSz="712788" eaLnBrk="1" hangingPunct="1">
              <a:lnSpc>
                <a:spcPts val="2800"/>
              </a:lnSpc>
              <a:spcBef>
                <a:spcPct val="20000"/>
              </a:spcBef>
            </a:pPr>
            <a:r>
              <a:rPr lang="en-US" altLang="zh-CN" sz="2000" dirty="0">
                <a:solidFill>
                  <a:schemeClr val="bg1">
                    <a:lumMod val="50000"/>
                  </a:schemeClr>
                </a:solidFill>
                <a:latin typeface="微软雅黑" panose="020B0503020204020204" pitchFamily="34" charset="-122"/>
                <a:ea typeface="微软雅黑" panose="020B0503020204020204" pitchFamily="34" charset="-122"/>
              </a:rPr>
              <a:t>FROM &lt;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角色</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&gt;[,&lt;</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角色</a:t>
            </a:r>
            <a:r>
              <a:rPr lang="en-US" altLang="zh-CN" sz="2000" dirty="0">
                <a:solidFill>
                  <a:schemeClr val="bg1">
                    <a:lumMod val="50000"/>
                  </a:schemeClr>
                </a:solidFill>
                <a:latin typeface="微软雅黑" panose="020B0503020204020204" pitchFamily="34" charset="-122"/>
                <a:ea typeface="微软雅黑" panose="020B0503020204020204" pitchFamily="34" charset="-122"/>
              </a:rPr>
              <a:t>&gt;]…</a:t>
            </a:r>
          </a:p>
          <a:p>
            <a:pPr marL="342900" indent="-342900" defTabSz="712788" eaLnBrk="1" hangingPunct="1">
              <a:lnSpc>
                <a:spcPts val="2800"/>
              </a:lnSpc>
              <a:spcBef>
                <a:spcPct val="20000"/>
              </a:spcBef>
              <a:buFont typeface="Wingdings" panose="05000000000000000000" pitchFamily="2" charset="2"/>
              <a:buChar char="l"/>
            </a:pPr>
            <a:r>
              <a:rPr lang="zh-CN" altLang="en-US" sz="2000" dirty="0">
                <a:solidFill>
                  <a:schemeClr val="bg1">
                    <a:lumMod val="50000"/>
                  </a:schemeClr>
                </a:solidFill>
                <a:latin typeface="微软雅黑" panose="020B0503020204020204" pitchFamily="34" charset="-122"/>
                <a:ea typeface="微软雅黑" panose="020B0503020204020204" pitchFamily="34" charset="-122"/>
              </a:rPr>
              <a:t>用户可以回收角色的权限，从而修改角色拥有的权限</a:t>
            </a:r>
          </a:p>
          <a:p>
            <a:pPr marL="342900" indent="-342900" defTabSz="712788" eaLnBrk="1" hangingPunct="1">
              <a:lnSpc>
                <a:spcPts val="2800"/>
              </a:lnSpc>
              <a:spcBef>
                <a:spcPct val="20000"/>
              </a:spcBef>
              <a:buFont typeface="Wingdings" panose="05000000000000000000" pitchFamily="2" charset="2"/>
              <a:buChar char="l"/>
            </a:pPr>
            <a:r>
              <a:rPr lang="en-US" altLang="zh-CN" sz="2000" dirty="0">
                <a:solidFill>
                  <a:schemeClr val="bg1">
                    <a:lumMod val="50000"/>
                  </a:schemeClr>
                </a:solidFill>
                <a:latin typeface="微软雅黑" panose="020B0503020204020204" pitchFamily="34" charset="-122"/>
                <a:ea typeface="微软雅黑" panose="020B0503020204020204" pitchFamily="34" charset="-122"/>
              </a:rPr>
              <a:t>REVOKE</a:t>
            </a:r>
            <a:r>
              <a:rPr lang="zh-CN" altLang="en-US" sz="2000" dirty="0">
                <a:solidFill>
                  <a:schemeClr val="bg1">
                    <a:lumMod val="50000"/>
                  </a:schemeClr>
                </a:solidFill>
                <a:latin typeface="微软雅黑" panose="020B0503020204020204" pitchFamily="34" charset="-122"/>
                <a:ea typeface="微软雅黑" panose="020B0503020204020204" pitchFamily="34" charset="-122"/>
              </a:rPr>
              <a:t>执行者是</a:t>
            </a:r>
          </a:p>
          <a:p>
            <a:pPr marL="555625" lvl="1" indent="-285750" defTabSz="912813" eaLnBrk="1" hangingPunct="1">
              <a:lnSpc>
                <a:spcPts val="2800"/>
              </a:lnSpc>
              <a:spcBef>
                <a:spcPct val="20000"/>
              </a:spcBef>
              <a:buSzPct val="100000"/>
              <a:buFont typeface="华文中宋" panose="02010600040101010101" pitchFamily="2" charset="-122"/>
              <a:buChar char="−"/>
            </a:pPr>
            <a:r>
              <a:rPr lang="zh-CN" altLang="en-US" sz="1600" dirty="0">
                <a:solidFill>
                  <a:schemeClr val="tx1">
                    <a:lumMod val="50000"/>
                    <a:lumOff val="50000"/>
                  </a:schemeClr>
                </a:solidFill>
                <a:latin typeface="华文中宋" panose="02010600040101010101" pitchFamily="2" charset="-122"/>
                <a:ea typeface="华文中宋" panose="02010600040101010101" pitchFamily="2" charset="-122"/>
              </a:rPr>
              <a:t>角色的创建者</a:t>
            </a:r>
          </a:p>
          <a:p>
            <a:pPr marL="555625" lvl="1" indent="-285750" defTabSz="912813" eaLnBrk="1" hangingPunct="1">
              <a:lnSpc>
                <a:spcPts val="2800"/>
              </a:lnSpc>
              <a:spcBef>
                <a:spcPct val="20000"/>
              </a:spcBef>
              <a:buSzPct val="100000"/>
              <a:buFont typeface="华文中宋" panose="02010600040101010101" pitchFamily="2" charset="-122"/>
              <a:buChar char="−"/>
            </a:pPr>
            <a:r>
              <a:rPr lang="zh-CN" altLang="en-US" sz="1600" dirty="0">
                <a:solidFill>
                  <a:schemeClr val="tx1">
                    <a:lumMod val="50000"/>
                    <a:lumOff val="50000"/>
                  </a:schemeClr>
                </a:solidFill>
                <a:latin typeface="华文中宋" panose="02010600040101010101" pitchFamily="2" charset="-122"/>
                <a:ea typeface="华文中宋" panose="02010600040101010101" pitchFamily="2" charset="-122"/>
              </a:rPr>
              <a:t>拥有在这个（些）角色上的</a:t>
            </a:r>
            <a:r>
              <a:rPr lang="en-US" altLang="zh-CN" sz="1600" dirty="0">
                <a:solidFill>
                  <a:schemeClr val="tx1">
                    <a:lumMod val="50000"/>
                    <a:lumOff val="50000"/>
                  </a:schemeClr>
                </a:solidFill>
                <a:latin typeface="华文中宋" panose="02010600040101010101" pitchFamily="2" charset="-122"/>
                <a:ea typeface="华文中宋" panose="02010600040101010101" pitchFamily="2" charset="-122"/>
              </a:rPr>
              <a:t>ADMIN OPTION</a:t>
            </a:r>
          </a:p>
          <a:p>
            <a:pPr marL="269875" lvl="1" defTabSz="912813" eaLnBrk="1" hangingPunct="1">
              <a:lnSpc>
                <a:spcPts val="2800"/>
              </a:lnSpc>
              <a:spcBef>
                <a:spcPct val="20000"/>
              </a:spcBef>
              <a:buSzPct val="100000"/>
              <a:buFont typeface="Arial" panose="020B0604020202020204" pitchFamily="34" charset="0"/>
              <a:buNone/>
            </a:pPr>
            <a:endParaRPr lang="en-US" altLang="zh-CN" sz="1600" dirty="0">
              <a:solidFill>
                <a:schemeClr val="tx1">
                  <a:lumMod val="50000"/>
                  <a:lumOff val="50000"/>
                </a:schemeClr>
              </a:solidFill>
              <a:latin typeface="华文中宋" panose="02010600040101010101" pitchFamily="2" charset="-122"/>
              <a:ea typeface="华文中宋" panose="02010600040101010101" pitchFamily="2" charset="-122"/>
            </a:endParaRPr>
          </a:p>
        </p:txBody>
      </p:sp>
      <p:sp>
        <p:nvSpPr>
          <p:cNvPr id="6" name="标题 5"/>
          <p:cNvSpPr>
            <a:spLocks noGrp="1"/>
          </p:cNvSpPr>
          <p:nvPr>
            <p:ph type="title"/>
          </p:nvPr>
        </p:nvSpPr>
        <p:spPr>
          <a:xfrm>
            <a:off x="683568" y="1222"/>
            <a:ext cx="8316416" cy="619759"/>
          </a:xfrm>
        </p:spPr>
        <p:txBody>
          <a:bodyPr/>
          <a:lstStyle/>
          <a:p>
            <a:r>
              <a:rPr lang="zh-CN" altLang="en-US"/>
              <a:t>角色权限的收回</a:t>
            </a:r>
          </a:p>
        </p:txBody>
      </p:sp>
    </p:spTree>
    <p:extLst>
      <p:ext uri="{BB962C8B-B14F-4D97-AF65-F5344CB8AC3E}">
        <p14:creationId xmlns:p14="http://schemas.microsoft.com/office/powerpoint/2010/main" val="2215444595"/>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48131" name="Rectangle 2"/>
          <p:cNvSpPr>
            <a:spLocks noGrp="1" noChangeArrowheads="1"/>
          </p:cNvSpPr>
          <p:nvPr>
            <p:ph type="title"/>
          </p:nvPr>
        </p:nvSpPr>
        <p:spPr/>
        <p:txBody>
          <a:bodyPr anchor="ctr"/>
          <a:lstStyle/>
          <a:p>
            <a:pPr eaLnBrk="1" hangingPunct="1"/>
            <a:r>
              <a:rPr lang="zh-CN" altLang="en-US"/>
              <a:t>举例</a:t>
            </a:r>
            <a:endParaRPr lang="zh-CN" altLang="zh-CN"/>
          </a:p>
        </p:txBody>
      </p:sp>
      <p:sp>
        <p:nvSpPr>
          <p:cNvPr id="48132" name="Rectangle 3"/>
          <p:cNvSpPr>
            <a:spLocks noGrp="1" noChangeArrowheads="1"/>
          </p:cNvSpPr>
          <p:nvPr>
            <p:ph sz="quarter" idx="10"/>
          </p:nvPr>
        </p:nvSpPr>
        <p:spPr/>
        <p:txBody>
          <a:bodyPr/>
          <a:lstStyle/>
          <a:p>
            <a:pPr eaLnBrk="1" hangingPunct="1">
              <a:lnSpc>
                <a:spcPct val="120000"/>
              </a:lnSpc>
              <a:buFont typeface="Wingdings" panose="05000000000000000000" pitchFamily="2" charset="2"/>
              <a:buNone/>
            </a:pPr>
            <a:r>
              <a:rPr lang="zh-CN" altLang="en-US" sz="1800"/>
              <a:t>通过角色来实现将一组权限授予一个用户。</a:t>
            </a:r>
          </a:p>
          <a:p>
            <a:pPr eaLnBrk="1" hangingPunct="1">
              <a:lnSpc>
                <a:spcPct val="120000"/>
              </a:lnSpc>
              <a:buFont typeface="Wingdings" panose="05000000000000000000" pitchFamily="2" charset="2"/>
              <a:buNone/>
            </a:pPr>
            <a:r>
              <a:rPr lang="zh-CN" altLang="en-US"/>
              <a:t>步骤如下：</a:t>
            </a:r>
          </a:p>
          <a:p>
            <a:pPr eaLnBrk="1" hangingPunct="1">
              <a:lnSpc>
                <a:spcPct val="120000"/>
              </a:lnSpc>
              <a:buFont typeface="Wingdings" panose="05000000000000000000" pitchFamily="2" charset="2"/>
              <a:buNone/>
            </a:pPr>
            <a:r>
              <a:rPr lang="zh-CN" altLang="en-US"/>
              <a:t>（</a:t>
            </a:r>
            <a:r>
              <a:rPr lang="en-US" altLang="zh-CN"/>
              <a:t>1</a:t>
            </a:r>
            <a:r>
              <a:rPr lang="zh-CN" altLang="en-US"/>
              <a:t>）首先创建一个角色 </a:t>
            </a:r>
            <a:r>
              <a:rPr lang="en-US" altLang="zh-CN"/>
              <a:t>R1</a:t>
            </a:r>
          </a:p>
          <a:p>
            <a:pPr eaLnBrk="1" hangingPunct="1">
              <a:lnSpc>
                <a:spcPct val="120000"/>
              </a:lnSpc>
              <a:buFont typeface="Wingdings" panose="05000000000000000000" pitchFamily="2" charset="2"/>
              <a:buNone/>
            </a:pPr>
            <a:r>
              <a:rPr lang="en-US" altLang="zh-CN"/>
              <a:t>    	CREATE  ROLE  R1;</a:t>
            </a:r>
            <a:endParaRPr lang="zh-CN" altLang="en-US"/>
          </a:p>
          <a:p>
            <a:pPr marL="0" indent="0" eaLnBrk="1" hangingPunct="1">
              <a:spcBef>
                <a:spcPct val="0"/>
              </a:spcBef>
              <a:buFont typeface="Wingdings" panose="05000000000000000000" pitchFamily="2" charset="2"/>
              <a:buNone/>
            </a:pPr>
            <a:r>
              <a:rPr lang="zh-CN" altLang="en-US"/>
              <a:t>（</a:t>
            </a:r>
            <a:r>
              <a:rPr lang="en-US" altLang="zh-CN"/>
              <a:t>2</a:t>
            </a:r>
            <a:r>
              <a:rPr lang="zh-CN" altLang="en-US"/>
              <a:t>）然后使用</a:t>
            </a:r>
            <a:r>
              <a:rPr lang="en-US" altLang="zh-CN"/>
              <a:t>GRANT</a:t>
            </a:r>
            <a:r>
              <a:rPr lang="zh-CN" altLang="en-US"/>
              <a:t>语句，使角色</a:t>
            </a:r>
            <a:r>
              <a:rPr lang="en-US" altLang="zh-CN"/>
              <a:t>R1</a:t>
            </a:r>
            <a:r>
              <a:rPr lang="zh-CN" altLang="en-US"/>
              <a:t>拥有</a:t>
            </a:r>
            <a:r>
              <a:rPr lang="en-US" altLang="zh-CN"/>
              <a:t>Student</a:t>
            </a:r>
            <a:r>
              <a:rPr lang="zh-CN" altLang="en-US"/>
              <a:t>表的</a:t>
            </a:r>
            <a:r>
              <a:rPr lang="en-US" altLang="zh-CN"/>
              <a:t>	SELECT</a:t>
            </a:r>
            <a:r>
              <a:rPr lang="zh-CN" altLang="en-US"/>
              <a:t>、</a:t>
            </a:r>
            <a:r>
              <a:rPr lang="en-US" altLang="zh-CN"/>
              <a:t>UPDATE</a:t>
            </a:r>
            <a:r>
              <a:rPr lang="zh-CN" altLang="en-US"/>
              <a:t>、</a:t>
            </a:r>
            <a:r>
              <a:rPr lang="en-US" altLang="zh-CN"/>
              <a:t>INSERT</a:t>
            </a:r>
            <a:r>
              <a:rPr lang="zh-CN" altLang="en-US"/>
              <a:t>权限</a:t>
            </a:r>
            <a:br>
              <a:rPr lang="en-US" altLang="zh-CN"/>
            </a:br>
            <a:endParaRPr lang="zh-CN" altLang="en-US"/>
          </a:p>
          <a:p>
            <a:pPr eaLnBrk="1" hangingPunct="1">
              <a:lnSpc>
                <a:spcPct val="120000"/>
              </a:lnSpc>
              <a:buFont typeface="Wingdings" panose="05000000000000000000" pitchFamily="2" charset="2"/>
              <a:buNone/>
            </a:pPr>
            <a:r>
              <a:rPr lang="zh-CN" altLang="en-US"/>
              <a:t>     </a:t>
            </a:r>
            <a:r>
              <a:rPr lang="en-US" altLang="zh-CN" sz="1800">
                <a:latin typeface="华文中宋" panose="02010600040101010101" pitchFamily="2" charset="-122"/>
                <a:ea typeface="华文中宋" panose="02010600040101010101" pitchFamily="2" charset="-122"/>
              </a:rPr>
              <a:t>GRANT SELECT, UPDATE, INSERT </a:t>
            </a:r>
          </a:p>
          <a:p>
            <a:pPr eaLnBrk="1" hangingPunct="1">
              <a:lnSpc>
                <a:spcPct val="120000"/>
              </a:lnSpc>
              <a:buFont typeface="Wingdings" panose="05000000000000000000" pitchFamily="2" charset="2"/>
              <a:buNone/>
            </a:pPr>
            <a:r>
              <a:rPr lang="en-US" altLang="zh-CN" sz="1800">
                <a:latin typeface="华文中宋" panose="02010600040101010101" pitchFamily="2" charset="-122"/>
                <a:ea typeface="华文中宋" panose="02010600040101010101" pitchFamily="2" charset="-122"/>
              </a:rPr>
              <a:t>     ON TABLE Student </a:t>
            </a:r>
          </a:p>
          <a:p>
            <a:pPr eaLnBrk="1" hangingPunct="1">
              <a:lnSpc>
                <a:spcPct val="120000"/>
              </a:lnSpc>
              <a:buFont typeface="Wingdings" panose="05000000000000000000" pitchFamily="2" charset="2"/>
              <a:buNone/>
            </a:pPr>
            <a:r>
              <a:rPr lang="en-US" altLang="zh-CN" sz="1800">
                <a:latin typeface="华文中宋" panose="02010600040101010101" pitchFamily="2" charset="-122"/>
                <a:ea typeface="华文中宋" panose="02010600040101010101" pitchFamily="2" charset="-122"/>
              </a:rPr>
              <a:t>     TO R1</a:t>
            </a:r>
            <a:endParaRPr lang="zh-CN" altLang="en-US" sz="180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283852363"/>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49155" name="Rectangle 2"/>
          <p:cNvSpPr>
            <a:spLocks noGrp="1" noChangeArrowheads="1"/>
          </p:cNvSpPr>
          <p:nvPr>
            <p:ph type="title"/>
          </p:nvPr>
        </p:nvSpPr>
        <p:spPr/>
        <p:txBody>
          <a:bodyPr anchor="ctr"/>
          <a:lstStyle/>
          <a:p>
            <a:pPr eaLnBrk="1" hangingPunct="1"/>
            <a:r>
              <a:rPr lang="zh-CN" altLang="en-US"/>
              <a:t>举例</a:t>
            </a:r>
            <a:endParaRPr lang="zh-CN" altLang="zh-CN"/>
          </a:p>
        </p:txBody>
      </p:sp>
      <p:sp>
        <p:nvSpPr>
          <p:cNvPr id="49156" name="Rectangle 3"/>
          <p:cNvSpPr>
            <a:spLocks noGrp="1" noChangeArrowheads="1"/>
          </p:cNvSpPr>
          <p:nvPr>
            <p:ph sz="quarter" idx="10"/>
          </p:nvPr>
        </p:nvSpPr>
        <p:spPr/>
        <p:txBody>
          <a:bodyPr/>
          <a:lstStyle/>
          <a:p>
            <a:pPr eaLnBrk="1" hangingPunct="1">
              <a:lnSpc>
                <a:spcPct val="130000"/>
              </a:lnSpc>
              <a:buFont typeface="Wingdings" panose="05000000000000000000" pitchFamily="2" charset="2"/>
              <a:buNone/>
            </a:pPr>
            <a:r>
              <a:rPr lang="zh-CN" altLang="en-US"/>
              <a:t>（</a:t>
            </a:r>
            <a:r>
              <a:rPr lang="en-US" altLang="zh-CN"/>
              <a:t>3</a:t>
            </a:r>
            <a:r>
              <a:rPr lang="zh-CN" altLang="en-US"/>
              <a:t>）将这个角色授予王平，张明，赵玲。使他们具有角色</a:t>
            </a:r>
            <a:r>
              <a:rPr lang="en-US" altLang="zh-CN"/>
              <a:t>R1</a:t>
            </a:r>
            <a:r>
              <a:rPr lang="zh-CN" altLang="en-US"/>
              <a:t>所包含的全部权限</a:t>
            </a:r>
          </a:p>
          <a:p>
            <a:pPr eaLnBrk="1" hangingPunct="1">
              <a:lnSpc>
                <a:spcPct val="130000"/>
              </a:lnSpc>
              <a:buFont typeface="Wingdings" panose="05000000000000000000" pitchFamily="2" charset="2"/>
              <a:buNone/>
            </a:pPr>
            <a:r>
              <a:rPr lang="zh-CN" altLang="en-US"/>
              <a:t>    </a:t>
            </a:r>
            <a:r>
              <a:rPr lang="en-US" altLang="zh-CN"/>
              <a:t>	 GRANT  R1 </a:t>
            </a:r>
          </a:p>
          <a:p>
            <a:pPr eaLnBrk="1" hangingPunct="1">
              <a:lnSpc>
                <a:spcPct val="130000"/>
              </a:lnSpc>
              <a:buFont typeface="Wingdings" panose="05000000000000000000" pitchFamily="2" charset="2"/>
              <a:buNone/>
            </a:pPr>
            <a:r>
              <a:rPr lang="en-US" altLang="zh-CN"/>
              <a:t>    	 TO </a:t>
            </a:r>
            <a:r>
              <a:rPr lang="zh-CN" altLang="en-US"/>
              <a:t>王平</a:t>
            </a:r>
            <a:r>
              <a:rPr lang="en-US" altLang="zh-CN"/>
              <a:t>,</a:t>
            </a:r>
            <a:r>
              <a:rPr lang="zh-CN" altLang="en-US"/>
              <a:t>张明</a:t>
            </a:r>
            <a:r>
              <a:rPr lang="en-US" altLang="zh-CN"/>
              <a:t>,</a:t>
            </a:r>
            <a:r>
              <a:rPr lang="zh-CN" altLang="en-US"/>
              <a:t>赵玲</a:t>
            </a:r>
          </a:p>
          <a:p>
            <a:pPr eaLnBrk="1" hangingPunct="1">
              <a:lnSpc>
                <a:spcPct val="130000"/>
              </a:lnSpc>
              <a:buFont typeface="Wingdings" panose="05000000000000000000" pitchFamily="2" charset="2"/>
              <a:buNone/>
            </a:pPr>
            <a:r>
              <a:rPr lang="zh-CN" altLang="en-US"/>
              <a:t>（</a:t>
            </a:r>
            <a:r>
              <a:rPr lang="en-US" altLang="zh-CN"/>
              <a:t>4</a:t>
            </a:r>
            <a:r>
              <a:rPr lang="zh-CN" altLang="en-US"/>
              <a:t>）</a:t>
            </a:r>
            <a:r>
              <a:rPr lang="en-US" altLang="zh-CN"/>
              <a:t> </a:t>
            </a:r>
            <a:r>
              <a:rPr lang="zh-CN" altLang="en-US"/>
              <a:t>可以一次性通过</a:t>
            </a:r>
            <a:r>
              <a:rPr lang="en-US" altLang="zh-CN"/>
              <a:t>R1</a:t>
            </a:r>
            <a:r>
              <a:rPr lang="zh-CN" altLang="en-US"/>
              <a:t>来回收王平的这</a:t>
            </a:r>
            <a:r>
              <a:rPr lang="en-US" altLang="zh-CN"/>
              <a:t>3</a:t>
            </a:r>
            <a:r>
              <a:rPr lang="zh-CN" altLang="en-US"/>
              <a:t>个权限</a:t>
            </a:r>
          </a:p>
          <a:p>
            <a:pPr eaLnBrk="1" hangingPunct="1">
              <a:lnSpc>
                <a:spcPct val="130000"/>
              </a:lnSpc>
              <a:buFont typeface="Wingdings" panose="05000000000000000000" pitchFamily="2" charset="2"/>
              <a:buNone/>
            </a:pPr>
            <a:r>
              <a:rPr lang="zh-CN" altLang="en-US"/>
              <a:t>     </a:t>
            </a:r>
            <a:r>
              <a:rPr lang="en-US" altLang="zh-CN"/>
              <a:t>	  REVOKE  R1 </a:t>
            </a:r>
          </a:p>
          <a:p>
            <a:pPr eaLnBrk="1" hangingPunct="1">
              <a:lnSpc>
                <a:spcPct val="130000"/>
              </a:lnSpc>
              <a:buFont typeface="Wingdings" panose="05000000000000000000" pitchFamily="2" charset="2"/>
              <a:buNone/>
            </a:pPr>
            <a:r>
              <a:rPr lang="en-US" altLang="zh-CN"/>
              <a:t>     	  FROM </a:t>
            </a:r>
            <a:r>
              <a:rPr lang="zh-CN" altLang="en-US"/>
              <a:t>王平</a:t>
            </a:r>
          </a:p>
          <a:p>
            <a:pPr eaLnBrk="1" hangingPunct="1"/>
            <a:endParaRPr lang="en-US" altLang="zh-CN"/>
          </a:p>
        </p:txBody>
      </p:sp>
    </p:spTree>
    <p:extLst>
      <p:ext uri="{BB962C8B-B14F-4D97-AF65-F5344CB8AC3E}">
        <p14:creationId xmlns:p14="http://schemas.microsoft.com/office/powerpoint/2010/main" val="1043394687"/>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50179" name="Rectangle 2"/>
          <p:cNvSpPr>
            <a:spLocks noGrp="1" noChangeArrowheads="1"/>
          </p:cNvSpPr>
          <p:nvPr>
            <p:ph type="title"/>
          </p:nvPr>
        </p:nvSpPr>
        <p:spPr/>
        <p:txBody>
          <a:bodyPr anchor="ctr"/>
          <a:lstStyle/>
          <a:p>
            <a:pPr eaLnBrk="1" hangingPunct="1"/>
            <a:r>
              <a:rPr lang="zh-CN" altLang="en-US"/>
              <a:t>举例</a:t>
            </a:r>
            <a:endParaRPr lang="zh-CN" altLang="zh-CN"/>
          </a:p>
        </p:txBody>
      </p:sp>
      <p:sp>
        <p:nvSpPr>
          <p:cNvPr id="50180" name="Rectangle 3"/>
          <p:cNvSpPr>
            <a:spLocks noGrp="1" noChangeArrowheads="1"/>
          </p:cNvSpPr>
          <p:nvPr>
            <p:ph sz="quarter" idx="10"/>
          </p:nvPr>
        </p:nvSpPr>
        <p:spPr/>
        <p:txBody>
          <a:bodyPr/>
          <a:lstStyle/>
          <a:p>
            <a:pPr eaLnBrk="1" hangingPunct="1">
              <a:buFont typeface="Wingdings" panose="05000000000000000000" pitchFamily="2" charset="2"/>
              <a:buNone/>
            </a:pPr>
            <a:r>
              <a:rPr lang="en-US" altLang="zh-CN"/>
              <a:t>[</a:t>
            </a:r>
            <a:r>
              <a:rPr lang="zh-CN" altLang="en-US"/>
              <a:t>例</a:t>
            </a:r>
            <a:r>
              <a:rPr lang="en-US" altLang="zh-CN"/>
              <a:t>]</a:t>
            </a:r>
            <a:r>
              <a:rPr lang="zh-CN" altLang="en-US"/>
              <a:t> 角色的权限修改</a:t>
            </a:r>
          </a:p>
          <a:p>
            <a:pPr eaLnBrk="1" hangingPunct="1">
              <a:lnSpc>
                <a:spcPct val="120000"/>
              </a:lnSpc>
              <a:buFont typeface="Wingdings" panose="05000000000000000000" pitchFamily="2" charset="2"/>
              <a:buNone/>
            </a:pPr>
            <a:r>
              <a:rPr lang="zh-CN" altLang="en-US"/>
              <a:t>        </a:t>
            </a:r>
            <a:r>
              <a:rPr lang="en-US" altLang="zh-CN">
                <a:latin typeface="华文中宋" panose="02010600040101010101" pitchFamily="2" charset="-122"/>
                <a:ea typeface="华文中宋" panose="02010600040101010101" pitchFamily="2" charset="-122"/>
              </a:rPr>
              <a:t>GRANT DELETE </a:t>
            </a:r>
          </a:p>
          <a:p>
            <a:pPr eaLnBrk="1" hangingPunct="1">
              <a:lnSpc>
                <a:spcPct val="120000"/>
              </a:lnSpc>
              <a:buFont typeface="Wingdings" panose="05000000000000000000" pitchFamily="2" charset="2"/>
              <a:buNone/>
            </a:pPr>
            <a:r>
              <a:rPr lang="en-US" altLang="zh-CN">
                <a:latin typeface="华文中宋" panose="02010600040101010101" pitchFamily="2" charset="-122"/>
                <a:ea typeface="华文中宋" panose="02010600040101010101" pitchFamily="2" charset="-122"/>
              </a:rPr>
              <a:t>        ON TABLE Student</a:t>
            </a:r>
          </a:p>
          <a:p>
            <a:pPr eaLnBrk="1" hangingPunct="1">
              <a:lnSpc>
                <a:spcPct val="120000"/>
              </a:lnSpc>
              <a:buFont typeface="Wingdings" panose="05000000000000000000" pitchFamily="2" charset="2"/>
              <a:buNone/>
            </a:pPr>
            <a:r>
              <a:rPr lang="en-US" altLang="zh-CN">
                <a:latin typeface="华文中宋" panose="02010600040101010101" pitchFamily="2" charset="-122"/>
                <a:ea typeface="华文中宋" panose="02010600040101010101" pitchFamily="2" charset="-122"/>
              </a:rPr>
              <a:t>        TO R1</a:t>
            </a:r>
          </a:p>
          <a:p>
            <a:pPr eaLnBrk="1" hangingPunct="1">
              <a:lnSpc>
                <a:spcPct val="120000"/>
              </a:lnSpc>
              <a:buFont typeface="Wingdings" panose="05000000000000000000" pitchFamily="2" charset="2"/>
              <a:buNone/>
            </a:pPr>
            <a:r>
              <a:rPr lang="en-US" altLang="zh-CN"/>
              <a:t>   </a:t>
            </a:r>
          </a:p>
          <a:p>
            <a:pPr eaLnBrk="1" hangingPunct="1">
              <a:lnSpc>
                <a:spcPct val="120000"/>
              </a:lnSpc>
              <a:buFont typeface="Wingdings" panose="05000000000000000000" pitchFamily="2" charset="2"/>
              <a:buNone/>
            </a:pPr>
            <a:r>
              <a:rPr lang="zh-CN" altLang="zh-CN"/>
              <a:t>使角色</a:t>
            </a:r>
            <a:r>
              <a:rPr lang="en-US" altLang="zh-CN"/>
              <a:t>R1</a:t>
            </a:r>
            <a:r>
              <a:rPr lang="zh-CN" altLang="zh-CN"/>
              <a:t>在原来的基础上增加了</a:t>
            </a:r>
            <a:r>
              <a:rPr lang="en-US" altLang="zh-CN"/>
              <a:t>Student</a:t>
            </a:r>
            <a:r>
              <a:rPr lang="zh-CN" altLang="zh-CN"/>
              <a:t>表的</a:t>
            </a:r>
            <a:r>
              <a:rPr lang="en-US" altLang="zh-CN"/>
              <a:t>DELETE </a:t>
            </a:r>
            <a:r>
              <a:rPr lang="zh-CN" altLang="zh-CN"/>
              <a:t>权限</a:t>
            </a:r>
            <a:endParaRPr lang="en-US" altLang="zh-CN"/>
          </a:p>
        </p:txBody>
      </p:sp>
    </p:spTree>
    <p:extLst>
      <p:ext uri="{BB962C8B-B14F-4D97-AF65-F5344CB8AC3E}">
        <p14:creationId xmlns:p14="http://schemas.microsoft.com/office/powerpoint/2010/main" val="1732894762"/>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51203" name="Rectangle 2"/>
          <p:cNvSpPr>
            <a:spLocks noGrp="1" noChangeArrowheads="1"/>
          </p:cNvSpPr>
          <p:nvPr>
            <p:ph type="title"/>
          </p:nvPr>
        </p:nvSpPr>
        <p:spPr/>
        <p:txBody>
          <a:bodyPr anchor="ctr"/>
          <a:lstStyle/>
          <a:p>
            <a:pPr eaLnBrk="1" hangingPunct="1"/>
            <a:r>
              <a:rPr lang="zh-CN" altLang="en-US"/>
              <a:t>举例</a:t>
            </a:r>
            <a:endParaRPr lang="zh-CN" altLang="zh-CN"/>
          </a:p>
        </p:txBody>
      </p:sp>
      <p:sp>
        <p:nvSpPr>
          <p:cNvPr id="51204" name="Rectangle 3"/>
          <p:cNvSpPr>
            <a:spLocks noGrp="1" noChangeArrowheads="1"/>
          </p:cNvSpPr>
          <p:nvPr>
            <p:ph sz="quarter" idx="10"/>
          </p:nvPr>
        </p:nvSpPr>
        <p:spPr/>
        <p:txBody>
          <a:bodyPr/>
          <a:lstStyle/>
          <a:p>
            <a:pPr eaLnBrk="1" hangingPunct="1">
              <a:lnSpc>
                <a:spcPct val="125000"/>
              </a:lnSpc>
              <a:buNone/>
            </a:pPr>
            <a:r>
              <a:rPr lang="en-US" altLang="zh-CN"/>
              <a:t>[</a:t>
            </a:r>
            <a:r>
              <a:rPr lang="zh-CN" altLang="en-US"/>
              <a:t>例</a:t>
            </a:r>
            <a:r>
              <a:rPr lang="en-US" altLang="zh-CN"/>
              <a:t>]</a:t>
            </a:r>
            <a:r>
              <a:rPr lang="zh-CN" altLang="en-US"/>
              <a:t>　</a:t>
            </a:r>
            <a:r>
              <a:rPr lang="zh-CN" altLang="zh-CN"/>
              <a:t>使</a:t>
            </a:r>
            <a:r>
              <a:rPr lang="en-US" altLang="zh-CN"/>
              <a:t>R1</a:t>
            </a:r>
            <a:r>
              <a:rPr lang="zh-CN" altLang="zh-CN"/>
              <a:t>减少了</a:t>
            </a:r>
            <a:r>
              <a:rPr lang="en-US" altLang="zh-CN"/>
              <a:t>SELECT</a:t>
            </a:r>
            <a:r>
              <a:rPr lang="zh-CN" altLang="zh-CN"/>
              <a:t>权限</a:t>
            </a:r>
            <a:endParaRPr lang="en-US" altLang="zh-CN"/>
          </a:p>
          <a:p>
            <a:pPr eaLnBrk="1" hangingPunct="1">
              <a:lnSpc>
                <a:spcPct val="125000"/>
              </a:lnSpc>
              <a:buFont typeface="Wingdings" panose="05000000000000000000" pitchFamily="2" charset="2"/>
              <a:buNone/>
            </a:pPr>
            <a:endParaRPr lang="zh-CN" altLang="en-US"/>
          </a:p>
          <a:p>
            <a:pPr eaLnBrk="1" hangingPunct="1">
              <a:lnSpc>
                <a:spcPct val="125000"/>
              </a:lnSpc>
              <a:buFont typeface="Wingdings" panose="05000000000000000000" pitchFamily="2" charset="2"/>
              <a:buNone/>
            </a:pPr>
            <a:r>
              <a:rPr lang="en-US" altLang="zh-CN"/>
              <a:t>        </a:t>
            </a:r>
            <a:r>
              <a:rPr lang="en-US" altLang="zh-CN">
                <a:latin typeface="华文中宋" panose="02010600040101010101" pitchFamily="2" charset="-122"/>
                <a:ea typeface="华文中宋" panose="02010600040101010101" pitchFamily="2" charset="-122"/>
              </a:rPr>
              <a:t>REVOKE SELECT </a:t>
            </a:r>
          </a:p>
          <a:p>
            <a:pPr eaLnBrk="1" hangingPunct="1">
              <a:lnSpc>
                <a:spcPct val="125000"/>
              </a:lnSpc>
              <a:buFont typeface="Wingdings" panose="05000000000000000000" pitchFamily="2" charset="2"/>
              <a:buNone/>
            </a:pPr>
            <a:r>
              <a:rPr lang="en-US" altLang="zh-CN">
                <a:latin typeface="华文中宋" panose="02010600040101010101" pitchFamily="2" charset="-122"/>
                <a:ea typeface="华文中宋" panose="02010600040101010101" pitchFamily="2" charset="-122"/>
              </a:rPr>
              <a:t>        ON TABLE Student</a:t>
            </a:r>
          </a:p>
          <a:p>
            <a:pPr eaLnBrk="1" hangingPunct="1">
              <a:lnSpc>
                <a:spcPct val="125000"/>
              </a:lnSpc>
              <a:buFont typeface="Wingdings" panose="05000000000000000000" pitchFamily="2" charset="2"/>
              <a:buNone/>
            </a:pPr>
            <a:r>
              <a:rPr lang="en-US" altLang="zh-CN">
                <a:latin typeface="华文中宋" panose="02010600040101010101" pitchFamily="2" charset="-122"/>
                <a:ea typeface="华文中宋" panose="02010600040101010101" pitchFamily="2" charset="-122"/>
              </a:rPr>
              <a:t>        FROM  R1</a:t>
            </a:r>
            <a:endParaRPr lang="zh-CN" altLang="en-US">
              <a:latin typeface="华文中宋" panose="02010600040101010101" pitchFamily="2" charset="-122"/>
              <a:ea typeface="华文中宋" panose="02010600040101010101" pitchFamily="2" charset="-122"/>
            </a:endParaRPr>
          </a:p>
          <a:p>
            <a:pPr lvl="1" eaLnBrk="1" hangingPunct="1">
              <a:lnSpc>
                <a:spcPct val="125000"/>
              </a:lnSpc>
              <a:buFont typeface="Wingdings" panose="05000000000000000000" pitchFamily="2" charset="2"/>
              <a:buNone/>
            </a:pPr>
            <a:r>
              <a:rPr lang="zh-CN" altLang="en-US"/>
              <a:t>    </a:t>
            </a:r>
          </a:p>
        </p:txBody>
      </p:sp>
    </p:spTree>
    <p:extLst>
      <p:ext uri="{BB962C8B-B14F-4D97-AF65-F5344CB8AC3E}">
        <p14:creationId xmlns:p14="http://schemas.microsoft.com/office/powerpoint/2010/main" val="1505111172"/>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681288" y="2017713"/>
            <a:ext cx="782637" cy="795337"/>
          </a:xfrm>
          <a:prstGeom prst="ellipse">
            <a:avLst/>
          </a:prstGeom>
          <a:ln>
            <a:solidFill>
              <a:srgbClr val="3522A8"/>
            </a:solidFill>
          </a:ln>
        </p:spPr>
        <p:style>
          <a:lnRef idx="2">
            <a:schemeClr val="accent6"/>
          </a:lnRef>
          <a:fillRef idx="1">
            <a:schemeClr val="lt1"/>
          </a:fillRef>
          <a:effectRef idx="0">
            <a:schemeClr val="accent6"/>
          </a:effectRef>
          <a:fontRef idx="minor">
            <a:schemeClr val="dk1"/>
          </a:fontRef>
        </p:style>
        <p:txBody>
          <a:bodyPr lIns="71305" tIns="35652" rIns="71305" bIns="35652" anchor="ctr"/>
          <a:lstStyle/>
          <a:p>
            <a:pPr algn="ctr" eaLnBrk="1" fontAlgn="auto" hangingPunct="1">
              <a:spcBef>
                <a:spcPts val="0"/>
              </a:spcBef>
              <a:spcAft>
                <a:spcPts val="0"/>
              </a:spcAft>
              <a:defRPr/>
            </a:pPr>
            <a:endParaRPr lang="zh-CN" altLang="en-US">
              <a:latin typeface="Impact" pitchFamily="34" charset="0"/>
            </a:endParaRPr>
          </a:p>
        </p:txBody>
      </p:sp>
      <p:sp>
        <p:nvSpPr>
          <p:cNvPr id="7" name="椭圆 6"/>
          <p:cNvSpPr/>
          <p:nvPr/>
        </p:nvSpPr>
        <p:spPr>
          <a:xfrm>
            <a:off x="2747963" y="2092325"/>
            <a:ext cx="647700" cy="658813"/>
          </a:xfrm>
          <a:prstGeom prst="ellipse">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spcBef>
                <a:spcPct val="20000"/>
              </a:spcBef>
              <a:defRPr/>
            </a:pPr>
            <a:r>
              <a:rPr lang="en-US" altLang="zh-CN" sz="4400">
                <a:latin typeface="Rockwell Extra Bold" panose="02060903040505020403" pitchFamily="18" charset="0"/>
              </a:rPr>
              <a:t>2</a:t>
            </a:r>
            <a:endParaRPr lang="zh-CN" altLang="en-US" sz="4400" dirty="0">
              <a:latin typeface="Rockwell Extra Bold" panose="02060903040505020403" pitchFamily="18" charset="0"/>
            </a:endParaRPr>
          </a:p>
        </p:txBody>
      </p:sp>
      <p:cxnSp>
        <p:nvCxnSpPr>
          <p:cNvPr id="8" name="直接连接符 7"/>
          <p:cNvCxnSpPr>
            <a:stCxn id="6" idx="6"/>
          </p:cNvCxnSpPr>
          <p:nvPr/>
        </p:nvCxnSpPr>
        <p:spPr>
          <a:xfrm>
            <a:off x="3463925" y="2416175"/>
            <a:ext cx="3268663" cy="34925"/>
          </a:xfrm>
          <a:prstGeom prst="line">
            <a:avLst/>
          </a:prstGeom>
          <a:ln w="28575">
            <a:solidFill>
              <a:srgbClr val="1303E1"/>
            </a:solidFill>
            <a:tailEnd type="arrow" w="lg" len="lg"/>
          </a:ln>
        </p:spPr>
        <p:style>
          <a:lnRef idx="1">
            <a:schemeClr val="accent1"/>
          </a:lnRef>
          <a:fillRef idx="0">
            <a:schemeClr val="accent1"/>
          </a:fillRef>
          <a:effectRef idx="0">
            <a:schemeClr val="accent1"/>
          </a:effectRef>
          <a:fontRef idx="minor">
            <a:schemeClr val="tx1"/>
          </a:fontRef>
        </p:style>
      </p:cxnSp>
      <p:sp>
        <p:nvSpPr>
          <p:cNvPr id="44037" name="TextBox 3"/>
          <p:cNvSpPr txBox="1">
            <a:spLocks noChangeArrowheads="1"/>
          </p:cNvSpPr>
          <p:nvPr/>
        </p:nvSpPr>
        <p:spPr bwMode="auto">
          <a:xfrm>
            <a:off x="3492500" y="1898650"/>
            <a:ext cx="3938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457200">
              <a:defRPr sz="3200">
                <a:solidFill>
                  <a:schemeClr val="tx1"/>
                </a:solidFill>
                <a:latin typeface="Arial" panose="020B0604020202020204" pitchFamily="34" charset="0"/>
                <a:ea typeface="宋体" panose="02010600030101010101" pitchFamily="2" charset="-122"/>
              </a:defRPr>
            </a:lvl2pPr>
            <a:lvl3pPr marL="914400">
              <a:defRPr sz="3200">
                <a:solidFill>
                  <a:schemeClr val="tx1"/>
                </a:solidFill>
                <a:latin typeface="Arial" panose="020B0604020202020204" pitchFamily="34" charset="0"/>
                <a:ea typeface="宋体" panose="02010600030101010101" pitchFamily="2" charset="-122"/>
              </a:defRPr>
            </a:lvl3pPr>
            <a:lvl4pPr marL="1371600">
              <a:defRPr sz="3200">
                <a:solidFill>
                  <a:schemeClr val="tx1"/>
                </a:solidFill>
                <a:latin typeface="Arial" panose="020B0604020202020204" pitchFamily="34" charset="0"/>
                <a:ea typeface="宋体" panose="02010600030101010101" pitchFamily="2" charset="-122"/>
              </a:defRPr>
            </a:lvl4pPr>
            <a:lvl5pPr marL="1828800">
              <a:defRPr sz="3200">
                <a:solidFill>
                  <a:schemeClr val="tx1"/>
                </a:solidFill>
                <a:latin typeface="Arial" panose="020B0604020202020204" pitchFamily="34" charset="0"/>
                <a:ea typeface="宋体" panose="02010600030101010101" pitchFamily="2" charset="-122"/>
              </a:defRPr>
            </a:lvl5pPr>
            <a:lvl6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666666"/>
                </a:solidFill>
                <a:latin typeface="微软雅黑" panose="020B0503020204020204" pitchFamily="34" charset="-122"/>
                <a:ea typeface="微软雅黑" panose="020B0503020204020204" pitchFamily="34" charset="-122"/>
              </a:rPr>
              <a:t>数据库安全性控制</a:t>
            </a:r>
          </a:p>
        </p:txBody>
      </p:sp>
      <p:sp>
        <p:nvSpPr>
          <p:cNvPr id="12" name="矩形 48"/>
          <p:cNvSpPr>
            <a:spLocks noChangeArrowheads="1"/>
          </p:cNvSpPr>
          <p:nvPr/>
        </p:nvSpPr>
        <p:spPr bwMode="auto">
          <a:xfrm>
            <a:off x="3635375" y="2557463"/>
            <a:ext cx="3506788" cy="2471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用户标识与鉴别</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存取控制</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自主存取控制方法</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授权：授予与回收</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数据库角色</a:t>
            </a:r>
          </a:p>
          <a:p>
            <a:pPr marL="342900" indent="-342900" eaLnBrk="1" hangingPunct="1">
              <a:lnSpc>
                <a:spcPct val="120000"/>
              </a:lnSpc>
              <a:spcBef>
                <a:spcPts val="600"/>
              </a:spcBef>
              <a:buFont typeface="Arial" panose="020B0604020202020204" pitchFamily="34" charset="0"/>
              <a:buChar char="•"/>
              <a:defRPr/>
            </a:pPr>
            <a:r>
              <a:rPr lang="zh-CN" altLang="en-US" sz="1800" b="1">
                <a:solidFill>
                  <a:srgbClr val="FF0000"/>
                </a:solidFill>
                <a:latin typeface="微软雅黑" pitchFamily="34" charset="-122"/>
                <a:ea typeface="微软雅黑" pitchFamily="34" charset="-122"/>
              </a:rPr>
              <a:t>强制存取控制方法</a:t>
            </a:r>
            <a:endParaRPr lang="zh-CN" altLang="en-US" sz="1800" b="1"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529950215"/>
      </p:ext>
    </p:extLst>
  </p:cSld>
  <p:clrMapOvr>
    <a:masterClrMapping/>
  </p:clrMapOvr>
  <p:transition spd="slow" advTm="1553"/>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53251" name="Rectangle 2"/>
          <p:cNvSpPr>
            <a:spLocks noGrp="1" noChangeArrowheads="1"/>
          </p:cNvSpPr>
          <p:nvPr>
            <p:ph type="title"/>
          </p:nvPr>
        </p:nvSpPr>
        <p:spPr/>
        <p:txBody>
          <a:bodyPr anchor="ctr"/>
          <a:lstStyle/>
          <a:p>
            <a:pPr eaLnBrk="1" hangingPunct="1"/>
            <a:r>
              <a:rPr lang="zh-CN" altLang="zh-CN"/>
              <a:t>自主存取控制缺点</a:t>
            </a:r>
          </a:p>
        </p:txBody>
      </p:sp>
      <p:sp>
        <p:nvSpPr>
          <p:cNvPr id="53252" name="Rectangle 3"/>
          <p:cNvSpPr>
            <a:spLocks noGrp="1" noChangeArrowheads="1"/>
          </p:cNvSpPr>
          <p:nvPr>
            <p:ph sz="quarter" idx="10"/>
          </p:nvPr>
        </p:nvSpPr>
        <p:spPr/>
        <p:txBody>
          <a:bodyPr/>
          <a:lstStyle/>
          <a:p>
            <a:pPr eaLnBrk="1" hangingPunct="1">
              <a:lnSpc>
                <a:spcPct val="160000"/>
              </a:lnSpc>
            </a:pPr>
            <a:r>
              <a:rPr lang="zh-CN" altLang="en-US"/>
              <a:t>可能存在数据的“无意泄露”</a:t>
            </a:r>
          </a:p>
          <a:p>
            <a:pPr eaLnBrk="1" hangingPunct="1">
              <a:lnSpc>
                <a:spcPct val="160000"/>
              </a:lnSpc>
            </a:pPr>
            <a:r>
              <a:rPr lang="zh-CN" altLang="en-US"/>
              <a:t>原因：这种机制仅仅通过对数据的存取权限来进行安全控制，而数据本身并无安全性标记</a:t>
            </a:r>
          </a:p>
          <a:p>
            <a:pPr eaLnBrk="1" hangingPunct="1">
              <a:lnSpc>
                <a:spcPct val="160000"/>
              </a:lnSpc>
            </a:pPr>
            <a:r>
              <a:rPr lang="zh-CN" altLang="en-US"/>
              <a:t>解决：对系统控制下的所有主客体实施强制存取控制策略</a:t>
            </a:r>
          </a:p>
          <a:p>
            <a:pPr lvl="2" eaLnBrk="1" hangingPunct="1">
              <a:spcBef>
                <a:spcPct val="60000"/>
              </a:spcBef>
              <a:buFont typeface="Arial" panose="020B0604020202020204" pitchFamily="34" charset="0"/>
              <a:buNone/>
            </a:pPr>
            <a:r>
              <a:rPr lang="zh-CN" altLang="en-US" sz="2000"/>
              <a:t>    </a:t>
            </a:r>
          </a:p>
        </p:txBody>
      </p:sp>
    </p:spTree>
    <p:extLst>
      <p:ext uri="{BB962C8B-B14F-4D97-AF65-F5344CB8AC3E}">
        <p14:creationId xmlns:p14="http://schemas.microsoft.com/office/powerpoint/2010/main" val="4281038639"/>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4274"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54275" name="Rectangle 2"/>
          <p:cNvSpPr>
            <a:spLocks noGrp="1" noChangeArrowheads="1"/>
          </p:cNvSpPr>
          <p:nvPr>
            <p:ph type="title"/>
          </p:nvPr>
        </p:nvSpPr>
        <p:spPr/>
        <p:txBody>
          <a:bodyPr anchor="ctr"/>
          <a:lstStyle/>
          <a:p>
            <a:pPr eaLnBrk="1" hangingPunct="1"/>
            <a:r>
              <a:rPr lang="zh-CN" altLang="en-US"/>
              <a:t>强制存取控制方法（</a:t>
            </a:r>
            <a:r>
              <a:rPr lang="en-US" altLang="zh-CN"/>
              <a:t>MAC</a:t>
            </a:r>
            <a:r>
              <a:rPr lang="zh-CN" altLang="en-US"/>
              <a:t>）</a:t>
            </a:r>
          </a:p>
        </p:txBody>
      </p:sp>
      <p:sp>
        <p:nvSpPr>
          <p:cNvPr id="54276" name="Rectangle 3"/>
          <p:cNvSpPr>
            <a:spLocks noGrp="1" noChangeArrowheads="1"/>
          </p:cNvSpPr>
          <p:nvPr>
            <p:ph sz="quarter" idx="10"/>
          </p:nvPr>
        </p:nvSpPr>
        <p:spPr/>
        <p:txBody>
          <a:bodyPr/>
          <a:lstStyle/>
          <a:p>
            <a:pPr eaLnBrk="1" hangingPunct="1">
              <a:lnSpc>
                <a:spcPct val="130000"/>
              </a:lnSpc>
            </a:pPr>
            <a:r>
              <a:rPr lang="zh-CN" altLang="en-US"/>
              <a:t>保证更高程度的安全性</a:t>
            </a:r>
          </a:p>
          <a:p>
            <a:pPr eaLnBrk="1" hangingPunct="1">
              <a:lnSpc>
                <a:spcPct val="130000"/>
              </a:lnSpc>
              <a:spcBef>
                <a:spcPct val="50000"/>
              </a:spcBef>
            </a:pPr>
            <a:r>
              <a:rPr lang="zh-CN" altLang="en-US"/>
              <a:t>用户不能直接感知或进行控制</a:t>
            </a:r>
          </a:p>
          <a:p>
            <a:pPr eaLnBrk="1" hangingPunct="1">
              <a:lnSpc>
                <a:spcPct val="130000"/>
              </a:lnSpc>
              <a:spcBef>
                <a:spcPct val="50000"/>
              </a:spcBef>
            </a:pPr>
            <a:r>
              <a:rPr lang="zh-CN" altLang="en-US"/>
              <a:t>适用于对数据有严格而固定密级分类的部门</a:t>
            </a:r>
          </a:p>
          <a:p>
            <a:pPr lvl="1" eaLnBrk="1" hangingPunct="1">
              <a:lnSpc>
                <a:spcPct val="130000"/>
              </a:lnSpc>
              <a:buSzPct val="87000"/>
              <a:buFont typeface="华文中宋" panose="02010600040101010101" pitchFamily="2" charset="-122"/>
              <a:buChar char="−"/>
            </a:pPr>
            <a:r>
              <a:rPr lang="zh-CN" altLang="en-US"/>
              <a:t> 军事部门</a:t>
            </a:r>
          </a:p>
          <a:p>
            <a:pPr lvl="1" eaLnBrk="1" hangingPunct="1">
              <a:lnSpc>
                <a:spcPct val="130000"/>
              </a:lnSpc>
              <a:buSzPct val="87000"/>
              <a:buFont typeface="华文中宋" panose="02010600040101010101" pitchFamily="2" charset="-122"/>
              <a:buChar char="−"/>
            </a:pPr>
            <a:r>
              <a:rPr lang="zh-CN" altLang="en-US"/>
              <a:t> 政府部门</a:t>
            </a:r>
          </a:p>
        </p:txBody>
      </p:sp>
    </p:spTree>
    <p:extLst>
      <p:ext uri="{BB962C8B-B14F-4D97-AF65-F5344CB8AC3E}">
        <p14:creationId xmlns:p14="http://schemas.microsoft.com/office/powerpoint/2010/main" val="1358757298"/>
      </p:ext>
    </p:extLst>
  </p:cSld>
  <p:clrMapOvr>
    <a:overrideClrMapping bg1="lt1" tx1="dk1" bg2="lt2" tx2="dk2" accent1="accent1" accent2="accent2" accent3="accent3" accent4="accent4" accent5="accent5" accent6="accent6" hlink="hlink" folHlink="folHlink"/>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5298"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55299" name="Rectangle 2"/>
          <p:cNvSpPr>
            <a:spLocks noGrp="1" noChangeArrowheads="1"/>
          </p:cNvSpPr>
          <p:nvPr>
            <p:ph type="title"/>
          </p:nvPr>
        </p:nvSpPr>
        <p:spPr/>
        <p:txBody>
          <a:bodyPr anchor="ctr"/>
          <a:lstStyle/>
          <a:p>
            <a:pPr eaLnBrk="1" hangingPunct="1"/>
            <a:r>
              <a:rPr lang="zh-CN" altLang="zh-CN"/>
              <a:t>强制存取控制方法</a:t>
            </a:r>
          </a:p>
        </p:txBody>
      </p:sp>
      <p:sp>
        <p:nvSpPr>
          <p:cNvPr id="74756" name="Rectangle 3"/>
          <p:cNvSpPr>
            <a:spLocks noGrp="1" noChangeArrowheads="1"/>
          </p:cNvSpPr>
          <p:nvPr>
            <p:ph sz="quarter" idx="10"/>
          </p:nvPr>
        </p:nvSpPr>
        <p:spPr/>
        <p:txBody>
          <a:bodyPr/>
          <a:lstStyle/>
          <a:p>
            <a:pPr marL="0" indent="-311150" eaLnBrk="1" hangingPunct="1">
              <a:lnSpc>
                <a:spcPct val="120000"/>
              </a:lnSpc>
              <a:buNone/>
              <a:defRPr/>
            </a:pPr>
            <a:r>
              <a:rPr lang="zh-CN" altLang="en-US" dirty="0"/>
              <a:t>在强制存取控制中，数据库管理系统所管理的全部实体被分为主体和客体两大类</a:t>
            </a:r>
            <a:endParaRPr lang="en-US" altLang="zh-CN" dirty="0">
              <a:solidFill>
                <a:srgbClr val="FF66FF"/>
              </a:solidFill>
            </a:endParaRPr>
          </a:p>
          <a:p>
            <a:pPr eaLnBrk="1" hangingPunct="1">
              <a:lnSpc>
                <a:spcPct val="120000"/>
              </a:lnSpc>
              <a:defRPr/>
            </a:pPr>
            <a:r>
              <a:rPr lang="zh-CN" altLang="en-US" dirty="0"/>
              <a:t>主体是系统中的活动实体</a:t>
            </a:r>
          </a:p>
          <a:p>
            <a:pPr lvl="1" eaLnBrk="1" hangingPunct="1">
              <a:lnSpc>
                <a:spcPct val="120000"/>
              </a:lnSpc>
              <a:buSzPct val="85000"/>
              <a:buFont typeface="Wingdings" panose="05000000000000000000" pitchFamily="2" charset="2"/>
              <a:buChar char="l"/>
              <a:defRPr/>
            </a:pPr>
            <a:r>
              <a:rPr lang="zh-CN" altLang="en-US" dirty="0"/>
              <a:t> 数据库管理系统所管理的实际用户</a:t>
            </a:r>
          </a:p>
          <a:p>
            <a:pPr lvl="1" eaLnBrk="1" hangingPunct="1">
              <a:lnSpc>
                <a:spcPct val="120000"/>
              </a:lnSpc>
              <a:buSzPct val="85000"/>
              <a:buFont typeface="Wingdings" panose="05000000000000000000" pitchFamily="2" charset="2"/>
              <a:buChar char="l"/>
              <a:defRPr/>
            </a:pPr>
            <a:r>
              <a:rPr lang="zh-CN" altLang="en-US" dirty="0"/>
              <a:t> 代表用户的各进程</a:t>
            </a:r>
          </a:p>
          <a:p>
            <a:pPr eaLnBrk="1" hangingPunct="1">
              <a:lnSpc>
                <a:spcPct val="120000"/>
              </a:lnSpc>
              <a:defRPr/>
            </a:pPr>
            <a:r>
              <a:rPr lang="zh-CN" altLang="en-US"/>
              <a:t>客体</a:t>
            </a:r>
            <a:r>
              <a:rPr lang="zh-CN" altLang="en-US" dirty="0"/>
              <a:t>是系统中的被动实体，受主体操纵</a:t>
            </a:r>
          </a:p>
          <a:p>
            <a:pPr lvl="1" eaLnBrk="1" hangingPunct="1">
              <a:lnSpc>
                <a:spcPct val="120000"/>
              </a:lnSpc>
              <a:buSzPct val="85000"/>
              <a:buFont typeface="Wingdings" panose="05000000000000000000" pitchFamily="2" charset="2"/>
              <a:buChar char="l"/>
              <a:defRPr/>
            </a:pPr>
            <a:r>
              <a:rPr lang="zh-CN" altLang="en-US" dirty="0"/>
              <a:t> 文件、基本表、索引、视图</a:t>
            </a:r>
          </a:p>
        </p:txBody>
      </p:sp>
    </p:spTree>
    <p:extLst>
      <p:ext uri="{BB962C8B-B14F-4D97-AF65-F5344CB8AC3E}">
        <p14:creationId xmlns:p14="http://schemas.microsoft.com/office/powerpoint/2010/main" val="2380312154"/>
      </p:ext>
    </p:extLst>
  </p:cSld>
  <p:clrMapOvr>
    <a:overrideClrMapping bg1="lt1" tx1="dk1" bg2="lt2" tx2="dk2" accent1="accent1" accent2="accent2" accent3="accent3" accent4="accent4" accent5="accent5" accent6="accent6" hlink="hlink" folHlink="folHlink"/>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56323" name="Rectangle 2"/>
          <p:cNvSpPr>
            <a:spLocks noGrp="1" noChangeArrowheads="1"/>
          </p:cNvSpPr>
          <p:nvPr>
            <p:ph type="title"/>
          </p:nvPr>
        </p:nvSpPr>
        <p:spPr/>
        <p:txBody>
          <a:bodyPr anchor="ctr"/>
          <a:lstStyle/>
          <a:p>
            <a:pPr eaLnBrk="1" hangingPunct="1"/>
            <a:r>
              <a:rPr lang="zh-CN" altLang="zh-CN"/>
              <a:t>强制存取控制方法</a:t>
            </a:r>
          </a:p>
        </p:txBody>
      </p:sp>
      <p:sp>
        <p:nvSpPr>
          <p:cNvPr id="56324" name="Rectangle 3"/>
          <p:cNvSpPr>
            <a:spLocks noGrp="1" noChangeArrowheads="1"/>
          </p:cNvSpPr>
          <p:nvPr>
            <p:ph sz="quarter" idx="10"/>
          </p:nvPr>
        </p:nvSpPr>
        <p:spPr/>
        <p:txBody>
          <a:bodyPr/>
          <a:lstStyle/>
          <a:p>
            <a:pPr eaLnBrk="1" hangingPunct="1">
              <a:lnSpc>
                <a:spcPct val="120000"/>
              </a:lnSpc>
              <a:spcBef>
                <a:spcPct val="0"/>
              </a:spcBef>
            </a:pPr>
            <a:r>
              <a:rPr lang="zh-CN" altLang="en-US" sz="2000"/>
              <a:t>敏感度标记（</a:t>
            </a:r>
            <a:r>
              <a:rPr lang="en-US" altLang="zh-CN" sz="2000"/>
              <a:t>Label</a:t>
            </a:r>
            <a:r>
              <a:rPr lang="zh-CN" altLang="en-US" sz="2000"/>
              <a:t>）</a:t>
            </a:r>
          </a:p>
          <a:p>
            <a:pPr lvl="1" eaLnBrk="1" hangingPunct="1">
              <a:lnSpc>
                <a:spcPct val="120000"/>
              </a:lnSpc>
              <a:spcBef>
                <a:spcPct val="0"/>
              </a:spcBef>
            </a:pPr>
            <a:r>
              <a:rPr lang="zh-CN" altLang="en-US" sz="1833"/>
              <a:t> 对于主体和客体，</a:t>
            </a:r>
            <a:r>
              <a:rPr lang="en-US" altLang="zh-CN" sz="1833"/>
              <a:t>DBMS</a:t>
            </a:r>
            <a:r>
              <a:rPr lang="zh-CN" altLang="en-US" sz="1833"/>
              <a:t>为它们每个实例（值）指派一个敏感度标记（</a:t>
            </a:r>
            <a:r>
              <a:rPr lang="en-US" altLang="zh-CN" sz="1833"/>
              <a:t>Label</a:t>
            </a:r>
            <a:r>
              <a:rPr lang="zh-CN" altLang="en-US" sz="1833"/>
              <a:t>）</a:t>
            </a:r>
          </a:p>
          <a:p>
            <a:pPr lvl="1" eaLnBrk="1" hangingPunct="1">
              <a:lnSpc>
                <a:spcPct val="120000"/>
              </a:lnSpc>
              <a:spcBef>
                <a:spcPct val="0"/>
              </a:spcBef>
            </a:pPr>
            <a:r>
              <a:rPr lang="zh-CN" altLang="en-US" sz="1833"/>
              <a:t> 敏感度标记分成若干级别</a:t>
            </a:r>
          </a:p>
          <a:p>
            <a:pPr lvl="2" eaLnBrk="1" hangingPunct="1">
              <a:lnSpc>
                <a:spcPct val="120000"/>
              </a:lnSpc>
              <a:spcBef>
                <a:spcPct val="0"/>
              </a:spcBef>
              <a:buSzPct val="87000"/>
              <a:buFont typeface="Wingdings" panose="05000000000000000000" pitchFamily="2" charset="2"/>
              <a:buChar char="l"/>
            </a:pPr>
            <a:r>
              <a:rPr lang="zh-CN" altLang="en-US"/>
              <a:t>绝密（</a:t>
            </a:r>
            <a:r>
              <a:rPr lang="en-US" altLang="zh-CN"/>
              <a:t>Top Secret</a:t>
            </a:r>
            <a:r>
              <a:rPr lang="zh-CN" altLang="en-US"/>
              <a:t>，</a:t>
            </a:r>
            <a:r>
              <a:rPr lang="en-US" altLang="zh-CN"/>
              <a:t>TS</a:t>
            </a:r>
            <a:r>
              <a:rPr lang="zh-CN" altLang="en-US"/>
              <a:t>）</a:t>
            </a:r>
          </a:p>
          <a:p>
            <a:pPr lvl="2" eaLnBrk="1" hangingPunct="1">
              <a:lnSpc>
                <a:spcPct val="120000"/>
              </a:lnSpc>
              <a:spcBef>
                <a:spcPct val="0"/>
              </a:spcBef>
              <a:buSzPct val="87000"/>
              <a:buFont typeface="Wingdings" panose="05000000000000000000" pitchFamily="2" charset="2"/>
              <a:buChar char="l"/>
            </a:pPr>
            <a:r>
              <a:rPr lang="zh-CN" altLang="en-US"/>
              <a:t>机密（</a:t>
            </a:r>
            <a:r>
              <a:rPr lang="en-US" altLang="zh-CN"/>
              <a:t>Secret</a:t>
            </a:r>
            <a:r>
              <a:rPr lang="zh-CN" altLang="en-US"/>
              <a:t>，</a:t>
            </a:r>
            <a:r>
              <a:rPr lang="en-US" altLang="zh-CN"/>
              <a:t>S</a:t>
            </a:r>
            <a:r>
              <a:rPr lang="zh-CN" altLang="en-US"/>
              <a:t>）</a:t>
            </a:r>
          </a:p>
          <a:p>
            <a:pPr lvl="2" eaLnBrk="1" hangingPunct="1">
              <a:lnSpc>
                <a:spcPct val="120000"/>
              </a:lnSpc>
              <a:spcBef>
                <a:spcPct val="0"/>
              </a:spcBef>
              <a:buSzPct val="87000"/>
              <a:buFont typeface="Wingdings" panose="05000000000000000000" pitchFamily="2" charset="2"/>
              <a:buChar char="l"/>
            </a:pPr>
            <a:r>
              <a:rPr lang="zh-CN" altLang="en-US"/>
              <a:t>可信（</a:t>
            </a:r>
            <a:r>
              <a:rPr lang="en-US" altLang="zh-CN"/>
              <a:t>Confidential</a:t>
            </a:r>
            <a:r>
              <a:rPr lang="zh-CN" altLang="en-US"/>
              <a:t>，</a:t>
            </a:r>
            <a:r>
              <a:rPr lang="en-US" altLang="zh-CN"/>
              <a:t>C</a:t>
            </a:r>
            <a:r>
              <a:rPr lang="zh-CN" altLang="en-US"/>
              <a:t>）</a:t>
            </a:r>
          </a:p>
          <a:p>
            <a:pPr lvl="2" eaLnBrk="1" hangingPunct="1">
              <a:lnSpc>
                <a:spcPct val="120000"/>
              </a:lnSpc>
              <a:spcBef>
                <a:spcPct val="0"/>
              </a:spcBef>
              <a:buSzPct val="87000"/>
              <a:buFont typeface="Wingdings" panose="05000000000000000000" pitchFamily="2" charset="2"/>
              <a:buChar char="l"/>
            </a:pPr>
            <a:r>
              <a:rPr lang="zh-CN" altLang="en-US"/>
              <a:t>公开（</a:t>
            </a:r>
            <a:r>
              <a:rPr lang="en-US" altLang="zh-CN"/>
              <a:t>Public</a:t>
            </a:r>
            <a:r>
              <a:rPr lang="zh-CN" altLang="en-US"/>
              <a:t>，</a:t>
            </a:r>
            <a:r>
              <a:rPr lang="en-US" altLang="zh-CN"/>
              <a:t>P</a:t>
            </a:r>
            <a:r>
              <a:rPr lang="zh-CN" altLang="en-US"/>
              <a:t>）</a:t>
            </a:r>
            <a:endParaRPr lang="en-US" altLang="zh-CN"/>
          </a:p>
          <a:p>
            <a:pPr lvl="2" eaLnBrk="1" hangingPunct="1">
              <a:lnSpc>
                <a:spcPct val="120000"/>
              </a:lnSpc>
              <a:spcBef>
                <a:spcPct val="0"/>
              </a:spcBef>
              <a:buSzPct val="87000"/>
              <a:buFont typeface="Wingdings" panose="05000000000000000000" pitchFamily="2" charset="2"/>
              <a:buChar char="l"/>
            </a:pPr>
            <a:r>
              <a:rPr lang="en-US" altLang="zh-CN"/>
              <a:t>TS&gt;=S&gt;=C&gt;=P</a:t>
            </a:r>
            <a:endParaRPr lang="zh-CN" altLang="en-US"/>
          </a:p>
          <a:p>
            <a:pPr eaLnBrk="1" hangingPunct="1">
              <a:lnSpc>
                <a:spcPct val="120000"/>
              </a:lnSpc>
              <a:spcBef>
                <a:spcPct val="0"/>
              </a:spcBef>
            </a:pPr>
            <a:r>
              <a:rPr lang="zh-CN" altLang="en-US" sz="2000"/>
              <a:t>主体的敏感度标记称为许可证级别（</a:t>
            </a:r>
            <a:r>
              <a:rPr lang="en-US" altLang="zh-CN" sz="2000"/>
              <a:t>Clearance Level</a:t>
            </a:r>
            <a:r>
              <a:rPr lang="zh-CN" altLang="en-US" sz="2000"/>
              <a:t>）</a:t>
            </a:r>
          </a:p>
          <a:p>
            <a:pPr eaLnBrk="1" hangingPunct="1">
              <a:lnSpc>
                <a:spcPct val="120000"/>
              </a:lnSpc>
              <a:spcBef>
                <a:spcPct val="0"/>
              </a:spcBef>
            </a:pPr>
            <a:r>
              <a:rPr lang="zh-CN" altLang="en-US" sz="2000"/>
              <a:t>客体的敏感度标记称为密级（</a:t>
            </a:r>
            <a:r>
              <a:rPr lang="en-US" altLang="zh-CN" sz="2000"/>
              <a:t>Classification Level</a:t>
            </a:r>
            <a:r>
              <a:rPr lang="zh-CN" altLang="en-US" sz="2000"/>
              <a:t>）</a:t>
            </a:r>
            <a:endParaRPr lang="en-US" altLang="zh-CN" sz="2000"/>
          </a:p>
        </p:txBody>
      </p:sp>
    </p:spTree>
    <p:extLst>
      <p:ext uri="{BB962C8B-B14F-4D97-AF65-F5344CB8AC3E}">
        <p14:creationId xmlns:p14="http://schemas.microsoft.com/office/powerpoint/2010/main" val="42927007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755576" y="84542"/>
            <a:ext cx="8316416" cy="4616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spAutoFit/>
          </a:bodyPr>
          <a:lstStyle/>
          <a:p>
            <a:pPr defTabSz="912813" eaLnBrk="1" hangingPunct="1"/>
            <a:r>
              <a:rPr lang="zh-CN" altLang="en-US">
                <a:cs typeface="+mj-cs"/>
              </a:rPr>
              <a:t>安全标准简介</a:t>
            </a:r>
          </a:p>
        </p:txBody>
      </p:sp>
      <p:sp>
        <p:nvSpPr>
          <p:cNvPr id="11267" name="Rectangle 3"/>
          <p:cNvSpPr>
            <a:spLocks noGrp="1" noChangeArrowheads="1"/>
          </p:cNvSpPr>
          <p:nvPr>
            <p:ph sz="quarter" idx="10"/>
          </p:nvPr>
        </p:nvSpPr>
        <p:spPr>
          <a:xfrm>
            <a:off x="683568" y="769938"/>
            <a:ext cx="8280920" cy="4144020"/>
          </a:xfrm>
        </p:spPr>
        <p:txBody>
          <a:bodyPr wrap="square">
            <a:spAutoFit/>
          </a:bodyPr>
          <a:lstStyle/>
          <a:p>
            <a:pPr marL="457200" indent="-457200" defTabSz="912813" eaLnBrk="1" hangingPunct="1">
              <a:lnSpc>
                <a:spcPts val="2600"/>
              </a:lnSpc>
              <a:buSzPct val="100000"/>
              <a:buFont typeface="+mj-ea"/>
              <a:buAutoNum type="circleNumDbPlain"/>
            </a:pPr>
            <a:r>
              <a:rPr lang="en-US" altLang="zh-CN" sz="2000"/>
              <a:t>1985</a:t>
            </a:r>
            <a:r>
              <a:rPr lang="zh-CN" altLang="en-US" sz="2000"/>
              <a:t>年美国国防部（</a:t>
            </a:r>
            <a:r>
              <a:rPr lang="en-US" altLang="zh-CN" sz="2000"/>
              <a:t>DoD</a:t>
            </a:r>
            <a:r>
              <a:rPr lang="zh-CN" altLang="en-US" sz="2000"/>
              <a:t>）正式颁布</a:t>
            </a:r>
            <a:r>
              <a:rPr lang="en-US" altLang="zh-CN" sz="2000"/>
              <a:t>《DoD</a:t>
            </a:r>
            <a:r>
              <a:rPr lang="zh-CN" altLang="en-US" sz="2000"/>
              <a:t>可信计算机系统评估准则</a:t>
            </a:r>
            <a:r>
              <a:rPr lang="en-US" altLang="zh-CN" sz="2000"/>
              <a:t>》</a:t>
            </a:r>
            <a:r>
              <a:rPr lang="zh-CN" altLang="en-US" sz="2000"/>
              <a:t>（简称</a:t>
            </a:r>
            <a:r>
              <a:rPr lang="en-US" altLang="zh-CN" sz="2000"/>
              <a:t>TCSEC</a:t>
            </a:r>
            <a:r>
              <a:rPr lang="zh-CN" altLang="en-US" sz="2000"/>
              <a:t>或</a:t>
            </a:r>
            <a:r>
              <a:rPr lang="en-US" altLang="zh-CN" sz="2000"/>
              <a:t>DoD85</a:t>
            </a:r>
            <a:r>
              <a:rPr lang="zh-CN" altLang="en-US" sz="2000"/>
              <a:t>）</a:t>
            </a:r>
          </a:p>
          <a:p>
            <a:pPr marL="457200" indent="-457200" defTabSz="912813" eaLnBrk="1" hangingPunct="1">
              <a:lnSpc>
                <a:spcPts val="2600"/>
              </a:lnSpc>
              <a:buSzPct val="100000"/>
              <a:buFont typeface="+mj-ea"/>
              <a:buAutoNum type="circleNumDbPlain"/>
            </a:pPr>
            <a:r>
              <a:rPr lang="zh-CN" altLang="en-US" sz="2000"/>
              <a:t>不同国家建立在</a:t>
            </a:r>
            <a:r>
              <a:rPr lang="en-US" altLang="zh-CN" sz="2000"/>
              <a:t>TCSEC</a:t>
            </a:r>
            <a:r>
              <a:rPr lang="zh-CN" altLang="en-US" sz="2000"/>
              <a:t>概念上的评估准则</a:t>
            </a:r>
          </a:p>
          <a:p>
            <a:pPr marL="450850" lvl="1" indent="-180975" defTabSz="912813" eaLnBrk="1" hangingPunct="1">
              <a:lnSpc>
                <a:spcPts val="2600"/>
              </a:lnSpc>
              <a:buSzPct val="100000"/>
              <a:buChar char="-"/>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欧洲的信息技术安全评估准则（</a:t>
            </a: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ITSEC</a:t>
            </a: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a:t>
            </a:r>
          </a:p>
          <a:p>
            <a:pPr marL="450850" lvl="1" indent="-180975" defTabSz="912813" eaLnBrk="1" hangingPunct="1">
              <a:lnSpc>
                <a:spcPts val="2600"/>
              </a:lnSpc>
              <a:buSzPct val="100000"/>
              <a:buChar char="-"/>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加拿大的可信计算机产品评估准则（</a:t>
            </a: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CTCPEC</a:t>
            </a: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 </a:t>
            </a:r>
          </a:p>
          <a:p>
            <a:pPr marL="450850" lvl="1" indent="-180975" defTabSz="912813" eaLnBrk="1" hangingPunct="1">
              <a:lnSpc>
                <a:spcPts val="2600"/>
              </a:lnSpc>
              <a:buSzPct val="100000"/>
              <a:buChar char="-"/>
            </a:pP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美国的信息技术安全联邦标准（</a:t>
            </a: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FC</a:t>
            </a: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a:t>
            </a: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a:p>
            <a:pPr marL="457200" indent="-457200" defTabSz="912813" eaLnBrk="1" hangingPunct="1">
              <a:lnSpc>
                <a:spcPts val="2600"/>
              </a:lnSpc>
              <a:buSzPct val="100000"/>
              <a:buFont typeface="+mj-ea"/>
              <a:buAutoNum type="circleNumDbPlain"/>
            </a:pPr>
            <a:r>
              <a:rPr lang="en-US" altLang="zh-CN" sz="1800"/>
              <a:t>1993</a:t>
            </a:r>
            <a:r>
              <a:rPr lang="zh-CN" altLang="en-US" sz="1800"/>
              <a:t>年，</a:t>
            </a:r>
            <a:r>
              <a:rPr lang="en-US" altLang="zh-CN" sz="1800"/>
              <a:t>CTCPEC</a:t>
            </a:r>
            <a:r>
              <a:rPr lang="zh-CN" altLang="en-US" sz="1800"/>
              <a:t>、</a:t>
            </a:r>
            <a:r>
              <a:rPr lang="en-US" altLang="zh-CN" sz="1800"/>
              <a:t>FC</a:t>
            </a:r>
            <a:r>
              <a:rPr lang="zh-CN" altLang="en-US" sz="1800"/>
              <a:t>、</a:t>
            </a:r>
            <a:r>
              <a:rPr lang="en-US" altLang="zh-CN" sz="1800"/>
              <a:t>TCSEC</a:t>
            </a:r>
            <a:r>
              <a:rPr lang="zh-CN" altLang="en-US" sz="1800"/>
              <a:t>和</a:t>
            </a:r>
            <a:r>
              <a:rPr lang="en-US" altLang="zh-CN" sz="1800"/>
              <a:t>ITSEC</a:t>
            </a:r>
            <a:r>
              <a:rPr lang="zh-CN" altLang="en-US" sz="1800"/>
              <a:t>联合行动，解决原标准中概念和技术上的差异，称为</a:t>
            </a:r>
            <a:r>
              <a:rPr lang="en-US" altLang="zh-CN" sz="1800"/>
              <a:t>CC</a:t>
            </a:r>
            <a:r>
              <a:rPr lang="zh-CN" altLang="en-US" sz="1800"/>
              <a:t>（</a:t>
            </a:r>
            <a:r>
              <a:rPr lang="en-US" altLang="zh-CN" sz="1800"/>
              <a:t>Common Criteria</a:t>
            </a:r>
            <a:r>
              <a:rPr lang="zh-CN" altLang="en-US" sz="1800"/>
              <a:t>）项目</a:t>
            </a:r>
          </a:p>
          <a:p>
            <a:pPr marL="457200" indent="-457200" defTabSz="912813" eaLnBrk="1" hangingPunct="1">
              <a:lnSpc>
                <a:spcPts val="2600"/>
              </a:lnSpc>
              <a:buSzPct val="100000"/>
              <a:buFont typeface="+mj-ea"/>
              <a:buAutoNum type="circleNumDbPlain"/>
            </a:pPr>
            <a:r>
              <a:rPr lang="en-US" altLang="zh-CN" sz="1800"/>
              <a:t>1999</a:t>
            </a:r>
            <a:r>
              <a:rPr lang="zh-CN" altLang="en-US" sz="1800"/>
              <a:t>年  </a:t>
            </a:r>
            <a:r>
              <a:rPr lang="en-US" altLang="zh-CN" sz="1800"/>
              <a:t>CC V2.1</a:t>
            </a:r>
            <a:r>
              <a:rPr lang="zh-CN" altLang="en-US" sz="1800"/>
              <a:t>版被</a:t>
            </a:r>
            <a:r>
              <a:rPr lang="en-US" altLang="zh-CN" sz="1800"/>
              <a:t>ISO</a:t>
            </a:r>
            <a:r>
              <a:rPr lang="zh-CN" altLang="en-US" sz="1800"/>
              <a:t>采用为国际标准</a:t>
            </a:r>
          </a:p>
          <a:p>
            <a:pPr marL="0" indent="0" defTabSz="912813" eaLnBrk="1" hangingPunct="1">
              <a:lnSpc>
                <a:spcPts val="2600"/>
              </a:lnSpc>
              <a:buSzPct val="100000"/>
              <a:buNone/>
            </a:pPr>
            <a:r>
              <a:rPr lang="zh-CN" altLang="en-US" sz="1800"/>
              <a:t>       </a:t>
            </a:r>
            <a:r>
              <a:rPr lang="en-US" altLang="zh-CN" sz="1800"/>
              <a:t>2001</a:t>
            </a:r>
            <a:r>
              <a:rPr lang="zh-CN" altLang="en-US" sz="1800"/>
              <a:t>年  </a:t>
            </a:r>
            <a:r>
              <a:rPr lang="en-US" altLang="zh-CN" sz="1800"/>
              <a:t>CC V2.1</a:t>
            </a:r>
            <a:r>
              <a:rPr lang="zh-CN" altLang="en-US" sz="1800"/>
              <a:t>版被我国采用为国家标准</a:t>
            </a:r>
          </a:p>
          <a:p>
            <a:pPr marL="457200" indent="-457200" defTabSz="912813" eaLnBrk="1" hangingPunct="1">
              <a:lnSpc>
                <a:spcPts val="2600"/>
              </a:lnSpc>
              <a:buSzPct val="100000"/>
              <a:buFont typeface="+mj-ea"/>
              <a:buAutoNum type="circleNumDbPlain"/>
            </a:pPr>
            <a:r>
              <a:rPr lang="zh-CN" altLang="en-US" sz="1800"/>
              <a:t>目前</a:t>
            </a:r>
            <a:r>
              <a:rPr lang="en-US" altLang="zh-CN" sz="1800"/>
              <a:t>CC</a:t>
            </a:r>
            <a:r>
              <a:rPr lang="zh-CN" altLang="en-US" sz="1800"/>
              <a:t>已基本取代了</a:t>
            </a:r>
            <a:r>
              <a:rPr lang="en-US" altLang="zh-CN" sz="1800"/>
              <a:t>TCSEC</a:t>
            </a:r>
            <a:r>
              <a:rPr lang="zh-CN" altLang="en-US" sz="1800"/>
              <a:t>，成为评估信息产品安全性的主要标准。</a:t>
            </a:r>
          </a:p>
        </p:txBody>
      </p:sp>
    </p:spTree>
    <p:extLst>
      <p:ext uri="{BB962C8B-B14F-4D97-AF65-F5344CB8AC3E}">
        <p14:creationId xmlns:p14="http://schemas.microsoft.com/office/powerpoint/2010/main" val="2642908589"/>
      </p:ext>
    </p:extLst>
  </p:cSld>
  <p:clrMapOvr>
    <a:overrideClrMapping bg1="lt1" tx1="dk1" bg2="lt2" tx2="dk2" accent1="accent1" accent2="accent2" accent3="accent3" accent4="accent4" accent5="accent5" accent6="accent6" hlink="hlink" folHlink="folHlink"/>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57347" name="Rectangle 2"/>
          <p:cNvSpPr>
            <a:spLocks noGrp="1" noChangeArrowheads="1"/>
          </p:cNvSpPr>
          <p:nvPr>
            <p:ph type="title"/>
          </p:nvPr>
        </p:nvSpPr>
        <p:spPr/>
        <p:txBody>
          <a:bodyPr anchor="ctr"/>
          <a:lstStyle/>
          <a:p>
            <a:pPr eaLnBrk="1" hangingPunct="1"/>
            <a:r>
              <a:rPr lang="zh-CN" altLang="zh-CN"/>
              <a:t>强制存取</a:t>
            </a:r>
            <a:r>
              <a:rPr lang="zh-CN" altLang="en-US"/>
              <a:t>规则</a:t>
            </a:r>
            <a:endParaRPr lang="zh-CN" altLang="zh-CN"/>
          </a:p>
        </p:txBody>
      </p:sp>
      <p:sp>
        <p:nvSpPr>
          <p:cNvPr id="57348" name="Rectangle 3"/>
          <p:cNvSpPr>
            <a:spLocks noGrp="1" noChangeArrowheads="1"/>
          </p:cNvSpPr>
          <p:nvPr>
            <p:ph sz="quarter" idx="10"/>
          </p:nvPr>
        </p:nvSpPr>
        <p:spPr/>
        <p:txBody>
          <a:bodyPr/>
          <a:lstStyle/>
          <a:p>
            <a:pPr eaLnBrk="1" hangingPunct="1">
              <a:lnSpc>
                <a:spcPct val="110000"/>
              </a:lnSpc>
            </a:pPr>
            <a:r>
              <a:rPr lang="zh-CN" altLang="en-US"/>
              <a:t>仅当主体的许可证级别</a:t>
            </a:r>
            <a:r>
              <a:rPr lang="zh-CN" altLang="en-US" sz="2400" b="1">
                <a:solidFill>
                  <a:srgbClr val="FF0000"/>
                </a:solidFill>
              </a:rPr>
              <a:t>大于或等于</a:t>
            </a:r>
            <a:r>
              <a:rPr lang="zh-CN" altLang="en-US"/>
              <a:t>客体的密级时，该主体才能</a:t>
            </a:r>
            <a:r>
              <a:rPr lang="zh-CN" altLang="en-US" sz="2400" b="1">
                <a:solidFill>
                  <a:srgbClr val="FF0000"/>
                </a:solidFill>
              </a:rPr>
              <a:t>读</a:t>
            </a:r>
            <a:r>
              <a:rPr lang="zh-CN" altLang="en-US"/>
              <a:t>取相应的客体</a:t>
            </a:r>
          </a:p>
          <a:p>
            <a:pPr eaLnBrk="1" hangingPunct="1">
              <a:lnSpc>
                <a:spcPct val="110000"/>
              </a:lnSpc>
              <a:spcBef>
                <a:spcPct val="60000"/>
              </a:spcBef>
            </a:pPr>
            <a:r>
              <a:rPr lang="zh-CN" altLang="en-US"/>
              <a:t>仅当主体的许可证级别</a:t>
            </a:r>
            <a:r>
              <a:rPr lang="zh-CN" altLang="en-US" sz="2400" b="1">
                <a:solidFill>
                  <a:srgbClr val="FF0000"/>
                </a:solidFill>
              </a:rPr>
              <a:t>小于或等于</a:t>
            </a:r>
            <a:r>
              <a:rPr lang="zh-CN" altLang="en-US"/>
              <a:t>客体的密级时，该主体才能</a:t>
            </a:r>
            <a:r>
              <a:rPr lang="zh-CN" altLang="en-US" sz="2400" b="1">
                <a:solidFill>
                  <a:srgbClr val="FF0000"/>
                </a:solidFill>
              </a:rPr>
              <a:t>写</a:t>
            </a:r>
            <a:r>
              <a:rPr lang="zh-CN" altLang="en-US"/>
              <a:t>相应的客体</a:t>
            </a:r>
          </a:p>
          <a:p>
            <a:pPr lvl="1" eaLnBrk="1" hangingPunct="1">
              <a:lnSpc>
                <a:spcPct val="160000"/>
              </a:lnSpc>
              <a:buFont typeface="Wingdings" panose="05000000000000000000" pitchFamily="2" charset="2"/>
              <a:buNone/>
            </a:pPr>
            <a:endParaRPr lang="zh-CN" altLang="en-US"/>
          </a:p>
          <a:p>
            <a:pPr lvl="1" eaLnBrk="1" hangingPunct="1">
              <a:buFont typeface="Wingdings" panose="05000000000000000000" pitchFamily="2" charset="2"/>
              <a:buNone/>
            </a:pPr>
            <a:endParaRPr lang="en-US" altLang="zh-CN"/>
          </a:p>
        </p:txBody>
      </p:sp>
    </p:spTree>
    <p:extLst>
      <p:ext uri="{BB962C8B-B14F-4D97-AF65-F5344CB8AC3E}">
        <p14:creationId xmlns:p14="http://schemas.microsoft.com/office/powerpoint/2010/main" val="3517279411"/>
      </p:ext>
    </p:extLst>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58371" name="Rectangle 2"/>
          <p:cNvSpPr>
            <a:spLocks noGrp="1" noChangeArrowheads="1"/>
          </p:cNvSpPr>
          <p:nvPr>
            <p:ph type="title"/>
          </p:nvPr>
        </p:nvSpPr>
        <p:spPr/>
        <p:txBody>
          <a:bodyPr anchor="ctr"/>
          <a:lstStyle/>
          <a:p>
            <a:pPr eaLnBrk="1" hangingPunct="1"/>
            <a:r>
              <a:rPr lang="zh-CN" altLang="zh-CN"/>
              <a:t>强制存取控制方法</a:t>
            </a:r>
            <a:endParaRPr lang="en-US" altLang="zh-CN"/>
          </a:p>
        </p:txBody>
      </p:sp>
      <p:sp>
        <p:nvSpPr>
          <p:cNvPr id="58372" name="Rectangle 3"/>
          <p:cNvSpPr>
            <a:spLocks noGrp="1" noChangeArrowheads="1"/>
          </p:cNvSpPr>
          <p:nvPr>
            <p:ph sz="quarter" idx="10"/>
          </p:nvPr>
        </p:nvSpPr>
        <p:spPr/>
        <p:txBody>
          <a:bodyPr/>
          <a:lstStyle/>
          <a:p>
            <a:pPr eaLnBrk="1" hangingPunct="1">
              <a:lnSpc>
                <a:spcPct val="150000"/>
              </a:lnSpc>
            </a:pPr>
            <a:r>
              <a:rPr lang="zh-CN" altLang="zh-CN" sz="2000"/>
              <a:t>强制存取控制（</a:t>
            </a:r>
            <a:r>
              <a:rPr lang="en-US" altLang="zh-CN" sz="2000"/>
              <a:t>MAC</a:t>
            </a:r>
            <a:r>
              <a:rPr lang="zh-CN" altLang="zh-CN" sz="2000"/>
              <a:t>）是对数据本身进行密级标记，无论数据如何复制，标记与数据是一个不可分的整体，只有符合密级标记要求的用户才可以操纵数据。</a:t>
            </a:r>
            <a:endParaRPr lang="en-US" altLang="zh-CN" sz="2000"/>
          </a:p>
          <a:p>
            <a:pPr eaLnBrk="1" hangingPunct="1">
              <a:lnSpc>
                <a:spcPct val="150000"/>
              </a:lnSpc>
            </a:pPr>
            <a:r>
              <a:rPr lang="zh-CN" altLang="en-US" sz="2000"/>
              <a:t>实现强制存取控制时要首先实现自主存取控制</a:t>
            </a:r>
            <a:endParaRPr lang="en-US" altLang="zh-CN" sz="2000"/>
          </a:p>
          <a:p>
            <a:pPr lvl="1" eaLnBrk="1" hangingPunct="1">
              <a:lnSpc>
                <a:spcPct val="150000"/>
              </a:lnSpc>
              <a:spcBef>
                <a:spcPct val="30000"/>
              </a:spcBef>
            </a:pPr>
            <a:r>
              <a:rPr lang="zh-CN" altLang="en-US" sz="1833"/>
              <a:t>原因：较高安全性级别提供的安全保护要包含较低级别的所有保护</a:t>
            </a:r>
          </a:p>
          <a:p>
            <a:pPr eaLnBrk="1" hangingPunct="1">
              <a:lnSpc>
                <a:spcPct val="150000"/>
              </a:lnSpc>
            </a:pPr>
            <a:r>
              <a:rPr lang="zh-CN" altLang="en-US" sz="2000"/>
              <a:t>自主存取控制与强制存取控制共同构成数据库管理系统的安全机制</a:t>
            </a:r>
          </a:p>
        </p:txBody>
      </p:sp>
    </p:spTree>
    <p:extLst>
      <p:ext uri="{BB962C8B-B14F-4D97-AF65-F5344CB8AC3E}">
        <p14:creationId xmlns:p14="http://schemas.microsoft.com/office/powerpoint/2010/main" val="2113685293"/>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59395" name="Rectangle 2"/>
          <p:cNvSpPr>
            <a:spLocks noGrp="1" noChangeArrowheads="1"/>
          </p:cNvSpPr>
          <p:nvPr>
            <p:ph type="title"/>
          </p:nvPr>
        </p:nvSpPr>
        <p:spPr/>
        <p:txBody>
          <a:bodyPr anchor="ctr"/>
          <a:lstStyle/>
          <a:p>
            <a:pPr eaLnBrk="1" hangingPunct="1"/>
            <a:r>
              <a:rPr lang="en-US" altLang="zh-CN"/>
              <a:t>DAC + MAC</a:t>
            </a:r>
            <a:r>
              <a:rPr lang="zh-CN" altLang="en-US"/>
              <a:t>安全检查</a:t>
            </a:r>
            <a:endParaRPr lang="zh-CN" altLang="zh-CN"/>
          </a:p>
        </p:txBody>
      </p:sp>
      <p:sp>
        <p:nvSpPr>
          <p:cNvPr id="59396" name="Rectangle 3"/>
          <p:cNvSpPr>
            <a:spLocks noGrp="1" noChangeArrowheads="1"/>
          </p:cNvSpPr>
          <p:nvPr>
            <p:ph sz="quarter" idx="10"/>
          </p:nvPr>
        </p:nvSpPr>
        <p:spPr/>
        <p:txBody>
          <a:bodyPr/>
          <a:lstStyle/>
          <a:p>
            <a:pPr lvl="1" algn="just" eaLnBrk="1" hangingPunct="1">
              <a:spcBef>
                <a:spcPct val="50000"/>
              </a:spcBef>
              <a:buFont typeface="Wingdings" panose="05000000000000000000" pitchFamily="2" charset="2"/>
              <a:buNone/>
            </a:pPr>
            <a:r>
              <a:rPr lang="zh-CN" altLang="en-US"/>
              <a:t>                      </a:t>
            </a:r>
            <a:r>
              <a:rPr lang="en-US" altLang="zh-CN"/>
              <a:t>SQL</a:t>
            </a:r>
            <a:r>
              <a:rPr lang="zh-CN" altLang="en-US"/>
              <a:t>语法分析 </a:t>
            </a:r>
            <a:r>
              <a:rPr lang="en-US" altLang="zh-CN"/>
              <a:t>&amp; </a:t>
            </a:r>
            <a:r>
              <a:rPr lang="zh-CN" altLang="en-US"/>
              <a:t>语义检查</a:t>
            </a:r>
          </a:p>
          <a:p>
            <a:pPr lvl="1" algn="just" eaLnBrk="1" hangingPunct="1">
              <a:buFont typeface="Wingdings" panose="05000000000000000000" pitchFamily="2" charset="2"/>
              <a:buNone/>
            </a:pPr>
            <a:r>
              <a:rPr lang="zh-CN" altLang="en-US"/>
              <a:t>                             </a:t>
            </a:r>
            <a:endParaRPr lang="en-US" altLang="zh-CN"/>
          </a:p>
          <a:p>
            <a:pPr lvl="1" algn="just" eaLnBrk="1" hangingPunct="1">
              <a:buFont typeface="Wingdings" panose="05000000000000000000" pitchFamily="2" charset="2"/>
              <a:buNone/>
            </a:pPr>
            <a:r>
              <a:rPr lang="en-US" altLang="zh-CN"/>
              <a:t>                           </a:t>
            </a:r>
            <a:r>
              <a:rPr lang="zh-CN" altLang="en-US"/>
              <a:t>     </a:t>
            </a:r>
            <a:r>
              <a:rPr lang="en-US" altLang="zh-CN"/>
              <a:t>DAC </a:t>
            </a:r>
            <a:r>
              <a:rPr lang="zh-CN" altLang="en-US"/>
              <a:t>检 查</a:t>
            </a:r>
          </a:p>
          <a:p>
            <a:pPr lvl="1" algn="just" eaLnBrk="1" hangingPunct="1">
              <a:buFont typeface="Wingdings" panose="05000000000000000000" pitchFamily="2" charset="2"/>
              <a:buNone/>
            </a:pPr>
            <a:r>
              <a:rPr lang="zh-CN" altLang="en-US"/>
              <a:t>          安全检查</a:t>
            </a:r>
            <a:endParaRPr lang="en-US" altLang="zh-CN"/>
          </a:p>
          <a:p>
            <a:pPr lvl="1" algn="just" eaLnBrk="1" hangingPunct="1">
              <a:buFont typeface="Wingdings" panose="05000000000000000000" pitchFamily="2" charset="2"/>
              <a:buNone/>
            </a:pPr>
            <a:r>
              <a:rPr lang="en-US" altLang="zh-CN"/>
              <a:t>              </a:t>
            </a:r>
            <a:r>
              <a:rPr lang="zh-CN" altLang="en-US"/>
              <a:t>                  </a:t>
            </a:r>
            <a:r>
              <a:rPr lang="en-US" altLang="zh-CN"/>
              <a:t>MAC </a:t>
            </a:r>
            <a:r>
              <a:rPr lang="zh-CN" altLang="en-US"/>
              <a:t>检 查</a:t>
            </a:r>
          </a:p>
          <a:p>
            <a:pPr lvl="1" algn="just" eaLnBrk="1" hangingPunct="1">
              <a:buFont typeface="Wingdings" panose="05000000000000000000" pitchFamily="2" charset="2"/>
              <a:buNone/>
            </a:pPr>
            <a:r>
              <a:rPr lang="zh-CN" altLang="en-US"/>
              <a:t>                             </a:t>
            </a:r>
          </a:p>
          <a:p>
            <a:pPr lvl="1" algn="just" eaLnBrk="1" hangingPunct="1">
              <a:buFont typeface="Wingdings" panose="05000000000000000000" pitchFamily="2" charset="2"/>
              <a:buNone/>
            </a:pPr>
            <a:r>
              <a:rPr lang="zh-CN" altLang="en-US"/>
              <a:t>                          </a:t>
            </a:r>
            <a:endParaRPr lang="zh-CN" altLang="en-US" sz="600"/>
          </a:p>
          <a:p>
            <a:pPr lvl="1" algn="just" eaLnBrk="1" hangingPunct="1">
              <a:buFont typeface="Wingdings" panose="05000000000000000000" pitchFamily="2" charset="2"/>
              <a:buNone/>
            </a:pPr>
            <a:r>
              <a:rPr lang="zh-CN" altLang="en-US"/>
              <a:t>                                </a:t>
            </a:r>
          </a:p>
        </p:txBody>
      </p:sp>
      <p:sp>
        <p:nvSpPr>
          <p:cNvPr id="59397" name="Line 5"/>
          <p:cNvSpPr>
            <a:spLocks noChangeShapeType="1"/>
          </p:cNvSpPr>
          <p:nvPr/>
        </p:nvSpPr>
        <p:spPr bwMode="auto">
          <a:xfrm>
            <a:off x="4151313" y="3037417"/>
            <a:ext cx="0" cy="4206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75000" tIns="39000" rIns="75000" bIns="39000" anchor="ctr"/>
          <a:lstStyle/>
          <a:p>
            <a:endParaRPr lang="zh-CN" altLang="en-US" sz="2667"/>
          </a:p>
        </p:txBody>
      </p:sp>
      <p:sp>
        <p:nvSpPr>
          <p:cNvPr id="59398" name="Line 6"/>
          <p:cNvSpPr>
            <a:spLocks noChangeShapeType="1"/>
          </p:cNvSpPr>
          <p:nvPr/>
        </p:nvSpPr>
        <p:spPr bwMode="auto">
          <a:xfrm>
            <a:off x="4151313" y="2076979"/>
            <a:ext cx="0" cy="4445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75000" tIns="39000" rIns="75000" bIns="39000" anchor="ctr"/>
          <a:lstStyle/>
          <a:p>
            <a:endParaRPr lang="zh-CN" altLang="en-US" sz="2667"/>
          </a:p>
        </p:txBody>
      </p:sp>
      <p:sp>
        <p:nvSpPr>
          <p:cNvPr id="59399" name="Rectangle 7"/>
          <p:cNvSpPr>
            <a:spLocks noChangeArrowheads="1"/>
          </p:cNvSpPr>
          <p:nvPr/>
        </p:nvSpPr>
        <p:spPr bwMode="auto">
          <a:xfrm>
            <a:off x="3131840" y="1652410"/>
            <a:ext cx="1920875" cy="12607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75000" tIns="39000" rIns="75000" bIns="3900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2667" b="1">
              <a:latin typeface="Times New Roman" panose="02020603050405020304" pitchFamily="18" charset="0"/>
            </a:endParaRPr>
          </a:p>
        </p:txBody>
      </p:sp>
      <p:sp>
        <p:nvSpPr>
          <p:cNvPr id="59400" name="Line 8"/>
          <p:cNvSpPr>
            <a:spLocks noChangeShapeType="1"/>
          </p:cNvSpPr>
          <p:nvPr/>
        </p:nvSpPr>
        <p:spPr bwMode="auto">
          <a:xfrm>
            <a:off x="4151313" y="1273324"/>
            <a:ext cx="0" cy="3175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75000" tIns="39000" rIns="75000" bIns="39000" anchor="ctr"/>
          <a:lstStyle/>
          <a:p>
            <a:endParaRPr lang="zh-CN" altLang="en-US" sz="2667"/>
          </a:p>
        </p:txBody>
      </p:sp>
      <p:sp>
        <p:nvSpPr>
          <p:cNvPr id="59401" name="Rectangle 9"/>
          <p:cNvSpPr>
            <a:spLocks noChangeArrowheads="1"/>
          </p:cNvSpPr>
          <p:nvPr/>
        </p:nvSpPr>
        <p:spPr bwMode="auto">
          <a:xfrm>
            <a:off x="971600" y="3997854"/>
            <a:ext cx="7776864" cy="881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spcBef>
                <a:spcPct val="60000"/>
              </a:spcBef>
              <a:buClr>
                <a:schemeClr val="hlink"/>
              </a:buClr>
            </a:pPr>
            <a:r>
              <a:rPr lang="zh-CN" altLang="en-US" sz="1833" b="1">
                <a:latin typeface="Times New Roman" panose="02020603050405020304" pitchFamily="18" charset="0"/>
              </a:rPr>
              <a:t>先进行</a:t>
            </a:r>
            <a:r>
              <a:rPr lang="zh-CN" altLang="en-US" sz="1833" b="1"/>
              <a:t>自主存取控制</a:t>
            </a:r>
            <a:r>
              <a:rPr lang="zh-CN" altLang="en-US" sz="1833" b="1">
                <a:latin typeface="Times New Roman" panose="02020603050405020304" pitchFamily="18" charset="0"/>
              </a:rPr>
              <a:t>检查，通过</a:t>
            </a:r>
            <a:r>
              <a:rPr lang="zh-CN" altLang="en-US" sz="1833" b="1"/>
              <a:t>自主存取控制</a:t>
            </a:r>
            <a:r>
              <a:rPr lang="zh-CN" altLang="en-US" sz="1833" b="1">
                <a:latin typeface="Times New Roman" panose="02020603050405020304" pitchFamily="18" charset="0"/>
              </a:rPr>
              <a:t>检查的数据对象再由系统进行</a:t>
            </a:r>
            <a:r>
              <a:rPr lang="zh-CN" altLang="en-US" sz="1833" b="1"/>
              <a:t>强制存取控制</a:t>
            </a:r>
            <a:r>
              <a:rPr lang="zh-CN" altLang="en-US" sz="1833" b="1">
                <a:latin typeface="Times New Roman" panose="02020603050405020304" pitchFamily="18" charset="0"/>
              </a:rPr>
              <a:t>检查，只有通过</a:t>
            </a:r>
            <a:r>
              <a:rPr lang="zh-CN" altLang="en-US" sz="1833" b="1"/>
              <a:t>强制存取控制</a:t>
            </a:r>
            <a:r>
              <a:rPr lang="zh-CN" altLang="en-US" sz="1833" b="1">
                <a:latin typeface="Times New Roman" panose="02020603050405020304" pitchFamily="18" charset="0"/>
              </a:rPr>
              <a:t>检查的数据对象方可存取</a:t>
            </a:r>
            <a:r>
              <a:rPr lang="zh-CN" altLang="en-US" sz="1667" b="1">
                <a:latin typeface="Times New Roman" panose="02020603050405020304" pitchFamily="18" charset="0"/>
              </a:rPr>
              <a:t>。</a:t>
            </a:r>
          </a:p>
        </p:txBody>
      </p:sp>
      <p:sp>
        <p:nvSpPr>
          <p:cNvPr id="2" name="矩形 1"/>
          <p:cNvSpPr/>
          <p:nvPr/>
        </p:nvSpPr>
        <p:spPr>
          <a:xfrm>
            <a:off x="2937683" y="3457692"/>
            <a:ext cx="2031325" cy="369332"/>
          </a:xfrm>
          <a:prstGeom prst="rect">
            <a:avLst/>
          </a:prstGeom>
        </p:spPr>
        <p:txBody>
          <a:bodyPr wrap="none">
            <a:spAutoFit/>
          </a:bodyPr>
          <a:lstStyle/>
          <a:p>
            <a:pPr lvl="1" algn="just" eaLnBrk="1" hangingPunct="1">
              <a:buFont typeface="Wingdings" panose="05000000000000000000" pitchFamily="2" charset="2"/>
              <a:buNone/>
            </a:pPr>
            <a:r>
              <a:rPr lang="zh-CN" altLang="en-US" sz="1800">
                <a:solidFill>
                  <a:schemeClr val="bg1">
                    <a:lumMod val="50000"/>
                  </a:schemeClr>
                </a:solidFill>
                <a:latin typeface="华文中宋" panose="02010600040101010101" pitchFamily="2" charset="-122"/>
                <a:ea typeface="华文中宋" panose="02010600040101010101" pitchFamily="2" charset="-122"/>
              </a:rPr>
              <a:t>继续语义检查</a:t>
            </a:r>
          </a:p>
        </p:txBody>
      </p:sp>
    </p:spTree>
    <p:extLst>
      <p:ext uri="{BB962C8B-B14F-4D97-AF65-F5344CB8AC3E}">
        <p14:creationId xmlns:p14="http://schemas.microsoft.com/office/powerpoint/2010/main" val="651049419"/>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a:spLocks noChangeArrowheads="1"/>
          </p:cNvSpPr>
          <p:nvPr/>
        </p:nvSpPr>
        <p:spPr bwMode="auto">
          <a:xfrm>
            <a:off x="5094288" y="2054225"/>
            <a:ext cx="1759830" cy="34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数据库安全控制</a:t>
            </a:r>
          </a:p>
        </p:txBody>
      </p:sp>
      <p:sp>
        <p:nvSpPr>
          <p:cNvPr id="9219" name="矩形 23"/>
          <p:cNvSpPr>
            <a:spLocks noChangeArrowheads="1"/>
          </p:cNvSpPr>
          <p:nvPr/>
        </p:nvSpPr>
        <p:spPr bwMode="auto">
          <a:xfrm>
            <a:off x="5111750" y="2782888"/>
            <a:ext cx="1067332" cy="34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rgbClr val="FF0000"/>
                </a:solidFill>
                <a:latin typeface="微软雅黑" panose="020B0503020204020204" pitchFamily="34" charset="-122"/>
                <a:ea typeface="微软雅黑" panose="020B0503020204020204" pitchFamily="34" charset="-122"/>
              </a:rPr>
              <a:t>视图机制</a:t>
            </a:r>
          </a:p>
        </p:txBody>
      </p:sp>
      <p:sp>
        <p:nvSpPr>
          <p:cNvPr id="9220" name="矩形 32"/>
          <p:cNvSpPr>
            <a:spLocks noChangeArrowheads="1"/>
          </p:cNvSpPr>
          <p:nvPr/>
        </p:nvSpPr>
        <p:spPr bwMode="auto">
          <a:xfrm>
            <a:off x="5106988" y="3562350"/>
            <a:ext cx="2273324" cy="34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审计加密等安全性</a:t>
            </a:r>
          </a:p>
        </p:txBody>
      </p:sp>
      <p:sp>
        <p:nvSpPr>
          <p:cNvPr id="9221" name="矩形 1"/>
          <p:cNvSpPr>
            <a:spLocks noChangeArrowheads="1"/>
          </p:cNvSpPr>
          <p:nvPr/>
        </p:nvSpPr>
        <p:spPr bwMode="auto">
          <a:xfrm>
            <a:off x="5089525" y="1284288"/>
            <a:ext cx="1759830" cy="34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计算机安全概述</a:t>
            </a:r>
          </a:p>
        </p:txBody>
      </p:sp>
      <p:cxnSp>
        <p:nvCxnSpPr>
          <p:cNvPr id="42" name="直接连接符 41"/>
          <p:cNvCxnSpPr/>
          <p:nvPr/>
        </p:nvCxnSpPr>
        <p:spPr>
          <a:xfrm>
            <a:off x="4999038" y="1658938"/>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999038" y="241617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999038" y="3173413"/>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9225" name="文本框 41"/>
          <p:cNvSpPr txBox="1">
            <a:spLocks noChangeArrowheads="1"/>
          </p:cNvSpPr>
          <p:nvPr/>
        </p:nvSpPr>
        <p:spPr bwMode="auto">
          <a:xfrm>
            <a:off x="4506913" y="1081088"/>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1</a:t>
            </a:r>
            <a:endParaRPr lang="zh-CN" altLang="en-US" sz="4400" b="1">
              <a:solidFill>
                <a:srgbClr val="FFC000"/>
              </a:solidFill>
              <a:latin typeface="Cooper Black" panose="0208090404030B020404" pitchFamily="18" charset="0"/>
            </a:endParaRPr>
          </a:p>
        </p:txBody>
      </p:sp>
      <p:sp>
        <p:nvSpPr>
          <p:cNvPr id="9226" name="文本框 44"/>
          <p:cNvSpPr txBox="1">
            <a:spLocks noChangeArrowheads="1"/>
          </p:cNvSpPr>
          <p:nvPr/>
        </p:nvSpPr>
        <p:spPr bwMode="auto">
          <a:xfrm>
            <a:off x="4506913" y="1825625"/>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2</a:t>
            </a:r>
            <a:endParaRPr lang="zh-CN" altLang="en-US" sz="4400" b="1">
              <a:solidFill>
                <a:srgbClr val="FFC000"/>
              </a:solidFill>
              <a:latin typeface="Cooper Black" panose="0208090404030B020404" pitchFamily="18" charset="0"/>
            </a:endParaRPr>
          </a:p>
        </p:txBody>
      </p:sp>
      <p:sp>
        <p:nvSpPr>
          <p:cNvPr id="9227" name="文本框 46"/>
          <p:cNvSpPr txBox="1">
            <a:spLocks noChangeArrowheads="1"/>
          </p:cNvSpPr>
          <p:nvPr/>
        </p:nvSpPr>
        <p:spPr bwMode="auto">
          <a:xfrm>
            <a:off x="4506913" y="2568575"/>
            <a:ext cx="5524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3</a:t>
            </a:r>
            <a:endParaRPr lang="zh-CN" altLang="en-US" sz="4400" b="1">
              <a:solidFill>
                <a:srgbClr val="FFC000"/>
              </a:solidFill>
              <a:latin typeface="Cooper Black" panose="0208090404030B020404" pitchFamily="18" charset="0"/>
            </a:endParaRPr>
          </a:p>
        </p:txBody>
      </p:sp>
      <p:cxnSp>
        <p:nvCxnSpPr>
          <p:cNvPr id="49" name="直接连接符 48"/>
          <p:cNvCxnSpPr/>
          <p:nvPr/>
        </p:nvCxnSpPr>
        <p:spPr>
          <a:xfrm>
            <a:off x="4999038" y="3932238"/>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9229" name="文本框 57"/>
          <p:cNvSpPr txBox="1">
            <a:spLocks noChangeArrowheads="1"/>
          </p:cNvSpPr>
          <p:nvPr/>
        </p:nvSpPr>
        <p:spPr bwMode="auto">
          <a:xfrm>
            <a:off x="4506913" y="3311525"/>
            <a:ext cx="5524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4</a:t>
            </a:r>
            <a:endParaRPr lang="zh-CN" altLang="en-US" sz="4400" b="1">
              <a:solidFill>
                <a:srgbClr val="FFC000"/>
              </a:solidFill>
              <a:latin typeface="Cooper Black" panose="0208090404030B020404" pitchFamily="18" charset="0"/>
            </a:endParaRPr>
          </a:p>
        </p:txBody>
      </p:sp>
    </p:spTree>
    <p:extLst>
      <p:ext uri="{BB962C8B-B14F-4D97-AF65-F5344CB8AC3E}">
        <p14:creationId xmlns:p14="http://schemas.microsoft.com/office/powerpoint/2010/main" val="1321785310"/>
      </p:ext>
    </p:extLst>
  </p:cSld>
  <p:clrMapOvr>
    <a:masterClrMapping/>
  </p:clrMapOvr>
  <p:transition spd="slow">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87043" name="Rectangle 2"/>
          <p:cNvSpPr>
            <a:spLocks noGrp="1" noChangeArrowheads="1"/>
          </p:cNvSpPr>
          <p:nvPr>
            <p:ph type="title"/>
          </p:nvPr>
        </p:nvSpPr>
        <p:spPr/>
        <p:txBody>
          <a:bodyPr/>
          <a:lstStyle/>
          <a:p>
            <a:pPr eaLnBrk="1" hangingPunct="1"/>
            <a:r>
              <a:rPr lang="zh-CN" altLang="en-US"/>
              <a:t>视图机制</a:t>
            </a:r>
          </a:p>
        </p:txBody>
      </p:sp>
      <p:sp>
        <p:nvSpPr>
          <p:cNvPr id="87044" name="Rectangle 3"/>
          <p:cNvSpPr>
            <a:spLocks noGrp="1" noChangeArrowheads="1"/>
          </p:cNvSpPr>
          <p:nvPr>
            <p:ph sz="quarter" idx="10"/>
          </p:nvPr>
        </p:nvSpPr>
        <p:spPr/>
        <p:txBody>
          <a:bodyPr/>
          <a:lstStyle/>
          <a:p>
            <a:pPr eaLnBrk="1" hangingPunct="1">
              <a:lnSpc>
                <a:spcPct val="150000"/>
              </a:lnSpc>
            </a:pPr>
            <a:r>
              <a:rPr lang="zh-CN" altLang="en-US"/>
              <a:t>把要保密的数据对无权存取这些数据的用户隐藏起来，对数据提供一定程度的安全保护</a:t>
            </a:r>
            <a:r>
              <a:rPr lang="zh-CN" altLang="en-US" sz="2667"/>
              <a:t> </a:t>
            </a:r>
            <a:endParaRPr lang="zh-CN" altLang="en-US"/>
          </a:p>
          <a:p>
            <a:pPr eaLnBrk="1" hangingPunct="1">
              <a:lnSpc>
                <a:spcPct val="200000"/>
              </a:lnSpc>
            </a:pPr>
            <a:r>
              <a:rPr lang="zh-CN" altLang="en-US"/>
              <a:t>间接地实现支持存取谓词的用户权限定义</a:t>
            </a:r>
          </a:p>
        </p:txBody>
      </p:sp>
    </p:spTree>
    <p:extLst>
      <p:ext uri="{BB962C8B-B14F-4D97-AF65-F5344CB8AC3E}">
        <p14:creationId xmlns:p14="http://schemas.microsoft.com/office/powerpoint/2010/main" val="3368267448"/>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88067" name="Rectangle 2"/>
          <p:cNvSpPr>
            <a:spLocks noGrp="1" noChangeArrowheads="1"/>
          </p:cNvSpPr>
          <p:nvPr>
            <p:ph type="title"/>
          </p:nvPr>
        </p:nvSpPr>
        <p:spPr/>
        <p:txBody>
          <a:bodyPr/>
          <a:lstStyle/>
          <a:p>
            <a:pPr eaLnBrk="1" hangingPunct="1"/>
            <a:r>
              <a:rPr lang="zh-CN" altLang="zh-CN"/>
              <a:t>视图机制</a:t>
            </a:r>
          </a:p>
        </p:txBody>
      </p:sp>
      <p:sp>
        <p:nvSpPr>
          <p:cNvPr id="88068" name="Rectangle 3"/>
          <p:cNvSpPr>
            <a:spLocks noGrp="1" noChangeArrowheads="1"/>
          </p:cNvSpPr>
          <p:nvPr>
            <p:ph sz="quarter" idx="10"/>
          </p:nvPr>
        </p:nvSpPr>
        <p:spPr/>
        <p:txBody>
          <a:bodyPr/>
          <a:lstStyle/>
          <a:p>
            <a:pPr eaLnBrk="1" hangingPunct="1">
              <a:lnSpc>
                <a:spcPct val="160000"/>
              </a:lnSpc>
              <a:buFont typeface="Wingdings" panose="05000000000000000000" pitchFamily="2" charset="2"/>
              <a:buNone/>
            </a:pPr>
            <a:r>
              <a:rPr lang="en-US" altLang="zh-CN" sz="2000"/>
              <a:t>[</a:t>
            </a:r>
            <a:r>
              <a:rPr lang="zh-CN" altLang="en-US" sz="2000"/>
              <a:t>例</a:t>
            </a:r>
            <a:r>
              <a:rPr lang="en-US" altLang="zh-CN" sz="2000"/>
              <a:t>] </a:t>
            </a:r>
            <a:r>
              <a:rPr lang="zh-CN" altLang="en-US" sz="2000"/>
              <a:t>建立计算机系学生的视图，把对该视图的</a:t>
            </a:r>
            <a:r>
              <a:rPr lang="en-US" altLang="zh-CN" sz="2000"/>
              <a:t>SELECT</a:t>
            </a:r>
            <a:r>
              <a:rPr lang="zh-CN" altLang="en-US" sz="2000"/>
              <a:t>权限授于王平，把该视图上的所有操作权限授于张明 </a:t>
            </a:r>
          </a:p>
          <a:p>
            <a:pPr eaLnBrk="1" hangingPunct="1">
              <a:buFont typeface="Wingdings" panose="05000000000000000000" pitchFamily="2" charset="2"/>
              <a:buNone/>
            </a:pPr>
            <a:endParaRPr lang="zh-CN" altLang="en-US" sz="2000"/>
          </a:p>
          <a:p>
            <a:pPr eaLnBrk="1" hangingPunct="1">
              <a:buFont typeface="Wingdings" panose="05000000000000000000" pitchFamily="2" charset="2"/>
              <a:buNone/>
            </a:pPr>
            <a:r>
              <a:rPr lang="zh-CN" altLang="en-US" sz="2000"/>
              <a:t>先建立计算机系学生的视图</a:t>
            </a:r>
            <a:r>
              <a:rPr lang="en-US" altLang="zh-CN" sz="2000"/>
              <a:t>CS_Student</a:t>
            </a:r>
          </a:p>
          <a:p>
            <a:pPr eaLnBrk="1" hangingPunct="1">
              <a:buFont typeface="Wingdings" panose="05000000000000000000" pitchFamily="2" charset="2"/>
              <a:buNone/>
            </a:pPr>
            <a:r>
              <a:rPr lang="en-US" altLang="zh-CN" sz="2000">
                <a:latin typeface="华文中宋" panose="02010600040101010101" pitchFamily="2" charset="-122"/>
                <a:ea typeface="华文中宋" panose="02010600040101010101" pitchFamily="2" charset="-122"/>
              </a:rPr>
              <a:t>CREATE VIEW CS_Student</a:t>
            </a:r>
          </a:p>
          <a:p>
            <a:pPr lvl="2" eaLnBrk="1" hangingPunct="1">
              <a:buFont typeface="Arial" panose="020B0604020202020204" pitchFamily="34" charset="0"/>
              <a:buNone/>
            </a:pPr>
            <a:r>
              <a:rPr lang="en-US" altLang="zh-CN" sz="1833">
                <a:latin typeface="华文中宋" panose="02010600040101010101" pitchFamily="2" charset="-122"/>
                <a:ea typeface="华文中宋" panose="02010600040101010101" pitchFamily="2" charset="-122"/>
              </a:rPr>
              <a:t>AS </a:t>
            </a:r>
          </a:p>
          <a:p>
            <a:pPr lvl="2" eaLnBrk="1" hangingPunct="1">
              <a:spcBef>
                <a:spcPct val="0"/>
              </a:spcBef>
              <a:buFont typeface="Arial" panose="020B0604020202020204" pitchFamily="34" charset="0"/>
              <a:buNone/>
            </a:pPr>
            <a:r>
              <a:rPr lang="en-US" altLang="zh-CN" sz="1833">
                <a:latin typeface="华文中宋" panose="02010600040101010101" pitchFamily="2" charset="-122"/>
                <a:ea typeface="华文中宋" panose="02010600040101010101" pitchFamily="2" charset="-122"/>
              </a:rPr>
              <a:t>SELECT  *</a:t>
            </a:r>
            <a:endParaRPr lang="en-US" altLang="zh-CN" sz="1833" baseline="-16000">
              <a:latin typeface="华文中宋" panose="02010600040101010101" pitchFamily="2" charset="-122"/>
              <a:ea typeface="华文中宋" panose="02010600040101010101" pitchFamily="2" charset="-122"/>
            </a:endParaRPr>
          </a:p>
          <a:p>
            <a:pPr lvl="2" eaLnBrk="1" hangingPunct="1">
              <a:buFont typeface="Arial" panose="020B0604020202020204" pitchFamily="34" charset="0"/>
              <a:buNone/>
            </a:pPr>
            <a:r>
              <a:rPr lang="en-US" altLang="zh-CN" sz="1833">
                <a:latin typeface="华文中宋" panose="02010600040101010101" pitchFamily="2" charset="-122"/>
                <a:ea typeface="华文中宋" panose="02010600040101010101" pitchFamily="2" charset="-122"/>
              </a:rPr>
              <a:t>FROM   Student</a:t>
            </a:r>
          </a:p>
          <a:p>
            <a:pPr lvl="2" eaLnBrk="1" hangingPunct="1">
              <a:buFont typeface="Arial" panose="020B0604020202020204" pitchFamily="34" charset="0"/>
              <a:buNone/>
            </a:pPr>
            <a:r>
              <a:rPr lang="en-US" altLang="zh-CN" sz="1833">
                <a:latin typeface="华文中宋" panose="02010600040101010101" pitchFamily="2" charset="-122"/>
                <a:ea typeface="华文中宋" panose="02010600040101010101" pitchFamily="2" charset="-122"/>
              </a:rPr>
              <a:t>WHERE  Sdept='CS'</a:t>
            </a:r>
            <a:endParaRPr lang="zh-CN" altLang="en-US" sz="1833">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091070340"/>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89091" name="Rectangle 2"/>
          <p:cNvSpPr>
            <a:spLocks noGrp="1" noChangeArrowheads="1"/>
          </p:cNvSpPr>
          <p:nvPr>
            <p:ph type="title"/>
          </p:nvPr>
        </p:nvSpPr>
        <p:spPr/>
        <p:txBody>
          <a:bodyPr/>
          <a:lstStyle/>
          <a:p>
            <a:pPr eaLnBrk="1" hangingPunct="1"/>
            <a:r>
              <a:rPr lang="zh-CN" altLang="zh-CN"/>
              <a:t>视图机制</a:t>
            </a:r>
          </a:p>
        </p:txBody>
      </p:sp>
      <p:sp>
        <p:nvSpPr>
          <p:cNvPr id="89092" name="Rectangle 3"/>
          <p:cNvSpPr>
            <a:spLocks noGrp="1" noChangeArrowheads="1"/>
          </p:cNvSpPr>
          <p:nvPr>
            <p:ph sz="quarter" idx="10"/>
          </p:nvPr>
        </p:nvSpPr>
        <p:spPr/>
        <p:txBody>
          <a:bodyPr/>
          <a:lstStyle/>
          <a:p>
            <a:pPr eaLnBrk="1" hangingPunct="1">
              <a:lnSpc>
                <a:spcPct val="200000"/>
              </a:lnSpc>
              <a:buNone/>
            </a:pPr>
            <a:r>
              <a:rPr lang="zh-CN" altLang="en-US"/>
              <a:t>在视图上进一步定义存取权限</a:t>
            </a:r>
          </a:p>
          <a:p>
            <a:pPr eaLnBrk="1" hangingPunct="1">
              <a:lnSpc>
                <a:spcPct val="120000"/>
              </a:lnSpc>
              <a:buNone/>
            </a:pPr>
            <a:r>
              <a:rPr lang="zh-CN" altLang="en-US" sz="1800"/>
              <a:t>     </a:t>
            </a:r>
            <a:r>
              <a:rPr lang="en-US" altLang="zh-CN" sz="1800">
                <a:latin typeface="华文中宋" panose="02010600040101010101" pitchFamily="2" charset="-122"/>
                <a:ea typeface="华文中宋" panose="02010600040101010101" pitchFamily="2" charset="-122"/>
              </a:rPr>
              <a:t>GRANT  SELECT</a:t>
            </a:r>
          </a:p>
          <a:p>
            <a:pPr eaLnBrk="1" hangingPunct="1">
              <a:lnSpc>
                <a:spcPct val="120000"/>
              </a:lnSpc>
              <a:buNone/>
            </a:pPr>
            <a:r>
              <a:rPr lang="en-US" altLang="zh-CN" sz="1800">
                <a:latin typeface="华文中宋" panose="02010600040101010101" pitchFamily="2" charset="-122"/>
                <a:ea typeface="华文中宋" panose="02010600040101010101" pitchFamily="2" charset="-122"/>
              </a:rPr>
              <a:t>     ON  CS_Student  </a:t>
            </a:r>
          </a:p>
          <a:p>
            <a:pPr eaLnBrk="1" hangingPunct="1">
              <a:lnSpc>
                <a:spcPct val="120000"/>
              </a:lnSpc>
              <a:buNone/>
            </a:pPr>
            <a:r>
              <a:rPr lang="en-US" altLang="zh-CN" sz="1800">
                <a:latin typeface="华文中宋" panose="02010600040101010101" pitchFamily="2" charset="-122"/>
                <a:ea typeface="华文中宋" panose="02010600040101010101" pitchFamily="2" charset="-122"/>
              </a:rPr>
              <a:t>     TO </a:t>
            </a:r>
            <a:r>
              <a:rPr lang="zh-CN" altLang="en-US" sz="1800">
                <a:latin typeface="华文中宋" panose="02010600040101010101" pitchFamily="2" charset="-122"/>
                <a:ea typeface="华文中宋" panose="02010600040101010101" pitchFamily="2" charset="-122"/>
              </a:rPr>
              <a:t>王平</a:t>
            </a:r>
          </a:p>
          <a:p>
            <a:pPr eaLnBrk="1" hangingPunct="1">
              <a:buNone/>
            </a:pPr>
            <a:r>
              <a:rPr lang="zh-CN" altLang="en-US" sz="1800">
                <a:latin typeface="华文中宋" panose="02010600040101010101" pitchFamily="2" charset="-122"/>
                <a:ea typeface="华文中宋" panose="02010600040101010101" pitchFamily="2" charset="-122"/>
              </a:rPr>
              <a:t>     </a:t>
            </a:r>
          </a:p>
          <a:p>
            <a:pPr eaLnBrk="1" hangingPunct="1">
              <a:buNone/>
            </a:pPr>
            <a:r>
              <a:rPr lang="zh-CN" altLang="en-US" sz="1800">
                <a:latin typeface="华文中宋" panose="02010600040101010101" pitchFamily="2" charset="-122"/>
                <a:ea typeface="华文中宋" panose="02010600040101010101" pitchFamily="2" charset="-122"/>
              </a:rPr>
              <a:t>     </a:t>
            </a:r>
            <a:r>
              <a:rPr lang="en-US" altLang="zh-CN" sz="1800">
                <a:latin typeface="华文中宋" panose="02010600040101010101" pitchFamily="2" charset="-122"/>
                <a:ea typeface="华文中宋" panose="02010600040101010101" pitchFamily="2" charset="-122"/>
              </a:rPr>
              <a:t>GRANT ALL PRIVILIGES</a:t>
            </a:r>
          </a:p>
          <a:p>
            <a:pPr eaLnBrk="1" hangingPunct="1">
              <a:buNone/>
            </a:pPr>
            <a:r>
              <a:rPr lang="en-US" altLang="zh-CN" sz="1800">
                <a:latin typeface="华文中宋" panose="02010600040101010101" pitchFamily="2" charset="-122"/>
                <a:ea typeface="华文中宋" panose="02010600040101010101" pitchFamily="2" charset="-122"/>
              </a:rPr>
              <a:t>     ON  CS_Student  </a:t>
            </a:r>
          </a:p>
          <a:p>
            <a:pPr eaLnBrk="1" hangingPunct="1">
              <a:buNone/>
            </a:pPr>
            <a:r>
              <a:rPr lang="en-US" altLang="zh-CN" sz="1800">
                <a:latin typeface="华文中宋" panose="02010600040101010101" pitchFamily="2" charset="-122"/>
                <a:ea typeface="华文中宋" panose="02010600040101010101" pitchFamily="2" charset="-122"/>
              </a:rPr>
              <a:t>     TO  </a:t>
            </a:r>
            <a:r>
              <a:rPr lang="zh-CN" altLang="en-US" sz="1800">
                <a:latin typeface="华文中宋" panose="02010600040101010101" pitchFamily="2" charset="-122"/>
                <a:ea typeface="华文中宋" panose="02010600040101010101" pitchFamily="2" charset="-122"/>
              </a:rPr>
              <a:t>张明</a:t>
            </a:r>
            <a:endParaRPr lang="zh-CN" altLang="en-US" sz="260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615795940"/>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a:spLocks noChangeArrowheads="1"/>
          </p:cNvSpPr>
          <p:nvPr/>
        </p:nvSpPr>
        <p:spPr bwMode="auto">
          <a:xfrm>
            <a:off x="5094288" y="2054225"/>
            <a:ext cx="1759830" cy="34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数据库安全控制</a:t>
            </a:r>
          </a:p>
        </p:txBody>
      </p:sp>
      <p:sp>
        <p:nvSpPr>
          <p:cNvPr id="9219" name="矩形 23"/>
          <p:cNvSpPr>
            <a:spLocks noChangeArrowheads="1"/>
          </p:cNvSpPr>
          <p:nvPr/>
        </p:nvSpPr>
        <p:spPr bwMode="auto">
          <a:xfrm>
            <a:off x="5111750" y="2782888"/>
            <a:ext cx="1067332" cy="34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视图机制</a:t>
            </a:r>
          </a:p>
        </p:txBody>
      </p:sp>
      <p:sp>
        <p:nvSpPr>
          <p:cNvPr id="9220" name="矩形 32"/>
          <p:cNvSpPr>
            <a:spLocks noChangeArrowheads="1"/>
          </p:cNvSpPr>
          <p:nvPr/>
        </p:nvSpPr>
        <p:spPr bwMode="auto">
          <a:xfrm>
            <a:off x="5106988" y="3562350"/>
            <a:ext cx="2273324" cy="34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rgbClr val="FF0000"/>
                </a:solidFill>
                <a:latin typeface="微软雅黑" panose="020B0503020204020204" pitchFamily="34" charset="-122"/>
                <a:ea typeface="微软雅黑" panose="020B0503020204020204" pitchFamily="34" charset="-122"/>
              </a:rPr>
              <a:t>审计加密等安全性</a:t>
            </a:r>
          </a:p>
        </p:txBody>
      </p:sp>
      <p:sp>
        <p:nvSpPr>
          <p:cNvPr id="9221" name="矩形 1"/>
          <p:cNvSpPr>
            <a:spLocks noChangeArrowheads="1"/>
          </p:cNvSpPr>
          <p:nvPr/>
        </p:nvSpPr>
        <p:spPr bwMode="auto">
          <a:xfrm>
            <a:off x="5089525" y="1284288"/>
            <a:ext cx="1759830" cy="348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1305" tIns="35652" rIns="71305" bIns="35652">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1800" b="1">
                <a:solidFill>
                  <a:schemeClr val="bg1"/>
                </a:solidFill>
                <a:latin typeface="微软雅黑" panose="020B0503020204020204" pitchFamily="34" charset="-122"/>
                <a:ea typeface="微软雅黑" panose="020B0503020204020204" pitchFamily="34" charset="-122"/>
              </a:rPr>
              <a:t>计算机安全概述</a:t>
            </a:r>
          </a:p>
        </p:txBody>
      </p:sp>
      <p:cxnSp>
        <p:nvCxnSpPr>
          <p:cNvPr id="42" name="直接连接符 41"/>
          <p:cNvCxnSpPr/>
          <p:nvPr/>
        </p:nvCxnSpPr>
        <p:spPr>
          <a:xfrm>
            <a:off x="4999038" y="1658938"/>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999038" y="2416175"/>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4999038" y="3173413"/>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9225" name="文本框 41"/>
          <p:cNvSpPr txBox="1">
            <a:spLocks noChangeArrowheads="1"/>
          </p:cNvSpPr>
          <p:nvPr/>
        </p:nvSpPr>
        <p:spPr bwMode="auto">
          <a:xfrm>
            <a:off x="4506913" y="1081088"/>
            <a:ext cx="55245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1</a:t>
            </a:r>
            <a:endParaRPr lang="zh-CN" altLang="en-US" sz="4400" b="1">
              <a:solidFill>
                <a:srgbClr val="FFC000"/>
              </a:solidFill>
              <a:latin typeface="Cooper Black" panose="0208090404030B020404" pitchFamily="18" charset="0"/>
            </a:endParaRPr>
          </a:p>
        </p:txBody>
      </p:sp>
      <p:sp>
        <p:nvSpPr>
          <p:cNvPr id="9226" name="文本框 44"/>
          <p:cNvSpPr txBox="1">
            <a:spLocks noChangeArrowheads="1"/>
          </p:cNvSpPr>
          <p:nvPr/>
        </p:nvSpPr>
        <p:spPr bwMode="auto">
          <a:xfrm>
            <a:off x="4506913" y="1825625"/>
            <a:ext cx="552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2</a:t>
            </a:r>
            <a:endParaRPr lang="zh-CN" altLang="en-US" sz="4400" b="1">
              <a:solidFill>
                <a:srgbClr val="FFC000"/>
              </a:solidFill>
              <a:latin typeface="Cooper Black" panose="0208090404030B020404" pitchFamily="18" charset="0"/>
            </a:endParaRPr>
          </a:p>
        </p:txBody>
      </p:sp>
      <p:sp>
        <p:nvSpPr>
          <p:cNvPr id="9227" name="文本框 46"/>
          <p:cNvSpPr txBox="1">
            <a:spLocks noChangeArrowheads="1"/>
          </p:cNvSpPr>
          <p:nvPr/>
        </p:nvSpPr>
        <p:spPr bwMode="auto">
          <a:xfrm>
            <a:off x="4506913" y="2568575"/>
            <a:ext cx="5524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3</a:t>
            </a:r>
            <a:endParaRPr lang="zh-CN" altLang="en-US" sz="4400" b="1">
              <a:solidFill>
                <a:srgbClr val="FFC000"/>
              </a:solidFill>
              <a:latin typeface="Cooper Black" panose="0208090404030B020404" pitchFamily="18" charset="0"/>
            </a:endParaRPr>
          </a:p>
        </p:txBody>
      </p:sp>
      <p:cxnSp>
        <p:nvCxnSpPr>
          <p:cNvPr id="49" name="直接连接符 48"/>
          <p:cNvCxnSpPr/>
          <p:nvPr/>
        </p:nvCxnSpPr>
        <p:spPr>
          <a:xfrm>
            <a:off x="4999038" y="3932238"/>
            <a:ext cx="2266950" cy="0"/>
          </a:xfrm>
          <a:prstGeom prst="line">
            <a:avLst/>
          </a:prstGeom>
          <a:ln w="9525">
            <a:solidFill>
              <a:srgbClr val="FFC000"/>
            </a:solidFill>
            <a:tailEnd type="none" w="lg" len="lg"/>
          </a:ln>
        </p:spPr>
        <p:style>
          <a:lnRef idx="1">
            <a:schemeClr val="accent1"/>
          </a:lnRef>
          <a:fillRef idx="0">
            <a:schemeClr val="accent1"/>
          </a:fillRef>
          <a:effectRef idx="0">
            <a:schemeClr val="accent1"/>
          </a:effectRef>
          <a:fontRef idx="minor">
            <a:schemeClr val="tx1"/>
          </a:fontRef>
        </p:style>
      </p:cxnSp>
      <p:sp>
        <p:nvSpPr>
          <p:cNvPr id="9229" name="文本框 57"/>
          <p:cNvSpPr txBox="1">
            <a:spLocks noChangeArrowheads="1"/>
          </p:cNvSpPr>
          <p:nvPr/>
        </p:nvSpPr>
        <p:spPr bwMode="auto">
          <a:xfrm>
            <a:off x="4506913" y="3311525"/>
            <a:ext cx="5524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742950" indent="-285750">
              <a:defRPr sz="3200">
                <a:solidFill>
                  <a:schemeClr val="tx1"/>
                </a:solidFill>
                <a:latin typeface="Arial" panose="020B0604020202020204" pitchFamily="34" charset="0"/>
                <a:ea typeface="宋体" panose="02010600030101010101" pitchFamily="2" charset="-122"/>
              </a:defRPr>
            </a:lvl2pPr>
            <a:lvl3pPr marL="1143000" indent="-228600">
              <a:defRPr sz="3200">
                <a:solidFill>
                  <a:schemeClr val="tx1"/>
                </a:solidFill>
                <a:latin typeface="Arial" panose="020B0604020202020204" pitchFamily="34" charset="0"/>
                <a:ea typeface="宋体" panose="02010600030101010101" pitchFamily="2" charset="-122"/>
              </a:defRPr>
            </a:lvl3pPr>
            <a:lvl4pPr marL="1600200" indent="-228600">
              <a:defRPr sz="3200">
                <a:solidFill>
                  <a:schemeClr val="tx1"/>
                </a:solidFill>
                <a:latin typeface="Arial" panose="020B0604020202020204" pitchFamily="34" charset="0"/>
                <a:ea typeface="宋体" panose="02010600030101010101" pitchFamily="2" charset="-122"/>
              </a:defRPr>
            </a:lvl4pPr>
            <a:lvl5pPr marL="2057400" indent="-228600">
              <a:defRPr sz="3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pPr>
            <a:r>
              <a:rPr lang="en-US" altLang="zh-CN" sz="4400" b="1">
                <a:solidFill>
                  <a:srgbClr val="FFC000"/>
                </a:solidFill>
                <a:latin typeface="Cooper Black" panose="0208090404030B020404" pitchFamily="18" charset="0"/>
              </a:rPr>
              <a:t>4</a:t>
            </a:r>
            <a:endParaRPr lang="zh-CN" altLang="en-US" sz="4400" b="1">
              <a:solidFill>
                <a:srgbClr val="FFC000"/>
              </a:solidFill>
              <a:latin typeface="Cooper Black" panose="0208090404030B020404" pitchFamily="18" charset="0"/>
            </a:endParaRPr>
          </a:p>
        </p:txBody>
      </p:sp>
    </p:spTree>
    <p:extLst>
      <p:ext uri="{BB962C8B-B14F-4D97-AF65-F5344CB8AC3E}">
        <p14:creationId xmlns:p14="http://schemas.microsoft.com/office/powerpoint/2010/main" val="887841802"/>
      </p:ext>
    </p:extLst>
  </p:cSld>
  <p:clrMapOvr>
    <a:masterClrMapping/>
  </p:clrMapOvr>
  <p:transition spd="slow">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681288" y="2017713"/>
            <a:ext cx="782637" cy="795337"/>
          </a:xfrm>
          <a:prstGeom prst="ellipse">
            <a:avLst/>
          </a:prstGeom>
          <a:ln>
            <a:solidFill>
              <a:srgbClr val="3522A8"/>
            </a:solidFill>
          </a:ln>
        </p:spPr>
        <p:style>
          <a:lnRef idx="2">
            <a:schemeClr val="accent6"/>
          </a:lnRef>
          <a:fillRef idx="1">
            <a:schemeClr val="lt1"/>
          </a:fillRef>
          <a:effectRef idx="0">
            <a:schemeClr val="accent6"/>
          </a:effectRef>
          <a:fontRef idx="minor">
            <a:schemeClr val="dk1"/>
          </a:fontRef>
        </p:style>
        <p:txBody>
          <a:bodyPr lIns="71305" tIns="35652" rIns="71305" bIns="35652" anchor="ctr"/>
          <a:lstStyle/>
          <a:p>
            <a:pPr algn="ctr" eaLnBrk="1" fontAlgn="auto" hangingPunct="1">
              <a:spcBef>
                <a:spcPts val="0"/>
              </a:spcBef>
              <a:spcAft>
                <a:spcPts val="0"/>
              </a:spcAft>
              <a:defRPr/>
            </a:pPr>
            <a:endParaRPr lang="zh-CN" altLang="en-US">
              <a:latin typeface="Impact" pitchFamily="34" charset="0"/>
            </a:endParaRPr>
          </a:p>
        </p:txBody>
      </p:sp>
      <p:sp>
        <p:nvSpPr>
          <p:cNvPr id="7" name="椭圆 6"/>
          <p:cNvSpPr/>
          <p:nvPr/>
        </p:nvSpPr>
        <p:spPr>
          <a:xfrm>
            <a:off x="2747963" y="2092325"/>
            <a:ext cx="647700" cy="658813"/>
          </a:xfrm>
          <a:prstGeom prst="ellipse">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spcBef>
                <a:spcPct val="20000"/>
              </a:spcBef>
              <a:defRPr/>
            </a:pPr>
            <a:r>
              <a:rPr lang="en-US" altLang="zh-CN" sz="4400">
                <a:latin typeface="Rockwell Extra Bold" panose="02060903040505020403" pitchFamily="18" charset="0"/>
              </a:rPr>
              <a:t>4</a:t>
            </a:r>
            <a:endParaRPr lang="zh-CN" altLang="en-US" sz="4400" dirty="0">
              <a:latin typeface="Rockwell Extra Bold" panose="02060903040505020403" pitchFamily="18" charset="0"/>
            </a:endParaRPr>
          </a:p>
        </p:txBody>
      </p:sp>
      <p:cxnSp>
        <p:nvCxnSpPr>
          <p:cNvPr id="8" name="直接连接符 7"/>
          <p:cNvCxnSpPr>
            <a:stCxn id="6" idx="6"/>
          </p:cNvCxnSpPr>
          <p:nvPr/>
        </p:nvCxnSpPr>
        <p:spPr>
          <a:xfrm>
            <a:off x="3463925" y="2416175"/>
            <a:ext cx="3268663" cy="34925"/>
          </a:xfrm>
          <a:prstGeom prst="line">
            <a:avLst/>
          </a:prstGeom>
          <a:ln w="28575">
            <a:solidFill>
              <a:srgbClr val="1303E1"/>
            </a:solidFill>
            <a:tailEnd type="arrow" w="lg" len="lg"/>
          </a:ln>
        </p:spPr>
        <p:style>
          <a:lnRef idx="1">
            <a:schemeClr val="accent1"/>
          </a:lnRef>
          <a:fillRef idx="0">
            <a:schemeClr val="accent1"/>
          </a:fillRef>
          <a:effectRef idx="0">
            <a:schemeClr val="accent1"/>
          </a:effectRef>
          <a:fontRef idx="minor">
            <a:schemeClr val="tx1"/>
          </a:fontRef>
        </p:style>
      </p:cxnSp>
      <p:sp>
        <p:nvSpPr>
          <p:cNvPr id="44037" name="TextBox 3"/>
          <p:cNvSpPr txBox="1">
            <a:spLocks noChangeArrowheads="1"/>
          </p:cNvSpPr>
          <p:nvPr/>
        </p:nvSpPr>
        <p:spPr bwMode="auto">
          <a:xfrm>
            <a:off x="3492500" y="1898650"/>
            <a:ext cx="3938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457200">
              <a:defRPr sz="3200">
                <a:solidFill>
                  <a:schemeClr val="tx1"/>
                </a:solidFill>
                <a:latin typeface="Arial" panose="020B0604020202020204" pitchFamily="34" charset="0"/>
                <a:ea typeface="宋体" panose="02010600030101010101" pitchFamily="2" charset="-122"/>
              </a:defRPr>
            </a:lvl2pPr>
            <a:lvl3pPr marL="914400">
              <a:defRPr sz="3200">
                <a:solidFill>
                  <a:schemeClr val="tx1"/>
                </a:solidFill>
                <a:latin typeface="Arial" panose="020B0604020202020204" pitchFamily="34" charset="0"/>
                <a:ea typeface="宋体" panose="02010600030101010101" pitchFamily="2" charset="-122"/>
              </a:defRPr>
            </a:lvl3pPr>
            <a:lvl4pPr marL="1371600">
              <a:defRPr sz="3200">
                <a:solidFill>
                  <a:schemeClr val="tx1"/>
                </a:solidFill>
                <a:latin typeface="Arial" panose="020B0604020202020204" pitchFamily="34" charset="0"/>
                <a:ea typeface="宋体" panose="02010600030101010101" pitchFamily="2" charset="-122"/>
              </a:defRPr>
            </a:lvl4pPr>
            <a:lvl5pPr marL="1828800">
              <a:defRPr sz="3200">
                <a:solidFill>
                  <a:schemeClr val="tx1"/>
                </a:solidFill>
                <a:latin typeface="Arial" panose="020B0604020202020204" pitchFamily="34" charset="0"/>
                <a:ea typeface="宋体" panose="02010600030101010101" pitchFamily="2" charset="-122"/>
              </a:defRPr>
            </a:lvl5pPr>
            <a:lvl6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666666"/>
                </a:solidFill>
                <a:latin typeface="微软雅黑" panose="020B0503020204020204" pitchFamily="34" charset="-122"/>
                <a:ea typeface="微软雅黑" panose="020B0503020204020204" pitchFamily="34" charset="-122"/>
              </a:rPr>
              <a:t>其他安全性控制</a:t>
            </a:r>
          </a:p>
        </p:txBody>
      </p:sp>
      <p:sp>
        <p:nvSpPr>
          <p:cNvPr id="12" name="矩形 48"/>
          <p:cNvSpPr>
            <a:spLocks noChangeArrowheads="1"/>
          </p:cNvSpPr>
          <p:nvPr/>
        </p:nvSpPr>
        <p:spPr bwMode="auto">
          <a:xfrm>
            <a:off x="3635375" y="2557463"/>
            <a:ext cx="3506788" cy="1215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spcBef>
                <a:spcPts val="600"/>
              </a:spcBef>
              <a:buFont typeface="Arial" panose="020B0604020202020204" pitchFamily="34" charset="0"/>
              <a:buChar char="•"/>
              <a:defRPr/>
            </a:pPr>
            <a:r>
              <a:rPr lang="zh-CN" altLang="en-US" sz="1800" b="1">
                <a:solidFill>
                  <a:srgbClr val="FF0000"/>
                </a:solidFill>
                <a:latin typeface="微软雅黑" pitchFamily="34" charset="-122"/>
                <a:ea typeface="微软雅黑" pitchFamily="34" charset="-122"/>
              </a:rPr>
              <a:t>审计</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数据加密</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其他方法</a:t>
            </a:r>
            <a:endParaRPr lang="zh-CN" altLang="en-US" sz="18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14944646"/>
      </p:ext>
    </p:extLst>
  </p:cSld>
  <p:clrMapOvr>
    <a:masterClrMapping/>
  </p:clrMapOvr>
  <p:transition spd="slow" advTm="1553"/>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91139" name="Rectangle 2"/>
          <p:cNvSpPr>
            <a:spLocks noGrp="1" noChangeArrowheads="1"/>
          </p:cNvSpPr>
          <p:nvPr>
            <p:ph type="title"/>
          </p:nvPr>
        </p:nvSpPr>
        <p:spPr/>
        <p:txBody>
          <a:bodyPr/>
          <a:lstStyle/>
          <a:p>
            <a:pPr eaLnBrk="1" hangingPunct="1"/>
            <a:r>
              <a:rPr lang="zh-CN" altLang="en-US"/>
              <a:t>什么是审计</a:t>
            </a:r>
          </a:p>
        </p:txBody>
      </p:sp>
      <p:sp>
        <p:nvSpPr>
          <p:cNvPr id="91140" name="Rectangle 3"/>
          <p:cNvSpPr>
            <a:spLocks noGrp="1" noChangeArrowheads="1"/>
          </p:cNvSpPr>
          <p:nvPr>
            <p:ph sz="quarter" idx="10"/>
          </p:nvPr>
        </p:nvSpPr>
        <p:spPr>
          <a:xfrm>
            <a:off x="683568" y="769938"/>
            <a:ext cx="7992888" cy="4319587"/>
          </a:xfrm>
        </p:spPr>
        <p:txBody>
          <a:bodyPr/>
          <a:lstStyle/>
          <a:p>
            <a:pPr marL="180975" indent="-180975" eaLnBrk="1" hangingPunct="1">
              <a:spcBef>
                <a:spcPct val="60000"/>
              </a:spcBef>
            </a:pPr>
            <a:r>
              <a:rPr lang="zh-CN" altLang="en-US" sz="1800"/>
              <a:t>启用一个专用的审计日志（</a:t>
            </a:r>
            <a:r>
              <a:rPr lang="en-US" altLang="zh-CN" sz="1800"/>
              <a:t>Audit Log</a:t>
            </a:r>
            <a:r>
              <a:rPr lang="zh-CN" altLang="en-US" sz="1800"/>
              <a:t>），将用户对数据库的所有操作记录在上面</a:t>
            </a:r>
          </a:p>
          <a:p>
            <a:pPr marL="180975" indent="-180975" eaLnBrk="1" hangingPunct="1">
              <a:spcBef>
                <a:spcPct val="60000"/>
              </a:spcBef>
            </a:pPr>
            <a:r>
              <a:rPr lang="zh-CN" altLang="en-US" sz="1800"/>
              <a:t>审计员利用审计日志</a:t>
            </a:r>
            <a:r>
              <a:rPr lang="zh-CN" altLang="zh-CN" sz="1800"/>
              <a:t>监控数据库中的各种行为</a:t>
            </a:r>
            <a:r>
              <a:rPr lang="zh-CN" altLang="en-US" sz="1800"/>
              <a:t>，找出非法存取数据的人、时间和内容</a:t>
            </a:r>
          </a:p>
          <a:p>
            <a:pPr eaLnBrk="1" hangingPunct="1">
              <a:spcBef>
                <a:spcPct val="60000"/>
              </a:spcBef>
            </a:pPr>
            <a:r>
              <a:rPr lang="en-US" altLang="zh-CN" sz="1800"/>
              <a:t>C2</a:t>
            </a:r>
            <a:r>
              <a:rPr lang="zh-CN" altLang="en-US" sz="1800"/>
              <a:t>以上安全级别的</a:t>
            </a:r>
            <a:r>
              <a:rPr lang="en-US" altLang="zh-CN" sz="1800"/>
              <a:t>DBMS</a:t>
            </a:r>
            <a:r>
              <a:rPr lang="zh-CN" altLang="en-US" sz="1800"/>
              <a:t>必须具有审计功能</a:t>
            </a:r>
          </a:p>
        </p:txBody>
      </p:sp>
    </p:spTree>
    <p:extLst>
      <p:ext uri="{BB962C8B-B14F-4D97-AF65-F5344CB8AC3E}">
        <p14:creationId xmlns:p14="http://schemas.microsoft.com/office/powerpoint/2010/main" val="265954731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13315" name="Rectangle 2"/>
          <p:cNvSpPr>
            <a:spLocks noGrp="1" noChangeArrowheads="1"/>
          </p:cNvSpPr>
          <p:nvPr>
            <p:ph type="title"/>
          </p:nvPr>
        </p:nvSpPr>
        <p:spPr>
          <a:xfrm>
            <a:off x="755576" y="84542"/>
            <a:ext cx="8316416" cy="4616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spAutoFit/>
          </a:bodyPr>
          <a:lstStyle/>
          <a:p>
            <a:pPr defTabSz="912813" eaLnBrk="1" hangingPunct="1"/>
            <a:r>
              <a:rPr lang="zh-CN" altLang="en-US">
                <a:cs typeface="+mj-cs"/>
              </a:rPr>
              <a:t>信息安全标准发展历史</a:t>
            </a:r>
            <a:endParaRPr lang="zh-CN" altLang="zh-CN">
              <a:cs typeface="+mj-cs"/>
            </a:endParaRPr>
          </a:p>
        </p:txBody>
      </p:sp>
      <p:pic>
        <p:nvPicPr>
          <p:cNvPr id="13316" name="Picture 4" descr="4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639766"/>
            <a:ext cx="8244408" cy="46085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5393867"/>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noChangeArrowheads="1"/>
          </p:cNvSpPr>
          <p:nvPr>
            <p:ph type="title"/>
          </p:nvPr>
        </p:nvSpPr>
        <p:spPr/>
        <p:txBody>
          <a:bodyPr/>
          <a:lstStyle/>
          <a:p>
            <a:r>
              <a:rPr lang="zh-CN" altLang="en-US"/>
              <a:t>审计功能的可选性</a:t>
            </a:r>
          </a:p>
        </p:txBody>
      </p:sp>
      <p:sp>
        <p:nvSpPr>
          <p:cNvPr id="92164" name="Rectangle 3"/>
          <p:cNvSpPr>
            <a:spLocks noGrp="1" noChangeArrowheads="1"/>
          </p:cNvSpPr>
          <p:nvPr>
            <p:ph sz="quarter" idx="10"/>
          </p:nvPr>
        </p:nvSpPr>
        <p:spPr/>
        <p:txBody>
          <a:bodyPr/>
          <a:lstStyle/>
          <a:p>
            <a:pPr>
              <a:lnSpc>
                <a:spcPct val="160000"/>
              </a:lnSpc>
            </a:pPr>
            <a:r>
              <a:rPr lang="zh-CN" altLang="en-US"/>
              <a:t>审计很费时间和空间</a:t>
            </a:r>
          </a:p>
          <a:p>
            <a:pPr>
              <a:lnSpc>
                <a:spcPct val="160000"/>
              </a:lnSpc>
            </a:pPr>
            <a:r>
              <a:rPr lang="en-US" altLang="zh-CN"/>
              <a:t>DBA</a:t>
            </a:r>
            <a:r>
              <a:rPr lang="zh-CN" altLang="en-US"/>
              <a:t>可以根据应用对安全性的要求，灵活地打开或关闭审计功能</a:t>
            </a:r>
          </a:p>
          <a:p>
            <a:pPr>
              <a:lnSpc>
                <a:spcPct val="160000"/>
              </a:lnSpc>
            </a:pPr>
            <a:r>
              <a:rPr lang="zh-CN" altLang="en-US"/>
              <a:t>审计功能主要用于安全性要求较高的部门</a:t>
            </a:r>
          </a:p>
        </p:txBody>
      </p:sp>
      <p:sp>
        <p:nvSpPr>
          <p:cNvPr id="92162" name="页脚占位符 4"/>
          <p:cNvSpPr>
            <a:spLocks noGrp="1"/>
          </p:cNvSpPr>
          <p:nvPr>
            <p:ph type="ftr" sz="quarter" idx="4294967295"/>
          </p:nvPr>
        </p:nvSpPr>
        <p:spPr bwMode="auto">
          <a:xfrm>
            <a:off x="6143625" y="5318125"/>
            <a:ext cx="3000375" cy="2667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619100" indent="-238115" eaLnBrk="0" hangingPunct="0">
              <a:defRPr>
                <a:solidFill>
                  <a:schemeClr val="tx1"/>
                </a:solidFill>
                <a:latin typeface="Arial" panose="020B0604020202020204" pitchFamily="34" charset="0"/>
                <a:ea typeface="宋体" panose="02010600030101010101" pitchFamily="2" charset="-122"/>
              </a:defRPr>
            </a:lvl2pPr>
            <a:lvl3pPr marL="952462" indent="-190492" eaLnBrk="0" hangingPunct="0">
              <a:defRPr>
                <a:solidFill>
                  <a:schemeClr val="tx1"/>
                </a:solidFill>
                <a:latin typeface="Arial" panose="020B0604020202020204" pitchFamily="34" charset="0"/>
                <a:ea typeface="宋体" panose="02010600030101010101" pitchFamily="2" charset="-122"/>
              </a:defRPr>
            </a:lvl3pPr>
            <a:lvl4pPr marL="1333447" indent="-190492" eaLnBrk="0" hangingPunct="0">
              <a:defRPr>
                <a:solidFill>
                  <a:schemeClr val="tx1"/>
                </a:solidFill>
                <a:latin typeface="Arial" panose="020B0604020202020204" pitchFamily="34" charset="0"/>
                <a:ea typeface="宋体" panose="02010600030101010101" pitchFamily="2" charset="-122"/>
              </a:defRPr>
            </a:lvl4pPr>
            <a:lvl5pPr marL="1714431" indent="-190492" eaLnBrk="0" hangingPunct="0">
              <a:defRPr>
                <a:solidFill>
                  <a:schemeClr val="tx1"/>
                </a:solidFill>
                <a:latin typeface="Arial" panose="020B0604020202020204" pitchFamily="34" charset="0"/>
                <a:ea typeface="宋体" panose="02010600030101010101" pitchFamily="2" charset="-122"/>
              </a:defRPr>
            </a:lvl5pPr>
            <a:lvl6pPr marL="2095416" indent="-190492"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476401" indent="-190492"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2857386" indent="-190492"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238370" indent="-190492"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en-US" altLang="zh-CN"/>
              <a:t>An Introduction to Database System</a:t>
            </a:r>
          </a:p>
        </p:txBody>
      </p:sp>
    </p:spTree>
    <p:extLst>
      <p:ext uri="{BB962C8B-B14F-4D97-AF65-F5344CB8AC3E}">
        <p14:creationId xmlns:p14="http://schemas.microsoft.com/office/powerpoint/2010/main" val="784506869"/>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93187" name="Rectangle 2"/>
          <p:cNvSpPr>
            <a:spLocks noGrp="1" noChangeArrowheads="1"/>
          </p:cNvSpPr>
          <p:nvPr>
            <p:ph type="title"/>
          </p:nvPr>
        </p:nvSpPr>
        <p:spPr/>
        <p:txBody>
          <a:bodyPr/>
          <a:lstStyle/>
          <a:p>
            <a:pPr eaLnBrk="1" hangingPunct="1"/>
            <a:r>
              <a:rPr lang="zh-CN" altLang="zh-CN"/>
              <a:t>审计</a:t>
            </a:r>
            <a:r>
              <a:rPr lang="zh-CN" altLang="en-US"/>
              <a:t>事件</a:t>
            </a:r>
            <a:endParaRPr lang="zh-CN" altLang="zh-CN"/>
          </a:p>
        </p:txBody>
      </p:sp>
      <p:sp>
        <p:nvSpPr>
          <p:cNvPr id="93188" name="Rectangle 3"/>
          <p:cNvSpPr>
            <a:spLocks noGrp="1" noChangeArrowheads="1"/>
          </p:cNvSpPr>
          <p:nvPr>
            <p:ph sz="quarter" idx="10"/>
          </p:nvPr>
        </p:nvSpPr>
        <p:spPr/>
        <p:txBody>
          <a:bodyPr wrap="square">
            <a:spAutoFit/>
          </a:bodyPr>
          <a:lstStyle/>
          <a:p>
            <a:pPr defTabSz="912813" eaLnBrk="1" hangingPunct="1">
              <a:lnSpc>
                <a:spcPts val="2600"/>
              </a:lnSpc>
              <a:buSzPct val="100000"/>
            </a:pPr>
            <a:r>
              <a:rPr lang="zh-CN" altLang="en-US"/>
              <a:t>服务器事件</a:t>
            </a:r>
            <a:endParaRPr lang="en-US" altLang="zh-CN"/>
          </a:p>
          <a:p>
            <a:pPr marL="450850" lvl="1" indent="-180975" defTabSz="912813" eaLnBrk="1" hangingPunct="1">
              <a:lnSpc>
                <a:spcPts val="2600"/>
              </a:lnSpc>
              <a:buSzPct val="100000"/>
              <a:buChar char="-"/>
            </a:pPr>
            <a:r>
              <a:rPr lang="zh-CN" altLang="zh-CN" sz="1400">
                <a:solidFill>
                  <a:schemeClr val="tx1">
                    <a:lumMod val="50000"/>
                    <a:lumOff val="50000"/>
                  </a:schemeClr>
                </a:solidFill>
              </a:rPr>
              <a:t>审计数据库服务器发生的事件</a:t>
            </a:r>
            <a:endParaRPr lang="en-US" altLang="zh-CN" sz="1400">
              <a:solidFill>
                <a:schemeClr val="tx1">
                  <a:lumMod val="50000"/>
                  <a:lumOff val="50000"/>
                </a:schemeClr>
              </a:solidFill>
            </a:endParaRPr>
          </a:p>
          <a:p>
            <a:pPr defTabSz="912813" eaLnBrk="1" hangingPunct="1">
              <a:lnSpc>
                <a:spcPts val="2600"/>
              </a:lnSpc>
              <a:buSzPct val="100000"/>
            </a:pPr>
            <a:r>
              <a:rPr lang="zh-CN" altLang="en-US"/>
              <a:t>系统权限</a:t>
            </a:r>
            <a:endParaRPr lang="en-US" altLang="zh-CN"/>
          </a:p>
          <a:p>
            <a:pPr marL="450850" lvl="1" indent="-180975" defTabSz="912813" eaLnBrk="1" hangingPunct="1">
              <a:lnSpc>
                <a:spcPts val="2600"/>
              </a:lnSpc>
              <a:buSzPct val="100000"/>
              <a:buChar char="-"/>
            </a:pPr>
            <a:r>
              <a:rPr lang="zh-CN" altLang="zh-CN" sz="1400">
                <a:solidFill>
                  <a:schemeClr val="tx1">
                    <a:lumMod val="50000"/>
                    <a:lumOff val="50000"/>
                  </a:schemeClr>
                </a:solidFill>
              </a:rPr>
              <a:t>对系统拥有的结构或模式对象进行操作的审计</a:t>
            </a:r>
            <a:endParaRPr lang="en-US" altLang="zh-CN" sz="1400">
              <a:solidFill>
                <a:schemeClr val="tx1">
                  <a:lumMod val="50000"/>
                  <a:lumOff val="50000"/>
                </a:schemeClr>
              </a:solidFill>
            </a:endParaRPr>
          </a:p>
          <a:p>
            <a:pPr marL="450850" lvl="1" indent="-180975" defTabSz="912813" eaLnBrk="1" hangingPunct="1">
              <a:lnSpc>
                <a:spcPts val="2600"/>
              </a:lnSpc>
              <a:buSzPct val="100000"/>
              <a:buChar char="-"/>
            </a:pPr>
            <a:r>
              <a:rPr lang="zh-CN" altLang="zh-CN" sz="1400">
                <a:solidFill>
                  <a:schemeClr val="tx1">
                    <a:lumMod val="50000"/>
                    <a:lumOff val="50000"/>
                  </a:schemeClr>
                </a:solidFill>
              </a:rPr>
              <a:t>要求该操作的权限是通过系统权限获得的</a:t>
            </a:r>
          </a:p>
          <a:p>
            <a:pPr defTabSz="912813" eaLnBrk="1" hangingPunct="1">
              <a:lnSpc>
                <a:spcPts val="2600"/>
              </a:lnSpc>
              <a:buSzPct val="100000"/>
            </a:pPr>
            <a:r>
              <a:rPr lang="zh-CN" altLang="en-US"/>
              <a:t>语句事件</a:t>
            </a:r>
            <a:endParaRPr lang="en-US" altLang="zh-CN"/>
          </a:p>
          <a:p>
            <a:pPr marL="450850" lvl="1" indent="-180975" defTabSz="912813" eaLnBrk="1" hangingPunct="1">
              <a:lnSpc>
                <a:spcPts val="2600"/>
              </a:lnSpc>
              <a:buSzPct val="100000"/>
              <a:buChar char="-"/>
            </a:pPr>
            <a:r>
              <a:rPr lang="zh-CN" altLang="zh-CN" sz="1400">
                <a:solidFill>
                  <a:schemeClr val="tx1">
                    <a:lumMod val="50000"/>
                    <a:lumOff val="50000"/>
                  </a:schemeClr>
                </a:solidFill>
              </a:rPr>
              <a:t>对</a:t>
            </a:r>
            <a:r>
              <a:rPr lang="en-US" altLang="zh-CN" sz="1400">
                <a:solidFill>
                  <a:schemeClr val="tx1">
                    <a:lumMod val="50000"/>
                    <a:lumOff val="50000"/>
                  </a:schemeClr>
                </a:solidFill>
              </a:rPr>
              <a:t>SQL</a:t>
            </a:r>
            <a:r>
              <a:rPr lang="zh-CN" altLang="zh-CN" sz="1400">
                <a:solidFill>
                  <a:schemeClr val="tx1">
                    <a:lumMod val="50000"/>
                    <a:lumOff val="50000"/>
                  </a:schemeClr>
                </a:solidFill>
              </a:rPr>
              <a:t>语句，如</a:t>
            </a:r>
            <a:r>
              <a:rPr lang="en-US" altLang="zh-CN" sz="1400">
                <a:solidFill>
                  <a:schemeClr val="tx1">
                    <a:lumMod val="50000"/>
                    <a:lumOff val="50000"/>
                  </a:schemeClr>
                </a:solidFill>
              </a:rPr>
              <a:t>DDL</a:t>
            </a:r>
            <a:r>
              <a:rPr lang="zh-CN" altLang="zh-CN" sz="1400">
                <a:solidFill>
                  <a:schemeClr val="tx1">
                    <a:lumMod val="50000"/>
                    <a:lumOff val="50000"/>
                  </a:schemeClr>
                </a:solidFill>
              </a:rPr>
              <a:t>、</a:t>
            </a:r>
            <a:r>
              <a:rPr lang="en-US" altLang="zh-CN" sz="1400">
                <a:solidFill>
                  <a:schemeClr val="tx1">
                    <a:lumMod val="50000"/>
                    <a:lumOff val="50000"/>
                  </a:schemeClr>
                </a:solidFill>
              </a:rPr>
              <a:t>DML</a:t>
            </a:r>
            <a:r>
              <a:rPr lang="zh-CN" altLang="zh-CN" sz="1400">
                <a:solidFill>
                  <a:schemeClr val="tx1">
                    <a:lumMod val="50000"/>
                    <a:lumOff val="50000"/>
                  </a:schemeClr>
                </a:solidFill>
              </a:rPr>
              <a:t>、</a:t>
            </a:r>
            <a:r>
              <a:rPr lang="en-US" altLang="zh-CN" sz="1400">
                <a:solidFill>
                  <a:schemeClr val="tx1">
                    <a:lumMod val="50000"/>
                    <a:lumOff val="50000"/>
                  </a:schemeClr>
                </a:solidFill>
              </a:rPr>
              <a:t>DQL</a:t>
            </a:r>
            <a:r>
              <a:rPr lang="zh-CN" altLang="zh-CN" sz="1400">
                <a:solidFill>
                  <a:schemeClr val="tx1">
                    <a:lumMod val="50000"/>
                    <a:lumOff val="50000"/>
                  </a:schemeClr>
                </a:solidFill>
              </a:rPr>
              <a:t>及</a:t>
            </a:r>
            <a:r>
              <a:rPr lang="en-US" altLang="zh-CN" sz="1400">
                <a:solidFill>
                  <a:schemeClr val="tx1">
                    <a:lumMod val="50000"/>
                    <a:lumOff val="50000"/>
                  </a:schemeClr>
                </a:solidFill>
              </a:rPr>
              <a:t>DCL</a:t>
            </a:r>
            <a:r>
              <a:rPr lang="zh-CN" altLang="zh-CN" sz="1400">
                <a:solidFill>
                  <a:schemeClr val="tx1">
                    <a:lumMod val="50000"/>
                    <a:lumOff val="50000"/>
                  </a:schemeClr>
                </a:solidFill>
              </a:rPr>
              <a:t>语句的审计</a:t>
            </a:r>
            <a:endParaRPr lang="en-US" altLang="zh-CN" sz="1400">
              <a:solidFill>
                <a:schemeClr val="tx1">
                  <a:lumMod val="50000"/>
                  <a:lumOff val="50000"/>
                </a:schemeClr>
              </a:solidFill>
            </a:endParaRPr>
          </a:p>
          <a:p>
            <a:pPr defTabSz="912813" eaLnBrk="1" hangingPunct="1">
              <a:lnSpc>
                <a:spcPts val="2600"/>
              </a:lnSpc>
              <a:buSzPct val="100000"/>
            </a:pPr>
            <a:r>
              <a:rPr lang="zh-CN" altLang="en-US"/>
              <a:t>模式对象事件</a:t>
            </a:r>
            <a:endParaRPr lang="en-US" altLang="zh-CN"/>
          </a:p>
          <a:p>
            <a:pPr marL="450850" lvl="1" indent="-180975" defTabSz="912813" eaLnBrk="1" hangingPunct="1">
              <a:lnSpc>
                <a:spcPts val="2600"/>
              </a:lnSpc>
              <a:buSzPct val="100000"/>
              <a:buChar char="-"/>
            </a:pPr>
            <a:r>
              <a:rPr lang="zh-CN" altLang="zh-CN" sz="1400">
                <a:solidFill>
                  <a:schemeClr val="tx1">
                    <a:lumMod val="50000"/>
                    <a:lumOff val="50000"/>
                  </a:schemeClr>
                </a:solidFill>
              </a:rPr>
              <a:t>对特定模式对象上进行的</a:t>
            </a:r>
            <a:r>
              <a:rPr lang="en-US" altLang="zh-CN" sz="1400">
                <a:solidFill>
                  <a:schemeClr val="tx1">
                    <a:lumMod val="50000"/>
                    <a:lumOff val="50000"/>
                  </a:schemeClr>
                </a:solidFill>
              </a:rPr>
              <a:t>SELECT</a:t>
            </a:r>
            <a:r>
              <a:rPr lang="zh-CN" altLang="zh-CN" sz="1400">
                <a:solidFill>
                  <a:schemeClr val="tx1">
                    <a:lumMod val="50000"/>
                    <a:lumOff val="50000"/>
                  </a:schemeClr>
                </a:solidFill>
              </a:rPr>
              <a:t>或</a:t>
            </a:r>
            <a:r>
              <a:rPr lang="en-US" altLang="zh-CN" sz="1400">
                <a:solidFill>
                  <a:schemeClr val="tx1">
                    <a:lumMod val="50000"/>
                    <a:lumOff val="50000"/>
                  </a:schemeClr>
                </a:solidFill>
              </a:rPr>
              <a:t>DML</a:t>
            </a:r>
            <a:r>
              <a:rPr lang="zh-CN" altLang="zh-CN" sz="1400">
                <a:solidFill>
                  <a:schemeClr val="tx1">
                    <a:lumMod val="50000"/>
                    <a:lumOff val="50000"/>
                  </a:schemeClr>
                </a:solidFill>
              </a:rPr>
              <a:t>操作的审计 </a:t>
            </a:r>
            <a:r>
              <a:rPr lang="en-US" altLang="zh-CN" sz="1400">
                <a:solidFill>
                  <a:schemeClr val="tx1">
                    <a:lumMod val="50000"/>
                    <a:lumOff val="50000"/>
                  </a:schemeClr>
                </a:solidFill>
              </a:rPr>
              <a:t>	</a:t>
            </a:r>
          </a:p>
          <a:p>
            <a:pPr marL="450850" lvl="1" indent="-180975" defTabSz="912813" eaLnBrk="1" hangingPunct="1">
              <a:lnSpc>
                <a:spcPts val="2600"/>
              </a:lnSpc>
              <a:buSzPct val="100000"/>
              <a:buChar char="-"/>
            </a:pPr>
            <a:r>
              <a:rPr lang="zh-CN" altLang="en-US" sz="1400">
                <a:solidFill>
                  <a:schemeClr val="tx1">
                    <a:lumMod val="50000"/>
                    <a:lumOff val="50000"/>
                  </a:schemeClr>
                </a:solidFill>
              </a:rPr>
              <a:t>　</a:t>
            </a:r>
            <a:endParaRPr lang="en-US" altLang="zh-CN" sz="1400">
              <a:solidFill>
                <a:schemeClr val="tx1">
                  <a:lumMod val="50000"/>
                  <a:lumOff val="50000"/>
                </a:schemeClr>
              </a:solidFill>
            </a:endParaRPr>
          </a:p>
        </p:txBody>
      </p:sp>
    </p:spTree>
    <p:extLst>
      <p:ext uri="{BB962C8B-B14F-4D97-AF65-F5344CB8AC3E}">
        <p14:creationId xmlns:p14="http://schemas.microsoft.com/office/powerpoint/2010/main" val="3008531311"/>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4" name="Rectangle 3"/>
          <p:cNvSpPr txBox="1">
            <a:spLocks noChangeArrowheads="1"/>
          </p:cNvSpPr>
          <p:nvPr/>
        </p:nvSpPr>
        <p:spPr bwMode="auto">
          <a:xfrm>
            <a:off x="755576" y="841276"/>
            <a:ext cx="6858000" cy="3829062"/>
          </a:xfrm>
          <a:prstGeom prst="rect">
            <a:avLst/>
          </a:prstGeom>
        </p:spPr>
        <p:txBody>
          <a:bodyPr wrap="square">
            <a:spAutoFit/>
          </a:bodyPr>
          <a:lstStyle>
            <a:lvl1pPr marL="266700" indent="-266700" defTabSz="912813" eaLnBrk="1" hangingPunct="1">
              <a:lnSpc>
                <a:spcPts val="2600"/>
              </a:lnSpc>
              <a:spcBef>
                <a:spcPct val="20000"/>
              </a:spcBef>
              <a:buSzPct val="100000"/>
              <a:buFont typeface="Wingdings" panose="05000000000000000000" pitchFamily="2" charset="2"/>
              <a:buChar char="l"/>
              <a:defRPr sz="2000">
                <a:solidFill>
                  <a:schemeClr val="bg1">
                    <a:lumMod val="50000"/>
                  </a:schemeClr>
                </a:solidFill>
                <a:latin typeface="微软雅黑" panose="020B0503020204020204" pitchFamily="34" charset="-122"/>
                <a:ea typeface="微软雅黑" panose="020B0503020204020204" pitchFamily="34" charset="-122"/>
              </a:defRPr>
            </a:lvl1pPr>
            <a:lvl2pPr marL="450850" lvl="1" indent="-180975" defTabSz="912813" eaLnBrk="1" hangingPunct="1">
              <a:lnSpc>
                <a:spcPts val="2600"/>
              </a:lnSpc>
              <a:spcBef>
                <a:spcPct val="20000"/>
              </a:spcBef>
              <a:buSzPct val="100000"/>
              <a:buFont typeface="Arial" panose="020B0604020202020204" pitchFamily="34" charset="0"/>
              <a:buChar char="-"/>
              <a:defRPr sz="1400">
                <a:solidFill>
                  <a:schemeClr val="tx1">
                    <a:lumMod val="50000"/>
                    <a:lumOff val="50000"/>
                  </a:schemeClr>
                </a:solidFill>
                <a:latin typeface="华文中宋" panose="02010600040101010101" pitchFamily="2" charset="-122"/>
                <a:ea typeface="华文中宋" panose="02010600040101010101" pitchFamily="2" charset="-122"/>
              </a:defRPr>
            </a:lvl2pPr>
            <a:lvl3pPr marL="890588" indent="-177800" defTabSz="712788">
              <a:lnSpc>
                <a:spcPts val="2800"/>
              </a:lnSpc>
              <a:spcBef>
                <a:spcPct val="20000"/>
              </a:spcBef>
              <a:buFont typeface="Arial" panose="020B0604020202020204" pitchFamily="34" charset="0"/>
              <a:buChar char="•"/>
              <a:defRPr sz="1400" b="0">
                <a:latin typeface="微软雅黑" panose="020B0503020204020204" pitchFamily="34" charset="-122"/>
                <a:ea typeface="微软雅黑" panose="020B0503020204020204" pitchFamily="34" charset="-122"/>
              </a:defRPr>
            </a:lvl3pPr>
            <a:lvl4pPr marL="1247775" indent="-177800" defTabSz="712788">
              <a:spcBef>
                <a:spcPct val="20000"/>
              </a:spcBef>
              <a:buFont typeface="Arial" panose="020B0604020202020204" pitchFamily="34" charset="0"/>
              <a:buChar char="–"/>
              <a:defRPr sz="1600">
                <a:latin typeface="+mn-lt"/>
                <a:ea typeface="+mn-ea"/>
              </a:defRPr>
            </a:lvl4pPr>
            <a:lvl5pPr marL="1603375" indent="-177800" defTabSz="712788">
              <a:spcBef>
                <a:spcPct val="20000"/>
              </a:spcBef>
              <a:buFont typeface="Arial" panose="020B0604020202020204" pitchFamily="34" charset="0"/>
              <a:buChar char="»"/>
              <a:defRPr sz="1600">
                <a:latin typeface="+mn-lt"/>
                <a:ea typeface="+mn-ea"/>
              </a:defRPr>
            </a:lvl5pPr>
            <a:lvl6pPr marL="1960885" indent="-178262" defTabSz="713049">
              <a:spcBef>
                <a:spcPct val="20000"/>
              </a:spcBef>
              <a:buFont typeface="Arial" pitchFamily="34" charset="0"/>
              <a:buChar char="•"/>
              <a:defRPr sz="1600">
                <a:latin typeface="+mn-lt"/>
                <a:ea typeface="+mn-ea"/>
              </a:defRPr>
            </a:lvl6pPr>
            <a:lvl7pPr marL="2317410" indent="-178262" defTabSz="713049">
              <a:spcBef>
                <a:spcPct val="20000"/>
              </a:spcBef>
              <a:buFont typeface="Arial" pitchFamily="34" charset="0"/>
              <a:buChar char="•"/>
              <a:defRPr sz="1600">
                <a:latin typeface="+mn-lt"/>
                <a:ea typeface="+mn-ea"/>
              </a:defRPr>
            </a:lvl7pPr>
            <a:lvl8pPr marL="2673934" indent="-178262" defTabSz="713049">
              <a:spcBef>
                <a:spcPct val="20000"/>
              </a:spcBef>
              <a:buFont typeface="Arial" pitchFamily="34" charset="0"/>
              <a:buChar char="•"/>
              <a:defRPr sz="1600">
                <a:latin typeface="+mn-lt"/>
                <a:ea typeface="+mn-ea"/>
              </a:defRPr>
            </a:lvl8pPr>
            <a:lvl9pPr marL="3030459" indent="-178262" defTabSz="713049">
              <a:spcBef>
                <a:spcPct val="20000"/>
              </a:spcBef>
              <a:buFont typeface="Arial" pitchFamily="34" charset="0"/>
              <a:buChar char="•"/>
              <a:defRPr sz="1600">
                <a:latin typeface="+mn-lt"/>
                <a:ea typeface="+mn-ea"/>
              </a:defRPr>
            </a:lvl9pPr>
          </a:lstStyle>
          <a:p>
            <a:r>
              <a:rPr lang="zh-CN" altLang="en-US"/>
              <a:t>基本功能</a:t>
            </a:r>
            <a:endParaRPr lang="en-US" altLang="zh-CN" dirty="0"/>
          </a:p>
          <a:p>
            <a:pPr lvl="1"/>
            <a:r>
              <a:rPr lang="zh-CN" altLang="zh-CN" dirty="0"/>
              <a:t>提供多种审计查阅方式提供多种审计</a:t>
            </a:r>
            <a:r>
              <a:rPr lang="zh-CN" altLang="zh-CN"/>
              <a:t>查阅方式</a:t>
            </a:r>
            <a:endParaRPr lang="en-US" dirty="0"/>
          </a:p>
          <a:p>
            <a:r>
              <a:rPr lang="zh-CN" altLang="en-US" dirty="0"/>
              <a:t>多套审计规则：一般在</a:t>
            </a:r>
            <a:r>
              <a:rPr lang="zh-CN" altLang="en-US"/>
              <a:t>初始化设定</a:t>
            </a:r>
            <a:endParaRPr lang="en-US" dirty="0"/>
          </a:p>
          <a:p>
            <a:r>
              <a:rPr lang="zh-CN" altLang="en-US" dirty="0"/>
              <a:t>提供审计分析和</a:t>
            </a:r>
            <a:r>
              <a:rPr lang="zh-CN" altLang="en-US"/>
              <a:t>报表功能</a:t>
            </a:r>
            <a:endParaRPr lang="en-US" dirty="0"/>
          </a:p>
          <a:p>
            <a:r>
              <a:rPr lang="zh-CN" altLang="en-US" dirty="0"/>
              <a:t>审计日志</a:t>
            </a:r>
            <a:r>
              <a:rPr lang="zh-CN" altLang="en-US"/>
              <a:t>管理功能</a:t>
            </a:r>
            <a:endParaRPr lang="en-US" altLang="zh-CN" dirty="0"/>
          </a:p>
          <a:p>
            <a:pPr lvl="1"/>
            <a:r>
              <a:rPr lang="zh-CN" altLang="zh-CN" dirty="0"/>
              <a:t>防止审计员误删审计记录，审计日志必须先转储</a:t>
            </a:r>
            <a:r>
              <a:rPr lang="zh-CN" altLang="zh-CN"/>
              <a:t>后删除</a:t>
            </a:r>
            <a:endParaRPr lang="en-US" altLang="zh-CN" dirty="0"/>
          </a:p>
          <a:p>
            <a:pPr lvl="1"/>
            <a:r>
              <a:rPr lang="zh-CN" altLang="zh-CN" dirty="0"/>
              <a:t>对转储的审计记录文件提供完整性和</a:t>
            </a:r>
            <a:r>
              <a:rPr lang="zh-CN" altLang="zh-CN"/>
              <a:t>保密性保护</a:t>
            </a:r>
            <a:endParaRPr lang="en-US" altLang="zh-CN" dirty="0"/>
          </a:p>
          <a:p>
            <a:pPr lvl="1"/>
            <a:r>
              <a:rPr lang="zh-CN" altLang="zh-CN" dirty="0"/>
              <a:t>只允许审计员查阅和转储审计记录</a:t>
            </a:r>
            <a:r>
              <a:rPr lang="zh-CN" altLang="en-US" dirty="0"/>
              <a:t>，</a:t>
            </a:r>
            <a:r>
              <a:rPr lang="zh-CN" altLang="zh-CN" dirty="0"/>
              <a:t>不允许任何用户新增和修改审计</a:t>
            </a:r>
            <a:r>
              <a:rPr lang="zh-CN" altLang="zh-CN"/>
              <a:t>记录等</a:t>
            </a:r>
            <a:endParaRPr lang="en-US" dirty="0"/>
          </a:p>
          <a:p>
            <a:r>
              <a:rPr lang="zh-CN" altLang="en-US" dirty="0"/>
              <a:t>提供查询审计设置及审计记录信息的</a:t>
            </a:r>
            <a:r>
              <a:rPr lang="zh-CN" altLang="en-US"/>
              <a:t>专门视图</a:t>
            </a:r>
            <a:endParaRPr lang="en-US" dirty="0"/>
          </a:p>
          <a:p>
            <a:pPr lvl="1"/>
            <a:endParaRPr lang="zh-CN" altLang="en-US" dirty="0"/>
          </a:p>
        </p:txBody>
      </p:sp>
      <p:sp>
        <p:nvSpPr>
          <p:cNvPr id="8" name="标题 7">
            <a:extLst>
              <a:ext uri="{FF2B5EF4-FFF2-40B4-BE49-F238E27FC236}">
                <a16:creationId xmlns:a16="http://schemas.microsoft.com/office/drawing/2014/main" id="{EDA51B21-AAD7-4F97-81A8-5F46121EC0E7}"/>
              </a:ext>
            </a:extLst>
          </p:cNvPr>
          <p:cNvSpPr>
            <a:spLocks noGrp="1"/>
          </p:cNvSpPr>
          <p:nvPr>
            <p:ph type="title"/>
          </p:nvPr>
        </p:nvSpPr>
        <p:spPr/>
        <p:txBody>
          <a:bodyPr/>
          <a:lstStyle/>
          <a:p>
            <a:r>
              <a:rPr lang="zh-CN" altLang="en-US"/>
              <a:t>审计功能</a:t>
            </a:r>
          </a:p>
        </p:txBody>
      </p:sp>
    </p:spTree>
    <p:extLst>
      <p:ext uri="{BB962C8B-B14F-4D97-AF65-F5344CB8AC3E}">
        <p14:creationId xmlns:p14="http://schemas.microsoft.com/office/powerpoint/2010/main" val="2540574147"/>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95235" name="Rectangle 2"/>
          <p:cNvSpPr>
            <a:spLocks noGrp="1" noChangeArrowheads="1"/>
          </p:cNvSpPr>
          <p:nvPr>
            <p:ph type="title"/>
          </p:nvPr>
        </p:nvSpPr>
        <p:spPr/>
        <p:txBody>
          <a:bodyPr/>
          <a:lstStyle/>
          <a:p>
            <a:pPr eaLnBrk="1" hangingPunct="1"/>
            <a:r>
              <a:rPr lang="en-US" altLang="zh-CN"/>
              <a:t>AUDIT</a:t>
            </a:r>
            <a:r>
              <a:rPr lang="zh-CN" altLang="en-US"/>
              <a:t>语句和</a:t>
            </a:r>
            <a:r>
              <a:rPr lang="en-US" altLang="zh-CN"/>
              <a:t>NOAUDIT</a:t>
            </a:r>
            <a:r>
              <a:rPr lang="zh-CN" altLang="en-US"/>
              <a:t>语句</a:t>
            </a:r>
            <a:endParaRPr lang="zh-CN" altLang="zh-CN"/>
          </a:p>
        </p:txBody>
      </p:sp>
      <p:sp>
        <p:nvSpPr>
          <p:cNvPr id="95236" name="Rectangle 3"/>
          <p:cNvSpPr>
            <a:spLocks noGrp="1" noChangeArrowheads="1"/>
          </p:cNvSpPr>
          <p:nvPr>
            <p:ph sz="quarter" idx="10"/>
          </p:nvPr>
        </p:nvSpPr>
        <p:spPr/>
        <p:txBody>
          <a:bodyPr/>
          <a:lstStyle/>
          <a:p>
            <a:pPr eaLnBrk="1" hangingPunct="1">
              <a:lnSpc>
                <a:spcPct val="170000"/>
              </a:lnSpc>
            </a:pPr>
            <a:r>
              <a:rPr lang="en-US" altLang="zh-CN"/>
              <a:t>AUDIT</a:t>
            </a:r>
            <a:r>
              <a:rPr lang="zh-CN" altLang="en-US"/>
              <a:t>语句：设置审计功能 </a:t>
            </a:r>
          </a:p>
          <a:p>
            <a:pPr eaLnBrk="1" hangingPunct="1">
              <a:lnSpc>
                <a:spcPct val="170000"/>
              </a:lnSpc>
            </a:pPr>
            <a:r>
              <a:rPr lang="en-US" altLang="zh-CN"/>
              <a:t>NOAUDIT</a:t>
            </a:r>
            <a:r>
              <a:rPr lang="zh-CN" altLang="en-US"/>
              <a:t>语句：取消审计功能 </a:t>
            </a:r>
          </a:p>
        </p:txBody>
      </p:sp>
    </p:spTree>
    <p:extLst>
      <p:ext uri="{BB962C8B-B14F-4D97-AF65-F5344CB8AC3E}">
        <p14:creationId xmlns:p14="http://schemas.microsoft.com/office/powerpoint/2010/main" val="514367149"/>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审计分类</a:t>
            </a:r>
          </a:p>
        </p:txBody>
      </p:sp>
      <p:sp>
        <p:nvSpPr>
          <p:cNvPr id="96258" name="内容占位符 2"/>
          <p:cNvSpPr>
            <a:spLocks noGrp="1"/>
          </p:cNvSpPr>
          <p:nvPr>
            <p:ph sz="quarter" idx="10"/>
          </p:nvPr>
        </p:nvSpPr>
        <p:spPr/>
        <p:txBody>
          <a:bodyPr/>
          <a:lstStyle/>
          <a:p>
            <a:pPr eaLnBrk="1" hangingPunct="1"/>
            <a:r>
              <a:rPr lang="zh-CN" altLang="en-US"/>
              <a:t>用户级审计</a:t>
            </a:r>
            <a:endParaRPr lang="en-US" altLang="zh-CN"/>
          </a:p>
          <a:p>
            <a:pPr lvl="1">
              <a:lnSpc>
                <a:spcPct val="150000"/>
              </a:lnSpc>
              <a:buSzPct val="85000"/>
            </a:pPr>
            <a:r>
              <a:rPr lang="zh-CN" altLang="en-US"/>
              <a:t>任何用户可设置的审计</a:t>
            </a:r>
            <a:endParaRPr lang="en-US" altLang="zh-CN"/>
          </a:p>
          <a:p>
            <a:pPr lvl="1">
              <a:lnSpc>
                <a:spcPct val="150000"/>
              </a:lnSpc>
              <a:buSzPct val="85000"/>
            </a:pPr>
            <a:r>
              <a:rPr lang="zh-CN" altLang="en-US"/>
              <a:t>主要是用户针对自己创建的数据库表和视图进行审计</a:t>
            </a:r>
            <a:endParaRPr lang="en-US" altLang="zh-CN"/>
          </a:p>
          <a:p>
            <a:pPr lvl="1">
              <a:buFont typeface="Arial" panose="020B0604020202020204" pitchFamily="34" charset="0"/>
              <a:buChar char="•"/>
            </a:pPr>
            <a:endParaRPr lang="en-US" altLang="zh-CN"/>
          </a:p>
          <a:p>
            <a:pPr eaLnBrk="1" hangingPunct="1"/>
            <a:r>
              <a:rPr lang="zh-CN" altLang="en-US"/>
              <a:t>系统级审计</a:t>
            </a:r>
            <a:endParaRPr lang="en-US" altLang="zh-CN"/>
          </a:p>
          <a:p>
            <a:pPr lvl="1">
              <a:lnSpc>
                <a:spcPct val="150000"/>
              </a:lnSpc>
              <a:buSzPct val="85000"/>
            </a:pPr>
            <a:r>
              <a:rPr lang="zh-CN" altLang="en-US"/>
              <a:t>只能由数据库管理员设置</a:t>
            </a:r>
            <a:endParaRPr lang="en-US" altLang="zh-CN"/>
          </a:p>
          <a:p>
            <a:pPr lvl="1">
              <a:lnSpc>
                <a:spcPct val="150000"/>
              </a:lnSpc>
              <a:buSzPct val="85000"/>
            </a:pPr>
            <a:r>
              <a:rPr lang="zh-CN" altLang="en-US"/>
              <a:t>监测成功或失败的登录要求、监测授权和收回操作以及其他数据库级权限下的操作</a:t>
            </a:r>
            <a:endParaRPr lang="en-US" altLang="zh-CN"/>
          </a:p>
        </p:txBody>
      </p:sp>
      <p:sp>
        <p:nvSpPr>
          <p:cNvPr id="96259" name="页脚占位符 3"/>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Tree>
    <p:extLst>
      <p:ext uri="{BB962C8B-B14F-4D97-AF65-F5344CB8AC3E}">
        <p14:creationId xmlns:p14="http://schemas.microsoft.com/office/powerpoint/2010/main" val="1333809551"/>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97283" name="Rectangle 2"/>
          <p:cNvSpPr>
            <a:spLocks noGrp="1" noChangeArrowheads="1"/>
          </p:cNvSpPr>
          <p:nvPr>
            <p:ph type="title"/>
          </p:nvPr>
        </p:nvSpPr>
        <p:spPr/>
        <p:txBody>
          <a:bodyPr/>
          <a:lstStyle/>
          <a:p>
            <a:pPr eaLnBrk="1" hangingPunct="1"/>
            <a:r>
              <a:rPr lang="zh-CN" altLang="en-US"/>
              <a:t>举例</a:t>
            </a:r>
            <a:endParaRPr lang="zh-CN" altLang="zh-CN"/>
          </a:p>
        </p:txBody>
      </p:sp>
      <p:sp>
        <p:nvSpPr>
          <p:cNvPr id="97284" name="Rectangle 3"/>
          <p:cNvSpPr>
            <a:spLocks noGrp="1" noChangeArrowheads="1"/>
          </p:cNvSpPr>
          <p:nvPr>
            <p:ph sz="quarter" idx="10"/>
          </p:nvPr>
        </p:nvSpPr>
        <p:spPr/>
        <p:txBody>
          <a:bodyPr/>
          <a:lstStyle/>
          <a:p>
            <a:pPr eaLnBrk="1" hangingPunct="1">
              <a:lnSpc>
                <a:spcPct val="130000"/>
              </a:lnSpc>
              <a:buFont typeface="Wingdings" panose="05000000000000000000" pitchFamily="2" charset="2"/>
              <a:buNone/>
            </a:pPr>
            <a:r>
              <a:rPr lang="en-US" altLang="zh-CN" sz="2000"/>
              <a:t>[</a:t>
            </a:r>
            <a:r>
              <a:rPr lang="zh-CN" altLang="en-US" sz="2000"/>
              <a:t>例</a:t>
            </a:r>
            <a:r>
              <a:rPr lang="en-US" altLang="zh-CN" sz="2000"/>
              <a:t>] </a:t>
            </a:r>
            <a:r>
              <a:rPr lang="zh-CN" altLang="en-US" sz="2000"/>
              <a:t>对修改</a:t>
            </a:r>
            <a:r>
              <a:rPr lang="en-US" altLang="zh-CN" sz="2000"/>
              <a:t>SC</a:t>
            </a:r>
            <a:r>
              <a:rPr lang="zh-CN" altLang="en-US" sz="2000"/>
              <a:t>表结构或修改</a:t>
            </a:r>
            <a:r>
              <a:rPr lang="en-US" altLang="zh-CN" sz="2000"/>
              <a:t>SC</a:t>
            </a:r>
            <a:r>
              <a:rPr lang="zh-CN" altLang="en-US" sz="2000"/>
              <a:t>表数据的操作进行审计</a:t>
            </a:r>
          </a:p>
          <a:p>
            <a:pPr eaLnBrk="1" hangingPunct="1">
              <a:lnSpc>
                <a:spcPct val="130000"/>
              </a:lnSpc>
              <a:buFont typeface="Wingdings" panose="05000000000000000000" pitchFamily="2" charset="2"/>
              <a:buNone/>
            </a:pPr>
            <a:r>
              <a:rPr lang="zh-CN" altLang="en-US" sz="2000"/>
              <a:t>           </a:t>
            </a:r>
            <a:r>
              <a:rPr lang="en-US" altLang="zh-CN" sz="2000">
                <a:latin typeface="华文中宋" panose="02010600040101010101" pitchFamily="2" charset="-122"/>
                <a:ea typeface="华文中宋" panose="02010600040101010101" pitchFamily="2" charset="-122"/>
              </a:rPr>
              <a:t>AUDIT ALTER,UPDATE  </a:t>
            </a:r>
          </a:p>
          <a:p>
            <a:pPr eaLnBrk="1" hangingPunct="1">
              <a:lnSpc>
                <a:spcPct val="130000"/>
              </a:lnSpc>
              <a:buFont typeface="Wingdings" panose="05000000000000000000" pitchFamily="2" charset="2"/>
              <a:buNone/>
            </a:pPr>
            <a:r>
              <a:rPr lang="en-US" altLang="zh-CN" sz="2000">
                <a:latin typeface="华文中宋" panose="02010600040101010101" pitchFamily="2" charset="-122"/>
                <a:ea typeface="华文中宋" panose="02010600040101010101" pitchFamily="2" charset="-122"/>
              </a:rPr>
              <a:t>           ON  SC</a:t>
            </a:r>
            <a:endParaRPr lang="zh-CN" altLang="en-US" sz="2000">
              <a:latin typeface="华文中宋" panose="02010600040101010101" pitchFamily="2" charset="-122"/>
              <a:ea typeface="华文中宋" panose="02010600040101010101" pitchFamily="2" charset="-122"/>
            </a:endParaRPr>
          </a:p>
          <a:p>
            <a:pPr eaLnBrk="1" hangingPunct="1">
              <a:lnSpc>
                <a:spcPct val="130000"/>
              </a:lnSpc>
              <a:buFont typeface="Wingdings" panose="05000000000000000000" pitchFamily="2" charset="2"/>
              <a:buNone/>
            </a:pPr>
            <a:endParaRPr lang="zh-CN" altLang="en-US" sz="2000"/>
          </a:p>
          <a:p>
            <a:pPr eaLnBrk="1" hangingPunct="1">
              <a:lnSpc>
                <a:spcPct val="130000"/>
              </a:lnSpc>
              <a:buFont typeface="Wingdings" panose="05000000000000000000" pitchFamily="2" charset="2"/>
              <a:buNone/>
            </a:pPr>
            <a:r>
              <a:rPr lang="en-US" altLang="zh-CN" sz="2000"/>
              <a:t>[</a:t>
            </a:r>
            <a:r>
              <a:rPr lang="zh-CN" altLang="en-US" sz="2000"/>
              <a:t>例</a:t>
            </a:r>
            <a:r>
              <a:rPr lang="en-US" altLang="zh-CN" sz="2000"/>
              <a:t>] </a:t>
            </a:r>
            <a:r>
              <a:rPr lang="zh-CN" altLang="en-US" sz="2000"/>
              <a:t>取消对</a:t>
            </a:r>
            <a:r>
              <a:rPr lang="en-US" altLang="zh-CN" sz="2000"/>
              <a:t>SC</a:t>
            </a:r>
            <a:r>
              <a:rPr lang="zh-CN" altLang="en-US" sz="2000"/>
              <a:t>表的一切审计</a:t>
            </a:r>
          </a:p>
          <a:p>
            <a:pPr eaLnBrk="1" hangingPunct="1">
              <a:lnSpc>
                <a:spcPct val="130000"/>
              </a:lnSpc>
              <a:buFont typeface="Wingdings" panose="05000000000000000000" pitchFamily="2" charset="2"/>
              <a:buNone/>
            </a:pPr>
            <a:r>
              <a:rPr lang="zh-CN" altLang="en-US" sz="2000"/>
              <a:t>           </a:t>
            </a:r>
            <a:r>
              <a:rPr lang="en-US" altLang="zh-CN" sz="2000">
                <a:latin typeface="华文中宋" panose="02010600040101010101" pitchFamily="2" charset="-122"/>
                <a:ea typeface="华文中宋" panose="02010600040101010101" pitchFamily="2" charset="-122"/>
              </a:rPr>
              <a:t>NOAUDIT  ALTER,UPDATE  </a:t>
            </a:r>
          </a:p>
          <a:p>
            <a:pPr eaLnBrk="1" hangingPunct="1">
              <a:lnSpc>
                <a:spcPct val="130000"/>
              </a:lnSpc>
              <a:buFont typeface="Wingdings" panose="05000000000000000000" pitchFamily="2" charset="2"/>
              <a:buNone/>
            </a:pPr>
            <a:r>
              <a:rPr lang="en-US" altLang="zh-CN" sz="2000">
                <a:latin typeface="华文中宋" panose="02010600040101010101" pitchFamily="2" charset="-122"/>
                <a:ea typeface="华文中宋" panose="02010600040101010101" pitchFamily="2" charset="-122"/>
              </a:rPr>
              <a:t>           ON  SC</a:t>
            </a:r>
            <a:endParaRPr lang="zh-CN" altLang="en-US" sz="200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607758329"/>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681288" y="2017713"/>
            <a:ext cx="782637" cy="795337"/>
          </a:xfrm>
          <a:prstGeom prst="ellipse">
            <a:avLst/>
          </a:prstGeom>
          <a:ln>
            <a:solidFill>
              <a:srgbClr val="3522A8"/>
            </a:solidFill>
          </a:ln>
        </p:spPr>
        <p:style>
          <a:lnRef idx="2">
            <a:schemeClr val="accent6"/>
          </a:lnRef>
          <a:fillRef idx="1">
            <a:schemeClr val="lt1"/>
          </a:fillRef>
          <a:effectRef idx="0">
            <a:schemeClr val="accent6"/>
          </a:effectRef>
          <a:fontRef idx="minor">
            <a:schemeClr val="dk1"/>
          </a:fontRef>
        </p:style>
        <p:txBody>
          <a:bodyPr lIns="71305" tIns="35652" rIns="71305" bIns="35652" anchor="ctr"/>
          <a:lstStyle/>
          <a:p>
            <a:pPr algn="ctr" eaLnBrk="1" fontAlgn="auto" hangingPunct="1">
              <a:spcBef>
                <a:spcPts val="0"/>
              </a:spcBef>
              <a:spcAft>
                <a:spcPts val="0"/>
              </a:spcAft>
              <a:defRPr/>
            </a:pPr>
            <a:endParaRPr lang="zh-CN" altLang="en-US">
              <a:latin typeface="Impact" pitchFamily="34" charset="0"/>
            </a:endParaRPr>
          </a:p>
        </p:txBody>
      </p:sp>
      <p:sp>
        <p:nvSpPr>
          <p:cNvPr id="7" name="椭圆 6"/>
          <p:cNvSpPr/>
          <p:nvPr/>
        </p:nvSpPr>
        <p:spPr>
          <a:xfrm>
            <a:off x="2747963" y="2092325"/>
            <a:ext cx="647700" cy="658813"/>
          </a:xfrm>
          <a:prstGeom prst="ellipse">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spcBef>
                <a:spcPct val="20000"/>
              </a:spcBef>
              <a:defRPr/>
            </a:pPr>
            <a:r>
              <a:rPr lang="en-US" altLang="zh-CN" sz="4400">
                <a:latin typeface="Rockwell Extra Bold" panose="02060903040505020403" pitchFamily="18" charset="0"/>
              </a:rPr>
              <a:t>4</a:t>
            </a:r>
            <a:endParaRPr lang="zh-CN" altLang="en-US" sz="4400" dirty="0">
              <a:latin typeface="Rockwell Extra Bold" panose="02060903040505020403" pitchFamily="18" charset="0"/>
            </a:endParaRPr>
          </a:p>
        </p:txBody>
      </p:sp>
      <p:cxnSp>
        <p:nvCxnSpPr>
          <p:cNvPr id="8" name="直接连接符 7"/>
          <p:cNvCxnSpPr>
            <a:stCxn id="6" idx="6"/>
          </p:cNvCxnSpPr>
          <p:nvPr/>
        </p:nvCxnSpPr>
        <p:spPr>
          <a:xfrm>
            <a:off x="3463925" y="2416175"/>
            <a:ext cx="3268663" cy="34925"/>
          </a:xfrm>
          <a:prstGeom prst="line">
            <a:avLst/>
          </a:prstGeom>
          <a:ln w="28575">
            <a:solidFill>
              <a:srgbClr val="1303E1"/>
            </a:solidFill>
            <a:tailEnd type="arrow" w="lg" len="lg"/>
          </a:ln>
        </p:spPr>
        <p:style>
          <a:lnRef idx="1">
            <a:schemeClr val="accent1"/>
          </a:lnRef>
          <a:fillRef idx="0">
            <a:schemeClr val="accent1"/>
          </a:fillRef>
          <a:effectRef idx="0">
            <a:schemeClr val="accent1"/>
          </a:effectRef>
          <a:fontRef idx="minor">
            <a:schemeClr val="tx1"/>
          </a:fontRef>
        </p:style>
      </p:cxnSp>
      <p:sp>
        <p:nvSpPr>
          <p:cNvPr id="44037" name="TextBox 3"/>
          <p:cNvSpPr txBox="1">
            <a:spLocks noChangeArrowheads="1"/>
          </p:cNvSpPr>
          <p:nvPr/>
        </p:nvSpPr>
        <p:spPr bwMode="auto">
          <a:xfrm>
            <a:off x="3492500" y="1898650"/>
            <a:ext cx="3938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457200">
              <a:defRPr sz="3200">
                <a:solidFill>
                  <a:schemeClr val="tx1"/>
                </a:solidFill>
                <a:latin typeface="Arial" panose="020B0604020202020204" pitchFamily="34" charset="0"/>
                <a:ea typeface="宋体" panose="02010600030101010101" pitchFamily="2" charset="-122"/>
              </a:defRPr>
            </a:lvl2pPr>
            <a:lvl3pPr marL="914400">
              <a:defRPr sz="3200">
                <a:solidFill>
                  <a:schemeClr val="tx1"/>
                </a:solidFill>
                <a:latin typeface="Arial" panose="020B0604020202020204" pitchFamily="34" charset="0"/>
                <a:ea typeface="宋体" panose="02010600030101010101" pitchFamily="2" charset="-122"/>
              </a:defRPr>
            </a:lvl3pPr>
            <a:lvl4pPr marL="1371600">
              <a:defRPr sz="3200">
                <a:solidFill>
                  <a:schemeClr val="tx1"/>
                </a:solidFill>
                <a:latin typeface="Arial" panose="020B0604020202020204" pitchFamily="34" charset="0"/>
                <a:ea typeface="宋体" panose="02010600030101010101" pitchFamily="2" charset="-122"/>
              </a:defRPr>
            </a:lvl4pPr>
            <a:lvl5pPr marL="1828800">
              <a:defRPr sz="3200">
                <a:solidFill>
                  <a:schemeClr val="tx1"/>
                </a:solidFill>
                <a:latin typeface="Arial" panose="020B0604020202020204" pitchFamily="34" charset="0"/>
                <a:ea typeface="宋体" panose="02010600030101010101" pitchFamily="2" charset="-122"/>
              </a:defRPr>
            </a:lvl5pPr>
            <a:lvl6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666666"/>
                </a:solidFill>
                <a:latin typeface="微软雅黑" panose="020B0503020204020204" pitchFamily="34" charset="-122"/>
                <a:ea typeface="微软雅黑" panose="020B0503020204020204" pitchFamily="34" charset="-122"/>
              </a:rPr>
              <a:t>其他安全性控制</a:t>
            </a:r>
          </a:p>
        </p:txBody>
      </p:sp>
      <p:sp>
        <p:nvSpPr>
          <p:cNvPr id="12" name="矩形 48"/>
          <p:cNvSpPr>
            <a:spLocks noChangeArrowheads="1"/>
          </p:cNvSpPr>
          <p:nvPr/>
        </p:nvSpPr>
        <p:spPr bwMode="auto">
          <a:xfrm>
            <a:off x="3635375" y="2557463"/>
            <a:ext cx="3506788" cy="1215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审计</a:t>
            </a:r>
          </a:p>
          <a:p>
            <a:pPr marL="342900" indent="-342900" eaLnBrk="1" hangingPunct="1">
              <a:lnSpc>
                <a:spcPct val="120000"/>
              </a:lnSpc>
              <a:spcBef>
                <a:spcPts val="600"/>
              </a:spcBef>
              <a:buFont typeface="Arial" panose="020B0604020202020204" pitchFamily="34" charset="0"/>
              <a:buChar char="•"/>
              <a:defRPr/>
            </a:pPr>
            <a:r>
              <a:rPr lang="zh-CN" altLang="en-US" sz="1800">
                <a:solidFill>
                  <a:srgbClr val="FF0000"/>
                </a:solidFill>
                <a:latin typeface="微软雅黑" pitchFamily="34" charset="-122"/>
                <a:ea typeface="微软雅黑" pitchFamily="34" charset="-122"/>
              </a:rPr>
              <a:t>数据加密</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其他方法</a:t>
            </a:r>
            <a:endParaRPr lang="zh-CN" altLang="en-US" sz="18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535179823"/>
      </p:ext>
    </p:extLst>
  </p:cSld>
  <p:clrMapOvr>
    <a:masterClrMapping/>
  </p:clrMapOvr>
  <p:transition spd="slow" advTm="1553"/>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99331" name="Rectangle 2"/>
          <p:cNvSpPr>
            <a:spLocks noGrp="1" noChangeArrowheads="1"/>
          </p:cNvSpPr>
          <p:nvPr>
            <p:ph type="title"/>
          </p:nvPr>
        </p:nvSpPr>
        <p:spPr/>
        <p:txBody>
          <a:bodyPr/>
          <a:lstStyle/>
          <a:p>
            <a:pPr eaLnBrk="1" hangingPunct="1"/>
            <a:r>
              <a:rPr lang="zh-CN" altLang="en-US"/>
              <a:t>数据加密</a:t>
            </a:r>
          </a:p>
        </p:txBody>
      </p:sp>
      <p:sp>
        <p:nvSpPr>
          <p:cNvPr id="99332" name="Rectangle 3"/>
          <p:cNvSpPr>
            <a:spLocks noGrp="1" noChangeArrowheads="1"/>
          </p:cNvSpPr>
          <p:nvPr>
            <p:ph sz="quarter" idx="10"/>
          </p:nvPr>
        </p:nvSpPr>
        <p:spPr>
          <a:xfrm>
            <a:off x="683568" y="769938"/>
            <a:ext cx="8136582" cy="3390993"/>
          </a:xfrm>
        </p:spPr>
        <p:txBody>
          <a:bodyPr wrap="square">
            <a:spAutoFit/>
          </a:bodyPr>
          <a:lstStyle/>
          <a:p>
            <a:pPr defTabSz="912813" eaLnBrk="1" hangingPunct="1">
              <a:lnSpc>
                <a:spcPts val="2600"/>
              </a:lnSpc>
              <a:buSzPct val="100000"/>
            </a:pPr>
            <a:r>
              <a:rPr lang="zh-CN" altLang="en-US"/>
              <a:t>数据加密</a:t>
            </a:r>
          </a:p>
          <a:p>
            <a:pPr marL="450850" lvl="1" indent="-180975" defTabSz="912813" eaLnBrk="1" hangingPunct="1">
              <a:lnSpc>
                <a:spcPts val="2600"/>
              </a:lnSpc>
              <a:buSzPct val="100000"/>
              <a:buChar char="-"/>
            </a:pPr>
            <a:r>
              <a:rPr lang="zh-CN" altLang="en-US" sz="1400">
                <a:solidFill>
                  <a:schemeClr val="tx1">
                    <a:lumMod val="50000"/>
                    <a:lumOff val="50000"/>
                  </a:schemeClr>
                </a:solidFill>
              </a:rPr>
              <a:t>防止数据库中数据在存储和传输中失密的有效手段</a:t>
            </a:r>
          </a:p>
          <a:p>
            <a:pPr defTabSz="912813" eaLnBrk="1" hangingPunct="1">
              <a:lnSpc>
                <a:spcPts val="2600"/>
              </a:lnSpc>
              <a:buSzPct val="100000"/>
            </a:pPr>
            <a:r>
              <a:rPr lang="zh-CN" altLang="en-US"/>
              <a:t>加密的基本思想</a:t>
            </a:r>
            <a:endParaRPr lang="en-US" altLang="zh-CN"/>
          </a:p>
          <a:p>
            <a:pPr marL="450850" lvl="1" indent="-180975" defTabSz="912813" eaLnBrk="1" hangingPunct="1">
              <a:lnSpc>
                <a:spcPts val="2600"/>
              </a:lnSpc>
              <a:buSzPct val="100000"/>
              <a:buChar char="-"/>
            </a:pPr>
            <a:r>
              <a:rPr lang="zh-CN" altLang="zh-CN" sz="1400">
                <a:solidFill>
                  <a:schemeClr val="tx1">
                    <a:lumMod val="50000"/>
                    <a:lumOff val="50000"/>
                  </a:schemeClr>
                </a:solidFill>
              </a:rPr>
              <a:t>根据一定的算法将原始数据</a:t>
            </a:r>
            <a:r>
              <a:rPr lang="en-US" altLang="zh-CN" sz="1400">
                <a:solidFill>
                  <a:schemeClr val="tx1">
                    <a:lumMod val="50000"/>
                    <a:lumOff val="50000"/>
                  </a:schemeClr>
                </a:solidFill>
              </a:rPr>
              <a:t>—</a:t>
            </a:r>
            <a:r>
              <a:rPr lang="zh-CN" altLang="zh-CN" sz="1400">
                <a:solidFill>
                  <a:schemeClr val="tx1">
                    <a:lumMod val="50000"/>
                    <a:lumOff val="50000"/>
                  </a:schemeClr>
                </a:solidFill>
              </a:rPr>
              <a:t>明文（</a:t>
            </a:r>
            <a:r>
              <a:rPr lang="en-US" altLang="zh-CN" sz="1400">
                <a:solidFill>
                  <a:schemeClr val="tx1">
                    <a:lumMod val="50000"/>
                    <a:lumOff val="50000"/>
                  </a:schemeClr>
                </a:solidFill>
              </a:rPr>
              <a:t>Plain text</a:t>
            </a:r>
            <a:r>
              <a:rPr lang="zh-CN" altLang="zh-CN" sz="1400">
                <a:solidFill>
                  <a:schemeClr val="tx1">
                    <a:lumMod val="50000"/>
                    <a:lumOff val="50000"/>
                  </a:schemeClr>
                </a:solidFill>
              </a:rPr>
              <a:t>）变换为不可直接识别的格式</a:t>
            </a:r>
            <a:r>
              <a:rPr lang="en-US" altLang="zh-CN" sz="1400">
                <a:solidFill>
                  <a:schemeClr val="tx1">
                    <a:lumMod val="50000"/>
                    <a:lumOff val="50000"/>
                  </a:schemeClr>
                </a:solidFill>
              </a:rPr>
              <a:t>­</a:t>
            </a:r>
            <a:r>
              <a:rPr lang="zh-CN" altLang="zh-CN" sz="1400">
                <a:solidFill>
                  <a:schemeClr val="tx1">
                    <a:lumMod val="50000"/>
                    <a:lumOff val="50000"/>
                  </a:schemeClr>
                </a:solidFill>
              </a:rPr>
              <a:t>—密文（</a:t>
            </a:r>
            <a:r>
              <a:rPr lang="en-US" altLang="zh-CN" sz="1400">
                <a:solidFill>
                  <a:schemeClr val="tx1">
                    <a:lumMod val="50000"/>
                    <a:lumOff val="50000"/>
                  </a:schemeClr>
                </a:solidFill>
              </a:rPr>
              <a:t>Cipher text</a:t>
            </a:r>
            <a:r>
              <a:rPr lang="zh-CN" altLang="zh-CN" sz="1400">
                <a:solidFill>
                  <a:schemeClr val="tx1">
                    <a:lumMod val="50000"/>
                    <a:lumOff val="50000"/>
                  </a:schemeClr>
                </a:solidFill>
              </a:rPr>
              <a:t>）</a:t>
            </a:r>
            <a:endParaRPr lang="zh-CN" altLang="en-US" sz="1400">
              <a:solidFill>
                <a:schemeClr val="tx1">
                  <a:lumMod val="50000"/>
                  <a:lumOff val="50000"/>
                </a:schemeClr>
              </a:solidFill>
            </a:endParaRPr>
          </a:p>
          <a:p>
            <a:pPr defTabSz="912813" eaLnBrk="1" hangingPunct="1">
              <a:lnSpc>
                <a:spcPts val="2600"/>
              </a:lnSpc>
              <a:buSzPct val="100000"/>
            </a:pPr>
            <a:r>
              <a:rPr lang="zh-CN" altLang="en-US"/>
              <a:t>加密方法</a:t>
            </a:r>
          </a:p>
          <a:p>
            <a:pPr marL="450850" lvl="1" indent="-180975" defTabSz="912813" eaLnBrk="1" hangingPunct="1">
              <a:lnSpc>
                <a:spcPts val="2600"/>
              </a:lnSpc>
              <a:buSzPct val="100000"/>
              <a:buChar char="-"/>
            </a:pPr>
            <a:r>
              <a:rPr lang="zh-CN" altLang="en-US" sz="1400">
                <a:solidFill>
                  <a:schemeClr val="tx1">
                    <a:lumMod val="50000"/>
                    <a:lumOff val="50000"/>
                  </a:schemeClr>
                </a:solidFill>
              </a:rPr>
              <a:t>存储加密</a:t>
            </a:r>
            <a:endParaRPr lang="en-US" altLang="zh-CN" sz="1400">
              <a:solidFill>
                <a:schemeClr val="tx1">
                  <a:lumMod val="50000"/>
                  <a:lumOff val="50000"/>
                </a:schemeClr>
              </a:solidFill>
            </a:endParaRPr>
          </a:p>
          <a:p>
            <a:pPr marL="450850" lvl="1" indent="-180975" defTabSz="912813" eaLnBrk="1" hangingPunct="1">
              <a:lnSpc>
                <a:spcPts val="2600"/>
              </a:lnSpc>
              <a:buSzPct val="100000"/>
              <a:buChar char="-"/>
            </a:pPr>
            <a:r>
              <a:rPr lang="zh-CN" altLang="en-US" sz="1400">
                <a:solidFill>
                  <a:schemeClr val="tx1">
                    <a:lumMod val="50000"/>
                    <a:lumOff val="50000"/>
                  </a:schemeClr>
                </a:solidFill>
              </a:rPr>
              <a:t>传输加密</a:t>
            </a:r>
            <a:endParaRPr lang="en-US" altLang="zh-CN" sz="1400">
              <a:solidFill>
                <a:schemeClr val="tx1">
                  <a:lumMod val="50000"/>
                  <a:lumOff val="50000"/>
                </a:schemeClr>
              </a:solidFill>
            </a:endParaRPr>
          </a:p>
          <a:p>
            <a:pPr marL="450850" lvl="1" indent="-180975" defTabSz="912813" eaLnBrk="1" hangingPunct="1">
              <a:lnSpc>
                <a:spcPts val="2600"/>
              </a:lnSpc>
              <a:buSzPct val="100000"/>
              <a:buChar char="-"/>
            </a:pPr>
            <a:endParaRPr lang="zh-CN" altLang="en-US" sz="1400">
              <a:solidFill>
                <a:schemeClr val="tx1">
                  <a:lumMod val="50000"/>
                  <a:lumOff val="50000"/>
                </a:schemeClr>
              </a:solidFill>
            </a:endParaRPr>
          </a:p>
        </p:txBody>
      </p:sp>
    </p:spTree>
    <p:extLst>
      <p:ext uri="{BB962C8B-B14F-4D97-AF65-F5344CB8AC3E}">
        <p14:creationId xmlns:p14="http://schemas.microsoft.com/office/powerpoint/2010/main" val="3416776228"/>
      </p:ext>
    </p:extLst>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bwMode="auto">
          <a:xfrm>
            <a:off x="755576" y="918443"/>
            <a:ext cx="7272808" cy="3460563"/>
          </a:xfrm>
          <a:prstGeom prst="rect">
            <a:avLst/>
          </a:prstGeom>
        </p:spPr>
        <p:txBody>
          <a:bodyPr wrap="square">
            <a:spAutoFit/>
          </a:bodyPr>
          <a:lstStyle>
            <a:lvl1pPr marL="266700" indent="-266700" defTabSz="912813" eaLnBrk="1" hangingPunct="1">
              <a:lnSpc>
                <a:spcPts val="2600"/>
              </a:lnSpc>
              <a:spcBef>
                <a:spcPct val="20000"/>
              </a:spcBef>
              <a:buSzPct val="100000"/>
              <a:buFont typeface="Wingdings" panose="05000000000000000000" pitchFamily="2" charset="2"/>
              <a:buChar char="l"/>
              <a:defRPr sz="2000">
                <a:solidFill>
                  <a:schemeClr val="bg1">
                    <a:lumMod val="50000"/>
                  </a:schemeClr>
                </a:solidFill>
                <a:latin typeface="微软雅黑" panose="020B0503020204020204" pitchFamily="34" charset="-122"/>
                <a:ea typeface="微软雅黑" panose="020B0503020204020204" pitchFamily="34" charset="-122"/>
              </a:defRPr>
            </a:lvl1pPr>
            <a:lvl2pPr marL="450850" lvl="1" indent="-180975" defTabSz="912813" eaLnBrk="1" hangingPunct="1">
              <a:lnSpc>
                <a:spcPts val="2600"/>
              </a:lnSpc>
              <a:spcBef>
                <a:spcPct val="20000"/>
              </a:spcBef>
              <a:buSzPct val="100000"/>
              <a:buFont typeface="Arial" panose="020B0604020202020204" pitchFamily="34" charset="0"/>
              <a:buChar char="-"/>
              <a:defRPr sz="1400">
                <a:solidFill>
                  <a:schemeClr val="tx1">
                    <a:lumMod val="50000"/>
                    <a:lumOff val="50000"/>
                  </a:schemeClr>
                </a:solidFill>
                <a:latin typeface="华文中宋" panose="02010600040101010101" pitchFamily="2" charset="-122"/>
                <a:ea typeface="华文中宋" panose="02010600040101010101" pitchFamily="2" charset="-122"/>
              </a:defRPr>
            </a:lvl2pPr>
            <a:lvl3pPr marL="890588" indent="-177800" defTabSz="712788">
              <a:lnSpc>
                <a:spcPts val="2800"/>
              </a:lnSpc>
              <a:spcBef>
                <a:spcPct val="20000"/>
              </a:spcBef>
              <a:buFont typeface="Arial" panose="020B0604020202020204" pitchFamily="34" charset="0"/>
              <a:buChar char="•"/>
              <a:defRPr sz="1400" b="0">
                <a:latin typeface="微软雅黑" panose="020B0503020204020204" pitchFamily="34" charset="-122"/>
                <a:ea typeface="微软雅黑" panose="020B0503020204020204" pitchFamily="34" charset="-122"/>
              </a:defRPr>
            </a:lvl3pPr>
            <a:lvl4pPr marL="1247775" indent="-177800" defTabSz="712788">
              <a:spcBef>
                <a:spcPct val="20000"/>
              </a:spcBef>
              <a:buFont typeface="Arial" panose="020B0604020202020204" pitchFamily="34" charset="0"/>
              <a:buChar char="–"/>
              <a:defRPr sz="1600">
                <a:latin typeface="+mn-lt"/>
                <a:ea typeface="+mn-ea"/>
              </a:defRPr>
            </a:lvl4pPr>
            <a:lvl5pPr marL="1603375" indent="-177800" defTabSz="712788">
              <a:spcBef>
                <a:spcPct val="20000"/>
              </a:spcBef>
              <a:buFont typeface="Arial" panose="020B0604020202020204" pitchFamily="34" charset="0"/>
              <a:buChar char="»"/>
              <a:defRPr sz="1600">
                <a:latin typeface="+mn-lt"/>
                <a:ea typeface="+mn-ea"/>
              </a:defRPr>
            </a:lvl5pPr>
            <a:lvl6pPr marL="1960885" indent="-178262" defTabSz="713049">
              <a:spcBef>
                <a:spcPct val="20000"/>
              </a:spcBef>
              <a:buFont typeface="Arial" pitchFamily="34" charset="0"/>
              <a:buChar char="•"/>
              <a:defRPr sz="1600">
                <a:latin typeface="+mn-lt"/>
                <a:ea typeface="+mn-ea"/>
              </a:defRPr>
            </a:lvl6pPr>
            <a:lvl7pPr marL="2317410" indent="-178262" defTabSz="713049">
              <a:spcBef>
                <a:spcPct val="20000"/>
              </a:spcBef>
              <a:buFont typeface="Arial" pitchFamily="34" charset="0"/>
              <a:buChar char="•"/>
              <a:defRPr sz="1600">
                <a:latin typeface="+mn-lt"/>
                <a:ea typeface="+mn-ea"/>
              </a:defRPr>
            </a:lvl7pPr>
            <a:lvl8pPr marL="2673934" indent="-178262" defTabSz="713049">
              <a:spcBef>
                <a:spcPct val="20000"/>
              </a:spcBef>
              <a:buFont typeface="Arial" pitchFamily="34" charset="0"/>
              <a:buChar char="•"/>
              <a:defRPr sz="1600">
                <a:latin typeface="+mn-lt"/>
                <a:ea typeface="+mn-ea"/>
              </a:defRPr>
            </a:lvl8pPr>
            <a:lvl9pPr marL="3030459" indent="-178262" defTabSz="713049">
              <a:spcBef>
                <a:spcPct val="20000"/>
              </a:spcBef>
              <a:buFont typeface="Arial" pitchFamily="34" charset="0"/>
              <a:buChar char="•"/>
              <a:defRPr sz="1600">
                <a:latin typeface="+mn-lt"/>
                <a:ea typeface="+mn-ea"/>
              </a:defRPr>
            </a:lvl9pPr>
          </a:lstStyle>
          <a:p>
            <a:r>
              <a:rPr lang="zh-CN" altLang="zh-CN"/>
              <a:t>透明存储加密</a:t>
            </a:r>
            <a:endParaRPr lang="en-US" altLang="zh-CN" dirty="0"/>
          </a:p>
          <a:p>
            <a:pPr lvl="1"/>
            <a:r>
              <a:rPr lang="zh-CN" altLang="zh-CN" dirty="0"/>
              <a:t>内核级加密保护方式，对用户</a:t>
            </a:r>
            <a:r>
              <a:rPr lang="zh-CN" altLang="zh-CN"/>
              <a:t>完全透明</a:t>
            </a:r>
            <a:endParaRPr lang="en-US" altLang="zh-CN" dirty="0"/>
          </a:p>
          <a:p>
            <a:pPr lvl="1"/>
            <a:r>
              <a:rPr lang="zh-CN" altLang="en-US" dirty="0"/>
              <a:t>将</a:t>
            </a:r>
            <a:r>
              <a:rPr lang="zh-CN" altLang="zh-CN" dirty="0"/>
              <a:t>数据在写到磁盘时对数据进行加密</a:t>
            </a:r>
            <a:r>
              <a:rPr lang="zh-CN" altLang="en-US" dirty="0"/>
              <a:t>，</a:t>
            </a:r>
            <a:r>
              <a:rPr lang="zh-CN" altLang="zh-CN" dirty="0"/>
              <a:t>授权用户读取数据时再对其</a:t>
            </a:r>
            <a:r>
              <a:rPr lang="zh-CN" altLang="zh-CN"/>
              <a:t>进行解密</a:t>
            </a:r>
            <a:endParaRPr lang="en-US" altLang="zh-CN" dirty="0"/>
          </a:p>
          <a:p>
            <a:pPr lvl="1"/>
            <a:r>
              <a:rPr lang="zh-CN" altLang="zh-CN" dirty="0"/>
              <a:t>数据库的应用程序不需要做任何修改，只需在创建表语句中说明需加密的字段</a:t>
            </a:r>
            <a:r>
              <a:rPr lang="zh-CN" altLang="zh-CN"/>
              <a:t>即可</a:t>
            </a:r>
            <a:endParaRPr lang="en-US" altLang="zh-CN" dirty="0"/>
          </a:p>
          <a:p>
            <a:pPr lvl="1"/>
            <a:r>
              <a:rPr lang="zh-CN" altLang="zh-CN"/>
              <a:t>内核</a:t>
            </a:r>
            <a:r>
              <a:rPr lang="zh-CN" altLang="zh-CN" dirty="0"/>
              <a:t>级</a:t>
            </a:r>
            <a:r>
              <a:rPr lang="zh-CN" altLang="zh-CN"/>
              <a:t>加密</a:t>
            </a:r>
            <a:r>
              <a:rPr lang="zh-CN" altLang="en-US"/>
              <a:t>方法</a:t>
            </a:r>
            <a:r>
              <a:rPr lang="en-US" altLang="zh-CN" dirty="0"/>
              <a:t>:</a:t>
            </a:r>
            <a:r>
              <a:rPr lang="zh-CN" altLang="en-US" dirty="0"/>
              <a:t> 性能较好，安全</a:t>
            </a:r>
            <a:r>
              <a:rPr lang="zh-CN" altLang="en-US"/>
              <a:t>完备性较高</a:t>
            </a:r>
            <a:endParaRPr lang="en-US" altLang="zh-CN" dirty="0"/>
          </a:p>
          <a:p>
            <a:r>
              <a:rPr lang="zh-CN" altLang="zh-CN" dirty="0"/>
              <a:t>非透明</a:t>
            </a:r>
            <a:r>
              <a:rPr lang="zh-CN" altLang="zh-CN"/>
              <a:t>存储加密</a:t>
            </a:r>
            <a:endParaRPr lang="en-US" altLang="zh-CN" dirty="0"/>
          </a:p>
          <a:p>
            <a:pPr lvl="1"/>
            <a:r>
              <a:rPr lang="zh-CN" altLang="zh-CN" dirty="0"/>
              <a:t>通过多个加密</a:t>
            </a:r>
            <a:r>
              <a:rPr lang="zh-CN" altLang="zh-CN"/>
              <a:t>函数实现</a:t>
            </a:r>
            <a:endParaRPr lang="en-US" dirty="0"/>
          </a:p>
          <a:p>
            <a:pPr lvl="2"/>
            <a:endParaRPr lang="en-US" dirty="0"/>
          </a:p>
          <a:p>
            <a:pPr lvl="2"/>
            <a:endParaRPr lang="zh-CN" altLang="en-US" dirty="0"/>
          </a:p>
        </p:txBody>
      </p:sp>
      <p:sp>
        <p:nvSpPr>
          <p:cNvPr id="100356" name="页脚占位符 3"/>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6" name="标题 5">
            <a:extLst>
              <a:ext uri="{FF2B5EF4-FFF2-40B4-BE49-F238E27FC236}">
                <a16:creationId xmlns:a16="http://schemas.microsoft.com/office/drawing/2014/main" id="{3729E739-5F37-401D-AE22-6764EEBB72AC}"/>
              </a:ext>
            </a:extLst>
          </p:cNvPr>
          <p:cNvSpPr>
            <a:spLocks noGrp="1"/>
          </p:cNvSpPr>
          <p:nvPr>
            <p:ph type="title"/>
          </p:nvPr>
        </p:nvSpPr>
        <p:spPr/>
        <p:txBody>
          <a:bodyPr/>
          <a:lstStyle/>
          <a:p>
            <a:r>
              <a:rPr lang="zh-CN" altLang="en-US"/>
              <a:t>存储加密</a:t>
            </a:r>
          </a:p>
        </p:txBody>
      </p:sp>
    </p:spTree>
    <p:extLst>
      <p:ext uri="{BB962C8B-B14F-4D97-AF65-F5344CB8AC3E}">
        <p14:creationId xmlns:p14="http://schemas.microsoft.com/office/powerpoint/2010/main" val="2639726644"/>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1"/>
          <p:cNvSpPr>
            <a:spLocks noGrp="1"/>
          </p:cNvSpPr>
          <p:nvPr>
            <p:ph type="title"/>
          </p:nvPr>
        </p:nvSpPr>
        <p:spPr/>
        <p:txBody>
          <a:bodyPr anchor="ctr"/>
          <a:lstStyle/>
          <a:p>
            <a:pPr eaLnBrk="1" hangingPunct="1"/>
            <a:r>
              <a:rPr lang="zh-CN" altLang="en-US"/>
              <a:t>传输加密</a:t>
            </a:r>
            <a:endParaRPr lang="zh-CN" altLang="zh-CN"/>
          </a:p>
        </p:txBody>
      </p:sp>
      <p:sp>
        <p:nvSpPr>
          <p:cNvPr id="101379" name="内容占位符 2"/>
          <p:cNvSpPr>
            <a:spLocks noGrp="1"/>
          </p:cNvSpPr>
          <p:nvPr>
            <p:ph sz="quarter" idx="10"/>
          </p:nvPr>
        </p:nvSpPr>
        <p:spPr/>
        <p:txBody>
          <a:bodyPr wrap="square">
            <a:spAutoFit/>
          </a:bodyPr>
          <a:lstStyle/>
          <a:p>
            <a:pPr defTabSz="912813" eaLnBrk="1" hangingPunct="1">
              <a:lnSpc>
                <a:spcPts val="2600"/>
              </a:lnSpc>
              <a:buSzPct val="100000"/>
            </a:pPr>
            <a:r>
              <a:rPr lang="zh-CN" altLang="en-US"/>
              <a:t>链路加密</a:t>
            </a:r>
            <a:endParaRPr lang="en-US" altLang="zh-CN"/>
          </a:p>
          <a:p>
            <a:pPr marL="450850" lvl="1" indent="-180975" defTabSz="912813" eaLnBrk="1" hangingPunct="1">
              <a:lnSpc>
                <a:spcPts val="2600"/>
              </a:lnSpc>
              <a:buSzPct val="100000"/>
              <a:buChar char="-"/>
            </a:pPr>
            <a:r>
              <a:rPr lang="zh-CN" altLang="en-US" sz="1400">
                <a:solidFill>
                  <a:schemeClr val="tx1">
                    <a:lumMod val="50000"/>
                    <a:lumOff val="50000"/>
                  </a:schemeClr>
                </a:solidFill>
              </a:rPr>
              <a:t>在链路层进行加密</a:t>
            </a:r>
            <a:endParaRPr lang="en-US" altLang="zh-CN" sz="1400">
              <a:solidFill>
                <a:schemeClr val="tx1">
                  <a:lumMod val="50000"/>
                  <a:lumOff val="50000"/>
                </a:schemeClr>
              </a:solidFill>
            </a:endParaRPr>
          </a:p>
          <a:p>
            <a:pPr marL="450850" lvl="1" indent="-180975" defTabSz="912813" eaLnBrk="1" hangingPunct="1">
              <a:lnSpc>
                <a:spcPts val="2600"/>
              </a:lnSpc>
              <a:buSzPct val="100000"/>
              <a:buChar char="-"/>
            </a:pPr>
            <a:r>
              <a:rPr lang="zh-CN" altLang="en-US" sz="1400">
                <a:solidFill>
                  <a:schemeClr val="tx1">
                    <a:lumMod val="50000"/>
                    <a:lumOff val="50000"/>
                  </a:schemeClr>
                </a:solidFill>
              </a:rPr>
              <a:t>传输信息由报头和报文两部分组成</a:t>
            </a:r>
            <a:endParaRPr lang="en-US" altLang="zh-CN" sz="1400">
              <a:solidFill>
                <a:schemeClr val="tx1">
                  <a:lumMod val="50000"/>
                  <a:lumOff val="50000"/>
                </a:schemeClr>
              </a:solidFill>
            </a:endParaRPr>
          </a:p>
          <a:p>
            <a:pPr marL="450850" lvl="1" indent="-180975" defTabSz="912813" eaLnBrk="1" hangingPunct="1">
              <a:lnSpc>
                <a:spcPts val="2600"/>
              </a:lnSpc>
              <a:buSzPct val="100000"/>
              <a:buChar char="-"/>
            </a:pPr>
            <a:r>
              <a:rPr lang="zh-CN" altLang="zh-CN" sz="1400">
                <a:solidFill>
                  <a:schemeClr val="tx1">
                    <a:lumMod val="50000"/>
                    <a:lumOff val="50000"/>
                  </a:schemeClr>
                </a:solidFill>
              </a:rPr>
              <a:t>报文和报头均加密</a:t>
            </a:r>
            <a:endParaRPr lang="en-US" altLang="zh-CN" sz="1400">
              <a:solidFill>
                <a:schemeClr val="tx1">
                  <a:lumMod val="50000"/>
                  <a:lumOff val="50000"/>
                </a:schemeClr>
              </a:solidFill>
            </a:endParaRPr>
          </a:p>
          <a:p>
            <a:pPr defTabSz="912813" eaLnBrk="1" hangingPunct="1">
              <a:lnSpc>
                <a:spcPts val="2600"/>
              </a:lnSpc>
              <a:buSzPct val="100000"/>
            </a:pPr>
            <a:r>
              <a:rPr lang="zh-CN" altLang="en-US"/>
              <a:t>端到端加密</a:t>
            </a:r>
            <a:endParaRPr lang="en-US" altLang="zh-CN"/>
          </a:p>
          <a:p>
            <a:pPr marL="450850" lvl="1" indent="-180975" defTabSz="912813" eaLnBrk="1" hangingPunct="1">
              <a:lnSpc>
                <a:spcPts val="2600"/>
              </a:lnSpc>
              <a:buSzPct val="100000"/>
              <a:buChar char="-"/>
            </a:pPr>
            <a:r>
              <a:rPr lang="zh-CN" altLang="en-US" sz="1400">
                <a:solidFill>
                  <a:schemeClr val="tx1">
                    <a:lumMod val="50000"/>
                    <a:lumOff val="50000"/>
                  </a:schemeClr>
                </a:solidFill>
              </a:rPr>
              <a:t>在发送端加密，接收端解密</a:t>
            </a:r>
            <a:endParaRPr lang="en-US" altLang="zh-CN" sz="1400">
              <a:solidFill>
                <a:schemeClr val="tx1">
                  <a:lumMod val="50000"/>
                  <a:lumOff val="50000"/>
                </a:schemeClr>
              </a:solidFill>
            </a:endParaRPr>
          </a:p>
          <a:p>
            <a:pPr marL="450850" lvl="1" indent="-180975" defTabSz="912813" eaLnBrk="1" hangingPunct="1">
              <a:lnSpc>
                <a:spcPts val="2600"/>
              </a:lnSpc>
              <a:buSzPct val="100000"/>
              <a:buChar char="-"/>
            </a:pPr>
            <a:r>
              <a:rPr lang="zh-CN" altLang="en-US" sz="1400">
                <a:solidFill>
                  <a:schemeClr val="tx1">
                    <a:lumMod val="50000"/>
                    <a:lumOff val="50000"/>
                  </a:schemeClr>
                </a:solidFill>
              </a:rPr>
              <a:t>只加密报文不加密报头</a:t>
            </a:r>
            <a:endParaRPr lang="en-US" altLang="zh-CN" sz="1400">
              <a:solidFill>
                <a:schemeClr val="tx1">
                  <a:lumMod val="50000"/>
                  <a:lumOff val="50000"/>
                </a:schemeClr>
              </a:solidFill>
            </a:endParaRPr>
          </a:p>
          <a:p>
            <a:pPr marL="450850" lvl="1" indent="-180975" defTabSz="912813" eaLnBrk="1" hangingPunct="1">
              <a:lnSpc>
                <a:spcPts val="2600"/>
              </a:lnSpc>
              <a:buSzPct val="100000"/>
              <a:buChar char="-"/>
            </a:pPr>
            <a:r>
              <a:rPr lang="zh-CN" altLang="zh-CN" sz="1400">
                <a:solidFill>
                  <a:schemeClr val="tx1">
                    <a:lumMod val="50000"/>
                    <a:lumOff val="50000"/>
                  </a:schemeClr>
                </a:solidFill>
              </a:rPr>
              <a:t>所需密码设备数量相对较少</a:t>
            </a:r>
            <a:r>
              <a:rPr lang="zh-CN" altLang="en-US" sz="1400">
                <a:solidFill>
                  <a:schemeClr val="tx1">
                    <a:lumMod val="50000"/>
                    <a:lumOff val="50000"/>
                  </a:schemeClr>
                </a:solidFill>
              </a:rPr>
              <a:t>，</a:t>
            </a:r>
            <a:r>
              <a:rPr lang="zh-CN" altLang="zh-CN" sz="1400">
                <a:solidFill>
                  <a:schemeClr val="tx1">
                    <a:lumMod val="50000"/>
                    <a:lumOff val="50000"/>
                  </a:schemeClr>
                </a:solidFill>
              </a:rPr>
              <a:t>容易被非法监听者发现并从中获取敏感信息</a:t>
            </a:r>
            <a:endParaRPr lang="en-US" altLang="zh-CN" sz="1400">
              <a:solidFill>
                <a:schemeClr val="tx1">
                  <a:lumMod val="50000"/>
                  <a:lumOff val="50000"/>
                </a:schemeClr>
              </a:solidFill>
            </a:endParaRPr>
          </a:p>
          <a:p>
            <a:pPr lvl="2"/>
            <a:endParaRPr lang="en-US" altLang="zh-CN"/>
          </a:p>
          <a:p>
            <a:pPr lvl="2"/>
            <a:endParaRPr lang="zh-CN" altLang="en-US"/>
          </a:p>
        </p:txBody>
      </p:sp>
      <p:sp>
        <p:nvSpPr>
          <p:cNvPr id="101380" name="页脚占位符 3"/>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Tree>
    <p:extLst>
      <p:ext uri="{BB962C8B-B14F-4D97-AF65-F5344CB8AC3E}">
        <p14:creationId xmlns:p14="http://schemas.microsoft.com/office/powerpoint/2010/main" val="1849210088"/>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55576" y="84542"/>
            <a:ext cx="8316416" cy="46165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4" tIns="45717" rIns="91434" bIns="45717" numCol="1" anchor="ctr" anchorCtr="0" compatLnSpc="1">
            <a:prstTxWarp prst="textNoShape">
              <a:avLst/>
            </a:prstTxWarp>
            <a:spAutoFit/>
          </a:bodyPr>
          <a:lstStyle/>
          <a:p>
            <a:pPr defTabSz="912813" eaLnBrk="1" hangingPunct="1"/>
            <a:r>
              <a:rPr lang="en-US" altLang="zh-CN">
                <a:cs typeface="+mj-cs"/>
              </a:rPr>
              <a:t>TCSEC</a:t>
            </a:r>
            <a:r>
              <a:rPr lang="zh-CN" altLang="en-US">
                <a:cs typeface="+mj-cs"/>
              </a:rPr>
              <a:t>标准</a:t>
            </a:r>
          </a:p>
        </p:txBody>
      </p:sp>
      <p:sp>
        <p:nvSpPr>
          <p:cNvPr id="15363" name="Rectangle 3"/>
          <p:cNvSpPr>
            <a:spLocks noGrp="1" noChangeArrowheads="1"/>
          </p:cNvSpPr>
          <p:nvPr>
            <p:ph sz="quarter" idx="10"/>
          </p:nvPr>
        </p:nvSpPr>
        <p:spPr>
          <a:xfrm>
            <a:off x="683568" y="769938"/>
            <a:ext cx="8136582" cy="3503523"/>
          </a:xfrm>
        </p:spPr>
        <p:txBody>
          <a:bodyPr wrap="square">
            <a:spAutoFit/>
          </a:bodyPr>
          <a:lstStyle/>
          <a:p>
            <a:pPr marL="457200" indent="-457200" defTabSz="912813" eaLnBrk="1" hangingPunct="1">
              <a:lnSpc>
                <a:spcPts val="2600"/>
              </a:lnSpc>
              <a:buSzPct val="100000"/>
              <a:buFont typeface="+mj-ea"/>
              <a:buAutoNum type="circleNumDbPlain"/>
            </a:pPr>
            <a:r>
              <a:rPr lang="en-US" altLang="zh-CN" sz="2000"/>
              <a:t>1991</a:t>
            </a:r>
            <a:r>
              <a:rPr lang="zh-CN" altLang="en-US" sz="2000"/>
              <a:t>年</a:t>
            </a:r>
            <a:r>
              <a:rPr lang="en-US" altLang="zh-CN" sz="2000"/>
              <a:t>4</a:t>
            </a:r>
            <a:r>
              <a:rPr lang="zh-CN" altLang="en-US" sz="2000"/>
              <a:t>月美国</a:t>
            </a:r>
            <a:r>
              <a:rPr lang="en-US" altLang="zh-CN" sz="2000"/>
              <a:t>NCSC</a:t>
            </a:r>
            <a:r>
              <a:rPr lang="zh-CN" altLang="en-US" sz="2000"/>
              <a:t>（国家计算机安全中心）颁布了</a:t>
            </a:r>
            <a:r>
              <a:rPr lang="en-US" altLang="zh-CN" sz="2000"/>
              <a:t>《</a:t>
            </a:r>
            <a:r>
              <a:rPr lang="zh-CN" altLang="en-US" sz="2000"/>
              <a:t>可信计算机系统评估标准关于可信数据库系统的解释</a:t>
            </a:r>
            <a:r>
              <a:rPr lang="en-US" altLang="zh-CN" sz="2000"/>
              <a:t>》</a:t>
            </a:r>
            <a:r>
              <a:rPr lang="zh-CN" altLang="en-US" sz="2000"/>
              <a:t>（ </a:t>
            </a:r>
            <a:r>
              <a:rPr lang="en-US" altLang="zh-CN" sz="2000"/>
              <a:t>Trusted Database Interpretation </a:t>
            </a:r>
            <a:r>
              <a:rPr lang="zh-CN" altLang="en-US" sz="2000"/>
              <a:t>简称</a:t>
            </a:r>
            <a:r>
              <a:rPr lang="en-US" altLang="zh-CN" sz="2000"/>
              <a:t>TDI</a:t>
            </a:r>
            <a:r>
              <a:rPr lang="zh-CN" altLang="en-US" sz="2000"/>
              <a:t>）</a:t>
            </a:r>
          </a:p>
          <a:p>
            <a:pPr marL="450850" lvl="1" indent="-180975" defTabSz="912813" eaLnBrk="1" hangingPunct="1">
              <a:lnSpc>
                <a:spcPts val="2600"/>
              </a:lnSpc>
              <a:buSzPct val="100000"/>
              <a:buChar char="-"/>
            </a:pP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TDI</a:t>
            </a: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又称紫皮书。它将</a:t>
            </a: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TCSEC</a:t>
            </a: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扩展到数据库管理系统</a:t>
            </a:r>
          </a:p>
          <a:p>
            <a:pPr marL="450850" lvl="1" indent="-180975" defTabSz="912813" eaLnBrk="1" hangingPunct="1">
              <a:lnSpc>
                <a:spcPts val="2600"/>
              </a:lnSpc>
              <a:buSzPct val="100000"/>
              <a:buChar char="-"/>
            </a:pP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TDI</a:t>
            </a: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中定义了数据库管理系统的设计与实现中需满足和用以进行安全性级别评估的标准</a:t>
            </a:r>
            <a:endParaRPr lang="en-US" altLang="zh-CN" sz="1400">
              <a:solidFill>
                <a:schemeClr val="tx1">
                  <a:lumMod val="50000"/>
                  <a:lumOff val="50000"/>
                </a:schemeClr>
              </a:solidFill>
              <a:latin typeface="华文中宋" panose="02010600040101010101" pitchFamily="2" charset="-122"/>
              <a:ea typeface="华文中宋" panose="02010600040101010101" pitchFamily="2" charset="-122"/>
            </a:endParaRPr>
          </a:p>
          <a:p>
            <a:pPr marL="457200" indent="-457200" defTabSz="912813" eaLnBrk="1" hangingPunct="1">
              <a:lnSpc>
                <a:spcPts val="2600"/>
              </a:lnSpc>
              <a:buSzPct val="100000"/>
              <a:buFont typeface="+mj-ea"/>
              <a:buAutoNum type="circleNumDbPlain"/>
            </a:pPr>
            <a:r>
              <a:rPr lang="en-US" altLang="zh-CN" sz="2000"/>
              <a:t>TCSEC/TDI</a:t>
            </a:r>
            <a:r>
              <a:rPr lang="zh-CN" altLang="en-US" sz="2000"/>
              <a:t>标准的基本内容</a:t>
            </a:r>
          </a:p>
          <a:p>
            <a:pPr marL="450850" lvl="1" indent="-180975" defTabSz="912813" eaLnBrk="1" hangingPunct="1">
              <a:lnSpc>
                <a:spcPts val="2600"/>
              </a:lnSpc>
              <a:buSzPct val="100000"/>
              <a:buChar char="-"/>
            </a:pPr>
            <a:r>
              <a:rPr lang="en-US" altLang="zh-CN" sz="1400">
                <a:solidFill>
                  <a:schemeClr val="tx1">
                    <a:lumMod val="50000"/>
                    <a:lumOff val="50000"/>
                  </a:schemeClr>
                </a:solidFill>
                <a:latin typeface="华文中宋" panose="02010600040101010101" pitchFamily="2" charset="-122"/>
                <a:ea typeface="华文中宋" panose="02010600040101010101" pitchFamily="2" charset="-122"/>
              </a:rPr>
              <a:t>TCSEC/TDI</a:t>
            </a:r>
            <a:r>
              <a:rPr lang="zh-CN" altLang="en-US" sz="1400">
                <a:solidFill>
                  <a:schemeClr val="tx1">
                    <a:lumMod val="50000"/>
                    <a:lumOff val="50000"/>
                  </a:schemeClr>
                </a:solidFill>
                <a:latin typeface="华文中宋" panose="02010600040101010101" pitchFamily="2" charset="-122"/>
                <a:ea typeface="华文中宋" panose="02010600040101010101" pitchFamily="2" charset="-122"/>
              </a:rPr>
              <a:t>，从四个方面来描述安全性级别划分的指标</a:t>
            </a:r>
          </a:p>
          <a:p>
            <a:pPr lvl="2">
              <a:lnSpc>
                <a:spcPct val="100000"/>
              </a:lnSpc>
            </a:pPr>
            <a:r>
              <a:rPr lang="zh-CN" altLang="en-US" sz="1200"/>
              <a:t>安全策略</a:t>
            </a:r>
          </a:p>
          <a:p>
            <a:pPr lvl="2">
              <a:lnSpc>
                <a:spcPct val="100000"/>
              </a:lnSpc>
            </a:pPr>
            <a:r>
              <a:rPr lang="zh-CN" altLang="en-US" sz="1200"/>
              <a:t>责任</a:t>
            </a:r>
          </a:p>
          <a:p>
            <a:pPr lvl="2">
              <a:lnSpc>
                <a:spcPct val="100000"/>
              </a:lnSpc>
            </a:pPr>
            <a:r>
              <a:rPr lang="zh-CN" altLang="en-US" sz="1200"/>
              <a:t>保证</a:t>
            </a:r>
          </a:p>
          <a:p>
            <a:pPr lvl="2">
              <a:lnSpc>
                <a:spcPct val="100000"/>
              </a:lnSpc>
            </a:pPr>
            <a:r>
              <a:rPr lang="zh-CN" altLang="en-US" sz="1200"/>
              <a:t>文档</a:t>
            </a:r>
          </a:p>
        </p:txBody>
      </p:sp>
    </p:spTree>
    <p:extLst>
      <p:ext uri="{BB962C8B-B14F-4D97-AF65-F5344CB8AC3E}">
        <p14:creationId xmlns:p14="http://schemas.microsoft.com/office/powerpoint/2010/main" val="2702444109"/>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p:cNvSpPr>
            <a:spLocks noGrp="1"/>
          </p:cNvSpPr>
          <p:nvPr>
            <p:ph type="title"/>
          </p:nvPr>
        </p:nvSpPr>
        <p:spPr/>
        <p:txBody>
          <a:bodyPr/>
          <a:lstStyle/>
          <a:p>
            <a:pPr eaLnBrk="1" hangingPunct="1"/>
            <a:r>
              <a:rPr lang="zh-CN" altLang="en-US"/>
              <a:t>数据库可信传输示意图</a:t>
            </a:r>
            <a:endParaRPr lang="zh-CN" altLang="zh-CN"/>
          </a:p>
        </p:txBody>
      </p:sp>
      <p:sp>
        <p:nvSpPr>
          <p:cNvPr id="102403" name="页脚占位符 3"/>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pic>
        <p:nvPicPr>
          <p:cNvPr id="102405"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959" y="2137834"/>
            <a:ext cx="760678" cy="779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0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8073" y="2017448"/>
            <a:ext cx="7937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7" name="左右箭头 18"/>
          <p:cNvSpPr>
            <a:spLocks noChangeArrowheads="1"/>
          </p:cNvSpPr>
          <p:nvPr/>
        </p:nvSpPr>
        <p:spPr bwMode="auto">
          <a:xfrm>
            <a:off x="2460625" y="2129896"/>
            <a:ext cx="4030928" cy="38365"/>
          </a:xfrm>
          <a:prstGeom prst="leftRightArrow">
            <a:avLst>
              <a:gd name="adj1" fmla="val 50000"/>
              <a:gd name="adj2" fmla="val 496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33">
              <a:latin typeface="微软雅黑" panose="020B0503020204020204" pitchFamily="34" charset="-122"/>
              <a:ea typeface="微软雅黑" panose="020B0503020204020204" pitchFamily="34" charset="-122"/>
            </a:endParaRPr>
          </a:p>
        </p:txBody>
      </p:sp>
      <p:sp>
        <p:nvSpPr>
          <p:cNvPr id="102408" name="左右箭头 19"/>
          <p:cNvSpPr>
            <a:spLocks noChangeArrowheads="1"/>
          </p:cNvSpPr>
          <p:nvPr/>
        </p:nvSpPr>
        <p:spPr bwMode="auto">
          <a:xfrm>
            <a:off x="2460625" y="1416844"/>
            <a:ext cx="3311261" cy="120385"/>
          </a:xfrm>
          <a:prstGeom prst="leftRightArrow">
            <a:avLst>
              <a:gd name="adj1" fmla="val 50000"/>
              <a:gd name="adj2" fmla="val 497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800">
              <a:solidFill>
                <a:schemeClr val="bg1">
                  <a:lumMod val="50000"/>
                </a:schemeClr>
              </a:solidFill>
              <a:latin typeface="华文中宋" panose="02010600040101010101" pitchFamily="2" charset="-122"/>
              <a:ea typeface="华文中宋" panose="02010600040101010101" pitchFamily="2" charset="-122"/>
            </a:endParaRPr>
          </a:p>
        </p:txBody>
      </p:sp>
      <p:sp>
        <p:nvSpPr>
          <p:cNvPr id="102409" name="左右箭头 20"/>
          <p:cNvSpPr>
            <a:spLocks noChangeArrowheads="1"/>
          </p:cNvSpPr>
          <p:nvPr/>
        </p:nvSpPr>
        <p:spPr bwMode="auto">
          <a:xfrm>
            <a:off x="1692011" y="997480"/>
            <a:ext cx="4680479" cy="120386"/>
          </a:xfrm>
          <a:prstGeom prst="leftRightArrow">
            <a:avLst>
              <a:gd name="adj1" fmla="val 50000"/>
              <a:gd name="adj2" fmla="val 4985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667">
              <a:latin typeface="微软雅黑" panose="020B0503020204020204" pitchFamily="34" charset="-122"/>
              <a:ea typeface="微软雅黑" panose="020B0503020204020204" pitchFamily="34" charset="-122"/>
            </a:endParaRPr>
          </a:p>
        </p:txBody>
      </p:sp>
      <p:grpSp>
        <p:nvGrpSpPr>
          <p:cNvPr id="102410" name="组合 22"/>
          <p:cNvGrpSpPr>
            <a:grpSpLocks/>
          </p:cNvGrpSpPr>
          <p:nvPr/>
        </p:nvGrpSpPr>
        <p:grpSpPr bwMode="auto">
          <a:xfrm>
            <a:off x="1571625" y="1259417"/>
            <a:ext cx="5340615" cy="2977886"/>
            <a:chOff x="467544" y="509235"/>
            <a:chExt cx="6408712" cy="3575349"/>
          </a:xfrm>
        </p:grpSpPr>
        <p:grpSp>
          <p:nvGrpSpPr>
            <p:cNvPr id="102413" name="Group 5"/>
            <p:cNvGrpSpPr>
              <a:grpSpLocks/>
            </p:cNvGrpSpPr>
            <p:nvPr/>
          </p:nvGrpSpPr>
          <p:grpSpPr bwMode="auto">
            <a:xfrm>
              <a:off x="467544" y="509235"/>
              <a:ext cx="6408712" cy="3575349"/>
              <a:chOff x="0" y="0"/>
              <a:chExt cx="8496944" cy="4048049"/>
            </a:xfrm>
          </p:grpSpPr>
          <p:grpSp>
            <p:nvGrpSpPr>
              <p:cNvPr id="102415" name="Group 6"/>
              <p:cNvGrpSpPr>
                <a:grpSpLocks/>
              </p:cNvGrpSpPr>
              <p:nvPr/>
            </p:nvGrpSpPr>
            <p:grpSpPr bwMode="auto">
              <a:xfrm>
                <a:off x="0" y="0"/>
                <a:ext cx="8496944" cy="3514411"/>
                <a:chOff x="0" y="0"/>
                <a:chExt cx="8352928" cy="2811531"/>
              </a:xfrm>
            </p:grpSpPr>
            <p:sp>
              <p:nvSpPr>
                <p:cNvPr id="102418" name="TextBox 5"/>
                <p:cNvSpPr txBox="1">
                  <a:spLocks noChangeArrowheads="1"/>
                </p:cNvSpPr>
                <p:nvPr/>
              </p:nvSpPr>
              <p:spPr bwMode="auto">
                <a:xfrm>
                  <a:off x="0" y="0"/>
                  <a:ext cx="8352928" cy="2811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800" b="1">
                      <a:solidFill>
                        <a:schemeClr val="bg1">
                          <a:lumMod val="50000"/>
                        </a:schemeClr>
                      </a:solidFill>
                      <a:latin typeface="华文中宋" panose="02010600040101010101" pitchFamily="2" charset="-122"/>
                      <a:ea typeface="华文中宋" panose="02010600040101010101" pitchFamily="2" charset="-122"/>
                    </a:rPr>
                    <a:t>第一步：创建可信连接</a:t>
                  </a:r>
                  <a:endParaRPr lang="en-US" altLang="zh-CN" sz="1800" b="1">
                    <a:solidFill>
                      <a:schemeClr val="bg1">
                        <a:lumMod val="50000"/>
                      </a:schemeClr>
                    </a:solidFill>
                    <a:latin typeface="华文中宋" panose="02010600040101010101" pitchFamily="2" charset="-122"/>
                    <a:ea typeface="华文中宋" panose="02010600040101010101" pitchFamily="2" charset="-122"/>
                  </a:endParaRPr>
                </a:p>
                <a:p>
                  <a:pPr algn="ctr" eaLnBrk="1" hangingPunct="1"/>
                  <a:endParaRPr lang="en-US" altLang="zh-CN" sz="1800" b="1">
                    <a:solidFill>
                      <a:schemeClr val="bg1">
                        <a:lumMod val="50000"/>
                      </a:schemeClr>
                    </a:solidFill>
                    <a:latin typeface="华文中宋" panose="02010600040101010101" pitchFamily="2" charset="-122"/>
                    <a:ea typeface="华文中宋" panose="02010600040101010101" pitchFamily="2" charset="-122"/>
                  </a:endParaRPr>
                </a:p>
                <a:p>
                  <a:pPr algn="ctr" eaLnBrk="1" hangingPunct="1"/>
                  <a:r>
                    <a:rPr lang="zh-CN" altLang="en-US" sz="1800" b="1">
                      <a:solidFill>
                        <a:schemeClr val="bg1">
                          <a:lumMod val="50000"/>
                        </a:schemeClr>
                      </a:solidFill>
                      <a:latin typeface="华文中宋" panose="02010600040101010101" pitchFamily="2" charset="-122"/>
                      <a:ea typeface="华文中宋" panose="02010600040101010101" pitchFamily="2" charset="-122"/>
                    </a:rPr>
                    <a:t>第二步：确认通信双方端点的可靠性</a:t>
                  </a:r>
                  <a:endParaRPr lang="en-US" altLang="zh-CN" sz="1800" b="1">
                    <a:solidFill>
                      <a:schemeClr val="bg1">
                        <a:lumMod val="50000"/>
                      </a:schemeClr>
                    </a:solidFill>
                    <a:latin typeface="华文中宋" panose="02010600040101010101" pitchFamily="2" charset="-122"/>
                    <a:ea typeface="华文中宋" panose="02010600040101010101" pitchFamily="2" charset="-122"/>
                  </a:endParaRPr>
                </a:p>
                <a:p>
                  <a:pPr algn="ctr" eaLnBrk="1" hangingPunct="1"/>
                  <a:endParaRPr lang="en-US" altLang="zh-CN" sz="1800" b="1">
                    <a:solidFill>
                      <a:schemeClr val="bg1">
                        <a:lumMod val="50000"/>
                      </a:schemeClr>
                    </a:solidFill>
                    <a:latin typeface="华文中宋" panose="02010600040101010101" pitchFamily="2" charset="-122"/>
                    <a:ea typeface="华文中宋" panose="02010600040101010101" pitchFamily="2" charset="-122"/>
                  </a:endParaRPr>
                </a:p>
                <a:p>
                  <a:pPr algn="ctr" eaLnBrk="1" hangingPunct="1"/>
                  <a:r>
                    <a:rPr lang="zh-CN" altLang="en-US" sz="1800" b="1">
                      <a:solidFill>
                        <a:schemeClr val="bg1">
                          <a:lumMod val="50000"/>
                        </a:schemeClr>
                      </a:solidFill>
                      <a:latin typeface="华文中宋" panose="02010600040101010101" pitchFamily="2" charset="-122"/>
                      <a:ea typeface="华文中宋" panose="02010600040101010101" pitchFamily="2" charset="-122"/>
                    </a:rPr>
                    <a:t>第三步：协商加密算法和密钥</a:t>
                  </a:r>
                  <a:endParaRPr lang="en-US" altLang="zh-CN" sz="1800" b="1">
                    <a:solidFill>
                      <a:schemeClr val="bg1">
                        <a:lumMod val="50000"/>
                      </a:schemeClr>
                    </a:solidFill>
                    <a:latin typeface="华文中宋" panose="02010600040101010101" pitchFamily="2" charset="-122"/>
                    <a:ea typeface="华文中宋" panose="02010600040101010101" pitchFamily="2" charset="-122"/>
                  </a:endParaRPr>
                </a:p>
                <a:p>
                  <a:pPr algn="ctr" eaLnBrk="1" hangingPunct="1"/>
                  <a:endParaRPr lang="en-US" altLang="zh-CN" sz="1800" b="1">
                    <a:solidFill>
                      <a:schemeClr val="bg1">
                        <a:lumMod val="50000"/>
                      </a:schemeClr>
                    </a:solidFill>
                    <a:latin typeface="华文中宋" panose="02010600040101010101" pitchFamily="2" charset="-122"/>
                    <a:ea typeface="华文中宋" panose="02010600040101010101" pitchFamily="2" charset="-122"/>
                  </a:endParaRPr>
                </a:p>
                <a:p>
                  <a:pPr algn="ctr" eaLnBrk="1" hangingPunct="1"/>
                  <a:r>
                    <a:rPr lang="zh-CN" altLang="en-US" sz="1800" b="1">
                      <a:solidFill>
                        <a:schemeClr val="bg1">
                          <a:lumMod val="50000"/>
                        </a:schemeClr>
                      </a:solidFill>
                      <a:latin typeface="华文中宋" panose="02010600040101010101" pitchFamily="2" charset="-122"/>
                      <a:ea typeface="华文中宋" panose="02010600040101010101" pitchFamily="2" charset="-122"/>
                    </a:rPr>
                    <a:t>第四步：可信传输数据</a:t>
                  </a:r>
                  <a:endParaRPr lang="en-US" altLang="zh-CN" sz="1800" b="1">
                    <a:solidFill>
                      <a:schemeClr val="bg1">
                        <a:lumMod val="50000"/>
                      </a:schemeClr>
                    </a:solidFill>
                    <a:latin typeface="华文中宋" panose="02010600040101010101" pitchFamily="2" charset="-122"/>
                    <a:ea typeface="华文中宋" panose="02010600040101010101" pitchFamily="2" charset="-122"/>
                  </a:endParaRPr>
                </a:p>
                <a:p>
                  <a:pPr algn="ctr" eaLnBrk="1" hangingPunct="1"/>
                  <a:endParaRPr lang="en-US" altLang="zh-CN" sz="1800" b="1">
                    <a:solidFill>
                      <a:schemeClr val="bg1">
                        <a:lumMod val="50000"/>
                      </a:schemeClr>
                    </a:solidFill>
                    <a:latin typeface="华文中宋" panose="02010600040101010101" pitchFamily="2" charset="-122"/>
                    <a:ea typeface="华文中宋" panose="02010600040101010101" pitchFamily="2" charset="-122"/>
                  </a:endParaRPr>
                </a:p>
                <a:p>
                  <a:pPr algn="ctr" eaLnBrk="1" hangingPunct="1"/>
                  <a:r>
                    <a:rPr lang="zh-CN" altLang="en-US" sz="1800" b="1">
                      <a:solidFill>
                        <a:schemeClr val="bg1">
                          <a:lumMod val="50000"/>
                        </a:schemeClr>
                      </a:solidFill>
                      <a:latin typeface="华文中宋" panose="02010600040101010101" pitchFamily="2" charset="-122"/>
                      <a:ea typeface="华文中宋" panose="02010600040101010101" pitchFamily="2" charset="-122"/>
                    </a:rPr>
                    <a:t>第五步：关闭可信连接</a:t>
                  </a:r>
                </a:p>
              </p:txBody>
            </p:sp>
            <p:cxnSp>
              <p:nvCxnSpPr>
                <p:cNvPr id="102419" name="直接箭头连接符 6"/>
                <p:cNvCxnSpPr>
                  <a:cxnSpLocks noChangeShapeType="1"/>
                </p:cNvCxnSpPr>
                <p:nvPr/>
              </p:nvCxnSpPr>
              <p:spPr bwMode="auto">
                <a:xfrm>
                  <a:off x="920238" y="345638"/>
                  <a:ext cx="6552728"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02420" name="直接箭头连接符 7"/>
                <p:cNvCxnSpPr>
                  <a:cxnSpLocks noChangeShapeType="1"/>
                </p:cNvCxnSpPr>
                <p:nvPr/>
              </p:nvCxnSpPr>
              <p:spPr bwMode="auto">
                <a:xfrm>
                  <a:off x="920239" y="954792"/>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02421" name="直接箭头连接符 8"/>
                <p:cNvCxnSpPr>
                  <a:cxnSpLocks noChangeShapeType="1"/>
                </p:cNvCxnSpPr>
                <p:nvPr/>
              </p:nvCxnSpPr>
              <p:spPr bwMode="auto">
                <a:xfrm>
                  <a:off x="920239" y="2781712"/>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02422" name="直接箭头连接符 9"/>
                <p:cNvCxnSpPr>
                  <a:cxnSpLocks noChangeShapeType="1"/>
                </p:cNvCxnSpPr>
                <p:nvPr/>
              </p:nvCxnSpPr>
              <p:spPr bwMode="auto">
                <a:xfrm>
                  <a:off x="920239" y="2129241"/>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sp>
            <p:nvSpPr>
              <p:cNvPr id="102416" name="矩形 12"/>
              <p:cNvSpPr>
                <a:spLocks noChangeArrowheads="1"/>
              </p:cNvSpPr>
              <p:nvPr/>
            </p:nvSpPr>
            <p:spPr bwMode="auto">
              <a:xfrm>
                <a:off x="191536" y="1"/>
                <a:ext cx="744569" cy="4048048"/>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800" b="1">
                    <a:solidFill>
                      <a:schemeClr val="bg1">
                        <a:lumMod val="50000"/>
                      </a:schemeClr>
                    </a:solidFill>
                    <a:latin typeface="华文中宋" panose="02010600040101010101" pitchFamily="2" charset="-122"/>
                    <a:ea typeface="华文中宋" panose="02010600040101010101" pitchFamily="2" charset="-122"/>
                  </a:rPr>
                  <a:t>可</a:t>
                </a:r>
                <a:endParaRPr lang="en-US" altLang="zh-CN" sz="1800" b="1">
                  <a:solidFill>
                    <a:schemeClr val="bg1">
                      <a:lumMod val="50000"/>
                    </a:schemeClr>
                  </a:solidFill>
                  <a:latin typeface="华文中宋" panose="02010600040101010101" pitchFamily="2" charset="-122"/>
                  <a:ea typeface="华文中宋" panose="02010600040101010101" pitchFamily="2" charset="-122"/>
                </a:endParaRPr>
              </a:p>
              <a:p>
                <a:pPr algn="ctr" eaLnBrk="1" hangingPunct="1"/>
                <a:r>
                  <a:rPr lang="zh-CN" altLang="en-US" sz="1800" b="1">
                    <a:solidFill>
                      <a:schemeClr val="bg1">
                        <a:lumMod val="50000"/>
                      </a:schemeClr>
                    </a:solidFill>
                    <a:latin typeface="华文中宋" panose="02010600040101010101" pitchFamily="2" charset="-122"/>
                    <a:ea typeface="华文中宋" panose="02010600040101010101" pitchFamily="2" charset="-122"/>
                  </a:rPr>
                  <a:t>信</a:t>
                </a:r>
                <a:endParaRPr lang="en-US" altLang="zh-CN" sz="1800" b="1">
                  <a:solidFill>
                    <a:schemeClr val="bg1">
                      <a:lumMod val="50000"/>
                    </a:schemeClr>
                  </a:solidFill>
                  <a:latin typeface="华文中宋" panose="02010600040101010101" pitchFamily="2" charset="-122"/>
                  <a:ea typeface="华文中宋" panose="02010600040101010101" pitchFamily="2" charset="-122"/>
                </a:endParaRPr>
              </a:p>
              <a:p>
                <a:pPr algn="ctr" eaLnBrk="1" hangingPunct="1"/>
                <a:r>
                  <a:rPr lang="zh-CN" altLang="en-US" sz="1800" b="1">
                    <a:solidFill>
                      <a:schemeClr val="bg1">
                        <a:lumMod val="50000"/>
                      </a:schemeClr>
                    </a:solidFill>
                    <a:latin typeface="华文中宋" panose="02010600040101010101" pitchFamily="2" charset="-122"/>
                    <a:ea typeface="华文中宋" panose="02010600040101010101" pitchFamily="2" charset="-122"/>
                  </a:rPr>
                  <a:t>通</a:t>
                </a:r>
                <a:endParaRPr lang="en-US" altLang="zh-CN" sz="1800" b="1">
                  <a:solidFill>
                    <a:schemeClr val="bg1">
                      <a:lumMod val="50000"/>
                    </a:schemeClr>
                  </a:solidFill>
                  <a:latin typeface="华文中宋" panose="02010600040101010101" pitchFamily="2" charset="-122"/>
                  <a:ea typeface="华文中宋" panose="02010600040101010101" pitchFamily="2" charset="-122"/>
                </a:endParaRPr>
              </a:p>
              <a:p>
                <a:pPr algn="ctr" eaLnBrk="1" hangingPunct="1"/>
                <a:r>
                  <a:rPr lang="zh-CN" altLang="en-US" sz="1800" b="1">
                    <a:solidFill>
                      <a:schemeClr val="bg1">
                        <a:lumMod val="50000"/>
                      </a:schemeClr>
                    </a:solidFill>
                    <a:latin typeface="华文中宋" panose="02010600040101010101" pitchFamily="2" charset="-122"/>
                    <a:ea typeface="华文中宋" panose="02010600040101010101" pitchFamily="2" charset="-122"/>
                  </a:rPr>
                  <a:t>讯</a:t>
                </a:r>
                <a:endParaRPr lang="en-US" altLang="zh-CN" sz="1800" b="1">
                  <a:solidFill>
                    <a:schemeClr val="bg1">
                      <a:lumMod val="50000"/>
                    </a:schemeClr>
                  </a:solidFill>
                  <a:latin typeface="华文中宋" panose="02010600040101010101" pitchFamily="2" charset="-122"/>
                  <a:ea typeface="华文中宋" panose="02010600040101010101" pitchFamily="2" charset="-122"/>
                </a:endParaRPr>
              </a:p>
              <a:p>
                <a:pPr algn="ctr" eaLnBrk="1" hangingPunct="1"/>
                <a:r>
                  <a:rPr lang="zh-CN" altLang="en-US" sz="1800" b="1">
                    <a:solidFill>
                      <a:schemeClr val="bg1">
                        <a:lumMod val="50000"/>
                      </a:schemeClr>
                    </a:solidFill>
                    <a:latin typeface="华文中宋" panose="02010600040101010101" pitchFamily="2" charset="-122"/>
                    <a:ea typeface="华文中宋" panose="02010600040101010101" pitchFamily="2" charset="-122"/>
                  </a:rPr>
                  <a:t>模</a:t>
                </a:r>
                <a:endParaRPr lang="en-US" altLang="zh-CN" sz="1800" b="1">
                  <a:solidFill>
                    <a:schemeClr val="bg1">
                      <a:lumMod val="50000"/>
                    </a:schemeClr>
                  </a:solidFill>
                  <a:latin typeface="华文中宋" panose="02010600040101010101" pitchFamily="2" charset="-122"/>
                  <a:ea typeface="华文中宋" panose="02010600040101010101" pitchFamily="2" charset="-122"/>
                </a:endParaRPr>
              </a:p>
              <a:p>
                <a:pPr algn="ctr" eaLnBrk="1" hangingPunct="1"/>
                <a:r>
                  <a:rPr lang="zh-CN" altLang="en-US" sz="1800" b="1">
                    <a:solidFill>
                      <a:schemeClr val="bg1">
                        <a:lumMod val="50000"/>
                      </a:schemeClr>
                    </a:solidFill>
                    <a:latin typeface="华文中宋" panose="02010600040101010101" pitchFamily="2" charset="-122"/>
                    <a:ea typeface="华文中宋" panose="02010600040101010101" pitchFamily="2" charset="-122"/>
                  </a:rPr>
                  <a:t>块</a:t>
                </a:r>
              </a:p>
            </p:txBody>
          </p:sp>
          <p:sp>
            <p:nvSpPr>
              <p:cNvPr id="102417" name="矩形 13"/>
              <p:cNvSpPr>
                <a:spLocks noChangeArrowheads="1"/>
              </p:cNvSpPr>
              <p:nvPr/>
            </p:nvSpPr>
            <p:spPr bwMode="auto">
              <a:xfrm>
                <a:off x="7632848" y="72008"/>
                <a:ext cx="672561" cy="3976041"/>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800" b="1">
                    <a:solidFill>
                      <a:schemeClr val="bg1">
                        <a:lumMod val="50000"/>
                      </a:schemeClr>
                    </a:solidFill>
                    <a:latin typeface="华文中宋" panose="02010600040101010101" pitchFamily="2" charset="-122"/>
                    <a:ea typeface="华文中宋" panose="02010600040101010101" pitchFamily="2" charset="-122"/>
                  </a:rPr>
                  <a:t>可</a:t>
                </a:r>
                <a:endParaRPr lang="en-US" altLang="zh-CN" sz="1800" b="1">
                  <a:solidFill>
                    <a:schemeClr val="bg1">
                      <a:lumMod val="50000"/>
                    </a:schemeClr>
                  </a:solidFill>
                  <a:latin typeface="华文中宋" panose="02010600040101010101" pitchFamily="2" charset="-122"/>
                  <a:ea typeface="华文中宋" panose="02010600040101010101" pitchFamily="2" charset="-122"/>
                </a:endParaRPr>
              </a:p>
              <a:p>
                <a:pPr algn="ctr" eaLnBrk="1" hangingPunct="1"/>
                <a:r>
                  <a:rPr lang="zh-CN" altLang="en-US" sz="1800" b="1">
                    <a:solidFill>
                      <a:schemeClr val="bg1">
                        <a:lumMod val="50000"/>
                      </a:schemeClr>
                    </a:solidFill>
                    <a:latin typeface="华文中宋" panose="02010600040101010101" pitchFamily="2" charset="-122"/>
                    <a:ea typeface="华文中宋" panose="02010600040101010101" pitchFamily="2" charset="-122"/>
                  </a:rPr>
                  <a:t>信</a:t>
                </a:r>
                <a:endParaRPr lang="en-US" altLang="zh-CN" sz="1800" b="1">
                  <a:solidFill>
                    <a:schemeClr val="bg1">
                      <a:lumMod val="50000"/>
                    </a:schemeClr>
                  </a:solidFill>
                  <a:latin typeface="华文中宋" panose="02010600040101010101" pitchFamily="2" charset="-122"/>
                  <a:ea typeface="华文中宋" panose="02010600040101010101" pitchFamily="2" charset="-122"/>
                </a:endParaRPr>
              </a:p>
              <a:p>
                <a:pPr algn="ctr" eaLnBrk="1" hangingPunct="1"/>
                <a:r>
                  <a:rPr lang="zh-CN" altLang="en-US" sz="1800" b="1">
                    <a:solidFill>
                      <a:schemeClr val="bg1">
                        <a:lumMod val="50000"/>
                      </a:schemeClr>
                    </a:solidFill>
                    <a:latin typeface="华文中宋" panose="02010600040101010101" pitchFamily="2" charset="-122"/>
                    <a:ea typeface="华文中宋" panose="02010600040101010101" pitchFamily="2" charset="-122"/>
                  </a:rPr>
                  <a:t>通</a:t>
                </a:r>
                <a:endParaRPr lang="en-US" altLang="zh-CN" sz="1800" b="1">
                  <a:solidFill>
                    <a:schemeClr val="bg1">
                      <a:lumMod val="50000"/>
                    </a:schemeClr>
                  </a:solidFill>
                  <a:latin typeface="华文中宋" panose="02010600040101010101" pitchFamily="2" charset="-122"/>
                  <a:ea typeface="华文中宋" panose="02010600040101010101" pitchFamily="2" charset="-122"/>
                </a:endParaRPr>
              </a:p>
              <a:p>
                <a:pPr algn="ctr" eaLnBrk="1" hangingPunct="1"/>
                <a:r>
                  <a:rPr lang="zh-CN" altLang="en-US" sz="1800" b="1">
                    <a:solidFill>
                      <a:schemeClr val="bg1">
                        <a:lumMod val="50000"/>
                      </a:schemeClr>
                    </a:solidFill>
                    <a:latin typeface="华文中宋" panose="02010600040101010101" pitchFamily="2" charset="-122"/>
                    <a:ea typeface="华文中宋" panose="02010600040101010101" pitchFamily="2" charset="-122"/>
                  </a:rPr>
                  <a:t>讯</a:t>
                </a:r>
                <a:endParaRPr lang="en-US" altLang="zh-CN" sz="1800" b="1">
                  <a:solidFill>
                    <a:schemeClr val="bg1">
                      <a:lumMod val="50000"/>
                    </a:schemeClr>
                  </a:solidFill>
                  <a:latin typeface="华文中宋" panose="02010600040101010101" pitchFamily="2" charset="-122"/>
                  <a:ea typeface="华文中宋" panose="02010600040101010101" pitchFamily="2" charset="-122"/>
                </a:endParaRPr>
              </a:p>
              <a:p>
                <a:pPr algn="ctr" eaLnBrk="1" hangingPunct="1"/>
                <a:r>
                  <a:rPr lang="zh-CN" altLang="en-US" sz="1800" b="1">
                    <a:solidFill>
                      <a:schemeClr val="bg1">
                        <a:lumMod val="50000"/>
                      </a:schemeClr>
                    </a:solidFill>
                    <a:latin typeface="华文中宋" panose="02010600040101010101" pitchFamily="2" charset="-122"/>
                    <a:ea typeface="华文中宋" panose="02010600040101010101" pitchFamily="2" charset="-122"/>
                  </a:rPr>
                  <a:t>模</a:t>
                </a:r>
                <a:endParaRPr lang="en-US" altLang="zh-CN" sz="1800" b="1">
                  <a:solidFill>
                    <a:schemeClr val="bg1">
                      <a:lumMod val="50000"/>
                    </a:schemeClr>
                  </a:solidFill>
                  <a:latin typeface="华文中宋" panose="02010600040101010101" pitchFamily="2" charset="-122"/>
                  <a:ea typeface="华文中宋" panose="02010600040101010101" pitchFamily="2" charset="-122"/>
                </a:endParaRPr>
              </a:p>
              <a:p>
                <a:pPr algn="ctr" eaLnBrk="1" hangingPunct="1"/>
                <a:r>
                  <a:rPr lang="zh-CN" altLang="en-US" sz="1800" b="1">
                    <a:solidFill>
                      <a:schemeClr val="bg1">
                        <a:lumMod val="50000"/>
                      </a:schemeClr>
                    </a:solidFill>
                    <a:latin typeface="华文中宋" panose="02010600040101010101" pitchFamily="2" charset="-122"/>
                    <a:ea typeface="华文中宋" panose="02010600040101010101" pitchFamily="2" charset="-122"/>
                  </a:rPr>
                  <a:t>块</a:t>
                </a:r>
              </a:p>
            </p:txBody>
          </p:sp>
        </p:grpSp>
        <p:cxnSp>
          <p:nvCxnSpPr>
            <p:cNvPr id="102414" name="直接箭头连接符 9"/>
            <p:cNvCxnSpPr>
              <a:cxnSpLocks noChangeShapeType="1"/>
            </p:cNvCxnSpPr>
            <p:nvPr/>
          </p:nvCxnSpPr>
          <p:spPr bwMode="auto">
            <a:xfrm>
              <a:off x="1187624" y="2211673"/>
              <a:ext cx="5027524"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sp>
        <p:nvSpPr>
          <p:cNvPr id="102411" name="TextBox 23"/>
          <p:cNvSpPr txBox="1">
            <a:spLocks noChangeArrowheads="1"/>
          </p:cNvSpPr>
          <p:nvPr/>
        </p:nvSpPr>
        <p:spPr bwMode="auto">
          <a:xfrm>
            <a:off x="911491" y="2977886"/>
            <a:ext cx="655949" cy="37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33" b="1">
                <a:latin typeface="微软雅黑" panose="020B0503020204020204" pitchFamily="34" charset="-122"/>
                <a:ea typeface="微软雅黑" panose="020B0503020204020204" pitchFamily="34" charset="-122"/>
              </a:rPr>
              <a:t>用户</a:t>
            </a:r>
          </a:p>
        </p:txBody>
      </p:sp>
      <p:sp>
        <p:nvSpPr>
          <p:cNvPr id="102412" name="TextBox 24"/>
          <p:cNvSpPr txBox="1">
            <a:spLocks noChangeArrowheads="1"/>
          </p:cNvSpPr>
          <p:nvPr/>
        </p:nvSpPr>
        <p:spPr bwMode="auto">
          <a:xfrm>
            <a:off x="6809053" y="3096949"/>
            <a:ext cx="1598515" cy="37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833" b="1">
                <a:latin typeface="微软雅黑" panose="020B0503020204020204" pitchFamily="34" charset="-122"/>
                <a:ea typeface="微软雅黑" panose="020B0503020204020204" pitchFamily="34" charset="-122"/>
              </a:rPr>
              <a:t>数据库服务器</a:t>
            </a:r>
          </a:p>
        </p:txBody>
      </p:sp>
    </p:spTree>
    <p:extLst>
      <p:ext uri="{BB962C8B-B14F-4D97-AF65-F5344CB8AC3E}">
        <p14:creationId xmlns:p14="http://schemas.microsoft.com/office/powerpoint/2010/main" val="3240144614"/>
      </p:ext>
    </p:extLst>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bwMode="auto">
          <a:xfrm>
            <a:off x="755575" y="1273324"/>
            <a:ext cx="8063341" cy="3724418"/>
          </a:xfrm>
          <a:prstGeom prst="rect">
            <a:avLst/>
          </a:prstGeom>
        </p:spPr>
        <p:txBody>
          <a:bodyPr wrap="square">
            <a:spAutoFit/>
          </a:bodyPr>
          <a:lstStyle>
            <a:lvl1pPr marL="266700" indent="-266700" defTabSz="912813" eaLnBrk="1" hangingPunct="1">
              <a:lnSpc>
                <a:spcPts val="2600"/>
              </a:lnSpc>
              <a:spcBef>
                <a:spcPct val="20000"/>
              </a:spcBef>
              <a:buSzPct val="100000"/>
              <a:buFont typeface="Wingdings" panose="05000000000000000000" pitchFamily="2" charset="2"/>
              <a:buChar char="l"/>
              <a:defRPr sz="2000">
                <a:solidFill>
                  <a:schemeClr val="bg1">
                    <a:lumMod val="50000"/>
                  </a:schemeClr>
                </a:solidFill>
                <a:latin typeface="微软雅黑" panose="020B0503020204020204" pitchFamily="34" charset="-122"/>
                <a:ea typeface="微软雅黑" panose="020B0503020204020204" pitchFamily="34" charset="-122"/>
              </a:defRPr>
            </a:lvl1pPr>
            <a:lvl2pPr marL="450850" lvl="1" indent="-180975" defTabSz="912813" eaLnBrk="1" hangingPunct="1">
              <a:lnSpc>
                <a:spcPts val="2600"/>
              </a:lnSpc>
              <a:spcBef>
                <a:spcPct val="20000"/>
              </a:spcBef>
              <a:buSzPct val="100000"/>
              <a:buFont typeface="Arial" panose="020B0604020202020204" pitchFamily="34" charset="0"/>
              <a:buChar char="-"/>
              <a:defRPr sz="1400">
                <a:solidFill>
                  <a:schemeClr val="tx1">
                    <a:lumMod val="50000"/>
                    <a:lumOff val="50000"/>
                  </a:schemeClr>
                </a:solidFill>
                <a:latin typeface="华文中宋" panose="02010600040101010101" pitchFamily="2" charset="-122"/>
                <a:ea typeface="华文中宋" panose="02010600040101010101" pitchFamily="2" charset="-122"/>
              </a:defRPr>
            </a:lvl2pPr>
            <a:lvl3pPr marL="890588" lvl="2" indent="-177800" defTabSz="712788">
              <a:lnSpc>
                <a:spcPts val="2800"/>
              </a:lnSpc>
              <a:spcBef>
                <a:spcPct val="20000"/>
              </a:spcBef>
              <a:buFont typeface="Arial" panose="020B0604020202020204" pitchFamily="34" charset="0"/>
              <a:buChar char="•"/>
              <a:defRPr sz="1400" b="0">
                <a:latin typeface="微软雅黑" panose="020B0503020204020204" pitchFamily="34" charset="-122"/>
                <a:ea typeface="微软雅黑" panose="020B0503020204020204" pitchFamily="34" charset="-122"/>
              </a:defRPr>
            </a:lvl3pPr>
            <a:lvl4pPr marL="1247775" indent="-177800" defTabSz="712788">
              <a:spcBef>
                <a:spcPct val="20000"/>
              </a:spcBef>
              <a:buFont typeface="Arial" panose="020B0604020202020204" pitchFamily="34" charset="0"/>
              <a:buChar char="–"/>
              <a:defRPr sz="1600">
                <a:latin typeface="+mn-lt"/>
                <a:ea typeface="+mn-ea"/>
              </a:defRPr>
            </a:lvl4pPr>
            <a:lvl5pPr marL="1603375" indent="-177800" defTabSz="712788">
              <a:spcBef>
                <a:spcPct val="20000"/>
              </a:spcBef>
              <a:buFont typeface="Arial" panose="020B0604020202020204" pitchFamily="34" charset="0"/>
              <a:buChar char="»"/>
              <a:defRPr sz="1600">
                <a:latin typeface="+mn-lt"/>
                <a:ea typeface="+mn-ea"/>
              </a:defRPr>
            </a:lvl5pPr>
            <a:lvl6pPr marL="1960885" indent="-178262" defTabSz="713049">
              <a:spcBef>
                <a:spcPct val="20000"/>
              </a:spcBef>
              <a:buFont typeface="Arial" pitchFamily="34" charset="0"/>
              <a:buChar char="•"/>
              <a:defRPr sz="1600">
                <a:latin typeface="+mn-lt"/>
                <a:ea typeface="+mn-ea"/>
              </a:defRPr>
            </a:lvl6pPr>
            <a:lvl7pPr marL="2317410" indent="-178262" defTabSz="713049">
              <a:spcBef>
                <a:spcPct val="20000"/>
              </a:spcBef>
              <a:buFont typeface="Arial" pitchFamily="34" charset="0"/>
              <a:buChar char="•"/>
              <a:defRPr sz="1600">
                <a:latin typeface="+mn-lt"/>
                <a:ea typeface="+mn-ea"/>
              </a:defRPr>
            </a:lvl7pPr>
            <a:lvl8pPr marL="2673934" indent="-178262" defTabSz="713049">
              <a:spcBef>
                <a:spcPct val="20000"/>
              </a:spcBef>
              <a:buFont typeface="Arial" pitchFamily="34" charset="0"/>
              <a:buChar char="•"/>
              <a:defRPr sz="1600">
                <a:latin typeface="+mn-lt"/>
                <a:ea typeface="+mn-ea"/>
              </a:defRPr>
            </a:lvl8pPr>
            <a:lvl9pPr marL="3030459" indent="-178262" defTabSz="713049">
              <a:spcBef>
                <a:spcPct val="20000"/>
              </a:spcBef>
              <a:buFont typeface="Arial" pitchFamily="34" charset="0"/>
              <a:buChar char="•"/>
              <a:defRPr sz="1600">
                <a:latin typeface="+mn-lt"/>
                <a:ea typeface="+mn-ea"/>
              </a:defRPr>
            </a:lvl9pPr>
          </a:lstStyle>
          <a:p>
            <a:pPr marL="457200" indent="-457200">
              <a:buFont typeface="+mj-ea"/>
              <a:buAutoNum type="circleNumDbPlain"/>
            </a:pPr>
            <a:r>
              <a:rPr lang="zh-CN" altLang="zh-CN"/>
              <a:t>确认</a:t>
            </a:r>
            <a:r>
              <a:rPr lang="zh-CN" altLang="zh-CN" dirty="0"/>
              <a:t>通信双方端点</a:t>
            </a:r>
            <a:r>
              <a:rPr lang="zh-CN" altLang="zh-CN"/>
              <a:t>的可靠性</a:t>
            </a:r>
            <a:endParaRPr lang="en-US" altLang="zh-CN" dirty="0"/>
          </a:p>
          <a:p>
            <a:pPr lvl="1"/>
            <a:r>
              <a:rPr lang="zh-CN" altLang="en-US" dirty="0"/>
              <a:t>采用</a:t>
            </a:r>
            <a:r>
              <a:rPr lang="zh-CN" altLang="zh-CN" dirty="0"/>
              <a:t>基于数字证书的服务器和客户端</a:t>
            </a:r>
            <a:r>
              <a:rPr lang="zh-CN" altLang="zh-CN"/>
              <a:t>认证方式</a:t>
            </a:r>
            <a:endParaRPr lang="en-US" altLang="zh-CN" dirty="0"/>
          </a:p>
          <a:p>
            <a:pPr lvl="1"/>
            <a:r>
              <a:rPr lang="zh-CN" altLang="zh-CN" dirty="0"/>
              <a:t>通信时均首先向对方提供己方证书，然后使用</a:t>
            </a:r>
            <a:r>
              <a:rPr lang="zh-CN" altLang="zh-CN"/>
              <a:t>本地的</a:t>
            </a:r>
            <a:r>
              <a:rPr lang="en-US" altLang="zh-CN" dirty="0"/>
              <a:t>CA </a:t>
            </a:r>
            <a:r>
              <a:rPr lang="zh-CN" altLang="zh-CN" dirty="0"/>
              <a:t>信任列表和证书撤销列表对接收到的对方证书</a:t>
            </a:r>
            <a:r>
              <a:rPr lang="zh-CN" altLang="zh-CN"/>
              <a:t>进行验证</a:t>
            </a:r>
            <a:endParaRPr lang="en-US" altLang="zh-CN" dirty="0"/>
          </a:p>
          <a:p>
            <a:pPr marL="457200" indent="-457200">
              <a:buFont typeface="+mj-ea"/>
              <a:buAutoNum type="circleNumDbPlain"/>
            </a:pPr>
            <a:r>
              <a:rPr lang="zh-CN" altLang="zh-CN"/>
              <a:t>协商</a:t>
            </a:r>
            <a:r>
              <a:rPr lang="zh-CN" altLang="zh-CN" dirty="0"/>
              <a:t>加密算法</a:t>
            </a:r>
            <a:r>
              <a:rPr lang="zh-CN" altLang="zh-CN"/>
              <a:t>和密钥</a:t>
            </a:r>
            <a:endParaRPr lang="en-US" altLang="zh-CN" dirty="0"/>
          </a:p>
          <a:p>
            <a:pPr lvl="1"/>
            <a:r>
              <a:rPr lang="zh-CN" altLang="zh-CN" dirty="0"/>
              <a:t>确认双方端点的可靠性后，通信双方协商本次会话的加密算法</a:t>
            </a:r>
            <a:r>
              <a:rPr lang="zh-CN" altLang="zh-CN"/>
              <a:t>与密钥</a:t>
            </a:r>
            <a:endParaRPr lang="en-US" altLang="zh-CN"/>
          </a:p>
          <a:p>
            <a:pPr marL="457200" indent="-457200">
              <a:buFont typeface="+mj-ea"/>
              <a:buAutoNum type="circleNumDbPlain"/>
            </a:pPr>
            <a:r>
              <a:rPr lang="zh-CN" altLang="zh-CN"/>
              <a:t>可信数据传输</a:t>
            </a:r>
            <a:endParaRPr lang="en-US" altLang="zh-CN"/>
          </a:p>
          <a:p>
            <a:pPr lvl="1"/>
            <a:r>
              <a:rPr lang="zh-CN" altLang="zh-CN"/>
              <a:t>业务数据在被发送之前将被用某一组特定的密钥进行加密和消息摘要计算，以密文形式在网络上传输</a:t>
            </a:r>
            <a:endParaRPr lang="en-US" altLang="zh-CN"/>
          </a:p>
          <a:p>
            <a:pPr lvl="1"/>
            <a:r>
              <a:rPr lang="zh-CN" altLang="zh-CN"/>
              <a:t>当业务数据被接收的时候，需用相同一组特定的密钥进行解密和摘要计算</a:t>
            </a:r>
            <a:endParaRPr lang="zh-CN" altLang="en-US" dirty="0"/>
          </a:p>
        </p:txBody>
      </p:sp>
      <p:sp>
        <p:nvSpPr>
          <p:cNvPr id="2" name="标题 1"/>
          <p:cNvSpPr>
            <a:spLocks noGrp="1"/>
          </p:cNvSpPr>
          <p:nvPr>
            <p:ph type="title"/>
          </p:nvPr>
        </p:nvSpPr>
        <p:spPr/>
        <p:txBody>
          <a:bodyPr/>
          <a:lstStyle/>
          <a:p>
            <a:r>
              <a:rPr lang="zh-CN" altLang="en-US"/>
              <a:t>基于</a:t>
            </a:r>
            <a:r>
              <a:rPr lang="en-US" altLang="zh-CN"/>
              <a:t>SSL</a:t>
            </a:r>
            <a:r>
              <a:rPr lang="zh-CN" altLang="en-US"/>
              <a:t>传输方案</a:t>
            </a:r>
          </a:p>
        </p:txBody>
      </p:sp>
      <p:sp>
        <p:nvSpPr>
          <p:cNvPr id="6" name="矩形 5">
            <a:extLst>
              <a:ext uri="{FF2B5EF4-FFF2-40B4-BE49-F238E27FC236}">
                <a16:creationId xmlns:a16="http://schemas.microsoft.com/office/drawing/2014/main" id="{D9E928A8-23A7-4CCA-8473-97E223945641}"/>
              </a:ext>
            </a:extLst>
          </p:cNvPr>
          <p:cNvSpPr/>
          <p:nvPr/>
        </p:nvSpPr>
        <p:spPr>
          <a:xfrm>
            <a:off x="754021" y="615751"/>
            <a:ext cx="8064896" cy="583108"/>
          </a:xfrm>
          <a:prstGeom prst="rect">
            <a:avLst/>
          </a:prstGeom>
        </p:spPr>
        <p:txBody>
          <a:bodyPr wrap="square">
            <a:spAutoFit/>
          </a:bodyPr>
          <a:lstStyle/>
          <a:p>
            <a:pPr marL="285739" indent="-285739">
              <a:lnSpc>
                <a:spcPct val="150000"/>
              </a:lnSpc>
              <a:spcBef>
                <a:spcPts val="0"/>
              </a:spcBef>
              <a:buSzPct val="100000"/>
              <a:defRPr/>
            </a:pPr>
            <a:r>
              <a:rPr lang="zh-CN" altLang="zh-CN" sz="2400">
                <a:latin typeface="微软雅黑" panose="020B0503020204020204" pitchFamily="34" charset="-122"/>
                <a:ea typeface="微软雅黑" panose="020B0503020204020204" pitchFamily="34" charset="-122"/>
              </a:rPr>
              <a:t>基于安全套接层协议</a:t>
            </a:r>
            <a:r>
              <a:rPr lang="en-US" altLang="zh-CN" sz="2400">
                <a:latin typeface="微软雅黑" panose="020B0503020204020204" pitchFamily="34" charset="-122"/>
                <a:ea typeface="微软雅黑" panose="020B0503020204020204" pitchFamily="34" charset="-122"/>
              </a:rPr>
              <a:t>SSL</a:t>
            </a:r>
            <a:r>
              <a:rPr lang="zh-CN" altLang="en-US" sz="2400">
                <a:latin typeface="微软雅黑" panose="020B0503020204020204" pitchFamily="34" charset="-122"/>
                <a:ea typeface="微软雅黑" panose="020B0503020204020204" pitchFamily="34" charset="-122"/>
              </a:rPr>
              <a:t>传输方案的实现思路：</a:t>
            </a:r>
            <a:endParaRPr lang="en-US" altLang="zh-CN" sz="2400" kern="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0672168"/>
      </p:ext>
    </p:extLst>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681288" y="2017713"/>
            <a:ext cx="782637" cy="795337"/>
          </a:xfrm>
          <a:prstGeom prst="ellipse">
            <a:avLst/>
          </a:prstGeom>
          <a:ln>
            <a:solidFill>
              <a:srgbClr val="3522A8"/>
            </a:solidFill>
          </a:ln>
        </p:spPr>
        <p:style>
          <a:lnRef idx="2">
            <a:schemeClr val="accent6"/>
          </a:lnRef>
          <a:fillRef idx="1">
            <a:schemeClr val="lt1"/>
          </a:fillRef>
          <a:effectRef idx="0">
            <a:schemeClr val="accent6"/>
          </a:effectRef>
          <a:fontRef idx="minor">
            <a:schemeClr val="dk1"/>
          </a:fontRef>
        </p:style>
        <p:txBody>
          <a:bodyPr lIns="71305" tIns="35652" rIns="71305" bIns="35652" anchor="ctr"/>
          <a:lstStyle/>
          <a:p>
            <a:pPr algn="ctr" eaLnBrk="1" fontAlgn="auto" hangingPunct="1">
              <a:spcBef>
                <a:spcPts val="0"/>
              </a:spcBef>
              <a:spcAft>
                <a:spcPts val="0"/>
              </a:spcAft>
              <a:defRPr/>
            </a:pPr>
            <a:endParaRPr lang="zh-CN" altLang="en-US">
              <a:latin typeface="Impact" pitchFamily="34" charset="0"/>
            </a:endParaRPr>
          </a:p>
        </p:txBody>
      </p:sp>
      <p:sp>
        <p:nvSpPr>
          <p:cNvPr id="7" name="椭圆 6"/>
          <p:cNvSpPr/>
          <p:nvPr/>
        </p:nvSpPr>
        <p:spPr>
          <a:xfrm>
            <a:off x="2747963" y="2092325"/>
            <a:ext cx="647700" cy="658813"/>
          </a:xfrm>
          <a:prstGeom prst="ellipse">
            <a:avLst/>
          </a:prstGeom>
          <a:solidFill>
            <a:srgbClr val="3522A8"/>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7" rIns="91434" bIns="45717" anchor="ctr"/>
          <a:lstStyle/>
          <a:p>
            <a:pPr algn="ctr">
              <a:spcBef>
                <a:spcPct val="20000"/>
              </a:spcBef>
              <a:defRPr/>
            </a:pPr>
            <a:r>
              <a:rPr lang="en-US" altLang="zh-CN" sz="4400">
                <a:latin typeface="Rockwell Extra Bold" panose="02060903040505020403" pitchFamily="18" charset="0"/>
              </a:rPr>
              <a:t>4</a:t>
            </a:r>
            <a:endParaRPr lang="zh-CN" altLang="en-US" sz="4400" dirty="0">
              <a:latin typeface="Rockwell Extra Bold" panose="02060903040505020403" pitchFamily="18" charset="0"/>
            </a:endParaRPr>
          </a:p>
        </p:txBody>
      </p:sp>
      <p:cxnSp>
        <p:nvCxnSpPr>
          <p:cNvPr id="8" name="直接连接符 7"/>
          <p:cNvCxnSpPr>
            <a:stCxn id="6" idx="6"/>
          </p:cNvCxnSpPr>
          <p:nvPr/>
        </p:nvCxnSpPr>
        <p:spPr>
          <a:xfrm>
            <a:off x="3463925" y="2416175"/>
            <a:ext cx="3268663" cy="34925"/>
          </a:xfrm>
          <a:prstGeom prst="line">
            <a:avLst/>
          </a:prstGeom>
          <a:ln w="28575">
            <a:solidFill>
              <a:srgbClr val="1303E1"/>
            </a:solidFill>
            <a:tailEnd type="arrow" w="lg" len="lg"/>
          </a:ln>
        </p:spPr>
        <p:style>
          <a:lnRef idx="1">
            <a:schemeClr val="accent1"/>
          </a:lnRef>
          <a:fillRef idx="0">
            <a:schemeClr val="accent1"/>
          </a:fillRef>
          <a:effectRef idx="0">
            <a:schemeClr val="accent1"/>
          </a:effectRef>
          <a:fontRef idx="minor">
            <a:schemeClr val="tx1"/>
          </a:fontRef>
        </p:style>
      </p:cxnSp>
      <p:sp>
        <p:nvSpPr>
          <p:cNvPr id="44037" name="TextBox 3"/>
          <p:cNvSpPr txBox="1">
            <a:spLocks noChangeArrowheads="1"/>
          </p:cNvSpPr>
          <p:nvPr/>
        </p:nvSpPr>
        <p:spPr bwMode="auto">
          <a:xfrm>
            <a:off x="3492500" y="1898650"/>
            <a:ext cx="3938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Arial" panose="020B0604020202020204" pitchFamily="34" charset="0"/>
                <a:ea typeface="宋体" panose="02010600030101010101" pitchFamily="2" charset="-122"/>
              </a:defRPr>
            </a:lvl1pPr>
            <a:lvl2pPr marL="457200">
              <a:defRPr sz="3200">
                <a:solidFill>
                  <a:schemeClr val="tx1"/>
                </a:solidFill>
                <a:latin typeface="Arial" panose="020B0604020202020204" pitchFamily="34" charset="0"/>
                <a:ea typeface="宋体" panose="02010600030101010101" pitchFamily="2" charset="-122"/>
              </a:defRPr>
            </a:lvl2pPr>
            <a:lvl3pPr marL="914400">
              <a:defRPr sz="3200">
                <a:solidFill>
                  <a:schemeClr val="tx1"/>
                </a:solidFill>
                <a:latin typeface="Arial" panose="020B0604020202020204" pitchFamily="34" charset="0"/>
                <a:ea typeface="宋体" panose="02010600030101010101" pitchFamily="2" charset="-122"/>
              </a:defRPr>
            </a:lvl3pPr>
            <a:lvl4pPr marL="1371600">
              <a:defRPr sz="3200">
                <a:solidFill>
                  <a:schemeClr val="tx1"/>
                </a:solidFill>
                <a:latin typeface="Arial" panose="020B0604020202020204" pitchFamily="34" charset="0"/>
                <a:ea typeface="宋体" panose="02010600030101010101" pitchFamily="2" charset="-122"/>
              </a:defRPr>
            </a:lvl4pPr>
            <a:lvl5pPr marL="1828800">
              <a:defRPr sz="3200">
                <a:solidFill>
                  <a:schemeClr val="tx1"/>
                </a:solidFill>
                <a:latin typeface="Arial" panose="020B0604020202020204" pitchFamily="34" charset="0"/>
                <a:ea typeface="宋体" panose="02010600030101010101" pitchFamily="2" charset="-122"/>
              </a:defRPr>
            </a:lvl5pPr>
            <a:lvl6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6pPr>
            <a:lvl7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7pPr>
            <a:lvl8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8pPr>
            <a:lvl9pPr indent="1588" eaLnBrk="0" fontAlgn="base" hangingPunct="0">
              <a:spcBef>
                <a:spcPct val="0"/>
              </a:spcBef>
              <a:spcAft>
                <a:spcPct val="0"/>
              </a:spcAft>
              <a:defRPr sz="3200">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800" b="1">
                <a:solidFill>
                  <a:srgbClr val="666666"/>
                </a:solidFill>
                <a:latin typeface="微软雅黑" panose="020B0503020204020204" pitchFamily="34" charset="-122"/>
                <a:ea typeface="微软雅黑" panose="020B0503020204020204" pitchFamily="34" charset="-122"/>
              </a:rPr>
              <a:t>其他安全性控制</a:t>
            </a:r>
          </a:p>
        </p:txBody>
      </p:sp>
      <p:sp>
        <p:nvSpPr>
          <p:cNvPr id="12" name="矩形 48"/>
          <p:cNvSpPr>
            <a:spLocks noChangeArrowheads="1"/>
          </p:cNvSpPr>
          <p:nvPr/>
        </p:nvSpPr>
        <p:spPr bwMode="auto">
          <a:xfrm>
            <a:off x="3635375" y="2557463"/>
            <a:ext cx="3506788" cy="1215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审计</a:t>
            </a:r>
          </a:p>
          <a:p>
            <a:pPr marL="342900" indent="-342900" eaLnBrk="1" hangingPunct="1">
              <a:lnSpc>
                <a:spcPct val="120000"/>
              </a:lnSpc>
              <a:spcBef>
                <a:spcPts val="600"/>
              </a:spcBef>
              <a:buFont typeface="Arial" panose="020B0604020202020204" pitchFamily="34" charset="0"/>
              <a:buChar char="•"/>
              <a:defRPr/>
            </a:pPr>
            <a:r>
              <a:rPr lang="zh-CN" altLang="en-US" sz="1800">
                <a:solidFill>
                  <a:schemeClr val="bg1">
                    <a:lumMod val="50000"/>
                  </a:schemeClr>
                </a:solidFill>
                <a:latin typeface="微软雅黑" pitchFamily="34" charset="-122"/>
                <a:ea typeface="微软雅黑" pitchFamily="34" charset="-122"/>
              </a:rPr>
              <a:t>数据加密</a:t>
            </a:r>
          </a:p>
          <a:p>
            <a:pPr marL="342900" indent="-342900" eaLnBrk="1" hangingPunct="1">
              <a:lnSpc>
                <a:spcPct val="120000"/>
              </a:lnSpc>
              <a:spcBef>
                <a:spcPts val="600"/>
              </a:spcBef>
              <a:buFont typeface="Arial" panose="020B0604020202020204" pitchFamily="34" charset="0"/>
              <a:buChar char="•"/>
              <a:defRPr/>
            </a:pPr>
            <a:r>
              <a:rPr lang="zh-CN" altLang="en-US" sz="1800">
                <a:solidFill>
                  <a:srgbClr val="FF0000"/>
                </a:solidFill>
                <a:latin typeface="微软雅黑" pitchFamily="34" charset="-122"/>
                <a:ea typeface="微软雅黑" pitchFamily="34" charset="-122"/>
              </a:rPr>
              <a:t>其他方法</a:t>
            </a:r>
            <a:endParaRPr lang="zh-CN" altLang="en-US" sz="1800" dirty="0">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4159694472"/>
      </p:ext>
    </p:extLst>
  </p:cSld>
  <p:clrMapOvr>
    <a:masterClrMapping/>
  </p:clrMapOvr>
  <p:transition spd="slow" advTm="1553"/>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页脚占位符 4"/>
          <p:cNvSpPr txBox="1">
            <a:spLocks noGrp="1" noChangeArrowheads="1"/>
          </p:cNvSpPr>
          <p:nvPr/>
        </p:nvSpPr>
        <p:spPr bwMode="auto">
          <a:xfrm>
            <a:off x="5111750" y="5318126"/>
            <a:ext cx="3000375" cy="267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167" b="1">
              <a:solidFill>
                <a:srgbClr val="F03628"/>
              </a:solidFill>
            </a:endParaRPr>
          </a:p>
        </p:txBody>
      </p:sp>
      <p:sp>
        <p:nvSpPr>
          <p:cNvPr id="106499" name="Rectangle 2"/>
          <p:cNvSpPr>
            <a:spLocks noGrp="1" noChangeArrowheads="1"/>
          </p:cNvSpPr>
          <p:nvPr>
            <p:ph type="title"/>
          </p:nvPr>
        </p:nvSpPr>
        <p:spPr/>
        <p:txBody>
          <a:bodyPr anchor="ctr"/>
          <a:lstStyle/>
          <a:p>
            <a:pPr eaLnBrk="1" hangingPunct="1"/>
            <a:r>
              <a:rPr lang="zh-CN" altLang="en-US"/>
              <a:t>其他安全性保护</a:t>
            </a:r>
          </a:p>
        </p:txBody>
      </p:sp>
      <p:sp>
        <p:nvSpPr>
          <p:cNvPr id="106500" name="Rectangle 3"/>
          <p:cNvSpPr>
            <a:spLocks noGrp="1" noChangeArrowheads="1"/>
          </p:cNvSpPr>
          <p:nvPr>
            <p:ph sz="quarter" idx="10"/>
          </p:nvPr>
        </p:nvSpPr>
        <p:spPr>
          <a:xfrm>
            <a:off x="683568" y="769938"/>
            <a:ext cx="8136582" cy="4238404"/>
          </a:xfrm>
        </p:spPr>
        <p:txBody>
          <a:bodyPr wrap="square">
            <a:spAutoFit/>
          </a:bodyPr>
          <a:lstStyle/>
          <a:p>
            <a:pPr defTabSz="912813" eaLnBrk="1" hangingPunct="1">
              <a:lnSpc>
                <a:spcPts val="2600"/>
              </a:lnSpc>
              <a:buSzPct val="100000"/>
            </a:pPr>
            <a:r>
              <a:rPr lang="zh-CN" altLang="en-US"/>
              <a:t>推理控制</a:t>
            </a:r>
          </a:p>
          <a:p>
            <a:pPr marL="450850" lvl="1" indent="-180975" defTabSz="912813" eaLnBrk="1" hangingPunct="1">
              <a:lnSpc>
                <a:spcPts val="2600"/>
              </a:lnSpc>
              <a:buSzPct val="100000"/>
              <a:buChar char="-"/>
            </a:pPr>
            <a:r>
              <a:rPr lang="zh-CN" altLang="en-US" sz="1400">
                <a:solidFill>
                  <a:schemeClr val="tx1">
                    <a:lumMod val="50000"/>
                    <a:lumOff val="50000"/>
                  </a:schemeClr>
                </a:solidFill>
              </a:rPr>
              <a:t>处理强制存取控制未解决的问题</a:t>
            </a:r>
          </a:p>
          <a:p>
            <a:pPr marL="450850" lvl="1" indent="-180975" defTabSz="912813" eaLnBrk="1" hangingPunct="1">
              <a:lnSpc>
                <a:spcPts val="2600"/>
              </a:lnSpc>
              <a:buSzPct val="100000"/>
              <a:buChar char="-"/>
            </a:pPr>
            <a:r>
              <a:rPr lang="zh-CN" altLang="en-US" sz="1400">
                <a:solidFill>
                  <a:schemeClr val="tx1">
                    <a:lumMod val="50000"/>
                    <a:lumOff val="50000"/>
                  </a:schemeClr>
                </a:solidFill>
              </a:rPr>
              <a:t>避免用户利用能够访问的数据推知更高密级的数据</a:t>
            </a:r>
            <a:endParaRPr lang="en-US" altLang="zh-CN" sz="1400">
              <a:solidFill>
                <a:schemeClr val="tx1">
                  <a:lumMod val="50000"/>
                  <a:lumOff val="50000"/>
                </a:schemeClr>
              </a:solidFill>
            </a:endParaRPr>
          </a:p>
          <a:p>
            <a:pPr marL="450850" lvl="1" indent="-180975" defTabSz="912813" eaLnBrk="1" hangingPunct="1">
              <a:lnSpc>
                <a:spcPts val="2600"/>
              </a:lnSpc>
              <a:buSzPct val="100000"/>
              <a:buChar char="-"/>
            </a:pPr>
            <a:r>
              <a:rPr lang="zh-CN" altLang="en-US" sz="1400">
                <a:solidFill>
                  <a:schemeClr val="tx1">
                    <a:lumMod val="50000"/>
                    <a:lumOff val="50000"/>
                  </a:schemeClr>
                </a:solidFill>
              </a:rPr>
              <a:t>常用方法</a:t>
            </a:r>
            <a:endParaRPr lang="en-US" altLang="zh-CN" sz="1400">
              <a:solidFill>
                <a:schemeClr val="tx1">
                  <a:lumMod val="50000"/>
                  <a:lumOff val="50000"/>
                </a:schemeClr>
              </a:solidFill>
            </a:endParaRPr>
          </a:p>
          <a:p>
            <a:pPr lvl="2"/>
            <a:r>
              <a:rPr lang="zh-CN" altLang="en-US"/>
              <a:t>基于函数依赖的推理控制</a:t>
            </a:r>
            <a:endParaRPr lang="en-US" altLang="zh-CN"/>
          </a:p>
          <a:p>
            <a:pPr lvl="2"/>
            <a:r>
              <a:rPr lang="zh-CN" altLang="en-US"/>
              <a:t>基于敏感关联的推理控制</a:t>
            </a:r>
            <a:endParaRPr lang="en-US" altLang="zh-CN"/>
          </a:p>
          <a:p>
            <a:pPr defTabSz="912813" eaLnBrk="1" hangingPunct="1">
              <a:lnSpc>
                <a:spcPts val="2600"/>
              </a:lnSpc>
              <a:buSzPct val="100000"/>
            </a:pPr>
            <a:r>
              <a:rPr lang="zh-CN" altLang="en-US"/>
              <a:t>隐蔽信道</a:t>
            </a:r>
            <a:endParaRPr lang="en-US" altLang="zh-CN"/>
          </a:p>
          <a:p>
            <a:pPr marL="450850" lvl="1" indent="-180975" defTabSz="912813" eaLnBrk="1" hangingPunct="1">
              <a:lnSpc>
                <a:spcPts val="2600"/>
              </a:lnSpc>
              <a:buSzPct val="100000"/>
              <a:buChar char="-"/>
            </a:pPr>
            <a:r>
              <a:rPr lang="zh-CN" altLang="zh-CN" sz="1400">
                <a:solidFill>
                  <a:schemeClr val="tx1">
                    <a:lumMod val="50000"/>
                    <a:lumOff val="50000"/>
                  </a:schemeClr>
                </a:solidFill>
              </a:rPr>
              <a:t>处理</a:t>
            </a:r>
            <a:r>
              <a:rPr lang="zh-CN" altLang="en-US" sz="1400">
                <a:solidFill>
                  <a:schemeClr val="tx1">
                    <a:lumMod val="50000"/>
                    <a:lumOff val="50000"/>
                  </a:schemeClr>
                </a:solidFill>
              </a:rPr>
              <a:t>强制存取控制</a:t>
            </a:r>
            <a:r>
              <a:rPr lang="zh-CN" altLang="zh-CN" sz="1400">
                <a:solidFill>
                  <a:schemeClr val="tx1">
                    <a:lumMod val="50000"/>
                    <a:lumOff val="50000"/>
                  </a:schemeClr>
                </a:solidFill>
              </a:rPr>
              <a:t>未解决的问题</a:t>
            </a:r>
            <a:endParaRPr lang="en-US" altLang="zh-CN" sz="1400">
              <a:solidFill>
                <a:schemeClr val="tx1">
                  <a:lumMod val="50000"/>
                  <a:lumOff val="50000"/>
                </a:schemeClr>
              </a:solidFill>
            </a:endParaRPr>
          </a:p>
          <a:p>
            <a:pPr defTabSz="912813" eaLnBrk="1" hangingPunct="1">
              <a:lnSpc>
                <a:spcPts val="2600"/>
              </a:lnSpc>
              <a:buSzPct val="100000"/>
            </a:pPr>
            <a:r>
              <a:rPr lang="zh-CN" altLang="en-US"/>
              <a:t>数据隐私保护</a:t>
            </a:r>
            <a:endParaRPr lang="en-US" altLang="zh-CN"/>
          </a:p>
          <a:p>
            <a:pPr marL="450850" lvl="1" indent="-180975" defTabSz="912813" eaLnBrk="1" hangingPunct="1">
              <a:lnSpc>
                <a:spcPts val="2600"/>
              </a:lnSpc>
              <a:buSzPct val="100000"/>
              <a:buChar char="-"/>
            </a:pPr>
            <a:r>
              <a:rPr lang="zh-CN" altLang="zh-CN" sz="1400">
                <a:solidFill>
                  <a:schemeClr val="tx1">
                    <a:lumMod val="50000"/>
                    <a:lumOff val="50000"/>
                  </a:schemeClr>
                </a:solidFill>
              </a:rPr>
              <a:t>描述个人控制其不愿他人知道或他人不便知道的个人数据的能力</a:t>
            </a:r>
            <a:endParaRPr lang="en-US" altLang="zh-CN" sz="1400">
              <a:solidFill>
                <a:schemeClr val="tx1">
                  <a:lumMod val="50000"/>
                  <a:lumOff val="50000"/>
                </a:schemeClr>
              </a:solidFill>
            </a:endParaRPr>
          </a:p>
          <a:p>
            <a:pPr marL="450850" lvl="1" indent="-180975" defTabSz="912813" eaLnBrk="1" hangingPunct="1">
              <a:lnSpc>
                <a:spcPts val="2600"/>
              </a:lnSpc>
              <a:buSzPct val="100000"/>
              <a:buChar char="-"/>
            </a:pPr>
            <a:r>
              <a:rPr lang="zh-CN" altLang="zh-CN" sz="1400">
                <a:solidFill>
                  <a:schemeClr val="tx1">
                    <a:lumMod val="50000"/>
                    <a:lumOff val="50000"/>
                  </a:schemeClr>
                </a:solidFill>
              </a:rPr>
              <a:t>范围很广</a:t>
            </a:r>
            <a:r>
              <a:rPr lang="zh-CN" altLang="en-US" sz="1400">
                <a:solidFill>
                  <a:schemeClr val="tx1">
                    <a:lumMod val="50000"/>
                    <a:lumOff val="50000"/>
                  </a:schemeClr>
                </a:solidFill>
              </a:rPr>
              <a:t>：</a:t>
            </a:r>
            <a:r>
              <a:rPr lang="zh-CN" altLang="zh-CN" sz="1400">
                <a:solidFill>
                  <a:schemeClr val="tx1">
                    <a:lumMod val="50000"/>
                    <a:lumOff val="50000"/>
                  </a:schemeClr>
                </a:solidFill>
              </a:rPr>
              <a:t>数据收集、数据存储、数据处理和数据发布等各个阶段</a:t>
            </a:r>
            <a:endParaRPr lang="zh-CN" altLang="en-US" sz="1400">
              <a:solidFill>
                <a:schemeClr val="tx1">
                  <a:lumMod val="50000"/>
                  <a:lumOff val="50000"/>
                </a:schemeClr>
              </a:solidFill>
            </a:endParaRPr>
          </a:p>
        </p:txBody>
      </p:sp>
    </p:spTree>
    <p:extLst>
      <p:ext uri="{BB962C8B-B14F-4D97-AF65-F5344CB8AC3E}">
        <p14:creationId xmlns:p14="http://schemas.microsoft.com/office/powerpoint/2010/main" val="144721417"/>
      </p:ext>
    </p:extLst>
  </p:cSld>
  <p:clrMapOvr>
    <a:masterClrMapping/>
  </p:clrMapOvr>
  <p:transition spd="slow"/>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98932</TotalTime>
  <Words>4466</Words>
  <Application>Microsoft Office PowerPoint</Application>
  <PresentationFormat>全屏显示(16:10)</PresentationFormat>
  <Paragraphs>808</Paragraphs>
  <Slides>93</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93</vt:i4>
      </vt:variant>
    </vt:vector>
  </HeadingPairs>
  <TitlesOfParts>
    <vt:vector size="107" baseType="lpstr">
      <vt:lpstr>华文中宋</vt:lpstr>
      <vt:lpstr>经典繁仿黑</vt:lpstr>
      <vt:lpstr>宋体</vt:lpstr>
      <vt:lpstr>微软雅黑</vt:lpstr>
      <vt:lpstr>Arial</vt:lpstr>
      <vt:lpstr>Calibri</vt:lpstr>
      <vt:lpstr>Cooper Black</vt:lpstr>
      <vt:lpstr>Impact</vt:lpstr>
      <vt:lpstr>Rockwell Extra Bold</vt:lpstr>
      <vt:lpstr>Tahoma</vt:lpstr>
      <vt:lpstr>Times New Roman</vt:lpstr>
      <vt:lpstr>Wingdings</vt:lpstr>
      <vt:lpstr>Office 主题</vt:lpstr>
      <vt:lpstr>SmartDraw</vt:lpstr>
      <vt:lpstr>PowerPoint 演示文稿</vt:lpstr>
      <vt:lpstr>PowerPoint 演示文稿</vt:lpstr>
      <vt:lpstr>问题的提出</vt:lpstr>
      <vt:lpstr>PowerPoint 演示文稿</vt:lpstr>
      <vt:lpstr>数据库的不安全因素</vt:lpstr>
      <vt:lpstr>PowerPoint 演示文稿</vt:lpstr>
      <vt:lpstr>安全标准简介</vt:lpstr>
      <vt:lpstr>信息安全标准发展历史</vt:lpstr>
      <vt:lpstr>TCSEC标准</vt:lpstr>
      <vt:lpstr>TCSEC/TDI安全级别划分</vt:lpstr>
      <vt:lpstr>TCSEC/TDI安全级别划分</vt:lpstr>
      <vt:lpstr>C1级</vt:lpstr>
      <vt:lpstr>C2级</vt:lpstr>
      <vt:lpstr>B1级</vt:lpstr>
      <vt:lpstr>B2级</vt:lpstr>
      <vt:lpstr>B3级</vt:lpstr>
      <vt:lpstr>A1级</vt:lpstr>
      <vt:lpstr>CC</vt:lpstr>
      <vt:lpstr>CC文本组成</vt:lpstr>
      <vt:lpstr>CC评估保证级（EAL）划分 </vt:lpstr>
      <vt:lpstr>PowerPoint 演示文稿</vt:lpstr>
      <vt:lpstr>非法使用数据库的情况</vt:lpstr>
      <vt:lpstr>数据库安全性控制</vt:lpstr>
      <vt:lpstr>数据库安全性控制模型</vt:lpstr>
      <vt:lpstr>存取控制流程</vt:lpstr>
      <vt:lpstr>数据库安全性控制的常用方法</vt:lpstr>
      <vt:lpstr>PowerPoint 演示文稿</vt:lpstr>
      <vt:lpstr>用户身份鉴别</vt:lpstr>
      <vt:lpstr>用户身份鉴别的方法</vt:lpstr>
      <vt:lpstr>PowerPoint 演示文稿</vt:lpstr>
      <vt:lpstr>存取控制</vt:lpstr>
      <vt:lpstr>常用存取控制方法</vt:lpstr>
      <vt:lpstr>PowerPoint 演示文稿</vt:lpstr>
      <vt:lpstr>自主存取控制方法</vt:lpstr>
      <vt:lpstr>关系数据库系统中的存取控制对象</vt:lpstr>
      <vt:lpstr>PowerPoint 演示文稿</vt:lpstr>
      <vt:lpstr>授权：GRANT</vt:lpstr>
      <vt:lpstr>GRANT</vt:lpstr>
      <vt:lpstr>WITH GRANT OPTION子句</vt:lpstr>
      <vt:lpstr>例题</vt:lpstr>
      <vt:lpstr>例题</vt:lpstr>
      <vt:lpstr>例题</vt:lpstr>
      <vt:lpstr>例题</vt:lpstr>
      <vt:lpstr>例题</vt:lpstr>
      <vt:lpstr>传播权限</vt:lpstr>
      <vt:lpstr>传播权限</vt:lpstr>
      <vt:lpstr>回收授权：REVOKE</vt:lpstr>
      <vt:lpstr>举例</vt:lpstr>
      <vt:lpstr>举例</vt:lpstr>
      <vt:lpstr>举例</vt:lpstr>
      <vt:lpstr>REVOKE</vt:lpstr>
      <vt:lpstr>SQL灵活的授权机制</vt:lpstr>
      <vt:lpstr>创建数据库模式的权限</vt:lpstr>
      <vt:lpstr>CREATE USER语句格式说明</vt:lpstr>
      <vt:lpstr>权限与可执行的操作对照表 </vt:lpstr>
      <vt:lpstr>PowerPoint 演示文稿</vt:lpstr>
      <vt:lpstr>数据库角色</vt:lpstr>
      <vt:lpstr>数据库角色的创建与授权</vt:lpstr>
      <vt:lpstr>将一个角色授予其他的角色或用户</vt:lpstr>
      <vt:lpstr>角色权限的收回</vt:lpstr>
      <vt:lpstr>举例</vt:lpstr>
      <vt:lpstr>举例</vt:lpstr>
      <vt:lpstr>举例</vt:lpstr>
      <vt:lpstr>举例</vt:lpstr>
      <vt:lpstr>PowerPoint 演示文稿</vt:lpstr>
      <vt:lpstr>自主存取控制缺点</vt:lpstr>
      <vt:lpstr>强制存取控制方法（MAC）</vt:lpstr>
      <vt:lpstr>强制存取控制方法</vt:lpstr>
      <vt:lpstr>强制存取控制方法</vt:lpstr>
      <vt:lpstr>强制存取规则</vt:lpstr>
      <vt:lpstr>强制存取控制方法</vt:lpstr>
      <vt:lpstr>DAC + MAC安全检查</vt:lpstr>
      <vt:lpstr>PowerPoint 演示文稿</vt:lpstr>
      <vt:lpstr>视图机制</vt:lpstr>
      <vt:lpstr>视图机制</vt:lpstr>
      <vt:lpstr>视图机制</vt:lpstr>
      <vt:lpstr>PowerPoint 演示文稿</vt:lpstr>
      <vt:lpstr>PowerPoint 演示文稿</vt:lpstr>
      <vt:lpstr>什么是审计</vt:lpstr>
      <vt:lpstr>审计功能的可选性</vt:lpstr>
      <vt:lpstr>审计事件</vt:lpstr>
      <vt:lpstr>审计功能</vt:lpstr>
      <vt:lpstr>AUDIT语句和NOAUDIT语句</vt:lpstr>
      <vt:lpstr>审计分类</vt:lpstr>
      <vt:lpstr>举例</vt:lpstr>
      <vt:lpstr>PowerPoint 演示文稿</vt:lpstr>
      <vt:lpstr>数据加密</vt:lpstr>
      <vt:lpstr>存储加密</vt:lpstr>
      <vt:lpstr>传输加密</vt:lpstr>
      <vt:lpstr>数据库可信传输示意图</vt:lpstr>
      <vt:lpstr>基于SSL传输方案</vt:lpstr>
      <vt:lpstr>PowerPoint 演示文稿</vt:lpstr>
      <vt:lpstr>其他安全性保护</vt:lpstr>
    </vt:vector>
  </TitlesOfParts>
  <Company>giga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SQL.ppt</dc:title>
  <dc:creator>隆承志</dc:creator>
  <cp:lastModifiedBy>long cheng zhi</cp:lastModifiedBy>
  <cp:revision>1082</cp:revision>
  <dcterms:created xsi:type="dcterms:W3CDTF">2001-07-16T06:48:48Z</dcterms:created>
  <dcterms:modified xsi:type="dcterms:W3CDTF">2020-03-23T08:54:53Z</dcterms:modified>
</cp:coreProperties>
</file>