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3"/>
  </p:notesMasterIdLst>
  <p:sldIdLst>
    <p:sldId id="789" r:id="rId2"/>
    <p:sldId id="790" r:id="rId3"/>
    <p:sldId id="791" r:id="rId4"/>
    <p:sldId id="792" r:id="rId5"/>
    <p:sldId id="863" r:id="rId6"/>
    <p:sldId id="878" r:id="rId7"/>
    <p:sldId id="796" r:id="rId8"/>
    <p:sldId id="797" r:id="rId9"/>
    <p:sldId id="798" r:id="rId10"/>
    <p:sldId id="799" r:id="rId11"/>
    <p:sldId id="879" r:id="rId12"/>
    <p:sldId id="800" r:id="rId13"/>
    <p:sldId id="801" r:id="rId14"/>
    <p:sldId id="802" r:id="rId15"/>
    <p:sldId id="864" r:id="rId16"/>
    <p:sldId id="867" r:id="rId17"/>
    <p:sldId id="877" r:id="rId18"/>
    <p:sldId id="805" r:id="rId19"/>
    <p:sldId id="806" r:id="rId20"/>
    <p:sldId id="865" r:id="rId21"/>
    <p:sldId id="876" r:id="rId22"/>
    <p:sldId id="808" r:id="rId23"/>
    <p:sldId id="809" r:id="rId24"/>
    <p:sldId id="810" r:id="rId25"/>
    <p:sldId id="811" r:id="rId26"/>
    <p:sldId id="812" r:id="rId27"/>
    <p:sldId id="813" r:id="rId28"/>
    <p:sldId id="868" r:id="rId29"/>
    <p:sldId id="815" r:id="rId30"/>
    <p:sldId id="874" r:id="rId31"/>
    <p:sldId id="817" r:id="rId32"/>
    <p:sldId id="818" r:id="rId33"/>
    <p:sldId id="819" r:id="rId34"/>
    <p:sldId id="820" r:id="rId35"/>
    <p:sldId id="821" r:id="rId36"/>
    <p:sldId id="822" r:id="rId37"/>
    <p:sldId id="875" r:id="rId38"/>
    <p:sldId id="824" r:id="rId39"/>
    <p:sldId id="825" r:id="rId40"/>
    <p:sldId id="826" r:id="rId41"/>
    <p:sldId id="827" r:id="rId42"/>
    <p:sldId id="869" r:id="rId43"/>
    <p:sldId id="829" r:id="rId44"/>
    <p:sldId id="830" r:id="rId45"/>
    <p:sldId id="831" r:id="rId46"/>
    <p:sldId id="832" r:id="rId47"/>
    <p:sldId id="833" r:id="rId48"/>
    <p:sldId id="870" r:id="rId49"/>
    <p:sldId id="841" r:id="rId50"/>
    <p:sldId id="842" r:id="rId51"/>
    <p:sldId id="843" r:id="rId52"/>
    <p:sldId id="873" r:id="rId53"/>
    <p:sldId id="844" r:id="rId54"/>
    <p:sldId id="845" r:id="rId55"/>
    <p:sldId id="846" r:id="rId56"/>
    <p:sldId id="847" r:id="rId57"/>
    <p:sldId id="848" r:id="rId58"/>
    <p:sldId id="849" r:id="rId59"/>
    <p:sldId id="850" r:id="rId60"/>
    <p:sldId id="851" r:id="rId61"/>
    <p:sldId id="852" r:id="rId62"/>
    <p:sldId id="853" r:id="rId63"/>
    <p:sldId id="854" r:id="rId64"/>
    <p:sldId id="866" r:id="rId65"/>
    <p:sldId id="855" r:id="rId66"/>
    <p:sldId id="856" r:id="rId67"/>
    <p:sldId id="871" r:id="rId68"/>
    <p:sldId id="858" r:id="rId69"/>
    <p:sldId id="872" r:id="rId70"/>
    <p:sldId id="860" r:id="rId71"/>
    <p:sldId id="862" r:id="rId72"/>
  </p:sldIdLst>
  <p:sldSz cx="9144000" cy="5715000" type="screen16x10"/>
  <p:notesSz cx="6858000" cy="9144000"/>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1pPr>
    <a:lvl2pPr marL="455613" indent="1588"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2pPr>
    <a:lvl3pPr marL="912813" indent="1588"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3pPr>
    <a:lvl4pPr marL="1370013" indent="1588"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4pPr>
    <a:lvl5pPr marL="1827213" indent="1588"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99"/>
    <a:srgbClr val="1303E1"/>
    <a:srgbClr val="3522A8"/>
    <a:srgbClr val="2F0DBD"/>
    <a:srgbClr val="0000CC"/>
    <a:srgbClr val="CEF608"/>
    <a:srgbClr val="FC6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95972" autoAdjust="0"/>
  </p:normalViewPr>
  <p:slideViewPr>
    <p:cSldViewPr>
      <p:cViewPr varScale="1">
        <p:scale>
          <a:sx n="132" d="100"/>
          <a:sy n="132" d="100"/>
        </p:scale>
        <p:origin x="1092" y="108"/>
      </p:cViewPr>
      <p:guideLst>
        <p:guide orient="horz" pos="1800"/>
        <p:guide pos="2880"/>
      </p:guideLst>
    </p:cSldViewPr>
  </p:slideViewPr>
  <p:outlineViewPr>
    <p:cViewPr>
      <p:scale>
        <a:sx n="33" d="100"/>
        <a:sy n="33" d="100"/>
      </p:scale>
      <p:origin x="0" y="1440"/>
    </p:cViewPr>
  </p:outlineViewPr>
  <p:notesTextViewPr>
    <p:cViewPr>
      <p:scale>
        <a:sx n="100" d="100"/>
        <a:sy n="100" d="100"/>
      </p:scale>
      <p:origin x="0" y="0"/>
    </p:cViewPr>
  </p:notesTextViewPr>
  <p:sorterViewPr>
    <p:cViewPr>
      <p:scale>
        <a:sx n="100" d="100"/>
        <a:sy n="100" d="100"/>
      </p:scale>
      <p:origin x="0" y="47832"/>
    </p:cViewPr>
  </p:sorterViewPr>
  <p:notesViewPr>
    <p:cSldViewPr>
      <p:cViewPr>
        <p:scale>
          <a:sx n="100" d="100"/>
          <a:sy n="100" d="100"/>
        </p:scale>
        <p:origin x="-78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kumimoji="1" sz="1200">
                <a:latin typeface="Times New Roman" pitchFamily="18" charset="0"/>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a:latin typeface="Times New Roman" pitchFamily="18" charset="0"/>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defRPr kumimoji="1" sz="1200">
                <a:latin typeface="Times New Roman" pitchFamily="18"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a:latin typeface="Times New Roman" panose="02020603050405020304" pitchFamily="18" charset="0"/>
              </a:defRPr>
            </a:lvl1pPr>
          </a:lstStyle>
          <a:p>
            <a:pPr>
              <a:defRPr/>
            </a:pPr>
            <a:fld id="{5B52961A-748E-4536-96FA-E9B2008B545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5613"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2813"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0013"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7213"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5848" algn="l" defTabSz="914339" rtl="0" eaLnBrk="1" latinLnBrk="0" hangingPunct="1">
      <a:defRPr sz="1200" kern="1200">
        <a:solidFill>
          <a:schemeClr val="tx1"/>
        </a:solidFill>
        <a:latin typeface="+mn-lt"/>
        <a:ea typeface="+mn-ea"/>
        <a:cs typeface="+mn-cs"/>
      </a:defRPr>
    </a:lvl6pPr>
    <a:lvl7pPr marL="2743017" algn="l" defTabSz="914339" rtl="0" eaLnBrk="1" latinLnBrk="0" hangingPunct="1">
      <a:defRPr sz="1200" kern="1200">
        <a:solidFill>
          <a:schemeClr val="tx1"/>
        </a:solidFill>
        <a:latin typeface="+mn-lt"/>
        <a:ea typeface="+mn-ea"/>
        <a:cs typeface="+mn-cs"/>
      </a:defRPr>
    </a:lvl7pPr>
    <a:lvl8pPr marL="3200186" algn="l" defTabSz="914339" rtl="0" eaLnBrk="1" latinLnBrk="0" hangingPunct="1">
      <a:defRPr sz="1200" kern="1200">
        <a:solidFill>
          <a:schemeClr val="tx1"/>
        </a:solidFill>
        <a:latin typeface="+mn-lt"/>
        <a:ea typeface="+mn-ea"/>
        <a:cs typeface="+mn-cs"/>
      </a:defRPr>
    </a:lvl8pPr>
    <a:lvl9pPr marL="3657356" algn="l" defTabSz="91433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32500" lnSpcReduction="20000"/>
          </a:bodyPr>
          <a:lstStyle/>
          <a:p>
            <a:pPr>
              <a:defRPr/>
            </a:pPr>
            <a:r>
              <a:rPr lang="en-US" altLang="zh-CN" dirty="0">
                <a:effectLst>
                  <a:outerShdw blurRad="38100" dist="38100" dir="2700000" algn="tl">
                    <a:srgbClr val="C0C0C0"/>
                  </a:outerShdw>
                </a:effectLst>
              </a:rPr>
              <a:t>Oracle </a:t>
            </a:r>
            <a:r>
              <a:rPr lang="zh-CN" altLang="en-US" dirty="0">
                <a:effectLst>
                  <a:outerShdw blurRad="38100" dist="38100" dir="2700000" algn="tl">
                    <a:srgbClr val="C0C0C0"/>
                  </a:outerShdw>
                </a:effectLst>
              </a:rPr>
              <a:t>创建触发器语法格式：</a:t>
            </a:r>
            <a:endParaRPr lang="en-US" altLang="zh-CN" dirty="0">
              <a:effectLst>
                <a:outerShdw blurRad="38100" dist="38100" dir="2700000" algn="tl">
                  <a:srgbClr val="C0C0C0"/>
                </a:outerShdw>
              </a:effectLst>
            </a:endParaRPr>
          </a:p>
          <a:p>
            <a:pPr>
              <a:defRPr/>
            </a:pPr>
            <a:endParaRPr lang="en-US" dirty="0"/>
          </a:p>
          <a:p>
            <a:pPr>
              <a:defRPr/>
            </a:pPr>
            <a:r>
              <a:rPr lang="en-US" dirty="0"/>
              <a:t>CREATE [OR REPLACE] TIGGER </a:t>
            </a:r>
            <a:r>
              <a:rPr lang="zh-CN" altLang="en-US" dirty="0"/>
              <a:t>触发器名 </a:t>
            </a:r>
            <a:endParaRPr lang="en-US" altLang="zh-CN" dirty="0"/>
          </a:p>
          <a:p>
            <a:pPr>
              <a:defRPr/>
            </a:pPr>
            <a:r>
              <a:rPr lang="en-US" altLang="zh-CN" dirty="0"/>
              <a:t>[BEFORE | AFTER ]</a:t>
            </a:r>
            <a:r>
              <a:rPr lang="zh-CN" altLang="en-US" dirty="0"/>
              <a:t> 触发事件 </a:t>
            </a:r>
            <a:r>
              <a:rPr lang="en-US" dirty="0"/>
              <a:t>ON </a:t>
            </a:r>
            <a:r>
              <a:rPr lang="zh-CN" altLang="en-US" dirty="0"/>
              <a:t>表名</a:t>
            </a:r>
          </a:p>
          <a:p>
            <a:pPr>
              <a:defRPr/>
            </a:pPr>
            <a:r>
              <a:rPr lang="en-US" altLang="zh-CN" dirty="0"/>
              <a:t>[</a:t>
            </a:r>
            <a:r>
              <a:rPr lang="en-US" dirty="0"/>
              <a:t>FOR EACH ROW]  [WHEN </a:t>
            </a:r>
            <a:r>
              <a:rPr lang="zh-CN" altLang="en-US" dirty="0"/>
              <a:t>触发条件</a:t>
            </a:r>
            <a:r>
              <a:rPr lang="en-US" altLang="zh-CN" dirty="0"/>
              <a:t>]</a:t>
            </a:r>
          </a:p>
          <a:p>
            <a:pPr>
              <a:defRPr/>
            </a:pPr>
            <a:r>
              <a:rPr lang="en-US" altLang="zh-CN" dirty="0"/>
              <a:t>[DECLARE </a:t>
            </a:r>
          </a:p>
          <a:p>
            <a:pPr>
              <a:defRPr/>
            </a:pPr>
            <a:r>
              <a:rPr lang="en-US" altLang="zh-CN" dirty="0"/>
              <a:t>   </a:t>
            </a:r>
            <a:r>
              <a:rPr lang="zh-CN" altLang="en-US" dirty="0"/>
              <a:t>说明部分</a:t>
            </a:r>
            <a:r>
              <a:rPr lang="en-US" altLang="zh-CN" dirty="0"/>
              <a:t>]</a:t>
            </a:r>
            <a:r>
              <a:rPr lang="zh-CN" altLang="en-US" dirty="0"/>
              <a:t> </a:t>
            </a:r>
            <a:endParaRPr lang="en-US" dirty="0"/>
          </a:p>
          <a:p>
            <a:pPr>
              <a:defRPr/>
            </a:pPr>
            <a:r>
              <a:rPr lang="en-US" dirty="0"/>
              <a:t>BEGIN</a:t>
            </a:r>
          </a:p>
          <a:p>
            <a:pPr>
              <a:defRPr/>
            </a:pPr>
            <a:r>
              <a:rPr lang="zh-CN" altLang="en-US" dirty="0"/>
              <a:t>   执行语句</a:t>
            </a:r>
          </a:p>
          <a:p>
            <a:pPr>
              <a:defRPr/>
            </a:pPr>
            <a:r>
              <a:rPr lang="en-US" dirty="0"/>
              <a:t>END</a:t>
            </a:r>
          </a:p>
          <a:p>
            <a:pPr>
              <a:defRPr/>
            </a:pPr>
            <a:endParaRPr lang="en-US" altLang="zh-CN" dirty="0"/>
          </a:p>
          <a:p>
            <a:pPr>
              <a:defRPr/>
            </a:pPr>
            <a:r>
              <a:rPr lang="zh-CN" altLang="en-US" dirty="0"/>
              <a:t>另一个例子：</a:t>
            </a:r>
            <a:endParaRPr lang="en-US" altLang="zh-CN" dirty="0"/>
          </a:p>
          <a:p>
            <a:pPr>
              <a:defRPr/>
            </a:pPr>
            <a:r>
              <a:rPr lang="en-US" altLang="zh-CN" dirty="0"/>
              <a:t>CREATE or replace TRIGGER  MY_TRIGGER1</a:t>
            </a:r>
          </a:p>
          <a:p>
            <a:pPr>
              <a:defRPr/>
            </a:pPr>
            <a:r>
              <a:rPr lang="en-US" altLang="zh-CN" dirty="0"/>
              <a:t>after  UPDATE  OF grade  ON  sc</a:t>
            </a:r>
          </a:p>
          <a:p>
            <a:pPr>
              <a:defRPr/>
            </a:pPr>
            <a:r>
              <a:rPr lang="en-US" altLang="zh-CN" dirty="0"/>
              <a:t>referencing new as </a:t>
            </a:r>
            <a:r>
              <a:rPr lang="en-US" altLang="zh-CN" dirty="0" err="1"/>
              <a:t>nnew</a:t>
            </a:r>
            <a:r>
              <a:rPr lang="en-US" altLang="zh-CN" dirty="0"/>
              <a:t> FOR  EACH  ROW</a:t>
            </a:r>
          </a:p>
          <a:p>
            <a:pPr>
              <a:defRPr/>
            </a:pPr>
            <a:r>
              <a:rPr lang="en-US" altLang="zh-CN" dirty="0"/>
              <a:t>WHEN (</a:t>
            </a:r>
            <a:r>
              <a:rPr lang="en-US" altLang="zh-CN" dirty="0" err="1"/>
              <a:t>NNEW.grade</a:t>
            </a:r>
            <a:r>
              <a:rPr lang="en-US" altLang="zh-CN" dirty="0"/>
              <a:t>&gt;=60 and </a:t>
            </a:r>
            <a:r>
              <a:rPr lang="en-US" altLang="zh-CN" dirty="0" err="1"/>
              <a:t>old.grade</a:t>
            </a:r>
            <a:r>
              <a:rPr lang="en-US" altLang="zh-CN" dirty="0"/>
              <a:t>&lt;60)</a:t>
            </a:r>
          </a:p>
          <a:p>
            <a:pPr>
              <a:defRPr/>
            </a:pPr>
            <a:r>
              <a:rPr lang="en-US" altLang="zh-CN" dirty="0"/>
              <a:t>DECLARE </a:t>
            </a:r>
          </a:p>
          <a:p>
            <a:pPr>
              <a:defRPr/>
            </a:pPr>
            <a:r>
              <a:rPr lang="en-US" altLang="zh-CN" dirty="0"/>
              <a:t>BEGIN</a:t>
            </a:r>
          </a:p>
          <a:p>
            <a:pPr>
              <a:defRPr/>
            </a:pPr>
            <a:r>
              <a:rPr lang="en-US" altLang="zh-CN" dirty="0" err="1"/>
              <a:t>Raise_application_error</a:t>
            </a:r>
            <a:r>
              <a:rPr lang="en-US" altLang="zh-CN" dirty="0"/>
              <a:t>(-20001, '</a:t>
            </a:r>
            <a:r>
              <a:rPr lang="zh-CN" altLang="en-US" dirty="0"/>
              <a:t>不能更改不及格的成绩！</a:t>
            </a:r>
            <a:r>
              <a:rPr lang="en-US" altLang="zh-CN" dirty="0"/>
              <a:t>');  </a:t>
            </a:r>
          </a:p>
          <a:p>
            <a:pPr>
              <a:defRPr/>
            </a:pPr>
            <a:r>
              <a:rPr lang="en-US" altLang="zh-CN" dirty="0"/>
              <a:t>END  MY_TRIGGER1;</a:t>
            </a:r>
          </a:p>
          <a:p>
            <a:pPr>
              <a:defRPr/>
            </a:pPr>
            <a:r>
              <a:rPr lang="en-US" altLang="zh-CN" dirty="0"/>
              <a:t>/</a:t>
            </a:r>
          </a:p>
          <a:p>
            <a:pPr>
              <a:defRPr/>
            </a:pPr>
            <a:r>
              <a:rPr lang="zh-CN" altLang="en-US" dirty="0"/>
              <a:t>第</a:t>
            </a:r>
            <a:r>
              <a:rPr lang="en-US" altLang="zh-CN" dirty="0"/>
              <a:t>3</a:t>
            </a:r>
            <a:r>
              <a:rPr lang="zh-CN" altLang="en-US" dirty="0"/>
              <a:t>个例子：</a:t>
            </a:r>
            <a:endParaRPr lang="en-US" altLang="zh-CN" dirty="0"/>
          </a:p>
          <a:p>
            <a:pPr>
              <a:defRPr/>
            </a:pPr>
            <a:r>
              <a:rPr lang="en-US" altLang="zh-CN" dirty="0"/>
              <a:t>SET  SERVEROUTPUT  ON;</a:t>
            </a:r>
          </a:p>
          <a:p>
            <a:pPr>
              <a:defRPr/>
            </a:pPr>
            <a:r>
              <a:rPr lang="en-US" altLang="zh-CN" dirty="0"/>
              <a:t>CREATE or replace TRIGGER  MY_TRIGGER</a:t>
            </a:r>
          </a:p>
          <a:p>
            <a:pPr>
              <a:defRPr/>
            </a:pPr>
            <a:r>
              <a:rPr lang="en-US" altLang="zh-CN" dirty="0"/>
              <a:t>after  INSERT  OR UPDATE  OF </a:t>
            </a:r>
            <a:r>
              <a:rPr lang="en-US" altLang="zh-CN" dirty="0" err="1"/>
              <a:t>sno,sNAME</a:t>
            </a:r>
            <a:r>
              <a:rPr lang="en-US" altLang="zh-CN" dirty="0"/>
              <a:t>  ON  student</a:t>
            </a:r>
          </a:p>
          <a:p>
            <a:pPr>
              <a:defRPr/>
            </a:pPr>
            <a:r>
              <a:rPr lang="en-US" altLang="zh-CN" dirty="0"/>
              <a:t>referencing new as </a:t>
            </a:r>
            <a:r>
              <a:rPr lang="en-US" altLang="zh-CN" dirty="0" err="1"/>
              <a:t>nnew</a:t>
            </a:r>
            <a:r>
              <a:rPr lang="en-US" altLang="zh-CN" dirty="0"/>
              <a:t> FOR  EACH  ROW</a:t>
            </a:r>
          </a:p>
          <a:p>
            <a:pPr>
              <a:defRPr/>
            </a:pPr>
            <a:r>
              <a:rPr lang="en-US" altLang="zh-CN" dirty="0"/>
              <a:t>WHEN (</a:t>
            </a:r>
            <a:r>
              <a:rPr lang="en-US" altLang="zh-CN" dirty="0" err="1"/>
              <a:t>NNEW.sNAME</a:t>
            </a:r>
            <a:r>
              <a:rPr lang="en-US" altLang="zh-CN" dirty="0"/>
              <a:t>='DAVID')</a:t>
            </a:r>
          </a:p>
          <a:p>
            <a:pPr>
              <a:defRPr/>
            </a:pPr>
            <a:r>
              <a:rPr lang="en-US" altLang="zh-CN" dirty="0"/>
              <a:t>DECLARE </a:t>
            </a:r>
          </a:p>
          <a:p>
            <a:pPr>
              <a:defRPr/>
            </a:pPr>
            <a:r>
              <a:rPr lang="en-US" altLang="zh-CN" dirty="0" err="1"/>
              <a:t>pragma</a:t>
            </a:r>
            <a:r>
              <a:rPr lang="en-US" altLang="zh-CN" dirty="0"/>
              <a:t> </a:t>
            </a:r>
            <a:r>
              <a:rPr lang="en-US" altLang="zh-CN" dirty="0" err="1"/>
              <a:t>autonomous_transaction</a:t>
            </a:r>
            <a:r>
              <a:rPr lang="en-US" altLang="zh-CN" dirty="0"/>
              <a:t>;</a:t>
            </a:r>
          </a:p>
          <a:p>
            <a:pPr>
              <a:defRPr/>
            </a:pPr>
            <a:r>
              <a:rPr lang="en-US" altLang="zh-CN" dirty="0" err="1"/>
              <a:t>ssno</a:t>
            </a:r>
            <a:r>
              <a:rPr lang="en-US" altLang="zh-CN" dirty="0"/>
              <a:t>  student.sno  %TYPE;</a:t>
            </a:r>
          </a:p>
          <a:p>
            <a:pPr>
              <a:defRPr/>
            </a:pPr>
            <a:r>
              <a:rPr lang="en-US" altLang="zh-CN" dirty="0"/>
              <a:t>BEGIN</a:t>
            </a:r>
          </a:p>
          <a:p>
            <a:pPr>
              <a:defRPr/>
            </a:pPr>
            <a:r>
              <a:rPr lang="en-US" altLang="zh-CN" dirty="0"/>
              <a:t>SELECT  </a:t>
            </a:r>
            <a:r>
              <a:rPr lang="en-US" altLang="zh-CN" dirty="0" err="1"/>
              <a:t>sno</a:t>
            </a:r>
            <a:r>
              <a:rPr lang="en-US" altLang="zh-CN" dirty="0"/>
              <a:t>  INTO  </a:t>
            </a:r>
            <a:r>
              <a:rPr lang="en-US" altLang="zh-CN" dirty="0" err="1"/>
              <a:t>ssno</a:t>
            </a:r>
            <a:r>
              <a:rPr lang="en-US" altLang="zh-CN" dirty="0"/>
              <a:t>  FROM  student</a:t>
            </a:r>
          </a:p>
          <a:p>
            <a:pPr>
              <a:defRPr/>
            </a:pPr>
            <a:r>
              <a:rPr lang="en-US" altLang="zh-CN" dirty="0"/>
              <a:t>WHERE  </a:t>
            </a:r>
            <a:r>
              <a:rPr lang="en-US" altLang="zh-CN" dirty="0" err="1"/>
              <a:t>sname</a:t>
            </a:r>
            <a:r>
              <a:rPr lang="en-US" altLang="zh-CN" dirty="0"/>
              <a:t>='DAVID';</a:t>
            </a:r>
          </a:p>
          <a:p>
            <a:pPr>
              <a:defRPr/>
            </a:pPr>
            <a:r>
              <a:rPr lang="en-US" altLang="zh-CN" dirty="0"/>
              <a:t>DBMS_OUTPUT.PUT_LINE(</a:t>
            </a:r>
            <a:r>
              <a:rPr lang="en-US" altLang="zh-CN" dirty="0" err="1"/>
              <a:t>ssno</a:t>
            </a:r>
            <a:r>
              <a:rPr lang="en-US" altLang="zh-CN" dirty="0"/>
              <a:t>);</a:t>
            </a:r>
          </a:p>
          <a:p>
            <a:pPr>
              <a:defRPr/>
            </a:pPr>
            <a:r>
              <a:rPr lang="en-US" altLang="zh-CN" dirty="0"/>
              <a:t>END  MY_TRIGGER;</a:t>
            </a:r>
          </a:p>
          <a:p>
            <a:pPr>
              <a:defRPr/>
            </a:pPr>
            <a:r>
              <a:rPr lang="en-US" altLang="zh-CN" dirty="0"/>
              <a:t>/</a:t>
            </a:r>
          </a:p>
          <a:p>
            <a:pPr>
              <a:defRPr/>
            </a:pPr>
            <a:endParaRPr lang="en-US" altLang="zh-CN" dirty="0"/>
          </a:p>
          <a:p>
            <a:pPr>
              <a:defRPr/>
            </a:pPr>
            <a:r>
              <a:rPr lang="en-US" altLang="zh-CN" dirty="0"/>
              <a:t>CREATE VIEW </a:t>
            </a:r>
            <a:r>
              <a:rPr lang="en-US" altLang="zh-CN" dirty="0" err="1"/>
              <a:t>Student_Grade</a:t>
            </a:r>
            <a:r>
              <a:rPr lang="en-US" altLang="zh-CN" dirty="0"/>
              <a:t>(SNAME,CNAME,GRADE) AS SELECT SNAME,CNAME,GRADE FROM </a:t>
            </a:r>
            <a:r>
              <a:rPr lang="en-US" altLang="zh-CN" dirty="0" err="1"/>
              <a:t>Student,Courses,SC</a:t>
            </a:r>
            <a:r>
              <a:rPr lang="en-US" altLang="zh-CN" dirty="0"/>
              <a:t> WHERE Student.SNO=SC.SNO AND Courses.CNO=SC.CNO;</a:t>
            </a:r>
          </a:p>
          <a:p>
            <a:pPr>
              <a:defRPr/>
            </a:pPr>
            <a:endParaRPr lang="en-US" altLang="zh-CN" dirty="0"/>
          </a:p>
          <a:p>
            <a:pPr>
              <a:defRPr/>
            </a:pPr>
            <a:r>
              <a:rPr lang="en-US" altLang="zh-CN" dirty="0"/>
              <a:t>create or replace trigger </a:t>
            </a:r>
            <a:r>
              <a:rPr lang="en-US" altLang="zh-CN" dirty="0" err="1"/>
              <a:t>Upd_StuView</a:t>
            </a:r>
            <a:endParaRPr lang="en-US" altLang="zh-CN" dirty="0"/>
          </a:p>
          <a:p>
            <a:pPr>
              <a:defRPr/>
            </a:pPr>
            <a:r>
              <a:rPr lang="en-US" altLang="zh-CN" dirty="0"/>
              <a:t>instead of  insert </a:t>
            </a:r>
          </a:p>
          <a:p>
            <a:pPr>
              <a:defRPr/>
            </a:pPr>
            <a:r>
              <a:rPr lang="en-US" altLang="zh-CN" dirty="0"/>
              <a:t>on </a:t>
            </a:r>
            <a:r>
              <a:rPr lang="en-US" altLang="zh-CN" dirty="0" err="1"/>
              <a:t>Student_Grade</a:t>
            </a:r>
            <a:endParaRPr lang="en-US" altLang="zh-CN" dirty="0"/>
          </a:p>
          <a:p>
            <a:pPr>
              <a:defRPr/>
            </a:pPr>
            <a:r>
              <a:rPr lang="en-US" altLang="zh-CN" dirty="0"/>
              <a:t>referencing new as </a:t>
            </a:r>
            <a:r>
              <a:rPr lang="en-US" altLang="zh-CN" dirty="0" err="1"/>
              <a:t>nnew</a:t>
            </a:r>
            <a:r>
              <a:rPr lang="en-US" altLang="zh-CN" dirty="0"/>
              <a:t> for each row</a:t>
            </a:r>
          </a:p>
          <a:p>
            <a:pPr>
              <a:defRPr/>
            </a:pPr>
            <a:r>
              <a:rPr lang="en-US" altLang="zh-CN" dirty="0"/>
              <a:t>declare </a:t>
            </a:r>
            <a:r>
              <a:rPr lang="en-US" altLang="zh-CN" dirty="0" err="1"/>
              <a:t>tsno</a:t>
            </a:r>
            <a:r>
              <a:rPr lang="en-US" altLang="zh-CN" dirty="0"/>
              <a:t> integer;</a:t>
            </a:r>
          </a:p>
          <a:p>
            <a:pPr>
              <a:defRPr/>
            </a:pPr>
            <a:r>
              <a:rPr lang="en-US" altLang="zh-CN" dirty="0" err="1"/>
              <a:t>tcno</a:t>
            </a:r>
            <a:r>
              <a:rPr lang="en-US" altLang="zh-CN" dirty="0"/>
              <a:t> </a:t>
            </a:r>
            <a:r>
              <a:rPr lang="en-US" altLang="zh-CN" dirty="0" err="1"/>
              <a:t>varchar</a:t>
            </a:r>
            <a:r>
              <a:rPr lang="en-US" altLang="zh-CN" dirty="0"/>
              <a:t>(20) ;</a:t>
            </a:r>
          </a:p>
          <a:p>
            <a:pPr>
              <a:defRPr/>
            </a:pPr>
            <a:r>
              <a:rPr lang="en-US" altLang="zh-CN" dirty="0"/>
              <a:t>begin </a:t>
            </a:r>
          </a:p>
          <a:p>
            <a:pPr>
              <a:defRPr/>
            </a:pPr>
            <a:r>
              <a:rPr lang="en-US" altLang="zh-CN" dirty="0"/>
              <a:t>select </a:t>
            </a:r>
            <a:r>
              <a:rPr lang="en-US" altLang="zh-CN" dirty="0" err="1"/>
              <a:t>sno</a:t>
            </a:r>
            <a:r>
              <a:rPr lang="en-US" altLang="zh-CN" dirty="0"/>
              <a:t> into </a:t>
            </a:r>
            <a:r>
              <a:rPr lang="en-US" altLang="zh-CN" dirty="0" err="1"/>
              <a:t>tsno</a:t>
            </a:r>
            <a:r>
              <a:rPr lang="en-US" altLang="zh-CN" dirty="0"/>
              <a:t> </a:t>
            </a:r>
          </a:p>
          <a:p>
            <a:pPr>
              <a:defRPr/>
            </a:pPr>
            <a:r>
              <a:rPr lang="en-US" altLang="zh-CN" dirty="0"/>
              <a:t>from student </a:t>
            </a:r>
          </a:p>
          <a:p>
            <a:pPr>
              <a:defRPr/>
            </a:pPr>
            <a:r>
              <a:rPr lang="en-US" altLang="zh-CN" dirty="0"/>
              <a:t>where </a:t>
            </a:r>
            <a:r>
              <a:rPr lang="en-US" altLang="zh-CN" dirty="0" err="1"/>
              <a:t>sname</a:t>
            </a:r>
            <a:r>
              <a:rPr lang="en-US" altLang="zh-CN" dirty="0"/>
              <a:t>=:</a:t>
            </a:r>
            <a:r>
              <a:rPr lang="en-US" altLang="zh-CN" dirty="0" err="1"/>
              <a:t>nnew.sname</a:t>
            </a:r>
            <a:r>
              <a:rPr lang="en-US" altLang="zh-CN" dirty="0"/>
              <a:t>;</a:t>
            </a:r>
          </a:p>
          <a:p>
            <a:pPr>
              <a:defRPr/>
            </a:pPr>
            <a:r>
              <a:rPr lang="en-US" altLang="zh-CN" dirty="0"/>
              <a:t>select </a:t>
            </a:r>
            <a:r>
              <a:rPr lang="en-US" altLang="zh-CN" dirty="0" err="1"/>
              <a:t>cno</a:t>
            </a:r>
            <a:r>
              <a:rPr lang="en-US" altLang="zh-CN" dirty="0"/>
              <a:t> into </a:t>
            </a:r>
            <a:r>
              <a:rPr lang="en-US" altLang="zh-CN" dirty="0" err="1"/>
              <a:t>tcno</a:t>
            </a:r>
            <a:endParaRPr lang="en-US" altLang="zh-CN" dirty="0"/>
          </a:p>
          <a:p>
            <a:pPr>
              <a:defRPr/>
            </a:pPr>
            <a:r>
              <a:rPr lang="en-US" altLang="zh-CN" dirty="0"/>
              <a:t>from courses</a:t>
            </a:r>
          </a:p>
          <a:p>
            <a:pPr>
              <a:defRPr/>
            </a:pPr>
            <a:r>
              <a:rPr lang="en-US" altLang="zh-CN" dirty="0"/>
              <a:t>where </a:t>
            </a:r>
            <a:r>
              <a:rPr lang="en-US" altLang="zh-CN" dirty="0" err="1"/>
              <a:t>cname</a:t>
            </a:r>
            <a:r>
              <a:rPr lang="en-US" altLang="zh-CN" dirty="0"/>
              <a:t>=:</a:t>
            </a:r>
            <a:r>
              <a:rPr lang="en-US" altLang="zh-CN" dirty="0" err="1"/>
              <a:t>nnew.cname</a:t>
            </a:r>
            <a:r>
              <a:rPr lang="en-US" altLang="zh-CN" dirty="0"/>
              <a:t>;</a:t>
            </a:r>
          </a:p>
          <a:p>
            <a:pPr>
              <a:defRPr/>
            </a:pPr>
            <a:r>
              <a:rPr lang="en-US" altLang="zh-CN" dirty="0"/>
              <a:t>insert into sc(</a:t>
            </a:r>
            <a:r>
              <a:rPr lang="en-US" altLang="zh-CN" dirty="0" err="1"/>
              <a:t>sno,cno,grade</a:t>
            </a:r>
            <a:r>
              <a:rPr lang="en-US" altLang="zh-CN" dirty="0"/>
              <a:t>) values(</a:t>
            </a:r>
            <a:r>
              <a:rPr lang="en-US" altLang="zh-CN" dirty="0" err="1"/>
              <a:t>tsno,tcno,:nnew.grade</a:t>
            </a:r>
            <a:r>
              <a:rPr lang="en-US" altLang="zh-CN" dirty="0"/>
              <a:t>);</a:t>
            </a:r>
          </a:p>
          <a:p>
            <a:pPr>
              <a:defRPr/>
            </a:pPr>
            <a:r>
              <a:rPr lang="en-US" altLang="zh-CN" dirty="0"/>
              <a:t>end;</a:t>
            </a:r>
          </a:p>
          <a:p>
            <a:pPr>
              <a:defRPr/>
            </a:pPr>
            <a:r>
              <a:rPr lang="en-US" altLang="zh-CN" dirty="0"/>
              <a:t>/</a:t>
            </a:r>
            <a:endParaRPr lang="zh-CN" altLang="en-US" dirty="0"/>
          </a:p>
        </p:txBody>
      </p:sp>
      <p:sp>
        <p:nvSpPr>
          <p:cNvPr id="819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7425" eaLnBrk="0" hangingPunct="0">
              <a:defRPr>
                <a:solidFill>
                  <a:schemeClr val="tx1"/>
                </a:solidFill>
                <a:latin typeface="Arial" panose="020B0604020202020204" pitchFamily="34" charset="0"/>
                <a:ea typeface="宋体" panose="02010600030101010101" pitchFamily="2" charset="-122"/>
              </a:defRPr>
            </a:lvl1pPr>
            <a:lvl2pPr marL="742950" indent="-285750" defTabSz="987425" eaLnBrk="0" hangingPunct="0">
              <a:defRPr>
                <a:solidFill>
                  <a:schemeClr val="tx1"/>
                </a:solidFill>
                <a:latin typeface="Arial" panose="020B0604020202020204" pitchFamily="34" charset="0"/>
                <a:ea typeface="宋体" panose="02010600030101010101" pitchFamily="2" charset="-122"/>
              </a:defRPr>
            </a:lvl2pPr>
            <a:lvl3pPr marL="1143000" indent="-228600" defTabSz="987425" eaLnBrk="0" hangingPunct="0">
              <a:defRPr>
                <a:solidFill>
                  <a:schemeClr val="tx1"/>
                </a:solidFill>
                <a:latin typeface="Arial" panose="020B0604020202020204" pitchFamily="34" charset="0"/>
                <a:ea typeface="宋体" panose="02010600030101010101" pitchFamily="2" charset="-122"/>
              </a:defRPr>
            </a:lvl3pPr>
            <a:lvl4pPr marL="1600200" indent="-228600" defTabSz="987425" eaLnBrk="0" hangingPunct="0">
              <a:defRPr>
                <a:solidFill>
                  <a:schemeClr val="tx1"/>
                </a:solidFill>
                <a:latin typeface="Arial" panose="020B0604020202020204" pitchFamily="34" charset="0"/>
                <a:ea typeface="宋体" panose="02010600030101010101" pitchFamily="2" charset="-122"/>
              </a:defRPr>
            </a:lvl4pPr>
            <a:lvl5pPr marL="2057400" indent="-228600" defTabSz="987425" eaLnBrk="0" hangingPunct="0">
              <a:defRPr>
                <a:solidFill>
                  <a:schemeClr val="tx1"/>
                </a:solidFill>
                <a:latin typeface="Arial" panose="020B0604020202020204" pitchFamily="34" charset="0"/>
                <a:ea typeface="宋体" panose="02010600030101010101" pitchFamily="2" charset="-122"/>
              </a:defRPr>
            </a:lvl5pPr>
            <a:lvl6pPr marL="2514600" indent="-228600" defTabSz="9874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874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874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874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F3BF39-0D4E-4C00-81EB-C889E4FB9279}" type="slidenum">
              <a:rPr lang="en-US" altLang="zh-CN">
                <a:latin typeface="Helvetica" panose="020B0604020202020204" pitchFamily="34" charset="0"/>
              </a:rPr>
              <a:pPr eaLnBrk="1" hangingPunct="1"/>
              <a:t>66</a:t>
            </a:fld>
            <a:endParaRPr lang="en-US" altLang="zh-CN">
              <a:latin typeface="Helvetica" panose="020B0604020202020204" pitchFamily="34" charset="0"/>
            </a:endParaRPr>
          </a:p>
        </p:txBody>
      </p:sp>
    </p:spTree>
    <p:extLst>
      <p:ext uri="{BB962C8B-B14F-4D97-AF65-F5344CB8AC3E}">
        <p14:creationId xmlns:p14="http://schemas.microsoft.com/office/powerpoint/2010/main" val="332289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目录页">
    <p:spTree>
      <p:nvGrpSpPr>
        <p:cNvPr id="1" name=""/>
        <p:cNvGrpSpPr/>
        <p:nvPr/>
      </p:nvGrpSpPr>
      <p:grpSpPr>
        <a:xfrm>
          <a:off x="0" y="0"/>
          <a:ext cx="0" cy="0"/>
          <a:chOff x="0" y="0"/>
          <a:chExt cx="0" cy="0"/>
        </a:xfrm>
      </p:grpSpPr>
      <p:sp>
        <p:nvSpPr>
          <p:cNvPr id="2" name="矩形 1"/>
          <p:cNvSpPr/>
          <p:nvPr/>
        </p:nvSpPr>
        <p:spPr>
          <a:xfrm>
            <a:off x="269875" y="0"/>
            <a:ext cx="252413" cy="757238"/>
          </a:xfrm>
          <a:prstGeom prst="rect">
            <a:avLst/>
          </a:prstGeom>
          <a:gradFill>
            <a:gsLst>
              <a:gs pos="0">
                <a:srgbClr val="333134"/>
              </a:gs>
              <a:gs pos="74000">
                <a:srgbClr val="39373A"/>
              </a:gs>
              <a:gs pos="83000">
                <a:srgbClr val="373538"/>
              </a:gs>
              <a:gs pos="100000">
                <a:srgbClr val="36343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eaLnBrk="1" hangingPunct="1">
              <a:spcBef>
                <a:spcPct val="20000"/>
              </a:spcBef>
              <a:defRPr/>
            </a:pPr>
            <a:endParaRPr lang="zh-CN" altLang="en-US"/>
          </a:p>
        </p:txBody>
      </p:sp>
      <p:sp>
        <p:nvSpPr>
          <p:cNvPr id="3" name="TextBox 2"/>
          <p:cNvSpPr txBox="1">
            <a:spLocks noChangeArrowheads="1"/>
          </p:cNvSpPr>
          <p:nvPr/>
        </p:nvSpPr>
        <p:spPr bwMode="auto">
          <a:xfrm>
            <a:off x="622300" y="336550"/>
            <a:ext cx="1087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eaLnBrk="1" hangingPunct="1">
              <a:spcBef>
                <a:spcPct val="20000"/>
              </a:spcBef>
              <a:defRPr/>
            </a:pPr>
            <a:r>
              <a:rPr lang="zh-CN" altLang="en-US" sz="1800" b="1">
                <a:solidFill>
                  <a:srgbClr val="666666"/>
                </a:solidFill>
                <a:latin typeface="微软雅黑" pitchFamily="34" charset="-122"/>
                <a:ea typeface="微软雅黑" pitchFamily="34" charset="-122"/>
              </a:rPr>
              <a:t>目录页</a:t>
            </a:r>
          </a:p>
        </p:txBody>
      </p:sp>
      <p:sp>
        <p:nvSpPr>
          <p:cNvPr id="4" name="矩形 24"/>
          <p:cNvSpPr>
            <a:spLocks noChangeArrowheads="1"/>
          </p:cNvSpPr>
          <p:nvPr/>
        </p:nvSpPr>
        <p:spPr bwMode="auto">
          <a:xfrm>
            <a:off x="1601788" y="465138"/>
            <a:ext cx="1836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eaLnBrk="1" hangingPunct="1">
              <a:spcBef>
                <a:spcPct val="20000"/>
              </a:spcBef>
              <a:defRPr/>
            </a:pPr>
            <a:r>
              <a:rPr lang="en-US" altLang="zh-CN" sz="1200" b="1">
                <a:solidFill>
                  <a:srgbClr val="FFC000"/>
                </a:solidFill>
                <a:ea typeface="微软雅黑" pitchFamily="34" charset="-122"/>
                <a:cs typeface="Arial Unicode MS" pitchFamily="34" charset="-122"/>
              </a:rPr>
              <a:t>CONTENTS PAGE</a:t>
            </a:r>
          </a:p>
        </p:txBody>
      </p:sp>
      <p:cxnSp>
        <p:nvCxnSpPr>
          <p:cNvPr id="5" name="直接连接符 4"/>
          <p:cNvCxnSpPr/>
          <p:nvPr/>
        </p:nvCxnSpPr>
        <p:spPr>
          <a:xfrm>
            <a:off x="269875" y="757238"/>
            <a:ext cx="32766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376630"/>
      </p:ext>
    </p:extLst>
  </p:cSld>
  <p:clrMapOvr>
    <a:masterClrMapping/>
  </p:clrMapOvr>
  <p:transition spd="slow" advTm="109595">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目录页">
    <p:spTree>
      <p:nvGrpSpPr>
        <p:cNvPr id="1" name=""/>
        <p:cNvGrpSpPr/>
        <p:nvPr/>
      </p:nvGrpSpPr>
      <p:grpSpPr>
        <a:xfrm>
          <a:off x="0" y="0"/>
          <a:ext cx="0" cy="0"/>
          <a:chOff x="0" y="0"/>
          <a:chExt cx="0" cy="0"/>
        </a:xfrm>
      </p:grpSpPr>
      <p:sp>
        <p:nvSpPr>
          <p:cNvPr id="2" name="矩形 1"/>
          <p:cNvSpPr/>
          <p:nvPr userDrawn="1"/>
        </p:nvSpPr>
        <p:spPr>
          <a:xfrm>
            <a:off x="0" y="0"/>
            <a:ext cx="3276600" cy="5715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pSp>
        <p:nvGrpSpPr>
          <p:cNvPr id="3" name="组合 2"/>
          <p:cNvGrpSpPr>
            <a:grpSpLocks/>
          </p:cNvGrpSpPr>
          <p:nvPr userDrawn="1"/>
        </p:nvGrpSpPr>
        <p:grpSpPr bwMode="auto">
          <a:xfrm>
            <a:off x="2555875" y="962025"/>
            <a:ext cx="431800" cy="431800"/>
            <a:chOff x="789984" y="220469"/>
            <a:chExt cx="550863" cy="550863"/>
          </a:xfrm>
        </p:grpSpPr>
        <p:sp>
          <p:nvSpPr>
            <p:cNvPr id="4" name="Oval 173"/>
            <p:cNvSpPr>
              <a:spLocks noChangeArrowheads="1"/>
            </p:cNvSpPr>
            <p:nvPr/>
          </p:nvSpPr>
          <p:spPr bwMode="auto">
            <a:xfrm>
              <a:off x="789984" y="220469"/>
              <a:ext cx="550863" cy="550863"/>
            </a:xfrm>
            <a:prstGeom prst="ellipse">
              <a:avLst/>
            </a:prstGeom>
            <a:solidFill>
              <a:srgbClr val="ECBD0C"/>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eaLnBrk="1" hangingPunct="1">
                <a:defRPr/>
              </a:pPr>
              <a:endParaRPr lang="zh-CN" altLang="en-US" sz="1200">
                <a:cs typeface="+mn-ea"/>
                <a:sym typeface="+mn-lt"/>
              </a:endParaRPr>
            </a:p>
          </p:txBody>
        </p:sp>
        <p:sp>
          <p:nvSpPr>
            <p:cNvPr id="5" name="Freeform 191"/>
            <p:cNvSpPr>
              <a:spLocks/>
            </p:cNvSpPr>
            <p:nvPr/>
          </p:nvSpPr>
          <p:spPr bwMode="auto">
            <a:xfrm>
              <a:off x="970230" y="307555"/>
              <a:ext cx="243028" cy="376693"/>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rgbClr val="FFFFFF"/>
            </a:solidFill>
            <a:ln w="9525">
              <a:noFill/>
              <a:round/>
              <a:headEnd/>
              <a:tailEnd/>
            </a:ln>
            <a:extLst/>
          </p:spPr>
          <p:txBody>
            <a:bodyPr lIns="68580" tIns="34290" rIns="68580" bIns="34290"/>
            <a:lstStyle/>
            <a:p>
              <a:pPr eaLnBrk="1" hangingPunct="1">
                <a:defRPr/>
              </a:pPr>
              <a:endParaRPr lang="zh-CN" altLang="en-US" sz="1100">
                <a:cs typeface="+mn-ea"/>
                <a:sym typeface="+mn-lt"/>
              </a:endParaRPr>
            </a:p>
          </p:txBody>
        </p:sp>
      </p:grpSp>
      <p:cxnSp>
        <p:nvCxnSpPr>
          <p:cNvPr id="6" name="直接连接符 5"/>
          <p:cNvCxnSpPr/>
          <p:nvPr userDrawn="1"/>
        </p:nvCxnSpPr>
        <p:spPr>
          <a:xfrm>
            <a:off x="0" y="2570163"/>
            <a:ext cx="3276600"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1874838"/>
            <a:ext cx="3276600"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a:grpSpLocks/>
          </p:cNvGrpSpPr>
          <p:nvPr userDrawn="1"/>
        </p:nvGrpSpPr>
        <p:grpSpPr bwMode="auto">
          <a:xfrm>
            <a:off x="2555875" y="5018088"/>
            <a:ext cx="454025" cy="217487"/>
            <a:chOff x="2555776" y="4803998"/>
            <a:chExt cx="309169" cy="144016"/>
          </a:xfrm>
        </p:grpSpPr>
        <p:cxnSp>
          <p:nvCxnSpPr>
            <p:cNvPr id="9" name="直接连接符 8"/>
            <p:cNvCxnSpPr/>
            <p:nvPr/>
          </p:nvCxnSpPr>
          <p:spPr>
            <a:xfrm>
              <a:off x="2555776" y="4803998"/>
              <a:ext cx="309169" cy="0"/>
            </a:xfrm>
            <a:prstGeom prst="line">
              <a:avLst/>
            </a:prstGeom>
            <a:ln w="28575">
              <a:solidFill>
                <a:srgbClr val="ECBD0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48743" y="4876531"/>
              <a:ext cx="216202" cy="0"/>
            </a:xfrm>
            <a:prstGeom prst="line">
              <a:avLst/>
            </a:prstGeom>
            <a:ln w="28575">
              <a:solidFill>
                <a:srgbClr val="ECBD0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48743" y="4948014"/>
              <a:ext cx="216202" cy="0"/>
            </a:xfrm>
            <a:prstGeom prst="line">
              <a:avLst/>
            </a:prstGeom>
            <a:ln w="28575">
              <a:solidFill>
                <a:srgbClr val="ECBD0C"/>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a:spLocks noChangeArrowheads="1"/>
          </p:cNvSpPr>
          <p:nvPr userDrawn="1"/>
        </p:nvSpPr>
        <p:spPr bwMode="auto">
          <a:xfrm>
            <a:off x="755650" y="1930400"/>
            <a:ext cx="2441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b="1">
                <a:solidFill>
                  <a:srgbClr val="595959"/>
                </a:solidFill>
                <a:sym typeface="+mn-lt"/>
              </a:rPr>
              <a:t>CONTENTS</a:t>
            </a:r>
            <a:endParaRPr lang="zh-CN" altLang="en-US">
              <a:solidFill>
                <a:srgbClr val="595959"/>
              </a:solidFill>
            </a:endParaRPr>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76600" y="0"/>
            <a:ext cx="5867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8127120"/>
      </p:ext>
    </p:extLst>
  </p:cSld>
  <p:clrMapOvr>
    <a:masterClrMapping/>
  </p:clrMapOvr>
  <p:transition spd="slow" advTm="109595">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过渡页1">
    <p:spTree>
      <p:nvGrpSpPr>
        <p:cNvPr id="1" name=""/>
        <p:cNvGrpSpPr/>
        <p:nvPr/>
      </p:nvGrpSpPr>
      <p:grpSpPr>
        <a:xfrm>
          <a:off x="0" y="0"/>
          <a:ext cx="0" cy="0"/>
          <a:chOff x="0" y="0"/>
          <a:chExt cx="0" cy="0"/>
        </a:xfrm>
      </p:grpSpPr>
      <p:sp>
        <p:nvSpPr>
          <p:cNvPr id="2" name="矩形 1"/>
          <p:cNvSpPr/>
          <p:nvPr/>
        </p:nvSpPr>
        <p:spPr>
          <a:xfrm>
            <a:off x="269875" y="0"/>
            <a:ext cx="252413" cy="757238"/>
          </a:xfrm>
          <a:prstGeom prst="rect">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eaLnBrk="1" hangingPunct="1">
              <a:spcBef>
                <a:spcPct val="20000"/>
              </a:spcBef>
              <a:defRPr/>
            </a:pPr>
            <a:endParaRPr lang="zh-CN" altLang="en-US"/>
          </a:p>
        </p:txBody>
      </p:sp>
      <p:sp>
        <p:nvSpPr>
          <p:cNvPr id="3" name="TextBox 2"/>
          <p:cNvSpPr txBox="1">
            <a:spLocks noChangeArrowheads="1"/>
          </p:cNvSpPr>
          <p:nvPr/>
        </p:nvSpPr>
        <p:spPr bwMode="auto">
          <a:xfrm>
            <a:off x="622300" y="336550"/>
            <a:ext cx="1087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eaLnBrk="1" hangingPunct="1">
              <a:spcBef>
                <a:spcPct val="20000"/>
              </a:spcBef>
              <a:defRPr/>
            </a:pPr>
            <a:r>
              <a:rPr lang="zh-CN" altLang="en-US" sz="2000" b="1">
                <a:solidFill>
                  <a:srgbClr val="666666"/>
                </a:solidFill>
                <a:latin typeface="微软雅黑" pitchFamily="34" charset="-122"/>
                <a:ea typeface="微软雅黑" pitchFamily="34" charset="-122"/>
              </a:rPr>
              <a:t>过渡页</a:t>
            </a:r>
          </a:p>
        </p:txBody>
      </p:sp>
      <p:sp>
        <p:nvSpPr>
          <p:cNvPr id="4" name="矩形 24"/>
          <p:cNvSpPr>
            <a:spLocks noChangeArrowheads="1"/>
          </p:cNvSpPr>
          <p:nvPr/>
        </p:nvSpPr>
        <p:spPr bwMode="auto">
          <a:xfrm>
            <a:off x="1601788" y="465138"/>
            <a:ext cx="1836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20000"/>
              </a:spcBef>
              <a:defRPr/>
            </a:pPr>
            <a:r>
              <a:rPr lang="en-US" altLang="zh-CN" sz="1200" b="1">
                <a:solidFill>
                  <a:srgbClr val="1303E1"/>
                </a:solidFill>
                <a:ea typeface="微软雅黑" pitchFamily="34" charset="-122"/>
              </a:rPr>
              <a:t>TRANSITION PAGE</a:t>
            </a:r>
            <a:endParaRPr lang="zh-CN" altLang="en-US" sz="1200" b="1">
              <a:solidFill>
                <a:srgbClr val="1303E1"/>
              </a:solidFill>
              <a:ea typeface="微软雅黑" pitchFamily="34" charset="-122"/>
            </a:endParaRPr>
          </a:p>
        </p:txBody>
      </p:sp>
      <p:cxnSp>
        <p:nvCxnSpPr>
          <p:cNvPr id="5" name="直接连接符 4"/>
          <p:cNvCxnSpPr/>
          <p:nvPr/>
        </p:nvCxnSpPr>
        <p:spPr>
          <a:xfrm>
            <a:off x="269875" y="757238"/>
            <a:ext cx="32766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8377238" y="5476875"/>
            <a:ext cx="10795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836025" y="5476875"/>
            <a:ext cx="10795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210422"/>
      </p:ext>
    </p:extLst>
  </p:cSld>
  <p:clrMapOvr>
    <a:masterClrMapping/>
  </p:clrMapOvr>
  <p:transition spd="slow" advTm="109595">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第一章">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title"/>
          </p:nvPr>
        </p:nvSpPr>
        <p:spPr>
          <a:xfrm>
            <a:off x="755576" y="5492"/>
            <a:ext cx="8316416" cy="619759"/>
          </a:xfrm>
          <a:prstGeom prst="rect">
            <a:avLst/>
          </a:prstGeom>
        </p:spPr>
        <p:txBody>
          <a:bodyPr anchor="ctr"/>
          <a:lstStyle>
            <a:lvl1pPr algn="l">
              <a:defRPr lang="zh-CN" altLang="en-US" sz="2400" b="1" dirty="0">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单击此处编辑母版标题样式</a:t>
            </a:r>
            <a:endParaRPr lang="zh-CN" altLang="en-US" dirty="0"/>
          </a:p>
        </p:txBody>
      </p:sp>
      <p:sp>
        <p:nvSpPr>
          <p:cNvPr id="18" name="内容占位符 17"/>
          <p:cNvSpPr>
            <a:spLocks noGrp="1"/>
          </p:cNvSpPr>
          <p:nvPr>
            <p:ph sz="quarter" idx="10"/>
          </p:nvPr>
        </p:nvSpPr>
        <p:spPr>
          <a:xfrm>
            <a:off x="683568" y="769938"/>
            <a:ext cx="8136582" cy="4319587"/>
          </a:xfrm>
          <a:prstGeom prst="rect">
            <a:avLst/>
          </a:prstGeom>
        </p:spPr>
        <p:txBody>
          <a:bodyPr/>
          <a:lstStyle>
            <a:lvl1pPr marL="266700" indent="-266700">
              <a:buFont typeface="Wingdings" panose="05000000000000000000" pitchFamily="2" charset="2"/>
              <a:buChar char="l"/>
              <a:defRPr sz="2000">
                <a:solidFill>
                  <a:schemeClr val="bg1">
                    <a:lumMod val="50000"/>
                  </a:schemeClr>
                </a:solidFill>
                <a:latin typeface="微软雅黑" panose="020B0503020204020204" pitchFamily="34" charset="-122"/>
                <a:ea typeface="微软雅黑" panose="020B0503020204020204" pitchFamily="34" charset="-122"/>
              </a:defRPr>
            </a:lvl1pPr>
            <a:lvl2pPr>
              <a:defRPr sz="1800">
                <a:solidFill>
                  <a:schemeClr val="bg1">
                    <a:lumMod val="50000"/>
                  </a:schemeClr>
                </a:solidFill>
                <a:latin typeface="微软雅黑" panose="020B0503020204020204" pitchFamily="34" charset="-122"/>
                <a:ea typeface="微软雅黑" panose="020B0503020204020204" pitchFamily="34" charset="-122"/>
              </a:defRPr>
            </a:lvl2pPr>
            <a:lvl3pPr>
              <a:defRPr sz="1600"/>
            </a:lvl3pPr>
            <a:lvl4pPr>
              <a:defRPr sz="1400"/>
            </a:lvl4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2981376251"/>
      </p:ext>
    </p:extLst>
  </p:cSld>
  <p:clrMapOvr>
    <a:masterClrMapping/>
  </p:clrMapOvr>
  <p:transition spd="slow" advTm="109595">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首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2"/>
          <p:cNvSpPr txBox="1">
            <a:spLocks noChangeArrowheads="1"/>
          </p:cNvSpPr>
          <p:nvPr userDrawn="1"/>
        </p:nvSpPr>
        <p:spPr bwMode="auto">
          <a:xfrm>
            <a:off x="1228154" y="3577580"/>
            <a:ext cx="1854305" cy="276999"/>
          </a:xfrm>
          <a:prstGeom prst="rect">
            <a:avLst/>
          </a:prstGeom>
          <a:noFill/>
          <a:effectLst>
            <a:reflection blurRad="6350" stA="50000" endA="300" endPos="38500" dist="50800" dir="5400000" sy="-100000" algn="bl" rotWithShape="0"/>
          </a:effectLst>
        </p:spPr>
        <p:txBody>
          <a:bodyPr>
            <a:spAutoFit/>
          </a:bodyPr>
          <a:lstStyle>
            <a:defPPr>
              <a:defRPr lang="zh-CN"/>
            </a:defPPr>
            <a:lvl1pPr marL="0" defTabSz="914400" eaLnBrk="1" latinLnBrk="0" hangingPunct="1">
              <a:defRPr sz="180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vl2pPr defTabSz="914400" eaLnBrk="1" latinLnBrk="0" hangingPunct="1">
              <a:defRPr sz="1800">
                <a:latin typeface="+mn-lt"/>
                <a:ea typeface="+mn-ea"/>
              </a:defRPr>
            </a:lvl2pPr>
            <a:lvl3pPr defTabSz="914400" eaLnBrk="1" latinLnBrk="0" hangingPunct="1">
              <a:defRPr sz="1800">
                <a:latin typeface="+mn-lt"/>
                <a:ea typeface="+mn-ea"/>
              </a:defRPr>
            </a:lvl3pPr>
            <a:lvl4pPr defTabSz="914400" eaLnBrk="1" latinLnBrk="0" hangingPunct="1">
              <a:defRPr sz="1800">
                <a:latin typeface="+mn-lt"/>
                <a:ea typeface="+mn-ea"/>
              </a:defRPr>
            </a:lvl4pPr>
            <a:lvl5pPr defTabSz="914400" eaLnBrk="1" latinLnBrk="0" hangingPunct="1">
              <a:defRPr sz="1800">
                <a:latin typeface="+mn-lt"/>
                <a:ea typeface="+mn-ea"/>
              </a:defRPr>
            </a:lvl5pPr>
            <a:lvl6pPr>
              <a:defRPr sz="1800">
                <a:latin typeface="+mn-lt"/>
                <a:ea typeface="+mn-ea"/>
              </a:defRPr>
            </a:lvl6pPr>
            <a:lvl7pPr>
              <a:defRPr sz="1800">
                <a:latin typeface="+mn-lt"/>
                <a:ea typeface="+mn-ea"/>
              </a:defRPr>
            </a:lvl7pPr>
            <a:lvl8pPr>
              <a:defRPr sz="1800">
                <a:latin typeface="+mn-lt"/>
                <a:ea typeface="+mn-ea"/>
              </a:defRPr>
            </a:lvl8pPr>
            <a:lvl9pPr>
              <a:defRPr sz="1800">
                <a:latin typeface="+mn-lt"/>
                <a:ea typeface="+mn-ea"/>
              </a:defRPr>
            </a:lvl9pPr>
          </a:lstStyle>
          <a:p>
            <a:pPr>
              <a:defRPr/>
            </a:pPr>
            <a:r>
              <a:rPr lang="en-US" altLang="zh-CN" sz="1200">
                <a:solidFill>
                  <a:srgbClr val="FFFF00"/>
                </a:solidFill>
                <a:latin typeface="微软雅黑" pitchFamily="34" charset="-122"/>
                <a:ea typeface="微软雅黑" pitchFamily="34" charset="-122"/>
              </a:rPr>
              <a:t>czlong@scut.edu.cn</a:t>
            </a:r>
            <a:endParaRPr lang="en-GB" altLang="zh-CN" sz="1200" dirty="0">
              <a:solidFill>
                <a:srgbClr val="FFFF00"/>
              </a:solidFill>
              <a:latin typeface="微软雅黑" pitchFamily="34" charset="-122"/>
              <a:ea typeface="微软雅黑" pitchFamily="34" charset="-122"/>
            </a:endParaRPr>
          </a:p>
        </p:txBody>
      </p:sp>
      <p:sp>
        <p:nvSpPr>
          <p:cNvPr id="4" name="TextBox 11"/>
          <p:cNvSpPr txBox="1">
            <a:spLocks noChangeArrowheads="1"/>
          </p:cNvSpPr>
          <p:nvPr userDrawn="1"/>
        </p:nvSpPr>
        <p:spPr bwMode="auto">
          <a:xfrm>
            <a:off x="1252544" y="3178299"/>
            <a:ext cx="2093216" cy="318222"/>
          </a:xfrm>
          <a:prstGeom prst="rect">
            <a:avLst/>
          </a:prstGeom>
          <a:noFill/>
          <a:ln w="9525">
            <a:noFill/>
            <a:miter lim="800000"/>
            <a:headEnd/>
            <a:tailEnd/>
          </a:ln>
        </p:spPr>
        <p:txBody>
          <a:bodyPr lIns="71305" tIns="35652" rIns="71305" bIns="35652">
            <a:spAutoFit/>
          </a:bodyPr>
          <a:lstStyle/>
          <a:p>
            <a:pPr eaLnBrk="1" fontAlgn="auto" hangingPunct="1">
              <a:spcBef>
                <a:spcPts val="0"/>
              </a:spcBef>
              <a:spcAft>
                <a:spcPts val="0"/>
              </a:spcAft>
              <a:defRPr/>
            </a:pPr>
            <a:r>
              <a:rPr lang="zh-CN" altLang="en-US" sz="1600">
                <a:solidFill>
                  <a:schemeClr val="bg1"/>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rPr>
              <a:t>数据库系统概论课程</a:t>
            </a:r>
            <a:endParaRPr lang="zh-CN" altLang="en-US" sz="1600" dirty="0">
              <a:solidFill>
                <a:schemeClr val="bg1"/>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endParaRPr>
          </a:p>
        </p:txBody>
      </p:sp>
      <p:pic>
        <p:nvPicPr>
          <p:cNvPr id="5"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1913" y="3054350"/>
            <a:ext cx="5364162"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490998"/>
      </p:ext>
    </p:extLst>
  </p:cSld>
  <p:clrMapOvr>
    <a:masterClrMapping/>
  </p:clrMapOvr>
  <p:transition spd="slow" advTm="109595">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080" r:id="rId1"/>
    <p:sldLayoutId id="2147485081" r:id="rId2"/>
    <p:sldLayoutId id="2147485082" r:id="rId3"/>
    <p:sldLayoutId id="2147485083" r:id="rId4"/>
    <p:sldLayoutId id="2147485084" r:id="rId5"/>
  </p:sldLayoutIdLst>
  <p:transition spd="slow" advTm="109595">
    <p:push dir="u"/>
  </p:transition>
  <p:txStyles>
    <p:titleStyle>
      <a:lvl1pPr algn="ctr" defTabSz="912813" rtl="0" eaLnBrk="0" fontAlgn="base" hangingPunct="0">
        <a:spcBef>
          <a:spcPct val="0"/>
        </a:spcBef>
        <a:spcAft>
          <a:spcPct val="0"/>
        </a:spcAft>
        <a:defRPr sz="4400" kern="1200">
          <a:solidFill>
            <a:schemeClr val="tx1"/>
          </a:solidFill>
          <a:latin typeface="+mj-lt"/>
          <a:ea typeface="+mj-ea"/>
          <a:cs typeface="+mj-cs"/>
        </a:defRPr>
      </a:lvl1pPr>
      <a:lvl2pPr algn="ctr" defTabSz="912813" rtl="0" eaLnBrk="0" fontAlgn="base" hangingPunct="0">
        <a:spcBef>
          <a:spcPct val="0"/>
        </a:spcBef>
        <a:spcAft>
          <a:spcPct val="0"/>
        </a:spcAft>
        <a:defRPr sz="4400">
          <a:solidFill>
            <a:schemeClr val="tx1"/>
          </a:solidFill>
          <a:latin typeface="Calibri" pitchFamily="34" charset="0"/>
          <a:ea typeface="宋体" pitchFamily="2" charset="-122"/>
        </a:defRPr>
      </a:lvl2pPr>
      <a:lvl3pPr algn="ctr" defTabSz="912813" rtl="0" eaLnBrk="0" fontAlgn="base" hangingPunct="0">
        <a:spcBef>
          <a:spcPct val="0"/>
        </a:spcBef>
        <a:spcAft>
          <a:spcPct val="0"/>
        </a:spcAft>
        <a:defRPr sz="4400">
          <a:solidFill>
            <a:schemeClr val="tx1"/>
          </a:solidFill>
          <a:latin typeface="Calibri" pitchFamily="34" charset="0"/>
          <a:ea typeface="宋体" pitchFamily="2" charset="-122"/>
        </a:defRPr>
      </a:lvl3pPr>
      <a:lvl4pPr algn="ctr" defTabSz="912813" rtl="0" eaLnBrk="0" fontAlgn="base" hangingPunct="0">
        <a:spcBef>
          <a:spcPct val="0"/>
        </a:spcBef>
        <a:spcAft>
          <a:spcPct val="0"/>
        </a:spcAft>
        <a:defRPr sz="4400">
          <a:solidFill>
            <a:schemeClr val="tx1"/>
          </a:solidFill>
          <a:latin typeface="Calibri" pitchFamily="34" charset="0"/>
          <a:ea typeface="宋体" pitchFamily="2" charset="-122"/>
        </a:defRPr>
      </a:lvl4pPr>
      <a:lvl5pPr algn="ctr" defTabSz="912813"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defTabSz="912813" rtl="0" fontAlgn="base">
        <a:spcBef>
          <a:spcPct val="0"/>
        </a:spcBef>
        <a:spcAft>
          <a:spcPct val="0"/>
        </a:spcAft>
        <a:defRPr sz="4400">
          <a:solidFill>
            <a:schemeClr val="tx1"/>
          </a:solidFill>
          <a:latin typeface="Calibri" pitchFamily="34" charset="0"/>
          <a:ea typeface="宋体" pitchFamily="2" charset="-122"/>
        </a:defRPr>
      </a:lvl6pPr>
      <a:lvl7pPr marL="914400" algn="ctr" defTabSz="912813" rtl="0" fontAlgn="base">
        <a:spcBef>
          <a:spcPct val="0"/>
        </a:spcBef>
        <a:spcAft>
          <a:spcPct val="0"/>
        </a:spcAft>
        <a:defRPr sz="4400">
          <a:solidFill>
            <a:schemeClr val="tx1"/>
          </a:solidFill>
          <a:latin typeface="Calibri" pitchFamily="34" charset="0"/>
          <a:ea typeface="宋体" pitchFamily="2" charset="-122"/>
        </a:defRPr>
      </a:lvl7pPr>
      <a:lvl8pPr marL="1371600" algn="ctr" defTabSz="912813" rtl="0" fontAlgn="base">
        <a:spcBef>
          <a:spcPct val="0"/>
        </a:spcBef>
        <a:spcAft>
          <a:spcPct val="0"/>
        </a:spcAft>
        <a:defRPr sz="4400">
          <a:solidFill>
            <a:schemeClr val="tx1"/>
          </a:solidFill>
          <a:latin typeface="Calibri" pitchFamily="34" charset="0"/>
          <a:ea typeface="宋体" pitchFamily="2" charset="-122"/>
        </a:defRPr>
      </a:lvl8pPr>
      <a:lvl9pPr marL="1828800" algn="ctr" defTabSz="912813" rtl="0" fontAlgn="base">
        <a:spcBef>
          <a:spcPct val="0"/>
        </a:spcBef>
        <a:spcAft>
          <a:spcPct val="0"/>
        </a:spcAft>
        <a:defRPr sz="4400">
          <a:solidFill>
            <a:schemeClr val="tx1"/>
          </a:solidFill>
          <a:latin typeface="Calibri" pitchFamily="34" charset="0"/>
          <a:ea typeface="宋体" pitchFamily="2" charset="-122"/>
        </a:defRPr>
      </a:lvl9pPr>
    </p:titleStyle>
    <p:bodyStyle>
      <a:lvl1pPr marL="341313" indent="-341313" algn="l" defTabSz="912813"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defTabSz="912813"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defTabSz="912813"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defTabSz="912813"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defTabSz="912813"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433" indent="-228585" algn="l" defTabSz="91433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01" indent="-228585" algn="l" defTabSz="91433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71" indent="-228585" algn="l" defTabSz="91433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40" indent="-228585" algn="l" defTabSz="91433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39" rtl="0" eaLnBrk="1" latinLnBrk="0" hangingPunct="1">
        <a:defRPr sz="1800" kern="1200">
          <a:solidFill>
            <a:schemeClr val="tx1"/>
          </a:solidFill>
          <a:latin typeface="+mn-lt"/>
          <a:ea typeface="+mn-ea"/>
          <a:cs typeface="+mn-cs"/>
        </a:defRPr>
      </a:lvl1pPr>
      <a:lvl2pPr marL="457170" algn="l" defTabSz="914339" rtl="0" eaLnBrk="1" latinLnBrk="0" hangingPunct="1">
        <a:defRPr sz="1800" kern="1200">
          <a:solidFill>
            <a:schemeClr val="tx1"/>
          </a:solidFill>
          <a:latin typeface="+mn-lt"/>
          <a:ea typeface="+mn-ea"/>
          <a:cs typeface="+mn-cs"/>
        </a:defRPr>
      </a:lvl2pPr>
      <a:lvl3pPr marL="914339" algn="l" defTabSz="914339" rtl="0" eaLnBrk="1" latinLnBrk="0" hangingPunct="1">
        <a:defRPr sz="1800" kern="1200">
          <a:solidFill>
            <a:schemeClr val="tx1"/>
          </a:solidFill>
          <a:latin typeface="+mn-lt"/>
          <a:ea typeface="+mn-ea"/>
          <a:cs typeface="+mn-cs"/>
        </a:defRPr>
      </a:lvl3pPr>
      <a:lvl4pPr marL="1371509" algn="l" defTabSz="914339" rtl="0" eaLnBrk="1" latinLnBrk="0" hangingPunct="1">
        <a:defRPr sz="1800" kern="1200">
          <a:solidFill>
            <a:schemeClr val="tx1"/>
          </a:solidFill>
          <a:latin typeface="+mn-lt"/>
          <a:ea typeface="+mn-ea"/>
          <a:cs typeface="+mn-cs"/>
        </a:defRPr>
      </a:lvl4pPr>
      <a:lvl5pPr marL="1828678" algn="l" defTabSz="914339" rtl="0" eaLnBrk="1" latinLnBrk="0" hangingPunct="1">
        <a:defRPr sz="1800" kern="1200">
          <a:solidFill>
            <a:schemeClr val="tx1"/>
          </a:solidFill>
          <a:latin typeface="+mn-lt"/>
          <a:ea typeface="+mn-ea"/>
          <a:cs typeface="+mn-cs"/>
        </a:defRPr>
      </a:lvl5pPr>
      <a:lvl6pPr marL="2285848" algn="l" defTabSz="914339" rtl="0" eaLnBrk="1" latinLnBrk="0" hangingPunct="1">
        <a:defRPr sz="1800" kern="1200">
          <a:solidFill>
            <a:schemeClr val="tx1"/>
          </a:solidFill>
          <a:latin typeface="+mn-lt"/>
          <a:ea typeface="+mn-ea"/>
          <a:cs typeface="+mn-cs"/>
        </a:defRPr>
      </a:lvl6pPr>
      <a:lvl7pPr marL="2743017" algn="l" defTabSz="914339" rtl="0" eaLnBrk="1" latinLnBrk="0" hangingPunct="1">
        <a:defRPr sz="1800" kern="1200">
          <a:solidFill>
            <a:schemeClr val="tx1"/>
          </a:solidFill>
          <a:latin typeface="+mn-lt"/>
          <a:ea typeface="+mn-ea"/>
          <a:cs typeface="+mn-cs"/>
        </a:defRPr>
      </a:lvl7pPr>
      <a:lvl8pPr marL="3200186" algn="l" defTabSz="914339" rtl="0" eaLnBrk="1" latinLnBrk="0" hangingPunct="1">
        <a:defRPr sz="1800" kern="1200">
          <a:solidFill>
            <a:schemeClr val="tx1"/>
          </a:solidFill>
          <a:latin typeface="+mn-lt"/>
          <a:ea typeface="+mn-ea"/>
          <a:cs typeface="+mn-cs"/>
        </a:defRPr>
      </a:lvl8pPr>
      <a:lvl9pPr marL="3657356" algn="l" defTabSz="91433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12" descr="https://spliffmobile.com/download/blue-technology-4669.jpg"/>
          <p:cNvSpPr>
            <a:spLocks noChangeAspect="1" noChangeArrowheads="1"/>
          </p:cNvSpPr>
          <p:nvPr/>
        </p:nvSpPr>
        <p:spPr bwMode="auto">
          <a:xfrm>
            <a:off x="0" y="-24288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4" name="TextBox 3"/>
          <p:cNvSpPr txBox="1">
            <a:spLocks noChangeArrowheads="1"/>
          </p:cNvSpPr>
          <p:nvPr/>
        </p:nvSpPr>
        <p:spPr bwMode="auto">
          <a:xfrm>
            <a:off x="1249363" y="1584325"/>
            <a:ext cx="4684712"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lnSpc>
                <a:spcPts val="5000"/>
              </a:lnSpc>
            </a:pPr>
            <a:r>
              <a:rPr lang="zh-CN" altLang="en-US" b="1">
                <a:solidFill>
                  <a:schemeClr val="bg1"/>
                </a:solidFill>
                <a:latin typeface="微软雅黑" panose="020B0503020204020204" pitchFamily="34" charset="-122"/>
                <a:ea typeface="微软雅黑" panose="020B0503020204020204" pitchFamily="34" charset="-122"/>
              </a:rPr>
              <a:t>第</a:t>
            </a:r>
            <a:r>
              <a:rPr lang="en-US" altLang="zh-CN" b="1">
                <a:solidFill>
                  <a:schemeClr val="bg1"/>
                </a:solidFill>
                <a:latin typeface="微软雅黑" panose="020B0503020204020204" pitchFamily="34" charset="-122"/>
                <a:ea typeface="微软雅黑" panose="020B0503020204020204" pitchFamily="34" charset="-122"/>
              </a:rPr>
              <a:t>5</a:t>
            </a:r>
            <a:r>
              <a:rPr lang="zh-CN" altLang="en-US" b="1">
                <a:solidFill>
                  <a:schemeClr val="bg1"/>
                </a:solidFill>
                <a:latin typeface="微软雅黑" panose="020B0503020204020204" pitchFamily="34" charset="-122"/>
                <a:ea typeface="微软雅黑" panose="020B0503020204020204" pitchFamily="34" charset="-122"/>
              </a:rPr>
              <a:t>章</a:t>
            </a:r>
            <a:endParaRPr lang="en-US" altLang="zh-CN" b="1">
              <a:solidFill>
                <a:schemeClr val="bg1"/>
              </a:solidFill>
              <a:latin typeface="微软雅黑" panose="020B0503020204020204" pitchFamily="34" charset="-122"/>
              <a:ea typeface="微软雅黑" panose="020B0503020204020204" pitchFamily="34" charset="-122"/>
            </a:endParaRPr>
          </a:p>
          <a:p>
            <a:pPr eaLnBrk="1" hangingPunct="1">
              <a:lnSpc>
                <a:spcPts val="5000"/>
              </a:lnSpc>
            </a:pPr>
            <a:r>
              <a:rPr lang="zh-CN" altLang="en-US" sz="4400" b="1">
                <a:solidFill>
                  <a:schemeClr val="bg1"/>
                </a:solidFill>
                <a:latin typeface="微软雅黑" panose="020B0503020204020204" pitchFamily="34" charset="-122"/>
                <a:ea typeface="微软雅黑" panose="020B0503020204020204" pitchFamily="34" charset="-122"/>
              </a:rPr>
              <a:t>数据库完整性</a:t>
            </a:r>
          </a:p>
        </p:txBody>
      </p:sp>
    </p:spTree>
  </p:cSld>
  <p:clrMapOvr>
    <a:masterClrMapping/>
  </p:clrMapOvr>
  <p:transition spd="slow" advTm="29104">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75" fill="hold"/>
                                        <p:tgtEl>
                                          <p:spTgt spid="4"/>
                                        </p:tgtEl>
                                        <p:attrNameLst>
                                          <p:attrName>ppt_x</p:attrName>
                                        </p:attrNameLst>
                                      </p:cBhvr>
                                      <p:tavLst>
                                        <p:tav tm="0">
                                          <p:val>
                                            <p:strVal val="#ppt_x"/>
                                          </p:val>
                                        </p:tav>
                                        <p:tav tm="100000">
                                          <p:val>
                                            <p:strVal val="#ppt_x"/>
                                          </p:val>
                                        </p:tav>
                                      </p:tavLst>
                                    </p:anim>
                                    <p:anim calcmode="lin" valueType="num">
                                      <p:cBhvr additive="base">
                                        <p:cTn id="8" dur="75"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Rot="1" noChangeArrowheads="1"/>
          </p:cNvSpPr>
          <p:nvPr>
            <p:ph type="title"/>
          </p:nvPr>
        </p:nvSpPr>
        <p:spPr/>
        <p:txBody>
          <a:bodyPr anchor="ctr"/>
          <a:lstStyle/>
          <a:p>
            <a:pPr eaLnBrk="1" hangingPunct="1"/>
            <a:r>
              <a:rPr lang="zh-CN" altLang="en-US"/>
              <a:t>组合属性定位为码</a:t>
            </a:r>
            <a:endParaRPr lang="en-US" altLang="zh-CN"/>
          </a:p>
        </p:txBody>
      </p:sp>
      <p:sp>
        <p:nvSpPr>
          <p:cNvPr id="13316" name="Rectangle 3"/>
          <p:cNvSpPr>
            <a:spLocks noGrp="1" noRot="1" noChangeArrowheads="1"/>
          </p:cNvSpPr>
          <p:nvPr>
            <p:ph sz="quarter" idx="10"/>
          </p:nvPr>
        </p:nvSpPr>
        <p:spPr/>
        <p:txBody>
          <a:bodyPr/>
          <a:lstStyle/>
          <a:p>
            <a:pPr eaLnBrk="1" hangingPunct="1">
              <a:buFont typeface="Wingdings" panose="05000000000000000000" pitchFamily="2" charset="2"/>
              <a:buNone/>
            </a:pPr>
            <a:r>
              <a:rPr lang="zh-CN" altLang="en-US"/>
              <a:t>将</a:t>
            </a:r>
            <a:r>
              <a:rPr lang="en-US" altLang="zh-CN"/>
              <a:t>SC</a:t>
            </a:r>
            <a:r>
              <a:rPr lang="zh-CN" altLang="en-US"/>
              <a:t>表中的</a:t>
            </a:r>
            <a:r>
              <a:rPr lang="en-US" altLang="zh-CN"/>
              <a:t>Sno</a:t>
            </a:r>
            <a:r>
              <a:rPr lang="zh-CN" altLang="en-US"/>
              <a:t>，</a:t>
            </a:r>
            <a:r>
              <a:rPr lang="en-US" altLang="zh-CN"/>
              <a:t>Cno</a:t>
            </a:r>
            <a:r>
              <a:rPr lang="zh-CN" altLang="en-US"/>
              <a:t>属性组定义为码</a:t>
            </a:r>
          </a:p>
          <a:p>
            <a:pPr eaLnBrk="1" hangingPunct="1">
              <a:lnSpc>
                <a:spcPct val="1400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CREATE TABLE SC</a:t>
            </a:r>
          </a:p>
          <a:p>
            <a:pPr eaLnBrk="1" hangingPunct="1">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a:t>
            </a: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Sno   CHAR(9)  NOT NULL</a:t>
            </a: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p>
          <a:p>
            <a:pPr indent="269875" eaLnBrk="1" hangingPunct="1">
              <a:buFont typeface="Wingdings" panose="05000000000000000000" pitchFamily="2" charset="2"/>
              <a:buNone/>
            </a:pP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Cno  CHAR(4)  NOT NULL</a:t>
            </a: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p>
          <a:p>
            <a:pPr indent="269875" eaLnBrk="1" hangingPunct="1">
              <a:buFont typeface="Wingdings" panose="05000000000000000000" pitchFamily="2" charset="2"/>
              <a:buNone/>
            </a:pP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Grade    SMALLINT</a:t>
            </a: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a:t>
            </a:r>
          </a:p>
          <a:p>
            <a:pPr indent="269875" eaLnBrk="1" hangingPunct="1">
              <a:buFont typeface="Wingdings" panose="05000000000000000000" pitchFamily="2" charset="2"/>
              <a:buNone/>
            </a:pPr>
            <a:r>
              <a:rPr lang="en-US" altLang="zh-CN" sz="1800" b="1">
                <a:solidFill>
                  <a:srgbClr val="FF0000"/>
                </a:solidFill>
                <a:latin typeface="华文中宋" panose="02010600040101010101" pitchFamily="2" charset="-122"/>
                <a:ea typeface="华文中宋" panose="02010600040101010101" pitchFamily="2" charset="-122"/>
              </a:rPr>
              <a:t>PRIMARY KEY (Sno</a:t>
            </a:r>
            <a:r>
              <a:rPr lang="zh-CN" altLang="en-US" sz="1800" b="1">
                <a:solidFill>
                  <a:srgbClr val="FF0000"/>
                </a:solidFill>
                <a:latin typeface="华文中宋" panose="02010600040101010101" pitchFamily="2" charset="-122"/>
                <a:ea typeface="华文中宋" panose="02010600040101010101" pitchFamily="2" charset="-122"/>
              </a:rPr>
              <a:t>，</a:t>
            </a:r>
            <a:r>
              <a:rPr lang="en-US" altLang="zh-CN" sz="1800" b="1">
                <a:solidFill>
                  <a:srgbClr val="FF0000"/>
                </a:solidFill>
                <a:latin typeface="华文中宋" panose="02010600040101010101" pitchFamily="2" charset="-122"/>
                <a:ea typeface="华文中宋" panose="02010600040101010101" pitchFamily="2" charset="-122"/>
              </a:rPr>
              <a:t>Cno)     /*</a:t>
            </a:r>
            <a:r>
              <a:rPr lang="zh-CN" altLang="en-US" sz="1800" b="1">
                <a:solidFill>
                  <a:srgbClr val="FF0000"/>
                </a:solidFill>
                <a:latin typeface="华文中宋" panose="02010600040101010101" pitchFamily="2" charset="-122"/>
                <a:ea typeface="华文中宋" panose="02010600040101010101" pitchFamily="2" charset="-122"/>
              </a:rPr>
              <a:t>只能在表级定义主码*</a:t>
            </a:r>
            <a:r>
              <a:rPr lang="en-US" altLang="zh-CN" sz="1800" b="1">
                <a:solidFill>
                  <a:srgbClr val="FF0000"/>
                </a:solidFill>
                <a:latin typeface="华文中宋" panose="02010600040101010101" pitchFamily="2" charset="-122"/>
                <a:ea typeface="华文中宋" panose="02010600040101010101" pitchFamily="2" charset="-122"/>
              </a:rPr>
              <a:t>/</a:t>
            </a:r>
          </a:p>
          <a:p>
            <a:pPr indent="269875" eaLnBrk="1" hangingPunct="1">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2011239518"/>
      </p:ext>
    </p:extLst>
  </p:cSld>
  <p:clrMapOvr>
    <a:masterClrMapping/>
  </p:clrMapOvr>
  <p:transition spd="slow" advTm="109595">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1</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实体完整性</a:t>
            </a:r>
          </a:p>
        </p:txBody>
      </p:sp>
      <p:sp>
        <p:nvSpPr>
          <p:cNvPr id="12" name="矩形 48"/>
          <p:cNvSpPr>
            <a:spLocks noChangeArrowheads="1"/>
          </p:cNvSpPr>
          <p:nvPr/>
        </p:nvSpPr>
        <p:spPr bwMode="auto">
          <a:xfrm>
            <a:off x="3635375" y="2557463"/>
            <a:ext cx="3506788" cy="83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实体完整性定义</a:t>
            </a:r>
          </a:p>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实体完整性检查和违约处理</a:t>
            </a:r>
          </a:p>
        </p:txBody>
      </p:sp>
    </p:spTree>
    <p:extLst>
      <p:ext uri="{BB962C8B-B14F-4D97-AF65-F5344CB8AC3E}">
        <p14:creationId xmlns:p14="http://schemas.microsoft.com/office/powerpoint/2010/main" val="292716260"/>
      </p:ext>
    </p:extLst>
  </p:cSld>
  <p:clrMapOvr>
    <a:masterClrMapping/>
  </p:clrMapOvr>
  <p:transition spd="slow" advTm="1553">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4339" name="Rectangle 2"/>
          <p:cNvSpPr>
            <a:spLocks noGrp="1" noChangeArrowheads="1"/>
          </p:cNvSpPr>
          <p:nvPr>
            <p:ph type="title"/>
          </p:nvPr>
        </p:nvSpPr>
        <p:spPr/>
        <p:txBody>
          <a:bodyPr anchor="ctr"/>
          <a:lstStyle/>
          <a:p>
            <a:pPr eaLnBrk="1" hangingPunct="1"/>
            <a:r>
              <a:rPr lang="zh-CN" altLang="en-US"/>
              <a:t>实体完整性检查和违约处理</a:t>
            </a:r>
          </a:p>
        </p:txBody>
      </p:sp>
      <p:sp>
        <p:nvSpPr>
          <p:cNvPr id="14340" name="Rectangle 3"/>
          <p:cNvSpPr>
            <a:spLocks noGrp="1" noChangeArrowheads="1"/>
          </p:cNvSpPr>
          <p:nvPr>
            <p:ph sz="quarter" idx="10"/>
          </p:nvPr>
        </p:nvSpPr>
        <p:spPr/>
        <p:txBody>
          <a:bodyPr/>
          <a:lstStyle/>
          <a:p>
            <a:pPr marL="0" indent="0" eaLnBrk="1" hangingPunct="1">
              <a:lnSpc>
                <a:spcPct val="180000"/>
              </a:lnSpc>
              <a:buNone/>
            </a:pPr>
            <a:r>
              <a:rPr lang="zh-CN" altLang="en-US"/>
              <a:t>插入或对主码列进行更新操作时，关系数据库管理系统按照实体完整性规则自动进行检查。包括：</a:t>
            </a:r>
          </a:p>
          <a:p>
            <a:pPr lvl="1" eaLnBrk="1" hangingPunct="1">
              <a:lnSpc>
                <a:spcPct val="120000"/>
              </a:lnSpc>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检查主码值是否唯一，如果不唯一则拒绝插入或修改</a:t>
            </a:r>
          </a:p>
          <a:p>
            <a:pPr lvl="1" eaLnBrk="1" hangingPunct="1">
              <a:lnSpc>
                <a:spcPct val="120000"/>
              </a:lnSpc>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检查主码的各个属性是否为空，只要有一个为空就拒绝插入或修改</a:t>
            </a:r>
          </a:p>
          <a:p>
            <a:pPr eaLnBrk="1" hangingPunct="1"/>
            <a:endParaRPr lang="en-US" altLang="zh-CN"/>
          </a:p>
        </p:txBody>
      </p:sp>
    </p:spTree>
    <p:extLst>
      <p:ext uri="{BB962C8B-B14F-4D97-AF65-F5344CB8AC3E}">
        <p14:creationId xmlns:p14="http://schemas.microsoft.com/office/powerpoint/2010/main" val="2740211172"/>
      </p:ext>
    </p:extLst>
  </p:cSld>
  <p:clrMapOvr>
    <a:masterClrMapping/>
  </p:clrMapOvr>
  <p:transition spd="slow" advTm="109595">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5363" name="Rectangle 2"/>
          <p:cNvSpPr>
            <a:spLocks noGrp="1" noChangeArrowheads="1"/>
          </p:cNvSpPr>
          <p:nvPr>
            <p:ph type="title"/>
          </p:nvPr>
        </p:nvSpPr>
        <p:spPr/>
        <p:txBody>
          <a:bodyPr anchor="ctr"/>
          <a:lstStyle/>
          <a:p>
            <a:pPr eaLnBrk="1" hangingPunct="1"/>
            <a:r>
              <a:rPr lang="zh-CN" altLang="en-US"/>
              <a:t>实体完整性检查和违约处理</a:t>
            </a:r>
            <a:endParaRPr lang="en-US" altLang="zh-CN"/>
          </a:p>
        </p:txBody>
      </p:sp>
      <p:sp>
        <p:nvSpPr>
          <p:cNvPr id="15364" name="Rectangle 3"/>
          <p:cNvSpPr>
            <a:spLocks noGrp="1" noChangeArrowheads="1"/>
          </p:cNvSpPr>
          <p:nvPr>
            <p:ph sz="quarter" idx="10"/>
          </p:nvPr>
        </p:nvSpPr>
        <p:spPr/>
        <p:txBody>
          <a:bodyPr/>
          <a:lstStyle/>
          <a:p>
            <a:pPr marL="0" indent="0" eaLnBrk="1" hangingPunct="1">
              <a:lnSpc>
                <a:spcPct val="150000"/>
              </a:lnSpc>
              <a:buNone/>
            </a:pPr>
            <a:r>
              <a:rPr lang="zh-CN" altLang="en-US"/>
              <a:t>检查记录中主码值是否唯一的一种方法是进行</a:t>
            </a:r>
            <a:r>
              <a:rPr lang="zh-CN" altLang="en-US">
                <a:solidFill>
                  <a:srgbClr val="FF0000"/>
                </a:solidFill>
              </a:rPr>
              <a:t>全表扫描</a:t>
            </a:r>
            <a:endParaRPr lang="en-US" altLang="zh-CN">
              <a:solidFill>
                <a:srgbClr val="FF0000"/>
              </a:solidFill>
            </a:endParaRPr>
          </a:p>
          <a:p>
            <a:pPr marL="219061" lvl="1" indent="-285750" eaLnBrk="1" hangingPunct="1">
              <a:lnSpc>
                <a:spcPct val="150000"/>
              </a:lnSpc>
              <a:buFont typeface="Wingdings" panose="05000000000000000000" pitchFamily="2" charset="2"/>
              <a:buChar char="l"/>
            </a:pPr>
            <a:r>
              <a:rPr lang="zh-CN" altLang="en-US">
                <a:solidFill>
                  <a:schemeClr val="tx1">
                    <a:lumMod val="50000"/>
                    <a:lumOff val="50000"/>
                  </a:schemeClr>
                </a:solidFill>
                <a:latin typeface="华文中宋" panose="02010600040101010101" pitchFamily="2" charset="-122"/>
                <a:ea typeface="华文中宋" panose="02010600040101010101" pitchFamily="2" charset="-122"/>
              </a:rPr>
              <a:t>依次判断表中每一条记录的主码值与将插入记录上的主码值（或者修改的新主码值）是否相同 </a:t>
            </a:r>
          </a:p>
        </p:txBody>
      </p:sp>
      <p:pic>
        <p:nvPicPr>
          <p:cNvPr id="15365" name="Picture 4" descr="5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2353444"/>
            <a:ext cx="5400146"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0810979"/>
      </p:ext>
    </p:extLst>
  </p:cSld>
  <p:clrMapOvr>
    <a:masterClrMapping/>
  </p:clrMapOvr>
  <p:transition spd="slow" advTm="109595">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6387" name="Rectangle 3"/>
          <p:cNvSpPr txBox="1">
            <a:spLocks noChangeArrowheads="1"/>
          </p:cNvSpPr>
          <p:nvPr/>
        </p:nvSpPr>
        <p:spPr bwMode="auto">
          <a:xfrm>
            <a:off x="773672" y="841276"/>
            <a:ext cx="7902783" cy="414072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lvl1pPr marL="266700" indent="-266700" defTabSz="912813" eaLnBrk="1" hangingPunct="1">
              <a:lnSpc>
                <a:spcPct val="150000"/>
              </a:lnSpc>
              <a:spcBef>
                <a:spcPct val="20000"/>
              </a:spcBef>
              <a:buSzPct val="80000"/>
              <a:buFont typeface="Wingdings" panose="05000000000000000000" pitchFamily="2" charset="2"/>
              <a:buChar char="l"/>
              <a:defRPr sz="1800" b="1">
                <a:solidFill>
                  <a:schemeClr val="bg1">
                    <a:lumMod val="50000"/>
                  </a:schemeClr>
                </a:solidFill>
                <a:latin typeface="微软雅黑" panose="020B0503020204020204" pitchFamily="34" charset="-122"/>
                <a:ea typeface="微软雅黑" panose="020B0503020204020204" pitchFamily="34" charset="-122"/>
              </a:defRPr>
            </a:lvl1pPr>
            <a:lvl2pPr marL="741363" lvl="1" indent="-284163" defTabSz="912813" eaLnBrk="1" hangingPunct="1">
              <a:lnSpc>
                <a:spcPct val="150000"/>
              </a:lnSpc>
              <a:spcBef>
                <a:spcPct val="20000"/>
              </a:spcBef>
              <a:buFont typeface="Arial" panose="020B0604020202020204" pitchFamily="34" charset="0"/>
              <a:buChar char="–"/>
              <a:defRPr sz="1600">
                <a:solidFill>
                  <a:schemeClr val="bg1">
                    <a:lumMod val="50000"/>
                  </a:schemeClr>
                </a:solidFill>
                <a:latin typeface="微软雅黑" panose="020B0503020204020204" pitchFamily="34" charset="-122"/>
                <a:ea typeface="微软雅黑" panose="020B0503020204020204" pitchFamily="34" charset="-122"/>
              </a:defRPr>
            </a:lvl2pPr>
            <a:lvl3pPr marL="1141413" indent="-227013" defTabSz="912813">
              <a:spcBef>
                <a:spcPct val="20000"/>
              </a:spcBef>
              <a:buFont typeface="Arial" panose="020B0604020202020204" pitchFamily="34" charset="0"/>
              <a:buChar char="•"/>
              <a:defRPr sz="1600">
                <a:latin typeface="+mn-lt"/>
                <a:ea typeface="+mn-ea"/>
              </a:defRPr>
            </a:lvl3pPr>
            <a:lvl4pPr marL="1598613" indent="-227013" defTabSz="912813">
              <a:spcBef>
                <a:spcPct val="20000"/>
              </a:spcBef>
              <a:buFont typeface="Arial" panose="020B0604020202020204" pitchFamily="34" charset="0"/>
              <a:buChar char="–"/>
              <a:defRPr sz="1400">
                <a:latin typeface="+mn-lt"/>
                <a:ea typeface="+mn-ea"/>
              </a:defRPr>
            </a:lvl4pPr>
            <a:lvl5pPr marL="2055813" indent="-227013" defTabSz="912813">
              <a:spcBef>
                <a:spcPct val="20000"/>
              </a:spcBef>
              <a:buFont typeface="Arial" panose="020B0604020202020204" pitchFamily="34" charset="0"/>
              <a:buChar char="»"/>
              <a:defRPr sz="2000">
                <a:latin typeface="+mn-lt"/>
                <a:ea typeface="+mn-ea"/>
              </a:defRPr>
            </a:lvl5pPr>
            <a:lvl6pPr marL="2514433" indent="-228585" defTabSz="914339">
              <a:spcBef>
                <a:spcPct val="20000"/>
              </a:spcBef>
              <a:buFont typeface="Arial" pitchFamily="34" charset="0"/>
              <a:buChar char="•"/>
              <a:defRPr sz="2000">
                <a:latin typeface="+mn-lt"/>
                <a:ea typeface="+mn-ea"/>
              </a:defRPr>
            </a:lvl6pPr>
            <a:lvl7pPr marL="2971601" indent="-228585" defTabSz="914339">
              <a:spcBef>
                <a:spcPct val="20000"/>
              </a:spcBef>
              <a:buFont typeface="Arial" pitchFamily="34" charset="0"/>
              <a:buChar char="•"/>
              <a:defRPr sz="2000">
                <a:latin typeface="+mn-lt"/>
                <a:ea typeface="+mn-ea"/>
              </a:defRPr>
            </a:lvl7pPr>
            <a:lvl8pPr marL="3428771" indent="-228585" defTabSz="914339">
              <a:spcBef>
                <a:spcPct val="20000"/>
              </a:spcBef>
              <a:buFont typeface="Arial" pitchFamily="34" charset="0"/>
              <a:buChar char="•"/>
              <a:defRPr sz="2000">
                <a:latin typeface="+mn-lt"/>
                <a:ea typeface="+mn-ea"/>
              </a:defRPr>
            </a:lvl8pPr>
            <a:lvl9pPr marL="3885940" indent="-228585" defTabSz="914339">
              <a:spcBef>
                <a:spcPct val="20000"/>
              </a:spcBef>
              <a:buFont typeface="Arial" pitchFamily="34" charset="0"/>
              <a:buChar char="•"/>
              <a:defRPr sz="2000">
                <a:latin typeface="+mn-lt"/>
                <a:ea typeface="+mn-ea"/>
              </a:defRPr>
            </a:lvl9pPr>
          </a:lstStyle>
          <a:p>
            <a:r>
              <a:rPr lang="zh-CN" altLang="en-US" sz="2000" b="0"/>
              <a:t>表扫描缺点：十分耗时</a:t>
            </a:r>
            <a:endParaRPr lang="en-US" altLang="zh-CN" sz="2000" b="0"/>
          </a:p>
          <a:p>
            <a:r>
              <a:rPr lang="zh-CN" altLang="en-US" sz="2000" b="0"/>
              <a:t>为避免对基本表进行全表扫描，</a:t>
            </a:r>
            <a:r>
              <a:rPr lang="en-US" altLang="zh-CN" sz="2000" b="0"/>
              <a:t>RDBMS</a:t>
            </a:r>
            <a:r>
              <a:rPr lang="zh-CN" altLang="en-US" sz="2000" b="0"/>
              <a:t>核心一般都在主码上自动建立一个索引 </a:t>
            </a:r>
          </a:p>
          <a:p>
            <a:endParaRPr lang="en-US" altLang="zh-CN"/>
          </a:p>
          <a:p>
            <a:pPr lvl="2"/>
            <a:endParaRPr lang="zh-CN" altLang="en-US"/>
          </a:p>
        </p:txBody>
      </p:sp>
      <p:sp>
        <p:nvSpPr>
          <p:cNvPr id="7" name="标题 6"/>
          <p:cNvSpPr>
            <a:spLocks noGrp="1"/>
          </p:cNvSpPr>
          <p:nvPr>
            <p:ph type="title"/>
          </p:nvPr>
        </p:nvSpPr>
        <p:spPr/>
        <p:txBody>
          <a:bodyPr anchor="ctr"/>
          <a:lstStyle/>
          <a:p>
            <a:pPr eaLnBrk="1" hangingPunct="1"/>
            <a:r>
              <a:rPr lang="zh-CN" altLang="en-US"/>
              <a:t>实体完整性检查和违约处理</a:t>
            </a:r>
          </a:p>
        </p:txBody>
      </p:sp>
    </p:spTree>
    <p:extLst>
      <p:ext uri="{BB962C8B-B14F-4D97-AF65-F5344CB8AC3E}">
        <p14:creationId xmlns:p14="http://schemas.microsoft.com/office/powerpoint/2010/main" val="2968872522"/>
      </p:ext>
    </p:extLst>
  </p:cSld>
  <p:clrMapOvr>
    <a:masterClrMapping/>
  </p:clrMapOvr>
  <p:transition spd="slow" advTm="109595">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87" name="Group 379"/>
          <p:cNvGraphicFramePr>
            <a:graphicFrameLocks noGrp="1"/>
          </p:cNvGraphicFramePr>
          <p:nvPr>
            <p:extLst>
              <p:ext uri="{D42A27DB-BD31-4B8C-83A1-F6EECF244321}">
                <p14:modId xmlns:p14="http://schemas.microsoft.com/office/powerpoint/2010/main" val="2915860214"/>
              </p:ext>
            </p:extLst>
          </p:nvPr>
        </p:nvGraphicFramePr>
        <p:xfrm>
          <a:off x="3706872" y="697260"/>
          <a:ext cx="1511300" cy="701676"/>
        </p:xfrm>
        <a:graphic>
          <a:graphicData uri="http://schemas.openxmlformats.org/drawingml/2006/table">
            <a:tbl>
              <a:tblPr>
                <a:tableStyleId>{8A107856-5554-42FB-B03E-39F5DBC370BA}</a:tableStyleId>
              </a:tblPr>
              <a:tblGrid>
                <a:gridCol w="377825">
                  <a:extLst>
                    <a:ext uri="{9D8B030D-6E8A-4147-A177-3AD203B41FA5}">
                      <a16:colId xmlns:a16="http://schemas.microsoft.com/office/drawing/2014/main" val="20000"/>
                    </a:ext>
                  </a:extLst>
                </a:gridCol>
                <a:gridCol w="163513">
                  <a:extLst>
                    <a:ext uri="{9D8B030D-6E8A-4147-A177-3AD203B41FA5}">
                      <a16:colId xmlns:a16="http://schemas.microsoft.com/office/drawing/2014/main" val="20001"/>
                    </a:ext>
                  </a:extLst>
                </a:gridCol>
                <a:gridCol w="214312">
                  <a:extLst>
                    <a:ext uri="{9D8B030D-6E8A-4147-A177-3AD203B41FA5}">
                      <a16:colId xmlns:a16="http://schemas.microsoft.com/office/drawing/2014/main" val="20002"/>
                    </a:ext>
                  </a:extLst>
                </a:gridCol>
                <a:gridCol w="252413">
                  <a:extLst>
                    <a:ext uri="{9D8B030D-6E8A-4147-A177-3AD203B41FA5}">
                      <a16:colId xmlns:a16="http://schemas.microsoft.com/office/drawing/2014/main" val="20003"/>
                    </a:ext>
                  </a:extLst>
                </a:gridCol>
                <a:gridCol w="125412">
                  <a:extLst>
                    <a:ext uri="{9D8B030D-6E8A-4147-A177-3AD203B41FA5}">
                      <a16:colId xmlns:a16="http://schemas.microsoft.com/office/drawing/2014/main" val="20004"/>
                    </a:ext>
                  </a:extLst>
                </a:gridCol>
                <a:gridCol w="377825">
                  <a:extLst>
                    <a:ext uri="{9D8B030D-6E8A-4147-A177-3AD203B41FA5}">
                      <a16:colId xmlns:a16="http://schemas.microsoft.com/office/drawing/2014/main" val="20005"/>
                    </a:ext>
                  </a:extLst>
                </a:gridCol>
              </a:tblGrid>
              <a:tr h="350838">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500" u="none" strike="noStrike" cap="none" normalizeH="0" baseline="0">
                          <a:ln>
                            <a:noFill/>
                          </a:ln>
                          <a:effectLst/>
                        </a:rPr>
                        <a:t>13</a:t>
                      </a:r>
                      <a:endParaRPr kumimoji="0" lang="en-US" altLang="zh-CN"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endParaRPr kumimoji="0" lang="en-US" altLang="zh-CN"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endParaRPr kumimoji="0" lang="en-US" altLang="zh-CN"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extLst>
                  <a:ext uri="{0D108BD9-81ED-4DB2-BD59-A6C34878D82A}">
                    <a16:rowId xmlns:a16="http://schemas.microsoft.com/office/drawing/2014/main" val="10000"/>
                  </a:ext>
                </a:extLst>
              </a:tr>
              <a:tr h="350838">
                <a:tc>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extLst>
                  <a:ext uri="{0D108BD9-81ED-4DB2-BD59-A6C34878D82A}">
                    <a16:rowId xmlns:a16="http://schemas.microsoft.com/office/drawing/2014/main" val="10001"/>
                  </a:ext>
                </a:extLst>
              </a:tr>
            </a:tbl>
          </a:graphicData>
        </a:graphic>
      </p:graphicFrame>
      <p:graphicFrame>
        <p:nvGraphicFramePr>
          <p:cNvPr id="17788" name="Group 380"/>
          <p:cNvGraphicFramePr>
            <a:graphicFrameLocks noGrp="1"/>
          </p:cNvGraphicFramePr>
          <p:nvPr>
            <p:extLst>
              <p:ext uri="{D42A27DB-BD31-4B8C-83A1-F6EECF244321}">
                <p14:modId xmlns:p14="http://schemas.microsoft.com/office/powerpoint/2010/main" val="308107937"/>
              </p:ext>
            </p:extLst>
          </p:nvPr>
        </p:nvGraphicFramePr>
        <p:xfrm>
          <a:off x="1846548" y="1849388"/>
          <a:ext cx="1511300" cy="701676"/>
        </p:xfrm>
        <a:graphic>
          <a:graphicData uri="http://schemas.openxmlformats.org/drawingml/2006/table">
            <a:tbl>
              <a:tblPr>
                <a:tableStyleId>{C4B1156A-380E-4F78-BDF5-A606A8083BF9}</a:tableStyleId>
              </a:tblPr>
              <a:tblGrid>
                <a:gridCol w="377825">
                  <a:extLst>
                    <a:ext uri="{9D8B030D-6E8A-4147-A177-3AD203B41FA5}">
                      <a16:colId xmlns:a16="http://schemas.microsoft.com/office/drawing/2014/main" val="20000"/>
                    </a:ext>
                  </a:extLst>
                </a:gridCol>
                <a:gridCol w="163513">
                  <a:extLst>
                    <a:ext uri="{9D8B030D-6E8A-4147-A177-3AD203B41FA5}">
                      <a16:colId xmlns:a16="http://schemas.microsoft.com/office/drawing/2014/main" val="20001"/>
                    </a:ext>
                  </a:extLst>
                </a:gridCol>
                <a:gridCol w="214312">
                  <a:extLst>
                    <a:ext uri="{9D8B030D-6E8A-4147-A177-3AD203B41FA5}">
                      <a16:colId xmlns:a16="http://schemas.microsoft.com/office/drawing/2014/main" val="20002"/>
                    </a:ext>
                  </a:extLst>
                </a:gridCol>
                <a:gridCol w="252413">
                  <a:extLst>
                    <a:ext uri="{9D8B030D-6E8A-4147-A177-3AD203B41FA5}">
                      <a16:colId xmlns:a16="http://schemas.microsoft.com/office/drawing/2014/main" val="20003"/>
                    </a:ext>
                  </a:extLst>
                </a:gridCol>
                <a:gridCol w="125412">
                  <a:extLst>
                    <a:ext uri="{9D8B030D-6E8A-4147-A177-3AD203B41FA5}">
                      <a16:colId xmlns:a16="http://schemas.microsoft.com/office/drawing/2014/main" val="20004"/>
                    </a:ext>
                  </a:extLst>
                </a:gridCol>
                <a:gridCol w="377825">
                  <a:extLst>
                    <a:ext uri="{9D8B030D-6E8A-4147-A177-3AD203B41FA5}">
                      <a16:colId xmlns:a16="http://schemas.microsoft.com/office/drawing/2014/main" val="20005"/>
                    </a:ext>
                  </a:extLst>
                </a:gridCol>
              </a:tblGrid>
              <a:tr h="350838">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500" u="none" strike="noStrike" cap="none" normalizeH="0" baseline="0">
                          <a:ln>
                            <a:noFill/>
                          </a:ln>
                          <a:effectLst/>
                        </a:rPr>
                        <a:t>7</a:t>
                      </a:r>
                      <a:endParaRPr kumimoji="0" lang="en-US" altLang="zh-CN"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endParaRPr kumimoji="0" lang="en-US" altLang="zh-CN"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endParaRPr kumimoji="0" lang="en-US" altLang="zh-CN"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extLst>
                  <a:ext uri="{0D108BD9-81ED-4DB2-BD59-A6C34878D82A}">
                    <a16:rowId xmlns:a16="http://schemas.microsoft.com/office/drawing/2014/main" val="10000"/>
                  </a:ext>
                </a:extLst>
              </a:tr>
              <a:tr h="350838">
                <a:tc>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extLst>
                  <a:ext uri="{0D108BD9-81ED-4DB2-BD59-A6C34878D82A}">
                    <a16:rowId xmlns:a16="http://schemas.microsoft.com/office/drawing/2014/main" val="10001"/>
                  </a:ext>
                </a:extLst>
              </a:tr>
            </a:tbl>
          </a:graphicData>
        </a:graphic>
      </p:graphicFrame>
      <p:graphicFrame>
        <p:nvGraphicFramePr>
          <p:cNvPr id="17789" name="Group 381"/>
          <p:cNvGraphicFramePr>
            <a:graphicFrameLocks noGrp="1"/>
          </p:cNvGraphicFramePr>
          <p:nvPr>
            <p:extLst>
              <p:ext uri="{D42A27DB-BD31-4B8C-83A1-F6EECF244321}">
                <p14:modId xmlns:p14="http://schemas.microsoft.com/office/powerpoint/2010/main" val="246134765"/>
              </p:ext>
            </p:extLst>
          </p:nvPr>
        </p:nvGraphicFramePr>
        <p:xfrm>
          <a:off x="5159661" y="1849388"/>
          <a:ext cx="1511300" cy="701676"/>
        </p:xfrm>
        <a:graphic>
          <a:graphicData uri="http://schemas.openxmlformats.org/drawingml/2006/table">
            <a:tbl>
              <a:tblPr>
                <a:tableStyleId>{C4B1156A-380E-4F78-BDF5-A606A8083BF9}</a:tableStyleId>
              </a:tblPr>
              <a:tblGrid>
                <a:gridCol w="358775">
                  <a:extLst>
                    <a:ext uri="{9D8B030D-6E8A-4147-A177-3AD203B41FA5}">
                      <a16:colId xmlns:a16="http://schemas.microsoft.com/office/drawing/2014/main" val="20000"/>
                    </a:ext>
                  </a:extLst>
                </a:gridCol>
                <a:gridCol w="182562">
                  <a:extLst>
                    <a:ext uri="{9D8B030D-6E8A-4147-A177-3AD203B41FA5}">
                      <a16:colId xmlns:a16="http://schemas.microsoft.com/office/drawing/2014/main" val="20001"/>
                    </a:ext>
                  </a:extLst>
                </a:gridCol>
                <a:gridCol w="201613">
                  <a:extLst>
                    <a:ext uri="{9D8B030D-6E8A-4147-A177-3AD203B41FA5}">
                      <a16:colId xmlns:a16="http://schemas.microsoft.com/office/drawing/2014/main" val="20002"/>
                    </a:ext>
                  </a:extLst>
                </a:gridCol>
                <a:gridCol w="265112">
                  <a:extLst>
                    <a:ext uri="{9D8B030D-6E8A-4147-A177-3AD203B41FA5}">
                      <a16:colId xmlns:a16="http://schemas.microsoft.com/office/drawing/2014/main" val="20003"/>
                    </a:ext>
                  </a:extLst>
                </a:gridCol>
                <a:gridCol w="182563">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tblGrid>
              <a:tr h="350838">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500" u="none" strike="noStrike" cap="none" normalizeH="0" baseline="0">
                          <a:ln>
                            <a:noFill/>
                          </a:ln>
                          <a:effectLst/>
                        </a:rPr>
                        <a:t>23</a:t>
                      </a:r>
                      <a:endParaRPr kumimoji="0" lang="en-US" altLang="zh-CN"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500" u="none" strike="noStrike" cap="none" normalizeH="0" baseline="0">
                          <a:ln>
                            <a:noFill/>
                          </a:ln>
                          <a:effectLst/>
                        </a:rPr>
                        <a:t>31</a:t>
                      </a:r>
                      <a:endParaRPr kumimoji="0" lang="en-US" altLang="zh-CN"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500" u="none" strike="noStrike" cap="none" normalizeH="0" baseline="0">
                          <a:ln>
                            <a:noFill/>
                          </a:ln>
                          <a:effectLst/>
                        </a:rPr>
                        <a:t>43</a:t>
                      </a:r>
                      <a:endParaRPr kumimoji="0" lang="en-US" altLang="zh-CN"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extLst>
                  <a:ext uri="{0D108BD9-81ED-4DB2-BD59-A6C34878D82A}">
                    <a16:rowId xmlns:a16="http://schemas.microsoft.com/office/drawing/2014/main" val="10000"/>
                  </a:ext>
                </a:extLst>
              </a:tr>
              <a:tr h="350838">
                <a:tc>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tc hMerge="1">
                  <a:txBody>
                    <a:bodyPr/>
                    <a:lstStyle/>
                    <a:p>
                      <a:endParaRPr lang="zh-CN" altLang="en-US"/>
                    </a:p>
                  </a:txBody>
                  <a:tcPr/>
                </a:tc>
                <a:tc>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500" b="0" i="0" u="none" strike="noStrike" cap="none" normalizeH="0" baseline="0">
                        <a:ln>
                          <a:noFill/>
                        </a:ln>
                        <a:solidFill>
                          <a:schemeClr val="tx1"/>
                        </a:solidFill>
                        <a:effectLst/>
                        <a:latin typeface="Arial" pitchFamily="34" charset="0"/>
                        <a:ea typeface="华文细黑" pitchFamily="2" charset="-122"/>
                      </a:endParaRPr>
                    </a:p>
                  </a:txBody>
                  <a:tcPr marT="38135" marB="38135" horzOverflow="overflow"/>
                </a:tc>
                <a:extLst>
                  <a:ext uri="{0D108BD9-81ED-4DB2-BD59-A6C34878D82A}">
                    <a16:rowId xmlns:a16="http://schemas.microsoft.com/office/drawing/2014/main" val="10001"/>
                  </a:ext>
                </a:extLst>
              </a:tr>
            </a:tbl>
          </a:graphicData>
        </a:graphic>
      </p:graphicFrame>
      <p:graphicFrame>
        <p:nvGraphicFramePr>
          <p:cNvPr id="17790" name="Group 382"/>
          <p:cNvGraphicFramePr>
            <a:graphicFrameLocks noGrp="1"/>
          </p:cNvGraphicFramePr>
          <p:nvPr>
            <p:extLst>
              <p:ext uri="{D42A27DB-BD31-4B8C-83A1-F6EECF244321}">
                <p14:modId xmlns:p14="http://schemas.microsoft.com/office/powerpoint/2010/main" val="3266639726"/>
              </p:ext>
            </p:extLst>
          </p:nvPr>
        </p:nvGraphicFramePr>
        <p:xfrm>
          <a:off x="2911585" y="2986287"/>
          <a:ext cx="1377950" cy="650875"/>
        </p:xfrm>
        <a:graphic>
          <a:graphicData uri="http://schemas.openxmlformats.org/drawingml/2006/table">
            <a:tbl>
              <a:tblPr>
                <a:tableStyleId>{22838BEF-8BB2-4498-84A7-C5851F593DF1}</a:tableStyleId>
              </a:tblPr>
              <a:tblGrid>
                <a:gridCol w="342066">
                  <a:extLst>
                    <a:ext uri="{9D8B030D-6E8A-4147-A177-3AD203B41FA5}">
                      <a16:colId xmlns:a16="http://schemas.microsoft.com/office/drawing/2014/main" val="20000"/>
                    </a:ext>
                  </a:extLst>
                </a:gridCol>
                <a:gridCol w="150002">
                  <a:extLst>
                    <a:ext uri="{9D8B030D-6E8A-4147-A177-3AD203B41FA5}">
                      <a16:colId xmlns:a16="http://schemas.microsoft.com/office/drawing/2014/main" val="20001"/>
                    </a:ext>
                  </a:extLst>
                </a:gridCol>
                <a:gridCol w="192065">
                  <a:extLst>
                    <a:ext uri="{9D8B030D-6E8A-4147-A177-3AD203B41FA5}">
                      <a16:colId xmlns:a16="http://schemas.microsoft.com/office/drawing/2014/main" val="20002"/>
                    </a:ext>
                  </a:extLst>
                </a:gridCol>
                <a:gridCol w="234922">
                  <a:extLst>
                    <a:ext uri="{9D8B030D-6E8A-4147-A177-3AD203B41FA5}">
                      <a16:colId xmlns:a16="http://schemas.microsoft.com/office/drawing/2014/main" val="20003"/>
                    </a:ext>
                  </a:extLst>
                </a:gridCol>
                <a:gridCol w="116829">
                  <a:extLst>
                    <a:ext uri="{9D8B030D-6E8A-4147-A177-3AD203B41FA5}">
                      <a16:colId xmlns:a16="http://schemas.microsoft.com/office/drawing/2014/main" val="20004"/>
                    </a:ext>
                  </a:extLst>
                </a:gridCol>
                <a:gridCol w="342066">
                  <a:extLst>
                    <a:ext uri="{9D8B030D-6E8A-4147-A177-3AD203B41FA5}">
                      <a16:colId xmlns:a16="http://schemas.microsoft.com/office/drawing/2014/main" val="20005"/>
                    </a:ext>
                  </a:extLst>
                </a:gridCol>
              </a:tblGrid>
              <a:tr h="295456">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200" u="none" strike="noStrike" cap="none" normalizeH="0" baseline="0">
                          <a:ln>
                            <a:noFill/>
                          </a:ln>
                          <a:effectLst/>
                        </a:rPr>
                        <a:t>13</a:t>
                      </a:r>
                      <a:endParaRPr kumimoji="0" lang="en-US" altLang="zh-CN"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000" marB="38000"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200" u="none" strike="noStrike" cap="none" normalizeH="0" baseline="0">
                          <a:ln>
                            <a:noFill/>
                          </a:ln>
                          <a:effectLst/>
                        </a:rPr>
                        <a:t>17</a:t>
                      </a:r>
                      <a:endParaRPr kumimoji="0" lang="en-US" altLang="zh-CN"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000" marB="38000"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200" u="none" strike="noStrike" cap="none" normalizeH="0" baseline="0">
                          <a:ln>
                            <a:noFill/>
                          </a:ln>
                          <a:effectLst/>
                        </a:rPr>
                        <a:t>19</a:t>
                      </a:r>
                      <a:endParaRPr kumimoji="0" lang="en-US" altLang="zh-CN"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000" marB="38000" horzOverflow="overflow"/>
                </a:tc>
                <a:tc hMerge="1">
                  <a:txBody>
                    <a:bodyPr/>
                    <a:lstStyle/>
                    <a:p>
                      <a:endParaRPr lang="zh-CN" altLang="en-US"/>
                    </a:p>
                  </a:txBody>
                  <a:tcPr/>
                </a:tc>
                <a:extLst>
                  <a:ext uri="{0D108BD9-81ED-4DB2-BD59-A6C34878D82A}">
                    <a16:rowId xmlns:a16="http://schemas.microsoft.com/office/drawing/2014/main" val="10000"/>
                  </a:ext>
                </a:extLst>
              </a:tr>
              <a:tr h="355419">
                <a:tc>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000" marB="38000" horzOverflow="overflow"/>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000" marB="38000" horzOverflow="overflow"/>
                </a:tc>
                <a:tc hMerge="1">
                  <a:txBody>
                    <a:bodyPr/>
                    <a:lstStyle/>
                    <a:p>
                      <a:endParaRPr lang="zh-CN" altLang="en-US"/>
                    </a:p>
                  </a:txBody>
                  <a:tcPr/>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000" marB="38000" horzOverflow="overflow"/>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000" marB="38000" horzOverflow="overflow"/>
                </a:tc>
                <a:extLst>
                  <a:ext uri="{0D108BD9-81ED-4DB2-BD59-A6C34878D82A}">
                    <a16:rowId xmlns:a16="http://schemas.microsoft.com/office/drawing/2014/main" val="10001"/>
                  </a:ext>
                </a:extLst>
              </a:tr>
            </a:tbl>
          </a:graphicData>
        </a:graphic>
      </p:graphicFrame>
      <p:graphicFrame>
        <p:nvGraphicFramePr>
          <p:cNvPr id="17791" name="Group 383"/>
          <p:cNvGraphicFramePr>
            <a:graphicFrameLocks noGrp="1"/>
          </p:cNvGraphicFramePr>
          <p:nvPr>
            <p:extLst>
              <p:ext uri="{D42A27DB-BD31-4B8C-83A1-F6EECF244321}">
                <p14:modId xmlns:p14="http://schemas.microsoft.com/office/powerpoint/2010/main" val="2485156030"/>
              </p:ext>
            </p:extLst>
          </p:nvPr>
        </p:nvGraphicFramePr>
        <p:xfrm>
          <a:off x="4568935" y="2987875"/>
          <a:ext cx="1422399" cy="641350"/>
        </p:xfrm>
        <a:graphic>
          <a:graphicData uri="http://schemas.openxmlformats.org/drawingml/2006/table">
            <a:tbl>
              <a:tblPr>
                <a:tableStyleId>{22838BEF-8BB2-4498-84A7-C5851F593DF1}</a:tableStyleId>
              </a:tblPr>
              <a:tblGrid>
                <a:gridCol w="343414">
                  <a:extLst>
                    <a:ext uri="{9D8B030D-6E8A-4147-A177-3AD203B41FA5}">
                      <a16:colId xmlns:a16="http://schemas.microsoft.com/office/drawing/2014/main" val="20000"/>
                    </a:ext>
                  </a:extLst>
                </a:gridCol>
                <a:gridCol w="126535">
                  <a:extLst>
                    <a:ext uri="{9D8B030D-6E8A-4147-A177-3AD203B41FA5}">
                      <a16:colId xmlns:a16="http://schemas.microsoft.com/office/drawing/2014/main" val="20001"/>
                    </a:ext>
                  </a:extLst>
                </a:gridCol>
                <a:gridCol w="216879">
                  <a:extLst>
                    <a:ext uri="{9D8B030D-6E8A-4147-A177-3AD203B41FA5}">
                      <a16:colId xmlns:a16="http://schemas.microsoft.com/office/drawing/2014/main" val="20002"/>
                    </a:ext>
                  </a:extLst>
                </a:gridCol>
                <a:gridCol w="275298">
                  <a:extLst>
                    <a:ext uri="{9D8B030D-6E8A-4147-A177-3AD203B41FA5}">
                      <a16:colId xmlns:a16="http://schemas.microsoft.com/office/drawing/2014/main" val="20003"/>
                    </a:ext>
                  </a:extLst>
                </a:gridCol>
                <a:gridCol w="116859">
                  <a:extLst>
                    <a:ext uri="{9D8B030D-6E8A-4147-A177-3AD203B41FA5}">
                      <a16:colId xmlns:a16="http://schemas.microsoft.com/office/drawing/2014/main" val="20004"/>
                    </a:ext>
                  </a:extLst>
                </a:gridCol>
                <a:gridCol w="343414">
                  <a:extLst>
                    <a:ext uri="{9D8B030D-6E8A-4147-A177-3AD203B41FA5}">
                      <a16:colId xmlns:a16="http://schemas.microsoft.com/office/drawing/2014/main" val="20005"/>
                    </a:ext>
                  </a:extLst>
                </a:gridCol>
              </a:tblGrid>
              <a:tr h="320675">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cap="none" normalizeH="0" baseline="0">
                          <a:ln>
                            <a:noFill/>
                          </a:ln>
                          <a:effectLst/>
                        </a:rPr>
                        <a:t>23</a:t>
                      </a:r>
                      <a:endParaRPr kumimoji="0" lang="en-US" altLang="zh-CN" sz="1300" b="0" i="0" u="none" strike="noStrike" cap="none" normalizeH="0" baseline="0">
                        <a:ln>
                          <a:noFill/>
                        </a:ln>
                        <a:solidFill>
                          <a:schemeClr val="tx1"/>
                        </a:solidFill>
                        <a:effectLst/>
                        <a:latin typeface="Arial" pitchFamily="34" charset="0"/>
                        <a:ea typeface="华文细黑" pitchFamily="2" charset="-122"/>
                      </a:endParaRPr>
                    </a:p>
                  </a:txBody>
                  <a:tcPr marL="91450" marR="91450" marT="38176" marB="38176"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cap="none" normalizeH="0" baseline="0">
                          <a:ln>
                            <a:noFill/>
                          </a:ln>
                          <a:effectLst/>
                        </a:rPr>
                        <a:t>29</a:t>
                      </a:r>
                      <a:endParaRPr kumimoji="0" lang="en-US" altLang="zh-CN" sz="1300" b="0" i="0" u="none" strike="noStrike" cap="none" normalizeH="0" baseline="0">
                        <a:ln>
                          <a:noFill/>
                        </a:ln>
                        <a:solidFill>
                          <a:schemeClr val="tx1"/>
                        </a:solidFill>
                        <a:effectLst/>
                        <a:latin typeface="Arial" pitchFamily="34" charset="0"/>
                        <a:ea typeface="华文细黑" pitchFamily="2" charset="-122"/>
                      </a:endParaRPr>
                    </a:p>
                  </a:txBody>
                  <a:tcPr marL="91450" marR="91450" marT="38176" marB="38176"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endParaRPr kumimoji="0" lang="en-US" altLang="zh-CN" sz="1300" b="0" i="0" u="none" strike="noStrike" cap="none" normalizeH="0" baseline="0">
                        <a:ln>
                          <a:noFill/>
                        </a:ln>
                        <a:solidFill>
                          <a:schemeClr val="tx1"/>
                        </a:solidFill>
                        <a:effectLst/>
                        <a:latin typeface="Arial" pitchFamily="34" charset="0"/>
                        <a:ea typeface="华文细黑" pitchFamily="2" charset="-122"/>
                      </a:endParaRPr>
                    </a:p>
                  </a:txBody>
                  <a:tcPr marL="91450" marR="91450" marT="38176" marB="38176" horzOverflow="overflow"/>
                </a:tc>
                <a:tc hMerge="1">
                  <a:txBody>
                    <a:bodyPr/>
                    <a:lstStyle/>
                    <a:p>
                      <a:endParaRPr lang="zh-CN" altLang="en-US"/>
                    </a:p>
                  </a:txBody>
                  <a:tcPr/>
                </a:tc>
                <a:extLst>
                  <a:ext uri="{0D108BD9-81ED-4DB2-BD59-A6C34878D82A}">
                    <a16:rowId xmlns:a16="http://schemas.microsoft.com/office/drawing/2014/main" val="10000"/>
                  </a:ext>
                </a:extLst>
              </a:tr>
              <a:tr h="320675">
                <a:tc>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450" marR="91450" marT="38176" marB="38176" horzOverflow="overflow"/>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450" marR="91450" marT="38176" marB="38176" horzOverflow="overflow"/>
                </a:tc>
                <a:tc hMerge="1">
                  <a:txBody>
                    <a:bodyPr/>
                    <a:lstStyle/>
                    <a:p>
                      <a:endParaRPr lang="zh-CN" altLang="en-US"/>
                    </a:p>
                  </a:txBody>
                  <a:tcPr/>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450" marR="91450" marT="38176" marB="38176" horzOverflow="overflow"/>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450" marR="91450" marT="38176" marB="38176" horzOverflow="overflow"/>
                </a:tc>
                <a:extLst>
                  <a:ext uri="{0D108BD9-81ED-4DB2-BD59-A6C34878D82A}">
                    <a16:rowId xmlns:a16="http://schemas.microsoft.com/office/drawing/2014/main" val="10001"/>
                  </a:ext>
                </a:extLst>
              </a:tr>
            </a:tbl>
          </a:graphicData>
        </a:graphic>
      </p:graphicFrame>
      <p:graphicFrame>
        <p:nvGraphicFramePr>
          <p:cNvPr id="17792" name="Group 384"/>
          <p:cNvGraphicFramePr>
            <a:graphicFrameLocks noGrp="1"/>
          </p:cNvGraphicFramePr>
          <p:nvPr>
            <p:extLst>
              <p:ext uri="{D42A27DB-BD31-4B8C-83A1-F6EECF244321}">
                <p14:modId xmlns:p14="http://schemas.microsoft.com/office/powerpoint/2010/main" val="306369585"/>
              </p:ext>
            </p:extLst>
          </p:nvPr>
        </p:nvGraphicFramePr>
        <p:xfrm>
          <a:off x="6151672" y="2983112"/>
          <a:ext cx="1377950" cy="627063"/>
        </p:xfrm>
        <a:graphic>
          <a:graphicData uri="http://schemas.openxmlformats.org/drawingml/2006/table">
            <a:tbl>
              <a:tblPr>
                <a:tableStyleId>{22838BEF-8BB2-4498-84A7-C5851F593DF1}</a:tableStyleId>
              </a:tblPr>
              <a:tblGrid>
                <a:gridCol w="342065">
                  <a:extLst>
                    <a:ext uri="{9D8B030D-6E8A-4147-A177-3AD203B41FA5}">
                      <a16:colId xmlns:a16="http://schemas.microsoft.com/office/drawing/2014/main" val="20000"/>
                    </a:ext>
                  </a:extLst>
                </a:gridCol>
                <a:gridCol w="150002">
                  <a:extLst>
                    <a:ext uri="{9D8B030D-6E8A-4147-A177-3AD203B41FA5}">
                      <a16:colId xmlns:a16="http://schemas.microsoft.com/office/drawing/2014/main" val="20001"/>
                    </a:ext>
                  </a:extLst>
                </a:gridCol>
                <a:gridCol w="192066">
                  <a:extLst>
                    <a:ext uri="{9D8B030D-6E8A-4147-A177-3AD203B41FA5}">
                      <a16:colId xmlns:a16="http://schemas.microsoft.com/office/drawing/2014/main" val="20002"/>
                    </a:ext>
                  </a:extLst>
                </a:gridCol>
                <a:gridCol w="234923">
                  <a:extLst>
                    <a:ext uri="{9D8B030D-6E8A-4147-A177-3AD203B41FA5}">
                      <a16:colId xmlns:a16="http://schemas.microsoft.com/office/drawing/2014/main" val="20003"/>
                    </a:ext>
                  </a:extLst>
                </a:gridCol>
                <a:gridCol w="116829">
                  <a:extLst>
                    <a:ext uri="{9D8B030D-6E8A-4147-A177-3AD203B41FA5}">
                      <a16:colId xmlns:a16="http://schemas.microsoft.com/office/drawing/2014/main" val="20004"/>
                    </a:ext>
                  </a:extLst>
                </a:gridCol>
                <a:gridCol w="342065">
                  <a:extLst>
                    <a:ext uri="{9D8B030D-6E8A-4147-A177-3AD203B41FA5}">
                      <a16:colId xmlns:a16="http://schemas.microsoft.com/office/drawing/2014/main" val="20005"/>
                    </a:ext>
                  </a:extLst>
                </a:gridCol>
              </a:tblGrid>
              <a:tr h="295771">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200" u="none" strike="noStrike" cap="none" normalizeH="0" baseline="0">
                          <a:ln>
                            <a:noFill/>
                          </a:ln>
                          <a:effectLst/>
                        </a:rPr>
                        <a:t>31</a:t>
                      </a:r>
                      <a:endParaRPr kumimoji="0" lang="en-US" altLang="zh-CN"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130" marB="38130"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200" b="1" u="none" strike="noStrike" cap="none" normalizeH="0" baseline="0">
                          <a:ln>
                            <a:noFill/>
                          </a:ln>
                          <a:solidFill>
                            <a:srgbClr val="FF0000"/>
                          </a:solidFill>
                          <a:effectLst/>
                        </a:rPr>
                        <a:t>37</a:t>
                      </a:r>
                      <a:endParaRPr kumimoji="0" lang="en-US" altLang="zh-CN" sz="1200" b="1" i="0" u="none" strike="noStrike" cap="none" normalizeH="0" baseline="0">
                        <a:ln>
                          <a:noFill/>
                        </a:ln>
                        <a:solidFill>
                          <a:srgbClr val="FF0000"/>
                        </a:solidFill>
                        <a:effectLst/>
                        <a:latin typeface="Arial" pitchFamily="34" charset="0"/>
                        <a:ea typeface="华文细黑" pitchFamily="2" charset="-122"/>
                      </a:endParaRPr>
                    </a:p>
                  </a:txBody>
                  <a:tcPr marL="91429" marR="91429" marT="38130" marB="38130"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200" u="none" strike="noStrike" cap="none" normalizeH="0" baseline="0">
                          <a:ln>
                            <a:noFill/>
                          </a:ln>
                          <a:effectLst/>
                        </a:rPr>
                        <a:t>41</a:t>
                      </a:r>
                      <a:endParaRPr kumimoji="0" lang="en-US" altLang="zh-CN"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130" marB="38130" horzOverflow="overflow"/>
                </a:tc>
                <a:tc hMerge="1">
                  <a:txBody>
                    <a:bodyPr/>
                    <a:lstStyle/>
                    <a:p>
                      <a:endParaRPr lang="zh-CN" altLang="en-US"/>
                    </a:p>
                  </a:txBody>
                  <a:tcPr/>
                </a:tc>
                <a:extLst>
                  <a:ext uri="{0D108BD9-81ED-4DB2-BD59-A6C34878D82A}">
                    <a16:rowId xmlns:a16="http://schemas.microsoft.com/office/drawing/2014/main" val="10000"/>
                  </a:ext>
                </a:extLst>
              </a:tr>
              <a:tr h="331292">
                <a:tc>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130" marB="38130" horzOverflow="overflow"/>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130" marB="38130" horzOverflow="overflow"/>
                </a:tc>
                <a:tc hMerge="1">
                  <a:txBody>
                    <a:bodyPr/>
                    <a:lstStyle/>
                    <a:p>
                      <a:endParaRPr lang="zh-CN" altLang="en-US"/>
                    </a:p>
                  </a:txBody>
                  <a:tcPr/>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130" marB="38130" horzOverflow="overflow"/>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200" b="0" i="0" u="none" strike="noStrike" cap="none" normalizeH="0" baseline="0">
                        <a:ln>
                          <a:noFill/>
                        </a:ln>
                        <a:solidFill>
                          <a:schemeClr val="tx1"/>
                        </a:solidFill>
                        <a:effectLst/>
                        <a:latin typeface="Arial" pitchFamily="34" charset="0"/>
                        <a:ea typeface="华文细黑" pitchFamily="2" charset="-122"/>
                      </a:endParaRPr>
                    </a:p>
                  </a:txBody>
                  <a:tcPr marL="91429" marR="91429" marT="38130" marB="38130" horzOverflow="overflow"/>
                </a:tc>
                <a:extLst>
                  <a:ext uri="{0D108BD9-81ED-4DB2-BD59-A6C34878D82A}">
                    <a16:rowId xmlns:a16="http://schemas.microsoft.com/office/drawing/2014/main" val="10001"/>
                  </a:ext>
                </a:extLst>
              </a:tr>
            </a:tbl>
          </a:graphicData>
        </a:graphic>
      </p:graphicFrame>
      <p:graphicFrame>
        <p:nvGraphicFramePr>
          <p:cNvPr id="17793" name="Group 385"/>
          <p:cNvGraphicFramePr>
            <a:graphicFrameLocks noGrp="1"/>
          </p:cNvGraphicFramePr>
          <p:nvPr>
            <p:extLst>
              <p:ext uri="{D42A27DB-BD31-4B8C-83A1-F6EECF244321}">
                <p14:modId xmlns:p14="http://schemas.microsoft.com/office/powerpoint/2010/main" val="2971807874"/>
              </p:ext>
            </p:extLst>
          </p:nvPr>
        </p:nvGraphicFramePr>
        <p:xfrm>
          <a:off x="7735997" y="3005337"/>
          <a:ext cx="1363664" cy="615950"/>
        </p:xfrm>
        <a:graphic>
          <a:graphicData uri="http://schemas.openxmlformats.org/drawingml/2006/table">
            <a:tbl>
              <a:tblPr>
                <a:tableStyleId>{22838BEF-8BB2-4498-84A7-C5851F593DF1}</a:tableStyleId>
              </a:tblPr>
              <a:tblGrid>
                <a:gridCol w="327539">
                  <a:extLst>
                    <a:ext uri="{9D8B030D-6E8A-4147-A177-3AD203B41FA5}">
                      <a16:colId xmlns:a16="http://schemas.microsoft.com/office/drawing/2014/main" val="20000"/>
                    </a:ext>
                  </a:extLst>
                </a:gridCol>
                <a:gridCol w="164640">
                  <a:extLst>
                    <a:ext uri="{9D8B030D-6E8A-4147-A177-3AD203B41FA5}">
                      <a16:colId xmlns:a16="http://schemas.microsoft.com/office/drawing/2014/main" val="20001"/>
                    </a:ext>
                  </a:extLst>
                </a:gridCol>
                <a:gridCol w="162900">
                  <a:extLst>
                    <a:ext uri="{9D8B030D-6E8A-4147-A177-3AD203B41FA5}">
                      <a16:colId xmlns:a16="http://schemas.microsoft.com/office/drawing/2014/main" val="20002"/>
                    </a:ext>
                  </a:extLst>
                </a:gridCol>
                <a:gridCol w="264186">
                  <a:extLst>
                    <a:ext uri="{9D8B030D-6E8A-4147-A177-3AD203B41FA5}">
                      <a16:colId xmlns:a16="http://schemas.microsoft.com/office/drawing/2014/main" val="20003"/>
                    </a:ext>
                  </a:extLst>
                </a:gridCol>
                <a:gridCol w="116860">
                  <a:extLst>
                    <a:ext uri="{9D8B030D-6E8A-4147-A177-3AD203B41FA5}">
                      <a16:colId xmlns:a16="http://schemas.microsoft.com/office/drawing/2014/main" val="20004"/>
                    </a:ext>
                  </a:extLst>
                </a:gridCol>
                <a:gridCol w="327539">
                  <a:extLst>
                    <a:ext uri="{9D8B030D-6E8A-4147-A177-3AD203B41FA5}">
                      <a16:colId xmlns:a16="http://schemas.microsoft.com/office/drawing/2014/main" val="20005"/>
                    </a:ext>
                  </a:extLst>
                </a:gridCol>
              </a:tblGrid>
              <a:tr h="295729">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200" u="none" strike="noStrike" cap="none" normalizeH="0" baseline="0">
                          <a:ln>
                            <a:noFill/>
                          </a:ln>
                          <a:effectLst/>
                        </a:rPr>
                        <a:t>43</a:t>
                      </a:r>
                      <a:endParaRPr kumimoji="0" lang="en-US" altLang="zh-CN" sz="1200" b="0" i="0" u="none" strike="noStrike" cap="none" normalizeH="0" baseline="0">
                        <a:ln>
                          <a:noFill/>
                        </a:ln>
                        <a:solidFill>
                          <a:schemeClr val="tx1"/>
                        </a:solidFill>
                        <a:effectLst/>
                        <a:latin typeface="Arial" pitchFamily="34" charset="0"/>
                        <a:ea typeface="华文细黑" pitchFamily="2" charset="-122"/>
                      </a:endParaRPr>
                    </a:p>
                  </a:txBody>
                  <a:tcPr marL="91451" marR="91451" marT="38122" marB="38122"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200" u="none" strike="noStrike" cap="none" normalizeH="0" baseline="0">
                          <a:ln>
                            <a:noFill/>
                          </a:ln>
                          <a:effectLst/>
                        </a:rPr>
                        <a:t>47</a:t>
                      </a:r>
                      <a:endParaRPr kumimoji="0" lang="en-US" altLang="zh-CN" sz="1200" b="0" i="0" u="none" strike="noStrike" cap="none" normalizeH="0" baseline="0">
                        <a:ln>
                          <a:noFill/>
                        </a:ln>
                        <a:solidFill>
                          <a:schemeClr val="tx1"/>
                        </a:solidFill>
                        <a:effectLst/>
                        <a:latin typeface="Arial" pitchFamily="34" charset="0"/>
                        <a:ea typeface="华文细黑" pitchFamily="2" charset="-122"/>
                      </a:endParaRPr>
                    </a:p>
                  </a:txBody>
                  <a:tcPr marL="91451" marR="91451" marT="38122" marB="38122"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endParaRPr kumimoji="0" lang="en-US" altLang="zh-CN" sz="1200" b="0" i="0" u="none" strike="noStrike" cap="none" normalizeH="0" baseline="0">
                        <a:ln>
                          <a:noFill/>
                        </a:ln>
                        <a:solidFill>
                          <a:schemeClr val="tx1"/>
                        </a:solidFill>
                        <a:effectLst/>
                        <a:latin typeface="Arial" pitchFamily="34" charset="0"/>
                        <a:ea typeface="华文细黑" pitchFamily="2" charset="-122"/>
                      </a:endParaRPr>
                    </a:p>
                  </a:txBody>
                  <a:tcPr marL="91451" marR="91451" marT="38122" marB="38122" horzOverflow="overflow"/>
                </a:tc>
                <a:tc hMerge="1">
                  <a:txBody>
                    <a:bodyPr/>
                    <a:lstStyle/>
                    <a:p>
                      <a:endParaRPr lang="zh-CN" altLang="en-US"/>
                    </a:p>
                  </a:txBody>
                  <a:tcPr/>
                </a:tc>
                <a:extLst>
                  <a:ext uri="{0D108BD9-81ED-4DB2-BD59-A6C34878D82A}">
                    <a16:rowId xmlns:a16="http://schemas.microsoft.com/office/drawing/2014/main" val="10000"/>
                  </a:ext>
                </a:extLst>
              </a:tr>
              <a:tr h="320221">
                <a:tc>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451" marR="91451" marT="38122" marB="38122" horzOverflow="overflow"/>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451" marR="91451" marT="38122" marB="38122" horzOverflow="overflow"/>
                </a:tc>
                <a:tc hMerge="1">
                  <a:txBody>
                    <a:bodyPr/>
                    <a:lstStyle/>
                    <a:p>
                      <a:endParaRPr lang="zh-CN" altLang="en-US"/>
                    </a:p>
                  </a:txBody>
                  <a:tcPr/>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451" marR="91451" marT="38122" marB="38122" horzOverflow="overflow"/>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451" marR="91451" marT="38122" marB="38122" horzOverflow="overflow"/>
                </a:tc>
                <a:extLst>
                  <a:ext uri="{0D108BD9-81ED-4DB2-BD59-A6C34878D82A}">
                    <a16:rowId xmlns:a16="http://schemas.microsoft.com/office/drawing/2014/main" val="10001"/>
                  </a:ext>
                </a:extLst>
              </a:tr>
            </a:tbl>
          </a:graphicData>
        </a:graphic>
      </p:graphicFrame>
      <p:graphicFrame>
        <p:nvGraphicFramePr>
          <p:cNvPr id="17794" name="Group 386"/>
          <p:cNvGraphicFramePr>
            <a:graphicFrameLocks noGrp="1"/>
          </p:cNvGraphicFramePr>
          <p:nvPr>
            <p:extLst>
              <p:ext uri="{D42A27DB-BD31-4B8C-83A1-F6EECF244321}">
                <p14:modId xmlns:p14="http://schemas.microsoft.com/office/powerpoint/2010/main" val="3174882625"/>
              </p:ext>
            </p:extLst>
          </p:nvPr>
        </p:nvGraphicFramePr>
        <p:xfrm>
          <a:off x="49322" y="2987875"/>
          <a:ext cx="1177924" cy="641350"/>
        </p:xfrm>
        <a:graphic>
          <a:graphicData uri="http://schemas.openxmlformats.org/drawingml/2006/table">
            <a:tbl>
              <a:tblPr>
                <a:tableStyleId>{22838BEF-8BB2-4498-84A7-C5851F593DF1}</a:tableStyleId>
              </a:tblPr>
              <a:tblGrid>
                <a:gridCol w="289677">
                  <a:extLst>
                    <a:ext uri="{9D8B030D-6E8A-4147-A177-3AD203B41FA5}">
                      <a16:colId xmlns:a16="http://schemas.microsoft.com/office/drawing/2014/main" val="20000"/>
                    </a:ext>
                  </a:extLst>
                </a:gridCol>
                <a:gridCol w="116800">
                  <a:extLst>
                    <a:ext uri="{9D8B030D-6E8A-4147-A177-3AD203B41FA5}">
                      <a16:colId xmlns:a16="http://schemas.microsoft.com/office/drawing/2014/main" val="20001"/>
                    </a:ext>
                  </a:extLst>
                </a:gridCol>
                <a:gridCol w="176300">
                  <a:extLst>
                    <a:ext uri="{9D8B030D-6E8A-4147-A177-3AD203B41FA5}">
                      <a16:colId xmlns:a16="http://schemas.microsoft.com/office/drawing/2014/main" val="20002"/>
                    </a:ext>
                  </a:extLst>
                </a:gridCol>
                <a:gridCol w="188670">
                  <a:extLst>
                    <a:ext uri="{9D8B030D-6E8A-4147-A177-3AD203B41FA5}">
                      <a16:colId xmlns:a16="http://schemas.microsoft.com/office/drawing/2014/main" val="20003"/>
                    </a:ext>
                  </a:extLst>
                </a:gridCol>
                <a:gridCol w="116800">
                  <a:extLst>
                    <a:ext uri="{9D8B030D-6E8A-4147-A177-3AD203B41FA5}">
                      <a16:colId xmlns:a16="http://schemas.microsoft.com/office/drawing/2014/main" val="20004"/>
                    </a:ext>
                  </a:extLst>
                </a:gridCol>
                <a:gridCol w="289677">
                  <a:extLst>
                    <a:ext uri="{9D8B030D-6E8A-4147-A177-3AD203B41FA5}">
                      <a16:colId xmlns:a16="http://schemas.microsoft.com/office/drawing/2014/main" val="20005"/>
                    </a:ext>
                  </a:extLst>
                </a:gridCol>
              </a:tblGrid>
              <a:tr h="320675">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cap="none" normalizeH="0" baseline="0">
                          <a:ln>
                            <a:noFill/>
                          </a:ln>
                          <a:effectLst/>
                        </a:rPr>
                        <a:t>2</a:t>
                      </a:r>
                      <a:endParaRPr kumimoji="0" lang="en-US" altLang="zh-CN" sz="1300" b="0" i="0" u="none" strike="noStrike" cap="none" normalizeH="0" baseline="0">
                        <a:ln>
                          <a:noFill/>
                        </a:ln>
                        <a:solidFill>
                          <a:schemeClr val="tx1"/>
                        </a:solidFill>
                        <a:effectLst/>
                        <a:latin typeface="Arial" pitchFamily="34" charset="0"/>
                        <a:ea typeface="华文细黑" pitchFamily="2" charset="-122"/>
                      </a:endParaRPr>
                    </a:p>
                  </a:txBody>
                  <a:tcPr marL="91400" marR="91400" marT="38176" marB="38176"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cap="none" normalizeH="0" baseline="0">
                          <a:ln>
                            <a:noFill/>
                          </a:ln>
                          <a:effectLst/>
                        </a:rPr>
                        <a:t>3</a:t>
                      </a:r>
                      <a:endParaRPr kumimoji="0" lang="en-US" altLang="zh-CN" sz="1300" b="0" i="0" u="none" strike="noStrike" cap="none" normalizeH="0" baseline="0">
                        <a:ln>
                          <a:noFill/>
                        </a:ln>
                        <a:solidFill>
                          <a:schemeClr val="tx1"/>
                        </a:solidFill>
                        <a:effectLst/>
                        <a:latin typeface="Arial" pitchFamily="34" charset="0"/>
                        <a:ea typeface="华文细黑" pitchFamily="2" charset="-122"/>
                      </a:endParaRPr>
                    </a:p>
                  </a:txBody>
                  <a:tcPr marL="91400" marR="91400" marT="38176" marB="38176"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cap="none" normalizeH="0" baseline="0">
                          <a:ln>
                            <a:noFill/>
                          </a:ln>
                          <a:effectLst/>
                        </a:rPr>
                        <a:t>5</a:t>
                      </a:r>
                      <a:endParaRPr kumimoji="0" lang="en-US" altLang="zh-CN" sz="1300" b="0" i="0" u="none" strike="noStrike" cap="none" normalizeH="0" baseline="0">
                        <a:ln>
                          <a:noFill/>
                        </a:ln>
                        <a:solidFill>
                          <a:schemeClr val="tx1"/>
                        </a:solidFill>
                        <a:effectLst/>
                        <a:latin typeface="Arial" pitchFamily="34" charset="0"/>
                        <a:ea typeface="华文细黑" pitchFamily="2" charset="-122"/>
                      </a:endParaRPr>
                    </a:p>
                  </a:txBody>
                  <a:tcPr marL="91400" marR="91400" marT="38176" marB="38176" horzOverflow="overflow"/>
                </a:tc>
                <a:tc hMerge="1">
                  <a:txBody>
                    <a:bodyPr/>
                    <a:lstStyle/>
                    <a:p>
                      <a:endParaRPr lang="zh-CN" altLang="en-US"/>
                    </a:p>
                  </a:txBody>
                  <a:tcPr/>
                </a:tc>
                <a:extLst>
                  <a:ext uri="{0D108BD9-81ED-4DB2-BD59-A6C34878D82A}">
                    <a16:rowId xmlns:a16="http://schemas.microsoft.com/office/drawing/2014/main" val="10000"/>
                  </a:ext>
                </a:extLst>
              </a:tr>
              <a:tr h="320675">
                <a:tc>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400" marR="91400" marT="38176" marB="38176" horzOverflow="overflow"/>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400" marR="91400" marT="38176" marB="38176" horzOverflow="overflow"/>
                </a:tc>
                <a:tc hMerge="1">
                  <a:txBody>
                    <a:bodyPr/>
                    <a:lstStyle/>
                    <a:p>
                      <a:endParaRPr lang="zh-CN" altLang="en-US"/>
                    </a:p>
                  </a:txBody>
                  <a:tcPr/>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400" marR="91400" marT="38176" marB="38176" horzOverflow="overflow"/>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400" marR="91400" marT="38176" marB="38176" horzOverflow="overflow"/>
                </a:tc>
                <a:extLst>
                  <a:ext uri="{0D108BD9-81ED-4DB2-BD59-A6C34878D82A}">
                    <a16:rowId xmlns:a16="http://schemas.microsoft.com/office/drawing/2014/main" val="10001"/>
                  </a:ext>
                </a:extLst>
              </a:tr>
            </a:tbl>
          </a:graphicData>
        </a:graphic>
      </p:graphicFrame>
      <p:graphicFrame>
        <p:nvGraphicFramePr>
          <p:cNvPr id="17795" name="Group 387"/>
          <p:cNvGraphicFramePr>
            <a:graphicFrameLocks noGrp="1"/>
          </p:cNvGraphicFramePr>
          <p:nvPr>
            <p:extLst>
              <p:ext uri="{D42A27DB-BD31-4B8C-83A1-F6EECF244321}">
                <p14:modId xmlns:p14="http://schemas.microsoft.com/office/powerpoint/2010/main" val="3413807224"/>
              </p:ext>
            </p:extLst>
          </p:nvPr>
        </p:nvGraphicFramePr>
        <p:xfrm>
          <a:off x="1398697" y="2987875"/>
          <a:ext cx="1384300" cy="641350"/>
        </p:xfrm>
        <a:graphic>
          <a:graphicData uri="http://schemas.openxmlformats.org/drawingml/2006/table">
            <a:tbl>
              <a:tblPr>
                <a:tableStyleId>{22838BEF-8BB2-4498-84A7-C5851F593DF1}</a:tableStyleId>
              </a:tblPr>
              <a:tblGrid>
                <a:gridCol w="331616">
                  <a:extLst>
                    <a:ext uri="{9D8B030D-6E8A-4147-A177-3AD203B41FA5}">
                      <a16:colId xmlns:a16="http://schemas.microsoft.com/office/drawing/2014/main" val="20000"/>
                    </a:ext>
                  </a:extLst>
                </a:gridCol>
                <a:gridCol w="118891">
                  <a:extLst>
                    <a:ext uri="{9D8B030D-6E8A-4147-A177-3AD203B41FA5}">
                      <a16:colId xmlns:a16="http://schemas.microsoft.com/office/drawing/2014/main" val="20001"/>
                    </a:ext>
                  </a:extLst>
                </a:gridCol>
                <a:gridCol w="212726">
                  <a:extLst>
                    <a:ext uri="{9D8B030D-6E8A-4147-A177-3AD203B41FA5}">
                      <a16:colId xmlns:a16="http://schemas.microsoft.com/office/drawing/2014/main" val="20002"/>
                    </a:ext>
                  </a:extLst>
                </a:gridCol>
                <a:gridCol w="272680">
                  <a:extLst>
                    <a:ext uri="{9D8B030D-6E8A-4147-A177-3AD203B41FA5}">
                      <a16:colId xmlns:a16="http://schemas.microsoft.com/office/drawing/2014/main" val="20003"/>
                    </a:ext>
                  </a:extLst>
                </a:gridCol>
                <a:gridCol w="116771">
                  <a:extLst>
                    <a:ext uri="{9D8B030D-6E8A-4147-A177-3AD203B41FA5}">
                      <a16:colId xmlns:a16="http://schemas.microsoft.com/office/drawing/2014/main" val="20004"/>
                    </a:ext>
                  </a:extLst>
                </a:gridCol>
                <a:gridCol w="331616">
                  <a:extLst>
                    <a:ext uri="{9D8B030D-6E8A-4147-A177-3AD203B41FA5}">
                      <a16:colId xmlns:a16="http://schemas.microsoft.com/office/drawing/2014/main" val="20005"/>
                    </a:ext>
                  </a:extLst>
                </a:gridCol>
              </a:tblGrid>
              <a:tr h="320675">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cap="none" normalizeH="0" baseline="0">
                          <a:ln>
                            <a:noFill/>
                          </a:ln>
                          <a:effectLst/>
                        </a:rPr>
                        <a:t>7</a:t>
                      </a:r>
                      <a:endParaRPr kumimoji="0" lang="en-US" altLang="zh-CN" sz="1300" b="0" i="0" u="none" strike="noStrike" cap="none" normalizeH="0" baseline="0">
                        <a:ln>
                          <a:noFill/>
                        </a:ln>
                        <a:solidFill>
                          <a:schemeClr val="tx1"/>
                        </a:solidFill>
                        <a:effectLst/>
                        <a:latin typeface="Arial" pitchFamily="34" charset="0"/>
                        <a:ea typeface="华文细黑" pitchFamily="2" charset="-122"/>
                      </a:endParaRPr>
                    </a:p>
                  </a:txBody>
                  <a:tcPr marL="91371" marR="91371" marT="38176" marB="38176"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r>
                        <a:rPr kumimoji="0" lang="en-US" altLang="zh-CN" sz="1300" u="none" strike="noStrike" cap="none" normalizeH="0" baseline="0">
                          <a:ln>
                            <a:noFill/>
                          </a:ln>
                          <a:effectLst/>
                        </a:rPr>
                        <a:t>11</a:t>
                      </a:r>
                      <a:endParaRPr kumimoji="0" lang="en-US" altLang="zh-CN" sz="1300" b="0" i="0" u="none" strike="noStrike" cap="none" normalizeH="0" baseline="0">
                        <a:ln>
                          <a:noFill/>
                        </a:ln>
                        <a:solidFill>
                          <a:schemeClr val="tx1"/>
                        </a:solidFill>
                        <a:effectLst/>
                        <a:latin typeface="Arial" pitchFamily="34" charset="0"/>
                        <a:ea typeface="华文细黑" pitchFamily="2" charset="-122"/>
                      </a:endParaRPr>
                    </a:p>
                  </a:txBody>
                  <a:tcPr marL="91371" marR="91371" marT="38176" marB="38176" horzOverflow="overflow"/>
                </a:tc>
                <a:tc hMerge="1">
                  <a:txBody>
                    <a:bodyPr/>
                    <a:lstStyle/>
                    <a:p>
                      <a:endParaRPr lang="zh-CN" altLang="en-US"/>
                    </a:p>
                  </a:txBody>
                  <a:tcPr/>
                </a:tc>
                <a:tc gridSpan="2">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ctr" defTabSz="914400" rtl="0" eaLnBrk="1" fontAlgn="base" latinLnBrk="0" hangingPunct="1">
                        <a:lnSpc>
                          <a:spcPct val="120000"/>
                        </a:lnSpc>
                        <a:spcBef>
                          <a:spcPct val="20000"/>
                        </a:spcBef>
                        <a:spcAft>
                          <a:spcPct val="0"/>
                        </a:spcAft>
                        <a:buClrTx/>
                        <a:buSzPct val="60000"/>
                        <a:buFontTx/>
                        <a:buNone/>
                        <a:tabLst/>
                      </a:pPr>
                      <a:endParaRPr kumimoji="0" lang="en-US" altLang="zh-CN" sz="1300" b="0" i="0" u="none" strike="noStrike" cap="none" normalizeH="0" baseline="0">
                        <a:ln>
                          <a:noFill/>
                        </a:ln>
                        <a:solidFill>
                          <a:schemeClr val="tx1"/>
                        </a:solidFill>
                        <a:effectLst/>
                        <a:latin typeface="Arial" pitchFamily="34" charset="0"/>
                        <a:ea typeface="华文细黑" pitchFamily="2" charset="-122"/>
                      </a:endParaRPr>
                    </a:p>
                  </a:txBody>
                  <a:tcPr marL="91371" marR="91371" marT="38176" marB="38176" horzOverflow="overflow"/>
                </a:tc>
                <a:tc hMerge="1">
                  <a:txBody>
                    <a:bodyPr/>
                    <a:lstStyle/>
                    <a:p>
                      <a:endParaRPr lang="zh-CN" altLang="en-US"/>
                    </a:p>
                  </a:txBody>
                  <a:tcPr/>
                </a:tc>
                <a:extLst>
                  <a:ext uri="{0D108BD9-81ED-4DB2-BD59-A6C34878D82A}">
                    <a16:rowId xmlns:a16="http://schemas.microsoft.com/office/drawing/2014/main" val="10000"/>
                  </a:ext>
                </a:extLst>
              </a:tr>
              <a:tr h="320675">
                <a:tc>
                  <a:txBody>
                    <a:bodyPr/>
                    <a:lstStyle>
                      <a:lvl1pPr algn="l">
                        <a:lnSpc>
                          <a:spcPct val="120000"/>
                        </a:lnSpc>
                        <a:buSzPct val="60000"/>
                        <a:defRPr sz="2400">
                          <a:solidFill>
                            <a:schemeClr val="tx1"/>
                          </a:solidFill>
                          <a:latin typeface="Arial" pitchFamily="34" charset="0"/>
                          <a:ea typeface="华文细黑" pitchFamily="2" charset="-122"/>
                        </a:defRPr>
                      </a:lvl1pPr>
                      <a:lvl2pPr algn="l">
                        <a:lnSpc>
                          <a:spcPct val="120000"/>
                        </a:lnSpc>
                        <a:buSzPct val="80000"/>
                        <a:defRPr sz="2000">
                          <a:solidFill>
                            <a:schemeClr val="tx1"/>
                          </a:solidFill>
                          <a:latin typeface="Arial" pitchFamily="34" charset="0"/>
                          <a:ea typeface="宋体" pitchFamily="2" charset="-122"/>
                        </a:defRPr>
                      </a:lvl2pPr>
                      <a:lvl3pPr algn="l">
                        <a:lnSpc>
                          <a:spcPct val="120000"/>
                        </a:lnSpc>
                        <a:defRPr>
                          <a:solidFill>
                            <a:schemeClr val="tx1"/>
                          </a:solidFill>
                          <a:latin typeface="Arial" pitchFamily="34" charset="0"/>
                          <a:ea typeface="宋体" pitchFamily="2" charset="-122"/>
                        </a:defRPr>
                      </a:lvl3pPr>
                      <a:lvl4pPr algn="l">
                        <a:defRPr>
                          <a:solidFill>
                            <a:schemeClr val="tx1"/>
                          </a:solidFill>
                          <a:latin typeface="Arial" pitchFamily="34" charset="0"/>
                          <a:ea typeface="宋体" pitchFamily="2" charset="-122"/>
                        </a:defRPr>
                      </a:lvl4pPr>
                      <a:lvl5pPr algn="l">
                        <a:defRPr>
                          <a:solidFill>
                            <a:schemeClr val="tx1"/>
                          </a:solidFill>
                          <a:latin typeface="Arial" pitchFamily="34" charset="0"/>
                          <a:ea typeface="宋体" pitchFamily="2" charset="-122"/>
                        </a:defRPr>
                      </a:lvl5pPr>
                      <a:lvl6pPr fontAlgn="base">
                        <a:spcBef>
                          <a:spcPct val="20000"/>
                        </a:spcBef>
                        <a:spcAft>
                          <a:spcPct val="0"/>
                        </a:spcAft>
                        <a:defRPr>
                          <a:solidFill>
                            <a:schemeClr val="tx1"/>
                          </a:solidFill>
                          <a:latin typeface="Arial" pitchFamily="34" charset="0"/>
                          <a:ea typeface="宋体" pitchFamily="2" charset="-122"/>
                        </a:defRPr>
                      </a:lvl6pPr>
                      <a:lvl7pPr fontAlgn="base">
                        <a:spcBef>
                          <a:spcPct val="20000"/>
                        </a:spcBef>
                        <a:spcAft>
                          <a:spcPct val="0"/>
                        </a:spcAft>
                        <a:defRPr>
                          <a:solidFill>
                            <a:schemeClr val="tx1"/>
                          </a:solidFill>
                          <a:latin typeface="Arial" pitchFamily="34" charset="0"/>
                          <a:ea typeface="宋体" pitchFamily="2" charset="-122"/>
                        </a:defRPr>
                      </a:lvl7pPr>
                      <a:lvl8pPr fontAlgn="base">
                        <a:spcBef>
                          <a:spcPct val="20000"/>
                        </a:spcBef>
                        <a:spcAft>
                          <a:spcPct val="0"/>
                        </a:spcAft>
                        <a:defRPr>
                          <a:solidFill>
                            <a:schemeClr val="tx1"/>
                          </a:solidFill>
                          <a:latin typeface="Arial" pitchFamily="34" charset="0"/>
                          <a:ea typeface="宋体" pitchFamily="2" charset="-122"/>
                        </a:defRPr>
                      </a:lvl8pPr>
                      <a:lvl9pPr fontAlgn="base">
                        <a:spcBef>
                          <a:spcPct val="20000"/>
                        </a:spcBef>
                        <a:spcAft>
                          <a:spcPct val="0"/>
                        </a:spcAft>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371" marR="91371" marT="38176" marB="38176" horzOverflow="overflow"/>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371" marR="91371" marT="38176" marB="38176" horzOverflow="overflow"/>
                </a:tc>
                <a:tc hMerge="1">
                  <a:txBody>
                    <a:bodyPr/>
                    <a:lstStyle/>
                    <a:p>
                      <a:endParaRPr lang="zh-CN" altLang="en-US"/>
                    </a:p>
                  </a:txBody>
                  <a:tcPr/>
                </a:tc>
                <a:tc gridSpan="2">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371" marR="91371" marT="38176" marB="38176" horzOverflow="overflow"/>
                </a:tc>
                <a:tc hMerge="1">
                  <a:txBody>
                    <a:bodyPr/>
                    <a:lstStyle/>
                    <a:p>
                      <a:endParaRPr lang="zh-CN" altLang="en-US"/>
                    </a:p>
                  </a:txBody>
                  <a:tcPr/>
                </a:tc>
                <a:tc>
                  <a:txBody>
                    <a:bodyPr/>
                    <a:lstStyle/>
                    <a:p>
                      <a:pPr marL="0" marR="0" lvl="0" indent="0" algn="l" defTabSz="914400" rtl="0" eaLnBrk="1" fontAlgn="base" latinLnBrk="0" hangingPunct="1">
                        <a:lnSpc>
                          <a:spcPct val="120000"/>
                        </a:lnSpc>
                        <a:spcBef>
                          <a:spcPct val="20000"/>
                        </a:spcBef>
                        <a:spcAft>
                          <a:spcPct val="0"/>
                        </a:spcAft>
                        <a:buClrTx/>
                        <a:buSzPct val="60000"/>
                        <a:buFontTx/>
                        <a:buNone/>
                        <a:tabLst/>
                      </a:pPr>
                      <a:endParaRPr kumimoji="0" lang="zh-CN" altLang="en-US" sz="1300" b="0" i="0" u="none" strike="noStrike" cap="none" normalizeH="0" baseline="0">
                        <a:ln>
                          <a:noFill/>
                        </a:ln>
                        <a:solidFill>
                          <a:schemeClr val="tx1"/>
                        </a:solidFill>
                        <a:effectLst/>
                        <a:latin typeface="Arial" pitchFamily="34" charset="0"/>
                        <a:ea typeface="华文细黑" pitchFamily="2" charset="-122"/>
                      </a:endParaRPr>
                    </a:p>
                  </a:txBody>
                  <a:tcPr marL="91371" marR="91371" marT="38176" marB="38176" horzOverflow="overflow"/>
                </a:tc>
                <a:extLst>
                  <a:ext uri="{0D108BD9-81ED-4DB2-BD59-A6C34878D82A}">
                    <a16:rowId xmlns:a16="http://schemas.microsoft.com/office/drawing/2014/main" val="10001"/>
                  </a:ext>
                </a:extLst>
              </a:tr>
            </a:tbl>
          </a:graphicData>
        </a:graphic>
      </p:graphicFrame>
      <p:sp>
        <p:nvSpPr>
          <p:cNvPr id="36004" name="Line 339"/>
          <p:cNvSpPr>
            <a:spLocks noChangeShapeType="1"/>
          </p:cNvSpPr>
          <p:nvPr/>
        </p:nvSpPr>
        <p:spPr bwMode="auto">
          <a:xfrm flipH="1">
            <a:off x="2624246" y="1211610"/>
            <a:ext cx="1311275" cy="631826"/>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36005" name="Line 340"/>
          <p:cNvSpPr>
            <a:spLocks noChangeShapeType="1"/>
          </p:cNvSpPr>
          <p:nvPr/>
        </p:nvSpPr>
        <p:spPr bwMode="auto">
          <a:xfrm>
            <a:off x="4267397" y="1205635"/>
            <a:ext cx="1595349" cy="637801"/>
          </a:xfrm>
          <a:prstGeom prst="line">
            <a:avLst/>
          </a:pr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txBody>
          <a:bodyPr wrap="square">
            <a:spAutoFit/>
          </a:bodyPr>
          <a:lstStyle/>
          <a:p>
            <a:endParaRPr lang="zh-CN" altLang="en-US"/>
          </a:p>
        </p:txBody>
      </p:sp>
      <p:sp>
        <p:nvSpPr>
          <p:cNvPr id="36006" name="Line 341"/>
          <p:cNvSpPr>
            <a:spLocks noChangeShapeType="1"/>
          </p:cNvSpPr>
          <p:nvPr/>
        </p:nvSpPr>
        <p:spPr bwMode="auto">
          <a:xfrm flipH="1">
            <a:off x="606535" y="2363987"/>
            <a:ext cx="1439862" cy="581024"/>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36007" name="Line 342"/>
          <p:cNvSpPr>
            <a:spLocks noChangeShapeType="1"/>
          </p:cNvSpPr>
          <p:nvPr/>
        </p:nvSpPr>
        <p:spPr bwMode="auto">
          <a:xfrm flipH="1">
            <a:off x="2046396" y="2363987"/>
            <a:ext cx="327025" cy="64135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36008" name="Line 343"/>
          <p:cNvSpPr>
            <a:spLocks noChangeShapeType="1"/>
          </p:cNvSpPr>
          <p:nvPr/>
        </p:nvSpPr>
        <p:spPr bwMode="auto">
          <a:xfrm flipH="1">
            <a:off x="3559284" y="2363987"/>
            <a:ext cx="1743078" cy="64135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36009" name="Line 344"/>
          <p:cNvSpPr>
            <a:spLocks noChangeShapeType="1"/>
          </p:cNvSpPr>
          <p:nvPr/>
        </p:nvSpPr>
        <p:spPr bwMode="auto">
          <a:xfrm flipH="1">
            <a:off x="5288072" y="2363987"/>
            <a:ext cx="401638" cy="64135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36010" name="Line 345"/>
          <p:cNvSpPr>
            <a:spLocks noChangeShapeType="1"/>
          </p:cNvSpPr>
          <p:nvPr/>
        </p:nvSpPr>
        <p:spPr bwMode="auto">
          <a:xfrm>
            <a:off x="6091348" y="2387150"/>
            <a:ext cx="708025" cy="618186"/>
          </a:xfrm>
          <a:prstGeom prst="line">
            <a:avLst/>
          </a:prstGeom>
          <a:ln>
            <a:headEnd type="oval" w="med" len="med"/>
            <a:tailEnd type="triangle" w="med" len="med"/>
          </a:ln>
        </p:spPr>
        <p:style>
          <a:lnRef idx="3">
            <a:schemeClr val="accent2"/>
          </a:lnRef>
          <a:fillRef idx="0">
            <a:schemeClr val="accent2"/>
          </a:fillRef>
          <a:effectRef idx="2">
            <a:schemeClr val="accent2"/>
          </a:effectRef>
          <a:fontRef idx="minor">
            <a:schemeClr val="tx1"/>
          </a:fontRef>
        </p:style>
        <p:txBody>
          <a:bodyPr wrap="square">
            <a:spAutoFit/>
          </a:bodyPr>
          <a:lstStyle/>
          <a:p>
            <a:endParaRPr lang="zh-CN" altLang="en-US"/>
          </a:p>
        </p:txBody>
      </p:sp>
      <p:sp>
        <p:nvSpPr>
          <p:cNvPr id="36011" name="Line 346"/>
          <p:cNvSpPr>
            <a:spLocks noChangeShapeType="1"/>
          </p:cNvSpPr>
          <p:nvPr/>
        </p:nvSpPr>
        <p:spPr bwMode="auto">
          <a:xfrm>
            <a:off x="6478697" y="2387151"/>
            <a:ext cx="1833563" cy="618186"/>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36012" name="Line 348"/>
          <p:cNvSpPr>
            <a:spLocks noChangeShapeType="1"/>
          </p:cNvSpPr>
          <p:nvPr/>
        </p:nvSpPr>
        <p:spPr bwMode="auto">
          <a:xfrm>
            <a:off x="174734" y="3429200"/>
            <a:ext cx="1"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36013" name="Line 349"/>
          <p:cNvSpPr>
            <a:spLocks noChangeShapeType="1"/>
          </p:cNvSpPr>
          <p:nvPr/>
        </p:nvSpPr>
        <p:spPr bwMode="auto">
          <a:xfrm>
            <a:off x="482710"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14" name="Line 350"/>
          <p:cNvSpPr>
            <a:spLocks noChangeShapeType="1"/>
          </p:cNvSpPr>
          <p:nvPr/>
        </p:nvSpPr>
        <p:spPr bwMode="auto">
          <a:xfrm>
            <a:off x="841485"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15" name="Line 351"/>
          <p:cNvSpPr>
            <a:spLocks noChangeShapeType="1"/>
          </p:cNvSpPr>
          <p:nvPr/>
        </p:nvSpPr>
        <p:spPr bwMode="auto">
          <a:xfrm>
            <a:off x="3127485"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16" name="Line 352"/>
          <p:cNvSpPr>
            <a:spLocks noChangeShapeType="1"/>
          </p:cNvSpPr>
          <p:nvPr/>
        </p:nvSpPr>
        <p:spPr bwMode="auto">
          <a:xfrm>
            <a:off x="3416410"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17" name="Line 353"/>
          <p:cNvSpPr>
            <a:spLocks noChangeShapeType="1"/>
          </p:cNvSpPr>
          <p:nvPr/>
        </p:nvSpPr>
        <p:spPr bwMode="auto">
          <a:xfrm>
            <a:off x="3775185"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18" name="Line 354"/>
          <p:cNvSpPr>
            <a:spLocks noChangeShapeType="1"/>
          </p:cNvSpPr>
          <p:nvPr/>
        </p:nvSpPr>
        <p:spPr bwMode="auto">
          <a:xfrm>
            <a:off x="6296135"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19" name="Line 355"/>
          <p:cNvSpPr>
            <a:spLocks noChangeShapeType="1"/>
          </p:cNvSpPr>
          <p:nvPr/>
        </p:nvSpPr>
        <p:spPr bwMode="auto">
          <a:xfrm>
            <a:off x="6656497"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20" name="Line 356"/>
          <p:cNvSpPr>
            <a:spLocks noChangeShapeType="1"/>
          </p:cNvSpPr>
          <p:nvPr/>
        </p:nvSpPr>
        <p:spPr bwMode="auto">
          <a:xfrm>
            <a:off x="7015272"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21" name="Line 357"/>
          <p:cNvSpPr>
            <a:spLocks noChangeShapeType="1"/>
          </p:cNvSpPr>
          <p:nvPr/>
        </p:nvSpPr>
        <p:spPr bwMode="auto">
          <a:xfrm>
            <a:off x="7880460"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22" name="Line 358"/>
          <p:cNvSpPr>
            <a:spLocks noChangeShapeType="1"/>
          </p:cNvSpPr>
          <p:nvPr/>
        </p:nvSpPr>
        <p:spPr bwMode="auto">
          <a:xfrm>
            <a:off x="8239235"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23" name="Line 360"/>
          <p:cNvSpPr>
            <a:spLocks noChangeShapeType="1"/>
          </p:cNvSpPr>
          <p:nvPr/>
        </p:nvSpPr>
        <p:spPr bwMode="auto">
          <a:xfrm>
            <a:off x="1543160"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24" name="Line 361"/>
          <p:cNvSpPr>
            <a:spLocks noChangeShapeType="1"/>
          </p:cNvSpPr>
          <p:nvPr/>
        </p:nvSpPr>
        <p:spPr bwMode="auto">
          <a:xfrm>
            <a:off x="1832085"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25" name="Line 362"/>
          <p:cNvSpPr>
            <a:spLocks noChangeShapeType="1"/>
          </p:cNvSpPr>
          <p:nvPr/>
        </p:nvSpPr>
        <p:spPr bwMode="auto">
          <a:xfrm>
            <a:off x="4711810"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26" name="Line 363"/>
          <p:cNvSpPr>
            <a:spLocks noChangeShapeType="1"/>
          </p:cNvSpPr>
          <p:nvPr/>
        </p:nvSpPr>
        <p:spPr bwMode="auto">
          <a:xfrm>
            <a:off x="5000735" y="3424437"/>
            <a:ext cx="0" cy="43200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27" name="Line 364"/>
          <p:cNvSpPr>
            <a:spLocks noChangeShapeType="1"/>
          </p:cNvSpPr>
          <p:nvPr/>
        </p:nvSpPr>
        <p:spPr bwMode="auto">
          <a:xfrm>
            <a:off x="1111360" y="3424437"/>
            <a:ext cx="287337"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36028" name="Line 365"/>
          <p:cNvSpPr>
            <a:spLocks noChangeShapeType="1"/>
          </p:cNvSpPr>
          <p:nvPr/>
        </p:nvSpPr>
        <p:spPr bwMode="auto">
          <a:xfrm>
            <a:off x="2624247" y="3424437"/>
            <a:ext cx="287338"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29" name="Line 366"/>
          <p:cNvSpPr>
            <a:spLocks noChangeShapeType="1"/>
          </p:cNvSpPr>
          <p:nvPr/>
        </p:nvSpPr>
        <p:spPr bwMode="auto">
          <a:xfrm>
            <a:off x="4135547" y="3424437"/>
            <a:ext cx="431800"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30" name="Line 367"/>
          <p:cNvSpPr>
            <a:spLocks noChangeShapeType="1"/>
          </p:cNvSpPr>
          <p:nvPr/>
        </p:nvSpPr>
        <p:spPr bwMode="auto">
          <a:xfrm>
            <a:off x="5862747" y="3437137"/>
            <a:ext cx="2889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031" name="Line 368"/>
          <p:cNvSpPr>
            <a:spLocks noChangeShapeType="1"/>
          </p:cNvSpPr>
          <p:nvPr/>
        </p:nvSpPr>
        <p:spPr bwMode="auto">
          <a:xfrm>
            <a:off x="7375635" y="3424437"/>
            <a:ext cx="358776"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36032" name="标题 1"/>
          <p:cNvSpPr>
            <a:spLocks noGrp="1"/>
          </p:cNvSpPr>
          <p:nvPr>
            <p:ph type="title"/>
          </p:nvPr>
        </p:nvSpPr>
        <p:spPr bwMode="auto">
          <a:xfrm>
            <a:off x="755650" y="4763"/>
            <a:ext cx="8316913" cy="620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a:t>B+</a:t>
            </a:r>
            <a:r>
              <a:t>树</a:t>
            </a:r>
            <a:r>
              <a:rPr lang="zh-CN" altLang="en-US"/>
              <a:t>索引实体完整性检查和违约处理</a:t>
            </a:r>
            <a:endParaRPr/>
          </a:p>
        </p:txBody>
      </p:sp>
      <p:sp>
        <p:nvSpPr>
          <p:cNvPr id="36033" name="矩形 1"/>
          <p:cNvSpPr>
            <a:spLocks noChangeArrowheads="1"/>
          </p:cNvSpPr>
          <p:nvPr/>
        </p:nvSpPr>
        <p:spPr bwMode="auto">
          <a:xfrm>
            <a:off x="8223360" y="2635450"/>
            <a:ext cx="877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1800">
                <a:solidFill>
                  <a:srgbClr val="FF0000"/>
                </a:solidFill>
                <a:latin typeface="微软雅黑" panose="020B0503020204020204" pitchFamily="34" charset="-122"/>
                <a:ea typeface="微软雅黑" panose="020B0503020204020204" pitchFamily="34" charset="-122"/>
              </a:rPr>
              <a:t>叶结点</a:t>
            </a:r>
          </a:p>
        </p:txBody>
      </p:sp>
      <p:sp>
        <p:nvSpPr>
          <p:cNvPr id="36034" name="矩形 40"/>
          <p:cNvSpPr>
            <a:spLocks noChangeArrowheads="1"/>
          </p:cNvSpPr>
          <p:nvPr/>
        </p:nvSpPr>
        <p:spPr bwMode="auto">
          <a:xfrm>
            <a:off x="6750160" y="182603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1800">
                <a:solidFill>
                  <a:srgbClr val="FF0000"/>
                </a:solidFill>
                <a:latin typeface="微软雅黑" panose="020B0503020204020204" pitchFamily="34" charset="-122"/>
                <a:ea typeface="微软雅黑" panose="020B0503020204020204" pitchFamily="34" charset="-122"/>
              </a:rPr>
              <a:t>非叶结点</a:t>
            </a:r>
          </a:p>
        </p:txBody>
      </p:sp>
      <p:sp>
        <p:nvSpPr>
          <p:cNvPr id="36035" name="矩形 41"/>
          <p:cNvSpPr>
            <a:spLocks noChangeArrowheads="1"/>
          </p:cNvSpPr>
          <p:nvPr/>
        </p:nvSpPr>
        <p:spPr bwMode="auto">
          <a:xfrm>
            <a:off x="5572185" y="841722"/>
            <a:ext cx="87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1800">
                <a:solidFill>
                  <a:srgbClr val="FF0000"/>
                </a:solidFill>
                <a:latin typeface="微软雅黑" panose="020B0503020204020204" pitchFamily="34" charset="-122"/>
                <a:ea typeface="微软雅黑" panose="020B0503020204020204" pitchFamily="34" charset="-122"/>
              </a:rPr>
              <a:t>根结点</a:t>
            </a:r>
          </a:p>
        </p:txBody>
      </p:sp>
      <p:sp>
        <p:nvSpPr>
          <p:cNvPr id="3" name="矩形 2"/>
          <p:cNvSpPr/>
          <p:nvPr/>
        </p:nvSpPr>
        <p:spPr>
          <a:xfrm>
            <a:off x="543632" y="4062264"/>
            <a:ext cx="8180389" cy="112995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p>
            <a:pPr marL="1587" defTabSz="912813" eaLnBrk="1" hangingPunct="1">
              <a:lnSpc>
                <a:spcPct val="150000"/>
              </a:lnSpc>
              <a:spcBef>
                <a:spcPct val="20000"/>
              </a:spcBef>
            </a:pPr>
            <a:r>
              <a:rPr lang="zh-CN" altLang="en-US" sz="1600">
                <a:solidFill>
                  <a:schemeClr val="bg1">
                    <a:lumMod val="50000"/>
                  </a:schemeClr>
                </a:solidFill>
                <a:latin typeface="微软雅黑" panose="020B0503020204020204" pitchFamily="34" charset="-122"/>
                <a:ea typeface="微软雅黑" panose="020B0503020204020204" pitchFamily="34" charset="-122"/>
              </a:rPr>
              <a:t>新插入记录的主码值是</a:t>
            </a:r>
            <a:r>
              <a:rPr lang="en-US" altLang="zh-CN" sz="1800" b="1">
                <a:solidFill>
                  <a:srgbClr val="FF0000"/>
                </a:solidFill>
                <a:latin typeface="微软雅黑" panose="020B0503020204020204" pitchFamily="34" charset="-122"/>
                <a:ea typeface="微软雅黑" panose="020B0503020204020204" pitchFamily="34" charset="-122"/>
              </a:rPr>
              <a:t>37</a:t>
            </a:r>
          </a:p>
          <a:p>
            <a:pPr marL="228600" indent="-227013" defTabSz="912813">
              <a:spcBef>
                <a:spcPct val="20000"/>
              </a:spcBef>
              <a:buFont typeface="Arial" panose="020B0604020202020204" pitchFamily="34" charset="0"/>
              <a:buChar char="•"/>
            </a:pPr>
            <a:r>
              <a:rPr lang="zh-CN" altLang="en-US" sz="1200">
                <a:latin typeface="+mn-lt"/>
                <a:ea typeface="+mn-ea"/>
              </a:rPr>
              <a:t>通过主码索引，从</a:t>
            </a:r>
            <a:r>
              <a:rPr lang="en-US" altLang="zh-CN" sz="1200">
                <a:latin typeface="+mn-lt"/>
                <a:ea typeface="+mn-ea"/>
              </a:rPr>
              <a:t>B+</a:t>
            </a:r>
            <a:r>
              <a:rPr lang="zh-CN" altLang="en-US" sz="1200">
                <a:latin typeface="+mn-lt"/>
                <a:ea typeface="+mn-ea"/>
              </a:rPr>
              <a:t>树的根结点开始查找</a:t>
            </a:r>
          </a:p>
          <a:p>
            <a:pPr marL="228600" indent="-227013" defTabSz="912813">
              <a:spcBef>
                <a:spcPct val="20000"/>
              </a:spcBef>
              <a:buFont typeface="Arial" panose="020B0604020202020204" pitchFamily="34" charset="0"/>
              <a:buChar char="•"/>
            </a:pPr>
            <a:r>
              <a:rPr lang="zh-CN" altLang="en-US" sz="1200">
                <a:latin typeface="+mn-lt"/>
                <a:ea typeface="+mn-ea"/>
              </a:rPr>
              <a:t>读取</a:t>
            </a:r>
            <a:r>
              <a:rPr lang="en-US" altLang="zh-CN" sz="1200">
                <a:latin typeface="+mn-lt"/>
                <a:ea typeface="+mn-ea"/>
              </a:rPr>
              <a:t>3</a:t>
            </a:r>
            <a:r>
              <a:rPr lang="zh-CN" altLang="en-US" sz="1200">
                <a:latin typeface="+mn-lt"/>
                <a:ea typeface="+mn-ea"/>
              </a:rPr>
              <a:t>个结点：根结点（</a:t>
            </a:r>
            <a:r>
              <a:rPr lang="en-US" altLang="zh-CN" sz="1200">
                <a:latin typeface="+mn-lt"/>
                <a:ea typeface="+mn-ea"/>
              </a:rPr>
              <a:t>13</a:t>
            </a:r>
            <a:r>
              <a:rPr lang="zh-CN" altLang="en-US" sz="1200">
                <a:latin typeface="+mn-lt"/>
                <a:ea typeface="+mn-ea"/>
              </a:rPr>
              <a:t>）、中间结点（</a:t>
            </a:r>
            <a:r>
              <a:rPr lang="en-US" altLang="zh-CN" sz="1200">
                <a:latin typeface="+mn-lt"/>
                <a:ea typeface="+mn-ea"/>
              </a:rPr>
              <a:t>23 31 43</a:t>
            </a:r>
            <a:r>
              <a:rPr lang="zh-CN" altLang="en-US" sz="1200">
                <a:latin typeface="+mn-lt"/>
                <a:ea typeface="+mn-ea"/>
              </a:rPr>
              <a:t>）、叶结点（</a:t>
            </a:r>
            <a:r>
              <a:rPr lang="en-US" altLang="zh-CN" sz="1200">
                <a:latin typeface="+mn-lt"/>
                <a:ea typeface="+mn-ea"/>
              </a:rPr>
              <a:t>31 37 41</a:t>
            </a:r>
            <a:r>
              <a:rPr lang="zh-CN" altLang="en-US" sz="1200">
                <a:latin typeface="+mn-lt"/>
                <a:ea typeface="+mn-ea"/>
              </a:rPr>
              <a:t>）</a:t>
            </a:r>
          </a:p>
          <a:p>
            <a:pPr marL="228600" indent="-227013" defTabSz="912813">
              <a:spcBef>
                <a:spcPct val="20000"/>
              </a:spcBef>
              <a:buFont typeface="Arial" panose="020B0604020202020204" pitchFamily="34" charset="0"/>
              <a:buChar char="•"/>
            </a:pPr>
            <a:r>
              <a:rPr lang="zh-CN" altLang="en-US" sz="1200">
                <a:latin typeface="+mn-lt"/>
                <a:ea typeface="+mn-ea"/>
              </a:rPr>
              <a:t>该主码值已经存在，不能插入这条记录</a:t>
            </a:r>
          </a:p>
        </p:txBody>
      </p:sp>
    </p:spTree>
    <p:extLst>
      <p:ext uri="{BB962C8B-B14F-4D97-AF65-F5344CB8AC3E}">
        <p14:creationId xmlns:p14="http://schemas.microsoft.com/office/powerpoint/2010/main" val="3011976539"/>
      </p:ext>
    </p:extLst>
  </p:cSld>
  <p:clrMapOvr>
    <a:masterClrMapping/>
  </p:clrMapOvr>
  <p:transition spd="slow" advTm="109595">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5148263" y="971550"/>
            <a:ext cx="3773487"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实体完整性</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rgbClr val="FF0000"/>
                </a:solidFill>
                <a:latin typeface="微软雅黑" panose="020B0503020204020204" pitchFamily="34" charset="-122"/>
                <a:ea typeface="微软雅黑" panose="020B0503020204020204" pitchFamily="34" charset="-122"/>
              </a:rPr>
              <a:t>参照完整性</a:t>
            </a: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用户定义的完整性</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完整性约束命名字句</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触发器</a:t>
            </a:r>
          </a:p>
        </p:txBody>
      </p:sp>
      <p:cxnSp>
        <p:nvCxnSpPr>
          <p:cNvPr id="3" name="直接连接符 2"/>
          <p:cNvCxnSpPr/>
          <p:nvPr/>
        </p:nvCxnSpPr>
        <p:spPr>
          <a:xfrm>
            <a:off x="4999038" y="15906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999038" y="22637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99038" y="295116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2" name="文本框 41"/>
          <p:cNvSpPr txBox="1">
            <a:spLocks noChangeArrowheads="1"/>
          </p:cNvSpPr>
          <p:nvPr/>
        </p:nvSpPr>
        <p:spPr bwMode="auto">
          <a:xfrm>
            <a:off x="4506913" y="1012825"/>
            <a:ext cx="5524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9223" name="文本框 44"/>
          <p:cNvSpPr txBox="1">
            <a:spLocks noChangeArrowheads="1"/>
          </p:cNvSpPr>
          <p:nvPr/>
        </p:nvSpPr>
        <p:spPr bwMode="auto">
          <a:xfrm>
            <a:off x="4506913" y="16732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9224" name="文本框 46"/>
          <p:cNvSpPr txBox="1">
            <a:spLocks noChangeArrowheads="1"/>
          </p:cNvSpPr>
          <p:nvPr/>
        </p:nvSpPr>
        <p:spPr bwMode="auto">
          <a:xfrm>
            <a:off x="4506913" y="234632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9" name="直接连接符 8"/>
          <p:cNvCxnSpPr/>
          <p:nvPr/>
        </p:nvCxnSpPr>
        <p:spPr>
          <a:xfrm>
            <a:off x="4999038" y="362902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999038" y="429736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7" name="文本框 57"/>
          <p:cNvSpPr txBox="1">
            <a:spLocks noChangeArrowheads="1"/>
          </p:cNvSpPr>
          <p:nvPr/>
        </p:nvSpPr>
        <p:spPr bwMode="auto">
          <a:xfrm>
            <a:off x="4506913" y="3008313"/>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
        <p:nvSpPr>
          <p:cNvPr id="9228" name="文本框 58"/>
          <p:cNvSpPr txBox="1">
            <a:spLocks noChangeArrowheads="1"/>
          </p:cNvSpPr>
          <p:nvPr/>
        </p:nvSpPr>
        <p:spPr bwMode="auto">
          <a:xfrm>
            <a:off x="4506913" y="3663950"/>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5</a:t>
            </a:r>
            <a:endParaRPr lang="zh-CN" altLang="en-US" sz="4400" b="1">
              <a:solidFill>
                <a:srgbClr val="FFC000"/>
              </a:solidFill>
              <a:latin typeface="Cooper Black" panose="0208090404030B020404" pitchFamily="18" charset="0"/>
            </a:endParaRPr>
          </a:p>
        </p:txBody>
      </p:sp>
    </p:spTree>
    <p:extLst>
      <p:ext uri="{BB962C8B-B14F-4D97-AF65-F5344CB8AC3E}">
        <p14:creationId xmlns:p14="http://schemas.microsoft.com/office/powerpoint/2010/main" val="4101233129"/>
      </p:ext>
    </p:extLst>
  </p:cSld>
  <p:clrMapOvr>
    <a:masterClrMapping/>
  </p:clrMapOvr>
  <p:transition spd="slow" advTm="77506">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2</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参照完整性</a:t>
            </a:r>
          </a:p>
        </p:txBody>
      </p:sp>
      <p:sp>
        <p:nvSpPr>
          <p:cNvPr id="12" name="矩形 48"/>
          <p:cNvSpPr>
            <a:spLocks noChangeArrowheads="1"/>
          </p:cNvSpPr>
          <p:nvPr/>
        </p:nvSpPr>
        <p:spPr bwMode="auto">
          <a:xfrm>
            <a:off x="3635375" y="2557463"/>
            <a:ext cx="3506788" cy="83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参照完整性定义</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参照完整性检查和违约处理</a:t>
            </a:r>
          </a:p>
        </p:txBody>
      </p:sp>
    </p:spTree>
    <p:extLst>
      <p:ext uri="{BB962C8B-B14F-4D97-AF65-F5344CB8AC3E}">
        <p14:creationId xmlns:p14="http://schemas.microsoft.com/office/powerpoint/2010/main" val="394963459"/>
      </p:ext>
    </p:extLst>
  </p:cSld>
  <p:clrMapOvr>
    <a:masterClrMapping/>
  </p:clrMapOvr>
  <p:transition spd="slow" advTm="1553">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Rot="1" noChangeArrowheads="1"/>
          </p:cNvSpPr>
          <p:nvPr>
            <p:ph type="title"/>
          </p:nvPr>
        </p:nvSpPr>
        <p:spPr/>
        <p:txBody>
          <a:bodyPr anchor="ctr"/>
          <a:lstStyle/>
          <a:p>
            <a:pPr eaLnBrk="1" hangingPunct="1"/>
            <a:r>
              <a:rPr lang="zh-CN" altLang="en-US"/>
              <a:t>参照完整性定义</a:t>
            </a:r>
          </a:p>
        </p:txBody>
      </p:sp>
      <p:sp>
        <p:nvSpPr>
          <p:cNvPr id="19460" name="Rectangle 3"/>
          <p:cNvSpPr>
            <a:spLocks noGrp="1" noRot="1" noChangeArrowheads="1"/>
          </p:cNvSpPr>
          <p:nvPr>
            <p:ph sz="quarter" idx="10"/>
          </p:nvPr>
        </p:nvSpPr>
        <p:spPr/>
        <p:txBody>
          <a:bodyPr/>
          <a:lstStyle/>
          <a:p>
            <a:pPr eaLnBrk="1" hangingPunct="1">
              <a:lnSpc>
                <a:spcPct val="180000"/>
              </a:lnSpc>
            </a:pPr>
            <a:r>
              <a:rPr lang="zh-CN" altLang="en-US"/>
              <a:t>在</a:t>
            </a:r>
            <a:r>
              <a:rPr lang="en-US" altLang="zh-CN"/>
              <a:t>CREATE  TABLE</a:t>
            </a:r>
            <a:r>
              <a:rPr lang="zh-CN" altLang="en-US"/>
              <a:t>中用</a:t>
            </a:r>
            <a:r>
              <a:rPr lang="en-US" altLang="zh-CN" b="1">
                <a:solidFill>
                  <a:srgbClr val="FF0000"/>
                </a:solidFill>
              </a:rPr>
              <a:t>FOREIGN KEY</a:t>
            </a:r>
            <a:r>
              <a:rPr lang="zh-CN" altLang="en-US"/>
              <a:t>短语定义哪些列为外码</a:t>
            </a:r>
          </a:p>
          <a:p>
            <a:pPr eaLnBrk="1" hangingPunct="1">
              <a:lnSpc>
                <a:spcPct val="180000"/>
              </a:lnSpc>
            </a:pPr>
            <a:r>
              <a:rPr lang="zh-CN" altLang="en-US"/>
              <a:t>用</a:t>
            </a:r>
            <a:r>
              <a:rPr lang="en-US" altLang="zh-CN" b="1">
                <a:solidFill>
                  <a:srgbClr val="FF0000"/>
                </a:solidFill>
              </a:rPr>
              <a:t>REFERENCES</a:t>
            </a:r>
            <a:r>
              <a:rPr lang="zh-CN" altLang="en-US"/>
              <a:t>短语指明这些外码参照哪些表的主码 </a:t>
            </a:r>
          </a:p>
        </p:txBody>
      </p:sp>
    </p:spTree>
    <p:extLst>
      <p:ext uri="{BB962C8B-B14F-4D97-AF65-F5344CB8AC3E}">
        <p14:creationId xmlns:p14="http://schemas.microsoft.com/office/powerpoint/2010/main" val="2427292437"/>
      </p:ext>
    </p:extLst>
  </p:cSld>
  <p:clrMapOvr>
    <a:masterClrMapping/>
  </p:clrMapOvr>
  <p:transition spd="slow" advTm="109595">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rrowheads="1"/>
          </p:cNvSpPr>
          <p:nvPr>
            <p:ph type="title"/>
          </p:nvPr>
        </p:nvSpPr>
        <p:spPr/>
        <p:txBody>
          <a:bodyPr anchor="ctr"/>
          <a:lstStyle/>
          <a:p>
            <a:pPr eaLnBrk="1" hangingPunct="1"/>
            <a:r>
              <a:rPr lang="zh-CN" altLang="en-US"/>
              <a:t>在行级定义参照完整性</a:t>
            </a:r>
            <a:endParaRPr lang="en-US" altLang="zh-CN"/>
          </a:p>
        </p:txBody>
      </p:sp>
      <p:sp>
        <p:nvSpPr>
          <p:cNvPr id="20484" name="Rectangle 3"/>
          <p:cNvSpPr>
            <a:spLocks noGrp="1" noRot="1" noChangeArrowheads="1"/>
          </p:cNvSpPr>
          <p:nvPr>
            <p:ph sz="quarter" idx="10"/>
          </p:nvPr>
        </p:nvSpPr>
        <p:spPr/>
        <p:txBody>
          <a:bodyPr/>
          <a:lstStyle/>
          <a:p>
            <a:pPr marL="0" indent="0" eaLnBrk="1" hangingPunct="1">
              <a:lnSpc>
                <a:spcPct val="150000"/>
              </a:lnSpc>
              <a:buFont typeface="Wingdings" panose="05000000000000000000" pitchFamily="2" charset="2"/>
              <a:buNone/>
            </a:pPr>
            <a:r>
              <a:rPr lang="zh-CN" altLang="en-US" sz="1667"/>
              <a:t>关系</a:t>
            </a:r>
            <a:r>
              <a:rPr lang="en-US" altLang="zh-CN" sz="1667"/>
              <a:t>SC</a:t>
            </a:r>
            <a:r>
              <a:rPr lang="zh-CN" altLang="en-US" sz="1667"/>
              <a:t>中一个元组表示一个学生选修的某门课程的成绩，（</a:t>
            </a:r>
            <a:r>
              <a:rPr lang="en-US" altLang="zh-CN" sz="1667"/>
              <a:t>Sno</a:t>
            </a:r>
            <a:r>
              <a:rPr lang="zh-CN" altLang="en-US" sz="1667"/>
              <a:t>，</a:t>
            </a:r>
            <a:r>
              <a:rPr lang="en-US" altLang="zh-CN" sz="1667"/>
              <a:t>Cno</a:t>
            </a:r>
            <a:r>
              <a:rPr lang="zh-CN" altLang="en-US" sz="1667"/>
              <a:t>）是主码。</a:t>
            </a:r>
            <a:r>
              <a:rPr lang="en-US" altLang="zh-CN" sz="1667"/>
              <a:t>Sno</a:t>
            </a:r>
            <a:r>
              <a:rPr lang="zh-CN" altLang="en-US" sz="1667"/>
              <a:t>，</a:t>
            </a:r>
            <a:r>
              <a:rPr lang="en-US" altLang="zh-CN" sz="1667"/>
              <a:t>Cno</a:t>
            </a:r>
            <a:r>
              <a:rPr lang="zh-CN" altLang="en-US" sz="1667"/>
              <a:t>分别参照引用</a:t>
            </a:r>
            <a:r>
              <a:rPr lang="en-US" altLang="zh-CN" sz="1667"/>
              <a:t>Student</a:t>
            </a:r>
            <a:r>
              <a:rPr lang="zh-CN" altLang="en-US" sz="1667"/>
              <a:t>表的主码和</a:t>
            </a:r>
            <a:r>
              <a:rPr lang="en-US" altLang="zh-CN" sz="1667"/>
              <a:t>Course</a:t>
            </a:r>
            <a:r>
              <a:rPr lang="zh-CN" altLang="en-US" sz="1667"/>
              <a:t>表的主码 </a:t>
            </a:r>
          </a:p>
          <a:p>
            <a:pPr marL="0" indent="0" eaLnBrk="1" hangingPunct="1">
              <a:lnSpc>
                <a:spcPct val="150000"/>
              </a:lnSpc>
              <a:buFont typeface="Wingdings" panose="05000000000000000000" pitchFamily="2" charset="2"/>
              <a:buNone/>
            </a:pPr>
            <a:endParaRPr lang="en-US" altLang="zh-CN" sz="1667"/>
          </a:p>
          <a:p>
            <a:pPr marL="0" indent="0" eaLnBrk="1" hangingPunct="1">
              <a:lnSpc>
                <a:spcPct val="150000"/>
              </a:lnSpc>
              <a:buFont typeface="Wingdings" panose="05000000000000000000" pitchFamily="2" charset="2"/>
              <a:buNone/>
            </a:pPr>
            <a:r>
              <a:rPr lang="zh-CN" altLang="en-US" sz="1667"/>
              <a:t>定义</a:t>
            </a:r>
            <a:r>
              <a:rPr lang="en-US" altLang="zh-CN" sz="1667"/>
              <a:t>SC</a:t>
            </a:r>
            <a:r>
              <a:rPr lang="zh-CN" altLang="en-US" sz="1667"/>
              <a:t>中的参照完整性：</a:t>
            </a:r>
            <a:endParaRPr lang="en-US" altLang="zh-CN" sz="1667"/>
          </a:p>
          <a:p>
            <a:pPr eaLnBrk="1" hangingPunct="1">
              <a:lnSpc>
                <a:spcPct val="150000"/>
              </a:lnSpc>
              <a:buFont typeface="Wingdings" panose="05000000000000000000" pitchFamily="2" charset="2"/>
              <a:buNone/>
            </a:pPr>
            <a:r>
              <a:rPr lang="zh-CN" altLang="en-US" sz="1667"/>
              <a:t> </a:t>
            </a:r>
            <a:r>
              <a:rPr lang="en-US" altLang="zh-CN" sz="1667"/>
              <a:t>CREATE TABLE SC</a:t>
            </a:r>
          </a:p>
          <a:p>
            <a:pPr eaLnBrk="1" hangingPunct="1">
              <a:lnSpc>
                <a:spcPct val="150000"/>
              </a:lnSpc>
              <a:buFont typeface="Wingdings" panose="05000000000000000000" pitchFamily="2" charset="2"/>
              <a:buNone/>
            </a:pPr>
            <a:r>
              <a:rPr lang="en-US" altLang="zh-CN" sz="1667"/>
              <a:t>         ( </a:t>
            </a: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Sno    CHAR(9)  NOT NULL </a:t>
            </a:r>
            <a:r>
              <a:rPr lang="en-US" altLang="zh-CN" sz="1800" b="1">
                <a:solidFill>
                  <a:srgbClr val="FF0000"/>
                </a:solidFill>
                <a:latin typeface="华文中宋" panose="02010600040101010101" pitchFamily="2" charset="-122"/>
                <a:ea typeface="华文中宋" panose="02010600040101010101" pitchFamily="2" charset="-122"/>
              </a:rPr>
              <a:t>REFERENCES Student(Sno)</a:t>
            </a: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p>
          <a:p>
            <a:pPr eaLnBrk="1" hangingPunct="1">
              <a:lnSpc>
                <a:spcPct val="150000"/>
              </a:lnSpc>
              <a:buFont typeface="Wingdings" panose="05000000000000000000" pitchFamily="2" charset="2"/>
              <a:buNone/>
            </a:pP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Cno     CHAR(4)  NOT NULL </a:t>
            </a:r>
            <a:r>
              <a:rPr lang="en-US" altLang="zh-CN" sz="1800" b="1">
                <a:solidFill>
                  <a:srgbClr val="FF0000"/>
                </a:solidFill>
                <a:latin typeface="华文中宋" panose="02010600040101010101" pitchFamily="2" charset="-122"/>
                <a:ea typeface="华文中宋" panose="02010600040101010101" pitchFamily="2" charset="-122"/>
              </a:rPr>
              <a:t>REFERENCES Course(Cno)</a:t>
            </a: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 </a:t>
            </a: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p>
          <a:p>
            <a:pPr eaLnBrk="1" hangingPunct="1">
              <a:lnSpc>
                <a:spcPct val="150000"/>
              </a:lnSpc>
              <a:buFont typeface="Wingdings" panose="05000000000000000000" pitchFamily="2" charset="2"/>
              <a:buNone/>
            </a:pP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Grade    SMALLINT</a:t>
            </a: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a:t>
            </a:r>
          </a:p>
          <a:p>
            <a:pPr eaLnBrk="1" hangingPunct="1">
              <a:lnSpc>
                <a:spcPct val="150000"/>
              </a:lnSpc>
              <a:buFont typeface="Wingdings" panose="05000000000000000000" pitchFamily="2" charset="2"/>
              <a:buNone/>
            </a:pPr>
            <a:r>
              <a:rPr lang="zh-CN" altLang="en-US" sz="1667"/>
              <a:t>           </a:t>
            </a: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PRIMARY KEY (Sno</a:t>
            </a: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Cno))</a:t>
            </a:r>
            <a:endParaRPr lang="zh-CN" altLang="en-US" sz="1800">
              <a:solidFill>
                <a:schemeClr val="tx1">
                  <a:lumMod val="50000"/>
                  <a:lumOff val="50000"/>
                </a:scheme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818017463"/>
      </p:ext>
    </p:extLst>
  </p:cSld>
  <p:clrMapOvr>
    <a:masterClrMapping/>
  </p:clrMapOvr>
  <p:transition spd="slow" advTm="109595">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zh-CN"/>
              <a:t>数据库</a:t>
            </a:r>
            <a:r>
              <a:rPr lang="zh-CN" altLang="en-US"/>
              <a:t>的</a:t>
            </a:r>
            <a:r>
              <a:rPr lang="zh-CN" altLang="zh-CN"/>
              <a:t>完整性</a:t>
            </a:r>
          </a:p>
        </p:txBody>
      </p:sp>
      <p:sp>
        <p:nvSpPr>
          <p:cNvPr id="4099" name="Rectangle 3"/>
          <p:cNvSpPr>
            <a:spLocks noGrp="1" noChangeArrowheads="1"/>
          </p:cNvSpPr>
          <p:nvPr>
            <p:ph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p>
            <a:pPr eaLnBrk="1" hangingPunct="1">
              <a:lnSpc>
                <a:spcPct val="110000"/>
              </a:lnSpc>
              <a:buSzPct val="80000"/>
            </a:pPr>
            <a:r>
              <a:rPr lang="zh-CN" altLang="en-US" b="1"/>
              <a:t>数据的正确性</a:t>
            </a:r>
            <a:endParaRPr lang="en-US" altLang="zh-CN" b="1"/>
          </a:p>
          <a:p>
            <a:pPr lvl="1" eaLnBrk="1" hangingPunct="1">
              <a:lnSpc>
                <a:spcPct val="11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是指数据是符合现实世界语义，反映了当前实际状况的</a:t>
            </a:r>
          </a:p>
          <a:p>
            <a:pPr eaLnBrk="1" hangingPunct="1">
              <a:lnSpc>
                <a:spcPct val="110000"/>
              </a:lnSpc>
              <a:buSzPct val="80000"/>
            </a:pPr>
            <a:r>
              <a:rPr lang="zh-CN" altLang="en-US" b="1"/>
              <a:t>数据的相容性</a:t>
            </a:r>
            <a:endParaRPr lang="en-US" altLang="zh-CN" b="1"/>
          </a:p>
          <a:p>
            <a:pPr lvl="1" eaLnBrk="1" hangingPunct="1">
              <a:lnSpc>
                <a:spcPct val="11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是指数据库同一对象在不同关系表中的数据是符合逻辑的</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eaLnBrk="1" hangingPunct="1">
              <a:lnSpc>
                <a:spcPct val="110000"/>
              </a:lnSpc>
              <a:buSzPct val="80000"/>
            </a:pPr>
            <a:endParaRPr lang="en-US" altLang="zh-CN" b="1"/>
          </a:p>
          <a:p>
            <a:pPr eaLnBrk="1" hangingPunct="1">
              <a:lnSpc>
                <a:spcPct val="110000"/>
              </a:lnSpc>
              <a:buSzPct val="80000"/>
            </a:pPr>
            <a:r>
              <a:rPr lang="zh-CN" altLang="en-US" b="1"/>
              <a:t>例如：</a:t>
            </a:r>
            <a:endParaRPr lang="en-US" altLang="zh-CN" b="1"/>
          </a:p>
          <a:p>
            <a:pPr lvl="1" eaLnBrk="1" hangingPunct="1">
              <a:lnSpc>
                <a:spcPct val="11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学生的学号必须唯一</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lvl="1" eaLnBrk="1" hangingPunct="1">
              <a:lnSpc>
                <a:spcPct val="11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性别只能是男或女</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lvl="1" eaLnBrk="1" hangingPunct="1">
              <a:lnSpc>
                <a:spcPct val="11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本科学生年龄的取值范围为</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14~50</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的整数</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lvl="1" eaLnBrk="1" hangingPunct="1">
              <a:lnSpc>
                <a:spcPct val="11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学生所选的课程必须是学校开设的课程</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lvl="1" eaLnBrk="1" hangingPunct="1">
              <a:lnSpc>
                <a:spcPct val="11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学生所在的院系必须是学校已成立的院系</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14949951"/>
      </p:ext>
    </p:extLst>
  </p:cSld>
  <p:clrMapOvr>
    <a:masterClrMapping/>
  </p:clrMapOvr>
  <p:transition spd="slow" advTm="109595">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rrowheads="1"/>
          </p:cNvSpPr>
          <p:nvPr>
            <p:ph type="title"/>
          </p:nvPr>
        </p:nvSpPr>
        <p:spPr/>
        <p:txBody>
          <a:bodyPr anchor="ctr"/>
          <a:lstStyle/>
          <a:p>
            <a:pPr eaLnBrk="1" hangingPunct="1"/>
            <a:r>
              <a:rPr lang="zh-CN" altLang="en-US"/>
              <a:t>在表级定义参照完整性</a:t>
            </a:r>
            <a:endParaRPr lang="en-US" altLang="zh-CN"/>
          </a:p>
        </p:txBody>
      </p:sp>
      <p:sp>
        <p:nvSpPr>
          <p:cNvPr id="20484" name="Rectangle 3"/>
          <p:cNvSpPr>
            <a:spLocks noGrp="1" noRot="1" noChangeArrowheads="1"/>
          </p:cNvSpPr>
          <p:nvPr>
            <p:ph sz="quarter" idx="10"/>
          </p:nvPr>
        </p:nvSpPr>
        <p:spPr/>
        <p:txBody>
          <a:bodyPr/>
          <a:lstStyle/>
          <a:p>
            <a:pPr eaLnBrk="1" hangingPunct="1">
              <a:lnSpc>
                <a:spcPct val="150000"/>
              </a:lnSpc>
              <a:buFont typeface="Wingdings" panose="05000000000000000000" pitchFamily="2" charset="2"/>
              <a:buNone/>
            </a:pPr>
            <a:r>
              <a:rPr lang="en-US" altLang="zh-CN" sz="1667"/>
              <a:t>CREATE TABLE SC</a:t>
            </a:r>
          </a:p>
          <a:p>
            <a:pPr eaLnBrk="1" hangingPunct="1">
              <a:lnSpc>
                <a:spcPct val="150000"/>
              </a:lnSpc>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         (Sno    CHAR(9)  NOT NULL</a:t>
            </a:r>
            <a:r>
              <a:rPr lang="zh-CN" altLang="en-US" sz="1667">
                <a:latin typeface="华文中宋" panose="02010600040101010101" pitchFamily="2" charset="-122"/>
                <a:ea typeface="华文中宋" panose="02010600040101010101" pitchFamily="2" charset="-122"/>
              </a:rPr>
              <a:t>， </a:t>
            </a:r>
          </a:p>
          <a:p>
            <a:pPr eaLnBrk="1" hangingPunct="1">
              <a:lnSpc>
                <a:spcPct val="150000"/>
              </a:lnSpc>
              <a:buFont typeface="Wingdings" panose="05000000000000000000" pitchFamily="2" charset="2"/>
              <a:buNone/>
            </a:pPr>
            <a:r>
              <a:rPr lang="zh-CN" altLang="en-US" sz="1667">
                <a:latin typeface="华文中宋" panose="02010600040101010101" pitchFamily="2" charset="-122"/>
                <a:ea typeface="华文中宋" panose="02010600040101010101" pitchFamily="2" charset="-122"/>
              </a:rPr>
              <a:t>          </a:t>
            </a:r>
            <a:r>
              <a:rPr lang="en-US" altLang="zh-CN" sz="1667">
                <a:latin typeface="华文中宋" panose="02010600040101010101" pitchFamily="2" charset="-122"/>
                <a:ea typeface="华文中宋" panose="02010600040101010101" pitchFamily="2" charset="-122"/>
              </a:rPr>
              <a:t>Cno     CHAR(4)  NOT NULL</a:t>
            </a:r>
            <a:r>
              <a:rPr lang="zh-CN" altLang="en-US" sz="1667">
                <a:latin typeface="华文中宋" panose="02010600040101010101" pitchFamily="2" charset="-122"/>
                <a:ea typeface="华文中宋" panose="02010600040101010101" pitchFamily="2" charset="-122"/>
              </a:rPr>
              <a:t>，  </a:t>
            </a:r>
          </a:p>
          <a:p>
            <a:pPr eaLnBrk="1" hangingPunct="1">
              <a:lnSpc>
                <a:spcPct val="150000"/>
              </a:lnSpc>
              <a:buFont typeface="Wingdings" panose="05000000000000000000" pitchFamily="2" charset="2"/>
              <a:buNone/>
            </a:pPr>
            <a:r>
              <a:rPr lang="zh-CN" altLang="en-US" sz="1667">
                <a:latin typeface="华文中宋" panose="02010600040101010101" pitchFamily="2" charset="-122"/>
                <a:ea typeface="华文中宋" panose="02010600040101010101" pitchFamily="2" charset="-122"/>
              </a:rPr>
              <a:t>          </a:t>
            </a:r>
            <a:r>
              <a:rPr lang="en-US" altLang="zh-CN" sz="1667">
                <a:latin typeface="华文中宋" panose="02010600040101010101" pitchFamily="2" charset="-122"/>
                <a:ea typeface="华文中宋" panose="02010600040101010101" pitchFamily="2" charset="-122"/>
              </a:rPr>
              <a:t>Grade    SMALLINT</a:t>
            </a:r>
            <a:r>
              <a:rPr lang="zh-CN" altLang="en-US" sz="1667">
                <a:latin typeface="华文中宋" panose="02010600040101010101" pitchFamily="2" charset="-122"/>
                <a:ea typeface="华文中宋" panose="02010600040101010101" pitchFamily="2" charset="-122"/>
              </a:rPr>
              <a:t>，</a:t>
            </a:r>
          </a:p>
          <a:p>
            <a:pPr eaLnBrk="1" hangingPunct="1">
              <a:lnSpc>
                <a:spcPct val="150000"/>
              </a:lnSpc>
              <a:buFont typeface="Wingdings" panose="05000000000000000000" pitchFamily="2" charset="2"/>
              <a:buNone/>
            </a:pPr>
            <a:r>
              <a:rPr lang="zh-CN" altLang="en-US" sz="1667">
                <a:latin typeface="华文中宋" panose="02010600040101010101" pitchFamily="2" charset="-122"/>
                <a:ea typeface="华文中宋" panose="02010600040101010101" pitchFamily="2" charset="-122"/>
              </a:rPr>
              <a:t>          </a:t>
            </a:r>
            <a:r>
              <a:rPr lang="en-US" altLang="zh-CN" sz="1667" b="1">
                <a:solidFill>
                  <a:srgbClr val="FF0000"/>
                </a:solidFill>
                <a:latin typeface="华文中宋" panose="02010600040101010101" pitchFamily="2" charset="-122"/>
                <a:ea typeface="华文中宋" panose="02010600040101010101" pitchFamily="2" charset="-122"/>
              </a:rPr>
              <a:t>PRIMARY KEY (Sno</a:t>
            </a:r>
            <a:r>
              <a:rPr lang="zh-CN" altLang="en-US" sz="1667" b="1">
                <a:solidFill>
                  <a:srgbClr val="FF0000"/>
                </a:solidFill>
                <a:latin typeface="华文中宋" panose="02010600040101010101" pitchFamily="2" charset="-122"/>
                <a:ea typeface="华文中宋" panose="02010600040101010101" pitchFamily="2" charset="-122"/>
              </a:rPr>
              <a:t>， </a:t>
            </a:r>
            <a:r>
              <a:rPr lang="en-US" altLang="zh-CN" sz="1667" b="1">
                <a:solidFill>
                  <a:srgbClr val="FF0000"/>
                </a:solidFill>
                <a:latin typeface="华文中宋" panose="02010600040101010101" pitchFamily="2" charset="-122"/>
                <a:ea typeface="华文中宋" panose="02010600040101010101" pitchFamily="2" charset="-122"/>
              </a:rPr>
              <a:t>Cno)</a:t>
            </a:r>
            <a:r>
              <a:rPr lang="zh-CN" altLang="en-US" sz="1667" b="1">
                <a:solidFill>
                  <a:srgbClr val="FF0000"/>
                </a:solidFill>
                <a:latin typeface="华文中宋" panose="02010600040101010101" pitchFamily="2" charset="-122"/>
                <a:ea typeface="华文中宋" panose="02010600040101010101" pitchFamily="2" charset="-122"/>
              </a:rPr>
              <a:t>，   </a:t>
            </a:r>
            <a:r>
              <a:rPr lang="en-US" altLang="zh-CN" sz="1667" b="1">
                <a:solidFill>
                  <a:srgbClr val="FF0000"/>
                </a:solidFill>
                <a:latin typeface="华文中宋" panose="02010600040101010101" pitchFamily="2" charset="-122"/>
                <a:ea typeface="华文中宋" panose="02010600040101010101" pitchFamily="2" charset="-122"/>
              </a:rPr>
              <a:t>/*</a:t>
            </a:r>
            <a:r>
              <a:rPr lang="zh-CN" altLang="en-US" sz="1667" b="1">
                <a:solidFill>
                  <a:srgbClr val="FF0000"/>
                </a:solidFill>
                <a:latin typeface="华文中宋" panose="02010600040101010101" pitchFamily="2" charset="-122"/>
                <a:ea typeface="华文中宋" panose="02010600040101010101" pitchFamily="2" charset="-122"/>
              </a:rPr>
              <a:t>在表级定义实体完整性*</a:t>
            </a:r>
            <a:r>
              <a:rPr lang="en-US" altLang="zh-CN" sz="1667" b="1">
                <a:solidFill>
                  <a:srgbClr val="FF0000"/>
                </a:solidFill>
                <a:latin typeface="华文中宋" panose="02010600040101010101" pitchFamily="2" charset="-122"/>
                <a:ea typeface="华文中宋" panose="02010600040101010101" pitchFamily="2" charset="-122"/>
              </a:rPr>
              <a:t>/</a:t>
            </a:r>
          </a:p>
          <a:p>
            <a:pPr eaLnBrk="1" hangingPunct="1">
              <a:lnSpc>
                <a:spcPct val="150000"/>
              </a:lnSpc>
              <a:buNone/>
            </a:pPr>
            <a:r>
              <a:rPr lang="en-US" altLang="zh-CN" sz="1667">
                <a:latin typeface="华文中宋" panose="02010600040101010101" pitchFamily="2" charset="-122"/>
                <a:ea typeface="华文中宋" panose="02010600040101010101" pitchFamily="2" charset="-122"/>
              </a:rPr>
              <a:t>          /*</a:t>
            </a:r>
            <a:r>
              <a:rPr lang="zh-CN" altLang="en-US" sz="1667">
                <a:latin typeface="华文中宋" panose="02010600040101010101" pitchFamily="2" charset="-122"/>
                <a:ea typeface="华文中宋" panose="02010600040101010101" pitchFamily="2" charset="-122"/>
              </a:rPr>
              <a:t>在表级定义参照完整性*</a:t>
            </a:r>
            <a:r>
              <a:rPr lang="en-US" altLang="zh-CN" sz="1667">
                <a:latin typeface="华文中宋" panose="02010600040101010101" pitchFamily="2" charset="-122"/>
                <a:ea typeface="华文中宋" panose="02010600040101010101" pitchFamily="2" charset="-122"/>
              </a:rPr>
              <a:t>/</a:t>
            </a:r>
          </a:p>
          <a:p>
            <a:pPr indent="269875" eaLnBrk="1" hangingPunct="1">
              <a:lnSpc>
                <a:spcPct val="150000"/>
              </a:lnSpc>
              <a:buNone/>
            </a:pPr>
            <a:r>
              <a:rPr lang="en-US" altLang="zh-CN" sz="1667" b="1">
                <a:solidFill>
                  <a:srgbClr val="FF0000"/>
                </a:solidFill>
                <a:latin typeface="华文中宋" panose="02010600040101010101" pitchFamily="2" charset="-122"/>
                <a:ea typeface="华文中宋" panose="02010600040101010101" pitchFamily="2" charset="-122"/>
              </a:rPr>
              <a:t>  FOREIGN KEY (Sno) REFERENCES Student(Sno)</a:t>
            </a:r>
            <a:r>
              <a:rPr lang="zh-CN" altLang="en-US" sz="1667" b="1">
                <a:solidFill>
                  <a:srgbClr val="FF0000"/>
                </a:solidFill>
                <a:latin typeface="华文中宋" panose="02010600040101010101" pitchFamily="2" charset="-122"/>
                <a:ea typeface="华文中宋" panose="02010600040101010101" pitchFamily="2" charset="-122"/>
              </a:rPr>
              <a:t>，  </a:t>
            </a:r>
          </a:p>
          <a:p>
            <a:pPr indent="269875" eaLnBrk="1" hangingPunct="1">
              <a:lnSpc>
                <a:spcPct val="150000"/>
              </a:lnSpc>
              <a:buFont typeface="Wingdings" panose="05000000000000000000" pitchFamily="2" charset="2"/>
              <a:buNone/>
            </a:pPr>
            <a:r>
              <a:rPr lang="en-US" altLang="zh-CN" sz="1667" b="1">
                <a:solidFill>
                  <a:srgbClr val="FF0000"/>
                </a:solidFill>
                <a:latin typeface="华文中宋" panose="02010600040101010101" pitchFamily="2" charset="-122"/>
                <a:ea typeface="华文中宋" panose="02010600040101010101" pitchFamily="2" charset="-122"/>
              </a:rPr>
              <a:t>  FOREIGN KEY (Cno) REFERENCES Course(Cno) </a:t>
            </a:r>
            <a:r>
              <a:rPr lang="en-US" altLang="zh-CN" sz="1667">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1695507695"/>
      </p:ext>
    </p:extLst>
  </p:cSld>
  <p:clrMapOvr>
    <a:masterClrMapping/>
  </p:clrMapOvr>
  <p:transition spd="slow" advTm="109595">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2</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参照完整性</a:t>
            </a:r>
          </a:p>
        </p:txBody>
      </p:sp>
      <p:sp>
        <p:nvSpPr>
          <p:cNvPr id="12" name="矩形 48"/>
          <p:cNvSpPr>
            <a:spLocks noChangeArrowheads="1"/>
          </p:cNvSpPr>
          <p:nvPr/>
        </p:nvSpPr>
        <p:spPr bwMode="auto">
          <a:xfrm>
            <a:off x="3635375" y="2557463"/>
            <a:ext cx="3506788" cy="83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参照完整性定义</a:t>
            </a:r>
          </a:p>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参照完整性检查和违约处理</a:t>
            </a:r>
          </a:p>
        </p:txBody>
      </p:sp>
    </p:spTree>
    <p:extLst>
      <p:ext uri="{BB962C8B-B14F-4D97-AF65-F5344CB8AC3E}">
        <p14:creationId xmlns:p14="http://schemas.microsoft.com/office/powerpoint/2010/main" val="2425989152"/>
      </p:ext>
    </p:extLst>
  </p:cSld>
  <p:clrMapOvr>
    <a:masterClrMapping/>
  </p:clrMapOvr>
  <p:transition spd="slow" advTm="1553">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chor="ctr"/>
          <a:lstStyle/>
          <a:p>
            <a:pPr eaLnBrk="1" hangingPunct="1"/>
            <a:r>
              <a:rPr lang="zh-CN" altLang="en-US"/>
              <a:t>参照完整性检查和违约处理</a:t>
            </a:r>
          </a:p>
        </p:txBody>
      </p:sp>
      <p:sp>
        <p:nvSpPr>
          <p:cNvPr id="22531" name="Rectangle 3"/>
          <p:cNvSpPr>
            <a:spLocks noGrp="1" noChangeArrowheads="1"/>
          </p:cNvSpPr>
          <p:nvPr>
            <p:ph sz="quarter" idx="10"/>
          </p:nvPr>
        </p:nvSpPr>
        <p:spPr/>
        <p:txBody>
          <a:bodyPr/>
          <a:lstStyle/>
          <a:p>
            <a:pPr>
              <a:lnSpc>
                <a:spcPct val="180000"/>
              </a:lnSpc>
            </a:pPr>
            <a:r>
              <a:rPr lang="zh-CN" altLang="en-US"/>
              <a:t>一个参照完整性将两个表中的相应元组联系起来</a:t>
            </a:r>
          </a:p>
          <a:p>
            <a:pPr>
              <a:lnSpc>
                <a:spcPct val="180000"/>
              </a:lnSpc>
            </a:pPr>
            <a:r>
              <a:rPr lang="zh-CN" altLang="en-US"/>
              <a:t>对被参照表和参照表进行增删改操作时有可能破坏参照完整性，必须进行检查 </a:t>
            </a:r>
          </a:p>
        </p:txBody>
      </p:sp>
    </p:spTree>
    <p:extLst>
      <p:ext uri="{BB962C8B-B14F-4D97-AF65-F5344CB8AC3E}">
        <p14:creationId xmlns:p14="http://schemas.microsoft.com/office/powerpoint/2010/main" val="4204547204"/>
      </p:ext>
    </p:extLst>
  </p:cSld>
  <p:clrMapOvr>
    <a:masterClrMapping/>
  </p:clrMapOvr>
  <p:transition spd="slow" advTm="109595">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chor="ctr"/>
          <a:lstStyle/>
          <a:p>
            <a:pPr eaLnBrk="1" hangingPunct="1"/>
            <a:r>
              <a:rPr lang="zh-CN" altLang="en-US"/>
              <a:t>参照完整性检查和违约处理</a:t>
            </a:r>
            <a:endParaRPr lang="en-US" altLang="zh-CN"/>
          </a:p>
        </p:txBody>
      </p:sp>
      <p:sp>
        <p:nvSpPr>
          <p:cNvPr id="23555" name="Rectangle 3"/>
          <p:cNvSpPr>
            <a:spLocks noGrp="1" noChangeArrowheads="1"/>
          </p:cNvSpPr>
          <p:nvPr>
            <p:ph sz="quarter" idx="10"/>
          </p:nvPr>
        </p:nvSpPr>
        <p:spPr>
          <a:xfrm>
            <a:off x="755898" y="769938"/>
            <a:ext cx="8136582" cy="4319587"/>
          </a:xfrm>
        </p:spPr>
        <p:txBody>
          <a:bodyPr/>
          <a:lstStyle/>
          <a:p>
            <a:pPr marL="0" indent="0">
              <a:lnSpc>
                <a:spcPct val="150000"/>
              </a:lnSpc>
              <a:spcBef>
                <a:spcPct val="0"/>
              </a:spcBef>
              <a:buNone/>
            </a:pPr>
            <a:r>
              <a:rPr lang="zh-CN" altLang="en-US"/>
              <a:t>例如，对表</a:t>
            </a:r>
            <a:r>
              <a:rPr lang="en-US" altLang="zh-CN"/>
              <a:t>SC</a:t>
            </a:r>
            <a:r>
              <a:rPr lang="zh-CN" altLang="en-US"/>
              <a:t>和</a:t>
            </a:r>
            <a:r>
              <a:rPr lang="en-US" altLang="zh-CN"/>
              <a:t>Student</a:t>
            </a:r>
            <a:r>
              <a:rPr lang="zh-CN" altLang="en-US"/>
              <a:t>有四种可能破坏参照完整性的情况 :</a:t>
            </a:r>
          </a:p>
          <a:p>
            <a:pPr>
              <a:lnSpc>
                <a:spcPct val="150000"/>
              </a:lnSpc>
              <a:spcBef>
                <a:spcPct val="0"/>
              </a:spcBef>
            </a:pPr>
            <a:r>
              <a:rPr lang="en-US" altLang="zh-CN" sz="1800" b="1">
                <a:solidFill>
                  <a:srgbClr val="FF0000"/>
                </a:solidFill>
              </a:rPr>
              <a:t>SC</a:t>
            </a:r>
            <a:r>
              <a:rPr lang="zh-CN" altLang="en-US" sz="1800" b="1">
                <a:solidFill>
                  <a:srgbClr val="FF0000"/>
                </a:solidFill>
              </a:rPr>
              <a:t>表中增加一个元组</a:t>
            </a:r>
            <a:r>
              <a:rPr lang="zh-CN" altLang="en-US" sz="1800"/>
              <a:t>，该元组的</a:t>
            </a:r>
            <a:r>
              <a:rPr lang="en-US" altLang="zh-CN" sz="1800"/>
              <a:t>Sno</a:t>
            </a:r>
            <a:r>
              <a:rPr lang="zh-CN" altLang="en-US" sz="1800"/>
              <a:t>属性的值在表</a:t>
            </a:r>
            <a:r>
              <a:rPr lang="en-US" altLang="zh-CN" sz="1800"/>
              <a:t>Student</a:t>
            </a:r>
            <a:r>
              <a:rPr lang="zh-CN" altLang="en-US" sz="1800"/>
              <a:t>中找不到一个元组，其</a:t>
            </a:r>
            <a:r>
              <a:rPr lang="en-US" altLang="zh-CN" sz="1800"/>
              <a:t>Sno</a:t>
            </a:r>
            <a:r>
              <a:rPr lang="zh-CN" altLang="en-US" sz="1800"/>
              <a:t>属性的值与之相等。</a:t>
            </a:r>
          </a:p>
          <a:p>
            <a:pPr>
              <a:lnSpc>
                <a:spcPct val="150000"/>
              </a:lnSpc>
              <a:spcBef>
                <a:spcPct val="0"/>
              </a:spcBef>
            </a:pPr>
            <a:r>
              <a:rPr lang="zh-CN" altLang="en-US" sz="1800" b="1">
                <a:solidFill>
                  <a:srgbClr val="FF0000"/>
                </a:solidFill>
              </a:rPr>
              <a:t>修改</a:t>
            </a:r>
            <a:r>
              <a:rPr lang="en-US" altLang="zh-CN" sz="1800" b="1">
                <a:solidFill>
                  <a:srgbClr val="FF0000"/>
                </a:solidFill>
              </a:rPr>
              <a:t>SC</a:t>
            </a:r>
            <a:r>
              <a:rPr lang="zh-CN" altLang="en-US" sz="1800" b="1">
                <a:solidFill>
                  <a:srgbClr val="FF0000"/>
                </a:solidFill>
              </a:rPr>
              <a:t>表中的一个元组</a:t>
            </a:r>
            <a:r>
              <a:rPr lang="zh-CN" altLang="en-US" sz="1800"/>
              <a:t>，修改后该元组的</a:t>
            </a:r>
            <a:r>
              <a:rPr lang="en-US" altLang="zh-CN" sz="1800"/>
              <a:t>Sno</a:t>
            </a:r>
            <a:r>
              <a:rPr lang="zh-CN" altLang="en-US" sz="1800"/>
              <a:t>属性的值在表</a:t>
            </a:r>
            <a:r>
              <a:rPr lang="en-US" altLang="zh-CN" sz="1800"/>
              <a:t>Student</a:t>
            </a:r>
            <a:r>
              <a:rPr lang="zh-CN" altLang="en-US" sz="1800"/>
              <a:t>中找不到一个元组，其</a:t>
            </a:r>
            <a:r>
              <a:rPr lang="en-US" altLang="zh-CN" sz="1800"/>
              <a:t>Sno</a:t>
            </a:r>
            <a:r>
              <a:rPr lang="zh-CN" altLang="en-US" sz="1800"/>
              <a:t>属性的值与之相等。</a:t>
            </a:r>
          </a:p>
        </p:txBody>
      </p:sp>
    </p:spTree>
    <p:extLst>
      <p:ext uri="{BB962C8B-B14F-4D97-AF65-F5344CB8AC3E}">
        <p14:creationId xmlns:p14="http://schemas.microsoft.com/office/powerpoint/2010/main" val="2636300442"/>
      </p:ext>
    </p:extLst>
  </p:cSld>
  <p:clrMapOvr>
    <a:masterClrMapping/>
  </p:clrMapOvr>
  <p:transition spd="slow" advTm="109595">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chor="ctr"/>
          <a:lstStyle/>
          <a:p>
            <a:pPr eaLnBrk="1" hangingPunct="1"/>
            <a:r>
              <a:rPr lang="zh-CN" altLang="en-US"/>
              <a:t>参照完整性检查和违约处理</a:t>
            </a:r>
            <a:endParaRPr lang="en-US" altLang="zh-CN"/>
          </a:p>
        </p:txBody>
      </p:sp>
      <p:sp>
        <p:nvSpPr>
          <p:cNvPr id="24579" name="Rectangle 3"/>
          <p:cNvSpPr>
            <a:spLocks noGrp="1" noChangeArrowheads="1"/>
          </p:cNvSpPr>
          <p:nvPr>
            <p:ph sz="quarter" idx="10"/>
          </p:nvPr>
        </p:nvSpPr>
        <p:spPr>
          <a:xfrm>
            <a:off x="739640" y="769268"/>
            <a:ext cx="8152839" cy="4319587"/>
          </a:xfrm>
        </p:spPr>
        <p:txBody>
          <a:bodyPr/>
          <a:lstStyle/>
          <a:p>
            <a:pPr marL="0" indent="0">
              <a:lnSpc>
                <a:spcPct val="150000"/>
              </a:lnSpc>
              <a:spcBef>
                <a:spcPct val="0"/>
              </a:spcBef>
              <a:buNone/>
            </a:pPr>
            <a:r>
              <a:rPr lang="zh-CN" altLang="en-US"/>
              <a:t>例如，对表</a:t>
            </a:r>
            <a:r>
              <a:rPr lang="en-US" altLang="zh-CN"/>
              <a:t>SC</a:t>
            </a:r>
            <a:r>
              <a:rPr lang="zh-CN" altLang="en-US"/>
              <a:t>和</a:t>
            </a:r>
            <a:r>
              <a:rPr lang="en-US" altLang="zh-CN"/>
              <a:t>Student</a:t>
            </a:r>
            <a:r>
              <a:rPr lang="zh-CN" altLang="en-US"/>
              <a:t>有四种可能破坏参照完整性的情况 （续）:</a:t>
            </a:r>
          </a:p>
          <a:p>
            <a:pPr>
              <a:lnSpc>
                <a:spcPct val="150000"/>
              </a:lnSpc>
              <a:spcBef>
                <a:spcPct val="0"/>
              </a:spcBef>
            </a:pPr>
            <a:r>
              <a:rPr lang="zh-CN" altLang="en-US" b="1">
                <a:solidFill>
                  <a:srgbClr val="FF0000"/>
                </a:solidFill>
              </a:rPr>
              <a:t>从</a:t>
            </a:r>
            <a:r>
              <a:rPr lang="en-US" altLang="zh-CN" b="1">
                <a:solidFill>
                  <a:srgbClr val="FF0000"/>
                </a:solidFill>
              </a:rPr>
              <a:t>Student</a:t>
            </a:r>
            <a:r>
              <a:rPr lang="zh-CN" altLang="en-US" b="1">
                <a:solidFill>
                  <a:srgbClr val="FF0000"/>
                </a:solidFill>
              </a:rPr>
              <a:t>表中删除一个元组</a:t>
            </a:r>
            <a:r>
              <a:rPr lang="zh-CN" altLang="en-US"/>
              <a:t>，造成</a:t>
            </a:r>
            <a:r>
              <a:rPr lang="en-US" altLang="zh-CN"/>
              <a:t>SC</a:t>
            </a:r>
            <a:r>
              <a:rPr lang="zh-CN" altLang="en-US"/>
              <a:t>表中某些元组的</a:t>
            </a:r>
            <a:r>
              <a:rPr lang="en-US" altLang="zh-CN"/>
              <a:t>Sno</a:t>
            </a:r>
            <a:r>
              <a:rPr lang="zh-CN" altLang="en-US"/>
              <a:t>属性的值在表</a:t>
            </a:r>
            <a:r>
              <a:rPr lang="en-US" altLang="zh-CN"/>
              <a:t>Student</a:t>
            </a:r>
            <a:r>
              <a:rPr lang="zh-CN" altLang="en-US"/>
              <a:t>中找不到一个元组，其</a:t>
            </a:r>
            <a:r>
              <a:rPr lang="en-US" altLang="zh-CN"/>
              <a:t>Sno</a:t>
            </a:r>
            <a:r>
              <a:rPr lang="zh-CN" altLang="en-US"/>
              <a:t>属性的值与之相等。</a:t>
            </a:r>
          </a:p>
          <a:p>
            <a:pPr>
              <a:lnSpc>
                <a:spcPct val="150000"/>
              </a:lnSpc>
              <a:spcBef>
                <a:spcPct val="0"/>
              </a:spcBef>
            </a:pPr>
            <a:r>
              <a:rPr lang="zh-CN" altLang="en-US" b="1">
                <a:solidFill>
                  <a:srgbClr val="FF0000"/>
                </a:solidFill>
              </a:rPr>
              <a:t>修改</a:t>
            </a:r>
            <a:r>
              <a:rPr lang="en-US" altLang="zh-CN" b="1">
                <a:solidFill>
                  <a:srgbClr val="FF0000"/>
                </a:solidFill>
              </a:rPr>
              <a:t>Student</a:t>
            </a:r>
            <a:r>
              <a:rPr lang="zh-CN" altLang="en-US" b="1">
                <a:solidFill>
                  <a:srgbClr val="FF0000"/>
                </a:solidFill>
              </a:rPr>
              <a:t>表中一个元组</a:t>
            </a:r>
            <a:r>
              <a:rPr lang="en-US" altLang="zh-CN" b="1">
                <a:solidFill>
                  <a:srgbClr val="FF0000"/>
                </a:solidFill>
              </a:rPr>
              <a:t>Sno</a:t>
            </a:r>
            <a:r>
              <a:rPr lang="zh-CN" altLang="en-US" b="1">
                <a:solidFill>
                  <a:srgbClr val="FF0000"/>
                </a:solidFill>
              </a:rPr>
              <a:t>属性</a:t>
            </a:r>
            <a:r>
              <a:rPr lang="zh-CN" altLang="en-US"/>
              <a:t>，造成</a:t>
            </a:r>
            <a:r>
              <a:rPr lang="en-US" altLang="zh-CN"/>
              <a:t>SC</a:t>
            </a:r>
            <a:r>
              <a:rPr lang="zh-CN" altLang="en-US"/>
              <a:t>表中某些元组的</a:t>
            </a:r>
            <a:r>
              <a:rPr lang="en-US" altLang="zh-CN"/>
              <a:t>Sno</a:t>
            </a:r>
            <a:r>
              <a:rPr lang="zh-CN" altLang="en-US"/>
              <a:t>属性的值在表</a:t>
            </a:r>
            <a:r>
              <a:rPr lang="en-US" altLang="zh-CN"/>
              <a:t>Student</a:t>
            </a:r>
            <a:r>
              <a:rPr lang="zh-CN" altLang="en-US"/>
              <a:t>中找不到一个元组，其</a:t>
            </a:r>
            <a:r>
              <a:rPr lang="en-US" altLang="zh-CN"/>
              <a:t>Sno</a:t>
            </a:r>
            <a:r>
              <a:rPr lang="zh-CN" altLang="en-US"/>
              <a:t>属性的值与之相等 。</a:t>
            </a:r>
          </a:p>
        </p:txBody>
      </p:sp>
    </p:spTree>
    <p:extLst>
      <p:ext uri="{BB962C8B-B14F-4D97-AF65-F5344CB8AC3E}">
        <p14:creationId xmlns:p14="http://schemas.microsoft.com/office/powerpoint/2010/main" val="304715706"/>
      </p:ext>
    </p:extLst>
  </p:cSld>
  <p:clrMapOvr>
    <a:masterClrMapping/>
  </p:clrMapOvr>
  <p:transition spd="slow" advTm="109595">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Rot="1" noChangeArrowheads="1"/>
          </p:cNvSpPr>
          <p:nvPr>
            <p:ph type="title"/>
          </p:nvPr>
        </p:nvSpPr>
        <p:spPr/>
        <p:txBody>
          <a:bodyPr anchor="ctr"/>
          <a:lstStyle/>
          <a:p>
            <a:pPr eaLnBrk="1" hangingPunct="1"/>
            <a:r>
              <a:rPr lang="zh-CN" altLang="en-US"/>
              <a:t>可能破坏参照完整性的情况及违约处理</a:t>
            </a:r>
          </a:p>
        </p:txBody>
      </p:sp>
      <p:sp>
        <p:nvSpPr>
          <p:cNvPr id="25605" name="Rectangle 12"/>
          <p:cNvSpPr>
            <a:spLocks noChangeArrowheads="1"/>
          </p:cNvSpPr>
          <p:nvPr/>
        </p:nvSpPr>
        <p:spPr bwMode="auto">
          <a:xfrm>
            <a:off x="1930714" y="1473836"/>
            <a:ext cx="18473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7"/>
          </a:p>
        </p:txBody>
      </p:sp>
      <p:sp>
        <p:nvSpPr>
          <p:cNvPr id="25606" name="Rectangle 16"/>
          <p:cNvSpPr>
            <a:spLocks noChangeArrowheads="1"/>
          </p:cNvSpPr>
          <p:nvPr/>
        </p:nvSpPr>
        <p:spPr bwMode="auto">
          <a:xfrm>
            <a:off x="1930714" y="1473836"/>
            <a:ext cx="18473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7"/>
          </a:p>
        </p:txBody>
      </p:sp>
      <p:sp>
        <p:nvSpPr>
          <p:cNvPr id="25607" name="Rectangle 20"/>
          <p:cNvSpPr>
            <a:spLocks noChangeArrowheads="1"/>
          </p:cNvSpPr>
          <p:nvPr/>
        </p:nvSpPr>
        <p:spPr bwMode="auto">
          <a:xfrm>
            <a:off x="1930714" y="1473836"/>
            <a:ext cx="18473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7"/>
          </a:p>
        </p:txBody>
      </p:sp>
      <p:sp>
        <p:nvSpPr>
          <p:cNvPr id="25608" name="Rectangle 24"/>
          <p:cNvSpPr>
            <a:spLocks noChangeArrowheads="1"/>
          </p:cNvSpPr>
          <p:nvPr/>
        </p:nvSpPr>
        <p:spPr bwMode="auto">
          <a:xfrm>
            <a:off x="1930714" y="1473836"/>
            <a:ext cx="18473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7"/>
          </a:p>
        </p:txBody>
      </p:sp>
      <p:graphicFrame>
        <p:nvGraphicFramePr>
          <p:cNvPr id="441476" name="Group 132"/>
          <p:cNvGraphicFramePr>
            <a:graphicFrameLocks noGrp="1"/>
          </p:cNvGraphicFramePr>
          <p:nvPr>
            <p:extLst>
              <p:ext uri="{D42A27DB-BD31-4B8C-83A1-F6EECF244321}">
                <p14:modId xmlns:p14="http://schemas.microsoft.com/office/powerpoint/2010/main" val="2791780163"/>
              </p:ext>
            </p:extLst>
          </p:nvPr>
        </p:nvGraphicFramePr>
        <p:xfrm>
          <a:off x="971600" y="1201316"/>
          <a:ext cx="7344816" cy="3152194"/>
        </p:xfrm>
        <a:graphic>
          <a:graphicData uri="http://schemas.openxmlformats.org/drawingml/2006/table">
            <a:tbl>
              <a:tblPr>
                <a:tableStyleId>{D7AC3CCA-C797-4891-BE02-D94E43425B78}</a:tableStyleId>
              </a:tblPr>
              <a:tblGrid>
                <a:gridCol w="2469863">
                  <a:extLst>
                    <a:ext uri="{9D8B030D-6E8A-4147-A177-3AD203B41FA5}">
                      <a16:colId xmlns:a16="http://schemas.microsoft.com/office/drawing/2014/main" val="20000"/>
                    </a:ext>
                  </a:extLst>
                </a:gridCol>
                <a:gridCol w="2340316">
                  <a:extLst>
                    <a:ext uri="{9D8B030D-6E8A-4147-A177-3AD203B41FA5}">
                      <a16:colId xmlns:a16="http://schemas.microsoft.com/office/drawing/2014/main" val="20001"/>
                    </a:ext>
                  </a:extLst>
                </a:gridCol>
                <a:gridCol w="2534637">
                  <a:extLst>
                    <a:ext uri="{9D8B030D-6E8A-4147-A177-3AD203B41FA5}">
                      <a16:colId xmlns:a16="http://schemas.microsoft.com/office/drawing/2014/main" val="20002"/>
                    </a:ext>
                  </a:extLst>
                </a:gridCol>
              </a:tblGrid>
              <a:tr h="83819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u="none" strike="noStrike" cap="none" normalizeH="0" baseline="0">
                          <a:ln>
                            <a:noFill/>
                          </a:ln>
                          <a:effectLst/>
                          <a:latin typeface="微软雅黑" panose="020B0503020204020204" pitchFamily="34" charset="-122"/>
                          <a:ea typeface="微软雅黑" panose="020B0503020204020204" pitchFamily="34" charset="-122"/>
                        </a:rPr>
                        <a:t>被参照表</a:t>
                      </a:r>
                      <a:r>
                        <a:rPr kumimoji="1" lang="en-US" altLang="zh-CN" sz="2000" u="none" strike="noStrike" cap="none" normalizeH="0" baseline="0">
                          <a:ln>
                            <a:noFill/>
                          </a:ln>
                          <a:effectLst/>
                          <a:latin typeface="微软雅黑" panose="020B0503020204020204" pitchFamily="34" charset="-122"/>
                          <a:ea typeface="微软雅黑" panose="020B0503020204020204" pitchFamily="34" charset="-122"/>
                        </a:rPr>
                        <a:t>Student</a:t>
                      </a:r>
                      <a:endPar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76200" marR="76200" marT="38097" marB="3809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a:ln>
                            <a:noFill/>
                          </a:ln>
                          <a:effectLst/>
                          <a:latin typeface="微软雅黑" panose="020B0503020204020204" pitchFamily="34" charset="-122"/>
                          <a:ea typeface="微软雅黑" panose="020B0503020204020204" pitchFamily="34" charset="-122"/>
                        </a:rPr>
                        <a:t>参照表</a:t>
                      </a:r>
                      <a:r>
                        <a:rPr kumimoji="1" lang="en-US" altLang="zh-CN" sz="2000" u="none" strike="noStrike" cap="none" normalizeH="0" baseline="0">
                          <a:ln>
                            <a:noFill/>
                          </a:ln>
                          <a:effectLst/>
                          <a:latin typeface="微软雅黑" panose="020B0503020204020204" pitchFamily="34" charset="-122"/>
                          <a:ea typeface="微软雅黑" panose="020B0503020204020204" pitchFamily="34" charset="-122"/>
                        </a:rPr>
                        <a:t>SC</a:t>
                      </a:r>
                      <a:endPar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76200" marR="76200" marT="38097" marB="3809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a:ln>
                            <a:noFill/>
                          </a:ln>
                          <a:effectLst/>
                          <a:latin typeface="微软雅黑" panose="020B0503020204020204" pitchFamily="34" charset="-122"/>
                          <a:ea typeface="微软雅黑" panose="020B0503020204020204" pitchFamily="34" charset="-122"/>
                        </a:rPr>
                        <a:t>违约处理</a:t>
                      </a:r>
                      <a:endParaRPr kumimoji="1"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76200" marR="76200" marT="38097" marB="38097" anchor="ctr" horzOverflow="overflow"/>
                </a:tc>
                <a:extLst>
                  <a:ext uri="{0D108BD9-81ED-4DB2-BD59-A6C34878D82A}">
                    <a16:rowId xmlns:a16="http://schemas.microsoft.com/office/drawing/2014/main" val="10000"/>
                  </a:ext>
                </a:extLst>
              </a:tr>
              <a:tr h="5198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700" u="none" strike="noStrike" cap="none" normalizeH="0" baseline="0">
                          <a:ln>
                            <a:noFill/>
                          </a:ln>
                          <a:effectLst/>
                        </a:rPr>
                        <a:t>可能破坏参照完整性</a:t>
                      </a:r>
                      <a:endParaRPr kumimoji="1" lang="zh-CN" altLang="en-US" sz="1700" b="0" i="0" u="none" strike="noStrike" cap="none" normalizeH="0" baseline="0">
                        <a:ln>
                          <a:noFill/>
                        </a:ln>
                        <a:solidFill>
                          <a:schemeClr val="tx1"/>
                        </a:solidFill>
                        <a:effectLst/>
                        <a:latin typeface="Times New Roman" pitchFamily="18" charset="0"/>
                        <a:ea typeface="宋体" pitchFamily="2" charset="-122"/>
                      </a:endParaRPr>
                    </a:p>
                  </a:txBody>
                  <a:tcPr marL="76200" marR="76200" marT="38097" marB="3809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u="none" strike="noStrike" cap="none" normalizeH="0" baseline="0">
                          <a:ln>
                            <a:noFill/>
                          </a:ln>
                          <a:effectLst/>
                        </a:rPr>
                        <a:t>    </a:t>
                      </a:r>
                      <a:r>
                        <a:rPr kumimoji="1" lang="zh-CN" altLang="en-US" sz="1700" u="none" strike="noStrike" cap="none" normalizeH="0" baseline="0">
                          <a:ln>
                            <a:noFill/>
                          </a:ln>
                          <a:effectLst/>
                        </a:rPr>
                        <a:t>插入元组</a:t>
                      </a:r>
                      <a:endParaRPr kumimoji="1" lang="zh-CN" altLang="en-US" sz="1700" b="0" i="0" u="none" strike="noStrike" cap="none" normalizeH="0" baseline="0">
                        <a:ln>
                          <a:noFill/>
                        </a:ln>
                        <a:solidFill>
                          <a:schemeClr val="tx1"/>
                        </a:solidFill>
                        <a:effectLst/>
                        <a:latin typeface="Times New Roman" pitchFamily="18" charset="0"/>
                        <a:ea typeface="宋体" pitchFamily="2" charset="-122"/>
                      </a:endParaRPr>
                    </a:p>
                  </a:txBody>
                  <a:tcPr marL="76200" marR="76200" marT="38097" marB="3809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700" u="none" strike="noStrike" cap="none" normalizeH="0" baseline="0">
                          <a:ln>
                            <a:noFill/>
                          </a:ln>
                          <a:effectLst/>
                        </a:rPr>
                        <a:t>拒绝</a:t>
                      </a:r>
                      <a:endParaRPr kumimoji="1" lang="zh-CN" altLang="en-US" sz="1700" b="0" i="0" u="none" strike="noStrike" cap="none" normalizeH="0" baseline="0">
                        <a:ln>
                          <a:noFill/>
                        </a:ln>
                        <a:solidFill>
                          <a:schemeClr val="tx1"/>
                        </a:solidFill>
                        <a:effectLst/>
                        <a:latin typeface="Times New Roman" pitchFamily="18" charset="0"/>
                        <a:ea typeface="宋体" pitchFamily="2" charset="-122"/>
                      </a:endParaRPr>
                    </a:p>
                  </a:txBody>
                  <a:tcPr marL="76200" marR="76200" marT="38097" marB="38097" anchor="ctr" horzOverflow="overflow"/>
                </a:tc>
                <a:extLst>
                  <a:ext uri="{0D108BD9-81ED-4DB2-BD59-A6C34878D82A}">
                    <a16:rowId xmlns:a16="http://schemas.microsoft.com/office/drawing/2014/main" val="10001"/>
                  </a:ext>
                </a:extLst>
              </a:tr>
              <a:tr h="53970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700" u="none" strike="noStrike" cap="none" normalizeH="0" baseline="0">
                          <a:ln>
                            <a:noFill/>
                          </a:ln>
                          <a:effectLst/>
                        </a:rPr>
                        <a:t>可能破坏参照完整性</a:t>
                      </a:r>
                      <a:endParaRPr kumimoji="1" lang="zh-CN" altLang="en-US" sz="1700" b="0" i="0" u="none" strike="noStrike" cap="none" normalizeH="0" baseline="0">
                        <a:ln>
                          <a:noFill/>
                        </a:ln>
                        <a:solidFill>
                          <a:schemeClr val="tx1"/>
                        </a:solidFill>
                        <a:effectLst/>
                        <a:latin typeface="Times New Roman" pitchFamily="18" charset="0"/>
                        <a:ea typeface="宋体" pitchFamily="2" charset="-122"/>
                      </a:endParaRPr>
                    </a:p>
                  </a:txBody>
                  <a:tcPr marL="76200" marR="76200" marT="38097" marB="3809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u="none" strike="noStrike" cap="none" normalizeH="0" baseline="0">
                          <a:ln>
                            <a:noFill/>
                          </a:ln>
                          <a:effectLst/>
                        </a:rPr>
                        <a:t>    </a:t>
                      </a:r>
                      <a:r>
                        <a:rPr kumimoji="1" lang="zh-CN" altLang="en-US" sz="1700" u="none" strike="noStrike" cap="none" normalizeH="0" baseline="0">
                          <a:ln>
                            <a:noFill/>
                          </a:ln>
                          <a:effectLst/>
                        </a:rPr>
                        <a:t>修改外码值</a:t>
                      </a:r>
                      <a:endParaRPr kumimoji="1" lang="zh-CN" altLang="en-US" sz="1700" b="0" i="0" u="none" strike="noStrike" cap="none" normalizeH="0" baseline="0">
                        <a:ln>
                          <a:noFill/>
                        </a:ln>
                        <a:solidFill>
                          <a:schemeClr val="tx1"/>
                        </a:solidFill>
                        <a:effectLst/>
                        <a:latin typeface="Times New Roman" pitchFamily="18" charset="0"/>
                        <a:ea typeface="宋体" pitchFamily="2" charset="-122"/>
                      </a:endParaRPr>
                    </a:p>
                  </a:txBody>
                  <a:tcPr marL="76200" marR="76200" marT="38097" marB="38097"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700" u="none" strike="noStrike" cap="none" normalizeH="0" baseline="0">
                          <a:ln>
                            <a:noFill/>
                          </a:ln>
                          <a:effectLst/>
                        </a:rPr>
                        <a:t>拒绝</a:t>
                      </a:r>
                      <a:endParaRPr kumimoji="1" lang="zh-CN" altLang="en-US" sz="1700" b="0" i="0" u="none" strike="noStrike" cap="none" normalizeH="0" baseline="0">
                        <a:ln>
                          <a:noFill/>
                        </a:ln>
                        <a:solidFill>
                          <a:schemeClr val="tx1"/>
                        </a:solidFill>
                        <a:effectLst/>
                        <a:latin typeface="Times New Roman" pitchFamily="18" charset="0"/>
                        <a:ea typeface="宋体" pitchFamily="2" charset="-122"/>
                      </a:endParaRPr>
                    </a:p>
                  </a:txBody>
                  <a:tcPr marL="76200" marR="76200" marT="38097" marB="38097" anchor="ctr" horzOverflow="overflow"/>
                </a:tc>
                <a:extLst>
                  <a:ext uri="{0D108BD9-81ED-4DB2-BD59-A6C34878D82A}">
                    <a16:rowId xmlns:a16="http://schemas.microsoft.com/office/drawing/2014/main" val="10002"/>
                  </a:ext>
                </a:extLst>
              </a:tr>
              <a:tr h="66008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700" u="none" strike="noStrike" cap="none" normalizeH="0" baseline="0">
                          <a:ln>
                            <a:noFill/>
                          </a:ln>
                          <a:effectLst/>
                        </a:rPr>
                        <a:t>删除元组</a:t>
                      </a:r>
                      <a:endParaRPr kumimoji="1" lang="zh-CN" altLang="en-US" sz="1700" b="0" i="0" u="none" strike="noStrike" cap="none" normalizeH="0" baseline="0">
                        <a:ln>
                          <a:noFill/>
                        </a:ln>
                        <a:solidFill>
                          <a:schemeClr val="tx1"/>
                        </a:solidFill>
                        <a:effectLst/>
                        <a:latin typeface="Times New Roman" pitchFamily="18" charset="0"/>
                        <a:ea typeface="宋体" pitchFamily="2" charset="-122"/>
                      </a:endParaRPr>
                    </a:p>
                  </a:txBody>
                  <a:tcPr marL="76200" marR="76200" marT="38097" marB="3809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u="none" strike="noStrike" cap="none" normalizeH="0" baseline="0">
                          <a:ln>
                            <a:noFill/>
                          </a:ln>
                          <a:effectLst/>
                        </a:rPr>
                        <a:t>   </a:t>
                      </a:r>
                      <a:r>
                        <a:rPr kumimoji="1" lang="zh-CN" altLang="en-US" sz="1700" u="none" strike="noStrike" cap="none" normalizeH="0" baseline="0">
                          <a:ln>
                            <a:noFill/>
                          </a:ln>
                          <a:effectLst/>
                        </a:rPr>
                        <a:t>可能破坏参照完整性</a:t>
                      </a:r>
                      <a:endParaRPr kumimoji="1" lang="zh-CN" altLang="en-US" sz="1700" b="0" i="0" u="none" strike="noStrike" cap="none" normalizeH="0" baseline="0">
                        <a:ln>
                          <a:noFill/>
                        </a:ln>
                        <a:solidFill>
                          <a:schemeClr val="tx1"/>
                        </a:solidFill>
                        <a:effectLst/>
                        <a:latin typeface="Times New Roman" pitchFamily="18" charset="0"/>
                        <a:ea typeface="宋体" pitchFamily="2" charset="-122"/>
                      </a:endParaRPr>
                    </a:p>
                  </a:txBody>
                  <a:tcPr marL="76200" marR="76200" marT="38097" marB="3809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700" u="none" strike="noStrike" cap="none" normalizeH="0" baseline="0">
                          <a:ln>
                            <a:noFill/>
                          </a:ln>
                          <a:effectLst/>
                        </a:rPr>
                        <a:t>拒绝</a:t>
                      </a:r>
                      <a:r>
                        <a:rPr kumimoji="1" lang="en-US" altLang="zh-CN" sz="1700" u="none" strike="noStrike" cap="none" normalizeH="0" baseline="0">
                          <a:ln>
                            <a:noFill/>
                          </a:ln>
                          <a:effectLst/>
                        </a:rPr>
                        <a:t>/</a:t>
                      </a:r>
                      <a:r>
                        <a:rPr kumimoji="1" lang="zh-CN" altLang="en-US" sz="1700" u="none" strike="noStrike" cap="none" normalizeH="0" baseline="0">
                          <a:ln>
                            <a:noFill/>
                          </a:ln>
                          <a:effectLst/>
                        </a:rPr>
                        <a:t>级连删除</a:t>
                      </a:r>
                      <a:r>
                        <a:rPr kumimoji="1" lang="en-US" altLang="zh-CN" sz="1700" u="none" strike="noStrike" cap="none" normalizeH="0" baseline="0">
                          <a:ln>
                            <a:noFill/>
                          </a:ln>
                          <a:effectLst/>
                        </a:rPr>
                        <a:t>/</a:t>
                      </a:r>
                      <a:r>
                        <a:rPr kumimoji="1" lang="zh-CN" altLang="en-US" sz="1700" u="none" strike="noStrike" cap="none" normalizeH="0" baseline="0">
                          <a:ln>
                            <a:noFill/>
                          </a:ln>
                          <a:effectLst/>
                        </a:rPr>
                        <a:t>设置为空值</a:t>
                      </a:r>
                      <a:endParaRPr kumimoji="1" lang="zh-CN" altLang="en-US" sz="1700" b="0" i="0" u="none" strike="noStrike" cap="none" normalizeH="0" baseline="0">
                        <a:ln>
                          <a:noFill/>
                        </a:ln>
                        <a:solidFill>
                          <a:schemeClr val="tx1"/>
                        </a:solidFill>
                        <a:effectLst/>
                        <a:latin typeface="Times New Roman" pitchFamily="18" charset="0"/>
                        <a:ea typeface="宋体" pitchFamily="2" charset="-122"/>
                      </a:endParaRPr>
                    </a:p>
                  </a:txBody>
                  <a:tcPr marL="76200" marR="76200" marT="38097" marB="38097" anchor="ctr" horzOverflow="overflow"/>
                </a:tc>
                <a:extLst>
                  <a:ext uri="{0D108BD9-81ED-4DB2-BD59-A6C34878D82A}">
                    <a16:rowId xmlns:a16="http://schemas.microsoft.com/office/drawing/2014/main" val="10003"/>
                  </a:ext>
                </a:extLst>
              </a:tr>
              <a:tr h="58419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700" u="none" strike="noStrike" cap="none" normalizeH="0" baseline="0">
                          <a:ln>
                            <a:noFill/>
                          </a:ln>
                          <a:effectLst/>
                        </a:rPr>
                        <a:t>修改主码值</a:t>
                      </a:r>
                      <a:endParaRPr kumimoji="1" lang="zh-CN" altLang="en-US" sz="1700" b="0" i="0" u="none" strike="noStrike" cap="none" normalizeH="0" baseline="0">
                        <a:ln>
                          <a:noFill/>
                        </a:ln>
                        <a:solidFill>
                          <a:schemeClr val="tx1"/>
                        </a:solidFill>
                        <a:effectLst/>
                        <a:latin typeface="Times New Roman" pitchFamily="18" charset="0"/>
                        <a:ea typeface="宋体" pitchFamily="2" charset="-122"/>
                      </a:endParaRPr>
                    </a:p>
                  </a:txBody>
                  <a:tcPr marL="76200" marR="76200" marT="38097" marB="3809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700" u="none" strike="noStrike" cap="none" normalizeH="0" baseline="0">
                          <a:ln>
                            <a:noFill/>
                          </a:ln>
                          <a:effectLst/>
                        </a:rPr>
                        <a:t>    </a:t>
                      </a:r>
                      <a:r>
                        <a:rPr kumimoji="1" lang="zh-CN" altLang="en-US" sz="1700" u="none" strike="noStrike" cap="none" normalizeH="0" baseline="0">
                          <a:ln>
                            <a:noFill/>
                          </a:ln>
                          <a:effectLst/>
                        </a:rPr>
                        <a:t>可能破坏参照完整性</a:t>
                      </a:r>
                      <a:endParaRPr kumimoji="1" lang="zh-CN" altLang="en-US" sz="1700" b="0" i="0" u="none" strike="noStrike" cap="none" normalizeH="0" baseline="0">
                        <a:ln>
                          <a:noFill/>
                        </a:ln>
                        <a:solidFill>
                          <a:schemeClr val="tx1"/>
                        </a:solidFill>
                        <a:effectLst/>
                        <a:latin typeface="Times New Roman" pitchFamily="18" charset="0"/>
                        <a:ea typeface="宋体" pitchFamily="2" charset="-122"/>
                      </a:endParaRPr>
                    </a:p>
                  </a:txBody>
                  <a:tcPr marL="76200" marR="76200" marT="38097" marB="38097"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700" u="none" strike="noStrike" cap="none" normalizeH="0" baseline="0">
                          <a:ln>
                            <a:noFill/>
                          </a:ln>
                          <a:effectLst/>
                        </a:rPr>
                        <a:t>拒绝</a:t>
                      </a:r>
                      <a:r>
                        <a:rPr kumimoji="1" lang="en-US" altLang="zh-CN" sz="1700" u="none" strike="noStrike" cap="none" normalizeH="0" baseline="0">
                          <a:ln>
                            <a:noFill/>
                          </a:ln>
                          <a:effectLst/>
                        </a:rPr>
                        <a:t>/</a:t>
                      </a:r>
                      <a:r>
                        <a:rPr kumimoji="1" lang="zh-CN" altLang="en-US" sz="1700" u="none" strike="noStrike" cap="none" normalizeH="0" baseline="0">
                          <a:ln>
                            <a:noFill/>
                          </a:ln>
                          <a:effectLst/>
                        </a:rPr>
                        <a:t>级连修改</a:t>
                      </a:r>
                      <a:r>
                        <a:rPr kumimoji="1" lang="en-US" altLang="zh-CN" sz="1700" u="none" strike="noStrike" cap="none" normalizeH="0" baseline="0">
                          <a:ln>
                            <a:noFill/>
                          </a:ln>
                          <a:effectLst/>
                        </a:rPr>
                        <a:t>/</a:t>
                      </a:r>
                      <a:r>
                        <a:rPr kumimoji="1" lang="zh-CN" altLang="en-US" sz="1700" u="none" strike="noStrike" cap="none" normalizeH="0" baseline="0">
                          <a:ln>
                            <a:noFill/>
                          </a:ln>
                          <a:effectLst/>
                        </a:rPr>
                        <a:t>设置为空值</a:t>
                      </a:r>
                      <a:endParaRPr kumimoji="1" lang="zh-CN" altLang="en-US" sz="1700" b="0" i="0" u="none" strike="noStrike" cap="none" normalizeH="0" baseline="0">
                        <a:ln>
                          <a:noFill/>
                        </a:ln>
                        <a:solidFill>
                          <a:schemeClr val="tx1"/>
                        </a:solidFill>
                        <a:effectLst/>
                        <a:latin typeface="Times New Roman" pitchFamily="18" charset="0"/>
                        <a:ea typeface="宋体" pitchFamily="2" charset="-122"/>
                      </a:endParaRPr>
                    </a:p>
                  </a:txBody>
                  <a:tcPr marL="76200" marR="76200" marT="38097" marB="38097" anchor="ctr" horzOverflow="overflow"/>
                </a:tc>
                <a:extLst>
                  <a:ext uri="{0D108BD9-81ED-4DB2-BD59-A6C34878D82A}">
                    <a16:rowId xmlns:a16="http://schemas.microsoft.com/office/drawing/2014/main" val="10004"/>
                  </a:ext>
                </a:extLst>
              </a:tr>
            </a:tbl>
          </a:graphicData>
        </a:graphic>
      </p:graphicFrame>
      <p:sp>
        <p:nvSpPr>
          <p:cNvPr id="25636" name="Line 124"/>
          <p:cNvSpPr>
            <a:spLocks noChangeShapeType="1"/>
          </p:cNvSpPr>
          <p:nvPr/>
        </p:nvSpPr>
        <p:spPr bwMode="auto">
          <a:xfrm flipH="1">
            <a:off x="3203848" y="2310464"/>
            <a:ext cx="48021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667"/>
          </a:p>
        </p:txBody>
      </p:sp>
      <p:sp>
        <p:nvSpPr>
          <p:cNvPr id="25637" name="Line 125"/>
          <p:cNvSpPr>
            <a:spLocks noChangeShapeType="1"/>
          </p:cNvSpPr>
          <p:nvPr/>
        </p:nvSpPr>
        <p:spPr bwMode="auto">
          <a:xfrm flipH="1">
            <a:off x="3059832" y="2857500"/>
            <a:ext cx="54107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667"/>
          </a:p>
        </p:txBody>
      </p:sp>
      <p:sp>
        <p:nvSpPr>
          <p:cNvPr id="25638" name="Line 126"/>
          <p:cNvSpPr>
            <a:spLocks noChangeShapeType="1"/>
          </p:cNvSpPr>
          <p:nvPr/>
        </p:nvSpPr>
        <p:spPr bwMode="auto">
          <a:xfrm>
            <a:off x="3059832" y="3433564"/>
            <a:ext cx="541073"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667"/>
          </a:p>
        </p:txBody>
      </p:sp>
      <p:sp>
        <p:nvSpPr>
          <p:cNvPr id="25639" name="Line 127"/>
          <p:cNvSpPr>
            <a:spLocks noChangeShapeType="1"/>
          </p:cNvSpPr>
          <p:nvPr/>
        </p:nvSpPr>
        <p:spPr bwMode="auto">
          <a:xfrm>
            <a:off x="3059832" y="4081636"/>
            <a:ext cx="53975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667"/>
          </a:p>
        </p:txBody>
      </p:sp>
    </p:spTree>
    <p:extLst>
      <p:ext uri="{BB962C8B-B14F-4D97-AF65-F5344CB8AC3E}">
        <p14:creationId xmlns:p14="http://schemas.microsoft.com/office/powerpoint/2010/main" val="2136737063"/>
      </p:ext>
    </p:extLst>
  </p:cSld>
  <p:clrMapOvr>
    <a:masterClrMapping/>
  </p:clrMapOvr>
  <p:transition spd="slow" advTm="109595">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Rot="1" noChangeArrowheads="1"/>
          </p:cNvSpPr>
          <p:nvPr>
            <p:ph type="title"/>
          </p:nvPr>
        </p:nvSpPr>
        <p:spPr/>
        <p:txBody>
          <a:bodyPr/>
          <a:lstStyle/>
          <a:p>
            <a:pPr eaLnBrk="1" hangingPunct="1"/>
            <a:r>
              <a:rPr lang="zh-CN" altLang="en-US"/>
              <a:t>参照完整性违约处理</a:t>
            </a:r>
          </a:p>
        </p:txBody>
      </p:sp>
      <p:sp>
        <p:nvSpPr>
          <p:cNvPr id="26628" name="Rectangle 3"/>
          <p:cNvSpPr>
            <a:spLocks noGrp="1" noRot="1" noChangeArrowheads="1"/>
          </p:cNvSpPr>
          <p:nvPr>
            <p:ph sz="quarter" idx="10"/>
          </p:nvPr>
        </p:nvSpPr>
        <p:spPr>
          <a:xfrm>
            <a:off x="755576" y="985292"/>
            <a:ext cx="8136582" cy="4319587"/>
          </a:xfrm>
        </p:spPr>
        <p:txBody>
          <a:bodyPr/>
          <a:lstStyle/>
          <a:p>
            <a:pPr marL="0" indent="0" eaLnBrk="1" hangingPunct="1">
              <a:lnSpc>
                <a:spcPct val="150000"/>
              </a:lnSpc>
              <a:buNone/>
            </a:pPr>
            <a:r>
              <a:rPr lang="en-US" altLang="zh-CN"/>
              <a:t>1. </a:t>
            </a:r>
            <a:r>
              <a:rPr lang="zh-CN" altLang="en-US"/>
              <a:t>拒绝</a:t>
            </a:r>
            <a:r>
              <a:rPr lang="en-US" altLang="zh-CN"/>
              <a:t>(NO ACTION)</a:t>
            </a:r>
            <a:r>
              <a:rPr lang="zh-CN" altLang="en-US"/>
              <a:t>执行：</a:t>
            </a:r>
            <a:r>
              <a:rPr lang="zh-CN" altLang="en-US" sz="2000"/>
              <a:t>默认策略</a:t>
            </a:r>
          </a:p>
          <a:p>
            <a:pPr marL="0" indent="0" eaLnBrk="1" hangingPunct="1">
              <a:lnSpc>
                <a:spcPct val="150000"/>
              </a:lnSpc>
              <a:buNone/>
            </a:pPr>
            <a:r>
              <a:rPr lang="en-US" altLang="zh-CN"/>
              <a:t>2. </a:t>
            </a:r>
            <a:r>
              <a:rPr lang="zh-CN" altLang="en-US"/>
              <a:t>级联</a:t>
            </a:r>
            <a:r>
              <a:rPr lang="en-US" altLang="zh-CN"/>
              <a:t>(CASCADE)</a:t>
            </a:r>
            <a:r>
              <a:rPr lang="zh-CN" altLang="en-US"/>
              <a:t>操作</a:t>
            </a:r>
          </a:p>
          <a:p>
            <a:pPr marL="0" indent="0" eaLnBrk="1" hangingPunct="1">
              <a:lnSpc>
                <a:spcPct val="150000"/>
              </a:lnSpc>
              <a:buNone/>
            </a:pPr>
            <a:r>
              <a:rPr lang="en-US" altLang="zh-CN"/>
              <a:t>3. </a:t>
            </a:r>
            <a:r>
              <a:rPr lang="zh-CN" altLang="en-US"/>
              <a:t>设置为空值（</a:t>
            </a:r>
            <a:r>
              <a:rPr lang="en-US" altLang="zh-CN"/>
              <a:t>SET-NULL</a:t>
            </a:r>
            <a:r>
              <a:rPr lang="zh-CN" altLang="en-US"/>
              <a:t>）：</a:t>
            </a:r>
            <a:r>
              <a:rPr lang="zh-CN" altLang="en-US" sz="2000"/>
              <a:t>对于参照完整性，除了应该定义外码，还应定义</a:t>
            </a:r>
            <a:r>
              <a:rPr lang="zh-CN" altLang="en-US" sz="2400" b="1">
                <a:solidFill>
                  <a:srgbClr val="FF0000"/>
                </a:solidFill>
              </a:rPr>
              <a:t>外码列是否允许空值</a:t>
            </a:r>
            <a:endParaRPr lang="zh-CN" altLang="en-US" sz="2000" b="1">
              <a:solidFill>
                <a:srgbClr val="FF0000"/>
              </a:solidFill>
            </a:endParaRPr>
          </a:p>
        </p:txBody>
      </p:sp>
    </p:spTree>
    <p:extLst>
      <p:ext uri="{BB962C8B-B14F-4D97-AF65-F5344CB8AC3E}">
        <p14:creationId xmlns:p14="http://schemas.microsoft.com/office/powerpoint/2010/main" val="2953445680"/>
      </p:ext>
    </p:extLst>
  </p:cSld>
  <p:clrMapOvr>
    <a:masterClrMapping/>
  </p:clrMapOvr>
  <p:transition spd="slow" advTm="109595">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rrowheads="1"/>
          </p:cNvSpPr>
          <p:nvPr>
            <p:ph type="title"/>
          </p:nvPr>
        </p:nvSpPr>
        <p:spPr/>
        <p:txBody>
          <a:bodyPr/>
          <a:lstStyle/>
          <a:p>
            <a:pPr eaLnBrk="1" hangingPunct="1"/>
            <a:r>
              <a:rPr lang="zh-CN" altLang="en-US"/>
              <a:t>显式说明参照完整性的违约处理</a:t>
            </a:r>
            <a:endParaRPr lang="en-US" altLang="zh-CN"/>
          </a:p>
        </p:txBody>
      </p:sp>
      <p:sp>
        <p:nvSpPr>
          <p:cNvPr id="27652" name="Rectangle 3"/>
          <p:cNvSpPr>
            <a:spLocks noGrp="1" noRot="1" noChangeArrowheads="1"/>
          </p:cNvSpPr>
          <p:nvPr>
            <p:ph sz="quarter" idx="10"/>
          </p:nvPr>
        </p:nvSpPr>
        <p:spPr/>
        <p:txBody>
          <a:bodyPr/>
          <a:lstStyle/>
          <a:p>
            <a:pPr eaLnBrk="1" hangingPunct="1">
              <a:buFont typeface="Wingdings" panose="05000000000000000000" pitchFamily="2" charset="2"/>
              <a:buNone/>
            </a:pPr>
            <a:r>
              <a:rPr lang="en-US" altLang="zh-CN" sz="1500">
                <a:latin typeface="华文中宋" panose="02010600040101010101" pitchFamily="2" charset="-122"/>
                <a:ea typeface="华文中宋" panose="02010600040101010101" pitchFamily="2" charset="-122"/>
              </a:rPr>
              <a:t>CREATE TABLE SC</a:t>
            </a:r>
          </a:p>
          <a:p>
            <a:pPr eaLnBrk="1" hangingPunct="1">
              <a:buFont typeface="Wingdings" panose="05000000000000000000" pitchFamily="2" charset="2"/>
              <a:buNone/>
            </a:pPr>
            <a:r>
              <a:rPr lang="en-US" altLang="zh-CN" sz="1500">
                <a:latin typeface="华文中宋" panose="02010600040101010101" pitchFamily="2" charset="-122"/>
                <a:ea typeface="华文中宋" panose="02010600040101010101" pitchFamily="2" charset="-122"/>
              </a:rPr>
              <a:t>        (Sno   CHAR(9)  NOT NULL</a:t>
            </a:r>
            <a:r>
              <a:rPr lang="zh-CN" altLang="en-US" sz="1500">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500">
                <a:latin typeface="华文中宋" panose="02010600040101010101" pitchFamily="2" charset="-122"/>
                <a:ea typeface="华文中宋" panose="02010600040101010101" pitchFamily="2" charset="-122"/>
              </a:rPr>
              <a:t>         </a:t>
            </a:r>
            <a:r>
              <a:rPr lang="en-US" altLang="zh-CN" sz="1500">
                <a:latin typeface="华文中宋" panose="02010600040101010101" pitchFamily="2" charset="-122"/>
                <a:ea typeface="华文中宋" panose="02010600040101010101" pitchFamily="2" charset="-122"/>
              </a:rPr>
              <a:t>Cno   CHAR(4)  NOT NULL</a:t>
            </a:r>
            <a:r>
              <a:rPr lang="zh-CN" altLang="en-US" sz="1500">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500">
                <a:latin typeface="华文中宋" panose="02010600040101010101" pitchFamily="2" charset="-122"/>
                <a:ea typeface="华文中宋" panose="02010600040101010101" pitchFamily="2" charset="-122"/>
              </a:rPr>
              <a:t>         </a:t>
            </a:r>
            <a:r>
              <a:rPr lang="en-US" altLang="zh-CN" sz="1500">
                <a:latin typeface="华文中宋" panose="02010600040101010101" pitchFamily="2" charset="-122"/>
                <a:ea typeface="华文中宋" panose="02010600040101010101" pitchFamily="2" charset="-122"/>
              </a:rPr>
              <a:t>Grade  SMALLINT</a:t>
            </a:r>
            <a:r>
              <a:rPr lang="zh-CN" altLang="en-US" sz="1500">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500">
                <a:latin typeface="华文中宋" panose="02010600040101010101" pitchFamily="2" charset="-122"/>
                <a:ea typeface="华文中宋" panose="02010600040101010101" pitchFamily="2" charset="-122"/>
              </a:rPr>
              <a:t>         </a:t>
            </a:r>
            <a:r>
              <a:rPr lang="en-US" altLang="zh-CN" sz="1500">
                <a:latin typeface="华文中宋" panose="02010600040101010101" pitchFamily="2" charset="-122"/>
                <a:ea typeface="华文中宋" panose="02010600040101010101" pitchFamily="2" charset="-122"/>
              </a:rPr>
              <a:t>PRIMARY KEY</a:t>
            </a:r>
            <a:r>
              <a:rPr lang="zh-CN" altLang="en-US" sz="1500">
                <a:latin typeface="华文中宋" panose="02010600040101010101" pitchFamily="2" charset="-122"/>
                <a:ea typeface="华文中宋" panose="02010600040101010101" pitchFamily="2" charset="-122"/>
              </a:rPr>
              <a:t>（</a:t>
            </a:r>
            <a:r>
              <a:rPr lang="en-US" altLang="zh-CN" sz="1500">
                <a:latin typeface="华文中宋" panose="02010600040101010101" pitchFamily="2" charset="-122"/>
                <a:ea typeface="华文中宋" panose="02010600040101010101" pitchFamily="2" charset="-122"/>
              </a:rPr>
              <a:t>Sno</a:t>
            </a:r>
            <a:r>
              <a:rPr lang="zh-CN" altLang="en-US" sz="1500">
                <a:latin typeface="华文中宋" panose="02010600040101010101" pitchFamily="2" charset="-122"/>
                <a:ea typeface="华文中宋" panose="02010600040101010101" pitchFamily="2" charset="-122"/>
              </a:rPr>
              <a:t>，</a:t>
            </a:r>
            <a:r>
              <a:rPr lang="en-US" altLang="zh-CN" sz="1500">
                <a:latin typeface="华文中宋" panose="02010600040101010101" pitchFamily="2" charset="-122"/>
                <a:ea typeface="华文中宋" panose="02010600040101010101" pitchFamily="2" charset="-122"/>
              </a:rPr>
              <a:t>Cno</a:t>
            </a:r>
            <a:r>
              <a:rPr lang="zh-CN" altLang="en-US" sz="1500">
                <a:latin typeface="华文中宋" panose="02010600040101010101" pitchFamily="2" charset="-122"/>
                <a:ea typeface="华文中宋" panose="02010600040101010101" pitchFamily="2" charset="-122"/>
              </a:rPr>
              <a:t>）， 				</a:t>
            </a:r>
          </a:p>
          <a:p>
            <a:pPr eaLnBrk="1" hangingPunct="1">
              <a:buFont typeface="Wingdings" panose="05000000000000000000" pitchFamily="2" charset="2"/>
              <a:buNone/>
            </a:pPr>
            <a:r>
              <a:rPr lang="zh-CN" altLang="en-US" sz="1500">
                <a:latin typeface="华文中宋" panose="02010600040101010101" pitchFamily="2" charset="-122"/>
                <a:ea typeface="华文中宋" panose="02010600040101010101" pitchFamily="2" charset="-122"/>
              </a:rPr>
              <a:t>         </a:t>
            </a:r>
            <a:r>
              <a:rPr lang="en-US" altLang="zh-CN" sz="1500">
                <a:latin typeface="华文中宋" panose="02010600040101010101" pitchFamily="2" charset="-122"/>
                <a:ea typeface="华文中宋" panose="02010600040101010101" pitchFamily="2" charset="-122"/>
              </a:rPr>
              <a:t>FOREIGN KEY (Sno) REFERENCES Student(Sno) </a:t>
            </a:r>
          </a:p>
          <a:p>
            <a:pPr eaLnBrk="1" hangingPunct="1">
              <a:buFont typeface="Wingdings" panose="05000000000000000000" pitchFamily="2" charset="2"/>
              <a:buNone/>
            </a:pPr>
            <a:r>
              <a:rPr lang="en-US" altLang="zh-CN" sz="1500">
                <a:latin typeface="华文中宋" panose="02010600040101010101" pitchFamily="2" charset="-122"/>
                <a:ea typeface="华文中宋" panose="02010600040101010101" pitchFamily="2" charset="-122"/>
              </a:rPr>
              <a:t>		ON DELETE CASCADE     /*</a:t>
            </a:r>
            <a:r>
              <a:rPr lang="zh-CN" altLang="en-US" sz="1500">
                <a:solidFill>
                  <a:srgbClr val="FF0000"/>
                </a:solidFill>
                <a:latin typeface="华文中宋" panose="02010600040101010101" pitchFamily="2" charset="-122"/>
                <a:ea typeface="华文中宋" panose="02010600040101010101" pitchFamily="2" charset="-122"/>
              </a:rPr>
              <a:t>级联删除</a:t>
            </a:r>
            <a:r>
              <a:rPr lang="en-US" altLang="zh-CN" sz="1500">
                <a:latin typeface="华文中宋" panose="02010600040101010101" pitchFamily="2" charset="-122"/>
                <a:ea typeface="华文中宋" panose="02010600040101010101" pitchFamily="2" charset="-122"/>
              </a:rPr>
              <a:t>SC</a:t>
            </a:r>
            <a:r>
              <a:rPr lang="zh-CN" altLang="en-US" sz="1500">
                <a:latin typeface="华文中宋" panose="02010600040101010101" pitchFamily="2" charset="-122"/>
                <a:ea typeface="华文中宋" panose="02010600040101010101" pitchFamily="2" charset="-122"/>
              </a:rPr>
              <a:t>表中相应的元组*</a:t>
            </a:r>
            <a:r>
              <a:rPr lang="en-US" altLang="zh-CN" sz="1500">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en-US" altLang="zh-CN" sz="1500">
                <a:latin typeface="华文中宋" panose="02010600040101010101" pitchFamily="2" charset="-122"/>
                <a:ea typeface="华文中宋" panose="02010600040101010101" pitchFamily="2" charset="-122"/>
              </a:rPr>
              <a:t>                ON UPDATE CASCADE</a:t>
            </a:r>
            <a:r>
              <a:rPr lang="zh-CN" altLang="en-US" sz="1500">
                <a:latin typeface="华文中宋" panose="02010600040101010101" pitchFamily="2" charset="-122"/>
                <a:ea typeface="华文中宋" panose="02010600040101010101" pitchFamily="2" charset="-122"/>
              </a:rPr>
              <a:t>， </a:t>
            </a:r>
            <a:r>
              <a:rPr lang="en-US" altLang="zh-CN" sz="1500">
                <a:latin typeface="华文中宋" panose="02010600040101010101" pitchFamily="2" charset="-122"/>
                <a:ea typeface="华文中宋" panose="02010600040101010101" pitchFamily="2" charset="-122"/>
              </a:rPr>
              <a:t>/*</a:t>
            </a:r>
            <a:r>
              <a:rPr lang="zh-CN" altLang="en-US" sz="1500">
                <a:solidFill>
                  <a:srgbClr val="FF0000"/>
                </a:solidFill>
                <a:latin typeface="华文中宋" panose="02010600040101010101" pitchFamily="2" charset="-122"/>
                <a:ea typeface="华文中宋" panose="02010600040101010101" pitchFamily="2" charset="-122"/>
              </a:rPr>
              <a:t>级联更新</a:t>
            </a:r>
            <a:r>
              <a:rPr lang="en-US" altLang="zh-CN" sz="1500">
                <a:latin typeface="华文中宋" panose="02010600040101010101" pitchFamily="2" charset="-122"/>
                <a:ea typeface="华文中宋" panose="02010600040101010101" pitchFamily="2" charset="-122"/>
              </a:rPr>
              <a:t>SC</a:t>
            </a:r>
            <a:r>
              <a:rPr lang="zh-CN" altLang="en-US" sz="1500">
                <a:latin typeface="华文中宋" panose="02010600040101010101" pitchFamily="2" charset="-122"/>
                <a:ea typeface="华文中宋" panose="02010600040101010101" pitchFamily="2" charset="-122"/>
              </a:rPr>
              <a:t>表中相应的元组*</a:t>
            </a:r>
            <a:r>
              <a:rPr lang="en-US" altLang="zh-CN" sz="1500">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en-US" altLang="zh-CN" sz="1500">
                <a:latin typeface="华文中宋" panose="02010600040101010101" pitchFamily="2" charset="-122"/>
                <a:ea typeface="华文中宋" panose="02010600040101010101" pitchFamily="2" charset="-122"/>
              </a:rPr>
              <a:t>         FOREIGN KEY (Cno) REFERENCES Course(Cno) 	                    </a:t>
            </a:r>
          </a:p>
          <a:p>
            <a:pPr eaLnBrk="1" hangingPunct="1">
              <a:buFont typeface="Wingdings" panose="05000000000000000000" pitchFamily="2" charset="2"/>
              <a:buNone/>
            </a:pPr>
            <a:r>
              <a:rPr lang="en-US" altLang="zh-CN" sz="1500">
                <a:latin typeface="华文中宋" panose="02010600040101010101" pitchFamily="2" charset="-122"/>
                <a:ea typeface="华文中宋" panose="02010600040101010101" pitchFamily="2" charset="-122"/>
              </a:rPr>
              <a:t>               ON DELETE NO ACTION 	</a:t>
            </a:r>
          </a:p>
          <a:p>
            <a:pPr eaLnBrk="1" hangingPunct="1">
              <a:buFont typeface="Wingdings" panose="05000000000000000000" pitchFamily="2" charset="2"/>
              <a:buNone/>
            </a:pPr>
            <a:r>
              <a:rPr lang="en-US" altLang="zh-CN" sz="1500">
                <a:latin typeface="华文中宋" panose="02010600040101010101" pitchFamily="2" charset="-122"/>
                <a:ea typeface="华文中宋" panose="02010600040101010101" pitchFamily="2" charset="-122"/>
              </a:rPr>
              <a:t>               /*</a:t>
            </a:r>
            <a:r>
              <a:rPr lang="zh-CN" altLang="en-US" sz="1500">
                <a:latin typeface="华文中宋" panose="02010600040101010101" pitchFamily="2" charset="-122"/>
                <a:ea typeface="华文中宋" panose="02010600040101010101" pitchFamily="2" charset="-122"/>
              </a:rPr>
              <a:t>当删除</a:t>
            </a:r>
            <a:r>
              <a:rPr lang="en-US" altLang="zh-CN" sz="1500">
                <a:latin typeface="华文中宋" panose="02010600040101010101" pitchFamily="2" charset="-122"/>
                <a:ea typeface="华文中宋" panose="02010600040101010101" pitchFamily="2" charset="-122"/>
              </a:rPr>
              <a:t>course </a:t>
            </a:r>
            <a:r>
              <a:rPr lang="zh-CN" altLang="en-US" sz="1500">
                <a:latin typeface="华文中宋" panose="02010600040101010101" pitchFamily="2" charset="-122"/>
                <a:ea typeface="华文中宋" panose="02010600040101010101" pitchFamily="2" charset="-122"/>
              </a:rPr>
              <a:t>表中的元组造成了与</a:t>
            </a:r>
            <a:r>
              <a:rPr lang="en-US" altLang="zh-CN" sz="1500">
                <a:latin typeface="华文中宋" panose="02010600040101010101" pitchFamily="2" charset="-122"/>
                <a:ea typeface="华文中宋" panose="02010600040101010101" pitchFamily="2" charset="-122"/>
              </a:rPr>
              <a:t>SC</a:t>
            </a:r>
            <a:r>
              <a:rPr lang="zh-CN" altLang="en-US" sz="1500">
                <a:latin typeface="华文中宋" panose="02010600040101010101" pitchFamily="2" charset="-122"/>
                <a:ea typeface="华文中宋" panose="02010600040101010101" pitchFamily="2" charset="-122"/>
              </a:rPr>
              <a:t>表不一致时</a:t>
            </a:r>
            <a:r>
              <a:rPr lang="zh-CN" altLang="en-US" sz="1500">
                <a:solidFill>
                  <a:srgbClr val="FF0000"/>
                </a:solidFill>
                <a:latin typeface="华文中宋" panose="02010600040101010101" pitchFamily="2" charset="-122"/>
                <a:ea typeface="华文中宋" panose="02010600040101010101" pitchFamily="2" charset="-122"/>
              </a:rPr>
              <a:t>拒绝删除</a:t>
            </a:r>
            <a:r>
              <a:rPr lang="zh-CN" altLang="en-US" sz="1500">
                <a:latin typeface="华文中宋" panose="02010600040101010101" pitchFamily="2" charset="-122"/>
                <a:ea typeface="华文中宋" panose="02010600040101010101" pitchFamily="2" charset="-122"/>
              </a:rPr>
              <a:t>*</a:t>
            </a:r>
            <a:r>
              <a:rPr lang="en-US" altLang="zh-CN" sz="1500">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en-US" altLang="zh-CN" sz="1500">
                <a:latin typeface="华文中宋" panose="02010600040101010101" pitchFamily="2" charset="-122"/>
                <a:ea typeface="华文中宋" panose="02010600040101010101" pitchFamily="2" charset="-122"/>
              </a:rPr>
              <a:t>               ON UPDATE CASCADE   </a:t>
            </a:r>
          </a:p>
          <a:p>
            <a:pPr eaLnBrk="1" hangingPunct="1">
              <a:buFont typeface="Wingdings" panose="05000000000000000000" pitchFamily="2" charset="2"/>
              <a:buNone/>
            </a:pPr>
            <a:r>
              <a:rPr lang="en-US" altLang="zh-CN" sz="1500">
                <a:latin typeface="华文中宋" panose="02010600040101010101" pitchFamily="2" charset="-122"/>
                <a:ea typeface="华文中宋" panose="02010600040101010101" pitchFamily="2" charset="-122"/>
              </a:rPr>
              <a:t>      	/*</a:t>
            </a:r>
            <a:r>
              <a:rPr lang="zh-CN" altLang="en-US" sz="1500">
                <a:latin typeface="华文中宋" panose="02010600040101010101" pitchFamily="2" charset="-122"/>
                <a:ea typeface="华文中宋" panose="02010600040101010101" pitchFamily="2" charset="-122"/>
              </a:rPr>
              <a:t>当更新</a:t>
            </a:r>
            <a:r>
              <a:rPr lang="en-US" altLang="zh-CN" sz="1500">
                <a:latin typeface="华文中宋" panose="02010600040101010101" pitchFamily="2" charset="-122"/>
                <a:ea typeface="华文中宋" panose="02010600040101010101" pitchFamily="2" charset="-122"/>
              </a:rPr>
              <a:t>course</a:t>
            </a:r>
            <a:r>
              <a:rPr lang="zh-CN" altLang="en-US" sz="1500">
                <a:latin typeface="华文中宋" panose="02010600040101010101" pitchFamily="2" charset="-122"/>
                <a:ea typeface="华文中宋" panose="02010600040101010101" pitchFamily="2" charset="-122"/>
              </a:rPr>
              <a:t>表中的</a:t>
            </a:r>
            <a:r>
              <a:rPr lang="en-US" altLang="zh-CN" sz="1500">
                <a:latin typeface="华文中宋" panose="02010600040101010101" pitchFamily="2" charset="-122"/>
                <a:ea typeface="华文中宋" panose="02010600040101010101" pitchFamily="2" charset="-122"/>
              </a:rPr>
              <a:t>cno</a:t>
            </a:r>
            <a:r>
              <a:rPr lang="zh-CN" altLang="en-US" sz="1500">
                <a:latin typeface="华文中宋" panose="02010600040101010101" pitchFamily="2" charset="-122"/>
                <a:ea typeface="华文中宋" panose="02010600040101010101" pitchFamily="2" charset="-122"/>
              </a:rPr>
              <a:t>时，</a:t>
            </a:r>
            <a:r>
              <a:rPr lang="zh-CN" altLang="en-US" sz="1500">
                <a:solidFill>
                  <a:srgbClr val="FF0000"/>
                </a:solidFill>
                <a:latin typeface="华文中宋" panose="02010600040101010101" pitchFamily="2" charset="-122"/>
                <a:ea typeface="华文中宋" panose="02010600040101010101" pitchFamily="2" charset="-122"/>
              </a:rPr>
              <a:t>级联更新</a:t>
            </a:r>
            <a:r>
              <a:rPr lang="en-US" altLang="zh-CN" sz="1500">
                <a:latin typeface="华文中宋" panose="02010600040101010101" pitchFamily="2" charset="-122"/>
                <a:ea typeface="华文中宋" panose="02010600040101010101" pitchFamily="2" charset="-122"/>
              </a:rPr>
              <a:t>SC</a:t>
            </a:r>
            <a:r>
              <a:rPr lang="zh-CN" altLang="en-US" sz="1500">
                <a:latin typeface="华文中宋" panose="02010600040101010101" pitchFamily="2" charset="-122"/>
                <a:ea typeface="华文中宋" panose="02010600040101010101" pitchFamily="2" charset="-122"/>
              </a:rPr>
              <a:t>表中相应的元组*</a:t>
            </a:r>
            <a:r>
              <a:rPr lang="en-US" altLang="zh-CN" sz="1500">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en-US" altLang="zh-CN" sz="1500">
                <a:latin typeface="华文中宋" panose="02010600040101010101" pitchFamily="2" charset="-122"/>
                <a:ea typeface="华文中宋" panose="02010600040101010101" pitchFamily="2" charset="-122"/>
              </a:rPr>
              <a:t>        )</a:t>
            </a:r>
            <a:endParaRPr lang="zh-CN" altLang="en-US" sz="150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036473787"/>
      </p:ext>
    </p:extLst>
  </p:cSld>
  <p:clrMapOvr>
    <a:masterClrMapping/>
  </p:clrMapOvr>
  <p:transition spd="slow" advTm="109595">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5148263" y="971550"/>
            <a:ext cx="3773487"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实体完整性</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参照完整性</a:t>
            </a:r>
          </a:p>
          <a:p>
            <a:pPr eaLnBrk="1" hangingPunct="1">
              <a:lnSpc>
                <a:spcPct val="200000"/>
              </a:lnSpc>
              <a:spcBef>
                <a:spcPct val="20000"/>
              </a:spcBef>
              <a:buClr>
                <a:schemeClr val="bg1"/>
              </a:buClr>
              <a:buSzPct val="112000"/>
            </a:pPr>
            <a:r>
              <a:rPr lang="zh-CN" altLang="en-US" sz="2000" b="1">
                <a:solidFill>
                  <a:srgbClr val="FF0000"/>
                </a:solidFill>
                <a:latin typeface="微软雅黑" panose="020B0503020204020204" pitchFamily="34" charset="-122"/>
                <a:ea typeface="微软雅黑" panose="020B0503020204020204" pitchFamily="34" charset="-122"/>
              </a:rPr>
              <a:t>用户定义的完整性</a:t>
            </a:r>
            <a:endParaRPr lang="en-US" altLang="zh-CN" sz="2000" b="1">
              <a:solidFill>
                <a:srgbClr val="FF0000"/>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完整性约束命名字句</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触发器</a:t>
            </a:r>
          </a:p>
        </p:txBody>
      </p:sp>
      <p:cxnSp>
        <p:nvCxnSpPr>
          <p:cNvPr id="3" name="直接连接符 2"/>
          <p:cNvCxnSpPr/>
          <p:nvPr/>
        </p:nvCxnSpPr>
        <p:spPr>
          <a:xfrm>
            <a:off x="4999038" y="15906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999038" y="22637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99038" y="295116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2" name="文本框 41"/>
          <p:cNvSpPr txBox="1">
            <a:spLocks noChangeArrowheads="1"/>
          </p:cNvSpPr>
          <p:nvPr/>
        </p:nvSpPr>
        <p:spPr bwMode="auto">
          <a:xfrm>
            <a:off x="4506913" y="1012825"/>
            <a:ext cx="5524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9223" name="文本框 44"/>
          <p:cNvSpPr txBox="1">
            <a:spLocks noChangeArrowheads="1"/>
          </p:cNvSpPr>
          <p:nvPr/>
        </p:nvSpPr>
        <p:spPr bwMode="auto">
          <a:xfrm>
            <a:off x="4506913" y="16732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9224" name="文本框 46"/>
          <p:cNvSpPr txBox="1">
            <a:spLocks noChangeArrowheads="1"/>
          </p:cNvSpPr>
          <p:nvPr/>
        </p:nvSpPr>
        <p:spPr bwMode="auto">
          <a:xfrm>
            <a:off x="4506913" y="234632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9" name="直接连接符 8"/>
          <p:cNvCxnSpPr/>
          <p:nvPr/>
        </p:nvCxnSpPr>
        <p:spPr>
          <a:xfrm>
            <a:off x="4999038" y="362902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999038" y="429736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7" name="文本框 57"/>
          <p:cNvSpPr txBox="1">
            <a:spLocks noChangeArrowheads="1"/>
          </p:cNvSpPr>
          <p:nvPr/>
        </p:nvSpPr>
        <p:spPr bwMode="auto">
          <a:xfrm>
            <a:off x="4506913" y="3008313"/>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
        <p:nvSpPr>
          <p:cNvPr id="9228" name="文本框 58"/>
          <p:cNvSpPr txBox="1">
            <a:spLocks noChangeArrowheads="1"/>
          </p:cNvSpPr>
          <p:nvPr/>
        </p:nvSpPr>
        <p:spPr bwMode="auto">
          <a:xfrm>
            <a:off x="4506913" y="3663950"/>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5</a:t>
            </a:r>
            <a:endParaRPr lang="zh-CN" altLang="en-US" sz="4400" b="1">
              <a:solidFill>
                <a:srgbClr val="FFC000"/>
              </a:solidFill>
              <a:latin typeface="Cooper Black" panose="0208090404030B020404" pitchFamily="18" charset="0"/>
            </a:endParaRPr>
          </a:p>
        </p:txBody>
      </p:sp>
    </p:spTree>
    <p:extLst>
      <p:ext uri="{BB962C8B-B14F-4D97-AF65-F5344CB8AC3E}">
        <p14:creationId xmlns:p14="http://schemas.microsoft.com/office/powerpoint/2010/main" val="980403149"/>
      </p:ext>
    </p:extLst>
  </p:cSld>
  <p:clrMapOvr>
    <a:masterClrMapping/>
  </p:clrMapOvr>
  <p:transition spd="slow" advTm="77506">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9699" name="Rectangle 2"/>
          <p:cNvSpPr>
            <a:spLocks noGrp="1" noChangeArrowheads="1"/>
          </p:cNvSpPr>
          <p:nvPr>
            <p:ph type="title"/>
          </p:nvPr>
        </p:nvSpPr>
        <p:spPr/>
        <p:txBody>
          <a:bodyPr anchor="ctr"/>
          <a:lstStyle/>
          <a:p>
            <a:pPr eaLnBrk="1" hangingPunct="1"/>
            <a:r>
              <a:rPr lang="zh-CN" altLang="en-US"/>
              <a:t>用户定义的完整性</a:t>
            </a:r>
          </a:p>
        </p:txBody>
      </p:sp>
      <p:sp>
        <p:nvSpPr>
          <p:cNvPr id="29700" name="Rectangle 3"/>
          <p:cNvSpPr>
            <a:spLocks noGrp="1" noChangeArrowheads="1"/>
          </p:cNvSpPr>
          <p:nvPr>
            <p:ph sz="quarter" idx="10"/>
          </p:nvPr>
        </p:nvSpPr>
        <p:spPr/>
        <p:txBody>
          <a:bodyPr/>
          <a:lstStyle/>
          <a:p>
            <a:pPr eaLnBrk="1" hangingPunct="1">
              <a:lnSpc>
                <a:spcPct val="170000"/>
              </a:lnSpc>
            </a:pPr>
            <a:r>
              <a:rPr lang="zh-CN" altLang="en-US"/>
              <a:t>用户定义的完整性是：针对</a:t>
            </a:r>
            <a:r>
              <a:rPr lang="zh-CN" altLang="en-US" b="1">
                <a:solidFill>
                  <a:srgbClr val="FF0000"/>
                </a:solidFill>
              </a:rPr>
              <a:t>某一具体应用</a:t>
            </a:r>
            <a:r>
              <a:rPr lang="zh-CN" altLang="en-US"/>
              <a:t>的数据必须满足的语义要求 </a:t>
            </a:r>
          </a:p>
          <a:p>
            <a:pPr eaLnBrk="1" hangingPunct="1">
              <a:lnSpc>
                <a:spcPct val="170000"/>
              </a:lnSpc>
            </a:pPr>
            <a:r>
              <a:rPr lang="zh-CN" altLang="en-US"/>
              <a:t>关系数据库管理系统提供了定义和检验用户定义完整性的机制，不必由应用程序承担</a:t>
            </a:r>
          </a:p>
        </p:txBody>
      </p:sp>
    </p:spTree>
    <p:extLst>
      <p:ext uri="{BB962C8B-B14F-4D97-AF65-F5344CB8AC3E}">
        <p14:creationId xmlns:p14="http://schemas.microsoft.com/office/powerpoint/2010/main" val="1165192479"/>
      </p:ext>
    </p:extLst>
  </p:cSld>
  <p:clrMapOvr>
    <a:masterClrMapping/>
  </p:clrMapOvr>
  <p:transition spd="slow" advTm="109595">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a:t>完整性和安全性是两个不同概念</a:t>
            </a:r>
          </a:p>
        </p:txBody>
      </p:sp>
      <p:sp>
        <p:nvSpPr>
          <p:cNvPr id="5123" name="Rectangle 3"/>
          <p:cNvSpPr>
            <a:spLocks noGrp="1" noChangeArrowheads="1"/>
          </p:cNvSpPr>
          <p:nvPr>
            <p:ph sz="quarter" idx="10"/>
          </p:nvPr>
        </p:nvSpPr>
        <p:spPr>
          <a:xfrm>
            <a:off x="755576" y="769268"/>
            <a:ext cx="8136582" cy="43195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p>
            <a:pPr eaLnBrk="1" hangingPunct="1">
              <a:lnSpc>
                <a:spcPct val="150000"/>
              </a:lnSpc>
              <a:buSzPct val="80000"/>
            </a:pPr>
            <a:r>
              <a:rPr lang="zh-CN" altLang="en-US" b="1"/>
              <a:t>数据的完整性</a:t>
            </a:r>
          </a:p>
          <a:p>
            <a:pPr lvl="1" eaLnBrk="1" hangingPunct="1">
              <a:lnSpc>
                <a:spcPct val="15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防止数据库中存在不符合语义的数据，也就是防止数据库中存在不正确的数据</a:t>
            </a:r>
          </a:p>
          <a:p>
            <a:pPr lvl="1" eaLnBrk="1" hangingPunct="1">
              <a:lnSpc>
                <a:spcPct val="15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防范对象：不合语义的、不正确的数据</a:t>
            </a:r>
          </a:p>
          <a:p>
            <a:pPr eaLnBrk="1" hangingPunct="1">
              <a:lnSpc>
                <a:spcPct val="150000"/>
              </a:lnSpc>
              <a:buSzPct val="80000"/>
            </a:pPr>
            <a:r>
              <a:rPr lang="zh-CN" altLang="en-US" b="1"/>
              <a:t>数据的安全性</a:t>
            </a:r>
          </a:p>
          <a:p>
            <a:pPr lvl="1" eaLnBrk="1" hangingPunct="1">
              <a:lnSpc>
                <a:spcPct val="15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保护数据库：防止恶意的破坏和非法的存取</a:t>
            </a:r>
          </a:p>
          <a:p>
            <a:pPr lvl="1" eaLnBrk="1" hangingPunct="1">
              <a:lnSpc>
                <a:spcPct val="15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防范对象：非法用户和非法操作</a:t>
            </a:r>
          </a:p>
        </p:txBody>
      </p:sp>
    </p:spTree>
    <p:extLst>
      <p:ext uri="{BB962C8B-B14F-4D97-AF65-F5344CB8AC3E}">
        <p14:creationId xmlns:p14="http://schemas.microsoft.com/office/powerpoint/2010/main" val="3816567071"/>
      </p:ext>
    </p:extLst>
  </p:cSld>
  <p:clrMapOvr>
    <a:masterClrMapping/>
  </p:clrMapOvr>
  <p:transition spd="slow" advTm="109595">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3</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用户定义完整性</a:t>
            </a:r>
          </a:p>
        </p:txBody>
      </p:sp>
      <p:sp>
        <p:nvSpPr>
          <p:cNvPr id="12" name="矩形 48"/>
          <p:cNvSpPr>
            <a:spLocks noChangeArrowheads="1"/>
          </p:cNvSpPr>
          <p:nvPr/>
        </p:nvSpPr>
        <p:spPr bwMode="auto">
          <a:xfrm>
            <a:off x="3635375" y="2557463"/>
            <a:ext cx="3506788" cy="80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属性上的约束条件</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元组上的约束条件 </a:t>
            </a:r>
          </a:p>
        </p:txBody>
      </p:sp>
    </p:spTree>
    <p:extLst>
      <p:ext uri="{BB962C8B-B14F-4D97-AF65-F5344CB8AC3E}">
        <p14:creationId xmlns:p14="http://schemas.microsoft.com/office/powerpoint/2010/main" val="115446166"/>
      </p:ext>
    </p:extLst>
  </p:cSld>
  <p:clrMapOvr>
    <a:masterClrMapping/>
  </p:clrMapOvr>
  <p:transition spd="slow" advTm="1553">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1747" name="Rectangle 2"/>
          <p:cNvSpPr>
            <a:spLocks noGrp="1" noChangeArrowheads="1"/>
          </p:cNvSpPr>
          <p:nvPr>
            <p:ph type="title"/>
          </p:nvPr>
        </p:nvSpPr>
        <p:spPr/>
        <p:txBody>
          <a:bodyPr anchor="ctr"/>
          <a:lstStyle/>
          <a:p>
            <a:pPr eaLnBrk="1" hangingPunct="1"/>
            <a:r>
              <a:rPr lang="zh-CN" altLang="en-US"/>
              <a:t>属性上约束条件的定义</a:t>
            </a:r>
          </a:p>
        </p:txBody>
      </p:sp>
      <p:sp>
        <p:nvSpPr>
          <p:cNvPr id="31748" name="Rectangle 3"/>
          <p:cNvSpPr>
            <a:spLocks noGrp="1" noChangeArrowheads="1"/>
          </p:cNvSpPr>
          <p:nvPr>
            <p:ph sz="quarter" idx="10"/>
          </p:nvPr>
        </p:nvSpPr>
        <p:spPr/>
        <p:txBody>
          <a:bodyPr/>
          <a:lstStyle/>
          <a:p>
            <a:pPr marL="0" indent="0" eaLnBrk="1" hangingPunct="1">
              <a:lnSpc>
                <a:spcPct val="150000"/>
              </a:lnSpc>
              <a:buNone/>
            </a:pPr>
            <a:r>
              <a:rPr lang="en-US" altLang="zh-CN"/>
              <a:t>CREATE TABLE</a:t>
            </a:r>
            <a:r>
              <a:rPr lang="zh-CN" altLang="en-US"/>
              <a:t>时</a:t>
            </a:r>
            <a:r>
              <a:rPr lang="zh-CN" altLang="en-US" b="1">
                <a:solidFill>
                  <a:srgbClr val="FF0000"/>
                </a:solidFill>
              </a:rPr>
              <a:t>定义属性上的约束条件</a:t>
            </a:r>
          </a:p>
          <a:p>
            <a:pPr eaLnBrk="1" hangingPunct="1">
              <a:lnSpc>
                <a:spcPct val="150000"/>
              </a:lnSpc>
            </a:pPr>
            <a:r>
              <a:rPr lang="zh-CN" altLang="en-US" sz="1800"/>
              <a:t>列值非空（</a:t>
            </a:r>
            <a:r>
              <a:rPr lang="en-US" altLang="zh-CN" sz="1800"/>
              <a:t>NOT NULL</a:t>
            </a:r>
            <a:r>
              <a:rPr lang="zh-CN" altLang="en-US" sz="1800"/>
              <a:t>）</a:t>
            </a:r>
          </a:p>
          <a:p>
            <a:pPr eaLnBrk="1" hangingPunct="1">
              <a:lnSpc>
                <a:spcPct val="150000"/>
              </a:lnSpc>
            </a:pPr>
            <a:r>
              <a:rPr lang="zh-CN" altLang="en-US" sz="1800"/>
              <a:t>列值唯一（</a:t>
            </a:r>
            <a:r>
              <a:rPr lang="en-US" altLang="zh-CN" sz="1800"/>
              <a:t>UNIQUE</a:t>
            </a:r>
            <a:r>
              <a:rPr lang="zh-CN" altLang="en-US" sz="1800"/>
              <a:t>）</a:t>
            </a:r>
          </a:p>
          <a:p>
            <a:pPr eaLnBrk="1" hangingPunct="1">
              <a:lnSpc>
                <a:spcPct val="150000"/>
              </a:lnSpc>
            </a:pPr>
            <a:r>
              <a:rPr lang="zh-CN" altLang="en-US" sz="1800"/>
              <a:t>检查列值是否满足一个条件表达式（</a:t>
            </a:r>
            <a:r>
              <a:rPr lang="en-US" altLang="zh-CN" sz="1800"/>
              <a:t>CHECK</a:t>
            </a:r>
            <a:r>
              <a:rPr lang="zh-CN" altLang="en-US" sz="1800"/>
              <a:t>）</a:t>
            </a:r>
          </a:p>
        </p:txBody>
      </p:sp>
    </p:spTree>
    <p:extLst>
      <p:ext uri="{BB962C8B-B14F-4D97-AF65-F5344CB8AC3E}">
        <p14:creationId xmlns:p14="http://schemas.microsoft.com/office/powerpoint/2010/main" val="2730572146"/>
      </p:ext>
    </p:extLst>
  </p:cSld>
  <p:clrMapOvr>
    <a:masterClrMapping/>
  </p:clrMapOvr>
  <p:transition spd="slow" advTm="109595">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2771" name="Rectangle 2"/>
          <p:cNvSpPr>
            <a:spLocks noGrp="1" noChangeArrowheads="1"/>
          </p:cNvSpPr>
          <p:nvPr>
            <p:ph type="title"/>
          </p:nvPr>
        </p:nvSpPr>
        <p:spPr/>
        <p:txBody>
          <a:bodyPr anchor="ctr"/>
          <a:lstStyle/>
          <a:p>
            <a:pPr eaLnBrk="1" hangingPunct="1"/>
            <a:r>
              <a:rPr lang="zh-CN" altLang="en-US"/>
              <a:t>不允许取空值</a:t>
            </a:r>
            <a:endParaRPr lang="en-US" altLang="zh-CN"/>
          </a:p>
        </p:txBody>
      </p:sp>
      <p:sp>
        <p:nvSpPr>
          <p:cNvPr id="32772" name="Rectangle 3"/>
          <p:cNvSpPr>
            <a:spLocks noGrp="1" noChangeArrowheads="1"/>
          </p:cNvSpPr>
          <p:nvPr>
            <p:ph sz="quarter" idx="10"/>
          </p:nvPr>
        </p:nvSpPr>
        <p:spPr/>
        <p:txBody>
          <a:bodyPr/>
          <a:lstStyle/>
          <a:p>
            <a:pPr eaLnBrk="1" hangingPunct="1">
              <a:lnSpc>
                <a:spcPct val="150000"/>
              </a:lnSpc>
              <a:buFont typeface="Wingdings" panose="05000000000000000000" pitchFamily="2" charset="2"/>
              <a:buNone/>
            </a:pPr>
            <a:r>
              <a:rPr lang="zh-CN" altLang="en-US" sz="2000"/>
              <a:t>在定义</a:t>
            </a:r>
            <a:r>
              <a:rPr lang="en-US" altLang="zh-CN" sz="2000"/>
              <a:t>SC</a:t>
            </a:r>
            <a:r>
              <a:rPr lang="zh-CN" altLang="en-US" sz="2000"/>
              <a:t>表时，说明</a:t>
            </a:r>
            <a:r>
              <a:rPr lang="en-US" altLang="zh-CN" sz="2000"/>
              <a:t>Sno</a:t>
            </a:r>
            <a:r>
              <a:rPr lang="zh-CN" altLang="en-US" sz="2000"/>
              <a:t>、</a:t>
            </a:r>
            <a:r>
              <a:rPr lang="en-US" altLang="zh-CN" sz="2000"/>
              <a:t>Cno</a:t>
            </a:r>
            <a:r>
              <a:rPr lang="zh-CN" altLang="en-US" sz="2000"/>
              <a:t>、</a:t>
            </a:r>
            <a:r>
              <a:rPr lang="en-US" altLang="zh-CN" sz="2000"/>
              <a:t>Grade</a:t>
            </a:r>
            <a:r>
              <a:rPr lang="zh-CN" altLang="en-US" sz="2000"/>
              <a:t>属性不允许取空值。</a:t>
            </a:r>
          </a:p>
          <a:p>
            <a:pPr eaLnBrk="1" hangingPunct="1">
              <a:buFont typeface="Wingdings" panose="05000000000000000000" pitchFamily="2" charset="2"/>
              <a:buNone/>
            </a:pPr>
            <a:r>
              <a:rPr lang="zh-CN" altLang="en-US" sz="1833"/>
              <a:t>        </a:t>
            </a:r>
            <a:r>
              <a:rPr lang="en-US" altLang="zh-CN" sz="1833">
                <a:latin typeface="华文中宋" panose="02010600040101010101" pitchFamily="2" charset="-122"/>
                <a:ea typeface="华文中宋" panose="02010600040101010101" pitchFamily="2" charset="-122"/>
              </a:rPr>
              <a:t>CREATE TABLE SC</a:t>
            </a:r>
          </a:p>
          <a:p>
            <a:pPr eaLnBrk="1" hangingPunct="1">
              <a:buFont typeface="Wingdings" panose="05000000000000000000" pitchFamily="2" charset="2"/>
              <a:buNone/>
            </a:pPr>
            <a:r>
              <a:rPr lang="en-US" altLang="zh-CN" sz="1833">
                <a:latin typeface="华文中宋" panose="02010600040101010101" pitchFamily="2" charset="-122"/>
                <a:ea typeface="华文中宋" panose="02010600040101010101" pitchFamily="2" charset="-122"/>
              </a:rPr>
              <a:t>        </a:t>
            </a: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Sno CHAR</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9</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  </a:t>
            </a:r>
            <a:r>
              <a:rPr lang="en-US" altLang="zh-CN" sz="1833">
                <a:solidFill>
                  <a:srgbClr val="FF00FF"/>
                </a:solidFill>
                <a:latin typeface="华文中宋" panose="02010600040101010101" pitchFamily="2" charset="-122"/>
                <a:ea typeface="华文中宋" panose="02010600040101010101" pitchFamily="2" charset="-122"/>
              </a:rPr>
              <a:t>NOT NULL</a:t>
            </a:r>
            <a:r>
              <a:rPr lang="zh-CN" altLang="en-US" sz="1833">
                <a:latin typeface="华文中宋" panose="02010600040101010101" pitchFamily="2" charset="-122"/>
                <a:ea typeface="华文中宋" panose="02010600040101010101" pitchFamily="2" charset="-122"/>
              </a:rPr>
              <a:t>,	</a:t>
            </a:r>
          </a:p>
          <a:p>
            <a:pPr eaLnBrk="1" hangingPunct="1">
              <a:buFont typeface="Wingdings" panose="05000000000000000000" pitchFamily="2" charset="2"/>
              <a:buNone/>
            </a:pP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Cno CHAR</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4</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  </a:t>
            </a:r>
            <a:r>
              <a:rPr lang="en-US" altLang="zh-CN" sz="1833">
                <a:solidFill>
                  <a:srgbClr val="FF00FF"/>
                </a:solidFill>
                <a:latin typeface="华文中宋" panose="02010600040101010101" pitchFamily="2" charset="-122"/>
                <a:ea typeface="华文中宋" panose="02010600040101010101" pitchFamily="2" charset="-122"/>
              </a:rPr>
              <a:t>NOT NULL</a:t>
            </a:r>
            <a:r>
              <a:rPr lang="zh-CN" altLang="en-US" sz="1833">
                <a:latin typeface="华文中宋" panose="02010600040101010101" pitchFamily="2" charset="-122"/>
                <a:ea typeface="华文中宋" panose="02010600040101010101" pitchFamily="2" charset="-122"/>
              </a:rPr>
              <a:t>,	</a:t>
            </a:r>
          </a:p>
          <a:p>
            <a:pPr eaLnBrk="1" hangingPunct="1">
              <a:buFont typeface="Wingdings" panose="05000000000000000000" pitchFamily="2" charset="2"/>
              <a:buNone/>
            </a:pP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Grade  SMALLINT </a:t>
            </a:r>
            <a:r>
              <a:rPr lang="en-US" altLang="zh-CN" sz="1833">
                <a:solidFill>
                  <a:srgbClr val="FF00FF"/>
                </a:solidFill>
                <a:latin typeface="华文中宋" panose="02010600040101010101" pitchFamily="2" charset="-122"/>
                <a:ea typeface="华文中宋" panose="02010600040101010101" pitchFamily="2" charset="-122"/>
              </a:rPr>
              <a:t>NOT NULL</a:t>
            </a:r>
            <a:r>
              <a:rPr lang="zh-CN" altLang="en-US" sz="1833">
                <a:latin typeface="华文中宋" panose="02010600040101010101" pitchFamily="2" charset="-122"/>
                <a:ea typeface="华文中宋" panose="02010600040101010101" pitchFamily="2" charset="-122"/>
              </a:rPr>
              <a:t>,	</a:t>
            </a:r>
          </a:p>
          <a:p>
            <a:pPr eaLnBrk="1" hangingPunct="1">
              <a:buFont typeface="Wingdings" panose="05000000000000000000" pitchFamily="2" charset="2"/>
              <a:buNone/>
            </a:pP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PRIMARY KEY </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Sno</a:t>
            </a: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Cno</a:t>
            </a:r>
            <a:r>
              <a:rPr lang="zh-CN" altLang="en-US" sz="1833">
                <a:latin typeface="华文中宋" panose="02010600040101010101" pitchFamily="2" charset="-122"/>
                <a:ea typeface="华文中宋" panose="02010600040101010101" pitchFamily="2" charset="-122"/>
              </a:rPr>
              <a:t>),  </a:t>
            </a:r>
          </a:p>
          <a:p>
            <a:pPr eaLnBrk="1" hangingPunct="1">
              <a:buFont typeface="Wingdings" panose="05000000000000000000" pitchFamily="2" charset="2"/>
              <a:buNone/>
            </a:pPr>
            <a:r>
              <a:rPr lang="zh-CN" altLang="en-US" sz="1667">
                <a:latin typeface="华文中宋" panose="02010600040101010101" pitchFamily="2" charset="-122"/>
                <a:ea typeface="华文中宋" panose="02010600040101010101" pitchFamily="2" charset="-122"/>
              </a:rPr>
              <a:t>             </a:t>
            </a:r>
            <a:r>
              <a:rPr lang="en-US" altLang="zh-CN" sz="1667">
                <a:latin typeface="华文中宋" panose="02010600040101010101" pitchFamily="2" charset="-122"/>
                <a:ea typeface="华文中宋" panose="02010600040101010101" pitchFamily="2" charset="-122"/>
              </a:rPr>
              <a:t>…</a:t>
            </a:r>
            <a:r>
              <a:rPr lang="zh-CN" altLang="en-US" sz="1667">
                <a:latin typeface="华文中宋" panose="02010600040101010101" pitchFamily="2" charset="-122"/>
                <a:ea typeface="华文中宋" panose="02010600040101010101" pitchFamily="2" charset="-122"/>
              </a:rPr>
              <a:t> </a:t>
            </a:r>
            <a:endParaRPr lang="en-US" altLang="zh-CN" sz="1667">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None/>
            </a:pPr>
            <a:r>
              <a:rPr lang="en-US" altLang="zh-CN" sz="1500">
                <a:latin typeface="华文中宋" panose="02010600040101010101" pitchFamily="2" charset="-122"/>
                <a:ea typeface="华文中宋" panose="02010600040101010101" pitchFamily="2" charset="-122"/>
              </a:rPr>
              <a:t>           </a:t>
            </a:r>
            <a:r>
              <a:rPr lang="zh-CN" altLang="en-US" sz="1500">
                <a:latin typeface="华文中宋" panose="02010600040101010101" pitchFamily="2" charset="-122"/>
                <a:ea typeface="华文中宋" panose="02010600040101010101" pitchFamily="2" charset="-122"/>
              </a:rPr>
              <a:t> </a:t>
            </a:r>
            <a:r>
              <a:rPr lang="en-US" altLang="zh-CN" sz="1500">
                <a:latin typeface="华文中宋" panose="02010600040101010101" pitchFamily="2" charset="-122"/>
                <a:ea typeface="华文中宋" panose="02010600040101010101" pitchFamily="2" charset="-122"/>
              </a:rPr>
              <a:t> </a:t>
            </a:r>
            <a:r>
              <a:rPr lang="zh-CN" altLang="en-US" sz="1500">
                <a:latin typeface="华文中宋" panose="02010600040101010101" pitchFamily="2" charset="-122"/>
                <a:ea typeface="华文中宋" panose="02010600040101010101" pitchFamily="2" charset="-122"/>
              </a:rPr>
              <a:t> </a:t>
            </a:r>
            <a:r>
              <a:rPr lang="en-US" altLang="zh-CN" sz="1600">
                <a:latin typeface="华文中宋" panose="02010600040101010101" pitchFamily="2" charset="-122"/>
                <a:ea typeface="华文中宋" panose="02010600040101010101" pitchFamily="2" charset="-122"/>
              </a:rPr>
              <a:t>/* </a:t>
            </a:r>
            <a:r>
              <a:rPr lang="zh-CN" altLang="en-US" sz="1600">
                <a:latin typeface="华文中宋" panose="02010600040101010101" pitchFamily="2" charset="-122"/>
                <a:ea typeface="华文中宋" panose="02010600040101010101" pitchFamily="2" charset="-122"/>
              </a:rPr>
              <a:t>如果在表级定义实体完整性，隐含了</a:t>
            </a:r>
            <a:r>
              <a:rPr lang="en-US" altLang="zh-CN" sz="1600">
                <a:latin typeface="华文中宋" panose="02010600040101010101" pitchFamily="2" charset="-122"/>
                <a:ea typeface="华文中宋" panose="02010600040101010101" pitchFamily="2" charset="-122"/>
              </a:rPr>
              <a:t>Sno</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Cno</a:t>
            </a:r>
            <a:r>
              <a:rPr lang="zh-CN" altLang="en-US" sz="1600">
                <a:latin typeface="华文中宋" panose="02010600040101010101" pitchFamily="2" charset="-122"/>
                <a:ea typeface="华文中宋" panose="02010600040101010101" pitchFamily="2" charset="-122"/>
              </a:rPr>
              <a:t>不允许取空值，则在  </a:t>
            </a:r>
            <a:endParaRPr lang="en-US" altLang="zh-CN" sz="160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             </a:t>
            </a:r>
            <a:r>
              <a:rPr lang="zh-CN" altLang="en-US" sz="1600">
                <a:latin typeface="华文中宋" panose="02010600040101010101" pitchFamily="2" charset="-122"/>
                <a:ea typeface="华文中宋" panose="02010600040101010101" pitchFamily="2" charset="-122"/>
              </a:rPr>
              <a:t>列级不允许取空值的定义 可以不写 * </a:t>
            </a:r>
            <a:r>
              <a:rPr lang="en-US" altLang="zh-CN" sz="1600">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en-US" altLang="zh-CN" sz="1833">
                <a:latin typeface="华文中宋" panose="02010600040101010101" pitchFamily="2" charset="-122"/>
                <a:ea typeface="华文中宋" panose="02010600040101010101" pitchFamily="2" charset="-122"/>
              </a:rPr>
              <a:t>        </a:t>
            </a:r>
            <a:r>
              <a:rPr lang="zh-CN" altLang="en-US" sz="1833">
                <a:latin typeface="华文中宋" panose="02010600040101010101" pitchFamily="2" charset="-122"/>
                <a:ea typeface="华文中宋" panose="02010600040101010101" pitchFamily="2" charset="-122"/>
              </a:rPr>
              <a:t> )</a:t>
            </a:r>
          </a:p>
        </p:txBody>
      </p:sp>
    </p:spTree>
    <p:extLst>
      <p:ext uri="{BB962C8B-B14F-4D97-AF65-F5344CB8AC3E}">
        <p14:creationId xmlns:p14="http://schemas.microsoft.com/office/powerpoint/2010/main" val="891662570"/>
      </p:ext>
    </p:extLst>
  </p:cSld>
  <p:clrMapOvr>
    <a:masterClrMapping/>
  </p:clrMapOvr>
  <p:transition spd="slow" advTm="109595">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3795" name="Rectangle 2"/>
          <p:cNvSpPr>
            <a:spLocks noGrp="1" noChangeArrowheads="1"/>
          </p:cNvSpPr>
          <p:nvPr>
            <p:ph type="title"/>
          </p:nvPr>
        </p:nvSpPr>
        <p:spPr/>
        <p:txBody>
          <a:bodyPr anchor="ctr"/>
          <a:lstStyle/>
          <a:p>
            <a:pPr eaLnBrk="1" hangingPunct="1"/>
            <a:r>
              <a:rPr lang="zh-CN" altLang="en-US"/>
              <a:t>列值唯一</a:t>
            </a:r>
            <a:endParaRPr lang="en-US" altLang="zh-CN"/>
          </a:p>
        </p:txBody>
      </p:sp>
      <p:sp>
        <p:nvSpPr>
          <p:cNvPr id="33796" name="Rectangle 3"/>
          <p:cNvSpPr>
            <a:spLocks noGrp="1" noChangeArrowheads="1"/>
          </p:cNvSpPr>
          <p:nvPr>
            <p:ph sz="quarter" idx="10"/>
          </p:nvPr>
        </p:nvSpPr>
        <p:spPr/>
        <p:txBody>
          <a:bodyPr/>
          <a:lstStyle/>
          <a:p>
            <a:pPr marL="0" indent="0" eaLnBrk="1" hangingPunct="1">
              <a:lnSpc>
                <a:spcPct val="150000"/>
              </a:lnSpc>
              <a:buFont typeface="Wingdings" panose="05000000000000000000" pitchFamily="2" charset="2"/>
              <a:buNone/>
            </a:pPr>
            <a:r>
              <a:rPr lang="zh-CN" altLang="en-US" sz="2000"/>
              <a:t>建立部门表</a:t>
            </a:r>
            <a:r>
              <a:rPr lang="en-US" altLang="zh-CN" sz="2000"/>
              <a:t>DEPT</a:t>
            </a:r>
            <a:r>
              <a:rPr lang="zh-CN" altLang="en-US" sz="2000"/>
              <a:t>，要求部门名称</a:t>
            </a:r>
            <a:r>
              <a:rPr lang="en-US" altLang="zh-CN" sz="2000"/>
              <a:t>Dname</a:t>
            </a:r>
            <a:r>
              <a:rPr lang="zh-CN" altLang="en-US" sz="2000"/>
              <a:t>列取值唯一，部门编号</a:t>
            </a:r>
            <a:r>
              <a:rPr lang="en-US" altLang="zh-CN" sz="2000"/>
              <a:t>Deptno</a:t>
            </a:r>
            <a:r>
              <a:rPr lang="zh-CN" altLang="en-US" sz="2000"/>
              <a:t>列为主码</a:t>
            </a:r>
          </a:p>
          <a:p>
            <a:pPr eaLnBrk="1" hangingPunct="1">
              <a:buFont typeface="Wingdings" panose="05000000000000000000" pitchFamily="2" charset="2"/>
              <a:buNone/>
            </a:pP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CREATE TABLE DEPT</a:t>
            </a:r>
          </a:p>
          <a:p>
            <a:pPr eaLnBrk="1" hangingPunct="1">
              <a:buFont typeface="Wingdings" panose="05000000000000000000" pitchFamily="2" charset="2"/>
              <a:buNone/>
            </a:pPr>
            <a:r>
              <a:rPr lang="en-US" altLang="zh-CN" sz="1833">
                <a:latin typeface="华文中宋" panose="02010600040101010101" pitchFamily="2" charset="-122"/>
                <a:ea typeface="华文中宋" panose="02010600040101010101" pitchFamily="2" charset="-122"/>
              </a:rPr>
              <a:t>        </a:t>
            </a: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Deptno  NUMERIC</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2</a:t>
            </a:r>
            <a:r>
              <a:rPr lang="zh-CN" altLang="en-US" sz="1833">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Dname  CHAR</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9</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  </a:t>
            </a:r>
            <a:r>
              <a:rPr lang="en-US" altLang="zh-CN" sz="1833" b="1">
                <a:solidFill>
                  <a:srgbClr val="FF0000"/>
                </a:solidFill>
                <a:latin typeface="华文中宋" panose="02010600040101010101" pitchFamily="2" charset="-122"/>
                <a:ea typeface="华文中宋" panose="02010600040101010101" pitchFamily="2" charset="-122"/>
              </a:rPr>
              <a:t>UNIQUE NOT NULL</a:t>
            </a:r>
            <a:r>
              <a:rPr lang="zh-CN" altLang="en-US" sz="1833">
                <a:latin typeface="华文中宋" panose="02010600040101010101" pitchFamily="2" charset="-122"/>
                <a:ea typeface="华文中宋" panose="02010600040101010101" pitchFamily="2" charset="-122"/>
              </a:rPr>
              <a:t>，</a:t>
            </a:r>
            <a:endParaRPr lang="en-US" altLang="zh-CN" sz="1833">
              <a:latin typeface="华文中宋" panose="02010600040101010101" pitchFamily="2" charset="-122"/>
              <a:ea typeface="华文中宋" panose="02010600040101010101" pitchFamily="2" charset="-122"/>
            </a:endParaRPr>
          </a:p>
          <a:p>
            <a:pPr indent="538163" eaLnBrk="1" hangingPunct="1">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a:t>
            </a:r>
            <a:r>
              <a:rPr lang="zh-CN" altLang="en-US" sz="1667">
                <a:latin typeface="华文中宋" panose="02010600040101010101" pitchFamily="2" charset="-122"/>
                <a:ea typeface="华文中宋" panose="02010600040101010101" pitchFamily="2" charset="-122"/>
              </a:rPr>
              <a:t>要求</a:t>
            </a:r>
            <a:r>
              <a:rPr lang="en-US" altLang="zh-CN" sz="1667">
                <a:latin typeface="华文中宋" panose="02010600040101010101" pitchFamily="2" charset="-122"/>
                <a:ea typeface="华文中宋" panose="02010600040101010101" pitchFamily="2" charset="-122"/>
              </a:rPr>
              <a:t>Dname</a:t>
            </a:r>
            <a:r>
              <a:rPr lang="zh-CN" altLang="en-US" sz="1667">
                <a:latin typeface="华文中宋" panose="02010600040101010101" pitchFamily="2" charset="-122"/>
                <a:ea typeface="华文中宋" panose="02010600040101010101" pitchFamily="2" charset="-122"/>
              </a:rPr>
              <a:t>列值唯一</a:t>
            </a:r>
            <a:r>
              <a:rPr lang="en-US" altLang="zh-CN" sz="1667">
                <a:latin typeface="华文中宋" panose="02010600040101010101" pitchFamily="2" charset="-122"/>
                <a:ea typeface="华文中宋" panose="02010600040101010101" pitchFamily="2" charset="-122"/>
              </a:rPr>
              <a:t>,</a:t>
            </a:r>
            <a:r>
              <a:rPr lang="zh-CN" altLang="en-US" sz="1667">
                <a:latin typeface="华文中宋" panose="02010600040101010101" pitchFamily="2" charset="-122"/>
                <a:ea typeface="华文中宋" panose="02010600040101010101" pitchFamily="2" charset="-122"/>
              </a:rPr>
              <a:t> 并且不能取空值*</a:t>
            </a:r>
            <a:r>
              <a:rPr lang="en-US" altLang="zh-CN" sz="1667">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en-US" altLang="zh-CN" sz="1833">
                <a:latin typeface="华文中宋" panose="02010600040101010101" pitchFamily="2" charset="-122"/>
                <a:ea typeface="华文中宋" panose="02010600040101010101" pitchFamily="2" charset="-122"/>
              </a:rPr>
              <a:t>          </a:t>
            </a: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Location  CHAR</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10</a:t>
            </a:r>
            <a:r>
              <a:rPr lang="zh-CN" altLang="en-US" sz="1833">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PRIMARY KEY </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Deptno</a:t>
            </a:r>
            <a:r>
              <a:rPr lang="zh-CN" altLang="en-US" sz="1833">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en-US" altLang="zh-CN" sz="1833">
                <a:latin typeface="华文中宋" panose="02010600040101010101" pitchFamily="2" charset="-122"/>
                <a:ea typeface="华文中宋" panose="02010600040101010101" pitchFamily="2" charset="-122"/>
              </a:rPr>
              <a:t>       </a:t>
            </a:r>
            <a:r>
              <a:rPr lang="zh-CN" altLang="en-US" sz="1833">
                <a:latin typeface="华文中宋" panose="02010600040101010101" pitchFamily="2" charset="-122"/>
                <a:ea typeface="华文中宋" panose="02010600040101010101" pitchFamily="2" charset="-122"/>
              </a:rPr>
              <a:t>  )</a:t>
            </a:r>
          </a:p>
        </p:txBody>
      </p:sp>
    </p:spTree>
    <p:extLst>
      <p:ext uri="{BB962C8B-B14F-4D97-AF65-F5344CB8AC3E}">
        <p14:creationId xmlns:p14="http://schemas.microsoft.com/office/powerpoint/2010/main" val="599638440"/>
      </p:ext>
    </p:extLst>
  </p:cSld>
  <p:clrMapOvr>
    <a:masterClrMapping/>
  </p:clrMapOvr>
  <p:transition spd="slow" advTm="109595">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4819" name="Rectangle 2"/>
          <p:cNvSpPr>
            <a:spLocks noGrp="1" noChangeArrowheads="1"/>
          </p:cNvSpPr>
          <p:nvPr>
            <p:ph type="title"/>
          </p:nvPr>
        </p:nvSpPr>
        <p:spPr/>
        <p:txBody>
          <a:bodyPr anchor="ctr"/>
          <a:lstStyle/>
          <a:p>
            <a:pPr eaLnBrk="1" hangingPunct="1"/>
            <a:r>
              <a:rPr lang="zh-CN" altLang="en-US"/>
              <a:t>用</a:t>
            </a:r>
            <a:r>
              <a:rPr lang="en-US" altLang="zh-CN"/>
              <a:t>CHECK</a:t>
            </a:r>
            <a:r>
              <a:rPr lang="zh-CN" altLang="en-US"/>
              <a:t>短语指定列值应该满足的条件</a:t>
            </a:r>
            <a:endParaRPr lang="en-US" altLang="zh-CN"/>
          </a:p>
        </p:txBody>
      </p:sp>
      <p:sp>
        <p:nvSpPr>
          <p:cNvPr id="34820" name="Rectangle 3"/>
          <p:cNvSpPr>
            <a:spLocks noGrp="1" noChangeArrowheads="1"/>
          </p:cNvSpPr>
          <p:nvPr>
            <p:ph sz="quarter" idx="10"/>
          </p:nvPr>
        </p:nvSpPr>
        <p:spPr/>
        <p:txBody>
          <a:bodyPr/>
          <a:lstStyle/>
          <a:p>
            <a:pPr eaLnBrk="1" hangingPunct="1">
              <a:lnSpc>
                <a:spcPct val="80000"/>
              </a:lnSpc>
              <a:buFont typeface="Wingdings" panose="05000000000000000000" pitchFamily="2" charset="2"/>
              <a:buNone/>
            </a:pPr>
            <a:r>
              <a:rPr lang="en-US" altLang="zh-CN" sz="2000"/>
              <a:t>Student</a:t>
            </a:r>
            <a:r>
              <a:rPr lang="zh-CN" altLang="en-US" sz="2000"/>
              <a:t>表的</a:t>
            </a:r>
            <a:r>
              <a:rPr lang="en-US" altLang="zh-CN" sz="2000"/>
              <a:t>Ssex</a:t>
            </a:r>
            <a:r>
              <a:rPr lang="zh-CN" altLang="en-US" sz="2000"/>
              <a:t>只允许取“男”或“女”。</a:t>
            </a:r>
          </a:p>
          <a:p>
            <a:pPr eaLnBrk="1" hangingPunct="1">
              <a:lnSpc>
                <a:spcPct val="120000"/>
              </a:lnSpc>
              <a:buFont typeface="Wingdings" panose="05000000000000000000" pitchFamily="2" charset="2"/>
              <a:buNone/>
            </a:pPr>
            <a:r>
              <a:rPr lang="en-US" altLang="zh-CN" sz="1833">
                <a:latin typeface="华文中宋" panose="02010600040101010101" pitchFamily="2" charset="-122"/>
                <a:ea typeface="华文中宋" panose="02010600040101010101" pitchFamily="2" charset="-122"/>
              </a:rPr>
              <a:t>CREATE TABLE Student</a:t>
            </a:r>
          </a:p>
          <a:p>
            <a:pPr eaLnBrk="1" hangingPunct="1">
              <a:lnSpc>
                <a:spcPct val="120000"/>
              </a:lnSpc>
              <a:buFont typeface="Wingdings" panose="05000000000000000000" pitchFamily="2" charset="2"/>
              <a:buNone/>
            </a:pPr>
            <a:r>
              <a:rPr lang="en-US" altLang="zh-CN" sz="1833">
                <a:latin typeface="华文中宋" panose="02010600040101010101" pitchFamily="2" charset="-122"/>
                <a:ea typeface="华文中宋" panose="02010600040101010101" pitchFamily="2" charset="-122"/>
              </a:rPr>
              <a:t>          </a:t>
            </a: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Sno  CHAR</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9</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 PRIMARY KEY</a:t>
            </a:r>
            <a:r>
              <a:rPr lang="zh-CN" altLang="en-US" sz="1833">
                <a:latin typeface="华文中宋" panose="02010600040101010101" pitchFamily="2" charset="-122"/>
                <a:ea typeface="华文中宋" panose="02010600040101010101" pitchFamily="2" charset="-122"/>
              </a:rPr>
              <a:t>,</a:t>
            </a:r>
          </a:p>
          <a:p>
            <a:pPr eaLnBrk="1" hangingPunct="1">
              <a:lnSpc>
                <a:spcPct val="120000"/>
              </a:lnSpc>
              <a:buFont typeface="Wingdings" panose="05000000000000000000" pitchFamily="2" charset="2"/>
              <a:buNone/>
            </a:pP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Sname CHAR</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8</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 NOT NULL</a:t>
            </a:r>
            <a:r>
              <a:rPr lang="zh-CN" altLang="en-US" sz="1833">
                <a:latin typeface="华文中宋" panose="02010600040101010101" pitchFamily="2" charset="-122"/>
                <a:ea typeface="华文中宋" panose="02010600040101010101" pitchFamily="2" charset="-122"/>
              </a:rPr>
              <a:t>,                     </a:t>
            </a:r>
          </a:p>
          <a:p>
            <a:pPr eaLnBrk="1" hangingPunct="1">
              <a:lnSpc>
                <a:spcPct val="120000"/>
              </a:lnSpc>
              <a:buFont typeface="Wingdings" panose="05000000000000000000" pitchFamily="2" charset="2"/>
              <a:buNone/>
            </a:pP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Ssex  CHAR</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2</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  </a:t>
            </a:r>
            <a:r>
              <a:rPr lang="en-US" altLang="zh-CN" sz="1833" b="1">
                <a:solidFill>
                  <a:srgbClr val="FF0000"/>
                </a:solidFill>
                <a:latin typeface="华文中宋" panose="02010600040101010101" pitchFamily="2" charset="-122"/>
                <a:ea typeface="华文中宋" panose="02010600040101010101" pitchFamily="2" charset="-122"/>
              </a:rPr>
              <a:t>CHECK （Ssex IN （‘</a:t>
            </a:r>
            <a:r>
              <a:rPr lang="zh-CN" altLang="en-US" sz="1833" b="1">
                <a:solidFill>
                  <a:srgbClr val="FF0000"/>
                </a:solidFill>
                <a:latin typeface="华文中宋" panose="02010600040101010101" pitchFamily="2" charset="-122"/>
                <a:ea typeface="华文中宋" panose="02010600040101010101" pitchFamily="2" charset="-122"/>
              </a:rPr>
              <a:t>男</a:t>
            </a:r>
            <a:r>
              <a:rPr lang="en-US" altLang="zh-CN" sz="1833" b="1">
                <a:solidFill>
                  <a:srgbClr val="FF0000"/>
                </a:solidFill>
                <a:latin typeface="华文中宋" panose="02010600040101010101" pitchFamily="2" charset="-122"/>
                <a:ea typeface="华文中宋" panose="02010600040101010101" pitchFamily="2" charset="-122"/>
              </a:rPr>
              <a:t>’,’</a:t>
            </a:r>
            <a:r>
              <a:rPr lang="zh-CN" altLang="en-US" sz="1833" b="1">
                <a:solidFill>
                  <a:srgbClr val="FF0000"/>
                </a:solidFill>
                <a:latin typeface="华文中宋" panose="02010600040101010101" pitchFamily="2" charset="-122"/>
                <a:ea typeface="华文中宋" panose="02010600040101010101" pitchFamily="2" charset="-122"/>
              </a:rPr>
              <a:t>女</a:t>
            </a:r>
            <a:r>
              <a:rPr lang="en-US" altLang="zh-CN" sz="1833" b="1">
                <a:solidFill>
                  <a:srgbClr val="FF0000"/>
                </a:solidFill>
                <a:latin typeface="华文中宋" panose="02010600040101010101" pitchFamily="2" charset="-122"/>
                <a:ea typeface="华文中宋" panose="02010600040101010101" pitchFamily="2" charset="-122"/>
              </a:rPr>
              <a:t>’））</a:t>
            </a:r>
            <a:r>
              <a:rPr lang="zh-CN" altLang="en-US" sz="1833">
                <a:latin typeface="华文中宋" panose="02010600040101010101" pitchFamily="2" charset="-122"/>
                <a:ea typeface="华文中宋" panose="02010600040101010101" pitchFamily="2" charset="-122"/>
              </a:rPr>
              <a:t>，           </a:t>
            </a:r>
          </a:p>
          <a:p>
            <a:pPr eaLnBrk="1" hangingPunct="1">
              <a:lnSpc>
                <a:spcPct val="120000"/>
              </a:lnSpc>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              /*</a:t>
            </a:r>
            <a:r>
              <a:rPr lang="zh-CN" altLang="en-US" sz="1667">
                <a:latin typeface="华文中宋" panose="02010600040101010101" pitchFamily="2" charset="-122"/>
                <a:ea typeface="华文中宋" panose="02010600040101010101" pitchFamily="2" charset="-122"/>
              </a:rPr>
              <a:t>性别属性</a:t>
            </a:r>
            <a:r>
              <a:rPr lang="en-US" altLang="zh-CN" sz="1667">
                <a:latin typeface="华文中宋" panose="02010600040101010101" pitchFamily="2" charset="-122"/>
                <a:ea typeface="华文中宋" panose="02010600040101010101" pitchFamily="2" charset="-122"/>
              </a:rPr>
              <a:t>Ssex</a:t>
            </a:r>
            <a:r>
              <a:rPr lang="zh-CN" altLang="en-US" sz="1667">
                <a:latin typeface="华文中宋" panose="02010600040101010101" pitchFamily="2" charset="-122"/>
                <a:ea typeface="华文中宋" panose="02010600040101010101" pitchFamily="2" charset="-122"/>
              </a:rPr>
              <a:t>只允许取</a:t>
            </a:r>
            <a:r>
              <a:rPr lang="en-US" altLang="zh-CN" sz="1667">
                <a:latin typeface="华文中宋" panose="02010600040101010101" pitchFamily="2" charset="-122"/>
                <a:ea typeface="华文中宋" panose="02010600040101010101" pitchFamily="2" charset="-122"/>
              </a:rPr>
              <a:t>'</a:t>
            </a:r>
            <a:r>
              <a:rPr lang="zh-CN" altLang="en-US" sz="1667">
                <a:latin typeface="华文中宋" panose="02010600040101010101" pitchFamily="2" charset="-122"/>
                <a:ea typeface="华文中宋" panose="02010600040101010101" pitchFamily="2" charset="-122"/>
              </a:rPr>
              <a:t>男</a:t>
            </a:r>
            <a:r>
              <a:rPr lang="en-US" altLang="zh-CN" sz="1667">
                <a:latin typeface="华文中宋" panose="02010600040101010101" pitchFamily="2" charset="-122"/>
                <a:ea typeface="华文中宋" panose="02010600040101010101" pitchFamily="2" charset="-122"/>
              </a:rPr>
              <a:t>'</a:t>
            </a:r>
            <a:r>
              <a:rPr lang="zh-CN" altLang="en-US" sz="1667">
                <a:latin typeface="华文中宋" panose="02010600040101010101" pitchFamily="2" charset="-122"/>
                <a:ea typeface="华文中宋" panose="02010600040101010101" pitchFamily="2" charset="-122"/>
              </a:rPr>
              <a:t>或</a:t>
            </a:r>
            <a:r>
              <a:rPr lang="en-US" altLang="zh-CN" sz="1667">
                <a:latin typeface="华文中宋" panose="02010600040101010101" pitchFamily="2" charset="-122"/>
                <a:ea typeface="华文中宋" panose="02010600040101010101" pitchFamily="2" charset="-122"/>
              </a:rPr>
              <a:t>'</a:t>
            </a:r>
            <a:r>
              <a:rPr lang="zh-CN" altLang="en-US" sz="1667">
                <a:latin typeface="华文中宋" panose="02010600040101010101" pitchFamily="2" charset="-122"/>
                <a:ea typeface="华文中宋" panose="02010600040101010101" pitchFamily="2" charset="-122"/>
              </a:rPr>
              <a:t>女</a:t>
            </a:r>
            <a:r>
              <a:rPr lang="en-US" altLang="zh-CN" sz="1667">
                <a:latin typeface="华文中宋" panose="02010600040101010101" pitchFamily="2" charset="-122"/>
                <a:ea typeface="华文中宋" panose="02010600040101010101" pitchFamily="2" charset="-122"/>
              </a:rPr>
              <a:t>' */</a:t>
            </a:r>
          </a:p>
          <a:p>
            <a:pPr eaLnBrk="1" hangingPunct="1">
              <a:lnSpc>
                <a:spcPct val="120000"/>
              </a:lnSpc>
              <a:buFont typeface="Wingdings" panose="05000000000000000000" pitchFamily="2" charset="2"/>
              <a:buNone/>
            </a:pPr>
            <a:r>
              <a:rPr lang="en-US" altLang="zh-CN" sz="1833">
                <a:latin typeface="华文中宋" panose="02010600040101010101" pitchFamily="2" charset="-122"/>
                <a:ea typeface="华文中宋" panose="02010600040101010101" pitchFamily="2" charset="-122"/>
              </a:rPr>
              <a:t>          </a:t>
            </a: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Sage  SMALLINT</a:t>
            </a:r>
            <a:r>
              <a:rPr lang="zh-CN" altLang="en-US" sz="1833">
                <a:latin typeface="华文中宋" panose="02010600040101010101" pitchFamily="2" charset="-122"/>
                <a:ea typeface="华文中宋" panose="02010600040101010101" pitchFamily="2" charset="-122"/>
              </a:rPr>
              <a:t>,</a:t>
            </a:r>
          </a:p>
          <a:p>
            <a:pPr eaLnBrk="1" hangingPunct="1">
              <a:lnSpc>
                <a:spcPct val="120000"/>
              </a:lnSpc>
              <a:buFont typeface="Wingdings" panose="05000000000000000000" pitchFamily="2" charset="2"/>
              <a:buNone/>
            </a:pP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Sdept  CHAR</a:t>
            </a:r>
            <a:r>
              <a:rPr lang="zh-CN" altLang="en-US" sz="1833">
                <a:latin typeface="华文中宋" panose="02010600040101010101" pitchFamily="2" charset="-122"/>
                <a:ea typeface="华文中宋" panose="02010600040101010101" pitchFamily="2" charset="-122"/>
              </a:rPr>
              <a:t>(</a:t>
            </a:r>
            <a:r>
              <a:rPr lang="en-US" altLang="zh-CN" sz="1833">
                <a:latin typeface="华文中宋" panose="02010600040101010101" pitchFamily="2" charset="-122"/>
                <a:ea typeface="华文中宋" panose="02010600040101010101" pitchFamily="2" charset="-122"/>
              </a:rPr>
              <a:t>20</a:t>
            </a:r>
            <a:r>
              <a:rPr lang="zh-CN" altLang="en-US" sz="1833">
                <a:latin typeface="华文中宋" panose="02010600040101010101" pitchFamily="2" charset="-122"/>
                <a:ea typeface="华文中宋" panose="02010600040101010101" pitchFamily="2" charset="-122"/>
              </a:rPr>
              <a:t>)</a:t>
            </a:r>
          </a:p>
          <a:p>
            <a:pPr eaLnBrk="1" hangingPunct="1">
              <a:lnSpc>
                <a:spcPct val="120000"/>
              </a:lnSpc>
              <a:buFont typeface="Wingdings" panose="05000000000000000000" pitchFamily="2" charset="2"/>
              <a:buNone/>
            </a:pPr>
            <a:r>
              <a:rPr lang="en-US" altLang="zh-CN" sz="1833">
                <a:latin typeface="华文中宋" panose="02010600040101010101" pitchFamily="2" charset="-122"/>
                <a:ea typeface="华文中宋" panose="02010600040101010101" pitchFamily="2" charset="-122"/>
              </a:rPr>
              <a:t>        </a:t>
            </a:r>
            <a:r>
              <a:rPr lang="zh-CN" altLang="en-US" sz="1833">
                <a:latin typeface="华文中宋" panose="02010600040101010101" pitchFamily="2" charset="-122"/>
                <a:ea typeface="华文中宋" panose="02010600040101010101" pitchFamily="2" charset="-122"/>
              </a:rPr>
              <a:t>  )</a:t>
            </a:r>
            <a:endParaRPr lang="en-US" altLang="zh-CN" sz="1833">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773138966"/>
      </p:ext>
    </p:extLst>
  </p:cSld>
  <p:clrMapOvr>
    <a:masterClrMapping/>
  </p:clrMapOvr>
  <p:transition spd="slow" advTm="109595">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5843" name="Rectangle 3"/>
          <p:cNvSpPr txBox="1">
            <a:spLocks noChangeArrowheads="1"/>
          </p:cNvSpPr>
          <p:nvPr/>
        </p:nvSpPr>
        <p:spPr bwMode="auto">
          <a:xfrm>
            <a:off x="755576" y="842916"/>
            <a:ext cx="8316416" cy="4045479"/>
          </a:xfrm>
          <a:prstGeom prst="rect">
            <a:avLst/>
          </a:prstGeom>
        </p:spPr>
        <p:txBody>
          <a:bodyPr/>
          <a:lstStyle>
            <a:lvl1pPr marL="266700" indent="-266700" defTabSz="912813" eaLnBrk="1" hangingPunct="1">
              <a:lnSpc>
                <a:spcPct val="80000"/>
              </a:lnSpc>
              <a:spcBef>
                <a:spcPct val="20000"/>
              </a:spcBef>
              <a:buFont typeface="Wingdings" panose="05000000000000000000" pitchFamily="2" charset="2"/>
              <a:buNone/>
              <a:defRPr sz="2000">
                <a:solidFill>
                  <a:schemeClr val="bg1">
                    <a:lumMod val="50000"/>
                  </a:schemeClr>
                </a:solidFill>
                <a:latin typeface="微软雅黑" panose="020B0503020204020204" pitchFamily="34" charset="-122"/>
                <a:ea typeface="微软雅黑" panose="020B0503020204020204" pitchFamily="34" charset="-122"/>
              </a:defRPr>
            </a:lvl1pPr>
            <a:lvl2pPr marL="741363" indent="-284163" defTabSz="912813">
              <a:spcBef>
                <a:spcPct val="20000"/>
              </a:spcBef>
              <a:buFont typeface="Arial" panose="020B0604020202020204" pitchFamily="34" charset="0"/>
              <a:buChar char="–"/>
              <a:defRPr sz="1800">
                <a:solidFill>
                  <a:schemeClr val="bg1">
                    <a:lumMod val="50000"/>
                  </a:schemeClr>
                </a:solidFill>
                <a:latin typeface="微软雅黑" panose="020B0503020204020204" pitchFamily="34" charset="-122"/>
                <a:ea typeface="微软雅黑" panose="020B0503020204020204" pitchFamily="34" charset="-122"/>
              </a:defRPr>
            </a:lvl2pPr>
            <a:lvl3pPr marL="1141413" indent="-227013" defTabSz="912813">
              <a:spcBef>
                <a:spcPct val="20000"/>
              </a:spcBef>
              <a:buFont typeface="Arial" panose="020B0604020202020204" pitchFamily="34" charset="0"/>
              <a:buChar char="•"/>
              <a:defRPr sz="1600">
                <a:latin typeface="+mn-lt"/>
                <a:ea typeface="+mn-ea"/>
              </a:defRPr>
            </a:lvl3pPr>
            <a:lvl4pPr marL="1598613" indent="-227013" defTabSz="912813">
              <a:spcBef>
                <a:spcPct val="20000"/>
              </a:spcBef>
              <a:buFont typeface="Arial" panose="020B0604020202020204" pitchFamily="34" charset="0"/>
              <a:buChar char="–"/>
              <a:defRPr sz="1400">
                <a:latin typeface="+mn-lt"/>
                <a:ea typeface="+mn-ea"/>
              </a:defRPr>
            </a:lvl4pPr>
            <a:lvl5pPr marL="2055813" indent="-227013" defTabSz="912813">
              <a:spcBef>
                <a:spcPct val="20000"/>
              </a:spcBef>
              <a:buFont typeface="Arial" panose="020B0604020202020204" pitchFamily="34" charset="0"/>
              <a:buChar char="»"/>
              <a:defRPr sz="2000">
                <a:latin typeface="+mn-lt"/>
                <a:ea typeface="+mn-ea"/>
              </a:defRPr>
            </a:lvl5pPr>
            <a:lvl6pPr marL="2514433" indent="-228585" defTabSz="914339">
              <a:spcBef>
                <a:spcPct val="20000"/>
              </a:spcBef>
              <a:buFont typeface="Arial" pitchFamily="34" charset="0"/>
              <a:buChar char="•"/>
              <a:defRPr sz="2000">
                <a:latin typeface="+mn-lt"/>
                <a:ea typeface="+mn-ea"/>
              </a:defRPr>
            </a:lvl6pPr>
            <a:lvl7pPr marL="2971601" indent="-228585" defTabSz="914339">
              <a:spcBef>
                <a:spcPct val="20000"/>
              </a:spcBef>
              <a:buFont typeface="Arial" pitchFamily="34" charset="0"/>
              <a:buChar char="•"/>
              <a:defRPr sz="2000">
                <a:latin typeface="+mn-lt"/>
                <a:ea typeface="+mn-ea"/>
              </a:defRPr>
            </a:lvl7pPr>
            <a:lvl8pPr marL="3428771" indent="-228585" defTabSz="914339">
              <a:spcBef>
                <a:spcPct val="20000"/>
              </a:spcBef>
              <a:buFont typeface="Arial" pitchFamily="34" charset="0"/>
              <a:buChar char="•"/>
              <a:defRPr sz="2000">
                <a:latin typeface="+mn-lt"/>
                <a:ea typeface="+mn-ea"/>
              </a:defRPr>
            </a:lvl8pPr>
            <a:lvl9pPr marL="3885940" indent="-228585" defTabSz="914339">
              <a:spcBef>
                <a:spcPct val="20000"/>
              </a:spcBef>
              <a:buFont typeface="Arial" pitchFamily="34" charset="0"/>
              <a:buChar char="•"/>
              <a:defRPr sz="2000">
                <a:latin typeface="+mn-lt"/>
                <a:ea typeface="+mn-ea"/>
              </a:defRPr>
            </a:lvl9pPr>
          </a:lstStyle>
          <a:p>
            <a:pPr>
              <a:lnSpc>
                <a:spcPct val="150000"/>
              </a:lnSpc>
            </a:pPr>
            <a:r>
              <a:rPr lang="en-US" altLang="zh-CN"/>
              <a:t>SC</a:t>
            </a:r>
            <a:r>
              <a:rPr lang="zh-CN" altLang="en-US"/>
              <a:t>表的</a:t>
            </a:r>
            <a:r>
              <a:rPr lang="en-US" altLang="zh-CN"/>
              <a:t>Grade</a:t>
            </a:r>
            <a:r>
              <a:rPr lang="zh-CN" altLang="en-US"/>
              <a:t>的值应该在</a:t>
            </a:r>
            <a:r>
              <a:rPr lang="en-US" altLang="zh-CN"/>
              <a:t>0</a:t>
            </a:r>
            <a:r>
              <a:rPr lang="zh-CN" altLang="en-US"/>
              <a:t>和</a:t>
            </a:r>
            <a:r>
              <a:rPr lang="en-US" altLang="zh-CN"/>
              <a:t>100</a:t>
            </a:r>
            <a:r>
              <a:rPr lang="zh-CN" altLang="en-US"/>
              <a:t>之间。</a:t>
            </a:r>
          </a:p>
          <a:p>
            <a:pPr>
              <a:lnSpc>
                <a:spcPts val="2300"/>
              </a:lnSpc>
            </a:pPr>
            <a:r>
              <a:rPr lang="en-US" altLang="zh-CN" sz="1600">
                <a:latin typeface="华文中宋" panose="02010600040101010101" pitchFamily="2" charset="-122"/>
                <a:ea typeface="华文中宋" panose="02010600040101010101" pitchFamily="2" charset="-122"/>
              </a:rPr>
              <a:t>CREATE TABLE  SC</a:t>
            </a:r>
            <a:endParaRPr lang="zh-CN" altLang="en-US" sz="1600">
              <a:latin typeface="华文中宋" panose="02010600040101010101" pitchFamily="2" charset="-122"/>
              <a:ea typeface="华文中宋" panose="02010600040101010101" pitchFamily="2" charset="-122"/>
            </a:endParaRPr>
          </a:p>
          <a:p>
            <a:pPr marL="719138" indent="-269875">
              <a:lnSpc>
                <a:spcPts val="2300"/>
              </a:lnSpc>
            </a:pPr>
            <a:r>
              <a:rPr lang="en-US" altLang="zh-CN" sz="1600">
                <a:latin typeface="华文中宋" panose="02010600040101010101" pitchFamily="2" charset="-122"/>
                <a:ea typeface="华文中宋" panose="02010600040101010101" pitchFamily="2" charset="-122"/>
              </a:rPr>
              <a:t> </a:t>
            </a:r>
            <a:r>
              <a:rPr lang="zh-CN" altLang="en-US" sz="1600">
                <a:latin typeface="华文中宋" panose="02010600040101010101" pitchFamily="2" charset="-122"/>
                <a:ea typeface="华文中宋" panose="02010600040101010101" pitchFamily="2" charset="-122"/>
              </a:rPr>
              <a:t>(  </a:t>
            </a:r>
            <a:r>
              <a:rPr lang="en-US" altLang="zh-CN" sz="1600">
                <a:latin typeface="华文中宋" panose="02010600040101010101" pitchFamily="2" charset="-122"/>
                <a:ea typeface="华文中宋" panose="02010600040101010101" pitchFamily="2" charset="-122"/>
              </a:rPr>
              <a:t>Sno     CHAR</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9</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 </a:t>
            </a:r>
            <a:r>
              <a:rPr lang="zh-CN" altLang="en-US" sz="1600">
                <a:latin typeface="华文中宋" panose="02010600040101010101" pitchFamily="2" charset="-122"/>
                <a:ea typeface="华文中宋" panose="02010600040101010101" pitchFamily="2" charset="-122"/>
              </a:rPr>
              <a:t>,</a:t>
            </a:r>
          </a:p>
          <a:p>
            <a:pPr marL="719138" indent="0">
              <a:lnSpc>
                <a:spcPts val="2300"/>
              </a:lnSpc>
            </a:pPr>
            <a:r>
              <a:rPr lang="en-US" altLang="zh-CN" sz="1600">
                <a:latin typeface="华文中宋" panose="02010600040101010101" pitchFamily="2" charset="-122"/>
                <a:ea typeface="华文中宋" panose="02010600040101010101" pitchFamily="2" charset="-122"/>
              </a:rPr>
              <a:t>Cno    CHAR</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4</a:t>
            </a:r>
            <a:r>
              <a:rPr lang="zh-CN" altLang="en-US" sz="1600">
                <a:latin typeface="华文中宋" panose="02010600040101010101" pitchFamily="2" charset="-122"/>
                <a:ea typeface="华文中宋" panose="02010600040101010101" pitchFamily="2" charset="-122"/>
              </a:rPr>
              <a:t>),</a:t>
            </a:r>
          </a:p>
          <a:p>
            <a:pPr marL="719138" indent="0">
              <a:lnSpc>
                <a:spcPts val="2300"/>
              </a:lnSpc>
            </a:pPr>
            <a:r>
              <a:rPr lang="en-US" altLang="zh-CN" sz="1600">
                <a:latin typeface="华文中宋" panose="02010600040101010101" pitchFamily="2" charset="-122"/>
                <a:ea typeface="华文中宋" panose="02010600040101010101" pitchFamily="2" charset="-122"/>
              </a:rPr>
              <a:t>Grade   SMALLINT </a:t>
            </a:r>
            <a:r>
              <a:rPr lang="en-US" altLang="zh-CN" sz="1600" b="1">
                <a:solidFill>
                  <a:srgbClr val="FF0000"/>
                </a:solidFill>
                <a:latin typeface="华文中宋" panose="02010600040101010101" pitchFamily="2" charset="-122"/>
                <a:ea typeface="华文中宋" panose="02010600040101010101" pitchFamily="2" charset="-122"/>
              </a:rPr>
              <a:t>CHECK </a:t>
            </a:r>
            <a:r>
              <a:rPr lang="zh-CN" altLang="en-US" sz="1600" b="1">
                <a:solidFill>
                  <a:srgbClr val="FF0000"/>
                </a:solidFill>
                <a:latin typeface="华文中宋" panose="02010600040101010101" pitchFamily="2" charset="-122"/>
                <a:ea typeface="华文中宋" panose="02010600040101010101" pitchFamily="2" charset="-122"/>
              </a:rPr>
              <a:t>(</a:t>
            </a:r>
            <a:r>
              <a:rPr lang="en-US" altLang="zh-CN" sz="1600" b="1">
                <a:solidFill>
                  <a:srgbClr val="FF0000"/>
                </a:solidFill>
                <a:latin typeface="华文中宋" panose="02010600040101010101" pitchFamily="2" charset="-122"/>
                <a:ea typeface="华文中宋" panose="02010600040101010101" pitchFamily="2" charset="-122"/>
              </a:rPr>
              <a:t>Grade&gt;=0 AND Grade &lt;=100</a:t>
            </a:r>
            <a:r>
              <a:rPr lang="zh-CN" altLang="en-US" sz="1600" b="1">
                <a:solidFill>
                  <a:srgbClr val="FF0000"/>
                </a:solidFill>
                <a:latin typeface="华文中宋" panose="02010600040101010101" pitchFamily="2" charset="-122"/>
                <a:ea typeface="华文中宋" panose="02010600040101010101" pitchFamily="2" charset="-122"/>
              </a:rPr>
              <a:t>)</a:t>
            </a:r>
            <a:r>
              <a:rPr lang="zh-CN" altLang="en-US" sz="1600">
                <a:latin typeface="华文中宋" panose="02010600040101010101" pitchFamily="2" charset="-122"/>
                <a:ea typeface="华文中宋" panose="02010600040101010101" pitchFamily="2" charset="-122"/>
              </a:rPr>
              <a:t>，  </a:t>
            </a:r>
            <a:r>
              <a:rPr lang="en-US" altLang="zh-CN" sz="1600">
                <a:latin typeface="华文中宋" panose="02010600040101010101" pitchFamily="2" charset="-122"/>
                <a:ea typeface="华文中宋" panose="02010600040101010101" pitchFamily="2" charset="-122"/>
              </a:rPr>
              <a:t> </a:t>
            </a:r>
          </a:p>
          <a:p>
            <a:pPr marL="719138" indent="0">
              <a:lnSpc>
                <a:spcPts val="2300"/>
              </a:lnSpc>
            </a:pPr>
            <a:r>
              <a:rPr lang="en-US" altLang="zh-CN" sz="1600">
                <a:latin typeface="华文中宋" panose="02010600040101010101" pitchFamily="2" charset="-122"/>
                <a:ea typeface="华文中宋" panose="02010600040101010101" pitchFamily="2" charset="-122"/>
              </a:rPr>
              <a:t> /*Grade</a:t>
            </a:r>
            <a:r>
              <a:rPr lang="zh-CN" altLang="en-US" sz="1600">
                <a:latin typeface="华文中宋" panose="02010600040101010101" pitchFamily="2" charset="-122"/>
                <a:ea typeface="华文中宋" panose="02010600040101010101" pitchFamily="2" charset="-122"/>
              </a:rPr>
              <a:t>取值范围是</a:t>
            </a:r>
            <a:r>
              <a:rPr lang="en-US" altLang="zh-CN" sz="1600">
                <a:latin typeface="华文中宋" panose="02010600040101010101" pitchFamily="2" charset="-122"/>
                <a:ea typeface="华文中宋" panose="02010600040101010101" pitchFamily="2" charset="-122"/>
              </a:rPr>
              <a:t>0</a:t>
            </a:r>
            <a:r>
              <a:rPr lang="zh-CN" altLang="en-US" sz="1600">
                <a:latin typeface="华文中宋" panose="02010600040101010101" pitchFamily="2" charset="-122"/>
                <a:ea typeface="华文中宋" panose="02010600040101010101" pitchFamily="2" charset="-122"/>
              </a:rPr>
              <a:t>到</a:t>
            </a:r>
            <a:r>
              <a:rPr lang="en-US" altLang="zh-CN" sz="1600">
                <a:latin typeface="华文中宋" panose="02010600040101010101" pitchFamily="2" charset="-122"/>
                <a:ea typeface="华文中宋" panose="02010600040101010101" pitchFamily="2" charset="-122"/>
              </a:rPr>
              <a:t>100*/</a:t>
            </a:r>
            <a:endParaRPr lang="zh-CN" altLang="en-US" sz="1600">
              <a:latin typeface="华文中宋" panose="02010600040101010101" pitchFamily="2" charset="-122"/>
              <a:ea typeface="华文中宋" panose="02010600040101010101" pitchFamily="2" charset="-122"/>
            </a:endParaRPr>
          </a:p>
          <a:p>
            <a:pPr marL="719138" indent="0">
              <a:lnSpc>
                <a:spcPts val="2300"/>
              </a:lnSpc>
            </a:pPr>
            <a:r>
              <a:rPr lang="en-US" altLang="zh-CN" sz="1600">
                <a:latin typeface="华文中宋" panose="02010600040101010101" pitchFamily="2" charset="-122"/>
                <a:ea typeface="华文中宋" panose="02010600040101010101" pitchFamily="2" charset="-122"/>
              </a:rPr>
              <a:t>PRIMARY KEY </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Sno</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Cno</a:t>
            </a:r>
            <a:r>
              <a:rPr lang="zh-CN" altLang="en-US" sz="1600">
                <a:latin typeface="华文中宋" panose="02010600040101010101" pitchFamily="2" charset="-122"/>
                <a:ea typeface="华文中宋" panose="02010600040101010101" pitchFamily="2" charset="-122"/>
              </a:rPr>
              <a:t>),</a:t>
            </a:r>
          </a:p>
          <a:p>
            <a:pPr marL="719138" indent="0">
              <a:lnSpc>
                <a:spcPts val="2300"/>
              </a:lnSpc>
            </a:pPr>
            <a:r>
              <a:rPr lang="en-US" altLang="zh-CN" sz="1600">
                <a:latin typeface="华文中宋" panose="02010600040101010101" pitchFamily="2" charset="-122"/>
                <a:ea typeface="华文中宋" panose="02010600040101010101" pitchFamily="2" charset="-122"/>
              </a:rPr>
              <a:t>FOREIGN KEY </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Sno</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 REFERENCES Student</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Sno</a:t>
            </a:r>
            <a:r>
              <a:rPr lang="zh-CN" altLang="en-US" sz="1600">
                <a:latin typeface="华文中宋" panose="02010600040101010101" pitchFamily="2" charset="-122"/>
                <a:ea typeface="华文中宋" panose="02010600040101010101" pitchFamily="2" charset="-122"/>
              </a:rPr>
              <a:t>),</a:t>
            </a:r>
          </a:p>
          <a:p>
            <a:pPr marL="719138" indent="0">
              <a:lnSpc>
                <a:spcPts val="2300"/>
              </a:lnSpc>
            </a:pPr>
            <a:r>
              <a:rPr lang="en-US" altLang="zh-CN" sz="1600">
                <a:latin typeface="华文中宋" panose="02010600040101010101" pitchFamily="2" charset="-122"/>
                <a:ea typeface="华文中宋" panose="02010600040101010101" pitchFamily="2" charset="-122"/>
              </a:rPr>
              <a:t>FOREIGN KEY </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Cno</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 REFERENCES Course</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Cno</a:t>
            </a:r>
            <a:r>
              <a:rPr lang="zh-CN" altLang="en-US" sz="1600">
                <a:latin typeface="华文中宋" panose="02010600040101010101" pitchFamily="2" charset="-122"/>
                <a:ea typeface="华文中宋" panose="02010600040101010101" pitchFamily="2" charset="-122"/>
              </a:rPr>
              <a:t>)</a:t>
            </a:r>
          </a:p>
          <a:p>
            <a:pPr marL="719138" indent="0">
              <a:lnSpc>
                <a:spcPts val="2300"/>
              </a:lnSpc>
            </a:pPr>
            <a:r>
              <a:rPr lang="zh-CN" altLang="en-US" sz="1600">
                <a:latin typeface="华文中宋" panose="02010600040101010101" pitchFamily="2" charset="-122"/>
                <a:ea typeface="华文中宋" panose="02010600040101010101" pitchFamily="2" charset="-122"/>
              </a:rPr>
              <a:t> )</a:t>
            </a:r>
          </a:p>
          <a:p>
            <a:endParaRPr lang="en-US" altLang="zh-CN"/>
          </a:p>
        </p:txBody>
      </p:sp>
      <p:sp>
        <p:nvSpPr>
          <p:cNvPr id="5" name="Rectangle 2"/>
          <p:cNvSpPr txBox="1">
            <a:spLocks noChangeArrowheads="1"/>
          </p:cNvSpPr>
          <p:nvPr/>
        </p:nvSpPr>
        <p:spPr bwMode="auto">
          <a:xfrm>
            <a:off x="1010708" y="190500"/>
            <a:ext cx="7117292" cy="952500"/>
          </a:xfrm>
          <a:prstGeom prst="rect">
            <a:avLst/>
          </a:prstGeom>
        </p:spPr>
        <p:txBody>
          <a:bodyPr/>
          <a:lstStyle>
            <a:lvl1pPr marL="266700" indent="-266700" defTabSz="912813" eaLnBrk="1" hangingPunct="1">
              <a:lnSpc>
                <a:spcPct val="80000"/>
              </a:lnSpc>
              <a:spcBef>
                <a:spcPct val="20000"/>
              </a:spcBef>
              <a:buFont typeface="Wingdings" panose="05000000000000000000" pitchFamily="2" charset="2"/>
              <a:buNone/>
              <a:defRPr sz="2000">
                <a:solidFill>
                  <a:schemeClr val="bg1">
                    <a:lumMod val="50000"/>
                  </a:schemeClr>
                </a:solidFill>
                <a:latin typeface="微软雅黑" panose="020B0503020204020204" pitchFamily="34" charset="-122"/>
                <a:ea typeface="微软雅黑" panose="020B0503020204020204" pitchFamily="34" charset="-122"/>
              </a:defRPr>
            </a:lvl1pPr>
            <a:lvl2pPr marL="741363" indent="-284163" defTabSz="912813">
              <a:spcBef>
                <a:spcPct val="20000"/>
              </a:spcBef>
              <a:buFont typeface="Arial" panose="020B0604020202020204" pitchFamily="34" charset="0"/>
              <a:buChar char="–"/>
              <a:defRPr sz="1800">
                <a:solidFill>
                  <a:schemeClr val="bg1">
                    <a:lumMod val="50000"/>
                  </a:schemeClr>
                </a:solidFill>
                <a:latin typeface="微软雅黑" panose="020B0503020204020204" pitchFamily="34" charset="-122"/>
                <a:ea typeface="微软雅黑" panose="020B0503020204020204" pitchFamily="34" charset="-122"/>
              </a:defRPr>
            </a:lvl2pPr>
            <a:lvl3pPr marL="1141413" indent="-227013" defTabSz="912813">
              <a:spcBef>
                <a:spcPct val="20000"/>
              </a:spcBef>
              <a:buFont typeface="Arial" panose="020B0604020202020204" pitchFamily="34" charset="0"/>
              <a:buChar char="•"/>
              <a:defRPr sz="1600">
                <a:latin typeface="+mn-lt"/>
                <a:ea typeface="+mn-ea"/>
              </a:defRPr>
            </a:lvl3pPr>
            <a:lvl4pPr marL="1598613" indent="-227013" defTabSz="912813">
              <a:spcBef>
                <a:spcPct val="20000"/>
              </a:spcBef>
              <a:buFont typeface="Arial" panose="020B0604020202020204" pitchFamily="34" charset="0"/>
              <a:buChar char="–"/>
              <a:defRPr sz="1400">
                <a:latin typeface="+mn-lt"/>
                <a:ea typeface="+mn-ea"/>
              </a:defRPr>
            </a:lvl4pPr>
            <a:lvl5pPr marL="2055813" indent="-227013" defTabSz="912813">
              <a:spcBef>
                <a:spcPct val="20000"/>
              </a:spcBef>
              <a:buFont typeface="Arial" panose="020B0604020202020204" pitchFamily="34" charset="0"/>
              <a:buChar char="»"/>
              <a:defRPr sz="2000">
                <a:latin typeface="+mn-lt"/>
                <a:ea typeface="+mn-ea"/>
              </a:defRPr>
            </a:lvl5pPr>
            <a:lvl6pPr marL="2514433" indent="-228585" defTabSz="914339">
              <a:spcBef>
                <a:spcPct val="20000"/>
              </a:spcBef>
              <a:buFont typeface="Arial" pitchFamily="34" charset="0"/>
              <a:buChar char="•"/>
              <a:defRPr sz="2000">
                <a:latin typeface="+mn-lt"/>
                <a:ea typeface="+mn-ea"/>
              </a:defRPr>
            </a:lvl6pPr>
            <a:lvl7pPr marL="2971601" indent="-228585" defTabSz="914339">
              <a:spcBef>
                <a:spcPct val="20000"/>
              </a:spcBef>
              <a:buFont typeface="Arial" pitchFamily="34" charset="0"/>
              <a:buChar char="•"/>
              <a:defRPr sz="2000">
                <a:latin typeface="+mn-lt"/>
                <a:ea typeface="+mn-ea"/>
              </a:defRPr>
            </a:lvl7pPr>
            <a:lvl8pPr marL="3428771" indent="-228585" defTabSz="914339">
              <a:spcBef>
                <a:spcPct val="20000"/>
              </a:spcBef>
              <a:buFont typeface="Arial" pitchFamily="34" charset="0"/>
              <a:buChar char="•"/>
              <a:defRPr sz="2000">
                <a:latin typeface="+mn-lt"/>
                <a:ea typeface="+mn-ea"/>
              </a:defRPr>
            </a:lvl8pPr>
            <a:lvl9pPr marL="3885940" indent="-228585" defTabSz="914339">
              <a:spcBef>
                <a:spcPct val="20000"/>
              </a:spcBef>
              <a:buFont typeface="Arial" pitchFamily="34" charset="0"/>
              <a:buChar char="•"/>
              <a:defRPr sz="2000">
                <a:latin typeface="+mn-lt"/>
                <a:ea typeface="+mn-ea"/>
              </a:defRPr>
            </a:lvl9pPr>
          </a:lstStyle>
          <a:p>
            <a:endParaRPr lang="en-US" dirty="0"/>
          </a:p>
        </p:txBody>
      </p:sp>
      <p:sp>
        <p:nvSpPr>
          <p:cNvPr id="7" name="标题 6"/>
          <p:cNvSpPr>
            <a:spLocks noGrp="1"/>
          </p:cNvSpPr>
          <p:nvPr>
            <p:ph type="title"/>
          </p:nvPr>
        </p:nvSpPr>
        <p:spPr/>
        <p:txBody>
          <a:bodyPr anchor="ctr"/>
          <a:lstStyle/>
          <a:p>
            <a:pPr eaLnBrk="1" hangingPunct="1"/>
            <a:r>
              <a:rPr lang="zh-CN" altLang="en-US" dirty="0"/>
              <a:t>属性上约束条件</a:t>
            </a:r>
            <a:r>
              <a:rPr lang="zh-CN" altLang="en-US"/>
              <a:t>的定义</a:t>
            </a:r>
          </a:p>
        </p:txBody>
      </p:sp>
    </p:spTree>
    <p:extLst>
      <p:ext uri="{BB962C8B-B14F-4D97-AF65-F5344CB8AC3E}">
        <p14:creationId xmlns:p14="http://schemas.microsoft.com/office/powerpoint/2010/main" val="3646772551"/>
      </p:ext>
    </p:extLst>
  </p:cSld>
  <p:clrMapOvr>
    <a:masterClrMapping/>
  </p:clrMapOvr>
  <p:transition spd="slow" advTm="109595">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6868" name="Rectangle 2"/>
          <p:cNvSpPr>
            <a:spLocks noGrp="1" noChangeArrowheads="1"/>
          </p:cNvSpPr>
          <p:nvPr>
            <p:ph type="title"/>
          </p:nvPr>
        </p:nvSpPr>
        <p:spPr/>
        <p:txBody>
          <a:bodyPr anchor="ctr"/>
          <a:lstStyle/>
          <a:p>
            <a:pPr eaLnBrk="1" hangingPunct="1"/>
            <a:r>
              <a:rPr lang="zh-CN" altLang="en-US"/>
              <a:t>属性上的约束条件检查和违约处理</a:t>
            </a:r>
            <a:endParaRPr lang="en-US" altLang="zh-CN"/>
          </a:p>
        </p:txBody>
      </p:sp>
      <p:sp>
        <p:nvSpPr>
          <p:cNvPr id="36867" name="Rectangle 3"/>
          <p:cNvSpPr>
            <a:spLocks noGrp="1" noChangeArrowheads="1"/>
          </p:cNvSpPr>
          <p:nvPr>
            <p:ph sz="quarter" idx="10"/>
          </p:nvPr>
        </p:nvSpPr>
        <p:spPr/>
        <p:txBody>
          <a:bodyPr/>
          <a:lstStyle/>
          <a:p>
            <a:pPr eaLnBrk="1" hangingPunct="1">
              <a:lnSpc>
                <a:spcPct val="150000"/>
              </a:lnSpc>
              <a:spcBef>
                <a:spcPct val="0"/>
              </a:spcBef>
            </a:pPr>
            <a:r>
              <a:rPr lang="zh-CN" altLang="en-US"/>
              <a:t>插入元组或修改属性的值时，关系数据库管理系统检查属性上的约束条件是否被满足</a:t>
            </a:r>
          </a:p>
          <a:p>
            <a:pPr eaLnBrk="1" hangingPunct="1">
              <a:lnSpc>
                <a:spcPct val="150000"/>
              </a:lnSpc>
              <a:spcBef>
                <a:spcPct val="0"/>
              </a:spcBef>
            </a:pPr>
            <a:r>
              <a:rPr lang="zh-CN" altLang="en-US"/>
              <a:t>如果不满足则操作被拒绝执行 </a:t>
            </a:r>
          </a:p>
        </p:txBody>
      </p:sp>
    </p:spTree>
    <p:extLst>
      <p:ext uri="{BB962C8B-B14F-4D97-AF65-F5344CB8AC3E}">
        <p14:creationId xmlns:p14="http://schemas.microsoft.com/office/powerpoint/2010/main" val="1510603115"/>
      </p:ext>
    </p:extLst>
  </p:cSld>
  <p:clrMapOvr>
    <a:masterClrMapping/>
  </p:clrMapOvr>
  <p:transition spd="slow" advTm="109595">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3</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用户定义完整性</a:t>
            </a:r>
          </a:p>
        </p:txBody>
      </p:sp>
      <p:sp>
        <p:nvSpPr>
          <p:cNvPr id="12" name="矩形 48"/>
          <p:cNvSpPr>
            <a:spLocks noChangeArrowheads="1"/>
          </p:cNvSpPr>
          <p:nvPr/>
        </p:nvSpPr>
        <p:spPr bwMode="auto">
          <a:xfrm>
            <a:off x="3635375" y="2557463"/>
            <a:ext cx="3506788" cy="83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属性上的约束条件</a:t>
            </a:r>
          </a:p>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元组上的约束条件 </a:t>
            </a:r>
          </a:p>
        </p:txBody>
      </p:sp>
    </p:spTree>
    <p:extLst>
      <p:ext uri="{BB962C8B-B14F-4D97-AF65-F5344CB8AC3E}">
        <p14:creationId xmlns:p14="http://schemas.microsoft.com/office/powerpoint/2010/main" val="2654265434"/>
      </p:ext>
    </p:extLst>
  </p:cSld>
  <p:clrMapOvr>
    <a:masterClrMapping/>
  </p:clrMapOvr>
  <p:transition spd="slow" advTm="1553">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8915" name="Rectangle 2"/>
          <p:cNvSpPr>
            <a:spLocks noGrp="1" noChangeArrowheads="1"/>
          </p:cNvSpPr>
          <p:nvPr>
            <p:ph type="title"/>
          </p:nvPr>
        </p:nvSpPr>
        <p:spPr/>
        <p:txBody>
          <a:bodyPr anchor="ctr"/>
          <a:lstStyle/>
          <a:p>
            <a:pPr eaLnBrk="1" hangingPunct="1"/>
            <a:r>
              <a:rPr lang="zh-CN" altLang="en-US"/>
              <a:t>元组（行）上约束条件的定义</a:t>
            </a:r>
          </a:p>
        </p:txBody>
      </p:sp>
      <p:sp>
        <p:nvSpPr>
          <p:cNvPr id="38916" name="Rectangle 3"/>
          <p:cNvSpPr>
            <a:spLocks noGrp="1" noChangeArrowheads="1"/>
          </p:cNvSpPr>
          <p:nvPr>
            <p:ph sz="quarter" idx="10"/>
          </p:nvPr>
        </p:nvSpPr>
        <p:spPr/>
        <p:txBody>
          <a:bodyPr/>
          <a:lstStyle/>
          <a:p>
            <a:pPr eaLnBrk="1" hangingPunct="1">
              <a:lnSpc>
                <a:spcPct val="170000"/>
              </a:lnSpc>
            </a:pPr>
            <a:r>
              <a:rPr lang="zh-CN" altLang="en-US"/>
              <a:t>在</a:t>
            </a:r>
            <a:r>
              <a:rPr lang="en-US" altLang="zh-CN"/>
              <a:t>CREATE TABLE</a:t>
            </a:r>
            <a:r>
              <a:rPr lang="zh-CN" altLang="en-US"/>
              <a:t>时可以用</a:t>
            </a:r>
            <a:r>
              <a:rPr lang="en-US" altLang="zh-CN" b="1">
                <a:solidFill>
                  <a:srgbClr val="FF0000"/>
                </a:solidFill>
              </a:rPr>
              <a:t>CHECK</a:t>
            </a:r>
            <a:r>
              <a:rPr lang="zh-CN" altLang="en-US"/>
              <a:t>短语定义元组上的约束条件，即</a:t>
            </a:r>
            <a:r>
              <a:rPr lang="zh-CN" altLang="en-US" b="1">
                <a:solidFill>
                  <a:srgbClr val="FF0000"/>
                </a:solidFill>
              </a:rPr>
              <a:t>元组级的限制</a:t>
            </a:r>
          </a:p>
          <a:p>
            <a:pPr eaLnBrk="1" hangingPunct="1">
              <a:lnSpc>
                <a:spcPct val="170000"/>
              </a:lnSpc>
            </a:pPr>
            <a:r>
              <a:rPr lang="zh-CN" altLang="en-US"/>
              <a:t>同属性值限制相比，元组级的限制可以设置不同属性之间的取值的相互约束条件 </a:t>
            </a:r>
          </a:p>
        </p:txBody>
      </p:sp>
    </p:spTree>
    <p:extLst>
      <p:ext uri="{BB962C8B-B14F-4D97-AF65-F5344CB8AC3E}">
        <p14:creationId xmlns:p14="http://schemas.microsoft.com/office/powerpoint/2010/main" val="217678912"/>
      </p:ext>
    </p:extLst>
  </p:cSld>
  <p:clrMapOvr>
    <a:masterClrMapping/>
  </p:clrMapOvr>
  <p:transition spd="slow" advTm="109595">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rrowheads="1"/>
          </p:cNvSpPr>
          <p:nvPr>
            <p:ph type="title"/>
          </p:nvPr>
        </p:nvSpPr>
        <p:spPr/>
        <p:txBody>
          <a:bodyPr anchor="ctr"/>
          <a:lstStyle/>
          <a:p>
            <a:pPr eaLnBrk="1" hangingPunct="1"/>
            <a:r>
              <a:rPr lang="zh-CN" altLang="en-US"/>
              <a:t>元组上的约束条件的定义</a:t>
            </a:r>
          </a:p>
        </p:txBody>
      </p:sp>
      <p:sp>
        <p:nvSpPr>
          <p:cNvPr id="39940" name="Rectangle 3"/>
          <p:cNvSpPr>
            <a:spLocks noGrp="1" noRot="1" noChangeArrowheads="1"/>
          </p:cNvSpPr>
          <p:nvPr>
            <p:ph sz="quarter" idx="10"/>
          </p:nvPr>
        </p:nvSpPr>
        <p:spPr/>
        <p:txBody>
          <a:bodyPr/>
          <a:lstStyle/>
          <a:p>
            <a:pPr eaLnBrk="1" hangingPunct="1">
              <a:lnSpc>
                <a:spcPct val="170000"/>
              </a:lnSpc>
            </a:pPr>
            <a:r>
              <a:rPr lang="zh-CN" altLang="en-US"/>
              <a:t>在</a:t>
            </a:r>
            <a:r>
              <a:rPr lang="en-US" altLang="zh-CN"/>
              <a:t>CREATE TABLE</a:t>
            </a:r>
            <a:r>
              <a:rPr lang="zh-CN" altLang="en-US"/>
              <a:t>时可以用</a:t>
            </a:r>
            <a:r>
              <a:rPr lang="en-US" altLang="zh-CN" b="1">
                <a:solidFill>
                  <a:srgbClr val="FF0000"/>
                </a:solidFill>
              </a:rPr>
              <a:t>CHECK</a:t>
            </a:r>
            <a:r>
              <a:rPr lang="zh-CN" altLang="en-US"/>
              <a:t>短语定义元组上的约束条件，即</a:t>
            </a:r>
            <a:r>
              <a:rPr lang="zh-CN" altLang="en-US" b="1">
                <a:solidFill>
                  <a:srgbClr val="FF0000"/>
                </a:solidFill>
              </a:rPr>
              <a:t>元组级的限制</a:t>
            </a:r>
          </a:p>
          <a:p>
            <a:pPr eaLnBrk="1" hangingPunct="1">
              <a:lnSpc>
                <a:spcPct val="170000"/>
              </a:lnSpc>
            </a:pPr>
            <a:r>
              <a:rPr lang="zh-CN" altLang="en-US"/>
              <a:t>同属性值限制相比，元组级的限制可以设置不同属性之间的取值的相互约束条件 </a:t>
            </a:r>
          </a:p>
        </p:txBody>
      </p:sp>
    </p:spTree>
    <p:extLst>
      <p:ext uri="{BB962C8B-B14F-4D97-AF65-F5344CB8AC3E}">
        <p14:creationId xmlns:p14="http://schemas.microsoft.com/office/powerpoint/2010/main" val="2099476432"/>
      </p:ext>
    </p:extLst>
  </p:cSld>
  <p:clrMapOvr>
    <a:masterClrMapping/>
  </p:clrMapOvr>
  <p:transition spd="slow" advTm="109595">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a:t>维护数据库完整性必须提供相应的机制保障</a:t>
            </a:r>
            <a:endParaRPr lang="en-US" altLang="zh-CN"/>
          </a:p>
        </p:txBody>
      </p:sp>
      <p:sp>
        <p:nvSpPr>
          <p:cNvPr id="6147" name="Rectangle 3"/>
          <p:cNvSpPr>
            <a:spLocks noGrp="1" noChangeArrowheads="1"/>
          </p:cNvSpPr>
          <p:nvPr>
            <p:ph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p>
            <a:pPr marL="342900" indent="-342900" eaLnBrk="1" hangingPunct="1">
              <a:lnSpc>
                <a:spcPct val="110000"/>
              </a:lnSpc>
              <a:buSzPct val="100000"/>
              <a:buFont typeface="+mj-lt"/>
              <a:buAutoNum type="arabicPeriod"/>
            </a:pPr>
            <a:r>
              <a:rPr lang="zh-CN" altLang="en-US" sz="1800" b="1"/>
              <a:t>提供定义完整性约束条件的机制</a:t>
            </a:r>
            <a:endParaRPr lang="en-US" altLang="zh-CN" sz="1800" b="1"/>
          </a:p>
          <a:p>
            <a:pPr lvl="1" eaLnBrk="1" hangingPunct="1">
              <a:lnSpc>
                <a:spcPct val="11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完整性约束条件也称为完整性规则，是数据库中的数据必须满足的语义约束条件</a:t>
            </a:r>
          </a:p>
          <a:p>
            <a:pPr lvl="1" eaLnBrk="1" hangingPunct="1">
              <a:lnSpc>
                <a:spcPct val="110000"/>
              </a:lnSpc>
            </a:pP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SQL</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标准使用了一系列概念来描述完整性，包括关系模型的实体完整性、参照完整性和用户定义完整性</a:t>
            </a:r>
          </a:p>
          <a:p>
            <a:pPr lvl="1" eaLnBrk="1" hangingPunct="1">
              <a:lnSpc>
                <a:spcPct val="11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这些完整性一般由</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SQL</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的数据定义语言语句来实现 </a:t>
            </a:r>
          </a:p>
          <a:p>
            <a:pPr marL="342900" indent="-342900" eaLnBrk="1" hangingPunct="1">
              <a:lnSpc>
                <a:spcPct val="110000"/>
              </a:lnSpc>
              <a:buSzPct val="100000"/>
              <a:buFont typeface="+mj-lt"/>
              <a:buAutoNum type="arabicPeriod"/>
            </a:pPr>
            <a:r>
              <a:rPr lang="zh-CN" altLang="en-US" sz="1800" b="1"/>
              <a:t>提供完整性检查的方法</a:t>
            </a:r>
          </a:p>
          <a:p>
            <a:pPr lvl="1" eaLnBrk="1" hangingPunct="1">
              <a:lnSpc>
                <a:spcPct val="11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数据库管理系统中检查数据是否满足完整性约束条件的机制称为完整性检查。</a:t>
            </a:r>
          </a:p>
          <a:p>
            <a:pPr lvl="1" eaLnBrk="1" hangingPunct="1">
              <a:lnSpc>
                <a:spcPct val="11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一般在</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INSERT</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UPDATE</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DELETE</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语句执行后开始检查，也可以在事务提交时检查 </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marL="342900" indent="-342900" eaLnBrk="1" hangingPunct="1">
              <a:lnSpc>
                <a:spcPct val="110000"/>
              </a:lnSpc>
              <a:buSzPct val="100000"/>
              <a:buFont typeface="+mj-lt"/>
              <a:buAutoNum type="arabicPeriod"/>
            </a:pPr>
            <a:r>
              <a:rPr lang="zh-CN" altLang="en-US" sz="1800" b="1"/>
              <a:t>违约处理 </a:t>
            </a:r>
          </a:p>
          <a:p>
            <a:pPr lvl="1" eaLnBrk="1" hangingPunct="1">
              <a:lnSpc>
                <a:spcPct val="11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数据库管理系统若发现用户的操作违背了完整性约束条件，就采取一定的动作</a:t>
            </a:r>
          </a:p>
          <a:p>
            <a:pPr lvl="2"/>
            <a:r>
              <a:rPr lang="zh-CN" altLang="en-US" sz="1400"/>
              <a:t>拒绝</a:t>
            </a:r>
            <a:r>
              <a:rPr lang="en-US" altLang="en-US" sz="1400"/>
              <a:t>（</a:t>
            </a:r>
            <a:r>
              <a:rPr lang="en-US" altLang="zh-CN" sz="1400"/>
              <a:t>NO ACTION</a:t>
            </a:r>
            <a:r>
              <a:rPr lang="en-US" altLang="en-US" sz="1400"/>
              <a:t>）</a:t>
            </a:r>
            <a:r>
              <a:rPr lang="zh-CN" altLang="en-US" sz="1400"/>
              <a:t>执行该操作</a:t>
            </a:r>
          </a:p>
          <a:p>
            <a:pPr lvl="2"/>
            <a:r>
              <a:rPr lang="zh-CN" altLang="en-US" sz="1400"/>
              <a:t>级连</a:t>
            </a:r>
            <a:r>
              <a:rPr lang="en-US" altLang="en-US" sz="1400"/>
              <a:t>（</a:t>
            </a:r>
            <a:r>
              <a:rPr lang="en-US" altLang="zh-CN" sz="1400"/>
              <a:t>CASCADE</a:t>
            </a:r>
            <a:r>
              <a:rPr lang="en-US" altLang="en-US" sz="1400"/>
              <a:t>）</a:t>
            </a:r>
            <a:r>
              <a:rPr lang="zh-CN" altLang="en-US" sz="1400"/>
              <a:t>执行其他操作</a:t>
            </a:r>
          </a:p>
          <a:p>
            <a:pPr eaLnBrk="1" hangingPunct="1">
              <a:lnSpc>
                <a:spcPct val="110000"/>
              </a:lnSpc>
              <a:buSzPct val="80000"/>
            </a:pPr>
            <a:endParaRPr lang="zh-CN" altLang="en-US" sz="1800" b="1"/>
          </a:p>
          <a:p>
            <a:pPr eaLnBrk="1" hangingPunct="1">
              <a:lnSpc>
                <a:spcPct val="110000"/>
              </a:lnSpc>
              <a:buSzPct val="80000"/>
            </a:pPr>
            <a:endParaRPr lang="zh-CN" altLang="en-US" sz="1800" b="1"/>
          </a:p>
        </p:txBody>
      </p:sp>
    </p:spTree>
    <p:extLst>
      <p:ext uri="{BB962C8B-B14F-4D97-AF65-F5344CB8AC3E}">
        <p14:creationId xmlns:p14="http://schemas.microsoft.com/office/powerpoint/2010/main" val="4266671007"/>
      </p:ext>
    </p:extLst>
  </p:cSld>
  <p:clrMapOvr>
    <a:masterClrMapping/>
  </p:clrMapOvr>
  <p:transition spd="slow" advTm="109595">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Rot="1" noChangeArrowheads="1"/>
          </p:cNvSpPr>
          <p:nvPr>
            <p:ph type="title"/>
          </p:nvPr>
        </p:nvSpPr>
        <p:spPr/>
        <p:txBody>
          <a:bodyPr anchor="ctr"/>
          <a:lstStyle/>
          <a:p>
            <a:pPr eaLnBrk="1" hangingPunct="1"/>
            <a:r>
              <a:rPr lang="zh-CN" altLang="en-US"/>
              <a:t>元组上的约束条件的定义</a:t>
            </a:r>
            <a:endParaRPr lang="en-US" altLang="zh-CN"/>
          </a:p>
        </p:txBody>
      </p:sp>
      <p:sp>
        <p:nvSpPr>
          <p:cNvPr id="40964" name="Rectangle 3"/>
          <p:cNvSpPr>
            <a:spLocks noGrp="1" noRot="1" noChangeArrowheads="1"/>
          </p:cNvSpPr>
          <p:nvPr>
            <p:ph sz="quarter" idx="10"/>
          </p:nvPr>
        </p:nvSpPr>
        <p:spPr/>
        <p:txBody>
          <a:bodyPr/>
          <a:lstStyle/>
          <a:p>
            <a:pPr eaLnBrk="1" hangingPunct="1">
              <a:buFont typeface="Wingdings" panose="05000000000000000000" pitchFamily="2" charset="2"/>
              <a:buNone/>
            </a:pPr>
            <a:r>
              <a:rPr lang="zh-CN" altLang="en-US" sz="2000"/>
              <a:t>当学生的出生日期必须小于入学日期</a:t>
            </a:r>
            <a:endParaRPr lang="en-US" altLang="zh-CN" sz="2000"/>
          </a:p>
          <a:p>
            <a:pPr eaLnBrk="1" hangingPunct="1">
              <a:buFont typeface="Wingdings" panose="05000000000000000000" pitchFamily="2" charset="2"/>
              <a:buNone/>
            </a:pPr>
            <a:r>
              <a:rPr lang="zh-CN" altLang="en-US" sz="2000"/>
              <a:t>    </a:t>
            </a:r>
            <a:r>
              <a:rPr lang="en-US" altLang="zh-CN" sz="1667">
                <a:latin typeface="华文中宋" panose="02010600040101010101" pitchFamily="2" charset="-122"/>
                <a:ea typeface="华文中宋" panose="02010600040101010101" pitchFamily="2" charset="-122"/>
              </a:rPr>
              <a:t>CREATE TABLE Student</a:t>
            </a:r>
          </a:p>
          <a:p>
            <a:pPr eaLnBrk="1" hangingPunct="1">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         (Sno    CHAR(9)</a:t>
            </a:r>
            <a:r>
              <a:rPr lang="zh-CN" altLang="en-US" sz="1667">
                <a:latin typeface="华文中宋" panose="02010600040101010101" pitchFamily="2" charset="-122"/>
                <a:ea typeface="华文中宋" panose="02010600040101010101" pitchFamily="2" charset="-122"/>
              </a:rPr>
              <a:t>， </a:t>
            </a:r>
          </a:p>
          <a:p>
            <a:pPr eaLnBrk="1" hangingPunct="1">
              <a:buFont typeface="Wingdings" panose="05000000000000000000" pitchFamily="2" charset="2"/>
              <a:buNone/>
            </a:pPr>
            <a:r>
              <a:rPr lang="zh-CN" altLang="en-US" sz="1667">
                <a:latin typeface="华文中宋" panose="02010600040101010101" pitchFamily="2" charset="-122"/>
                <a:ea typeface="华文中宋" panose="02010600040101010101" pitchFamily="2" charset="-122"/>
              </a:rPr>
              <a:t>          </a:t>
            </a:r>
            <a:r>
              <a:rPr lang="en-US" altLang="zh-CN" sz="1667">
                <a:latin typeface="华文中宋" panose="02010600040101010101" pitchFamily="2" charset="-122"/>
                <a:ea typeface="华文中宋" panose="02010600040101010101" pitchFamily="2" charset="-122"/>
              </a:rPr>
              <a:t>Sname  CHAR(8) NOT NULL</a:t>
            </a:r>
            <a:r>
              <a:rPr lang="zh-CN" altLang="en-US" sz="1667">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667">
                <a:latin typeface="华文中宋" panose="02010600040101010101" pitchFamily="2" charset="-122"/>
                <a:ea typeface="华文中宋" panose="02010600040101010101" pitchFamily="2" charset="-122"/>
              </a:rPr>
              <a:t>          </a:t>
            </a:r>
            <a:r>
              <a:rPr lang="en-US" altLang="zh-CN" sz="1667">
                <a:latin typeface="华文中宋" panose="02010600040101010101" pitchFamily="2" charset="-122"/>
                <a:ea typeface="华文中宋" panose="02010600040101010101" pitchFamily="2" charset="-122"/>
              </a:rPr>
              <a:t>Ssex    CHAR(2)</a:t>
            </a:r>
            <a:r>
              <a:rPr lang="zh-CN" altLang="en-US" sz="1667">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667">
                <a:latin typeface="华文中宋" panose="02010600040101010101" pitchFamily="2" charset="-122"/>
                <a:ea typeface="华文中宋" panose="02010600040101010101" pitchFamily="2" charset="-122"/>
              </a:rPr>
              <a:t>          </a:t>
            </a:r>
            <a:r>
              <a:rPr lang="en-US" altLang="zh-CN" sz="1667">
                <a:latin typeface="华文中宋" panose="02010600040101010101" pitchFamily="2" charset="-122"/>
                <a:ea typeface="华文中宋" panose="02010600040101010101" pitchFamily="2" charset="-122"/>
              </a:rPr>
              <a:t>Sage   SMALLINT</a:t>
            </a:r>
            <a:r>
              <a:rPr lang="zh-CN" altLang="en-US" sz="1667">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667">
                <a:latin typeface="华文中宋" panose="02010600040101010101" pitchFamily="2" charset="-122"/>
                <a:ea typeface="华文中宋" panose="02010600040101010101" pitchFamily="2" charset="-122"/>
              </a:rPr>
              <a:t>          </a:t>
            </a:r>
            <a:r>
              <a:rPr lang="en-US" altLang="zh-CN" sz="1667">
                <a:latin typeface="华文中宋" panose="02010600040101010101" pitchFamily="2" charset="-122"/>
                <a:ea typeface="华文中宋" panose="02010600040101010101" pitchFamily="2" charset="-122"/>
              </a:rPr>
              <a:t>Sdept  CHAR(20)</a:t>
            </a:r>
            <a:r>
              <a:rPr lang="zh-CN" altLang="en-US" sz="1667">
                <a:latin typeface="华文中宋" panose="02010600040101010101" pitchFamily="2" charset="-122"/>
                <a:ea typeface="华文中宋" panose="02010600040101010101" pitchFamily="2" charset="-122"/>
              </a:rPr>
              <a:t>，</a:t>
            </a:r>
            <a:endParaRPr lang="en-US" altLang="zh-CN" sz="1667">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          Bdate  datetime,</a:t>
            </a:r>
          </a:p>
          <a:p>
            <a:pPr eaLnBrk="1" hangingPunct="1">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          Idate    datetime,</a:t>
            </a:r>
            <a:endParaRPr lang="zh-CN" altLang="en-US" sz="1667">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None/>
            </a:pPr>
            <a:r>
              <a:rPr lang="zh-CN" altLang="en-US" sz="1667">
                <a:latin typeface="华文中宋" panose="02010600040101010101" pitchFamily="2" charset="-122"/>
                <a:ea typeface="华文中宋" panose="02010600040101010101" pitchFamily="2" charset="-122"/>
              </a:rPr>
              <a:t>          </a:t>
            </a:r>
            <a:r>
              <a:rPr lang="en-US" altLang="zh-CN" sz="1667">
                <a:latin typeface="华文中宋" panose="02010600040101010101" pitchFamily="2" charset="-122"/>
                <a:ea typeface="华文中宋" panose="02010600040101010101" pitchFamily="2" charset="-122"/>
              </a:rPr>
              <a:t>PRIMARY KEY (Sno)</a:t>
            </a:r>
            <a:r>
              <a:rPr lang="zh-CN" altLang="en-US" sz="1667">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667">
                <a:latin typeface="华文中宋" panose="02010600040101010101" pitchFamily="2" charset="-122"/>
                <a:ea typeface="华文中宋" panose="02010600040101010101" pitchFamily="2" charset="-122"/>
              </a:rPr>
              <a:t>          </a:t>
            </a:r>
            <a:r>
              <a:rPr lang="en-US" altLang="zh-CN" sz="1667" b="1">
                <a:solidFill>
                  <a:srgbClr val="FF0000"/>
                </a:solidFill>
                <a:latin typeface="华文中宋" panose="02010600040101010101" pitchFamily="2" charset="-122"/>
                <a:ea typeface="华文中宋" panose="02010600040101010101" pitchFamily="2" charset="-122"/>
              </a:rPr>
              <a:t>CHECK (Bdate &lt; Idate )</a:t>
            </a:r>
          </a:p>
          <a:p>
            <a:pPr eaLnBrk="1" hangingPunct="1">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          /*</a:t>
            </a:r>
            <a:r>
              <a:rPr lang="zh-CN" altLang="en-US" sz="1667">
                <a:latin typeface="华文中宋" panose="02010600040101010101" pitchFamily="2" charset="-122"/>
                <a:ea typeface="华文中宋" panose="02010600040101010101" pitchFamily="2" charset="-122"/>
              </a:rPr>
              <a:t>定义了元组中</a:t>
            </a:r>
            <a:r>
              <a:rPr lang="en-US" altLang="zh-CN" sz="1667" b="1">
                <a:solidFill>
                  <a:srgbClr val="FF0000"/>
                </a:solidFill>
                <a:latin typeface="华文中宋" panose="02010600040101010101" pitchFamily="2" charset="-122"/>
                <a:ea typeface="华文中宋" panose="02010600040101010101" pitchFamily="2" charset="-122"/>
              </a:rPr>
              <a:t>Bdate</a:t>
            </a:r>
            <a:r>
              <a:rPr lang="zh-CN" altLang="en-US" sz="1667">
                <a:latin typeface="华文中宋" panose="02010600040101010101" pitchFamily="2" charset="-122"/>
                <a:ea typeface="华文中宋" panose="02010600040101010101" pitchFamily="2" charset="-122"/>
              </a:rPr>
              <a:t>和 </a:t>
            </a:r>
            <a:r>
              <a:rPr lang="en-US" altLang="zh-CN" sz="1667" b="1">
                <a:solidFill>
                  <a:srgbClr val="FF0000"/>
                </a:solidFill>
                <a:latin typeface="华文中宋" panose="02010600040101010101" pitchFamily="2" charset="-122"/>
                <a:ea typeface="华文中宋" panose="02010600040101010101" pitchFamily="2" charset="-122"/>
              </a:rPr>
              <a:t>Idate</a:t>
            </a:r>
            <a:r>
              <a:rPr lang="zh-CN" altLang="en-US" sz="1667">
                <a:latin typeface="华文中宋" panose="02010600040101010101" pitchFamily="2" charset="-122"/>
                <a:ea typeface="华文中宋" panose="02010600040101010101" pitchFamily="2" charset="-122"/>
              </a:rPr>
              <a:t>两个属性值之间的约束条件*</a:t>
            </a:r>
            <a:r>
              <a:rPr lang="en-US" altLang="zh-CN" sz="1667">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        )</a:t>
            </a:r>
            <a:endParaRPr lang="zh-CN" altLang="en-US" sz="1667">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954332265"/>
      </p:ext>
    </p:extLst>
  </p:cSld>
  <p:clrMapOvr>
    <a:masterClrMapping/>
  </p:clrMapOvr>
  <p:transition spd="slow" advTm="109595">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1988" name="Rectangle 2"/>
          <p:cNvSpPr>
            <a:spLocks noGrp="1" noChangeArrowheads="1"/>
          </p:cNvSpPr>
          <p:nvPr>
            <p:ph type="title"/>
          </p:nvPr>
        </p:nvSpPr>
        <p:spPr/>
        <p:txBody>
          <a:bodyPr anchor="ctr"/>
          <a:lstStyle/>
          <a:p>
            <a:pPr eaLnBrk="1" hangingPunct="1"/>
            <a:r>
              <a:rPr lang="zh-CN" altLang="en-US"/>
              <a:t>元组上约束条件检查和违约处理</a:t>
            </a:r>
          </a:p>
        </p:txBody>
      </p:sp>
      <p:sp>
        <p:nvSpPr>
          <p:cNvPr id="41987" name="Rectangle 3"/>
          <p:cNvSpPr>
            <a:spLocks noGrp="1" noChangeArrowheads="1"/>
          </p:cNvSpPr>
          <p:nvPr>
            <p:ph sz="quarter" idx="10"/>
          </p:nvPr>
        </p:nvSpPr>
        <p:spPr/>
        <p:txBody>
          <a:bodyPr/>
          <a:lstStyle/>
          <a:p>
            <a:pPr eaLnBrk="1" hangingPunct="1">
              <a:lnSpc>
                <a:spcPct val="180000"/>
              </a:lnSpc>
            </a:pPr>
            <a:r>
              <a:rPr lang="zh-CN" altLang="en-US"/>
              <a:t>插入元组或修改属性的值时，关系数据库管理系统检查元组上的约束条件是否被满足</a:t>
            </a:r>
          </a:p>
          <a:p>
            <a:pPr eaLnBrk="1" hangingPunct="1">
              <a:lnSpc>
                <a:spcPct val="180000"/>
              </a:lnSpc>
            </a:pPr>
            <a:r>
              <a:rPr lang="zh-CN" altLang="en-US"/>
              <a:t>如果不满足则操作被拒绝执行 </a:t>
            </a:r>
          </a:p>
        </p:txBody>
      </p:sp>
    </p:spTree>
    <p:extLst>
      <p:ext uri="{BB962C8B-B14F-4D97-AF65-F5344CB8AC3E}">
        <p14:creationId xmlns:p14="http://schemas.microsoft.com/office/powerpoint/2010/main" val="1942970481"/>
      </p:ext>
    </p:extLst>
  </p:cSld>
  <p:clrMapOvr>
    <a:masterClrMapping/>
  </p:clrMapOvr>
  <p:transition spd="slow" advTm="109595">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5148263" y="971550"/>
            <a:ext cx="3773487"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实体完整性</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参照完整性</a:t>
            </a: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用户定义的完整性</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rgbClr val="FF0000"/>
                </a:solidFill>
                <a:latin typeface="微软雅黑" panose="020B0503020204020204" pitchFamily="34" charset="-122"/>
                <a:ea typeface="微软雅黑" panose="020B0503020204020204" pitchFamily="34" charset="-122"/>
              </a:rPr>
              <a:t>完整性约束命名字句</a:t>
            </a:r>
            <a:endParaRPr lang="en-US" altLang="zh-CN" sz="2000" b="1">
              <a:solidFill>
                <a:srgbClr val="FF0000"/>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触发器</a:t>
            </a:r>
          </a:p>
        </p:txBody>
      </p:sp>
      <p:cxnSp>
        <p:nvCxnSpPr>
          <p:cNvPr id="3" name="直接连接符 2"/>
          <p:cNvCxnSpPr/>
          <p:nvPr/>
        </p:nvCxnSpPr>
        <p:spPr>
          <a:xfrm>
            <a:off x="4999038" y="15906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999038" y="22637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99038" y="295116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2" name="文本框 41"/>
          <p:cNvSpPr txBox="1">
            <a:spLocks noChangeArrowheads="1"/>
          </p:cNvSpPr>
          <p:nvPr/>
        </p:nvSpPr>
        <p:spPr bwMode="auto">
          <a:xfrm>
            <a:off x="4506913" y="1012825"/>
            <a:ext cx="5524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9223" name="文本框 44"/>
          <p:cNvSpPr txBox="1">
            <a:spLocks noChangeArrowheads="1"/>
          </p:cNvSpPr>
          <p:nvPr/>
        </p:nvSpPr>
        <p:spPr bwMode="auto">
          <a:xfrm>
            <a:off x="4506913" y="16732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9224" name="文本框 46"/>
          <p:cNvSpPr txBox="1">
            <a:spLocks noChangeArrowheads="1"/>
          </p:cNvSpPr>
          <p:nvPr/>
        </p:nvSpPr>
        <p:spPr bwMode="auto">
          <a:xfrm>
            <a:off x="4506913" y="234632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9" name="直接连接符 8"/>
          <p:cNvCxnSpPr/>
          <p:nvPr/>
        </p:nvCxnSpPr>
        <p:spPr>
          <a:xfrm>
            <a:off x="4999038" y="362902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999038" y="429736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7" name="文本框 57"/>
          <p:cNvSpPr txBox="1">
            <a:spLocks noChangeArrowheads="1"/>
          </p:cNvSpPr>
          <p:nvPr/>
        </p:nvSpPr>
        <p:spPr bwMode="auto">
          <a:xfrm>
            <a:off x="4506913" y="3008313"/>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
        <p:nvSpPr>
          <p:cNvPr id="9228" name="文本框 58"/>
          <p:cNvSpPr txBox="1">
            <a:spLocks noChangeArrowheads="1"/>
          </p:cNvSpPr>
          <p:nvPr/>
        </p:nvSpPr>
        <p:spPr bwMode="auto">
          <a:xfrm>
            <a:off x="4506913" y="3663950"/>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5</a:t>
            </a:r>
            <a:endParaRPr lang="zh-CN" altLang="en-US" sz="4400" b="1">
              <a:solidFill>
                <a:srgbClr val="FFC000"/>
              </a:solidFill>
              <a:latin typeface="Cooper Black" panose="0208090404030B020404" pitchFamily="18" charset="0"/>
            </a:endParaRPr>
          </a:p>
        </p:txBody>
      </p:sp>
    </p:spTree>
    <p:extLst>
      <p:ext uri="{BB962C8B-B14F-4D97-AF65-F5344CB8AC3E}">
        <p14:creationId xmlns:p14="http://schemas.microsoft.com/office/powerpoint/2010/main" val="932885922"/>
      </p:ext>
    </p:extLst>
  </p:cSld>
  <p:clrMapOvr>
    <a:masterClrMapping/>
  </p:clrMapOvr>
  <p:transition spd="slow" advTm="77506">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4035" name="Rectangle 2"/>
          <p:cNvSpPr>
            <a:spLocks noGrp="1" noChangeArrowheads="1"/>
          </p:cNvSpPr>
          <p:nvPr>
            <p:ph type="title"/>
          </p:nvPr>
        </p:nvSpPr>
        <p:spPr/>
        <p:txBody>
          <a:bodyPr anchor="ctr"/>
          <a:lstStyle/>
          <a:p>
            <a:pPr eaLnBrk="1" hangingPunct="1"/>
            <a:r>
              <a:rPr lang="zh-CN" altLang="en-US"/>
              <a:t>完整性约束命名子句</a:t>
            </a:r>
          </a:p>
        </p:txBody>
      </p:sp>
      <p:sp>
        <p:nvSpPr>
          <p:cNvPr id="44036" name="Rectangle 3"/>
          <p:cNvSpPr>
            <a:spLocks noGrp="1" noChangeArrowheads="1"/>
          </p:cNvSpPr>
          <p:nvPr>
            <p:ph sz="quarter" idx="10"/>
          </p:nvPr>
        </p:nvSpPr>
        <p:spPr/>
        <p:txBody>
          <a:bodyPr/>
          <a:lstStyle/>
          <a:p>
            <a:pPr eaLnBrk="1" hangingPunct="1">
              <a:lnSpc>
                <a:spcPct val="150000"/>
              </a:lnSpc>
              <a:buFont typeface="Wingdings" panose="05000000000000000000" pitchFamily="2" charset="2"/>
              <a:buNone/>
            </a:pPr>
            <a:r>
              <a:rPr lang="en-US" altLang="zh-CN"/>
              <a:t>CONSTRAINT &lt;</a:t>
            </a:r>
            <a:r>
              <a:rPr lang="zh-CN" altLang="en-US"/>
              <a:t>完整性约束条件名</a:t>
            </a:r>
            <a:r>
              <a:rPr lang="en-US" altLang="zh-CN"/>
              <a:t>&gt;&lt;</a:t>
            </a:r>
            <a:r>
              <a:rPr lang="zh-CN" altLang="en-US"/>
              <a:t>完整性约束条件</a:t>
            </a:r>
            <a:r>
              <a:rPr lang="en-US" altLang="zh-CN"/>
              <a:t>&gt;</a:t>
            </a:r>
          </a:p>
          <a:p>
            <a:pPr marL="0" indent="0" eaLnBrk="1" hangingPunct="1">
              <a:lnSpc>
                <a:spcPct val="150000"/>
              </a:lnSpc>
              <a:buNone/>
            </a:pPr>
            <a:r>
              <a:rPr lang="en-US" altLang="zh-CN"/>
              <a:t>&lt;</a:t>
            </a:r>
            <a:r>
              <a:rPr lang="zh-CN" altLang="en-US"/>
              <a:t>完整性约束条件</a:t>
            </a:r>
            <a:r>
              <a:rPr lang="en-US" altLang="zh-CN"/>
              <a:t>&gt;</a:t>
            </a:r>
            <a:r>
              <a:rPr lang="zh-CN" altLang="en-US"/>
              <a:t>包括：</a:t>
            </a:r>
            <a:r>
              <a:rPr lang="en-US" altLang="zh-CN"/>
              <a:t>NOT NULL</a:t>
            </a:r>
            <a:r>
              <a:rPr lang="zh-CN" altLang="en-US"/>
              <a:t>、</a:t>
            </a:r>
            <a:r>
              <a:rPr lang="en-US" altLang="zh-CN"/>
              <a:t>UNIQUE</a:t>
            </a:r>
            <a:r>
              <a:rPr lang="zh-CN" altLang="en-US"/>
              <a:t>、</a:t>
            </a:r>
            <a:r>
              <a:rPr lang="en-US" altLang="zh-CN"/>
              <a:t>PRIMARY KEY</a:t>
            </a:r>
            <a:r>
              <a:rPr lang="zh-CN" altLang="en-US"/>
              <a:t>短语、</a:t>
            </a:r>
            <a:r>
              <a:rPr lang="en-US" altLang="zh-CN"/>
              <a:t>FOREIGN KEY</a:t>
            </a:r>
            <a:r>
              <a:rPr lang="zh-CN" altLang="en-US"/>
              <a:t>短语、</a:t>
            </a:r>
            <a:r>
              <a:rPr lang="en-US" altLang="zh-CN"/>
              <a:t>CHECK</a:t>
            </a:r>
            <a:r>
              <a:rPr lang="zh-CN" altLang="en-US"/>
              <a:t>短语等</a:t>
            </a:r>
            <a:endParaRPr lang="en-US" altLang="zh-CN"/>
          </a:p>
        </p:txBody>
      </p:sp>
    </p:spTree>
    <p:extLst>
      <p:ext uri="{BB962C8B-B14F-4D97-AF65-F5344CB8AC3E}">
        <p14:creationId xmlns:p14="http://schemas.microsoft.com/office/powerpoint/2010/main" val="2683775624"/>
      </p:ext>
    </p:extLst>
  </p:cSld>
  <p:clrMapOvr>
    <a:masterClrMapping/>
  </p:clrMapOvr>
  <p:transition spd="slow" advTm="109595">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5059" name="Rectangle 2"/>
          <p:cNvSpPr>
            <a:spLocks noGrp="1" noChangeArrowheads="1"/>
          </p:cNvSpPr>
          <p:nvPr>
            <p:ph type="title"/>
          </p:nvPr>
        </p:nvSpPr>
        <p:spPr/>
        <p:txBody>
          <a:bodyPr anchor="ctr"/>
          <a:lstStyle/>
          <a:p>
            <a:pPr eaLnBrk="1" hangingPunct="1"/>
            <a:r>
              <a:rPr lang="zh-CN" altLang="en-US"/>
              <a:t>完整性约束命名子句</a:t>
            </a:r>
            <a:endParaRPr lang="en-US" altLang="zh-CN"/>
          </a:p>
        </p:txBody>
      </p:sp>
      <p:sp>
        <p:nvSpPr>
          <p:cNvPr id="45060" name="Rectangle 3"/>
          <p:cNvSpPr>
            <a:spLocks noGrp="1" noChangeArrowheads="1"/>
          </p:cNvSpPr>
          <p:nvPr>
            <p:ph sz="quarter" idx="10"/>
          </p:nvPr>
        </p:nvSpPr>
        <p:spPr>
          <a:xfrm>
            <a:off x="755576" y="697260"/>
            <a:ext cx="8136582" cy="4319587"/>
          </a:xfrm>
        </p:spPr>
        <p:txBody>
          <a:bodyPr/>
          <a:lstStyle/>
          <a:p>
            <a:pPr marL="0" indent="0" eaLnBrk="1" hangingPunct="1">
              <a:lnSpc>
                <a:spcPct val="150000"/>
              </a:lnSpc>
              <a:buFont typeface="Wingdings" panose="05000000000000000000" pitchFamily="2" charset="2"/>
              <a:buNone/>
            </a:pPr>
            <a:r>
              <a:rPr lang="zh-CN" altLang="en-US" sz="1800"/>
              <a:t>建立学生登记表</a:t>
            </a:r>
            <a:r>
              <a:rPr lang="en-US" altLang="zh-CN" sz="1800"/>
              <a:t>Student</a:t>
            </a:r>
            <a:r>
              <a:rPr lang="zh-CN" altLang="en-US" sz="1800"/>
              <a:t>，要求学号在</a:t>
            </a:r>
            <a:r>
              <a:rPr lang="en-US" altLang="zh-CN" sz="1800"/>
              <a:t>90000~99999</a:t>
            </a:r>
            <a:r>
              <a:rPr lang="zh-CN" altLang="en-US" sz="1800"/>
              <a:t>之间，姓名不能取空值，年龄小于</a:t>
            </a:r>
            <a:r>
              <a:rPr lang="en-US" altLang="zh-CN" sz="1800"/>
              <a:t>30</a:t>
            </a:r>
            <a:r>
              <a:rPr lang="zh-CN" altLang="en-US" sz="1800"/>
              <a:t>，性别只能是“男”或“女”。</a:t>
            </a:r>
          </a:p>
          <a:p>
            <a:pPr eaLnBrk="1" hangingPunct="1">
              <a:spcBef>
                <a:spcPct val="0"/>
              </a:spcBef>
              <a:buFont typeface="Wingdings" panose="05000000000000000000" pitchFamily="2" charset="2"/>
              <a:buNone/>
            </a:pPr>
            <a:r>
              <a:rPr lang="zh-CN" altLang="en-US" sz="1833">
                <a:latin typeface="华文中宋" panose="02010600040101010101" pitchFamily="2" charset="-122"/>
                <a:ea typeface="华文中宋" panose="02010600040101010101" pitchFamily="2" charset="-122"/>
              </a:rPr>
              <a:t>    </a:t>
            </a:r>
            <a:r>
              <a:rPr lang="en-US" altLang="zh-CN" sz="1833">
                <a:latin typeface="华文中宋" panose="02010600040101010101" pitchFamily="2" charset="-122"/>
                <a:ea typeface="华文中宋" panose="02010600040101010101" pitchFamily="2" charset="-122"/>
              </a:rPr>
              <a:t>CREATE TABLE Student</a:t>
            </a:r>
          </a:p>
          <a:p>
            <a:pPr eaLnBrk="1" hangingPunct="1">
              <a:spcBef>
                <a:spcPct val="0"/>
              </a:spcBef>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      </a:t>
            </a:r>
            <a:r>
              <a:rPr lang="zh-CN" altLang="en-US" sz="1600">
                <a:latin typeface="华文中宋" panose="02010600040101010101" pitchFamily="2" charset="-122"/>
                <a:ea typeface="华文中宋" panose="02010600040101010101" pitchFamily="2" charset="-122"/>
              </a:rPr>
              <a:t>(   </a:t>
            </a:r>
            <a:r>
              <a:rPr lang="en-US" altLang="zh-CN" sz="1600">
                <a:latin typeface="华文中宋" panose="02010600040101010101" pitchFamily="2" charset="-122"/>
                <a:ea typeface="华文中宋" panose="02010600040101010101" pitchFamily="2" charset="-122"/>
              </a:rPr>
              <a:t>Sno  NUMERIC</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6</a:t>
            </a:r>
            <a:r>
              <a:rPr lang="zh-CN" altLang="en-US" sz="1600">
                <a:latin typeface="华文中宋" panose="02010600040101010101" pitchFamily="2" charset="-122"/>
                <a:ea typeface="华文中宋" panose="02010600040101010101" pitchFamily="2" charset="-122"/>
              </a:rPr>
              <a:t>)</a:t>
            </a:r>
          </a:p>
          <a:p>
            <a:pPr eaLnBrk="1" hangingPunct="1">
              <a:spcBef>
                <a:spcPct val="0"/>
              </a:spcBef>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       </a:t>
            </a:r>
            <a:r>
              <a:rPr lang="en-US" altLang="zh-CN" sz="1600">
                <a:solidFill>
                  <a:srgbClr val="FF0000"/>
                </a:solidFill>
                <a:latin typeface="华文中宋" panose="02010600040101010101" pitchFamily="2" charset="-122"/>
                <a:ea typeface="华文中宋" panose="02010600040101010101" pitchFamily="2" charset="-122"/>
              </a:rPr>
              <a:t> </a:t>
            </a:r>
            <a:r>
              <a:rPr lang="zh-CN" altLang="en-US" sz="1600">
                <a:solidFill>
                  <a:srgbClr val="FF0000"/>
                </a:solidFill>
                <a:latin typeface="华文中宋" panose="02010600040101010101" pitchFamily="2" charset="-122"/>
                <a:ea typeface="华文中宋" panose="02010600040101010101" pitchFamily="2" charset="-122"/>
              </a:rPr>
              <a:t>  </a:t>
            </a:r>
            <a:r>
              <a:rPr lang="en-US" altLang="zh-CN" sz="1600">
                <a:solidFill>
                  <a:srgbClr val="FF0000"/>
                </a:solidFill>
                <a:latin typeface="华文中宋" panose="02010600040101010101" pitchFamily="2" charset="-122"/>
                <a:ea typeface="华文中宋" panose="02010600040101010101" pitchFamily="2" charset="-122"/>
              </a:rPr>
              <a:t>CONSTRAINT C1 CHECK </a:t>
            </a:r>
            <a:r>
              <a:rPr lang="zh-CN" altLang="en-US" sz="1600">
                <a:solidFill>
                  <a:srgbClr val="FF0000"/>
                </a:solidFill>
                <a:latin typeface="华文中宋" panose="02010600040101010101" pitchFamily="2" charset="-122"/>
                <a:ea typeface="华文中宋" panose="02010600040101010101" pitchFamily="2" charset="-122"/>
              </a:rPr>
              <a:t>(</a:t>
            </a:r>
            <a:r>
              <a:rPr lang="en-US" altLang="zh-CN" sz="1600">
                <a:solidFill>
                  <a:srgbClr val="FF0000"/>
                </a:solidFill>
                <a:latin typeface="华文中宋" panose="02010600040101010101" pitchFamily="2" charset="-122"/>
                <a:ea typeface="华文中宋" panose="02010600040101010101" pitchFamily="2" charset="-122"/>
              </a:rPr>
              <a:t>Sno BETWEEN 90000 AND 99999</a:t>
            </a:r>
            <a:r>
              <a:rPr lang="zh-CN" altLang="en-US" sz="1600">
                <a:solidFill>
                  <a:srgbClr val="FF0000"/>
                </a:solidFill>
                <a:latin typeface="华文中宋" panose="02010600040101010101" pitchFamily="2" charset="-122"/>
                <a:ea typeface="华文中宋" panose="02010600040101010101" pitchFamily="2" charset="-122"/>
              </a:rPr>
              <a:t>),</a:t>
            </a:r>
          </a:p>
          <a:p>
            <a:pPr eaLnBrk="1" hangingPunct="1">
              <a:spcBef>
                <a:spcPct val="0"/>
              </a:spcBef>
              <a:buFont typeface="Wingdings" panose="05000000000000000000" pitchFamily="2" charset="2"/>
              <a:buNone/>
            </a:pPr>
            <a:r>
              <a:rPr lang="zh-CN" altLang="en-US" sz="1600">
                <a:latin typeface="华文中宋" panose="02010600040101010101" pitchFamily="2" charset="-122"/>
                <a:ea typeface="华文中宋" panose="02010600040101010101" pitchFamily="2" charset="-122"/>
              </a:rPr>
              <a:t>          </a:t>
            </a:r>
            <a:r>
              <a:rPr lang="en-US" altLang="zh-CN" sz="1600">
                <a:latin typeface="华文中宋" panose="02010600040101010101" pitchFamily="2" charset="-122"/>
                <a:ea typeface="华文中宋" panose="02010600040101010101" pitchFamily="2" charset="-122"/>
              </a:rPr>
              <a:t>Sname  CHAR</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20</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  </a:t>
            </a:r>
          </a:p>
          <a:p>
            <a:pPr eaLnBrk="1" hangingPunct="1">
              <a:spcBef>
                <a:spcPct val="0"/>
              </a:spcBef>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        </a:t>
            </a:r>
            <a:r>
              <a:rPr lang="zh-CN" altLang="en-US" sz="1600">
                <a:latin typeface="华文中宋" panose="02010600040101010101" pitchFamily="2" charset="-122"/>
                <a:ea typeface="华文中宋" panose="02010600040101010101" pitchFamily="2" charset="-122"/>
              </a:rPr>
              <a:t>  </a:t>
            </a:r>
            <a:r>
              <a:rPr lang="en-US" altLang="zh-CN" sz="1600">
                <a:solidFill>
                  <a:srgbClr val="FF0000"/>
                </a:solidFill>
                <a:latin typeface="华文中宋" panose="02010600040101010101" pitchFamily="2" charset="-122"/>
                <a:ea typeface="华文中宋" panose="02010600040101010101" pitchFamily="2" charset="-122"/>
              </a:rPr>
              <a:t>CONSTRAINT C2 NOT NULL</a:t>
            </a:r>
            <a:r>
              <a:rPr lang="zh-CN" altLang="en-US" sz="1600">
                <a:solidFill>
                  <a:srgbClr val="FF0000"/>
                </a:solidFill>
                <a:latin typeface="华文中宋" panose="02010600040101010101" pitchFamily="2" charset="-122"/>
                <a:ea typeface="华文中宋" panose="02010600040101010101" pitchFamily="2" charset="-122"/>
              </a:rPr>
              <a:t>,</a:t>
            </a:r>
          </a:p>
          <a:p>
            <a:pPr eaLnBrk="1" hangingPunct="1">
              <a:spcBef>
                <a:spcPct val="0"/>
              </a:spcBef>
              <a:buFont typeface="Wingdings" panose="05000000000000000000" pitchFamily="2" charset="2"/>
              <a:buNone/>
            </a:pPr>
            <a:r>
              <a:rPr lang="zh-CN" altLang="en-US" sz="1600">
                <a:latin typeface="华文中宋" panose="02010600040101010101" pitchFamily="2" charset="-122"/>
                <a:ea typeface="华文中宋" panose="02010600040101010101" pitchFamily="2" charset="-122"/>
              </a:rPr>
              <a:t>          </a:t>
            </a:r>
            <a:r>
              <a:rPr lang="en-US" altLang="zh-CN" sz="1600">
                <a:latin typeface="华文中宋" panose="02010600040101010101" pitchFamily="2" charset="-122"/>
                <a:ea typeface="华文中宋" panose="02010600040101010101" pitchFamily="2" charset="-122"/>
              </a:rPr>
              <a:t>Sage  NUMERIC</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3</a:t>
            </a:r>
            <a:r>
              <a:rPr lang="zh-CN" altLang="en-US" sz="1600">
                <a:latin typeface="华文中宋" panose="02010600040101010101" pitchFamily="2" charset="-122"/>
                <a:ea typeface="华文中宋" panose="02010600040101010101" pitchFamily="2" charset="-122"/>
              </a:rPr>
              <a:t>)</a:t>
            </a:r>
          </a:p>
          <a:p>
            <a:pPr eaLnBrk="1" hangingPunct="1">
              <a:spcBef>
                <a:spcPct val="0"/>
              </a:spcBef>
              <a:buFont typeface="Wingdings" panose="05000000000000000000" pitchFamily="2" charset="2"/>
              <a:buNone/>
            </a:pPr>
            <a:r>
              <a:rPr lang="en-US" altLang="zh-CN" sz="1600">
                <a:solidFill>
                  <a:srgbClr val="FF0000"/>
                </a:solidFill>
                <a:latin typeface="华文中宋" panose="02010600040101010101" pitchFamily="2" charset="-122"/>
                <a:ea typeface="华文中宋" panose="02010600040101010101" pitchFamily="2" charset="-122"/>
              </a:rPr>
              <a:t>       </a:t>
            </a:r>
            <a:r>
              <a:rPr lang="zh-CN" altLang="en-US" sz="1600">
                <a:solidFill>
                  <a:srgbClr val="FF0000"/>
                </a:solidFill>
                <a:latin typeface="华文中宋" panose="02010600040101010101" pitchFamily="2" charset="-122"/>
                <a:ea typeface="华文中宋" panose="02010600040101010101" pitchFamily="2" charset="-122"/>
              </a:rPr>
              <a:t>  </a:t>
            </a:r>
            <a:r>
              <a:rPr lang="en-US" altLang="zh-CN" sz="1600">
                <a:solidFill>
                  <a:srgbClr val="FF0000"/>
                </a:solidFill>
                <a:latin typeface="华文中宋" panose="02010600040101010101" pitchFamily="2" charset="-122"/>
                <a:ea typeface="华文中宋" panose="02010600040101010101" pitchFamily="2" charset="-122"/>
              </a:rPr>
              <a:t> CONSTRAINT C3 CHECK </a:t>
            </a:r>
            <a:r>
              <a:rPr lang="zh-CN" altLang="en-US" sz="1600">
                <a:solidFill>
                  <a:srgbClr val="FF0000"/>
                </a:solidFill>
                <a:latin typeface="华文中宋" panose="02010600040101010101" pitchFamily="2" charset="-122"/>
                <a:ea typeface="华文中宋" panose="02010600040101010101" pitchFamily="2" charset="-122"/>
              </a:rPr>
              <a:t>(</a:t>
            </a:r>
            <a:r>
              <a:rPr lang="en-US" altLang="zh-CN" sz="1600">
                <a:solidFill>
                  <a:srgbClr val="FF0000"/>
                </a:solidFill>
                <a:latin typeface="华文中宋" panose="02010600040101010101" pitchFamily="2" charset="-122"/>
                <a:ea typeface="华文中宋" panose="02010600040101010101" pitchFamily="2" charset="-122"/>
              </a:rPr>
              <a:t>Sage &lt; 30</a:t>
            </a:r>
            <a:r>
              <a:rPr lang="zh-CN" altLang="en-US" sz="1600">
                <a:solidFill>
                  <a:srgbClr val="FF0000"/>
                </a:solidFill>
                <a:latin typeface="华文中宋" panose="02010600040101010101" pitchFamily="2" charset="-122"/>
                <a:ea typeface="华文中宋" panose="02010600040101010101" pitchFamily="2" charset="-122"/>
              </a:rPr>
              <a:t>),</a:t>
            </a:r>
          </a:p>
          <a:p>
            <a:pPr eaLnBrk="1" hangingPunct="1">
              <a:spcBef>
                <a:spcPct val="0"/>
              </a:spcBef>
              <a:buFont typeface="Wingdings" panose="05000000000000000000" pitchFamily="2" charset="2"/>
              <a:buNone/>
            </a:pPr>
            <a:r>
              <a:rPr lang="zh-CN" altLang="en-US" sz="1600">
                <a:latin typeface="华文中宋" panose="02010600040101010101" pitchFamily="2" charset="-122"/>
                <a:ea typeface="华文中宋" panose="02010600040101010101" pitchFamily="2" charset="-122"/>
              </a:rPr>
              <a:t>          </a:t>
            </a:r>
            <a:r>
              <a:rPr lang="en-US" altLang="zh-CN" sz="1600">
                <a:latin typeface="华文中宋" panose="02010600040101010101" pitchFamily="2" charset="-122"/>
                <a:ea typeface="华文中宋" panose="02010600040101010101" pitchFamily="2" charset="-122"/>
              </a:rPr>
              <a:t>Ssex  CHAR</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2</a:t>
            </a:r>
            <a:r>
              <a:rPr lang="zh-CN" altLang="en-US" sz="1600">
                <a:latin typeface="华文中宋" panose="02010600040101010101" pitchFamily="2" charset="-122"/>
                <a:ea typeface="华文中宋" panose="02010600040101010101" pitchFamily="2" charset="-122"/>
              </a:rPr>
              <a:t>)</a:t>
            </a:r>
          </a:p>
          <a:p>
            <a:pPr eaLnBrk="1" hangingPunct="1">
              <a:spcBef>
                <a:spcPct val="0"/>
              </a:spcBef>
              <a:buNone/>
            </a:pPr>
            <a:r>
              <a:rPr lang="en-US" altLang="zh-CN" sz="1600">
                <a:solidFill>
                  <a:srgbClr val="FF0000"/>
                </a:solidFill>
                <a:latin typeface="华文中宋" panose="02010600040101010101" pitchFamily="2" charset="-122"/>
                <a:ea typeface="华文中宋" panose="02010600040101010101" pitchFamily="2" charset="-122"/>
              </a:rPr>
              <a:t>       </a:t>
            </a:r>
            <a:r>
              <a:rPr lang="zh-CN" altLang="en-US" sz="1600">
                <a:solidFill>
                  <a:srgbClr val="FF0000"/>
                </a:solidFill>
                <a:latin typeface="华文中宋" panose="02010600040101010101" pitchFamily="2" charset="-122"/>
                <a:ea typeface="华文中宋" panose="02010600040101010101" pitchFamily="2" charset="-122"/>
              </a:rPr>
              <a:t>  </a:t>
            </a:r>
            <a:r>
              <a:rPr lang="en-US" altLang="zh-CN" sz="1600">
                <a:solidFill>
                  <a:srgbClr val="FF0000"/>
                </a:solidFill>
                <a:latin typeface="华文中宋" panose="02010600040101010101" pitchFamily="2" charset="-122"/>
                <a:ea typeface="华文中宋" panose="02010600040101010101" pitchFamily="2" charset="-122"/>
              </a:rPr>
              <a:t> CONSTRAINT C4 CHECK </a:t>
            </a:r>
            <a:r>
              <a:rPr lang="zh-CN" altLang="en-US" sz="1600">
                <a:solidFill>
                  <a:srgbClr val="FF0000"/>
                </a:solidFill>
                <a:latin typeface="华文中宋" panose="02010600040101010101" pitchFamily="2" charset="-122"/>
                <a:ea typeface="华文中宋" panose="02010600040101010101" pitchFamily="2" charset="-122"/>
              </a:rPr>
              <a:t>(</a:t>
            </a:r>
            <a:r>
              <a:rPr lang="en-US" altLang="zh-CN" sz="1600">
                <a:solidFill>
                  <a:srgbClr val="FF0000"/>
                </a:solidFill>
                <a:latin typeface="华文中宋" panose="02010600040101010101" pitchFamily="2" charset="-122"/>
                <a:ea typeface="华文中宋" panose="02010600040101010101" pitchFamily="2" charset="-122"/>
              </a:rPr>
              <a:t>Ssex IN </a:t>
            </a:r>
            <a:r>
              <a:rPr lang="zh-CN" altLang="en-US" sz="1600">
                <a:solidFill>
                  <a:srgbClr val="FF0000"/>
                </a:solidFill>
                <a:latin typeface="华文中宋" panose="02010600040101010101" pitchFamily="2" charset="-122"/>
                <a:ea typeface="华文中宋" panose="02010600040101010101" pitchFamily="2" charset="-122"/>
              </a:rPr>
              <a:t>(</a:t>
            </a:r>
            <a:r>
              <a:rPr lang="en-US" altLang="zh-CN" sz="1600">
                <a:solidFill>
                  <a:srgbClr val="FF0000"/>
                </a:solidFill>
                <a:latin typeface="华文中宋" panose="02010600040101010101" pitchFamily="2" charset="-122"/>
                <a:ea typeface="华文中宋" panose="02010600040101010101" pitchFamily="2" charset="-122"/>
              </a:rPr>
              <a:t> ‘</a:t>
            </a:r>
            <a:r>
              <a:rPr lang="zh-CN" altLang="en-US" sz="1600">
                <a:solidFill>
                  <a:srgbClr val="FF0000"/>
                </a:solidFill>
                <a:latin typeface="华文中宋" panose="02010600040101010101" pitchFamily="2" charset="-122"/>
                <a:ea typeface="华文中宋" panose="02010600040101010101" pitchFamily="2" charset="-122"/>
              </a:rPr>
              <a:t>男</a:t>
            </a:r>
            <a:r>
              <a:rPr lang="en-US" altLang="zh-CN" sz="1600">
                <a:solidFill>
                  <a:srgbClr val="FF0000"/>
                </a:solidFill>
                <a:latin typeface="华文中宋" panose="02010600040101010101" pitchFamily="2" charset="-122"/>
                <a:ea typeface="华文中宋" panose="02010600040101010101" pitchFamily="2" charset="-122"/>
              </a:rPr>
              <a:t>’, ‘</a:t>
            </a:r>
            <a:r>
              <a:rPr lang="zh-CN" altLang="en-US" sz="1600">
                <a:solidFill>
                  <a:srgbClr val="FF0000"/>
                </a:solidFill>
                <a:latin typeface="华文中宋" panose="02010600040101010101" pitchFamily="2" charset="-122"/>
                <a:ea typeface="华文中宋" panose="02010600040101010101" pitchFamily="2" charset="-122"/>
              </a:rPr>
              <a:t>女</a:t>
            </a:r>
            <a:r>
              <a:rPr lang="en-US" altLang="zh-CN" sz="1600">
                <a:solidFill>
                  <a:srgbClr val="FF0000"/>
                </a:solidFill>
                <a:latin typeface="华文中宋" panose="02010600040101010101" pitchFamily="2" charset="-122"/>
                <a:ea typeface="华文中宋" panose="02010600040101010101" pitchFamily="2" charset="-122"/>
              </a:rPr>
              <a:t>’</a:t>
            </a:r>
            <a:r>
              <a:rPr lang="zh-CN" altLang="en-US" sz="1600">
                <a:solidFill>
                  <a:srgbClr val="FF0000"/>
                </a:solidFill>
                <a:latin typeface="华文中宋" panose="02010600040101010101" pitchFamily="2" charset="-122"/>
                <a:ea typeface="华文中宋" panose="02010600040101010101" pitchFamily="2" charset="-122"/>
              </a:rPr>
              <a:t>)),</a:t>
            </a:r>
          </a:p>
          <a:p>
            <a:pPr eaLnBrk="1" hangingPunct="1">
              <a:spcBef>
                <a:spcPct val="0"/>
              </a:spcBef>
              <a:buFont typeface="Wingdings" panose="05000000000000000000" pitchFamily="2" charset="2"/>
              <a:buNone/>
            </a:pPr>
            <a:r>
              <a:rPr lang="zh-CN" altLang="en-US" sz="1600">
                <a:solidFill>
                  <a:srgbClr val="FF0000"/>
                </a:solidFill>
                <a:latin typeface="华文中宋" panose="02010600040101010101" pitchFamily="2" charset="-122"/>
                <a:ea typeface="华文中宋" panose="02010600040101010101" pitchFamily="2" charset="-122"/>
              </a:rPr>
              <a:t>          </a:t>
            </a:r>
            <a:r>
              <a:rPr lang="en-US" altLang="zh-CN" sz="1600">
                <a:solidFill>
                  <a:srgbClr val="FF0000"/>
                </a:solidFill>
                <a:latin typeface="华文中宋" panose="02010600040101010101" pitchFamily="2" charset="-122"/>
                <a:ea typeface="华文中宋" panose="02010600040101010101" pitchFamily="2" charset="-122"/>
              </a:rPr>
              <a:t>CONSTRAINT StudentKey PRIMARY KEY</a:t>
            </a:r>
            <a:r>
              <a:rPr lang="zh-CN" altLang="en-US" sz="1600">
                <a:solidFill>
                  <a:srgbClr val="FF0000"/>
                </a:solidFill>
                <a:latin typeface="华文中宋" panose="02010600040101010101" pitchFamily="2" charset="-122"/>
                <a:ea typeface="华文中宋" panose="02010600040101010101" pitchFamily="2" charset="-122"/>
              </a:rPr>
              <a:t>(</a:t>
            </a:r>
            <a:r>
              <a:rPr lang="en-US" altLang="zh-CN" sz="1600">
                <a:solidFill>
                  <a:srgbClr val="FF0000"/>
                </a:solidFill>
                <a:latin typeface="华文中宋" panose="02010600040101010101" pitchFamily="2" charset="-122"/>
                <a:ea typeface="华文中宋" panose="02010600040101010101" pitchFamily="2" charset="-122"/>
              </a:rPr>
              <a:t>Sno</a:t>
            </a:r>
            <a:r>
              <a:rPr lang="zh-CN" altLang="en-US" sz="1600">
                <a:solidFill>
                  <a:srgbClr val="FF0000"/>
                </a:solidFill>
                <a:latin typeface="华文中宋" panose="02010600040101010101" pitchFamily="2" charset="-122"/>
                <a:ea typeface="华文中宋" panose="02010600040101010101" pitchFamily="2" charset="-122"/>
              </a:rPr>
              <a:t>)</a:t>
            </a:r>
            <a:r>
              <a:rPr lang="zh-CN" altLang="en-US" sz="1600">
                <a:latin typeface="华文中宋" panose="02010600040101010101" pitchFamily="2" charset="-122"/>
                <a:ea typeface="华文中宋" panose="02010600040101010101" pitchFamily="2" charset="-122"/>
              </a:rPr>
              <a:t> )</a:t>
            </a:r>
          </a:p>
          <a:p>
            <a:pPr marL="457200" lvl="1" indent="0" eaLnBrk="1" hangingPunct="1">
              <a:spcBef>
                <a:spcPct val="0"/>
              </a:spcBef>
              <a:buNone/>
            </a:pPr>
            <a:endParaRPr lang="en-US" altLang="zh-CN" sz="1833"/>
          </a:p>
          <a:p>
            <a:pPr marL="0" indent="-17463" eaLnBrk="1" hangingPunct="1">
              <a:lnSpc>
                <a:spcPct val="150000"/>
              </a:lnSpc>
              <a:spcBef>
                <a:spcPct val="0"/>
              </a:spcBef>
              <a:buNone/>
            </a:pPr>
            <a:r>
              <a:rPr lang="zh-CN" altLang="en-US" sz="1800"/>
              <a:t>在</a:t>
            </a:r>
            <a:r>
              <a:rPr lang="en-US" altLang="zh-CN" sz="1800"/>
              <a:t>Student</a:t>
            </a:r>
            <a:r>
              <a:rPr lang="zh-CN" altLang="en-US" sz="1800"/>
              <a:t>表上建立了</a:t>
            </a:r>
            <a:r>
              <a:rPr lang="en-US" altLang="zh-CN" sz="1800"/>
              <a:t>5</a:t>
            </a:r>
            <a:r>
              <a:rPr lang="zh-CN" altLang="en-US" sz="1800"/>
              <a:t>个约束条件，包括主码约束（命名为</a:t>
            </a:r>
            <a:r>
              <a:rPr lang="en-US" altLang="zh-CN" sz="1800"/>
              <a:t>StudentKey</a:t>
            </a:r>
            <a:r>
              <a:rPr lang="zh-CN" altLang="en-US" sz="1800"/>
              <a:t>）以及</a:t>
            </a:r>
            <a:r>
              <a:rPr lang="en-US" altLang="zh-CN" sz="1800"/>
              <a:t>C1</a:t>
            </a:r>
            <a:r>
              <a:rPr lang="zh-CN" altLang="en-US" sz="1800"/>
              <a:t>、</a:t>
            </a:r>
            <a:r>
              <a:rPr lang="en-US" altLang="zh-CN" sz="1800"/>
              <a:t>C2</a:t>
            </a:r>
            <a:r>
              <a:rPr lang="zh-CN" altLang="en-US" sz="1800"/>
              <a:t>、</a:t>
            </a:r>
            <a:r>
              <a:rPr lang="en-US" altLang="zh-CN" sz="1800"/>
              <a:t>C3</a:t>
            </a:r>
            <a:r>
              <a:rPr lang="zh-CN" altLang="en-US" sz="1800"/>
              <a:t>、</a:t>
            </a:r>
            <a:r>
              <a:rPr lang="en-US" altLang="zh-CN" sz="1800"/>
              <a:t>C4</a:t>
            </a:r>
            <a:r>
              <a:rPr lang="zh-CN" altLang="en-US" sz="1800"/>
              <a:t>四个列级约束。</a:t>
            </a:r>
          </a:p>
        </p:txBody>
      </p:sp>
    </p:spTree>
    <p:extLst>
      <p:ext uri="{BB962C8B-B14F-4D97-AF65-F5344CB8AC3E}">
        <p14:creationId xmlns:p14="http://schemas.microsoft.com/office/powerpoint/2010/main" val="1539350029"/>
      </p:ext>
    </p:extLst>
  </p:cSld>
  <p:clrMapOvr>
    <a:masterClrMapping/>
  </p:clrMapOvr>
  <p:transition spd="slow" advTm="109595">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6083" name="Rectangle 2"/>
          <p:cNvSpPr>
            <a:spLocks noGrp="1" noChangeArrowheads="1"/>
          </p:cNvSpPr>
          <p:nvPr>
            <p:ph type="title"/>
          </p:nvPr>
        </p:nvSpPr>
        <p:spPr/>
        <p:txBody>
          <a:bodyPr anchor="ctr"/>
          <a:lstStyle/>
          <a:p>
            <a:pPr eaLnBrk="1" hangingPunct="1"/>
            <a:r>
              <a:rPr lang="zh-CN" altLang="en-US"/>
              <a:t>完整性约束命名子句</a:t>
            </a:r>
            <a:endParaRPr lang="en-US" altLang="zh-CN"/>
          </a:p>
        </p:txBody>
      </p:sp>
      <p:sp>
        <p:nvSpPr>
          <p:cNvPr id="46084" name="Rectangle 3"/>
          <p:cNvSpPr>
            <a:spLocks noGrp="1" noChangeArrowheads="1"/>
          </p:cNvSpPr>
          <p:nvPr>
            <p:ph sz="quarter" idx="10"/>
          </p:nvPr>
        </p:nvSpPr>
        <p:spPr/>
        <p:txBody>
          <a:bodyPr/>
          <a:lstStyle/>
          <a:p>
            <a:pPr eaLnBrk="1" hangingPunct="1">
              <a:buFont typeface="Wingdings" panose="05000000000000000000" pitchFamily="2" charset="2"/>
              <a:buNone/>
            </a:pPr>
            <a:r>
              <a:rPr lang="zh-CN" altLang="en-US" sz="1800"/>
              <a:t>建立教师表</a:t>
            </a:r>
            <a:r>
              <a:rPr lang="en-US" altLang="zh-CN" sz="1800"/>
              <a:t>TEACHER</a:t>
            </a:r>
            <a:r>
              <a:rPr lang="zh-CN" altLang="en-US" sz="1800"/>
              <a:t>，要求每个教师的应发工资不低于</a:t>
            </a:r>
            <a:r>
              <a:rPr lang="en-US" altLang="zh-CN" sz="1800"/>
              <a:t>3000</a:t>
            </a:r>
            <a:r>
              <a:rPr lang="zh-CN" altLang="en-US" sz="1800"/>
              <a:t>元。</a:t>
            </a:r>
          </a:p>
          <a:p>
            <a:pPr eaLnBrk="1" hangingPunct="1">
              <a:buFont typeface="Wingdings" panose="05000000000000000000" pitchFamily="2" charset="2"/>
              <a:buNone/>
            </a:pPr>
            <a:r>
              <a:rPr lang="zh-CN" altLang="en-US" sz="1800"/>
              <a:t>应发工资是工资列</a:t>
            </a:r>
            <a:r>
              <a:rPr lang="en-US" altLang="zh-CN" sz="1800"/>
              <a:t>Sal</a:t>
            </a:r>
            <a:r>
              <a:rPr lang="zh-CN" altLang="en-US" sz="1800"/>
              <a:t>与扣除项</a:t>
            </a:r>
            <a:r>
              <a:rPr lang="en-US" altLang="zh-CN" sz="1800"/>
              <a:t>Deduct</a:t>
            </a:r>
            <a:r>
              <a:rPr lang="zh-CN" altLang="en-US" sz="1800"/>
              <a:t>之和。</a:t>
            </a:r>
          </a:p>
          <a:p>
            <a:pPr eaLnBrk="1" hangingPunct="1">
              <a:lnSpc>
                <a:spcPct val="150000"/>
              </a:lnSpc>
              <a:spcBef>
                <a:spcPct val="0"/>
              </a:spcBef>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CREATE TABLE TEACHER</a:t>
            </a:r>
            <a:endParaRPr lang="zh-CN" altLang="en-US" sz="1600">
              <a:latin typeface="华文中宋" panose="02010600040101010101" pitchFamily="2" charset="-122"/>
              <a:ea typeface="华文中宋" panose="02010600040101010101" pitchFamily="2" charset="-122"/>
            </a:endParaRPr>
          </a:p>
          <a:p>
            <a:pPr eaLnBrk="1" hangingPunct="1">
              <a:lnSpc>
                <a:spcPct val="150000"/>
              </a:lnSpc>
              <a:spcBef>
                <a:spcPct val="0"/>
              </a:spcBef>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 </a:t>
            </a:r>
            <a:r>
              <a:rPr lang="zh-CN" altLang="en-US" sz="1600">
                <a:latin typeface="华文中宋" panose="02010600040101010101" pitchFamily="2" charset="-122"/>
                <a:ea typeface="华文中宋" panose="02010600040101010101" pitchFamily="2" charset="-122"/>
              </a:rPr>
              <a:t>( </a:t>
            </a:r>
            <a:r>
              <a:rPr lang="en-US" altLang="zh-CN" sz="1600">
                <a:latin typeface="华文中宋" panose="02010600040101010101" pitchFamily="2" charset="-122"/>
                <a:ea typeface="华文中宋" panose="02010600040101010101" pitchFamily="2" charset="-122"/>
              </a:rPr>
              <a:t>Eno    NUMERIC</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4</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  PRIMARY KEY    </a:t>
            </a:r>
            <a:r>
              <a:rPr lang="en-US" altLang="zh-CN" sz="1200">
                <a:latin typeface="华文中宋" panose="02010600040101010101" pitchFamily="2" charset="-122"/>
                <a:ea typeface="华文中宋" panose="02010600040101010101" pitchFamily="2" charset="-122"/>
              </a:rPr>
              <a:t>/*</a:t>
            </a:r>
            <a:r>
              <a:rPr lang="zh-CN" altLang="en-US" sz="1200">
                <a:latin typeface="华文中宋" panose="02010600040101010101" pitchFamily="2" charset="-122"/>
                <a:ea typeface="华文中宋" panose="02010600040101010101" pitchFamily="2" charset="-122"/>
              </a:rPr>
              <a:t>在列级定义主码</a:t>
            </a:r>
            <a:r>
              <a:rPr lang="en-US" altLang="zh-CN" sz="1200">
                <a:latin typeface="华文中宋" panose="02010600040101010101" pitchFamily="2" charset="-122"/>
                <a:ea typeface="华文中宋" panose="02010600040101010101" pitchFamily="2" charset="-122"/>
              </a:rPr>
              <a:t>*/</a:t>
            </a:r>
            <a:endParaRPr lang="zh-CN" altLang="en-US" sz="1200">
              <a:latin typeface="华文中宋" panose="02010600040101010101" pitchFamily="2" charset="-122"/>
              <a:ea typeface="华文中宋" panose="02010600040101010101" pitchFamily="2" charset="-122"/>
            </a:endParaRPr>
          </a:p>
          <a:p>
            <a:pPr indent="-85725" eaLnBrk="1" hangingPunct="1">
              <a:lnSpc>
                <a:spcPct val="150000"/>
              </a:lnSpc>
              <a:spcBef>
                <a:spcPct val="0"/>
              </a:spcBef>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Ename  CHAR</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10</a:t>
            </a:r>
            <a:r>
              <a:rPr lang="zh-CN" altLang="en-US" sz="1600">
                <a:latin typeface="华文中宋" panose="02010600040101010101" pitchFamily="2" charset="-122"/>
                <a:ea typeface="华文中宋" panose="02010600040101010101" pitchFamily="2" charset="-122"/>
              </a:rPr>
              <a:t>),</a:t>
            </a:r>
          </a:p>
          <a:p>
            <a:pPr indent="-85725" eaLnBrk="1" hangingPunct="1">
              <a:lnSpc>
                <a:spcPct val="150000"/>
              </a:lnSpc>
              <a:spcBef>
                <a:spcPct val="0"/>
              </a:spcBef>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Job     CHAR</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8</a:t>
            </a:r>
            <a:r>
              <a:rPr lang="zh-CN" altLang="en-US" sz="1600">
                <a:latin typeface="华文中宋" panose="02010600040101010101" pitchFamily="2" charset="-122"/>
                <a:ea typeface="华文中宋" panose="02010600040101010101" pitchFamily="2" charset="-122"/>
              </a:rPr>
              <a:t>),</a:t>
            </a:r>
          </a:p>
          <a:p>
            <a:pPr indent="-85725" eaLnBrk="1" hangingPunct="1">
              <a:lnSpc>
                <a:spcPct val="150000"/>
              </a:lnSpc>
              <a:spcBef>
                <a:spcPct val="0"/>
              </a:spcBef>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Sal     NUMERIC</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7</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2</a:t>
            </a:r>
            <a:r>
              <a:rPr lang="zh-CN" altLang="en-US" sz="1600">
                <a:latin typeface="华文中宋" panose="02010600040101010101" pitchFamily="2" charset="-122"/>
                <a:ea typeface="华文中宋" panose="02010600040101010101" pitchFamily="2" charset="-122"/>
              </a:rPr>
              <a:t>),</a:t>
            </a:r>
          </a:p>
          <a:p>
            <a:pPr indent="-85725" eaLnBrk="1" hangingPunct="1">
              <a:lnSpc>
                <a:spcPct val="150000"/>
              </a:lnSpc>
              <a:spcBef>
                <a:spcPct val="0"/>
              </a:spcBef>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Deduct  NUMERIC</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7</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2</a:t>
            </a:r>
            <a:r>
              <a:rPr lang="zh-CN" altLang="en-US" sz="1600">
                <a:latin typeface="华文中宋" panose="02010600040101010101" pitchFamily="2" charset="-122"/>
                <a:ea typeface="华文中宋" panose="02010600040101010101" pitchFamily="2" charset="-122"/>
              </a:rPr>
              <a:t>),</a:t>
            </a:r>
          </a:p>
          <a:p>
            <a:pPr indent="-85725" eaLnBrk="1" hangingPunct="1">
              <a:lnSpc>
                <a:spcPct val="150000"/>
              </a:lnSpc>
              <a:spcBef>
                <a:spcPct val="0"/>
              </a:spcBef>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Deptno  NUMERIC</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2</a:t>
            </a:r>
            <a:r>
              <a:rPr lang="zh-CN" altLang="en-US" sz="1600">
                <a:latin typeface="华文中宋" panose="02010600040101010101" pitchFamily="2" charset="-122"/>
                <a:ea typeface="华文中宋" panose="02010600040101010101" pitchFamily="2" charset="-122"/>
              </a:rPr>
              <a:t>),</a:t>
            </a:r>
          </a:p>
          <a:p>
            <a:pPr indent="-85725" eaLnBrk="1" hangingPunct="1">
              <a:lnSpc>
                <a:spcPct val="150000"/>
              </a:lnSpc>
              <a:spcBef>
                <a:spcPct val="0"/>
              </a:spcBef>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CONSTRAINT TecherFKey FOREIGN KEY </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Deptno</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 REFERENCES DEPT</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Deptno</a:t>
            </a:r>
            <a:r>
              <a:rPr lang="zh-CN" altLang="en-US" sz="1600">
                <a:latin typeface="华文中宋" panose="02010600040101010101" pitchFamily="2" charset="-122"/>
                <a:ea typeface="华文中宋" panose="02010600040101010101" pitchFamily="2" charset="-122"/>
              </a:rPr>
              <a:t>),</a:t>
            </a:r>
          </a:p>
          <a:p>
            <a:pPr indent="-85725" eaLnBrk="1" hangingPunct="1">
              <a:lnSpc>
                <a:spcPct val="150000"/>
              </a:lnSpc>
              <a:spcBef>
                <a:spcPct val="0"/>
              </a:spcBef>
              <a:buFont typeface="Wingdings" panose="05000000000000000000" pitchFamily="2" charset="2"/>
              <a:buNone/>
            </a:pPr>
            <a:r>
              <a:rPr lang="en-US" altLang="zh-CN" sz="1600">
                <a:latin typeface="华文中宋" panose="02010600040101010101" pitchFamily="2" charset="-122"/>
                <a:ea typeface="华文中宋" panose="02010600040101010101" pitchFamily="2" charset="-122"/>
              </a:rPr>
              <a:t>CONSTRAINT C1 CHECK </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Sal + Deduct &gt;= 3000</a:t>
            </a: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 </a:t>
            </a:r>
            <a:endParaRPr lang="zh-CN" altLang="en-US" sz="1600">
              <a:latin typeface="华文中宋" panose="02010600040101010101" pitchFamily="2" charset="-122"/>
              <a:ea typeface="华文中宋" panose="02010600040101010101" pitchFamily="2" charset="-122"/>
            </a:endParaRPr>
          </a:p>
          <a:p>
            <a:pPr eaLnBrk="1" hangingPunct="1">
              <a:lnSpc>
                <a:spcPct val="150000"/>
              </a:lnSpc>
              <a:spcBef>
                <a:spcPct val="0"/>
              </a:spcBef>
              <a:buFont typeface="Wingdings" panose="05000000000000000000" pitchFamily="2" charset="2"/>
              <a:buNone/>
            </a:pPr>
            <a:r>
              <a:rPr lang="zh-CN" altLang="en-US" sz="1600">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endParaRPr lang="zh-CN" altLang="en-US" sz="1500"/>
          </a:p>
        </p:txBody>
      </p:sp>
    </p:spTree>
    <p:extLst>
      <p:ext uri="{BB962C8B-B14F-4D97-AF65-F5344CB8AC3E}">
        <p14:creationId xmlns:p14="http://schemas.microsoft.com/office/powerpoint/2010/main" val="4251433569"/>
      </p:ext>
    </p:extLst>
  </p:cSld>
  <p:clrMapOvr>
    <a:masterClrMapping/>
  </p:clrMapOvr>
  <p:transition spd="slow" advTm="109595">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7107" name="Rectangle 2"/>
          <p:cNvSpPr>
            <a:spLocks noGrp="1" noChangeArrowheads="1"/>
          </p:cNvSpPr>
          <p:nvPr>
            <p:ph type="title"/>
          </p:nvPr>
        </p:nvSpPr>
        <p:spPr/>
        <p:txBody>
          <a:bodyPr anchor="ctr"/>
          <a:lstStyle/>
          <a:p>
            <a:pPr eaLnBrk="1" hangingPunct="1"/>
            <a:r>
              <a:rPr lang="zh-CN" altLang="en-US"/>
              <a:t>修改表中的完整性限制</a:t>
            </a:r>
            <a:endParaRPr lang="en-US" altLang="zh-CN"/>
          </a:p>
        </p:txBody>
      </p:sp>
      <p:sp>
        <p:nvSpPr>
          <p:cNvPr id="47108" name="Rectangle 3"/>
          <p:cNvSpPr>
            <a:spLocks noGrp="1" noChangeArrowheads="1"/>
          </p:cNvSpPr>
          <p:nvPr>
            <p:ph sz="quarter" idx="10"/>
          </p:nvPr>
        </p:nvSpPr>
        <p:spPr/>
        <p:txBody>
          <a:bodyPr/>
          <a:lstStyle/>
          <a:p>
            <a:pPr eaLnBrk="1" hangingPunct="1">
              <a:lnSpc>
                <a:spcPct val="150000"/>
              </a:lnSpc>
            </a:pPr>
            <a:r>
              <a:rPr lang="zh-CN" altLang="en-US"/>
              <a:t>使用</a:t>
            </a:r>
            <a:r>
              <a:rPr lang="en-US" altLang="zh-CN" b="1">
                <a:solidFill>
                  <a:srgbClr val="FF0000"/>
                </a:solidFill>
              </a:rPr>
              <a:t>ALTER TABLE</a:t>
            </a:r>
            <a:r>
              <a:rPr lang="zh-CN" altLang="en-US"/>
              <a:t>语句修改表中的完整性限制</a:t>
            </a:r>
            <a:endParaRPr lang="en-US" altLang="zh-CN"/>
          </a:p>
          <a:p>
            <a:pPr lvl="1" eaLnBrk="1" hangingPunct="1">
              <a:lnSpc>
                <a:spcPct val="150000"/>
              </a:lnSpc>
            </a:pPr>
            <a:endParaRPr lang="en-US" altLang="zh-CN" sz="1600"/>
          </a:p>
          <a:p>
            <a:pPr eaLnBrk="1" hangingPunct="1">
              <a:lnSpc>
                <a:spcPct val="150000"/>
              </a:lnSpc>
              <a:buFont typeface="Wingdings" panose="05000000000000000000" pitchFamily="2" charset="2"/>
              <a:buNone/>
            </a:pPr>
            <a:r>
              <a:rPr lang="zh-CN" altLang="en-US" sz="2000"/>
              <a:t>去掉例</a:t>
            </a:r>
            <a:r>
              <a:rPr lang="en-US" altLang="zh-CN" sz="2000"/>
              <a:t>Student</a:t>
            </a:r>
            <a:r>
              <a:rPr lang="zh-CN" altLang="en-US" sz="2000"/>
              <a:t>表中对性别的限制。</a:t>
            </a:r>
          </a:p>
          <a:p>
            <a:pPr eaLnBrk="1" hangingPunct="1">
              <a:lnSpc>
                <a:spcPct val="150000"/>
              </a:lnSpc>
              <a:buFont typeface="Wingdings" panose="05000000000000000000" pitchFamily="2" charset="2"/>
              <a:buNone/>
            </a:pPr>
            <a:r>
              <a:rPr lang="en-US" altLang="zh-CN" sz="2000">
                <a:latin typeface="华文中宋" panose="02010600040101010101" pitchFamily="2" charset="-122"/>
                <a:ea typeface="华文中宋" panose="02010600040101010101" pitchFamily="2" charset="-122"/>
              </a:rPr>
              <a:t>ALTER TABLE Student  </a:t>
            </a:r>
            <a:r>
              <a:rPr lang="en-US" altLang="zh-CN" sz="2000" b="1">
                <a:solidFill>
                  <a:srgbClr val="FF0000"/>
                </a:solidFill>
                <a:latin typeface="华文中宋" panose="02010600040101010101" pitchFamily="2" charset="-122"/>
                <a:ea typeface="华文中宋" panose="02010600040101010101" pitchFamily="2" charset="-122"/>
              </a:rPr>
              <a:t>DROP CONSTRAINT C4</a:t>
            </a:r>
            <a:endParaRPr lang="zh-CN" altLang="en-US" sz="2000" b="1">
              <a:solidFill>
                <a:srgbClr val="FF0000"/>
              </a:solidFill>
              <a:latin typeface="华文中宋" panose="02010600040101010101" pitchFamily="2" charset="-122"/>
              <a:ea typeface="华文中宋" panose="02010600040101010101" pitchFamily="2" charset="-122"/>
            </a:endParaRPr>
          </a:p>
          <a:p>
            <a:pPr lvl="1" eaLnBrk="1" hangingPunct="1">
              <a:lnSpc>
                <a:spcPct val="150000"/>
              </a:lnSpc>
            </a:pPr>
            <a:endParaRPr lang="zh-CN" altLang="en-US"/>
          </a:p>
        </p:txBody>
      </p:sp>
    </p:spTree>
    <p:extLst>
      <p:ext uri="{BB962C8B-B14F-4D97-AF65-F5344CB8AC3E}">
        <p14:creationId xmlns:p14="http://schemas.microsoft.com/office/powerpoint/2010/main" val="2930976037"/>
      </p:ext>
    </p:extLst>
  </p:cSld>
  <p:clrMapOvr>
    <a:masterClrMapping/>
  </p:clrMapOvr>
  <p:transition spd="slow" advTm="109595">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8131" name="Rectangle 2"/>
          <p:cNvSpPr>
            <a:spLocks noGrp="1" noChangeArrowheads="1"/>
          </p:cNvSpPr>
          <p:nvPr>
            <p:ph type="title"/>
          </p:nvPr>
        </p:nvSpPr>
        <p:spPr/>
        <p:txBody>
          <a:bodyPr anchor="ctr"/>
          <a:lstStyle/>
          <a:p>
            <a:pPr eaLnBrk="1" hangingPunct="1"/>
            <a:r>
              <a:rPr lang="zh-CN" altLang="en-US"/>
              <a:t>修改表中的完整性限制</a:t>
            </a:r>
            <a:endParaRPr lang="en-US" altLang="zh-CN"/>
          </a:p>
        </p:txBody>
      </p:sp>
      <p:sp>
        <p:nvSpPr>
          <p:cNvPr id="48132" name="Rectangle 3"/>
          <p:cNvSpPr>
            <a:spLocks noGrp="1" noChangeArrowheads="1"/>
          </p:cNvSpPr>
          <p:nvPr>
            <p:ph sz="quarter" idx="10"/>
          </p:nvPr>
        </p:nvSpPr>
        <p:spPr/>
        <p:txBody>
          <a:bodyPr/>
          <a:lstStyle/>
          <a:p>
            <a:pPr eaLnBrk="1" hangingPunct="1">
              <a:lnSpc>
                <a:spcPct val="120000"/>
              </a:lnSpc>
              <a:buFont typeface="Wingdings" panose="05000000000000000000" pitchFamily="2" charset="2"/>
              <a:buNone/>
            </a:pPr>
            <a:r>
              <a:rPr lang="zh-CN" altLang="en-US" sz="2000"/>
              <a:t>修改表</a:t>
            </a:r>
            <a:r>
              <a:rPr lang="en-US" altLang="zh-CN" sz="2000"/>
              <a:t>Student</a:t>
            </a:r>
            <a:r>
              <a:rPr lang="zh-CN" altLang="en-US" sz="2000"/>
              <a:t>中的约束条件，要求学号改为在</a:t>
            </a:r>
            <a:r>
              <a:rPr lang="en-US" altLang="zh-CN" sz="2000"/>
              <a:t>900000~999999</a:t>
            </a:r>
            <a:r>
              <a:rPr lang="zh-CN" altLang="en-US" sz="2000"/>
              <a:t>之间，年龄由小于</a:t>
            </a:r>
            <a:r>
              <a:rPr lang="en-US" altLang="zh-CN" sz="2000"/>
              <a:t>30</a:t>
            </a:r>
            <a:r>
              <a:rPr lang="zh-CN" altLang="en-US" sz="2000"/>
              <a:t>改为小于</a:t>
            </a:r>
            <a:r>
              <a:rPr lang="en-US" altLang="zh-CN" sz="2000"/>
              <a:t>40</a:t>
            </a:r>
          </a:p>
          <a:p>
            <a:pPr lvl="1" eaLnBrk="1" hangingPunct="1">
              <a:lnSpc>
                <a:spcPct val="120000"/>
              </a:lnSpc>
            </a:pPr>
            <a:r>
              <a:rPr lang="zh-CN" altLang="en-US">
                <a:solidFill>
                  <a:srgbClr val="3333FF"/>
                </a:solidFill>
              </a:rPr>
              <a:t>可以先删除原来的约束条件，再增加新的约束条件</a:t>
            </a:r>
          </a:p>
          <a:p>
            <a:pPr eaLnBrk="1" hangingPunct="1">
              <a:lnSpc>
                <a:spcPct val="120000"/>
              </a:lnSpc>
              <a:buFont typeface="Wingdings" panose="05000000000000000000" pitchFamily="2" charset="2"/>
              <a:buNone/>
            </a:pPr>
            <a:r>
              <a:rPr lang="zh-CN" altLang="en-US"/>
              <a:t>       </a:t>
            </a:r>
            <a:r>
              <a:rPr lang="en-US" altLang="zh-CN" sz="1667">
                <a:latin typeface="华文中宋" panose="02010600040101010101" pitchFamily="2" charset="-122"/>
                <a:ea typeface="华文中宋" panose="02010600040101010101" pitchFamily="2" charset="-122"/>
              </a:rPr>
              <a:t>ALTER TABLE Student</a:t>
            </a:r>
          </a:p>
          <a:p>
            <a:pPr eaLnBrk="1" hangingPunct="1">
              <a:lnSpc>
                <a:spcPct val="120000"/>
              </a:lnSpc>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        DROP CONSTRAINT C1</a:t>
            </a:r>
          </a:p>
          <a:p>
            <a:pPr eaLnBrk="1" hangingPunct="1">
              <a:lnSpc>
                <a:spcPct val="120000"/>
              </a:lnSpc>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        </a:t>
            </a:r>
            <a:r>
              <a:rPr lang="en-US" altLang="zh-CN" sz="1667">
                <a:solidFill>
                  <a:srgbClr val="FF0000"/>
                </a:solidFill>
                <a:latin typeface="华文中宋" panose="02010600040101010101" pitchFamily="2" charset="-122"/>
                <a:ea typeface="华文中宋" panose="02010600040101010101" pitchFamily="2" charset="-122"/>
              </a:rPr>
              <a:t>ALTER TABLE Student</a:t>
            </a:r>
          </a:p>
          <a:p>
            <a:pPr eaLnBrk="1" hangingPunct="1">
              <a:lnSpc>
                <a:spcPct val="120000"/>
              </a:lnSpc>
              <a:buFont typeface="Wingdings" panose="05000000000000000000" pitchFamily="2" charset="2"/>
              <a:buNone/>
            </a:pPr>
            <a:r>
              <a:rPr lang="en-US" altLang="zh-CN" sz="1667">
                <a:solidFill>
                  <a:srgbClr val="FF0000"/>
                </a:solidFill>
                <a:latin typeface="华文中宋" panose="02010600040101010101" pitchFamily="2" charset="-122"/>
                <a:ea typeface="华文中宋" panose="02010600040101010101" pitchFamily="2" charset="-122"/>
              </a:rPr>
              <a:t>        ADD CONSTRAINT C1 CHECK </a:t>
            </a:r>
            <a:r>
              <a:rPr lang="zh-CN" altLang="en-US" sz="1667">
                <a:solidFill>
                  <a:srgbClr val="FF0000"/>
                </a:solidFill>
                <a:latin typeface="华文中宋" panose="02010600040101010101" pitchFamily="2" charset="-122"/>
                <a:ea typeface="华文中宋" panose="02010600040101010101" pitchFamily="2" charset="-122"/>
              </a:rPr>
              <a:t>(</a:t>
            </a:r>
            <a:r>
              <a:rPr lang="en-US" altLang="zh-CN" sz="1667">
                <a:solidFill>
                  <a:srgbClr val="FF0000"/>
                </a:solidFill>
                <a:latin typeface="华文中宋" panose="02010600040101010101" pitchFamily="2" charset="-122"/>
                <a:ea typeface="华文中宋" panose="02010600040101010101" pitchFamily="2" charset="-122"/>
              </a:rPr>
              <a:t>Sno BETWEEN 900000 AND 999999</a:t>
            </a:r>
            <a:r>
              <a:rPr lang="zh-CN" altLang="en-US" sz="1667">
                <a:solidFill>
                  <a:srgbClr val="FF0000"/>
                </a:solidFill>
                <a:latin typeface="华文中宋" panose="02010600040101010101" pitchFamily="2" charset="-122"/>
                <a:ea typeface="华文中宋" panose="02010600040101010101" pitchFamily="2" charset="-122"/>
              </a:rPr>
              <a:t>),</a:t>
            </a:r>
          </a:p>
          <a:p>
            <a:pPr eaLnBrk="1" hangingPunct="1">
              <a:lnSpc>
                <a:spcPct val="120000"/>
              </a:lnSpc>
              <a:buFont typeface="Wingdings" panose="05000000000000000000" pitchFamily="2" charset="2"/>
              <a:buNone/>
            </a:pPr>
            <a:r>
              <a:rPr lang="zh-CN" altLang="en-US" sz="1667">
                <a:latin typeface="华文中宋" panose="02010600040101010101" pitchFamily="2" charset="-122"/>
                <a:ea typeface="华文中宋" panose="02010600040101010101" pitchFamily="2" charset="-122"/>
              </a:rPr>
              <a:t>        </a:t>
            </a:r>
            <a:r>
              <a:rPr lang="en-US" altLang="zh-CN" sz="1667">
                <a:latin typeface="华文中宋" panose="02010600040101010101" pitchFamily="2" charset="-122"/>
                <a:ea typeface="华文中宋" panose="02010600040101010101" pitchFamily="2" charset="-122"/>
              </a:rPr>
              <a:t>ALTER TABLE Student</a:t>
            </a:r>
          </a:p>
          <a:p>
            <a:pPr eaLnBrk="1" hangingPunct="1">
              <a:lnSpc>
                <a:spcPct val="120000"/>
              </a:lnSpc>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        DROP CONSTRAINT C3</a:t>
            </a:r>
          </a:p>
          <a:p>
            <a:pPr eaLnBrk="1" hangingPunct="1">
              <a:lnSpc>
                <a:spcPct val="120000"/>
              </a:lnSpc>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        </a:t>
            </a:r>
            <a:r>
              <a:rPr lang="en-US" altLang="zh-CN" sz="1667">
                <a:solidFill>
                  <a:srgbClr val="FF0000"/>
                </a:solidFill>
                <a:latin typeface="华文中宋" panose="02010600040101010101" pitchFamily="2" charset="-122"/>
                <a:ea typeface="华文中宋" panose="02010600040101010101" pitchFamily="2" charset="-122"/>
              </a:rPr>
              <a:t>ALTER TABLE Student</a:t>
            </a:r>
          </a:p>
          <a:p>
            <a:pPr eaLnBrk="1" hangingPunct="1">
              <a:lnSpc>
                <a:spcPct val="120000"/>
              </a:lnSpc>
              <a:buFont typeface="Wingdings" panose="05000000000000000000" pitchFamily="2" charset="2"/>
              <a:buNone/>
            </a:pPr>
            <a:r>
              <a:rPr lang="en-US" altLang="zh-CN" sz="1667">
                <a:solidFill>
                  <a:srgbClr val="FF0000"/>
                </a:solidFill>
                <a:latin typeface="华文中宋" panose="02010600040101010101" pitchFamily="2" charset="-122"/>
                <a:ea typeface="华文中宋" panose="02010600040101010101" pitchFamily="2" charset="-122"/>
              </a:rPr>
              <a:t>        ADD CONSTRAINT C3 CHECK</a:t>
            </a:r>
            <a:r>
              <a:rPr lang="zh-CN" altLang="en-US" sz="1667">
                <a:solidFill>
                  <a:srgbClr val="FF0000"/>
                </a:solidFill>
                <a:latin typeface="华文中宋" panose="02010600040101010101" pitchFamily="2" charset="-122"/>
                <a:ea typeface="华文中宋" panose="02010600040101010101" pitchFamily="2" charset="-122"/>
              </a:rPr>
              <a:t>(</a:t>
            </a:r>
            <a:r>
              <a:rPr lang="en-US" altLang="zh-CN" sz="1667">
                <a:solidFill>
                  <a:srgbClr val="FF0000"/>
                </a:solidFill>
                <a:latin typeface="华文中宋" panose="02010600040101010101" pitchFamily="2" charset="-122"/>
                <a:ea typeface="华文中宋" panose="02010600040101010101" pitchFamily="2" charset="-122"/>
              </a:rPr>
              <a:t>Sage &lt; 40</a:t>
            </a:r>
            <a:r>
              <a:rPr lang="zh-CN" altLang="en-US" sz="1667">
                <a:solidFill>
                  <a:srgbClr val="FF0000"/>
                </a:solidFill>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2533648129"/>
      </p:ext>
    </p:extLst>
  </p:cSld>
  <p:clrMapOvr>
    <a:masterClrMapping/>
  </p:clrMapOvr>
  <p:transition spd="slow" advTm="109595">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5148263" y="971550"/>
            <a:ext cx="3773487"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实体完整性</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参照完整性</a:t>
            </a: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用户定义的完整性</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完整性约束命名字句</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rgbClr val="FF0000"/>
                </a:solidFill>
                <a:latin typeface="微软雅黑" panose="020B0503020204020204" pitchFamily="34" charset="-122"/>
                <a:ea typeface="微软雅黑" panose="020B0503020204020204" pitchFamily="34" charset="-122"/>
              </a:rPr>
              <a:t>触发器</a:t>
            </a:r>
          </a:p>
        </p:txBody>
      </p:sp>
      <p:cxnSp>
        <p:nvCxnSpPr>
          <p:cNvPr id="3" name="直接连接符 2"/>
          <p:cNvCxnSpPr/>
          <p:nvPr/>
        </p:nvCxnSpPr>
        <p:spPr>
          <a:xfrm>
            <a:off x="4999038" y="15906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999038" y="22637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99038" y="295116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2" name="文本框 41"/>
          <p:cNvSpPr txBox="1">
            <a:spLocks noChangeArrowheads="1"/>
          </p:cNvSpPr>
          <p:nvPr/>
        </p:nvSpPr>
        <p:spPr bwMode="auto">
          <a:xfrm>
            <a:off x="4506913" y="1012825"/>
            <a:ext cx="5524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9223" name="文本框 44"/>
          <p:cNvSpPr txBox="1">
            <a:spLocks noChangeArrowheads="1"/>
          </p:cNvSpPr>
          <p:nvPr/>
        </p:nvSpPr>
        <p:spPr bwMode="auto">
          <a:xfrm>
            <a:off x="4506913" y="16732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9224" name="文本框 46"/>
          <p:cNvSpPr txBox="1">
            <a:spLocks noChangeArrowheads="1"/>
          </p:cNvSpPr>
          <p:nvPr/>
        </p:nvSpPr>
        <p:spPr bwMode="auto">
          <a:xfrm>
            <a:off x="4506913" y="234632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9" name="直接连接符 8"/>
          <p:cNvCxnSpPr/>
          <p:nvPr/>
        </p:nvCxnSpPr>
        <p:spPr>
          <a:xfrm>
            <a:off x="4999038" y="362902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999038" y="429736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7" name="文本框 57"/>
          <p:cNvSpPr txBox="1">
            <a:spLocks noChangeArrowheads="1"/>
          </p:cNvSpPr>
          <p:nvPr/>
        </p:nvSpPr>
        <p:spPr bwMode="auto">
          <a:xfrm>
            <a:off x="4506913" y="3008313"/>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
        <p:nvSpPr>
          <p:cNvPr id="9228" name="文本框 58"/>
          <p:cNvSpPr txBox="1">
            <a:spLocks noChangeArrowheads="1"/>
          </p:cNvSpPr>
          <p:nvPr/>
        </p:nvSpPr>
        <p:spPr bwMode="auto">
          <a:xfrm>
            <a:off x="4506913" y="3663950"/>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5</a:t>
            </a:r>
            <a:endParaRPr lang="zh-CN" altLang="en-US" sz="4400" b="1">
              <a:solidFill>
                <a:srgbClr val="FFC000"/>
              </a:solidFill>
              <a:latin typeface="Cooper Black" panose="0208090404030B020404" pitchFamily="18" charset="0"/>
            </a:endParaRPr>
          </a:p>
        </p:txBody>
      </p:sp>
    </p:spTree>
    <p:extLst>
      <p:ext uri="{BB962C8B-B14F-4D97-AF65-F5344CB8AC3E}">
        <p14:creationId xmlns:p14="http://schemas.microsoft.com/office/powerpoint/2010/main" val="657512480"/>
      </p:ext>
    </p:extLst>
  </p:cSld>
  <p:clrMapOvr>
    <a:masterClrMapping/>
  </p:clrMapOvr>
  <p:transition spd="slow" advTm="77506">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Rot="1" noChangeArrowheads="1"/>
          </p:cNvSpPr>
          <p:nvPr>
            <p:ph type="title"/>
          </p:nvPr>
        </p:nvSpPr>
        <p:spPr/>
        <p:txBody>
          <a:bodyPr anchor="ctr"/>
          <a:lstStyle/>
          <a:p>
            <a:pPr eaLnBrk="1" hangingPunct="1"/>
            <a:r>
              <a:rPr lang="zh-CN" altLang="en-US"/>
              <a:t>触发器</a:t>
            </a:r>
          </a:p>
        </p:txBody>
      </p:sp>
      <p:sp>
        <p:nvSpPr>
          <p:cNvPr id="56324" name="Rectangle 3"/>
          <p:cNvSpPr>
            <a:spLocks noGrp="1" noRot="1" noChangeArrowheads="1"/>
          </p:cNvSpPr>
          <p:nvPr>
            <p:ph sz="quarter" idx="10"/>
          </p:nvPr>
        </p:nvSpPr>
        <p:spPr/>
        <p:txBody>
          <a:bodyPr/>
          <a:lstStyle/>
          <a:p>
            <a:pPr eaLnBrk="1" hangingPunct="1">
              <a:lnSpc>
                <a:spcPct val="130000"/>
              </a:lnSpc>
            </a:pPr>
            <a:r>
              <a:rPr lang="zh-CN" altLang="en-US"/>
              <a:t>触发器是用编程的方法实现复杂的商业规则，它可以实现一般的数据完整性约束实现不了的复杂的完整性约束</a:t>
            </a:r>
          </a:p>
          <a:p>
            <a:pPr eaLnBrk="1" hangingPunct="1">
              <a:lnSpc>
                <a:spcPct val="130000"/>
              </a:lnSpc>
            </a:pPr>
            <a:r>
              <a:rPr lang="zh-CN" altLang="en-US"/>
              <a:t>不需要由用户调用执行，而是当用户对表中的数据进行</a:t>
            </a:r>
            <a:r>
              <a:rPr lang="en-US" altLang="zh-CN"/>
              <a:t>UPDATE</a:t>
            </a:r>
            <a:r>
              <a:rPr lang="zh-CN" altLang="en-US"/>
              <a:t>、</a:t>
            </a:r>
            <a:r>
              <a:rPr lang="en-US" altLang="zh-CN"/>
              <a:t>INSERT</a:t>
            </a:r>
            <a:r>
              <a:rPr lang="zh-CN" altLang="en-US"/>
              <a:t>或</a:t>
            </a:r>
            <a:r>
              <a:rPr lang="en-US" altLang="zh-CN"/>
              <a:t>DELETE</a:t>
            </a:r>
            <a:r>
              <a:rPr lang="zh-CN" altLang="en-US"/>
              <a:t>操作时自动触发执行的。</a:t>
            </a:r>
            <a:endParaRPr lang="zh-CN" altLang="en-US" sz="2333"/>
          </a:p>
          <a:p>
            <a:pPr eaLnBrk="1" hangingPunct="1">
              <a:lnSpc>
                <a:spcPct val="130000"/>
              </a:lnSpc>
            </a:pPr>
            <a:endParaRPr lang="en-US" altLang="zh-CN"/>
          </a:p>
        </p:txBody>
      </p:sp>
    </p:spTree>
    <p:extLst>
      <p:ext uri="{BB962C8B-B14F-4D97-AF65-F5344CB8AC3E}">
        <p14:creationId xmlns:p14="http://schemas.microsoft.com/office/powerpoint/2010/main" val="1607802162"/>
      </p:ext>
    </p:extLst>
  </p:cSld>
  <p:clrMapOvr>
    <a:masterClrMapping/>
  </p:clrMapOvr>
  <p:transition spd="slow" advTm="109595">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5148263" y="971550"/>
            <a:ext cx="3773487" cy="339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p>
            <a:pPr eaLnBrk="1" hangingPunct="1">
              <a:lnSpc>
                <a:spcPct val="200000"/>
              </a:lnSpc>
              <a:spcBef>
                <a:spcPct val="20000"/>
              </a:spcBef>
              <a:buClr>
                <a:schemeClr val="bg1"/>
              </a:buClr>
              <a:buSzPct val="112000"/>
            </a:pPr>
            <a:r>
              <a:rPr lang="zh-CN" altLang="en-US" sz="2000" b="1">
                <a:solidFill>
                  <a:srgbClr val="FF0000"/>
                </a:solidFill>
                <a:latin typeface="微软雅黑" panose="020B0503020204020204" pitchFamily="34" charset="-122"/>
                <a:ea typeface="微软雅黑" panose="020B0503020204020204" pitchFamily="34" charset="-122"/>
              </a:rPr>
              <a:t>实体完整性</a:t>
            </a:r>
            <a:endParaRPr lang="en-US" altLang="zh-CN" sz="2000" b="1">
              <a:solidFill>
                <a:srgbClr val="FF0000"/>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参照完整性</a:t>
            </a: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用户定义的完整性</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完整性约束命名字句</a:t>
            </a:r>
            <a:endParaRPr lang="en-US" altLang="zh-CN" sz="2000" b="1">
              <a:solidFill>
                <a:schemeClr val="bg1"/>
              </a:solidFill>
              <a:latin typeface="微软雅黑" panose="020B0503020204020204" pitchFamily="34" charset="-122"/>
              <a:ea typeface="微软雅黑" panose="020B0503020204020204" pitchFamily="34" charset="-122"/>
            </a:endParaRPr>
          </a:p>
          <a:p>
            <a:pPr eaLnBrk="1" hangingPunct="1">
              <a:lnSpc>
                <a:spcPct val="200000"/>
              </a:lnSpc>
              <a:spcBef>
                <a:spcPct val="20000"/>
              </a:spcBef>
              <a:buClr>
                <a:schemeClr val="bg1"/>
              </a:buClr>
              <a:buSzPct val="112000"/>
            </a:pPr>
            <a:r>
              <a:rPr lang="zh-CN" altLang="en-US" sz="2000" b="1">
                <a:solidFill>
                  <a:schemeClr val="bg1"/>
                </a:solidFill>
                <a:latin typeface="微软雅黑" panose="020B0503020204020204" pitchFamily="34" charset="-122"/>
                <a:ea typeface="微软雅黑" panose="020B0503020204020204" pitchFamily="34" charset="-122"/>
              </a:rPr>
              <a:t>触发器</a:t>
            </a:r>
          </a:p>
        </p:txBody>
      </p:sp>
      <p:cxnSp>
        <p:nvCxnSpPr>
          <p:cNvPr id="3" name="直接连接符 2"/>
          <p:cNvCxnSpPr/>
          <p:nvPr/>
        </p:nvCxnSpPr>
        <p:spPr>
          <a:xfrm>
            <a:off x="4999038" y="15906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4999038" y="22637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4999038" y="295116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2" name="文本框 41"/>
          <p:cNvSpPr txBox="1">
            <a:spLocks noChangeArrowheads="1"/>
          </p:cNvSpPr>
          <p:nvPr/>
        </p:nvSpPr>
        <p:spPr bwMode="auto">
          <a:xfrm>
            <a:off x="4506913" y="1012825"/>
            <a:ext cx="5524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9223" name="文本框 44"/>
          <p:cNvSpPr txBox="1">
            <a:spLocks noChangeArrowheads="1"/>
          </p:cNvSpPr>
          <p:nvPr/>
        </p:nvSpPr>
        <p:spPr bwMode="auto">
          <a:xfrm>
            <a:off x="4506913" y="16732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9224" name="文本框 46"/>
          <p:cNvSpPr txBox="1">
            <a:spLocks noChangeArrowheads="1"/>
          </p:cNvSpPr>
          <p:nvPr/>
        </p:nvSpPr>
        <p:spPr bwMode="auto">
          <a:xfrm>
            <a:off x="4506913" y="234632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9" name="直接连接符 8"/>
          <p:cNvCxnSpPr/>
          <p:nvPr/>
        </p:nvCxnSpPr>
        <p:spPr>
          <a:xfrm>
            <a:off x="4999038" y="362902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999038" y="429736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7" name="文本框 57"/>
          <p:cNvSpPr txBox="1">
            <a:spLocks noChangeArrowheads="1"/>
          </p:cNvSpPr>
          <p:nvPr/>
        </p:nvSpPr>
        <p:spPr bwMode="auto">
          <a:xfrm>
            <a:off x="4506913" y="3008313"/>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
        <p:nvSpPr>
          <p:cNvPr id="9228" name="文本框 58"/>
          <p:cNvSpPr txBox="1">
            <a:spLocks noChangeArrowheads="1"/>
          </p:cNvSpPr>
          <p:nvPr/>
        </p:nvSpPr>
        <p:spPr bwMode="auto">
          <a:xfrm>
            <a:off x="4506913" y="3663950"/>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5</a:t>
            </a:r>
            <a:endParaRPr lang="zh-CN" altLang="en-US" sz="4400" b="1">
              <a:solidFill>
                <a:srgbClr val="FFC000"/>
              </a:solidFill>
              <a:latin typeface="Cooper Black" panose="0208090404030B020404" pitchFamily="18" charset="0"/>
            </a:endParaRPr>
          </a:p>
        </p:txBody>
      </p:sp>
    </p:spTree>
    <p:extLst>
      <p:ext uri="{BB962C8B-B14F-4D97-AF65-F5344CB8AC3E}">
        <p14:creationId xmlns:p14="http://schemas.microsoft.com/office/powerpoint/2010/main" val="4056367686"/>
      </p:ext>
    </p:extLst>
  </p:cSld>
  <p:clrMapOvr>
    <a:masterClrMapping/>
  </p:clrMapOvr>
  <p:transition spd="slow" advTm="77506">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57347" name="Rectangle 2"/>
          <p:cNvSpPr>
            <a:spLocks noGrp="1" noChangeArrowheads="1"/>
          </p:cNvSpPr>
          <p:nvPr>
            <p:ph type="title"/>
          </p:nvPr>
        </p:nvSpPr>
        <p:spPr/>
        <p:txBody>
          <a:bodyPr anchor="ctr"/>
          <a:lstStyle/>
          <a:p>
            <a:pPr eaLnBrk="1" hangingPunct="1"/>
            <a:r>
              <a:rPr lang="zh-CN" altLang="zh-CN"/>
              <a:t>触发器</a:t>
            </a:r>
          </a:p>
        </p:txBody>
      </p:sp>
      <p:sp>
        <p:nvSpPr>
          <p:cNvPr id="57348" name="Rectangle 3"/>
          <p:cNvSpPr>
            <a:spLocks noGrp="1" noChangeArrowheads="1"/>
          </p:cNvSpPr>
          <p:nvPr>
            <p:ph sz="quarter" idx="10"/>
          </p:nvPr>
        </p:nvSpPr>
        <p:spPr/>
        <p:txBody>
          <a:bodyPr/>
          <a:lstStyle/>
          <a:p>
            <a:pPr marL="0" indent="0" eaLnBrk="1" hangingPunct="1">
              <a:lnSpc>
                <a:spcPct val="130000"/>
              </a:lnSpc>
              <a:buNone/>
            </a:pPr>
            <a:r>
              <a:rPr lang="zh-CN" altLang="en-US"/>
              <a:t>触发器（</a:t>
            </a:r>
            <a:r>
              <a:rPr lang="en-US" altLang="zh-CN"/>
              <a:t>Trigger</a:t>
            </a:r>
            <a:r>
              <a:rPr lang="zh-CN" altLang="en-US"/>
              <a:t>）是用户定义在关系表上的由</a:t>
            </a:r>
            <a:r>
              <a:rPr lang="zh-CN" altLang="en-US" b="1">
                <a:solidFill>
                  <a:srgbClr val="FF0000"/>
                </a:solidFill>
              </a:rPr>
              <a:t>事件驱动</a:t>
            </a:r>
            <a:r>
              <a:rPr lang="zh-CN" altLang="en-US"/>
              <a:t>的特殊过程</a:t>
            </a:r>
          </a:p>
          <a:p>
            <a:pPr eaLnBrk="1" hangingPunct="1">
              <a:lnSpc>
                <a:spcPct val="120000"/>
              </a:lnSpc>
            </a:pPr>
            <a:r>
              <a:rPr lang="zh-CN" altLang="en-US" sz="1800"/>
              <a:t> 触发器保存在数据库服务器中</a:t>
            </a:r>
            <a:endParaRPr lang="en-US" altLang="zh-CN" sz="1800"/>
          </a:p>
          <a:p>
            <a:pPr eaLnBrk="1" hangingPunct="1">
              <a:lnSpc>
                <a:spcPct val="120000"/>
              </a:lnSpc>
            </a:pPr>
            <a:r>
              <a:rPr lang="zh-CN" altLang="en-US" sz="1800"/>
              <a:t>任何用户对表的增、删、改操作均由服务器自动激活相应的触发器</a:t>
            </a:r>
          </a:p>
          <a:p>
            <a:pPr>
              <a:lnSpc>
                <a:spcPct val="120000"/>
              </a:lnSpc>
            </a:pPr>
            <a:r>
              <a:rPr lang="zh-CN" altLang="en-US" sz="1800"/>
              <a:t>触发器可以实施更为复杂的检查和操作，具有更精细和更强大的数据控制能力 </a:t>
            </a:r>
          </a:p>
        </p:txBody>
      </p:sp>
    </p:spTree>
    <p:extLst>
      <p:ext uri="{BB962C8B-B14F-4D97-AF65-F5344CB8AC3E}">
        <p14:creationId xmlns:p14="http://schemas.microsoft.com/office/powerpoint/2010/main" val="3034304505"/>
      </p:ext>
    </p:extLst>
  </p:cSld>
  <p:clrMapOvr>
    <a:masterClrMapping/>
  </p:clrMapOvr>
  <p:transition spd="slow" advTm="109595">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Rot="1" noChangeArrowheads="1"/>
          </p:cNvSpPr>
          <p:nvPr>
            <p:ph type="title"/>
          </p:nvPr>
        </p:nvSpPr>
        <p:spPr/>
        <p:txBody>
          <a:bodyPr anchor="ctr"/>
          <a:lstStyle/>
          <a:p>
            <a:pPr eaLnBrk="1" hangingPunct="1"/>
            <a:r>
              <a:rPr lang="zh-CN" altLang="en-US"/>
              <a:t>定义触发器</a:t>
            </a:r>
          </a:p>
        </p:txBody>
      </p:sp>
      <p:sp>
        <p:nvSpPr>
          <p:cNvPr id="50180" name="Rectangle 3"/>
          <p:cNvSpPr>
            <a:spLocks noGrp="1" noRot="1" noChangeArrowheads="1"/>
          </p:cNvSpPr>
          <p:nvPr>
            <p:ph sz="quarter" idx="10"/>
          </p:nvPr>
        </p:nvSpPr>
        <p:spPr/>
        <p:txBody>
          <a:bodyPr/>
          <a:lstStyle/>
          <a:p>
            <a:pPr marL="0" indent="0" eaLnBrk="1" hangingPunct="1">
              <a:lnSpc>
                <a:spcPct val="130000"/>
              </a:lnSpc>
              <a:buNone/>
            </a:pPr>
            <a:r>
              <a:rPr lang="en-US" altLang="zh-CN" dirty="0"/>
              <a:t>CREATE TRIGGER</a:t>
            </a:r>
            <a:r>
              <a:rPr lang="zh-CN" altLang="en-US"/>
              <a:t>语法格式：</a:t>
            </a:r>
            <a:endParaRPr lang="zh-CN" altLang="en-US" dirty="0"/>
          </a:p>
          <a:p>
            <a:pPr marL="0" indent="0" eaLnBrk="1" hangingPunct="1">
              <a:lnSpc>
                <a:spcPct val="130000"/>
              </a:lnSpc>
              <a:buNone/>
            </a:pPr>
            <a:endParaRPr lang="en-US" altLang="zh-CN" sz="1100"/>
          </a:p>
          <a:p>
            <a:pPr marL="0" indent="0" eaLnBrk="1" hangingPunct="1">
              <a:lnSpc>
                <a:spcPct val="130000"/>
              </a:lnSpc>
              <a:buNone/>
            </a:pPr>
            <a:r>
              <a:rPr lang="en-US" altLang="zh-CN" sz="1800">
                <a:latin typeface="华文中宋" panose="02010600040101010101" pitchFamily="2" charset="-122"/>
                <a:ea typeface="华文中宋" panose="02010600040101010101" pitchFamily="2" charset="-122"/>
              </a:rPr>
              <a:t>CREATE </a:t>
            </a:r>
            <a:r>
              <a:rPr lang="en-US" altLang="zh-CN" sz="1800" dirty="0">
                <a:latin typeface="华文中宋" panose="02010600040101010101" pitchFamily="2" charset="-122"/>
                <a:ea typeface="华文中宋" panose="02010600040101010101" pitchFamily="2" charset="-122"/>
              </a:rPr>
              <a:t>TRIGGER &lt;</a:t>
            </a:r>
            <a:r>
              <a:rPr lang="zh-CN" altLang="en-US" sz="1800" dirty="0">
                <a:latin typeface="华文中宋" panose="02010600040101010101" pitchFamily="2" charset="-122"/>
                <a:ea typeface="华文中宋" panose="02010600040101010101" pitchFamily="2" charset="-122"/>
              </a:rPr>
              <a:t>触发器名</a:t>
            </a:r>
            <a:r>
              <a:rPr lang="en-US" altLang="zh-CN" sz="1800" dirty="0">
                <a:latin typeface="华文中宋" panose="02010600040101010101" pitchFamily="2" charset="-122"/>
                <a:ea typeface="华文中宋" panose="02010600040101010101" pitchFamily="2" charset="-122"/>
              </a:rPr>
              <a:t>&gt;  </a:t>
            </a:r>
          </a:p>
          <a:p>
            <a:pPr marL="0" indent="0" eaLnBrk="1" hangingPunct="1">
              <a:lnSpc>
                <a:spcPct val="130000"/>
              </a:lnSpc>
              <a:buNone/>
            </a:pPr>
            <a:r>
              <a:rPr lang="en-US" sz="1800">
                <a:latin typeface="华文中宋" panose="02010600040101010101" pitchFamily="2" charset="-122"/>
                <a:ea typeface="华文中宋" panose="02010600040101010101" pitchFamily="2" charset="-122"/>
              </a:rPr>
              <a:t> </a:t>
            </a:r>
            <a:r>
              <a:rPr lang="en-US" altLang="zh-CN" sz="1800" dirty="0">
                <a:latin typeface="华文中宋" panose="02010600040101010101" pitchFamily="2" charset="-122"/>
                <a:ea typeface="华文中宋" panose="02010600040101010101" pitchFamily="2" charset="-122"/>
              </a:rPr>
              <a:t>{BEFORE | AFTER} &lt;</a:t>
            </a:r>
            <a:r>
              <a:rPr lang="zh-CN" altLang="en-US" sz="1800" dirty="0">
                <a:latin typeface="华文中宋" panose="02010600040101010101" pitchFamily="2" charset="-122"/>
                <a:ea typeface="华文中宋" panose="02010600040101010101" pitchFamily="2" charset="-122"/>
              </a:rPr>
              <a:t>触发事件</a:t>
            </a:r>
            <a:r>
              <a:rPr lang="en-US" altLang="zh-CN" sz="1800" dirty="0">
                <a:latin typeface="华文中宋" panose="02010600040101010101" pitchFamily="2" charset="-122"/>
                <a:ea typeface="华文中宋" panose="02010600040101010101" pitchFamily="2" charset="-122"/>
              </a:rPr>
              <a:t>&gt; ON &lt;</a:t>
            </a:r>
            <a:r>
              <a:rPr lang="zh-CN" altLang="en-US" sz="1800" dirty="0">
                <a:latin typeface="华文中宋" panose="02010600040101010101" pitchFamily="2" charset="-122"/>
                <a:ea typeface="华文中宋" panose="02010600040101010101" pitchFamily="2" charset="-122"/>
              </a:rPr>
              <a:t>表名</a:t>
            </a:r>
            <a:r>
              <a:rPr lang="en-US" altLang="zh-CN" sz="1800" dirty="0">
                <a:latin typeface="华文中宋" panose="02010600040101010101" pitchFamily="2" charset="-122"/>
                <a:ea typeface="华文中宋" panose="02010600040101010101" pitchFamily="2" charset="-122"/>
              </a:rPr>
              <a:t>&gt;</a:t>
            </a:r>
          </a:p>
          <a:p>
            <a:pPr marL="0" indent="0" eaLnBrk="1" hangingPunct="1">
              <a:lnSpc>
                <a:spcPct val="130000"/>
              </a:lnSpc>
              <a:buNone/>
            </a:pPr>
            <a:r>
              <a:rPr lang="en-US" altLang="zh-CN" sz="1800">
                <a:latin typeface="华文中宋" panose="02010600040101010101" pitchFamily="2" charset="-122"/>
                <a:ea typeface="华文中宋" panose="02010600040101010101" pitchFamily="2" charset="-122"/>
              </a:rPr>
              <a:t>REFERENCING </a:t>
            </a:r>
            <a:r>
              <a:rPr lang="en-US" altLang="zh-CN" sz="1800" dirty="0">
                <a:latin typeface="华文中宋" panose="02010600040101010101" pitchFamily="2" charset="-122"/>
                <a:ea typeface="华文中宋" panose="02010600040101010101" pitchFamily="2" charset="-122"/>
              </a:rPr>
              <a:t>NEW|OLD ROW AS&lt;</a:t>
            </a:r>
            <a:r>
              <a:rPr lang="zh-CN" altLang="en-US" sz="1800" dirty="0">
                <a:latin typeface="华文中宋" panose="02010600040101010101" pitchFamily="2" charset="-122"/>
                <a:ea typeface="华文中宋" panose="02010600040101010101" pitchFamily="2" charset="-122"/>
              </a:rPr>
              <a:t>变量</a:t>
            </a:r>
            <a:r>
              <a:rPr lang="en-US" altLang="zh-CN" sz="1800" dirty="0">
                <a:latin typeface="华文中宋" panose="02010600040101010101" pitchFamily="2" charset="-122"/>
                <a:ea typeface="华文中宋" panose="02010600040101010101" pitchFamily="2" charset="-122"/>
              </a:rPr>
              <a:t>&gt;</a:t>
            </a:r>
            <a:endParaRPr lang="zh-CN" altLang="en-US" sz="1800" dirty="0">
              <a:latin typeface="华文中宋" panose="02010600040101010101" pitchFamily="2" charset="-122"/>
              <a:ea typeface="华文中宋" panose="02010600040101010101" pitchFamily="2" charset="-122"/>
            </a:endParaRPr>
          </a:p>
          <a:p>
            <a:pPr marL="0" indent="0" eaLnBrk="1" hangingPunct="1">
              <a:lnSpc>
                <a:spcPct val="130000"/>
              </a:lnSpc>
              <a:buNone/>
            </a:pPr>
            <a:r>
              <a:rPr lang="en-US" altLang="zh-CN" sz="1800">
                <a:latin typeface="华文中宋" panose="02010600040101010101" pitchFamily="2" charset="-122"/>
                <a:ea typeface="华文中宋" panose="02010600040101010101" pitchFamily="2" charset="-122"/>
              </a:rPr>
              <a:t>FOR </a:t>
            </a:r>
            <a:r>
              <a:rPr lang="en-US" altLang="zh-CN" sz="1800" dirty="0">
                <a:latin typeface="华文中宋" panose="02010600040101010101" pitchFamily="2" charset="-122"/>
                <a:ea typeface="华文中宋" panose="02010600040101010101" pitchFamily="2" charset="-122"/>
              </a:rPr>
              <a:t>EACH  {ROW | STATEMENT}</a:t>
            </a:r>
          </a:p>
          <a:p>
            <a:pPr marL="0" indent="0" eaLnBrk="1" hangingPunct="1">
              <a:lnSpc>
                <a:spcPct val="130000"/>
              </a:lnSpc>
              <a:buNone/>
            </a:pPr>
            <a:r>
              <a:rPr lang="en-US" altLang="zh-CN" sz="1800">
                <a:latin typeface="华文中宋" panose="02010600040101010101" pitchFamily="2" charset="-122"/>
                <a:ea typeface="华文中宋" panose="02010600040101010101" pitchFamily="2" charset="-122"/>
              </a:rPr>
              <a:t> </a:t>
            </a:r>
            <a:r>
              <a:rPr lang="en-US" altLang="zh-CN" sz="1800" dirty="0">
                <a:latin typeface="华文中宋" panose="02010600040101010101" pitchFamily="2" charset="-122"/>
                <a:ea typeface="华文中宋" panose="02010600040101010101" pitchFamily="2" charset="-122"/>
              </a:rPr>
              <a:t>[WHEN &lt;</a:t>
            </a:r>
            <a:r>
              <a:rPr lang="zh-CN" altLang="en-US" sz="1800" dirty="0">
                <a:latin typeface="华文中宋" panose="02010600040101010101" pitchFamily="2" charset="-122"/>
                <a:ea typeface="华文中宋" panose="02010600040101010101" pitchFamily="2" charset="-122"/>
              </a:rPr>
              <a:t>触发条件</a:t>
            </a:r>
            <a:r>
              <a:rPr lang="en-US" altLang="zh-CN" sz="1800" dirty="0">
                <a:latin typeface="华文中宋" panose="02010600040101010101" pitchFamily="2" charset="-122"/>
                <a:ea typeface="华文中宋" panose="02010600040101010101" pitchFamily="2" charset="-122"/>
              </a:rPr>
              <a:t>&gt;]&lt;</a:t>
            </a:r>
            <a:r>
              <a:rPr lang="zh-CN" altLang="en-US" sz="1800" dirty="0">
                <a:latin typeface="华文中宋" panose="02010600040101010101" pitchFamily="2" charset="-122"/>
                <a:ea typeface="华文中宋" panose="02010600040101010101" pitchFamily="2" charset="-122"/>
              </a:rPr>
              <a:t>触发动作体</a:t>
            </a:r>
            <a:r>
              <a:rPr lang="en-US" altLang="zh-CN" sz="1800" dirty="0">
                <a:latin typeface="华文中宋" panose="02010600040101010101" pitchFamily="2" charset="-122"/>
                <a:ea typeface="华文中宋" panose="02010600040101010101" pitchFamily="2" charset="-122"/>
              </a:rPr>
              <a:t>&gt;</a:t>
            </a:r>
          </a:p>
        </p:txBody>
      </p:sp>
    </p:spTree>
    <p:extLst>
      <p:ext uri="{BB962C8B-B14F-4D97-AF65-F5344CB8AC3E}">
        <p14:creationId xmlns:p14="http://schemas.microsoft.com/office/powerpoint/2010/main" val="3730337473"/>
      </p:ext>
    </p:extLst>
  </p:cSld>
  <p:clrMapOvr>
    <a:masterClrMapping/>
  </p:clrMapOvr>
  <p:transition spd="slow" advTm="109595">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5</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触发器</a:t>
            </a:r>
          </a:p>
        </p:txBody>
      </p:sp>
      <p:sp>
        <p:nvSpPr>
          <p:cNvPr id="12" name="矩形 48"/>
          <p:cNvSpPr>
            <a:spLocks noChangeArrowheads="1"/>
          </p:cNvSpPr>
          <p:nvPr/>
        </p:nvSpPr>
        <p:spPr bwMode="auto">
          <a:xfrm>
            <a:off x="3635375" y="2557463"/>
            <a:ext cx="3506788"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定义触发器 </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激活触发器 </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删除触发器 </a:t>
            </a:r>
            <a:endParaRPr lang="zh-CN" altLang="en-US" sz="18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302350099"/>
      </p:ext>
    </p:extLst>
  </p:cSld>
  <p:clrMapOvr>
    <a:masterClrMapping/>
  </p:clrMapOvr>
  <p:transition spd="slow" advTm="1553">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chor="ctr"/>
          <a:lstStyle/>
          <a:p>
            <a:pPr eaLnBrk="1" hangingPunct="1"/>
            <a:r>
              <a:rPr lang="zh-CN" altLang="en-US"/>
              <a:t>定义触发器的说明</a:t>
            </a:r>
            <a:endParaRPr lang="en-US" altLang="zh-CN"/>
          </a:p>
        </p:txBody>
      </p:sp>
      <p:sp>
        <p:nvSpPr>
          <p:cNvPr id="59395" name="Rectangle 3"/>
          <p:cNvSpPr>
            <a:spLocks noGrp="1" noChangeArrowheads="1"/>
          </p:cNvSpPr>
          <p:nvPr>
            <p:ph sz="quarter" idx="10"/>
          </p:nvPr>
        </p:nvSpPr>
        <p:spPr/>
        <p:txBody>
          <a:bodyPr/>
          <a:lstStyle/>
          <a:p>
            <a:pPr>
              <a:lnSpc>
                <a:spcPct val="150000"/>
              </a:lnSpc>
              <a:buFont typeface="Wingdings" panose="05000000000000000000" pitchFamily="2" charset="2"/>
              <a:buNone/>
            </a:pPr>
            <a:r>
              <a:rPr lang="zh-CN" altLang="en-US" sz="1800"/>
              <a:t>（</a:t>
            </a:r>
            <a:r>
              <a:rPr lang="en-US" altLang="zh-CN" sz="1800"/>
              <a:t>1</a:t>
            </a:r>
            <a:r>
              <a:rPr lang="zh-CN" altLang="en-US" sz="1800"/>
              <a:t>）表的</a:t>
            </a:r>
            <a:r>
              <a:rPr lang="zh-CN" altLang="en-US" sz="1800" b="1">
                <a:solidFill>
                  <a:srgbClr val="FF0000"/>
                </a:solidFill>
              </a:rPr>
              <a:t>拥有者</a:t>
            </a:r>
            <a:r>
              <a:rPr lang="zh-CN" altLang="en-US" sz="1800"/>
              <a:t>才可以在表上创建触发器</a:t>
            </a:r>
          </a:p>
          <a:p>
            <a:pPr>
              <a:lnSpc>
                <a:spcPct val="150000"/>
              </a:lnSpc>
              <a:buFont typeface="Wingdings" panose="05000000000000000000" pitchFamily="2" charset="2"/>
              <a:buNone/>
            </a:pPr>
            <a:r>
              <a:rPr lang="zh-CN" altLang="en-US" sz="1800"/>
              <a:t>（</a:t>
            </a:r>
            <a:r>
              <a:rPr lang="en-US" altLang="zh-CN" sz="1800"/>
              <a:t>2</a:t>
            </a:r>
            <a:r>
              <a:rPr lang="zh-CN" altLang="en-US" sz="1800"/>
              <a:t>）触发器名</a:t>
            </a:r>
          </a:p>
          <a:p>
            <a:pPr lvl="1">
              <a:lnSpc>
                <a:spcPct val="150000"/>
              </a:lnSpc>
              <a:buSzPct val="87000"/>
              <a:buFont typeface="Wingdings" panose="05000000000000000000" pitchFamily="2" charset="2"/>
              <a:buChar char="l"/>
            </a:pPr>
            <a:r>
              <a:rPr lang="zh-CN" altLang="en-US" sz="1400"/>
              <a:t>触发器名可以包含模式名，也可以不包含模式名</a:t>
            </a:r>
          </a:p>
          <a:p>
            <a:pPr lvl="1">
              <a:lnSpc>
                <a:spcPct val="150000"/>
              </a:lnSpc>
              <a:buSzPct val="87000"/>
              <a:buFont typeface="Wingdings" panose="05000000000000000000" pitchFamily="2" charset="2"/>
              <a:buChar char="l"/>
            </a:pPr>
            <a:r>
              <a:rPr lang="zh-CN" altLang="en-US" sz="1400"/>
              <a:t>同一模式下，触发器名必须是唯一的</a:t>
            </a:r>
          </a:p>
          <a:p>
            <a:pPr lvl="1">
              <a:lnSpc>
                <a:spcPct val="150000"/>
              </a:lnSpc>
              <a:buSzPct val="87000"/>
              <a:buFont typeface="Wingdings" panose="05000000000000000000" pitchFamily="2" charset="2"/>
              <a:buChar char="l"/>
            </a:pPr>
            <a:r>
              <a:rPr lang="zh-CN" altLang="en-US" sz="1400"/>
              <a:t>触发器名和表名必须在同一模式下</a:t>
            </a:r>
          </a:p>
          <a:p>
            <a:pPr>
              <a:lnSpc>
                <a:spcPct val="150000"/>
              </a:lnSpc>
              <a:buFont typeface="Wingdings" panose="05000000000000000000" pitchFamily="2" charset="2"/>
              <a:buNone/>
            </a:pPr>
            <a:r>
              <a:rPr lang="zh-CN" altLang="en-US" sz="1800"/>
              <a:t>（</a:t>
            </a:r>
            <a:r>
              <a:rPr lang="en-US" altLang="zh-CN" sz="1800"/>
              <a:t>3</a:t>
            </a:r>
            <a:r>
              <a:rPr lang="zh-CN" altLang="en-US" sz="1800"/>
              <a:t>）表名</a:t>
            </a:r>
          </a:p>
          <a:p>
            <a:pPr lvl="1">
              <a:lnSpc>
                <a:spcPct val="150000"/>
              </a:lnSpc>
              <a:buSzPct val="87000"/>
              <a:buFont typeface="Wingdings" panose="05000000000000000000" pitchFamily="2" charset="2"/>
              <a:buChar char="l"/>
            </a:pPr>
            <a:r>
              <a:rPr lang="zh-CN" altLang="en-US" sz="1400"/>
              <a:t>触发器只能定义在基本表上，不能定义在视图上</a:t>
            </a:r>
            <a:endParaRPr lang="en-US" altLang="zh-CN" sz="1400"/>
          </a:p>
          <a:p>
            <a:pPr lvl="1">
              <a:lnSpc>
                <a:spcPct val="150000"/>
              </a:lnSpc>
              <a:buSzPct val="87000"/>
              <a:buFont typeface="Wingdings" panose="05000000000000000000" pitchFamily="2" charset="2"/>
              <a:buChar char="l"/>
            </a:pPr>
            <a:r>
              <a:rPr lang="zh-CN" altLang="en-US" sz="1400"/>
              <a:t>当基本表的数据发生变化时，将激活定义在该表上相应触发事件的触发器</a:t>
            </a:r>
          </a:p>
        </p:txBody>
      </p:sp>
    </p:spTree>
    <p:extLst>
      <p:ext uri="{BB962C8B-B14F-4D97-AF65-F5344CB8AC3E}">
        <p14:creationId xmlns:p14="http://schemas.microsoft.com/office/powerpoint/2010/main" val="3993637490"/>
      </p:ext>
    </p:extLst>
  </p:cSld>
  <p:clrMapOvr>
    <a:masterClrMapping/>
  </p:clrMapOvr>
  <p:transition spd="slow" advTm="109595">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chor="ctr"/>
          <a:lstStyle/>
          <a:p>
            <a:pPr eaLnBrk="1" hangingPunct="1"/>
            <a:r>
              <a:rPr lang="zh-CN" altLang="en-US"/>
              <a:t>定义触发器的语法说明</a:t>
            </a:r>
            <a:endParaRPr lang="en-US" altLang="zh-CN"/>
          </a:p>
        </p:txBody>
      </p:sp>
      <p:sp>
        <p:nvSpPr>
          <p:cNvPr id="60419" name="Rectangle 3"/>
          <p:cNvSpPr>
            <a:spLocks noGrp="1" noChangeArrowheads="1"/>
          </p:cNvSpPr>
          <p:nvPr>
            <p:ph sz="quarter" idx="10"/>
          </p:nvPr>
        </p:nvSpPr>
        <p:spPr/>
        <p:txBody>
          <a:bodyPr/>
          <a:lstStyle/>
          <a:p>
            <a:pPr marL="0" indent="0">
              <a:lnSpc>
                <a:spcPct val="150000"/>
              </a:lnSpc>
              <a:buSzPct val="87000"/>
              <a:buNone/>
            </a:pPr>
            <a:r>
              <a:rPr lang="zh-CN" altLang="en-US"/>
              <a:t>（</a:t>
            </a:r>
            <a:r>
              <a:rPr lang="en-US" altLang="zh-CN"/>
              <a:t>4</a:t>
            </a:r>
            <a:r>
              <a:rPr lang="zh-CN" altLang="en-US"/>
              <a:t>）触发事件</a:t>
            </a:r>
          </a:p>
          <a:p>
            <a:pPr marL="741363" indent="-204788">
              <a:lnSpc>
                <a:spcPct val="150000"/>
              </a:lnSpc>
            </a:pPr>
            <a:r>
              <a:rPr lang="zh-CN" altLang="en-US" sz="1600"/>
              <a:t>触发事件可以是</a:t>
            </a:r>
            <a:r>
              <a:rPr lang="en-US" altLang="zh-CN" sz="1600"/>
              <a:t>INSERT</a:t>
            </a:r>
            <a:r>
              <a:rPr lang="zh-CN" altLang="en-US" sz="1600"/>
              <a:t>、</a:t>
            </a:r>
            <a:r>
              <a:rPr lang="en-US" altLang="zh-CN" sz="1600"/>
              <a:t>DELETE</a:t>
            </a:r>
            <a:r>
              <a:rPr lang="zh-CN" altLang="en-US" sz="1600"/>
              <a:t>或</a:t>
            </a:r>
            <a:r>
              <a:rPr lang="en-US" altLang="zh-CN" sz="1600"/>
              <a:t>UPDATE</a:t>
            </a:r>
            <a:r>
              <a:rPr lang="zh-CN" altLang="en-US" sz="1600"/>
              <a:t>，也可以是这几个事件的组合</a:t>
            </a:r>
          </a:p>
          <a:p>
            <a:pPr marL="741363" indent="-204788">
              <a:lnSpc>
                <a:spcPct val="150000"/>
              </a:lnSpc>
            </a:pPr>
            <a:r>
              <a:rPr lang="zh-CN" altLang="en-US" sz="1600"/>
              <a:t>还可以</a:t>
            </a:r>
            <a:r>
              <a:rPr lang="en-US" altLang="zh-CN" sz="1600"/>
              <a:t>UPDATE OF&lt;</a:t>
            </a:r>
            <a:r>
              <a:rPr lang="zh-CN" altLang="en-US" sz="1600"/>
              <a:t>触发列，</a:t>
            </a:r>
            <a:r>
              <a:rPr lang="en-US" altLang="zh-CN" sz="1600"/>
              <a:t>...&gt;</a:t>
            </a:r>
            <a:r>
              <a:rPr lang="zh-CN" altLang="en-US" sz="1600"/>
              <a:t>，即进一步指明修改哪些列时激活触发器</a:t>
            </a:r>
            <a:endParaRPr lang="en-US" altLang="en-US" sz="1600"/>
          </a:p>
          <a:p>
            <a:pPr marL="741363" indent="-204788">
              <a:lnSpc>
                <a:spcPct val="150000"/>
              </a:lnSpc>
            </a:pPr>
            <a:r>
              <a:rPr lang="en-US" altLang="zh-CN" sz="1600"/>
              <a:t>AFTER/BEFORE</a:t>
            </a:r>
            <a:r>
              <a:rPr lang="zh-CN" altLang="en-US" sz="1600"/>
              <a:t>是触发的时机</a:t>
            </a:r>
            <a:endParaRPr lang="en-US" altLang="en-US" sz="1600"/>
          </a:p>
          <a:p>
            <a:pPr marL="1222375" lvl="2" indent="-285750">
              <a:lnSpc>
                <a:spcPct val="150000"/>
              </a:lnSpc>
              <a:buFont typeface="Wingdings" panose="05000000000000000000" pitchFamily="2" charset="2"/>
              <a:buChar char="Ø"/>
            </a:pPr>
            <a:r>
              <a:rPr lang="en-US" altLang="zh-CN" sz="1400">
                <a:latin typeface="+mj-ea"/>
                <a:ea typeface="+mj-ea"/>
              </a:rPr>
              <a:t>AFTER</a:t>
            </a:r>
            <a:r>
              <a:rPr lang="zh-CN" altLang="en-US" sz="1400">
                <a:latin typeface="+mj-ea"/>
                <a:ea typeface="+mj-ea"/>
              </a:rPr>
              <a:t>表示在触发事件的操作执行之后激活触发器</a:t>
            </a:r>
            <a:endParaRPr lang="en-US" altLang="zh-CN" sz="1400">
              <a:latin typeface="+mj-ea"/>
              <a:ea typeface="+mj-ea"/>
            </a:endParaRPr>
          </a:p>
          <a:p>
            <a:pPr marL="1222375" lvl="2" indent="-285750">
              <a:lnSpc>
                <a:spcPct val="150000"/>
              </a:lnSpc>
              <a:buFont typeface="Wingdings" panose="05000000000000000000" pitchFamily="2" charset="2"/>
              <a:buChar char="Ø"/>
            </a:pPr>
            <a:r>
              <a:rPr lang="en-US" altLang="zh-CN" sz="1400">
                <a:latin typeface="+mj-ea"/>
                <a:ea typeface="+mj-ea"/>
              </a:rPr>
              <a:t>BEFORE</a:t>
            </a:r>
            <a:r>
              <a:rPr lang="zh-CN" altLang="en-US" sz="1400">
                <a:latin typeface="+mj-ea"/>
                <a:ea typeface="+mj-ea"/>
              </a:rPr>
              <a:t>表示在触发事件的操作执行之前激活触发器</a:t>
            </a:r>
          </a:p>
        </p:txBody>
      </p:sp>
    </p:spTree>
    <p:extLst>
      <p:ext uri="{BB962C8B-B14F-4D97-AF65-F5344CB8AC3E}">
        <p14:creationId xmlns:p14="http://schemas.microsoft.com/office/powerpoint/2010/main" val="631577785"/>
      </p:ext>
    </p:extLst>
  </p:cSld>
  <p:clrMapOvr>
    <a:masterClrMapping/>
  </p:clrMapOvr>
  <p:transition spd="slow" advTm="109595">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chor="ctr"/>
          <a:lstStyle/>
          <a:p>
            <a:pPr eaLnBrk="1" hangingPunct="1"/>
            <a:r>
              <a:rPr lang="zh-CN" altLang="en-US"/>
              <a:t>定义触发器的语法说明</a:t>
            </a:r>
            <a:endParaRPr lang="en-US" altLang="zh-CN"/>
          </a:p>
        </p:txBody>
      </p:sp>
      <p:sp>
        <p:nvSpPr>
          <p:cNvPr id="61443" name="Rectangle 3"/>
          <p:cNvSpPr>
            <a:spLocks noGrp="1" noChangeArrowheads="1"/>
          </p:cNvSpPr>
          <p:nvPr>
            <p:ph sz="quarter" idx="10"/>
          </p:nvPr>
        </p:nvSpPr>
        <p:spPr>
          <a:xfrm>
            <a:off x="683568" y="769938"/>
            <a:ext cx="8280920" cy="4319587"/>
          </a:xfrm>
        </p:spPr>
        <p:txBody>
          <a:bodyPr/>
          <a:lstStyle/>
          <a:p>
            <a:pPr marL="0" indent="0">
              <a:buNone/>
            </a:pPr>
            <a:r>
              <a:rPr lang="zh-CN" altLang="en-US"/>
              <a:t>（</a:t>
            </a:r>
            <a:r>
              <a:rPr lang="en-US" altLang="zh-CN"/>
              <a:t>5</a:t>
            </a:r>
            <a:r>
              <a:rPr lang="zh-CN" altLang="en-US"/>
              <a:t>）触发器类型</a:t>
            </a:r>
          </a:p>
          <a:p>
            <a:pPr marL="822325" lvl="1" indent="-285750">
              <a:lnSpc>
                <a:spcPct val="150000"/>
              </a:lnSpc>
              <a:buFont typeface="微软雅黑" panose="020B0503020204020204" pitchFamily="34" charset="-122"/>
              <a:buChar char="−"/>
            </a:pPr>
            <a:r>
              <a:rPr lang="zh-CN" altLang="en-US" sz="1600"/>
              <a:t>行级触发器（</a:t>
            </a:r>
            <a:r>
              <a:rPr lang="en-US" altLang="zh-CN" sz="1600"/>
              <a:t>FOR EACH ROW</a:t>
            </a:r>
            <a:r>
              <a:rPr lang="zh-CN" altLang="en-US" sz="1600"/>
              <a:t>）</a:t>
            </a:r>
          </a:p>
          <a:p>
            <a:pPr marL="822325" lvl="1" indent="-285750">
              <a:lnSpc>
                <a:spcPct val="150000"/>
              </a:lnSpc>
              <a:buFont typeface="微软雅黑" panose="020B0503020204020204" pitchFamily="34" charset="-122"/>
              <a:buChar char="−"/>
            </a:pPr>
            <a:r>
              <a:rPr lang="zh-CN" altLang="en-US" sz="1600"/>
              <a:t>语句级触发器（</a:t>
            </a:r>
            <a:r>
              <a:rPr lang="en-US" altLang="zh-CN" sz="1600"/>
              <a:t>FOR EACH STATEMENT</a:t>
            </a:r>
            <a:r>
              <a:rPr lang="zh-CN" altLang="en-US" sz="1600"/>
              <a:t>）</a:t>
            </a:r>
            <a:endParaRPr lang="en-US" altLang="zh-CN" sz="1600"/>
          </a:p>
          <a:p>
            <a:pPr marL="0" indent="0">
              <a:lnSpc>
                <a:spcPct val="150000"/>
              </a:lnSpc>
              <a:buNone/>
            </a:pPr>
            <a:endParaRPr lang="en-US" altLang="zh-CN" sz="1600"/>
          </a:p>
          <a:p>
            <a:pPr marL="0" indent="0">
              <a:lnSpc>
                <a:spcPct val="150000"/>
              </a:lnSpc>
              <a:buNone/>
            </a:pPr>
            <a:r>
              <a:rPr lang="zh-CN" altLang="en-US" sz="1600"/>
              <a:t>例如</a:t>
            </a:r>
            <a:r>
              <a:rPr lang="en-US" altLang="zh-CN" sz="1600"/>
              <a:t>,</a:t>
            </a:r>
            <a:r>
              <a:rPr lang="zh-CN" altLang="en-US" sz="1600"/>
              <a:t>在</a:t>
            </a:r>
            <a:r>
              <a:rPr lang="en-US" altLang="zh-CN" sz="1600"/>
              <a:t>TEACHER</a:t>
            </a:r>
            <a:r>
              <a:rPr lang="zh-CN" altLang="en-US" sz="1600"/>
              <a:t>表上创建一个</a:t>
            </a:r>
            <a:r>
              <a:rPr lang="en-US" altLang="zh-CN" sz="1600"/>
              <a:t>AFTER UPDATE</a:t>
            </a:r>
            <a:r>
              <a:rPr lang="zh-CN" altLang="en-US" sz="1600"/>
              <a:t>触发器，触发事件是</a:t>
            </a:r>
            <a:r>
              <a:rPr lang="en-US" altLang="zh-CN" sz="1600"/>
              <a:t>UPDATE</a:t>
            </a:r>
            <a:r>
              <a:rPr lang="zh-CN" altLang="en-US" sz="1600"/>
              <a:t>语句：</a:t>
            </a:r>
          </a:p>
          <a:p>
            <a:pPr marL="0" indent="0">
              <a:lnSpc>
                <a:spcPct val="150000"/>
              </a:lnSpc>
              <a:buNone/>
            </a:pPr>
            <a:r>
              <a:rPr lang="en-US" altLang="zh-CN" sz="1600"/>
              <a:t>UPDATE TEACHER SET Deptno=5</a:t>
            </a:r>
          </a:p>
          <a:p>
            <a:pPr marL="0" indent="0">
              <a:lnSpc>
                <a:spcPct val="150000"/>
              </a:lnSpc>
              <a:buNone/>
            </a:pPr>
            <a:r>
              <a:rPr lang="zh-CN" altLang="en-US" sz="1600"/>
              <a:t>假设表</a:t>
            </a:r>
            <a:r>
              <a:rPr lang="en-US" altLang="zh-CN" sz="1600"/>
              <a:t>TEACHER</a:t>
            </a:r>
            <a:r>
              <a:rPr lang="zh-CN" altLang="en-US" sz="1600"/>
              <a:t>有</a:t>
            </a:r>
            <a:r>
              <a:rPr lang="en-US" altLang="zh-CN" sz="1600"/>
              <a:t>1000</a:t>
            </a:r>
            <a:r>
              <a:rPr lang="zh-CN" altLang="en-US" sz="1600"/>
              <a:t>行：</a:t>
            </a:r>
            <a:endParaRPr lang="en-US" altLang="zh-CN" sz="1600"/>
          </a:p>
          <a:p>
            <a:pPr marL="822325" lvl="1" indent="-285750">
              <a:lnSpc>
                <a:spcPct val="150000"/>
              </a:lnSpc>
            </a:pPr>
            <a:r>
              <a:rPr lang="zh-CN" altLang="en-US" sz="1600"/>
              <a:t>如果是语句级触发器，那么执行完该语句后，触发动作只发生一次</a:t>
            </a:r>
          </a:p>
          <a:p>
            <a:pPr marL="822325" lvl="1" indent="-285750">
              <a:lnSpc>
                <a:spcPct val="150000"/>
              </a:lnSpc>
            </a:pPr>
            <a:r>
              <a:rPr lang="zh-CN" altLang="en-US" sz="1600"/>
              <a:t>如果是行级触发器，触发动作将执行</a:t>
            </a:r>
            <a:r>
              <a:rPr lang="en-US" altLang="zh-CN" sz="1600"/>
              <a:t>1000</a:t>
            </a:r>
            <a:r>
              <a:rPr lang="zh-CN" altLang="en-US" sz="1600"/>
              <a:t>次</a:t>
            </a:r>
            <a:endParaRPr lang="en-US" altLang="zh-CN" sz="1600"/>
          </a:p>
        </p:txBody>
      </p:sp>
    </p:spTree>
    <p:extLst>
      <p:ext uri="{BB962C8B-B14F-4D97-AF65-F5344CB8AC3E}">
        <p14:creationId xmlns:p14="http://schemas.microsoft.com/office/powerpoint/2010/main" val="3696425866"/>
      </p:ext>
    </p:extLst>
  </p:cSld>
  <p:clrMapOvr>
    <a:masterClrMapping/>
  </p:clrMapOvr>
  <p:transition spd="slow" advTm="109595">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chor="ctr"/>
          <a:lstStyle/>
          <a:p>
            <a:pPr eaLnBrk="1" hangingPunct="1"/>
            <a:r>
              <a:rPr lang="zh-CN" altLang="en-US"/>
              <a:t>定义触发器的语法说明</a:t>
            </a:r>
            <a:endParaRPr lang="en-US" altLang="zh-CN"/>
          </a:p>
        </p:txBody>
      </p:sp>
      <p:sp>
        <p:nvSpPr>
          <p:cNvPr id="62467" name="Rectangle 3"/>
          <p:cNvSpPr>
            <a:spLocks noGrp="1" noChangeArrowheads="1"/>
          </p:cNvSpPr>
          <p:nvPr>
            <p:ph sz="quarter" idx="10"/>
          </p:nvPr>
        </p:nvSpPr>
        <p:spPr/>
        <p:txBody>
          <a:bodyPr/>
          <a:lstStyle/>
          <a:p>
            <a:pPr>
              <a:lnSpc>
                <a:spcPct val="170000"/>
              </a:lnSpc>
              <a:buSzPct val="85000"/>
              <a:buFont typeface="Wingdings" panose="05000000000000000000" pitchFamily="2" charset="2"/>
              <a:buNone/>
            </a:pPr>
            <a:r>
              <a:rPr lang="zh-CN" altLang="en-US" sz="2000"/>
              <a:t>（</a:t>
            </a:r>
            <a:r>
              <a:rPr lang="en-US" altLang="zh-CN" sz="2000"/>
              <a:t>6</a:t>
            </a:r>
            <a:r>
              <a:rPr lang="zh-CN" altLang="en-US" sz="2000"/>
              <a:t>）触发条件</a:t>
            </a:r>
          </a:p>
          <a:p>
            <a:pPr lvl="1">
              <a:lnSpc>
                <a:spcPct val="120000"/>
              </a:lnSpc>
              <a:buSzPct val="87000"/>
              <a:buFont typeface="Wingdings" panose="05000000000000000000" pitchFamily="2" charset="2"/>
              <a:buChar char="l"/>
            </a:pPr>
            <a:r>
              <a:rPr lang="zh-CN" altLang="en-US" sz="1833"/>
              <a:t>触发器被激活时，只有当触发条件为真时触发动作体才执行;否则触发动作体不执行。</a:t>
            </a:r>
          </a:p>
          <a:p>
            <a:pPr lvl="1">
              <a:lnSpc>
                <a:spcPct val="120000"/>
              </a:lnSpc>
              <a:buSzPct val="87000"/>
              <a:buFont typeface="Wingdings" panose="05000000000000000000" pitchFamily="2" charset="2"/>
              <a:buChar char="l"/>
            </a:pPr>
            <a:r>
              <a:rPr lang="zh-CN" altLang="en-US" sz="1833"/>
              <a:t>如果省略</a:t>
            </a:r>
            <a:r>
              <a:rPr lang="en-US" altLang="zh-CN" sz="1833"/>
              <a:t>WHEN</a:t>
            </a:r>
            <a:r>
              <a:rPr lang="zh-CN" altLang="en-US" sz="1833"/>
              <a:t>触发条件，则触发动作体在触发器激活后立即执行</a:t>
            </a:r>
          </a:p>
        </p:txBody>
      </p:sp>
    </p:spTree>
    <p:extLst>
      <p:ext uri="{BB962C8B-B14F-4D97-AF65-F5344CB8AC3E}">
        <p14:creationId xmlns:p14="http://schemas.microsoft.com/office/powerpoint/2010/main" val="4099331994"/>
      </p:ext>
    </p:extLst>
  </p:cSld>
  <p:clrMapOvr>
    <a:masterClrMapping/>
  </p:clrMapOvr>
  <p:transition spd="slow" advTm="109595">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chor="ctr"/>
          <a:lstStyle/>
          <a:p>
            <a:pPr eaLnBrk="1" hangingPunct="1"/>
            <a:r>
              <a:rPr lang="zh-CN" altLang="en-US"/>
              <a:t>触发动作体</a:t>
            </a:r>
            <a:endParaRPr lang="en-US" altLang="zh-CN"/>
          </a:p>
        </p:txBody>
      </p:sp>
      <p:sp>
        <p:nvSpPr>
          <p:cNvPr id="63491" name="Rectangle 3"/>
          <p:cNvSpPr>
            <a:spLocks noGrp="1" noChangeArrowheads="1"/>
          </p:cNvSpPr>
          <p:nvPr>
            <p:ph sz="quarter" idx="10"/>
          </p:nvPr>
        </p:nvSpPr>
        <p:spPr>
          <a:xfrm>
            <a:off x="683568" y="769938"/>
            <a:ext cx="8388424" cy="4319587"/>
          </a:xfrm>
        </p:spPr>
        <p:txBody>
          <a:bodyPr/>
          <a:lstStyle/>
          <a:p>
            <a:pPr>
              <a:lnSpc>
                <a:spcPct val="150000"/>
              </a:lnSpc>
              <a:buSzPct val="87000"/>
            </a:pPr>
            <a:r>
              <a:rPr lang="zh-CN" altLang="en-US"/>
              <a:t>触发动作体可以是一个匿名</a:t>
            </a:r>
            <a:r>
              <a:rPr lang="en-US" altLang="zh-CN"/>
              <a:t>PL/SQL</a:t>
            </a:r>
            <a:r>
              <a:rPr lang="zh-CN" altLang="en-US"/>
              <a:t>过程块，也可以是对已创建存储过程的调用</a:t>
            </a:r>
          </a:p>
          <a:p>
            <a:pPr>
              <a:lnSpc>
                <a:spcPct val="150000"/>
              </a:lnSpc>
              <a:buSzPct val="87000"/>
            </a:pPr>
            <a:r>
              <a:rPr lang="zh-CN" altLang="en-US"/>
              <a:t>行级触发器，用户都可以在过程体中使用</a:t>
            </a:r>
            <a:r>
              <a:rPr lang="en-US" altLang="zh-CN"/>
              <a:t>NEW</a:t>
            </a:r>
            <a:r>
              <a:rPr lang="zh-CN" altLang="en-US"/>
              <a:t>和</a:t>
            </a:r>
            <a:r>
              <a:rPr lang="en-US" altLang="zh-CN"/>
              <a:t>OLD</a:t>
            </a:r>
            <a:r>
              <a:rPr lang="zh-CN" altLang="en-US"/>
              <a:t>引用事件之后的新值和事件之前的旧值</a:t>
            </a:r>
          </a:p>
          <a:p>
            <a:pPr>
              <a:lnSpc>
                <a:spcPct val="150000"/>
              </a:lnSpc>
              <a:buSzPct val="87000"/>
            </a:pPr>
            <a:r>
              <a:rPr lang="zh-CN" altLang="en-US"/>
              <a:t>语句级触发器，则不能在触发动作体中使用</a:t>
            </a:r>
            <a:r>
              <a:rPr lang="en-US" altLang="zh-CN"/>
              <a:t>NEW</a:t>
            </a:r>
            <a:r>
              <a:rPr lang="zh-CN" altLang="en-US"/>
              <a:t>或</a:t>
            </a:r>
            <a:r>
              <a:rPr lang="en-US" altLang="zh-CN"/>
              <a:t>OLD</a:t>
            </a:r>
            <a:r>
              <a:rPr lang="zh-CN" altLang="en-US"/>
              <a:t>进行引用</a:t>
            </a:r>
          </a:p>
          <a:p>
            <a:pPr>
              <a:lnSpc>
                <a:spcPct val="150000"/>
              </a:lnSpc>
              <a:buSzPct val="87000"/>
            </a:pPr>
            <a:r>
              <a:rPr lang="zh-CN" altLang="en-US"/>
              <a:t>如果触发动作体执行失败，激活触发器的事件就会终止执行，触发器的目标表或触发器可能影响的其他对象不发生任何变化 </a:t>
            </a:r>
          </a:p>
          <a:p>
            <a:pPr lvl="1">
              <a:lnSpc>
                <a:spcPct val="150000"/>
              </a:lnSpc>
              <a:buFont typeface="Wingdings" panose="05000000000000000000" pitchFamily="2" charset="2"/>
              <a:buNone/>
            </a:pPr>
            <a:r>
              <a:rPr lang="zh-CN" altLang="en-US" b="1">
                <a:solidFill>
                  <a:srgbClr val="FF0000"/>
                </a:solidFill>
              </a:rPr>
              <a:t>注意：不同的</a:t>
            </a:r>
            <a:r>
              <a:rPr lang="en-US" altLang="zh-CN" b="1">
                <a:solidFill>
                  <a:srgbClr val="FF0000"/>
                </a:solidFill>
              </a:rPr>
              <a:t>RDBMS</a:t>
            </a:r>
            <a:r>
              <a:rPr lang="zh-CN" altLang="en-US" b="1">
                <a:solidFill>
                  <a:srgbClr val="FF0000"/>
                </a:solidFill>
              </a:rPr>
              <a:t>产品触发器语法各不相同</a:t>
            </a:r>
            <a:endParaRPr lang="en-US" altLang="zh-CN" b="1">
              <a:solidFill>
                <a:srgbClr val="FF0000"/>
              </a:solidFill>
            </a:endParaRPr>
          </a:p>
        </p:txBody>
      </p:sp>
    </p:spTree>
    <p:extLst>
      <p:ext uri="{BB962C8B-B14F-4D97-AF65-F5344CB8AC3E}">
        <p14:creationId xmlns:p14="http://schemas.microsoft.com/office/powerpoint/2010/main" val="2811132159"/>
      </p:ext>
    </p:extLst>
  </p:cSld>
  <p:clrMapOvr>
    <a:masterClrMapping/>
  </p:clrMapOvr>
  <p:transition spd="slow" advTm="109595">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64515" name="Rectangle 2"/>
          <p:cNvSpPr>
            <a:spLocks noGrp="1" noChangeArrowheads="1"/>
          </p:cNvSpPr>
          <p:nvPr>
            <p:ph type="title"/>
          </p:nvPr>
        </p:nvSpPr>
        <p:spPr/>
        <p:txBody>
          <a:bodyPr anchor="ctr"/>
          <a:lstStyle/>
          <a:p>
            <a:pPr eaLnBrk="1" hangingPunct="1"/>
            <a:r>
              <a:rPr lang="zh-CN" altLang="en-US"/>
              <a:t>定义触发器</a:t>
            </a:r>
            <a:endParaRPr lang="en-US" altLang="zh-CN"/>
          </a:p>
        </p:txBody>
      </p:sp>
      <p:sp>
        <p:nvSpPr>
          <p:cNvPr id="64516" name="Rectangle 3"/>
          <p:cNvSpPr>
            <a:spLocks noGrp="1" noChangeArrowheads="1"/>
          </p:cNvSpPr>
          <p:nvPr>
            <p:ph sz="quarter" idx="10"/>
          </p:nvPr>
        </p:nvSpPr>
        <p:spPr>
          <a:xfrm>
            <a:off x="683568" y="697260"/>
            <a:ext cx="8136582" cy="4319587"/>
          </a:xfrm>
        </p:spPr>
        <p:txBody>
          <a:bodyPr/>
          <a:lstStyle/>
          <a:p>
            <a:pPr marL="0" indent="0" eaLnBrk="1" hangingPunct="1">
              <a:lnSpc>
                <a:spcPct val="120000"/>
              </a:lnSpc>
              <a:buFont typeface="Wingdings" panose="05000000000000000000" pitchFamily="2" charset="2"/>
              <a:buNone/>
            </a:pPr>
            <a:r>
              <a:rPr lang="zh-CN" altLang="en-US" sz="1800"/>
              <a:t>当对表</a:t>
            </a:r>
            <a:r>
              <a:rPr lang="en-US" altLang="zh-CN" sz="1800"/>
              <a:t>SC</a:t>
            </a:r>
            <a:r>
              <a:rPr lang="zh-CN" altLang="en-US" sz="1800"/>
              <a:t>的</a:t>
            </a:r>
            <a:r>
              <a:rPr lang="en-US" altLang="zh-CN" sz="1800"/>
              <a:t>Grade</a:t>
            </a:r>
            <a:r>
              <a:rPr lang="zh-CN" altLang="en-US" sz="1800"/>
              <a:t>属性进行修改时，若分数增加了</a:t>
            </a:r>
            <a:r>
              <a:rPr lang="en-US" altLang="zh-CN" sz="1800"/>
              <a:t>10%</a:t>
            </a:r>
            <a:r>
              <a:rPr lang="zh-CN" altLang="en-US" sz="1800"/>
              <a:t>则将此次操作记录到下面表中：</a:t>
            </a:r>
            <a:r>
              <a:rPr lang="en-US" altLang="zh-CN" sz="1800"/>
              <a:t>SC_U</a:t>
            </a:r>
            <a:r>
              <a:rPr lang="zh-CN" altLang="en-US" sz="1800"/>
              <a:t>（</a:t>
            </a:r>
            <a:r>
              <a:rPr lang="en-US" altLang="zh-CN" sz="1800"/>
              <a:t>Sno</a:t>
            </a:r>
            <a:r>
              <a:rPr lang="zh-CN" altLang="en-US" sz="1800"/>
              <a:t>,</a:t>
            </a:r>
            <a:r>
              <a:rPr lang="en-US" altLang="zh-CN" sz="1800"/>
              <a:t>Cno</a:t>
            </a:r>
            <a:r>
              <a:rPr lang="zh-CN" altLang="en-US" sz="1800"/>
              <a:t>,</a:t>
            </a:r>
            <a:r>
              <a:rPr lang="en-US" altLang="zh-CN" sz="1800"/>
              <a:t>Oldgrade</a:t>
            </a:r>
            <a:r>
              <a:rPr lang="zh-CN" altLang="en-US" sz="1800"/>
              <a:t>,</a:t>
            </a:r>
            <a:r>
              <a:rPr lang="en-US" altLang="zh-CN" sz="1800"/>
              <a:t>Newgrade</a:t>
            </a:r>
            <a:r>
              <a:rPr lang="zh-CN" altLang="en-US" sz="1800"/>
              <a:t>）</a:t>
            </a:r>
            <a:endParaRPr lang="en-US" altLang="zh-CN" sz="1800"/>
          </a:p>
          <a:p>
            <a:pPr eaLnBrk="1" hangingPunct="1">
              <a:lnSpc>
                <a:spcPct val="150000"/>
              </a:lnSpc>
              <a:buFont typeface="Wingdings" panose="05000000000000000000" pitchFamily="2" charset="2"/>
              <a:buNone/>
            </a:pPr>
            <a:r>
              <a:rPr lang="zh-CN" altLang="en-US" sz="1667"/>
              <a:t>其中</a:t>
            </a:r>
            <a:r>
              <a:rPr lang="en-US" altLang="zh-CN" sz="1667"/>
              <a:t>Oldgrade</a:t>
            </a:r>
            <a:r>
              <a:rPr lang="zh-CN" altLang="en-US" sz="1667"/>
              <a:t>是修改前的分数，</a:t>
            </a:r>
            <a:r>
              <a:rPr lang="en-US" altLang="zh-CN" sz="1667"/>
              <a:t>Newgrade</a:t>
            </a:r>
            <a:r>
              <a:rPr lang="zh-CN" altLang="en-US" sz="1667"/>
              <a:t>是修改后的分数。</a:t>
            </a:r>
            <a:endParaRPr lang="zh-CN" altLang="en-US" sz="2000"/>
          </a:p>
          <a:p>
            <a:pPr marL="0" indent="0" eaLnBrk="1" hangingPunct="1">
              <a:lnSpc>
                <a:spcPct val="150000"/>
              </a:lnSpc>
              <a:spcBef>
                <a:spcPct val="0"/>
              </a:spcBef>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CREATE TRIGGER  SC_T		</a:t>
            </a:r>
          </a:p>
          <a:p>
            <a:pPr marL="0" indent="355600" eaLnBrk="1" hangingPunct="1">
              <a:lnSpc>
                <a:spcPct val="150000"/>
              </a:lnSpc>
              <a:spcBef>
                <a:spcPct val="0"/>
              </a:spcBef>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AFTER UPDATE OF Grade ON SC</a:t>
            </a:r>
          </a:p>
          <a:p>
            <a:pPr marL="0" indent="355600" eaLnBrk="1" hangingPunct="1">
              <a:lnSpc>
                <a:spcPct val="150000"/>
              </a:lnSpc>
              <a:spcBef>
                <a:spcPct val="0"/>
              </a:spcBef>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REFERENCING</a:t>
            </a:r>
            <a:endParaRPr lang="zh-CN" altLang="en-US" sz="1667">
              <a:latin typeface="华文中宋" panose="02010600040101010101" pitchFamily="2" charset="-122"/>
              <a:ea typeface="华文中宋" panose="02010600040101010101" pitchFamily="2" charset="-122"/>
            </a:endParaRPr>
          </a:p>
          <a:p>
            <a:pPr marL="0" indent="355600" eaLnBrk="1" hangingPunct="1">
              <a:lnSpc>
                <a:spcPct val="150000"/>
              </a:lnSpc>
              <a:spcBef>
                <a:spcPct val="0"/>
              </a:spcBef>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OLD row  AS  OldTuple,</a:t>
            </a:r>
            <a:endParaRPr lang="zh-CN" altLang="en-US" sz="1667">
              <a:latin typeface="华文中宋" panose="02010600040101010101" pitchFamily="2" charset="-122"/>
              <a:ea typeface="华文中宋" panose="02010600040101010101" pitchFamily="2" charset="-122"/>
            </a:endParaRPr>
          </a:p>
          <a:p>
            <a:pPr marL="0" indent="355600" eaLnBrk="1" hangingPunct="1">
              <a:lnSpc>
                <a:spcPct val="150000"/>
              </a:lnSpc>
              <a:spcBef>
                <a:spcPct val="0"/>
              </a:spcBef>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NEW row AS  NewTuple</a:t>
            </a:r>
            <a:endParaRPr lang="zh-CN" altLang="en-US" sz="1667">
              <a:latin typeface="华文中宋" panose="02010600040101010101" pitchFamily="2" charset="-122"/>
              <a:ea typeface="华文中宋" panose="02010600040101010101" pitchFamily="2" charset="-122"/>
            </a:endParaRPr>
          </a:p>
          <a:p>
            <a:pPr marL="0" indent="355600" eaLnBrk="1" hangingPunct="1">
              <a:lnSpc>
                <a:spcPct val="150000"/>
              </a:lnSpc>
              <a:spcBef>
                <a:spcPct val="0"/>
              </a:spcBef>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FOR EACH ROW 	</a:t>
            </a:r>
            <a:endParaRPr lang="zh-CN" altLang="en-US" sz="1667">
              <a:latin typeface="华文中宋" panose="02010600040101010101" pitchFamily="2" charset="-122"/>
              <a:ea typeface="华文中宋" panose="02010600040101010101" pitchFamily="2" charset="-122"/>
            </a:endParaRPr>
          </a:p>
          <a:p>
            <a:pPr marL="0" indent="355600" eaLnBrk="1" hangingPunct="1">
              <a:lnSpc>
                <a:spcPct val="150000"/>
              </a:lnSpc>
              <a:spcBef>
                <a:spcPct val="0"/>
              </a:spcBef>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WHEN </a:t>
            </a:r>
            <a:r>
              <a:rPr lang="zh-CN" altLang="en-US" sz="1667">
                <a:latin typeface="华文中宋" panose="02010600040101010101" pitchFamily="2" charset="-122"/>
                <a:ea typeface="华文中宋" panose="02010600040101010101" pitchFamily="2" charset="-122"/>
              </a:rPr>
              <a:t>(</a:t>
            </a:r>
            <a:r>
              <a:rPr lang="en-US" altLang="zh-CN" sz="1667">
                <a:latin typeface="华文中宋" panose="02010600040101010101" pitchFamily="2" charset="-122"/>
                <a:ea typeface="华文中宋" panose="02010600040101010101" pitchFamily="2" charset="-122"/>
              </a:rPr>
              <a:t>NewTuple.Grade &gt;= 1.1*OldTuple.Grade</a:t>
            </a:r>
            <a:r>
              <a:rPr lang="zh-CN" altLang="en-US" sz="1667">
                <a:latin typeface="华文中宋" panose="02010600040101010101" pitchFamily="2" charset="-122"/>
                <a:ea typeface="华文中宋" panose="02010600040101010101" pitchFamily="2" charset="-122"/>
              </a:rPr>
              <a:t>)</a:t>
            </a:r>
          </a:p>
          <a:p>
            <a:pPr marL="0" indent="355600" eaLnBrk="1" hangingPunct="1">
              <a:lnSpc>
                <a:spcPct val="150000"/>
              </a:lnSpc>
              <a:spcBef>
                <a:spcPct val="0"/>
              </a:spcBef>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INSERT INTO SC_U</a:t>
            </a:r>
            <a:r>
              <a:rPr lang="zh-CN" altLang="en-US" sz="1667">
                <a:latin typeface="华文中宋" panose="02010600040101010101" pitchFamily="2" charset="-122"/>
                <a:ea typeface="华文中宋" panose="02010600040101010101" pitchFamily="2" charset="-122"/>
              </a:rPr>
              <a:t>(</a:t>
            </a:r>
            <a:r>
              <a:rPr lang="en-US" altLang="zh-CN" sz="1667">
                <a:latin typeface="华文中宋" panose="02010600040101010101" pitchFamily="2" charset="-122"/>
                <a:ea typeface="华文中宋" panose="02010600040101010101" pitchFamily="2" charset="-122"/>
              </a:rPr>
              <a:t>Sno,Cno,OldGrade,NewGrade</a:t>
            </a:r>
            <a:r>
              <a:rPr lang="zh-CN" altLang="en-US" sz="1667">
                <a:latin typeface="华文中宋" panose="02010600040101010101" pitchFamily="2" charset="-122"/>
                <a:ea typeface="华文中宋" panose="02010600040101010101" pitchFamily="2" charset="-122"/>
              </a:rPr>
              <a:t>)</a:t>
            </a:r>
            <a:r>
              <a:rPr lang="en-US" altLang="zh-CN" sz="1667">
                <a:latin typeface="华文中宋" panose="02010600040101010101" pitchFamily="2" charset="-122"/>
                <a:ea typeface="华文中宋" panose="02010600040101010101" pitchFamily="2" charset="-122"/>
              </a:rPr>
              <a:t>  </a:t>
            </a:r>
          </a:p>
          <a:p>
            <a:pPr marL="0" lvl="1" indent="355600" eaLnBrk="1" hangingPunct="1">
              <a:lnSpc>
                <a:spcPct val="150000"/>
              </a:lnSpc>
              <a:spcBef>
                <a:spcPct val="0"/>
              </a:spcBef>
              <a:buFont typeface="Wingdings" panose="05000000000000000000" pitchFamily="2" charset="2"/>
              <a:buNone/>
            </a:pPr>
            <a:r>
              <a:rPr lang="en-US" altLang="zh-CN" sz="1667">
                <a:latin typeface="华文中宋" panose="02010600040101010101" pitchFamily="2" charset="-122"/>
                <a:ea typeface="华文中宋" panose="02010600040101010101" pitchFamily="2" charset="-122"/>
              </a:rPr>
              <a:t>VALUES</a:t>
            </a:r>
            <a:r>
              <a:rPr lang="zh-CN" altLang="en-US" sz="1667">
                <a:latin typeface="华文中宋" panose="02010600040101010101" pitchFamily="2" charset="-122"/>
                <a:ea typeface="华文中宋" panose="02010600040101010101" pitchFamily="2" charset="-122"/>
              </a:rPr>
              <a:t>(</a:t>
            </a:r>
            <a:r>
              <a:rPr lang="en-US" altLang="zh-CN" sz="1667">
                <a:latin typeface="华文中宋" panose="02010600040101010101" pitchFamily="2" charset="-122"/>
                <a:ea typeface="华文中宋" panose="02010600040101010101" pitchFamily="2" charset="-122"/>
              </a:rPr>
              <a:t>OldTuple.Sno,OldTuple.Cno,OldTuple.Grade,NewTuple.Grade</a:t>
            </a:r>
            <a:r>
              <a:rPr lang="zh-CN" altLang="en-US" sz="1667">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4270726806"/>
      </p:ext>
    </p:extLst>
  </p:cSld>
  <p:clrMapOvr>
    <a:masterClrMapping/>
  </p:clrMapOvr>
  <p:transition spd="slow" advTm="109595">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rrowheads="1"/>
          </p:cNvSpPr>
          <p:nvPr>
            <p:ph type="title"/>
          </p:nvPr>
        </p:nvSpPr>
        <p:spPr/>
        <p:txBody>
          <a:bodyPr/>
          <a:lstStyle/>
          <a:p>
            <a:pPr eaLnBrk="1" hangingPunct="1"/>
            <a:r>
              <a:rPr lang="zh-CN" altLang="en-US"/>
              <a:t>定义触发器举例</a:t>
            </a:r>
            <a:endParaRPr lang="en-US" altLang="zh-CN"/>
          </a:p>
        </p:txBody>
      </p:sp>
      <p:sp>
        <p:nvSpPr>
          <p:cNvPr id="65540" name="Rectangle 3"/>
          <p:cNvSpPr>
            <a:spLocks noGrp="1" noRot="1" noChangeArrowheads="1"/>
          </p:cNvSpPr>
          <p:nvPr>
            <p:ph sz="quarter" idx="10"/>
          </p:nvPr>
        </p:nvSpPr>
        <p:spPr/>
        <p:txBody>
          <a:bodyPr/>
          <a:lstStyle/>
          <a:p>
            <a:pPr marL="0" indent="0" eaLnBrk="1" hangingPunct="1">
              <a:lnSpc>
                <a:spcPct val="150000"/>
              </a:lnSpc>
              <a:buFont typeface="Wingdings" panose="05000000000000000000" pitchFamily="2" charset="2"/>
              <a:buNone/>
            </a:pPr>
            <a:r>
              <a:rPr lang="zh-CN" altLang="en-US" sz="2000"/>
              <a:t>定义一个</a:t>
            </a:r>
            <a:r>
              <a:rPr lang="en-US" altLang="zh-CN" sz="2000"/>
              <a:t>BEFORE</a:t>
            </a:r>
            <a:r>
              <a:rPr lang="zh-CN" altLang="en-US" sz="2000"/>
              <a:t>行级触发器，为教师表</a:t>
            </a:r>
            <a:r>
              <a:rPr lang="en-US" altLang="zh-CN" sz="2000"/>
              <a:t>Teacher</a:t>
            </a:r>
            <a:r>
              <a:rPr lang="zh-CN" altLang="en-US" sz="2000"/>
              <a:t>定义完整性规则“教授的工资不得低于</a:t>
            </a:r>
            <a:r>
              <a:rPr lang="en-US" altLang="zh-CN" sz="2000"/>
              <a:t>4000</a:t>
            </a:r>
            <a:r>
              <a:rPr lang="zh-CN" altLang="en-US" sz="2000"/>
              <a:t>元，如果低于</a:t>
            </a:r>
            <a:r>
              <a:rPr lang="en-US" altLang="zh-CN" sz="2000"/>
              <a:t>4000</a:t>
            </a:r>
            <a:r>
              <a:rPr lang="zh-CN" altLang="en-US" sz="2000"/>
              <a:t>元，自动改为</a:t>
            </a:r>
            <a:r>
              <a:rPr lang="en-US" altLang="zh-CN" sz="2000"/>
              <a:t>4000</a:t>
            </a:r>
            <a:r>
              <a:rPr lang="zh-CN" altLang="en-US" sz="2000"/>
              <a:t>元”。</a:t>
            </a:r>
          </a:p>
          <a:p>
            <a:pPr marL="0" indent="0" eaLnBrk="1" hangingPunct="1">
              <a:lnSpc>
                <a:spcPts val="2100"/>
              </a:lnSpc>
              <a:buFont typeface="Wingdings" panose="05000000000000000000" pitchFamily="2" charset="2"/>
              <a:buNone/>
            </a:pPr>
            <a:endParaRPr lang="en-US" altLang="zh-CN" sz="2000"/>
          </a:p>
          <a:p>
            <a:pPr marL="0" indent="0" eaLnBrk="1" hangingPunct="1">
              <a:lnSpc>
                <a:spcPts val="2100"/>
              </a:lnSpc>
              <a:buFont typeface="Wingdings" panose="05000000000000000000" pitchFamily="2" charset="2"/>
              <a:buNone/>
            </a:pPr>
            <a:r>
              <a:rPr lang="en-US" altLang="zh-CN" sz="2000">
                <a:latin typeface="华文中宋" panose="02010600040101010101" pitchFamily="2" charset="-122"/>
                <a:ea typeface="华文中宋" panose="02010600040101010101" pitchFamily="2" charset="-122"/>
              </a:rPr>
              <a:t>CREATE TRIGGER Insert_Or_Update_Sal </a:t>
            </a:r>
          </a:p>
          <a:p>
            <a:pPr marL="474663" lvl="1" indent="0" eaLnBrk="1" hangingPunct="1">
              <a:lnSpc>
                <a:spcPts val="21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BEFORE </a:t>
            </a:r>
            <a:r>
              <a:rPr lang="en-US" altLang="zh-CN">
                <a:solidFill>
                  <a:srgbClr val="FF0000"/>
                </a:solidFill>
                <a:latin typeface="华文中宋" panose="02010600040101010101" pitchFamily="2" charset="-122"/>
                <a:ea typeface="华文中宋" panose="02010600040101010101" pitchFamily="2" charset="-122"/>
              </a:rPr>
              <a:t>INSERT OR UPDATE </a:t>
            </a:r>
            <a:r>
              <a:rPr lang="en-US" altLang="zh-CN">
                <a:latin typeface="华文中宋" panose="02010600040101010101" pitchFamily="2" charset="-122"/>
                <a:ea typeface="华文中宋" panose="02010600040101010101" pitchFamily="2" charset="-122"/>
              </a:rPr>
              <a:t>ON Teacher  </a:t>
            </a:r>
          </a:p>
          <a:p>
            <a:pPr marL="474663" lvl="1" indent="0" eaLnBrk="1" hangingPunct="1">
              <a:lnSpc>
                <a:spcPts val="2100"/>
              </a:lnSpc>
              <a:buFont typeface="Wingdings" panose="05000000000000000000" pitchFamily="2" charset="2"/>
              <a:buNone/>
            </a:pPr>
            <a:r>
              <a:rPr lang="en-US" altLang="zh-CN" sz="1467">
                <a:latin typeface="华文中宋" panose="02010600040101010101" pitchFamily="2" charset="-122"/>
                <a:ea typeface="华文中宋" panose="02010600040101010101" pitchFamily="2" charset="-122"/>
              </a:rPr>
              <a:t>/*</a:t>
            </a:r>
            <a:r>
              <a:rPr lang="zh-CN" altLang="en-US" sz="1467">
                <a:latin typeface="华文中宋" panose="02010600040101010101" pitchFamily="2" charset="-122"/>
                <a:ea typeface="华文中宋" panose="02010600040101010101" pitchFamily="2" charset="-122"/>
              </a:rPr>
              <a:t>触发事件是插入或更新操作*</a:t>
            </a:r>
            <a:r>
              <a:rPr lang="en-US" altLang="zh-CN" sz="1467">
                <a:latin typeface="华文中宋" panose="02010600040101010101" pitchFamily="2" charset="-122"/>
                <a:ea typeface="华文中宋" panose="02010600040101010101" pitchFamily="2" charset="-122"/>
              </a:rPr>
              <a:t>/</a:t>
            </a:r>
          </a:p>
          <a:p>
            <a:pPr marL="474663" lvl="1" indent="0" eaLnBrk="1" hangingPunct="1">
              <a:lnSpc>
                <a:spcPts val="21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FOR </a:t>
            </a:r>
            <a:r>
              <a:rPr lang="en-US" altLang="zh-CN">
                <a:solidFill>
                  <a:srgbClr val="FF0000"/>
                </a:solidFill>
                <a:latin typeface="华文中宋" panose="02010600040101010101" pitchFamily="2" charset="-122"/>
                <a:ea typeface="华文中宋" panose="02010600040101010101" pitchFamily="2" charset="-122"/>
              </a:rPr>
              <a:t>EACH ROW         </a:t>
            </a:r>
            <a:r>
              <a:rPr lang="en-US" altLang="zh-CN" sz="1467">
                <a:latin typeface="华文中宋" panose="02010600040101010101" pitchFamily="2" charset="-122"/>
                <a:ea typeface="华文中宋" panose="02010600040101010101" pitchFamily="2" charset="-122"/>
              </a:rPr>
              <a:t>/*</a:t>
            </a:r>
            <a:r>
              <a:rPr lang="zh-CN" altLang="en-US" sz="1467">
                <a:latin typeface="华文中宋" panose="02010600040101010101" pitchFamily="2" charset="-122"/>
                <a:ea typeface="华文中宋" panose="02010600040101010101" pitchFamily="2" charset="-122"/>
              </a:rPr>
              <a:t>行级触发器*</a:t>
            </a:r>
            <a:r>
              <a:rPr lang="en-US" altLang="zh-CN" sz="1467">
                <a:latin typeface="华文中宋" panose="02010600040101010101" pitchFamily="2" charset="-122"/>
                <a:ea typeface="华文中宋" panose="02010600040101010101" pitchFamily="2" charset="-122"/>
              </a:rPr>
              <a:t>/</a:t>
            </a:r>
          </a:p>
          <a:p>
            <a:pPr marL="474663" lvl="1" indent="0" eaLnBrk="1" hangingPunct="1">
              <a:lnSpc>
                <a:spcPts val="21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BEGIN                   </a:t>
            </a:r>
            <a:r>
              <a:rPr lang="en-US" altLang="zh-CN" sz="1467">
                <a:latin typeface="华文中宋" panose="02010600040101010101" pitchFamily="2" charset="-122"/>
                <a:ea typeface="华文中宋" panose="02010600040101010101" pitchFamily="2" charset="-122"/>
              </a:rPr>
              <a:t>/*</a:t>
            </a:r>
            <a:r>
              <a:rPr lang="zh-CN" altLang="en-US" sz="1467">
                <a:latin typeface="华文中宋" panose="02010600040101010101" pitchFamily="2" charset="-122"/>
                <a:ea typeface="华文中宋" panose="02010600040101010101" pitchFamily="2" charset="-122"/>
              </a:rPr>
              <a:t>定义触发动作体，是</a:t>
            </a:r>
            <a:r>
              <a:rPr lang="en-US" altLang="zh-CN" sz="1467">
                <a:latin typeface="华文中宋" panose="02010600040101010101" pitchFamily="2" charset="-122"/>
                <a:ea typeface="华文中宋" panose="02010600040101010101" pitchFamily="2" charset="-122"/>
              </a:rPr>
              <a:t>PL/SQL</a:t>
            </a:r>
            <a:r>
              <a:rPr lang="zh-CN" altLang="en-US" sz="1467">
                <a:latin typeface="华文中宋" panose="02010600040101010101" pitchFamily="2" charset="-122"/>
                <a:ea typeface="华文中宋" panose="02010600040101010101" pitchFamily="2" charset="-122"/>
              </a:rPr>
              <a:t>过程块*</a:t>
            </a:r>
            <a:r>
              <a:rPr lang="en-US" altLang="zh-CN" sz="1467">
                <a:latin typeface="华文中宋" panose="02010600040101010101" pitchFamily="2" charset="-122"/>
                <a:ea typeface="华文中宋" panose="02010600040101010101" pitchFamily="2" charset="-122"/>
              </a:rPr>
              <a:t>/</a:t>
            </a:r>
          </a:p>
          <a:p>
            <a:pPr marL="874713" lvl="2" indent="0" eaLnBrk="1" hangingPunct="1">
              <a:lnSpc>
                <a:spcPts val="2100"/>
              </a:lnSpc>
              <a:buFont typeface="Wingdings" panose="05000000000000000000" pitchFamily="2" charset="2"/>
              <a:buNone/>
            </a:pPr>
            <a:r>
              <a:rPr lang="en-US" altLang="zh-CN">
                <a:solidFill>
                  <a:schemeClr val="bg1">
                    <a:lumMod val="50000"/>
                  </a:schemeClr>
                </a:solidFill>
                <a:latin typeface="华文中宋" panose="02010600040101010101" pitchFamily="2" charset="-122"/>
                <a:ea typeface="华文中宋" panose="02010600040101010101" pitchFamily="2" charset="-122"/>
              </a:rPr>
              <a:t>IF (:new.Job='</a:t>
            </a:r>
            <a:r>
              <a:rPr lang="zh-CN" altLang="en-US">
                <a:solidFill>
                  <a:schemeClr val="bg1">
                    <a:lumMod val="50000"/>
                  </a:schemeClr>
                </a:solidFill>
                <a:latin typeface="华文中宋" panose="02010600040101010101" pitchFamily="2" charset="-122"/>
                <a:ea typeface="华文中宋" panose="02010600040101010101" pitchFamily="2" charset="-122"/>
              </a:rPr>
              <a:t>教授</a:t>
            </a:r>
            <a:r>
              <a:rPr lang="en-US" altLang="zh-CN">
                <a:solidFill>
                  <a:schemeClr val="bg1">
                    <a:lumMod val="50000"/>
                  </a:schemeClr>
                </a:solidFill>
                <a:latin typeface="华文中宋" panose="02010600040101010101" pitchFamily="2" charset="-122"/>
                <a:ea typeface="华文中宋" panose="02010600040101010101" pitchFamily="2" charset="-122"/>
              </a:rPr>
              <a:t>') AND (:new.Sal &lt; 4000) THEN   </a:t>
            </a:r>
          </a:p>
          <a:p>
            <a:pPr marL="874713" lvl="2" indent="0" eaLnBrk="1" hangingPunct="1">
              <a:lnSpc>
                <a:spcPts val="2100"/>
              </a:lnSpc>
              <a:buFont typeface="Wingdings" panose="05000000000000000000" pitchFamily="2" charset="2"/>
              <a:buNone/>
            </a:pPr>
            <a:r>
              <a:rPr lang="en-US" altLang="zh-CN">
                <a:solidFill>
                  <a:schemeClr val="bg1">
                    <a:lumMod val="50000"/>
                  </a:schemeClr>
                </a:solidFill>
                <a:latin typeface="华文中宋" panose="02010600040101010101" pitchFamily="2" charset="-122"/>
                <a:ea typeface="华文中宋" panose="02010600040101010101" pitchFamily="2" charset="-122"/>
              </a:rPr>
              <a:t>:new.Sal :=4000;                </a:t>
            </a:r>
          </a:p>
          <a:p>
            <a:pPr marL="874713" lvl="2" indent="0" eaLnBrk="1" hangingPunct="1">
              <a:lnSpc>
                <a:spcPts val="2100"/>
              </a:lnSpc>
              <a:buFont typeface="Wingdings" panose="05000000000000000000" pitchFamily="2" charset="2"/>
              <a:buNone/>
            </a:pPr>
            <a:r>
              <a:rPr lang="en-US" altLang="zh-CN">
                <a:solidFill>
                  <a:schemeClr val="bg1">
                    <a:lumMod val="50000"/>
                  </a:schemeClr>
                </a:solidFill>
                <a:latin typeface="华文中宋" panose="02010600040101010101" pitchFamily="2" charset="-122"/>
                <a:ea typeface="华文中宋" panose="02010600040101010101" pitchFamily="2" charset="-122"/>
              </a:rPr>
              <a:t>END IF;</a:t>
            </a:r>
          </a:p>
          <a:p>
            <a:pPr marL="474663" lvl="1" indent="0" eaLnBrk="1" hangingPunct="1">
              <a:lnSpc>
                <a:spcPts val="21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END          </a:t>
            </a:r>
            <a:r>
              <a:rPr lang="en-US" altLang="zh-CN"/>
              <a:t>                   	</a:t>
            </a:r>
          </a:p>
        </p:txBody>
      </p:sp>
    </p:spTree>
    <p:extLst>
      <p:ext uri="{BB962C8B-B14F-4D97-AF65-F5344CB8AC3E}">
        <p14:creationId xmlns:p14="http://schemas.microsoft.com/office/powerpoint/2010/main" val="256851532"/>
      </p:ext>
    </p:extLst>
  </p:cSld>
  <p:clrMapOvr>
    <a:masterClrMapping/>
  </p:clrMapOvr>
  <p:transition spd="slow" advTm="109595">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1</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实体完整性</a:t>
            </a:r>
          </a:p>
        </p:txBody>
      </p:sp>
      <p:sp>
        <p:nvSpPr>
          <p:cNvPr id="12" name="矩形 48"/>
          <p:cNvSpPr>
            <a:spLocks noChangeArrowheads="1"/>
          </p:cNvSpPr>
          <p:nvPr/>
        </p:nvSpPr>
        <p:spPr bwMode="auto">
          <a:xfrm>
            <a:off x="3635375" y="2557463"/>
            <a:ext cx="3506788" cy="83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实体完整性定义</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实体完整性检查和违约处理</a:t>
            </a:r>
          </a:p>
        </p:txBody>
      </p:sp>
    </p:spTree>
    <p:extLst>
      <p:ext uri="{BB962C8B-B14F-4D97-AF65-F5344CB8AC3E}">
        <p14:creationId xmlns:p14="http://schemas.microsoft.com/office/powerpoint/2010/main" val="2799457106"/>
      </p:ext>
    </p:extLst>
  </p:cSld>
  <p:clrMapOvr>
    <a:masterClrMapping/>
  </p:clrMapOvr>
  <p:transition spd="slow" advTm="1553">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Rot="1" noChangeArrowheads="1"/>
          </p:cNvSpPr>
          <p:nvPr>
            <p:ph type="title"/>
          </p:nvPr>
        </p:nvSpPr>
        <p:spPr/>
        <p:txBody>
          <a:bodyPr/>
          <a:lstStyle/>
          <a:p>
            <a:pPr eaLnBrk="1" hangingPunct="1"/>
            <a:r>
              <a:rPr lang="zh-CN" altLang="en-US"/>
              <a:t>定义触发器</a:t>
            </a:r>
            <a:r>
              <a:rPr lang="en-US" altLang="zh-CN"/>
              <a:t>(</a:t>
            </a:r>
            <a:r>
              <a:rPr lang="zh-CN" altLang="en-US"/>
              <a:t>续</a:t>
            </a:r>
            <a:r>
              <a:rPr lang="en-US" altLang="zh-CN"/>
              <a:t>)</a:t>
            </a:r>
          </a:p>
        </p:txBody>
      </p:sp>
      <p:sp>
        <p:nvSpPr>
          <p:cNvPr id="66564" name="Rectangle 3"/>
          <p:cNvSpPr>
            <a:spLocks noGrp="1" noRot="1" noChangeArrowheads="1"/>
          </p:cNvSpPr>
          <p:nvPr>
            <p:ph sz="quarter" idx="10"/>
          </p:nvPr>
        </p:nvSpPr>
        <p:spPr/>
        <p:txBody>
          <a:bodyPr/>
          <a:lstStyle/>
          <a:p>
            <a:pPr eaLnBrk="1" hangingPunct="1">
              <a:lnSpc>
                <a:spcPct val="80000"/>
              </a:lnSpc>
              <a:buFont typeface="Wingdings" panose="05000000000000000000" pitchFamily="2" charset="2"/>
              <a:buNone/>
            </a:pPr>
            <a:r>
              <a:rPr kumimoji="1" lang="en-US" altLang="zh-CN" sz="2000">
                <a:latin typeface="华文中宋" panose="02010600040101010101" pitchFamily="2" charset="-122"/>
                <a:ea typeface="华文中宋" panose="02010600040101010101" pitchFamily="2" charset="-122"/>
              </a:rPr>
              <a:t>create trigger incordernitems after insert on lineitems</a:t>
            </a:r>
          </a:p>
          <a:p>
            <a:pPr eaLnBrk="1" hangingPunct="1">
              <a:lnSpc>
                <a:spcPct val="80000"/>
              </a:lnSpc>
              <a:buFont typeface="Wingdings" panose="05000000000000000000" pitchFamily="2" charset="2"/>
              <a:buNone/>
            </a:pPr>
            <a:r>
              <a:rPr kumimoji="1" lang="en-US" altLang="zh-CN" sz="2000">
                <a:latin typeface="华文中宋" panose="02010600040101010101" pitchFamily="2" charset="-122"/>
                <a:ea typeface="华文中宋" panose="02010600040101010101" pitchFamily="2" charset="-122"/>
              </a:rPr>
              <a:t>for each row</a:t>
            </a:r>
          </a:p>
          <a:p>
            <a:pPr eaLnBrk="1" hangingPunct="1">
              <a:lnSpc>
                <a:spcPct val="80000"/>
              </a:lnSpc>
              <a:buFont typeface="Wingdings" panose="05000000000000000000" pitchFamily="2" charset="2"/>
              <a:buNone/>
            </a:pPr>
            <a:r>
              <a:rPr kumimoji="1" lang="en-US" altLang="zh-CN" sz="2000">
                <a:latin typeface="华文中宋" panose="02010600040101010101" pitchFamily="2" charset="-122"/>
                <a:ea typeface="华文中宋" panose="02010600040101010101" pitchFamily="2" charset="-122"/>
              </a:rPr>
              <a:t>       begin</a:t>
            </a:r>
          </a:p>
          <a:p>
            <a:pPr marL="804863" indent="-804863" eaLnBrk="1" hangingPunct="1">
              <a:lnSpc>
                <a:spcPct val="80000"/>
              </a:lnSpc>
              <a:buFont typeface="Wingdings" panose="05000000000000000000" pitchFamily="2" charset="2"/>
              <a:buNone/>
            </a:pPr>
            <a:r>
              <a:rPr kumimoji="1" lang="en-US" altLang="zh-CN" sz="2000">
                <a:latin typeface="华文中宋" panose="02010600040101010101" pitchFamily="2" charset="-122"/>
                <a:ea typeface="华文中宋" panose="02010600040101010101" pitchFamily="2" charset="-122"/>
              </a:rPr>
              <a:t>           update orders set n_items=n_items+1 where     ordno=:old.ordno;</a:t>
            </a:r>
          </a:p>
          <a:p>
            <a:pPr eaLnBrk="1" hangingPunct="1">
              <a:lnSpc>
                <a:spcPct val="80000"/>
              </a:lnSpc>
              <a:buFont typeface="Wingdings" panose="05000000000000000000" pitchFamily="2" charset="2"/>
              <a:buNone/>
            </a:pPr>
            <a:r>
              <a:rPr kumimoji="1" lang="en-US" altLang="zh-CN" sz="2000">
                <a:latin typeface="华文中宋" panose="02010600040101010101" pitchFamily="2" charset="-122"/>
                <a:ea typeface="华文中宋" panose="02010600040101010101" pitchFamily="2" charset="-122"/>
              </a:rPr>
              <a:t>      end</a:t>
            </a:r>
          </a:p>
          <a:p>
            <a:pPr eaLnBrk="1" hangingPunct="1">
              <a:lnSpc>
                <a:spcPct val="80000"/>
              </a:lnSpc>
              <a:buFont typeface="Wingdings" panose="05000000000000000000" pitchFamily="2" charset="2"/>
              <a:buNone/>
            </a:pPr>
            <a:endParaRPr kumimoji="1" lang="en-US" altLang="zh-CN" sz="2000">
              <a:latin typeface="华文中宋" panose="02010600040101010101" pitchFamily="2" charset="-122"/>
              <a:ea typeface="华文中宋" panose="02010600040101010101" pitchFamily="2" charset="-122"/>
            </a:endParaRPr>
          </a:p>
          <a:p>
            <a:pPr eaLnBrk="1" hangingPunct="1">
              <a:lnSpc>
                <a:spcPct val="80000"/>
              </a:lnSpc>
              <a:buFont typeface="Wingdings" panose="05000000000000000000" pitchFamily="2" charset="2"/>
              <a:buNone/>
            </a:pPr>
            <a:endParaRPr kumimoji="1" lang="en-US" altLang="zh-CN" sz="2000">
              <a:latin typeface="华文中宋" panose="02010600040101010101" pitchFamily="2" charset="-122"/>
              <a:ea typeface="华文中宋" panose="02010600040101010101" pitchFamily="2" charset="-122"/>
            </a:endParaRPr>
          </a:p>
          <a:p>
            <a:pPr eaLnBrk="1" hangingPunct="1">
              <a:lnSpc>
                <a:spcPct val="80000"/>
              </a:lnSpc>
              <a:buFont typeface="Wingdings" panose="05000000000000000000" pitchFamily="2" charset="2"/>
              <a:buNone/>
            </a:pPr>
            <a:r>
              <a:rPr kumimoji="1" lang="en-US" altLang="zh-CN" sz="2000">
                <a:latin typeface="华文中宋" panose="02010600040101010101" pitchFamily="2" charset="-122"/>
                <a:ea typeface="华文中宋" panose="02010600040101010101" pitchFamily="2" charset="-122"/>
              </a:rPr>
              <a:t>create trigger decordernitems after delete on lineitems</a:t>
            </a:r>
          </a:p>
          <a:p>
            <a:pPr eaLnBrk="1" hangingPunct="1">
              <a:lnSpc>
                <a:spcPct val="80000"/>
              </a:lnSpc>
              <a:buFont typeface="Wingdings" panose="05000000000000000000" pitchFamily="2" charset="2"/>
              <a:buNone/>
            </a:pPr>
            <a:r>
              <a:rPr kumimoji="1" lang="en-US" altLang="zh-CN" sz="2000">
                <a:latin typeface="华文中宋" panose="02010600040101010101" pitchFamily="2" charset="-122"/>
                <a:ea typeface="华文中宋" panose="02010600040101010101" pitchFamily="2" charset="-122"/>
              </a:rPr>
              <a:t>for each row</a:t>
            </a:r>
          </a:p>
          <a:p>
            <a:pPr eaLnBrk="1" hangingPunct="1">
              <a:lnSpc>
                <a:spcPct val="80000"/>
              </a:lnSpc>
              <a:buFont typeface="Wingdings" panose="05000000000000000000" pitchFamily="2" charset="2"/>
              <a:buNone/>
            </a:pPr>
            <a:r>
              <a:rPr kumimoji="1" lang="en-US" altLang="zh-CN" sz="2000">
                <a:latin typeface="华文中宋" panose="02010600040101010101" pitchFamily="2" charset="-122"/>
                <a:ea typeface="华文中宋" panose="02010600040101010101" pitchFamily="2" charset="-122"/>
              </a:rPr>
              <a:t>       begin</a:t>
            </a:r>
          </a:p>
          <a:p>
            <a:pPr marL="804863" indent="-804863" eaLnBrk="1" hangingPunct="1">
              <a:lnSpc>
                <a:spcPct val="80000"/>
              </a:lnSpc>
              <a:buFont typeface="Wingdings" panose="05000000000000000000" pitchFamily="2" charset="2"/>
              <a:buNone/>
            </a:pPr>
            <a:r>
              <a:rPr kumimoji="1" lang="en-US" altLang="zh-CN" sz="2000">
                <a:latin typeface="华文中宋" panose="02010600040101010101" pitchFamily="2" charset="-122"/>
                <a:ea typeface="华文中宋" panose="02010600040101010101" pitchFamily="2" charset="-122"/>
              </a:rPr>
              <a:t>           update orders set n_items=n_items-1 where ordno=:old.ordno;</a:t>
            </a:r>
          </a:p>
          <a:p>
            <a:pPr eaLnBrk="1" hangingPunct="1">
              <a:lnSpc>
                <a:spcPct val="80000"/>
              </a:lnSpc>
              <a:buFont typeface="Wingdings" panose="05000000000000000000" pitchFamily="2" charset="2"/>
              <a:buNone/>
            </a:pPr>
            <a:r>
              <a:rPr kumimoji="1" lang="en-US" altLang="zh-CN" sz="2000">
                <a:latin typeface="华文中宋" panose="02010600040101010101" pitchFamily="2" charset="-122"/>
                <a:ea typeface="华文中宋" panose="02010600040101010101" pitchFamily="2" charset="-122"/>
              </a:rPr>
              <a:t>      end</a:t>
            </a:r>
          </a:p>
          <a:p>
            <a:pPr eaLnBrk="1" hangingPunct="1">
              <a:lnSpc>
                <a:spcPct val="80000"/>
              </a:lnSpc>
              <a:buFont typeface="Wingdings" panose="05000000000000000000" pitchFamily="2" charset="2"/>
              <a:buNone/>
            </a:pPr>
            <a:endParaRPr lang="en-US" altLang="zh-CN" sz="200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274086498"/>
      </p:ext>
    </p:extLst>
  </p:cSld>
  <p:clrMapOvr>
    <a:masterClrMapping/>
  </p:clrMapOvr>
  <p:transition spd="slow" advTm="109595">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r>
              <a:rPr lang="en-US" altLang="zh-CN"/>
              <a:t>SQL Server</a:t>
            </a:r>
            <a:r>
              <a:rPr lang="zh-CN" altLang="en-US"/>
              <a:t>中创建触发器语法格式</a:t>
            </a:r>
          </a:p>
        </p:txBody>
      </p:sp>
      <p:sp>
        <p:nvSpPr>
          <p:cNvPr id="67587" name="内容占位符 2"/>
          <p:cNvSpPr>
            <a:spLocks noGrp="1"/>
          </p:cNvSpPr>
          <p:nvPr>
            <p:ph sz="quarter" idx="10"/>
          </p:nvPr>
        </p:nvSpPr>
        <p:spPr/>
        <p:txBody>
          <a:bodyPr/>
          <a:lstStyle/>
          <a:p>
            <a:pPr>
              <a:lnSpc>
                <a:spcPct val="150000"/>
              </a:lnSpc>
              <a:buFont typeface="Wingdings" panose="05000000000000000000" pitchFamily="2" charset="2"/>
              <a:buNone/>
            </a:pPr>
            <a:r>
              <a:rPr lang="en-US" altLang="zh-CN"/>
              <a:t>CREATE TRIGGER </a:t>
            </a:r>
            <a:r>
              <a:rPr lang="zh-CN" altLang="en-US"/>
              <a:t>触发器名称 </a:t>
            </a:r>
          </a:p>
          <a:p>
            <a:pPr>
              <a:lnSpc>
                <a:spcPct val="150000"/>
              </a:lnSpc>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rPr>
              <a:t>ON </a:t>
            </a:r>
            <a:r>
              <a:rPr lang="zh-CN" altLang="en-US" sz="1800">
                <a:latin typeface="华文中宋" panose="02010600040101010101" pitchFamily="2" charset="-122"/>
                <a:ea typeface="华文中宋" panose="02010600040101010101" pitchFamily="2" charset="-122"/>
              </a:rPr>
              <a:t>表名 </a:t>
            </a:r>
            <a:r>
              <a:rPr lang="en-US" altLang="zh-CN" sz="1800">
                <a:latin typeface="华文中宋" panose="02010600040101010101" pitchFamily="2" charset="-122"/>
                <a:ea typeface="华文中宋" panose="02010600040101010101" pitchFamily="2" charset="-122"/>
              </a:rPr>
              <a:t>{ FOR | AFTER | INSTEAD OF } { [ INSERT ] [ , ] [ DELETE ] [ , ] [UPDATE ] } </a:t>
            </a:r>
          </a:p>
          <a:p>
            <a:pPr>
              <a:lnSpc>
                <a:spcPct val="150000"/>
              </a:lnSpc>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rPr>
              <a:t>AS SQL </a:t>
            </a:r>
            <a:r>
              <a:rPr lang="zh-CN" altLang="en-US" sz="1800">
                <a:latin typeface="华文中宋" panose="02010600040101010101" pitchFamily="2" charset="-122"/>
                <a:ea typeface="华文中宋" panose="02010600040101010101" pitchFamily="2" charset="-122"/>
              </a:rPr>
              <a:t>语句 </a:t>
            </a:r>
            <a:r>
              <a:rPr lang="en-US" altLang="zh-CN" sz="1800">
                <a:latin typeface="华文中宋" panose="02010600040101010101" pitchFamily="2" charset="-122"/>
                <a:ea typeface="华文中宋" panose="02010600040101010101" pitchFamily="2" charset="-122"/>
              </a:rPr>
              <a:t>[ ... n ] </a:t>
            </a:r>
          </a:p>
          <a:p>
            <a:pPr>
              <a:lnSpc>
                <a:spcPct val="150000"/>
              </a:lnSpc>
              <a:buFont typeface="Wingdings" panose="05000000000000000000" pitchFamily="2" charset="2"/>
              <a:buNone/>
            </a:pPr>
            <a:endParaRPr lang="en-US" altLang="zh-CN"/>
          </a:p>
          <a:p>
            <a:pPr>
              <a:lnSpc>
                <a:spcPct val="150000"/>
              </a:lnSpc>
              <a:buFont typeface="Wingdings" panose="05000000000000000000" pitchFamily="2" charset="2"/>
              <a:buNone/>
            </a:pPr>
            <a:r>
              <a:rPr lang="zh-CN" altLang="en-US" b="1">
                <a:solidFill>
                  <a:srgbClr val="00359E"/>
                </a:solidFill>
              </a:rPr>
              <a:t>注：</a:t>
            </a:r>
            <a:r>
              <a:rPr lang="en-US" altLang="zh-CN">
                <a:solidFill>
                  <a:srgbClr val="00359E"/>
                </a:solidFill>
              </a:rPr>
              <a:t>SQL server</a:t>
            </a:r>
            <a:r>
              <a:rPr lang="zh-CN" altLang="en-US">
                <a:solidFill>
                  <a:srgbClr val="00359E"/>
                </a:solidFill>
              </a:rPr>
              <a:t>中</a:t>
            </a:r>
            <a:r>
              <a:rPr lang="en-US" altLang="zh-CN">
                <a:solidFill>
                  <a:srgbClr val="00359E"/>
                </a:solidFill>
              </a:rPr>
              <a:t>inserted</a:t>
            </a:r>
            <a:r>
              <a:rPr lang="zh-CN" altLang="en-US">
                <a:solidFill>
                  <a:srgbClr val="00359E"/>
                </a:solidFill>
              </a:rPr>
              <a:t>相当于课本的</a:t>
            </a:r>
            <a:r>
              <a:rPr lang="en-US" altLang="zh-CN">
                <a:solidFill>
                  <a:srgbClr val="00359E"/>
                </a:solidFill>
              </a:rPr>
              <a:t>new. deleted</a:t>
            </a:r>
            <a:r>
              <a:rPr lang="zh-CN" altLang="en-US">
                <a:solidFill>
                  <a:srgbClr val="00359E"/>
                </a:solidFill>
              </a:rPr>
              <a:t>相当于课本的</a:t>
            </a:r>
            <a:r>
              <a:rPr lang="en-US" altLang="zh-CN">
                <a:solidFill>
                  <a:srgbClr val="00359E"/>
                </a:solidFill>
              </a:rPr>
              <a:t>old</a:t>
            </a:r>
            <a:endParaRPr lang="zh-CN" altLang="en-US">
              <a:solidFill>
                <a:srgbClr val="00359E"/>
              </a:solidFill>
            </a:endParaRPr>
          </a:p>
          <a:p>
            <a:pPr>
              <a:lnSpc>
                <a:spcPct val="150000"/>
              </a:lnSpc>
              <a:buFont typeface="Wingdings" panose="05000000000000000000" pitchFamily="2" charset="2"/>
              <a:buNone/>
            </a:pPr>
            <a:endParaRPr lang="en-US" altLang="zh-CN"/>
          </a:p>
        </p:txBody>
      </p:sp>
    </p:spTree>
    <p:extLst>
      <p:ext uri="{BB962C8B-B14F-4D97-AF65-F5344CB8AC3E}">
        <p14:creationId xmlns:p14="http://schemas.microsoft.com/office/powerpoint/2010/main" val="2338682063"/>
      </p:ext>
    </p:extLst>
  </p:cSld>
  <p:clrMapOvr>
    <a:masterClrMapping/>
  </p:clrMapOvr>
  <p:transition spd="slow" advTm="109595">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举例</a:t>
            </a:r>
          </a:p>
        </p:txBody>
      </p:sp>
      <p:sp>
        <p:nvSpPr>
          <p:cNvPr id="68611" name="矩形 2"/>
          <p:cNvSpPr>
            <a:spLocks noChangeArrowheads="1"/>
          </p:cNvSpPr>
          <p:nvPr/>
        </p:nvSpPr>
        <p:spPr bwMode="auto">
          <a:xfrm>
            <a:off x="683568" y="625251"/>
            <a:ext cx="7992888" cy="5539978"/>
          </a:xfrm>
          <a:prstGeom prst="rect">
            <a:avLst/>
          </a:prstGeom>
        </p:spPr>
        <p:txBody>
          <a:bodyPr/>
          <a:lstStyle/>
          <a:p>
            <a:pPr marL="266700" indent="-266700" defTabSz="912813">
              <a:lnSpc>
                <a:spcPct val="150000"/>
              </a:lnSpc>
              <a:spcBef>
                <a:spcPct val="20000"/>
              </a:spcBef>
              <a:buFont typeface="Wingdings" panose="05000000000000000000" pitchFamily="2" charset="2"/>
              <a:buNone/>
            </a:pPr>
            <a:r>
              <a:rPr lang="zh-CN" altLang="en-US" sz="2000">
                <a:solidFill>
                  <a:schemeClr val="bg1">
                    <a:lumMod val="50000"/>
                  </a:schemeClr>
                </a:solidFill>
                <a:latin typeface="微软雅黑" panose="020B0503020204020204" pitchFamily="34" charset="-122"/>
                <a:ea typeface="微软雅黑" panose="020B0503020204020204" pitchFamily="34" charset="-122"/>
              </a:rPr>
              <a:t>创建触发器</a:t>
            </a:r>
            <a:r>
              <a:rPr lang="en-US" altLang="zh-CN" sz="2000">
                <a:solidFill>
                  <a:schemeClr val="bg1">
                    <a:lumMod val="50000"/>
                  </a:schemeClr>
                </a:solidFill>
                <a:latin typeface="微软雅黑" panose="020B0503020204020204" pitchFamily="34" charset="-122"/>
                <a:ea typeface="微软雅黑" panose="020B0503020204020204" pitchFamily="34" charset="-122"/>
              </a:rPr>
              <a:t>,</a:t>
            </a:r>
            <a:r>
              <a:rPr lang="zh-CN" altLang="en-US" sz="2000">
                <a:solidFill>
                  <a:schemeClr val="bg1">
                    <a:lumMod val="50000"/>
                  </a:schemeClr>
                </a:solidFill>
                <a:latin typeface="微软雅黑" panose="020B0503020204020204" pitchFamily="34" charset="-122"/>
                <a:ea typeface="微软雅黑" panose="020B0503020204020204" pitchFamily="34" charset="-122"/>
              </a:rPr>
              <a:t>限制将</a:t>
            </a:r>
            <a:r>
              <a:rPr lang="en-US" altLang="zh-CN" sz="2000">
                <a:solidFill>
                  <a:schemeClr val="bg1">
                    <a:lumMod val="50000"/>
                  </a:schemeClr>
                </a:solidFill>
                <a:latin typeface="微软雅黑" panose="020B0503020204020204" pitchFamily="34" charset="-122"/>
                <a:ea typeface="微软雅黑" panose="020B0503020204020204" pitchFamily="34" charset="-122"/>
              </a:rPr>
              <a:t>SC</a:t>
            </a:r>
            <a:r>
              <a:rPr lang="zh-CN" altLang="en-US" sz="2000">
                <a:solidFill>
                  <a:schemeClr val="bg1">
                    <a:lumMod val="50000"/>
                  </a:schemeClr>
                </a:solidFill>
                <a:latin typeface="微软雅黑" panose="020B0503020204020204" pitchFamily="34" charset="-122"/>
                <a:ea typeface="微软雅黑" panose="020B0503020204020204" pitchFamily="34" charset="-122"/>
              </a:rPr>
              <a:t>表中不及格学生的成绩改为及格。 </a:t>
            </a:r>
            <a:endParaRPr lang="en-US" altLang="zh-CN" sz="2000">
              <a:solidFill>
                <a:schemeClr val="bg1">
                  <a:lumMod val="50000"/>
                </a:schemeClr>
              </a:solidFill>
              <a:latin typeface="微软雅黑" panose="020B0503020204020204" pitchFamily="34" charset="-122"/>
              <a:ea typeface="微软雅黑" panose="020B0503020204020204" pitchFamily="34" charset="-122"/>
            </a:endParaRPr>
          </a:p>
          <a:p>
            <a:pPr marL="266700" indent="-266700" defTabSz="912813">
              <a:lnSpc>
                <a:spcPct val="150000"/>
              </a:lnSpc>
              <a:spcBef>
                <a:spcPct val="20000"/>
              </a:spcBef>
              <a:buFont typeface="Wingdings" panose="05000000000000000000" pitchFamily="2" charset="2"/>
              <a:buNone/>
            </a:pPr>
            <a:r>
              <a:rPr lang="en-US" altLang="zh-CN" sz="2000">
                <a:solidFill>
                  <a:schemeClr val="bg1">
                    <a:lumMod val="50000"/>
                  </a:schemeClr>
                </a:solidFill>
                <a:latin typeface="华文中宋" panose="02010600040101010101" pitchFamily="2" charset="-122"/>
                <a:ea typeface="华文中宋" panose="02010600040101010101" pitchFamily="2" charset="-122"/>
              </a:rPr>
              <a:t>CREATE TRIGGER tri_grade </a:t>
            </a:r>
          </a:p>
          <a:p>
            <a:pPr marL="266700" indent="-266700" defTabSz="912813">
              <a:lnSpc>
                <a:spcPct val="150000"/>
              </a:lnSpc>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ON SC FOR UPDATE </a:t>
            </a:r>
          </a:p>
          <a:p>
            <a:pPr marL="266700" indent="-266700" defTabSz="912813">
              <a:lnSpc>
                <a:spcPct val="150000"/>
              </a:lnSpc>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AS</a:t>
            </a:r>
          </a:p>
          <a:p>
            <a:pPr marL="266700" indent="-266700" defTabSz="912813">
              <a:lnSpc>
                <a:spcPct val="150000"/>
              </a:lnSpc>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 IF UPDATE(Grade) </a:t>
            </a:r>
          </a:p>
          <a:p>
            <a:pPr marL="266700" indent="-266700" defTabSz="912813">
              <a:lnSpc>
                <a:spcPct val="150000"/>
              </a:lnSpc>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    IF EXISTS(SELECT * FROM INSERTED JOIN DELETED ON INSERTED.Sno = DELETED.Sno WHERE INSERTED.Grade &gt;= 60 AND DELETED.Grade &lt; 60) </a:t>
            </a:r>
          </a:p>
          <a:p>
            <a:pPr marL="266700" indent="-266700" defTabSz="912813">
              <a:lnSpc>
                <a:spcPct val="150000"/>
              </a:lnSpc>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    ROLLBACK /* </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这里</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ROLLBACK</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代表回滚</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取消更新操作</a:t>
            </a:r>
            <a:r>
              <a:rPr lang="zh-CN" altLang="en-US" sz="1800">
                <a:solidFill>
                  <a:schemeClr val="bg1">
                    <a:lumMod val="50000"/>
                  </a:schemeClr>
                </a:solidFill>
                <a:ea typeface="微软雅黑" panose="020B0503020204020204" pitchFamily="34" charset="-122"/>
                <a:cs typeface="Arial" panose="020B0604020202020204" pitchFamily="34" charset="0"/>
              </a:rPr>
              <a:t> </a:t>
            </a:r>
          </a:p>
        </p:txBody>
      </p:sp>
    </p:spTree>
    <p:extLst>
      <p:ext uri="{BB962C8B-B14F-4D97-AF65-F5344CB8AC3E}">
        <p14:creationId xmlns:p14="http://schemas.microsoft.com/office/powerpoint/2010/main" val="98312719"/>
      </p:ext>
    </p:extLst>
  </p:cSld>
  <p:clrMapOvr>
    <a:masterClrMapping/>
  </p:clrMapOvr>
  <p:transition spd="slow" advTm="109595">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举例</a:t>
            </a:r>
          </a:p>
        </p:txBody>
      </p:sp>
      <p:sp>
        <p:nvSpPr>
          <p:cNvPr id="69635" name="矩形 2"/>
          <p:cNvSpPr>
            <a:spLocks noChangeArrowheads="1"/>
          </p:cNvSpPr>
          <p:nvPr/>
        </p:nvSpPr>
        <p:spPr bwMode="auto">
          <a:xfrm>
            <a:off x="611560" y="697260"/>
            <a:ext cx="8352928" cy="3736407"/>
          </a:xfrm>
          <a:prstGeom prst="rect">
            <a:avLst/>
          </a:prstGeom>
        </p:spPr>
        <p:txBody>
          <a:bodyPr>
            <a:spAutoFit/>
          </a:bodyPr>
          <a:lstStyle/>
          <a:p>
            <a:pPr marL="266700" indent="-266700" defTabSz="912813">
              <a:lnSpc>
                <a:spcPct val="150000"/>
              </a:lnSpc>
              <a:spcBef>
                <a:spcPct val="20000"/>
              </a:spcBef>
              <a:buFont typeface="Wingdings" panose="05000000000000000000" pitchFamily="2" charset="2"/>
              <a:buNone/>
            </a:pPr>
            <a:r>
              <a:rPr lang="zh-CN" altLang="en-US" sz="2000">
                <a:solidFill>
                  <a:schemeClr val="bg1">
                    <a:lumMod val="50000"/>
                  </a:schemeClr>
                </a:solidFill>
                <a:latin typeface="微软雅黑" panose="020B0503020204020204" pitchFamily="34" charset="-122"/>
                <a:ea typeface="微软雅黑" panose="020B0503020204020204" pitchFamily="34" charset="-122"/>
              </a:rPr>
              <a:t>创建实现限制最低工资必须小于最高工资的触发器。</a:t>
            </a:r>
          </a:p>
          <a:p>
            <a:pPr marL="266700" indent="-266700" defTabSz="912813">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rPr>
              <a:t>CREATE TRIGGER tri_job_salary2 </a:t>
            </a:r>
          </a:p>
          <a:p>
            <a:pPr marL="266700" indent="-266700" defTabSz="912813">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ON </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工作表 </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FOR INSERT, UPDATE </a:t>
            </a:r>
          </a:p>
          <a:p>
            <a:pPr marL="266700" indent="-266700" defTabSz="912813">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AS </a:t>
            </a:r>
          </a:p>
          <a:p>
            <a:pPr marL="266700" indent="-266700" defTabSz="912813">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IF EXISTS(SELECT * FROM INSERTED WHERE </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最低工资 </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&gt;= </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最高工资 </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 </a:t>
            </a:r>
          </a:p>
          <a:p>
            <a:pPr marL="266700" indent="-266700" defTabSz="912813">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BEGIN </a:t>
            </a:r>
          </a:p>
          <a:p>
            <a:pPr marL="266700" indent="-266700" defTabSz="912813">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     PRINT '</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最低工资必须小于最高工资</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a:t>
            </a:r>
          </a:p>
          <a:p>
            <a:pPr marL="266700" indent="-266700" defTabSz="912813">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     ROLLBACK </a:t>
            </a:r>
          </a:p>
          <a:p>
            <a:pPr marL="266700" indent="-266700" defTabSz="912813">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END </a:t>
            </a:r>
          </a:p>
          <a:p>
            <a:pPr marL="266700" indent="-266700" defTabSz="912813">
              <a:lnSpc>
                <a:spcPct val="150000"/>
              </a:lnSpc>
              <a:spcBef>
                <a:spcPct val="20000"/>
              </a:spcBef>
              <a:buFont typeface="Wingdings" panose="05000000000000000000" pitchFamily="2" charset="2"/>
              <a:buNone/>
            </a:pPr>
            <a:endParaRPr lang="en-US" altLang="zh-CN" sz="200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3321062"/>
      </p:ext>
    </p:extLst>
  </p:cSld>
  <p:clrMapOvr>
    <a:masterClrMapping/>
  </p:clrMapOvr>
  <p:transition spd="slow" advTm="109595">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举例</a:t>
            </a:r>
          </a:p>
        </p:txBody>
      </p:sp>
      <p:sp>
        <p:nvSpPr>
          <p:cNvPr id="69635" name="矩形 2"/>
          <p:cNvSpPr>
            <a:spLocks noChangeArrowheads="1"/>
          </p:cNvSpPr>
          <p:nvPr/>
        </p:nvSpPr>
        <p:spPr bwMode="auto">
          <a:xfrm>
            <a:off x="611560" y="697260"/>
            <a:ext cx="8352928" cy="3785652"/>
          </a:xfrm>
          <a:prstGeom prst="rect">
            <a:avLst/>
          </a:prstGeom>
        </p:spPr>
        <p:txBody>
          <a:bodyPr>
            <a:spAutoFit/>
          </a:bodyPr>
          <a:lstStyle/>
          <a:p>
            <a:pPr defTabSz="912813">
              <a:lnSpc>
                <a:spcPct val="150000"/>
              </a:lnSpc>
              <a:spcBef>
                <a:spcPct val="20000"/>
              </a:spcBef>
              <a:buFont typeface="Wingdings" panose="05000000000000000000" pitchFamily="2" charset="2"/>
              <a:buNone/>
            </a:pPr>
            <a:r>
              <a:rPr lang="zh-CN" altLang="en-US" sz="2000">
                <a:solidFill>
                  <a:schemeClr val="bg1">
                    <a:lumMod val="50000"/>
                  </a:schemeClr>
                </a:solidFill>
                <a:latin typeface="微软雅黑" panose="020B0503020204020204" pitchFamily="34" charset="-122"/>
                <a:ea typeface="微软雅黑" panose="020B0503020204020204" pitchFamily="34" charset="-122"/>
              </a:rPr>
              <a:t>创建实现限制雇员的工资必须在工作表的相应工作的最低工资和最高工资之间。</a:t>
            </a:r>
          </a:p>
          <a:p>
            <a:pPr marL="266700" indent="-266700" defTabSz="912813">
              <a:lnSpc>
                <a:spcPct val="150000"/>
              </a:lnSpc>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rPr>
              <a:t>CREATE TRIGGER tri_emp_salary </a:t>
            </a:r>
          </a:p>
          <a:p>
            <a:pPr marL="266700" indent="-266700" defTabSz="912813">
              <a:lnSpc>
                <a:spcPct val="150000"/>
              </a:lnSpc>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ON </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雇员表 </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FOR INSERT, UPDATE </a:t>
            </a:r>
          </a:p>
          <a:p>
            <a:pPr marL="266700" indent="-266700" defTabSz="912813">
              <a:lnSpc>
                <a:spcPct val="150000"/>
              </a:lnSpc>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AS </a:t>
            </a:r>
          </a:p>
          <a:p>
            <a:pPr marL="266700" indent="-266700" defTabSz="912813">
              <a:lnSpc>
                <a:spcPct val="150000"/>
              </a:lnSpc>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    IF EXISTS (SELECT * FROM INSERTED a JOIN </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工作表 </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bON a.</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工作编号 </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 b.</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工作编号 </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WHERE </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工资 </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NOT BETWEEN </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最低工资 </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AND </a:t>
            </a:r>
            <a:r>
              <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最高工资 </a:t>
            </a: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 </a:t>
            </a:r>
          </a:p>
          <a:p>
            <a:pPr marL="266700" indent="-266700" defTabSz="912813">
              <a:lnSpc>
                <a:spcPct val="150000"/>
              </a:lnSpc>
              <a:spcBef>
                <a:spcPct val="20000"/>
              </a:spcBef>
              <a:buFont typeface="Wingdings" panose="05000000000000000000" pitchFamily="2" charset="2"/>
              <a:buNone/>
            </a:pPr>
            <a:r>
              <a:rPr lang="en-US" altLang="zh-CN"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rPr>
              <a:t>      ROLLBACK </a:t>
            </a:r>
            <a:endParaRPr lang="zh-CN" altLang="en-US" sz="1800">
              <a:solidFill>
                <a:schemeClr val="bg1">
                  <a:lumMod val="50000"/>
                </a:schemeClr>
              </a:solidFill>
              <a:latin typeface="华文中宋" panose="02010600040101010101" pitchFamily="2" charset="-122"/>
              <a:ea typeface="华文中宋" panose="02010600040101010101" pitchFamily="2" charset="-122"/>
              <a:cs typeface="Arial" panose="020B0604020202020204" pitchFamily="34" charset="0"/>
            </a:endParaRPr>
          </a:p>
        </p:txBody>
      </p:sp>
    </p:spTree>
    <p:extLst>
      <p:ext uri="{BB962C8B-B14F-4D97-AF65-F5344CB8AC3E}">
        <p14:creationId xmlns:p14="http://schemas.microsoft.com/office/powerpoint/2010/main" val="3940847820"/>
      </p:ext>
    </p:extLst>
  </p:cSld>
  <p:clrMapOvr>
    <a:masterClrMapping/>
  </p:clrMapOvr>
  <p:transition spd="slow" advTm="109595">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lstStyle/>
          <a:p>
            <a:pPr eaLnBrk="1" hangingPunct="1"/>
            <a:r>
              <a:rPr lang="en-US" altLang="zh-CN" dirty="0"/>
              <a:t>Oracle </a:t>
            </a:r>
            <a:r>
              <a:rPr lang="zh-CN" altLang="en-US" dirty="0"/>
              <a:t>创建触发器</a:t>
            </a:r>
            <a:r>
              <a:rPr lang="zh-CN" altLang="en-US"/>
              <a:t>语法格式</a:t>
            </a:r>
            <a:endParaRPr lang="zh-CN" altLang="en-US" dirty="0"/>
          </a:p>
        </p:txBody>
      </p:sp>
      <p:sp>
        <p:nvSpPr>
          <p:cNvPr id="70659" name="内容占位符 2"/>
          <p:cNvSpPr>
            <a:spLocks noGrp="1"/>
          </p:cNvSpPr>
          <p:nvPr>
            <p:ph sz="quarter" idx="10"/>
          </p:nvPr>
        </p:nvSpPr>
        <p:spPr/>
        <p:txBody>
          <a:bodyPr/>
          <a:lstStyle/>
          <a:p>
            <a:pPr>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CREATE [OR REPLACE] TIGGER </a:t>
            </a:r>
            <a:r>
              <a:rPr lang="zh-CN" altLang="en-US">
                <a:latin typeface="华文中宋" panose="02010600040101010101" pitchFamily="2" charset="-122"/>
                <a:ea typeface="华文中宋" panose="02010600040101010101" pitchFamily="2" charset="-122"/>
              </a:rPr>
              <a:t>触发器名 </a:t>
            </a:r>
            <a:endParaRPr lang="en-US" altLang="zh-CN">
              <a:latin typeface="华文中宋" panose="02010600040101010101" pitchFamily="2" charset="-122"/>
              <a:ea typeface="华文中宋" panose="02010600040101010101" pitchFamily="2" charset="-122"/>
            </a:endParaRPr>
          </a:p>
          <a:p>
            <a:pPr>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[BEFORE | AFTER ]</a:t>
            </a:r>
            <a:r>
              <a:rPr lang="zh-CN" altLang="en-US" sz="1800">
                <a:latin typeface="华文中宋" panose="02010600040101010101" pitchFamily="2" charset="-122"/>
                <a:ea typeface="华文中宋" panose="02010600040101010101" pitchFamily="2" charset="-122"/>
                <a:cs typeface="Arial" panose="020B0604020202020204" pitchFamily="34" charset="0"/>
              </a:rPr>
              <a:t> 触发事件 </a:t>
            </a:r>
            <a:r>
              <a:rPr lang="en-US" altLang="zh-CN" sz="1800">
                <a:latin typeface="华文中宋" panose="02010600040101010101" pitchFamily="2" charset="-122"/>
                <a:ea typeface="华文中宋" panose="02010600040101010101" pitchFamily="2" charset="-122"/>
                <a:cs typeface="Arial" panose="020B0604020202020204" pitchFamily="34" charset="0"/>
              </a:rPr>
              <a:t>ON </a:t>
            </a:r>
            <a:r>
              <a:rPr lang="zh-CN" altLang="en-US" sz="1800">
                <a:latin typeface="华文中宋" panose="02010600040101010101" pitchFamily="2" charset="-122"/>
                <a:ea typeface="华文中宋" panose="02010600040101010101" pitchFamily="2" charset="-122"/>
                <a:cs typeface="Arial" panose="020B0604020202020204" pitchFamily="34" charset="0"/>
              </a:rPr>
              <a:t>表名</a:t>
            </a:r>
          </a:p>
          <a:p>
            <a:pPr>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[FOR EACH ROW]  [WHEN </a:t>
            </a:r>
            <a:r>
              <a:rPr lang="zh-CN" altLang="en-US" sz="1800">
                <a:latin typeface="华文中宋" panose="02010600040101010101" pitchFamily="2" charset="-122"/>
                <a:ea typeface="华文中宋" panose="02010600040101010101" pitchFamily="2" charset="-122"/>
                <a:cs typeface="Arial" panose="020B0604020202020204" pitchFamily="34" charset="0"/>
              </a:rPr>
              <a:t>触发条件</a:t>
            </a:r>
            <a:r>
              <a:rPr lang="en-US" altLang="zh-CN" sz="1800">
                <a:latin typeface="华文中宋" panose="02010600040101010101" pitchFamily="2" charset="-122"/>
                <a:ea typeface="华文中宋" panose="02010600040101010101" pitchFamily="2" charset="-122"/>
                <a:cs typeface="Arial" panose="020B0604020202020204" pitchFamily="34" charset="0"/>
              </a:rPr>
              <a:t>]</a:t>
            </a:r>
          </a:p>
          <a:p>
            <a:pPr>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[DECLARE </a:t>
            </a:r>
          </a:p>
          <a:p>
            <a:pPr>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   </a:t>
            </a:r>
            <a:r>
              <a:rPr lang="zh-CN" altLang="en-US" sz="1800">
                <a:latin typeface="华文中宋" panose="02010600040101010101" pitchFamily="2" charset="-122"/>
                <a:ea typeface="华文中宋" panose="02010600040101010101" pitchFamily="2" charset="-122"/>
                <a:cs typeface="Arial" panose="020B0604020202020204" pitchFamily="34" charset="0"/>
              </a:rPr>
              <a:t>说明部分</a:t>
            </a:r>
            <a:r>
              <a:rPr lang="en-US" altLang="zh-CN" sz="1800">
                <a:latin typeface="华文中宋" panose="02010600040101010101" pitchFamily="2" charset="-122"/>
                <a:ea typeface="华文中宋" panose="02010600040101010101" pitchFamily="2" charset="-122"/>
                <a:cs typeface="Arial" panose="020B0604020202020204" pitchFamily="34" charset="0"/>
              </a:rPr>
              <a:t>]</a:t>
            </a:r>
            <a:r>
              <a:rPr lang="zh-CN" altLang="en-US" sz="1800">
                <a:latin typeface="华文中宋" panose="02010600040101010101" pitchFamily="2" charset="-122"/>
                <a:ea typeface="华文中宋" panose="02010600040101010101" pitchFamily="2" charset="-122"/>
                <a:cs typeface="Arial" panose="020B0604020202020204" pitchFamily="34" charset="0"/>
              </a:rPr>
              <a:t> </a:t>
            </a:r>
            <a:endParaRPr lang="en-US" altLang="zh-CN" sz="1800">
              <a:latin typeface="华文中宋" panose="02010600040101010101" pitchFamily="2" charset="-122"/>
              <a:ea typeface="华文中宋" panose="02010600040101010101" pitchFamily="2" charset="-122"/>
              <a:cs typeface="Arial" panose="020B0604020202020204" pitchFamily="34" charset="0"/>
            </a:endParaRPr>
          </a:p>
          <a:p>
            <a:pPr>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BEGIN</a:t>
            </a:r>
          </a:p>
          <a:p>
            <a:pPr>
              <a:buFont typeface="Wingdings" panose="05000000000000000000" pitchFamily="2" charset="2"/>
              <a:buNone/>
            </a:pPr>
            <a:r>
              <a:rPr lang="zh-CN" altLang="en-US" sz="1800">
                <a:latin typeface="华文中宋" panose="02010600040101010101" pitchFamily="2" charset="-122"/>
                <a:ea typeface="华文中宋" panose="02010600040101010101" pitchFamily="2" charset="-122"/>
                <a:cs typeface="Arial" panose="020B0604020202020204" pitchFamily="34" charset="0"/>
              </a:rPr>
              <a:t>   执行语句</a:t>
            </a:r>
          </a:p>
          <a:p>
            <a:pPr>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END</a:t>
            </a:r>
            <a:endParaRPr lang="zh-CN" altLang="en-US" sz="1800">
              <a:latin typeface="华文中宋" panose="02010600040101010101" pitchFamily="2" charset="-122"/>
              <a:ea typeface="华文中宋" panose="02010600040101010101" pitchFamily="2" charset="-122"/>
              <a:cs typeface="Arial" panose="020B0604020202020204" pitchFamily="34" charset="0"/>
            </a:endParaRPr>
          </a:p>
        </p:txBody>
      </p:sp>
    </p:spTree>
    <p:extLst>
      <p:ext uri="{BB962C8B-B14F-4D97-AF65-F5344CB8AC3E}">
        <p14:creationId xmlns:p14="http://schemas.microsoft.com/office/powerpoint/2010/main" val="968863136"/>
      </p:ext>
    </p:extLst>
  </p:cSld>
  <p:clrMapOvr>
    <a:masterClrMapping/>
  </p:clrMapOvr>
  <p:transition spd="slow" advTm="109595">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nchor="ctr"/>
          <a:lstStyle/>
          <a:p>
            <a:pPr eaLnBrk="1" hangingPunct="1"/>
            <a:r>
              <a:rPr lang="zh-CN" altLang="en-US"/>
              <a:t>用</a:t>
            </a:r>
            <a:r>
              <a:rPr lang="en-US" altLang="zh-CN"/>
              <a:t>Oracle</a:t>
            </a:r>
            <a:r>
              <a:rPr lang="zh-CN" altLang="en-US"/>
              <a:t>实现限制将</a:t>
            </a:r>
            <a:r>
              <a:rPr lang="en-US" altLang="zh-CN"/>
              <a:t>SC</a:t>
            </a:r>
            <a:r>
              <a:rPr lang="zh-CN" altLang="en-US"/>
              <a:t>表中不及格学生的成绩改为及格</a:t>
            </a:r>
          </a:p>
        </p:txBody>
      </p:sp>
      <p:sp>
        <p:nvSpPr>
          <p:cNvPr id="71683" name="内容占位符 2"/>
          <p:cNvSpPr>
            <a:spLocks noGrp="1"/>
          </p:cNvSpPr>
          <p:nvPr>
            <p:ph sz="quarter" idx="10"/>
          </p:nvPr>
        </p:nvSpPr>
        <p:spPr/>
        <p:txBody>
          <a:bodyPr/>
          <a:lstStyle/>
          <a:p>
            <a:pPr>
              <a:spcBef>
                <a:spcPct val="0"/>
              </a:spcBef>
              <a:buFont typeface="Monotype Sorts" pitchFamily="2" charset="2"/>
              <a:buNone/>
            </a:pPr>
            <a:r>
              <a:rPr lang="en-US" altLang="zh-CN" sz="1800">
                <a:latin typeface="华文中宋" panose="02010600040101010101" pitchFamily="2" charset="-122"/>
                <a:ea typeface="华文中宋" panose="02010600040101010101" pitchFamily="2" charset="-122"/>
              </a:rPr>
              <a:t>CREATE OR REPLACE TRIGGER tri_grade</a:t>
            </a:r>
          </a:p>
          <a:p>
            <a:pPr>
              <a:spcBef>
                <a:spcPct val="0"/>
              </a:spcBef>
              <a:buFont typeface="Monotype Sorts"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before update</a:t>
            </a:r>
          </a:p>
          <a:p>
            <a:pPr>
              <a:spcBef>
                <a:spcPct val="0"/>
              </a:spcBef>
              <a:buFont typeface="Monotype Sorts"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ON SC</a:t>
            </a:r>
          </a:p>
          <a:p>
            <a:pPr>
              <a:spcBef>
                <a:spcPct val="0"/>
              </a:spcBef>
              <a:buFont typeface="Monotype Sorts"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FOR EACH ROW</a:t>
            </a:r>
          </a:p>
          <a:p>
            <a:pPr>
              <a:spcBef>
                <a:spcPct val="0"/>
              </a:spcBef>
              <a:buFont typeface="Monotype Sorts" pitchFamily="2" charset="2"/>
              <a:buNone/>
            </a:pPr>
            <a:endParaRPr lang="en-US" altLang="zh-CN" sz="1800">
              <a:latin typeface="华文中宋" panose="02010600040101010101" pitchFamily="2" charset="-122"/>
              <a:ea typeface="华文中宋" panose="02010600040101010101" pitchFamily="2" charset="-122"/>
              <a:cs typeface="Arial" panose="020B0604020202020204" pitchFamily="34" charset="0"/>
            </a:endParaRPr>
          </a:p>
          <a:p>
            <a:pPr>
              <a:spcBef>
                <a:spcPct val="0"/>
              </a:spcBef>
              <a:buFont typeface="Monotype Sorts"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BEGIN</a:t>
            </a:r>
          </a:p>
          <a:p>
            <a:pPr>
              <a:spcBef>
                <a:spcPct val="0"/>
              </a:spcBef>
              <a:buFont typeface="Monotype Sorts"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IF(60&lt;=:NEW.GRADE and :OLD.GRADE&lt;60) THEN</a:t>
            </a:r>
          </a:p>
          <a:p>
            <a:pPr>
              <a:spcBef>
                <a:spcPct val="0"/>
              </a:spcBef>
              <a:buFont typeface="Monotype Sorts"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  Raise_application_error(-20001, '</a:t>
            </a:r>
            <a:r>
              <a:rPr lang="zh-CN" altLang="en-US" sz="1800">
                <a:latin typeface="华文中宋" panose="02010600040101010101" pitchFamily="2" charset="-122"/>
                <a:ea typeface="华文中宋" panose="02010600040101010101" pitchFamily="2" charset="-122"/>
                <a:cs typeface="Arial" panose="020B0604020202020204" pitchFamily="34" charset="0"/>
              </a:rPr>
              <a:t>不能更改不及格的成绩！</a:t>
            </a:r>
            <a:r>
              <a:rPr lang="en-US" altLang="zh-CN" sz="1800">
                <a:latin typeface="华文中宋" panose="02010600040101010101" pitchFamily="2" charset="-122"/>
                <a:ea typeface="华文中宋" panose="02010600040101010101" pitchFamily="2" charset="-122"/>
                <a:cs typeface="Arial" panose="020B0604020202020204" pitchFamily="34" charset="0"/>
              </a:rPr>
              <a:t>');  </a:t>
            </a:r>
          </a:p>
          <a:p>
            <a:pPr>
              <a:spcBef>
                <a:spcPct val="0"/>
              </a:spcBef>
              <a:buFont typeface="Monotype Sorts"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END IF;</a:t>
            </a:r>
          </a:p>
          <a:p>
            <a:pPr>
              <a:spcBef>
                <a:spcPct val="0"/>
              </a:spcBef>
              <a:buFont typeface="Monotype Sorts" pitchFamily="2" charset="2"/>
              <a:buNone/>
            </a:pPr>
            <a:r>
              <a:rPr lang="en-US" altLang="zh-CN" sz="1800">
                <a:latin typeface="华文中宋" panose="02010600040101010101" pitchFamily="2" charset="-122"/>
                <a:ea typeface="华文中宋" panose="02010600040101010101" pitchFamily="2" charset="-122"/>
                <a:cs typeface="Arial" panose="020B0604020202020204" pitchFamily="34" charset="0"/>
              </a:rPr>
              <a:t>END;</a:t>
            </a:r>
          </a:p>
          <a:p>
            <a:pPr>
              <a:spcBef>
                <a:spcPct val="0"/>
              </a:spcBef>
              <a:buFont typeface="Monotype Sorts" pitchFamily="2" charset="2"/>
              <a:buNone/>
            </a:pPr>
            <a:endParaRPr lang="en-US" altLang="zh-CN" sz="1800">
              <a:latin typeface="Arial" panose="020B0604020202020204" pitchFamily="34" charset="0"/>
              <a:cs typeface="Arial" panose="020B0604020202020204" pitchFamily="34" charset="0"/>
            </a:endParaRPr>
          </a:p>
          <a:p>
            <a:pPr>
              <a:spcBef>
                <a:spcPct val="0"/>
              </a:spcBef>
              <a:buFont typeface="Monotype Sorts" pitchFamily="2" charset="2"/>
              <a:buNone/>
            </a:pPr>
            <a:endParaRPr lang="en-US" altLang="zh-CN" sz="2000"/>
          </a:p>
        </p:txBody>
      </p:sp>
      <p:pic>
        <p:nvPicPr>
          <p:cNvPr id="171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073524"/>
            <a:ext cx="3370110"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6984288"/>
      </p:ext>
    </p:extLst>
  </p:cSld>
  <p:clrMapOvr>
    <a:masterClrMapping/>
  </p:clrMapOvr>
  <p:transition spd="slow" advTm="109595">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1010"/>
                                        </p:tgtEl>
                                        <p:attrNameLst>
                                          <p:attrName>style.visibility</p:attrName>
                                        </p:attrNameLst>
                                      </p:cBhvr>
                                      <p:to>
                                        <p:strVal val="visible"/>
                                      </p:to>
                                    </p:set>
                                    <p:anim calcmode="lin" valueType="num">
                                      <p:cBhvr additive="base">
                                        <p:cTn id="7" dur="500" fill="hold"/>
                                        <p:tgtEl>
                                          <p:spTgt spid="171010"/>
                                        </p:tgtEl>
                                        <p:attrNameLst>
                                          <p:attrName>ppt_x</p:attrName>
                                        </p:attrNameLst>
                                      </p:cBhvr>
                                      <p:tavLst>
                                        <p:tav tm="0">
                                          <p:val>
                                            <p:strVal val="#ppt_x"/>
                                          </p:val>
                                        </p:tav>
                                        <p:tav tm="100000">
                                          <p:val>
                                            <p:strVal val="#ppt_x"/>
                                          </p:val>
                                        </p:tav>
                                      </p:tavLst>
                                    </p:anim>
                                    <p:anim calcmode="lin" valueType="num">
                                      <p:cBhvr additive="base">
                                        <p:cTn id="8" dur="500" fill="hold"/>
                                        <p:tgtEl>
                                          <p:spTgt spid="171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5</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触发器</a:t>
            </a:r>
          </a:p>
        </p:txBody>
      </p:sp>
      <p:sp>
        <p:nvSpPr>
          <p:cNvPr id="12" name="矩形 48"/>
          <p:cNvSpPr>
            <a:spLocks noChangeArrowheads="1"/>
          </p:cNvSpPr>
          <p:nvPr/>
        </p:nvSpPr>
        <p:spPr bwMode="auto">
          <a:xfrm>
            <a:off x="3635375" y="2557463"/>
            <a:ext cx="3506788"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定义触发器 </a:t>
            </a:r>
          </a:p>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激活触发器 </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删除触发器 </a:t>
            </a:r>
            <a:endParaRPr lang="zh-CN" altLang="en-US" sz="18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205409296"/>
      </p:ext>
    </p:extLst>
  </p:cSld>
  <p:clrMapOvr>
    <a:masterClrMapping/>
  </p:clrMapOvr>
  <p:transition spd="slow" advTm="1553">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Rot="1" noChangeArrowheads="1"/>
          </p:cNvSpPr>
          <p:nvPr>
            <p:ph type="title"/>
          </p:nvPr>
        </p:nvSpPr>
        <p:spPr/>
        <p:txBody>
          <a:bodyPr anchor="ctr"/>
          <a:lstStyle/>
          <a:p>
            <a:pPr eaLnBrk="1" hangingPunct="1"/>
            <a:r>
              <a:rPr lang="zh-CN" altLang="en-US"/>
              <a:t>激活触发器</a:t>
            </a:r>
          </a:p>
        </p:txBody>
      </p:sp>
      <p:sp>
        <p:nvSpPr>
          <p:cNvPr id="73732" name="Rectangle 3"/>
          <p:cNvSpPr>
            <a:spLocks noGrp="1" noRot="1" noChangeArrowheads="1"/>
          </p:cNvSpPr>
          <p:nvPr>
            <p:ph sz="quarter" idx="10"/>
          </p:nvPr>
        </p:nvSpPr>
        <p:spPr/>
        <p:txBody>
          <a:bodyPr/>
          <a:lstStyle/>
          <a:p>
            <a:pPr eaLnBrk="1" hangingPunct="1">
              <a:lnSpc>
                <a:spcPct val="130000"/>
              </a:lnSpc>
            </a:pPr>
            <a:r>
              <a:rPr lang="zh-CN" altLang="en-US"/>
              <a:t>触发器的执行，是由</a:t>
            </a:r>
            <a:r>
              <a:rPr lang="zh-CN" altLang="en-US">
                <a:solidFill>
                  <a:srgbClr val="FF0000"/>
                </a:solidFill>
              </a:rPr>
              <a:t>触发事件激活</a:t>
            </a:r>
            <a:r>
              <a:rPr lang="zh-CN" altLang="en-US"/>
              <a:t>的，并由数据库服务器自动执行</a:t>
            </a:r>
          </a:p>
          <a:p>
            <a:pPr eaLnBrk="1" hangingPunct="1">
              <a:lnSpc>
                <a:spcPct val="130000"/>
              </a:lnSpc>
            </a:pPr>
            <a:r>
              <a:rPr lang="zh-CN" altLang="en-US"/>
              <a:t>一个数据表上可能定义了</a:t>
            </a:r>
            <a:r>
              <a:rPr lang="zh-CN" altLang="en-US">
                <a:solidFill>
                  <a:srgbClr val="FF0000"/>
                </a:solidFill>
              </a:rPr>
              <a:t>多个触发器，</a:t>
            </a:r>
            <a:r>
              <a:rPr lang="zh-CN" altLang="en-US"/>
              <a:t>同一个表上的多个触发器激活时遵循如下的执行顺序：</a:t>
            </a:r>
          </a:p>
          <a:p>
            <a:pPr marL="514350" lvl="1" indent="0" eaLnBrk="1" hangingPunct="1">
              <a:lnSpc>
                <a:spcPct val="130000"/>
              </a:lnSpc>
              <a:buNone/>
            </a:pP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1</a:t>
            </a:r>
            <a:r>
              <a:rPr lang="zh-CN" altLang="en-US" sz="1600">
                <a:latin typeface="华文中宋" panose="02010600040101010101" pitchFamily="2" charset="-122"/>
                <a:ea typeface="华文中宋" panose="02010600040101010101" pitchFamily="2" charset="-122"/>
              </a:rPr>
              <a:t>） 执行该表上的</a:t>
            </a:r>
            <a:r>
              <a:rPr lang="en-US" altLang="zh-CN" sz="1600">
                <a:latin typeface="华文中宋" panose="02010600040101010101" pitchFamily="2" charset="-122"/>
                <a:ea typeface="华文中宋" panose="02010600040101010101" pitchFamily="2" charset="-122"/>
              </a:rPr>
              <a:t>BEFORE</a:t>
            </a:r>
            <a:r>
              <a:rPr lang="zh-CN" altLang="en-US" sz="1600">
                <a:latin typeface="华文中宋" panose="02010600040101010101" pitchFamily="2" charset="-122"/>
                <a:ea typeface="华文中宋" panose="02010600040101010101" pitchFamily="2" charset="-122"/>
              </a:rPr>
              <a:t>触发器；</a:t>
            </a:r>
          </a:p>
          <a:p>
            <a:pPr marL="514350" lvl="1" indent="0" eaLnBrk="1" hangingPunct="1">
              <a:lnSpc>
                <a:spcPct val="130000"/>
              </a:lnSpc>
              <a:buNone/>
            </a:pP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2</a:t>
            </a:r>
            <a:r>
              <a:rPr lang="zh-CN" altLang="en-US" sz="1600">
                <a:latin typeface="华文中宋" panose="02010600040101010101" pitchFamily="2" charset="-122"/>
                <a:ea typeface="华文中宋" panose="02010600040101010101" pitchFamily="2" charset="-122"/>
              </a:rPr>
              <a:t>） 激活触发器的</a:t>
            </a:r>
            <a:r>
              <a:rPr lang="en-US" altLang="zh-CN" sz="1600">
                <a:latin typeface="华文中宋" panose="02010600040101010101" pitchFamily="2" charset="-122"/>
                <a:ea typeface="华文中宋" panose="02010600040101010101" pitchFamily="2" charset="-122"/>
              </a:rPr>
              <a:t>SQL</a:t>
            </a:r>
            <a:r>
              <a:rPr lang="zh-CN" altLang="en-US" sz="1600">
                <a:latin typeface="华文中宋" panose="02010600040101010101" pitchFamily="2" charset="-122"/>
                <a:ea typeface="华文中宋" panose="02010600040101010101" pitchFamily="2" charset="-122"/>
              </a:rPr>
              <a:t>语句；</a:t>
            </a:r>
          </a:p>
          <a:p>
            <a:pPr marL="514350" lvl="1" indent="0" eaLnBrk="1" hangingPunct="1">
              <a:lnSpc>
                <a:spcPct val="130000"/>
              </a:lnSpc>
              <a:buNone/>
            </a:pPr>
            <a:r>
              <a:rPr lang="zh-CN" altLang="en-US" sz="1600">
                <a:latin typeface="华文中宋" panose="02010600040101010101" pitchFamily="2" charset="-122"/>
                <a:ea typeface="华文中宋" panose="02010600040101010101" pitchFamily="2" charset="-122"/>
              </a:rPr>
              <a:t>（</a:t>
            </a:r>
            <a:r>
              <a:rPr lang="en-US" altLang="zh-CN" sz="1600">
                <a:latin typeface="华文中宋" panose="02010600040101010101" pitchFamily="2" charset="-122"/>
                <a:ea typeface="华文中宋" panose="02010600040101010101" pitchFamily="2" charset="-122"/>
              </a:rPr>
              <a:t>3</a:t>
            </a:r>
            <a:r>
              <a:rPr lang="zh-CN" altLang="en-US" sz="1600">
                <a:latin typeface="华文中宋" panose="02010600040101010101" pitchFamily="2" charset="-122"/>
                <a:ea typeface="华文中宋" panose="02010600040101010101" pitchFamily="2" charset="-122"/>
              </a:rPr>
              <a:t>） 执行该表上的</a:t>
            </a:r>
            <a:r>
              <a:rPr lang="en-US" altLang="zh-CN" sz="1600">
                <a:latin typeface="华文中宋" panose="02010600040101010101" pitchFamily="2" charset="-122"/>
                <a:ea typeface="华文中宋" panose="02010600040101010101" pitchFamily="2" charset="-122"/>
              </a:rPr>
              <a:t>AFTER</a:t>
            </a:r>
            <a:r>
              <a:rPr lang="zh-CN" altLang="en-US" sz="1600">
                <a:latin typeface="华文中宋" panose="02010600040101010101" pitchFamily="2" charset="-122"/>
                <a:ea typeface="华文中宋" panose="02010600040101010101" pitchFamily="2" charset="-122"/>
              </a:rPr>
              <a:t>触发器。</a:t>
            </a:r>
          </a:p>
        </p:txBody>
      </p:sp>
    </p:spTree>
    <p:extLst>
      <p:ext uri="{BB962C8B-B14F-4D97-AF65-F5344CB8AC3E}">
        <p14:creationId xmlns:p14="http://schemas.microsoft.com/office/powerpoint/2010/main" val="2738235395"/>
      </p:ext>
    </p:extLst>
  </p:cSld>
  <p:clrMapOvr>
    <a:masterClrMapping/>
  </p:clrMapOvr>
  <p:transition spd="slow" advTm="109595">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5</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触发器</a:t>
            </a:r>
          </a:p>
        </p:txBody>
      </p:sp>
      <p:sp>
        <p:nvSpPr>
          <p:cNvPr id="12" name="矩形 48"/>
          <p:cNvSpPr>
            <a:spLocks noChangeArrowheads="1"/>
          </p:cNvSpPr>
          <p:nvPr/>
        </p:nvSpPr>
        <p:spPr bwMode="auto">
          <a:xfrm>
            <a:off x="3635375" y="2557463"/>
            <a:ext cx="3506788"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定义触发器 </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激活触发器 </a:t>
            </a:r>
          </a:p>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删除触发器 </a:t>
            </a:r>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803606679"/>
      </p:ext>
    </p:extLst>
  </p:cSld>
  <p:clrMapOvr>
    <a:masterClrMapping/>
  </p:clrMapOvr>
  <p:transition spd="slow" advTm="1553">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Rot="1" noChangeArrowheads="1"/>
          </p:cNvSpPr>
          <p:nvPr>
            <p:ph type="title"/>
          </p:nvPr>
        </p:nvSpPr>
        <p:spPr/>
        <p:txBody>
          <a:bodyPr/>
          <a:lstStyle/>
          <a:p>
            <a:pPr eaLnBrk="1" hangingPunct="1"/>
            <a:r>
              <a:rPr lang="zh-CN" altLang="en-US"/>
              <a:t>实体完整性定义</a:t>
            </a:r>
          </a:p>
        </p:txBody>
      </p:sp>
      <p:sp>
        <p:nvSpPr>
          <p:cNvPr id="10244" name="Rectangle 3"/>
          <p:cNvSpPr>
            <a:spLocks noGrp="1" noRot="1" noChangeArrowheads="1"/>
          </p:cNvSpPr>
          <p:nvPr>
            <p:ph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lstStyle/>
          <a:p>
            <a:pPr eaLnBrk="1" hangingPunct="1">
              <a:lnSpc>
                <a:spcPct val="150000"/>
              </a:lnSpc>
              <a:buSzPct val="80000"/>
            </a:pPr>
            <a:r>
              <a:rPr lang="zh-CN" altLang="en-US" sz="1800" b="1"/>
              <a:t>关系模型的实体完整性</a:t>
            </a:r>
          </a:p>
          <a:p>
            <a:pPr lvl="1" eaLnBrk="1" hangingPunct="1">
              <a:lnSpc>
                <a:spcPct val="150000"/>
              </a:lnSpc>
            </a:pPr>
            <a:r>
              <a:rPr lang="en-US" altLang="zh-CN" sz="1600"/>
              <a:t>CREATE  TABLE</a:t>
            </a:r>
            <a:r>
              <a:rPr lang="zh-CN" altLang="en-US" sz="1600"/>
              <a:t>中用</a:t>
            </a:r>
            <a:r>
              <a:rPr lang="en-US" altLang="zh-CN" sz="2000" b="1">
                <a:solidFill>
                  <a:srgbClr val="FF0000"/>
                </a:solidFill>
              </a:rPr>
              <a:t>PRIMARY KEY</a:t>
            </a:r>
            <a:r>
              <a:rPr lang="zh-CN" altLang="en-US" sz="1600"/>
              <a:t>定义</a:t>
            </a:r>
          </a:p>
          <a:p>
            <a:pPr eaLnBrk="1" hangingPunct="1">
              <a:lnSpc>
                <a:spcPct val="150000"/>
              </a:lnSpc>
              <a:buSzPct val="80000"/>
            </a:pPr>
            <a:r>
              <a:rPr lang="zh-CN" altLang="en-US" sz="1800" b="1"/>
              <a:t>单属性构成的码有两种说明方法 </a:t>
            </a:r>
          </a:p>
          <a:p>
            <a:pPr lvl="1" eaLnBrk="1" hangingPunct="1">
              <a:lnSpc>
                <a:spcPct val="15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定义为列级约束条件</a:t>
            </a:r>
          </a:p>
          <a:p>
            <a:pPr lvl="1" eaLnBrk="1" hangingPunct="1">
              <a:lnSpc>
                <a:spcPct val="15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定义为表级约束条件</a:t>
            </a:r>
          </a:p>
          <a:p>
            <a:pPr eaLnBrk="1" hangingPunct="1">
              <a:lnSpc>
                <a:spcPct val="150000"/>
              </a:lnSpc>
              <a:buSzPct val="80000"/>
            </a:pPr>
            <a:r>
              <a:rPr lang="zh-CN" altLang="en-US" sz="1800" b="1"/>
              <a:t>对多个属性构成的码只有一种说明方法</a:t>
            </a:r>
          </a:p>
          <a:p>
            <a:pPr lvl="1" eaLnBrk="1" hangingPunct="1">
              <a:lnSpc>
                <a:spcPct val="150000"/>
              </a:lnSpc>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定义为表级约束条件 </a:t>
            </a:r>
          </a:p>
        </p:txBody>
      </p:sp>
    </p:spTree>
    <p:extLst>
      <p:ext uri="{BB962C8B-B14F-4D97-AF65-F5344CB8AC3E}">
        <p14:creationId xmlns:p14="http://schemas.microsoft.com/office/powerpoint/2010/main" val="1041530939"/>
      </p:ext>
    </p:extLst>
  </p:cSld>
  <p:clrMapOvr>
    <a:masterClrMapping/>
  </p:clrMapOvr>
  <p:transition spd="slow" advTm="109595">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Rot="1" noChangeArrowheads="1"/>
          </p:cNvSpPr>
          <p:nvPr>
            <p:ph type="title"/>
          </p:nvPr>
        </p:nvSpPr>
        <p:spPr/>
        <p:txBody>
          <a:bodyPr anchor="ctr"/>
          <a:lstStyle/>
          <a:p>
            <a:pPr eaLnBrk="1" hangingPunct="1"/>
            <a:r>
              <a:rPr lang="zh-CN" altLang="en-US"/>
              <a:t>删除触发器</a:t>
            </a:r>
          </a:p>
        </p:txBody>
      </p:sp>
      <p:sp>
        <p:nvSpPr>
          <p:cNvPr id="59396" name="Rectangle 3"/>
          <p:cNvSpPr>
            <a:spLocks noGrp="1" noRot="1" noChangeArrowheads="1"/>
          </p:cNvSpPr>
          <p:nvPr>
            <p:ph sz="quarter" idx="10"/>
          </p:nvPr>
        </p:nvSpPr>
        <p:spPr/>
        <p:txBody>
          <a:bodyPr/>
          <a:lstStyle/>
          <a:p>
            <a:pPr eaLnBrk="1" hangingPunct="1">
              <a:lnSpc>
                <a:spcPts val="2800"/>
              </a:lnSpc>
              <a:spcBef>
                <a:spcPts val="0"/>
              </a:spcBef>
              <a:defRPr/>
            </a:pPr>
            <a:r>
              <a:rPr lang="zh-CN" altLang="en-US" sz="1800" dirty="0"/>
              <a:t>删除触发器的</a:t>
            </a:r>
            <a:r>
              <a:rPr lang="en-US" altLang="zh-CN" sz="1800" dirty="0"/>
              <a:t>SQL</a:t>
            </a:r>
            <a:r>
              <a:rPr lang="zh-CN" altLang="en-US" sz="1800" dirty="0"/>
              <a:t>语法：</a:t>
            </a:r>
          </a:p>
          <a:p>
            <a:pPr eaLnBrk="1" hangingPunct="1">
              <a:lnSpc>
                <a:spcPts val="2800"/>
              </a:lnSpc>
              <a:spcBef>
                <a:spcPts val="0"/>
              </a:spcBef>
              <a:buNone/>
              <a:defRPr/>
            </a:pPr>
            <a:r>
              <a:rPr lang="zh-CN" altLang="en-US" sz="1800" dirty="0"/>
              <a:t>     </a:t>
            </a:r>
            <a:r>
              <a:rPr lang="en-US" altLang="zh-CN" sz="1800" dirty="0"/>
              <a:t>DROP TRIGGER &lt;</a:t>
            </a:r>
            <a:r>
              <a:rPr lang="zh-CN" altLang="en-US" sz="1800" dirty="0"/>
              <a:t>触发器名</a:t>
            </a:r>
            <a:r>
              <a:rPr lang="en-US" altLang="zh-CN" sz="1800" dirty="0"/>
              <a:t>&gt; ON &lt;</a:t>
            </a:r>
            <a:r>
              <a:rPr lang="zh-CN" altLang="en-US" sz="1800" dirty="0"/>
              <a:t>表</a:t>
            </a:r>
            <a:r>
              <a:rPr lang="zh-CN" altLang="en-US" sz="1800"/>
              <a:t>名</a:t>
            </a:r>
            <a:r>
              <a:rPr lang="en-US" altLang="zh-CN" sz="1800"/>
              <a:t>&gt;</a:t>
            </a:r>
            <a:endParaRPr lang="en-US" altLang="zh-CN" sz="1800" dirty="0"/>
          </a:p>
          <a:p>
            <a:pPr eaLnBrk="1" hangingPunct="1">
              <a:lnSpc>
                <a:spcPts val="2800"/>
              </a:lnSpc>
              <a:spcBef>
                <a:spcPts val="0"/>
              </a:spcBef>
              <a:defRPr/>
            </a:pPr>
            <a:r>
              <a:rPr lang="zh-CN" altLang="en-US" sz="1800" dirty="0"/>
              <a:t>触发器必须是一个已经创建的触发器，并且只能由具有相应权限的用户删除。</a:t>
            </a:r>
          </a:p>
          <a:p>
            <a:pPr eaLnBrk="1" hangingPunct="1">
              <a:lnSpc>
                <a:spcPts val="2800"/>
              </a:lnSpc>
              <a:spcBef>
                <a:spcPts val="0"/>
              </a:spcBef>
              <a:buNone/>
              <a:defRPr/>
            </a:pPr>
            <a:r>
              <a:rPr lang="zh-CN" altLang="en-US" sz="1800"/>
              <a:t>［例］  </a:t>
            </a:r>
            <a:r>
              <a:rPr lang="zh-CN" altLang="en-US" sz="1800" dirty="0"/>
              <a:t>删除教师表</a:t>
            </a:r>
            <a:r>
              <a:rPr lang="en-US" altLang="zh-CN" sz="1800" dirty="0"/>
              <a:t>Teacher</a:t>
            </a:r>
            <a:r>
              <a:rPr lang="zh-CN" altLang="en-US" sz="1800" dirty="0"/>
              <a:t>上的触发器</a:t>
            </a:r>
            <a:r>
              <a:rPr lang="en-US" altLang="zh-CN" sz="1800" dirty="0" err="1"/>
              <a:t>Insert_Sal</a:t>
            </a:r>
            <a:endParaRPr lang="en-US" altLang="zh-CN" sz="1800" dirty="0"/>
          </a:p>
          <a:p>
            <a:pPr eaLnBrk="1" hangingPunct="1">
              <a:lnSpc>
                <a:spcPts val="2800"/>
              </a:lnSpc>
              <a:spcBef>
                <a:spcPts val="0"/>
              </a:spcBef>
              <a:buNone/>
              <a:defRPr/>
            </a:pPr>
            <a:r>
              <a:rPr lang="en-US" altLang="zh-CN" sz="1800" dirty="0"/>
              <a:t>     DROP TRIGGER </a:t>
            </a:r>
            <a:r>
              <a:rPr lang="en-US" altLang="zh-CN" sz="1800" dirty="0" err="1"/>
              <a:t>Insert_Sal</a:t>
            </a:r>
            <a:r>
              <a:rPr lang="en-US" altLang="zh-CN" sz="1800" dirty="0"/>
              <a:t> </a:t>
            </a:r>
            <a:r>
              <a:rPr lang="en-US" altLang="zh-CN" sz="1800"/>
              <a:t>ON Teacher</a:t>
            </a:r>
            <a:endParaRPr lang="en-US" altLang="zh-CN" sz="1800" dirty="0"/>
          </a:p>
          <a:p>
            <a:pPr eaLnBrk="1" hangingPunct="1">
              <a:lnSpc>
                <a:spcPts val="2800"/>
              </a:lnSpc>
              <a:spcBef>
                <a:spcPts val="0"/>
              </a:spcBef>
              <a:buNone/>
              <a:defRPr/>
            </a:pPr>
            <a:r>
              <a:rPr lang="en-US" altLang="zh-CN" sz="1800" dirty="0"/>
              <a:t> </a:t>
            </a:r>
          </a:p>
          <a:p>
            <a:pPr eaLnBrk="1" hangingPunct="1">
              <a:lnSpc>
                <a:spcPts val="2800"/>
              </a:lnSpc>
              <a:spcBef>
                <a:spcPts val="0"/>
              </a:spcBef>
              <a:buNone/>
              <a:defRPr/>
            </a:pPr>
            <a:r>
              <a:rPr lang="zh-CN" altLang="en-US" sz="1800" b="1" dirty="0">
                <a:solidFill>
                  <a:srgbClr val="FF0000"/>
                </a:solidFill>
                <a:latin typeface="华文中宋" panose="02010600040101010101" pitchFamily="2" charset="-122"/>
                <a:ea typeface="华文中宋" panose="02010600040101010101" pitchFamily="2" charset="-122"/>
              </a:rPr>
              <a:t>注</a:t>
            </a:r>
            <a:r>
              <a:rPr lang="zh-CN" altLang="en-US" sz="1800" dirty="0">
                <a:solidFill>
                  <a:srgbClr val="FF0000"/>
                </a:solidFill>
                <a:latin typeface="华文中宋" panose="02010600040101010101" pitchFamily="2" charset="-122"/>
                <a:ea typeface="华文中宋" panose="02010600040101010101" pitchFamily="2" charset="-122"/>
              </a:rPr>
              <a:t>：</a:t>
            </a:r>
            <a:r>
              <a:rPr lang="en-US" altLang="zh-CN" sz="1800" dirty="0">
                <a:solidFill>
                  <a:schemeClr val="accent1">
                    <a:lumMod val="25000"/>
                  </a:schemeClr>
                </a:solidFill>
                <a:latin typeface="华文中宋" panose="02010600040101010101" pitchFamily="2" charset="-122"/>
                <a:ea typeface="华文中宋" panose="02010600040101010101" pitchFamily="2" charset="-122"/>
              </a:rPr>
              <a:t>ORACLE </a:t>
            </a:r>
            <a:r>
              <a:rPr lang="zh-CN" altLang="en-US" sz="1800" dirty="0">
                <a:solidFill>
                  <a:schemeClr val="accent1">
                    <a:lumMod val="25000"/>
                  </a:schemeClr>
                </a:solidFill>
                <a:latin typeface="华文中宋" panose="02010600040101010101" pitchFamily="2" charset="-122"/>
                <a:ea typeface="华文中宋" panose="02010600040101010101" pitchFamily="2" charset="-122"/>
              </a:rPr>
              <a:t>和 </a:t>
            </a:r>
            <a:r>
              <a:rPr lang="en-US" altLang="zh-CN" sz="1800" dirty="0">
                <a:solidFill>
                  <a:schemeClr val="accent1">
                    <a:lumMod val="25000"/>
                  </a:schemeClr>
                </a:solidFill>
                <a:latin typeface="华文中宋" panose="02010600040101010101" pitchFamily="2" charset="-122"/>
                <a:ea typeface="华文中宋" panose="02010600040101010101" pitchFamily="2" charset="-122"/>
              </a:rPr>
              <a:t>SQL </a:t>
            </a:r>
            <a:r>
              <a:rPr lang="en-US" altLang="zh-CN" sz="1800">
                <a:solidFill>
                  <a:schemeClr val="accent1">
                    <a:lumMod val="25000"/>
                  </a:schemeClr>
                </a:solidFill>
                <a:latin typeface="华文中宋" panose="02010600040101010101" pitchFamily="2" charset="-122"/>
                <a:ea typeface="华文中宋" panose="02010600040101010101" pitchFamily="2" charset="-122"/>
              </a:rPr>
              <a:t>SERVER </a:t>
            </a:r>
            <a:r>
              <a:rPr lang="zh-CN" altLang="en-US" sz="1800">
                <a:solidFill>
                  <a:schemeClr val="accent1">
                    <a:lumMod val="25000"/>
                  </a:schemeClr>
                </a:solidFill>
                <a:latin typeface="华文中宋" panose="02010600040101010101" pitchFamily="2" charset="-122"/>
                <a:ea typeface="华文中宋" panose="02010600040101010101" pitchFamily="2" charset="-122"/>
              </a:rPr>
              <a:t>删除</a:t>
            </a:r>
            <a:r>
              <a:rPr lang="zh-CN" altLang="en-US" sz="1800" dirty="0">
                <a:solidFill>
                  <a:schemeClr val="accent1">
                    <a:lumMod val="25000"/>
                  </a:schemeClr>
                </a:solidFill>
                <a:latin typeface="华文中宋" panose="02010600040101010101" pitchFamily="2" charset="-122"/>
                <a:ea typeface="华文中宋" panose="02010600040101010101" pitchFamily="2" charset="-122"/>
              </a:rPr>
              <a:t>触发器的</a:t>
            </a:r>
            <a:r>
              <a:rPr lang="en-US" altLang="zh-CN" sz="1800" dirty="0">
                <a:solidFill>
                  <a:schemeClr val="accent1">
                    <a:lumMod val="25000"/>
                  </a:schemeClr>
                </a:solidFill>
                <a:latin typeface="华文中宋" panose="02010600040101010101" pitchFamily="2" charset="-122"/>
                <a:ea typeface="华文中宋" panose="02010600040101010101" pitchFamily="2" charset="-122"/>
              </a:rPr>
              <a:t>SQL</a:t>
            </a:r>
            <a:r>
              <a:rPr lang="zh-CN" altLang="en-US" sz="1800" dirty="0">
                <a:solidFill>
                  <a:schemeClr val="accent1">
                    <a:lumMod val="25000"/>
                  </a:schemeClr>
                </a:solidFill>
                <a:latin typeface="华文中宋" panose="02010600040101010101" pitchFamily="2" charset="-122"/>
                <a:ea typeface="华文中宋" panose="02010600040101010101" pitchFamily="2" charset="-122"/>
              </a:rPr>
              <a:t>语法</a:t>
            </a:r>
            <a:endParaRPr lang="en-US" altLang="zh-CN" sz="1800" dirty="0">
              <a:solidFill>
                <a:schemeClr val="accent1">
                  <a:lumMod val="25000"/>
                </a:schemeClr>
              </a:solidFill>
              <a:latin typeface="华文中宋" panose="02010600040101010101" pitchFamily="2" charset="-122"/>
              <a:ea typeface="华文中宋" panose="02010600040101010101" pitchFamily="2" charset="-122"/>
            </a:endParaRPr>
          </a:p>
          <a:p>
            <a:pPr eaLnBrk="1" hangingPunct="1">
              <a:lnSpc>
                <a:spcPts val="2800"/>
              </a:lnSpc>
              <a:spcBef>
                <a:spcPts val="0"/>
              </a:spcBef>
              <a:buNone/>
              <a:defRPr/>
            </a:pPr>
            <a:r>
              <a:rPr lang="en-US" altLang="zh-CN" sz="1800" dirty="0">
                <a:solidFill>
                  <a:schemeClr val="accent1">
                    <a:lumMod val="25000"/>
                  </a:schemeClr>
                </a:solidFill>
                <a:latin typeface="华文中宋" panose="02010600040101010101" pitchFamily="2" charset="-122"/>
                <a:ea typeface="华文中宋" panose="02010600040101010101" pitchFamily="2" charset="-122"/>
              </a:rPr>
              <a:t>            DROP TRIGGER &lt;</a:t>
            </a:r>
            <a:r>
              <a:rPr lang="zh-CN" altLang="en-US" sz="1800" dirty="0">
                <a:solidFill>
                  <a:schemeClr val="accent1">
                    <a:lumMod val="25000"/>
                  </a:schemeClr>
                </a:solidFill>
                <a:latin typeface="华文中宋" panose="02010600040101010101" pitchFamily="2" charset="-122"/>
                <a:ea typeface="华文中宋" panose="02010600040101010101" pitchFamily="2" charset="-122"/>
              </a:rPr>
              <a:t>触发器名</a:t>
            </a:r>
            <a:r>
              <a:rPr lang="en-US" altLang="zh-CN" sz="1800" dirty="0">
                <a:solidFill>
                  <a:schemeClr val="accent1">
                    <a:lumMod val="25000"/>
                  </a:schemeClr>
                </a:solidFill>
                <a:latin typeface="华文中宋" panose="02010600040101010101" pitchFamily="2" charset="-122"/>
                <a:ea typeface="华文中宋" panose="02010600040101010101" pitchFamily="2" charset="-122"/>
              </a:rPr>
              <a:t>&gt;</a:t>
            </a:r>
          </a:p>
          <a:p>
            <a:pPr marL="0" indent="0">
              <a:lnSpc>
                <a:spcPts val="2800"/>
              </a:lnSpc>
              <a:spcBef>
                <a:spcPts val="0"/>
              </a:spcBef>
              <a:buNone/>
              <a:defRPr/>
            </a:pPr>
            <a:r>
              <a:rPr lang="zh-CN" altLang="en-US" sz="1800" dirty="0">
                <a:solidFill>
                  <a:srgbClr val="FF0000"/>
                </a:solidFill>
                <a:latin typeface="华文中宋" panose="02010600040101010101" pitchFamily="2" charset="-122"/>
                <a:ea typeface="华文中宋" panose="02010600040101010101" pitchFamily="2" charset="-122"/>
              </a:rPr>
              <a:t>例：删除</a:t>
            </a:r>
            <a:r>
              <a:rPr lang="en-US" altLang="zh-CN" sz="1800" err="1">
                <a:solidFill>
                  <a:srgbClr val="FF0000"/>
                </a:solidFill>
                <a:latin typeface="华文中宋" panose="02010600040101010101" pitchFamily="2" charset="-122"/>
                <a:ea typeface="华文中宋" panose="02010600040101010101" pitchFamily="2" charset="-122"/>
              </a:rPr>
              <a:t>tri_grade</a:t>
            </a:r>
            <a:r>
              <a:rPr lang="zh-CN" altLang="en-US" sz="1800">
                <a:solidFill>
                  <a:srgbClr val="FF0000"/>
                </a:solidFill>
                <a:latin typeface="华文中宋" panose="02010600040101010101" pitchFamily="2" charset="-122"/>
                <a:ea typeface="华文中宋" panose="02010600040101010101" pitchFamily="2" charset="-122"/>
              </a:rPr>
              <a:t>触发器：</a:t>
            </a:r>
            <a:endParaRPr lang="zh-CN" altLang="en-US" sz="1800" dirty="0">
              <a:solidFill>
                <a:srgbClr val="FF0000"/>
              </a:solidFill>
              <a:latin typeface="华文中宋" panose="02010600040101010101" pitchFamily="2" charset="-122"/>
              <a:ea typeface="华文中宋" panose="02010600040101010101" pitchFamily="2" charset="-122"/>
            </a:endParaRPr>
          </a:p>
          <a:p>
            <a:pPr lvl="1">
              <a:lnSpc>
                <a:spcPts val="2800"/>
              </a:lnSpc>
              <a:spcBef>
                <a:spcPts val="0"/>
              </a:spcBef>
              <a:buNone/>
              <a:defRPr/>
            </a:pPr>
            <a:r>
              <a:rPr lang="en-US" altLang="zh-CN" sz="2000" dirty="0">
                <a:latin typeface="华文中宋" panose="02010600040101010101" pitchFamily="2" charset="-122"/>
                <a:ea typeface="华文中宋" panose="02010600040101010101" pitchFamily="2" charset="-122"/>
              </a:rPr>
              <a:t>   DROP TRIGGER </a:t>
            </a:r>
            <a:r>
              <a:rPr lang="en-US" altLang="zh-CN" sz="2000" dirty="0" err="1">
                <a:latin typeface="华文中宋" panose="02010600040101010101" pitchFamily="2" charset="-122"/>
                <a:ea typeface="华文中宋" panose="02010600040101010101" pitchFamily="2" charset="-122"/>
              </a:rPr>
              <a:t>tri_grade</a:t>
            </a:r>
            <a:r>
              <a:rPr lang="en-US" altLang="zh-CN"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a:p>
            <a:pPr eaLnBrk="1" hangingPunct="1">
              <a:lnSpc>
                <a:spcPct val="160000"/>
              </a:lnSpc>
              <a:buFont typeface="Wingdings" panose="05000000000000000000" pitchFamily="2" charset="2"/>
              <a:buNone/>
              <a:defRPr/>
            </a:pPr>
            <a:endParaRPr lang="en-US" altLang="zh-CN" sz="1800" dirty="0">
              <a:solidFill>
                <a:schemeClr val="accent1">
                  <a:lumMod val="25000"/>
                </a:schemeClr>
              </a:solidFill>
            </a:endParaRPr>
          </a:p>
          <a:p>
            <a:pPr eaLnBrk="1" hangingPunct="1">
              <a:lnSpc>
                <a:spcPct val="160000"/>
              </a:lnSpc>
              <a:buFont typeface="Wingdings" panose="05000000000000000000" pitchFamily="2" charset="2"/>
              <a:buNone/>
              <a:defRPr/>
            </a:pPr>
            <a:endParaRPr lang="en-US" altLang="zh-CN" sz="1800" dirty="0"/>
          </a:p>
        </p:txBody>
      </p:sp>
    </p:spTree>
    <p:extLst>
      <p:ext uri="{BB962C8B-B14F-4D97-AF65-F5344CB8AC3E}">
        <p14:creationId xmlns:p14="http://schemas.microsoft.com/office/powerpoint/2010/main" val="2413360241"/>
      </p:ext>
    </p:extLst>
  </p:cSld>
  <p:clrMapOvr>
    <a:masterClrMapping/>
  </p:clrMapOvr>
  <p:transition spd="slow" advTm="109595">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Rot="1" noChangeArrowheads="1"/>
          </p:cNvSpPr>
          <p:nvPr>
            <p:ph type="title"/>
          </p:nvPr>
        </p:nvSpPr>
        <p:spPr/>
        <p:txBody>
          <a:bodyPr anchor="ctr"/>
          <a:lstStyle/>
          <a:p>
            <a:pPr eaLnBrk="1" hangingPunct="1"/>
            <a:r>
              <a:rPr lang="zh-CN" altLang="en-US"/>
              <a:t>小结</a:t>
            </a:r>
          </a:p>
        </p:txBody>
      </p:sp>
      <p:sp>
        <p:nvSpPr>
          <p:cNvPr id="77828" name="Rectangle 3"/>
          <p:cNvSpPr>
            <a:spLocks noGrp="1" noRot="1" noChangeArrowheads="1"/>
          </p:cNvSpPr>
          <p:nvPr>
            <p:ph sz="quarter" idx="10"/>
          </p:nvPr>
        </p:nvSpPr>
        <p:spPr/>
        <p:txBody>
          <a:bodyPr/>
          <a:lstStyle/>
          <a:p>
            <a:pPr eaLnBrk="1" hangingPunct="1">
              <a:lnSpc>
                <a:spcPct val="150000"/>
              </a:lnSpc>
            </a:pPr>
            <a:r>
              <a:rPr lang="zh-CN" altLang="en-US"/>
              <a:t>数据库的完整性是为了保证数据库中存储的数据是正确的</a:t>
            </a:r>
          </a:p>
          <a:p>
            <a:pPr eaLnBrk="1" hangingPunct="1">
              <a:lnSpc>
                <a:spcPct val="150000"/>
              </a:lnSpc>
            </a:pPr>
            <a:r>
              <a:rPr lang="en-US" altLang="zh-CN"/>
              <a:t>RDBMS</a:t>
            </a:r>
            <a:r>
              <a:rPr lang="zh-CN" altLang="en-US"/>
              <a:t>完整性实现的机制</a:t>
            </a:r>
          </a:p>
          <a:p>
            <a:pPr lvl="1" eaLnBrk="1" hangingPunct="1">
              <a:lnSpc>
                <a:spcPct val="150000"/>
              </a:lnSpc>
            </a:pPr>
            <a:r>
              <a:rPr lang="zh-CN" altLang="en-US" sz="1600">
                <a:latin typeface="华文中宋" panose="02010600040101010101" pitchFamily="2" charset="-122"/>
                <a:ea typeface="华文中宋" panose="02010600040101010101" pitchFamily="2" charset="-122"/>
              </a:rPr>
              <a:t>完整性约束定义机制</a:t>
            </a:r>
          </a:p>
          <a:p>
            <a:pPr lvl="1" eaLnBrk="1" hangingPunct="1">
              <a:lnSpc>
                <a:spcPct val="150000"/>
              </a:lnSpc>
            </a:pPr>
            <a:r>
              <a:rPr lang="zh-CN" altLang="en-US" sz="1600">
                <a:latin typeface="华文中宋" panose="02010600040101010101" pitchFamily="2" charset="-122"/>
                <a:ea typeface="华文中宋" panose="02010600040101010101" pitchFamily="2" charset="-122"/>
              </a:rPr>
              <a:t>完整性检查机制</a:t>
            </a:r>
          </a:p>
          <a:p>
            <a:pPr lvl="1" eaLnBrk="1" hangingPunct="1">
              <a:lnSpc>
                <a:spcPct val="150000"/>
              </a:lnSpc>
            </a:pPr>
            <a:r>
              <a:rPr lang="zh-CN" altLang="en-US" sz="1600">
                <a:latin typeface="华文中宋" panose="02010600040101010101" pitchFamily="2" charset="-122"/>
                <a:ea typeface="华文中宋" panose="02010600040101010101" pitchFamily="2" charset="-122"/>
              </a:rPr>
              <a:t>违背完整性约束条件时</a:t>
            </a:r>
            <a:r>
              <a:rPr lang="en-US" altLang="zh-CN" sz="1600">
                <a:latin typeface="华文中宋" panose="02010600040101010101" pitchFamily="2" charset="-122"/>
                <a:ea typeface="华文中宋" panose="02010600040101010101" pitchFamily="2" charset="-122"/>
              </a:rPr>
              <a:t>RDBMS</a:t>
            </a:r>
            <a:r>
              <a:rPr lang="zh-CN" altLang="en-US" sz="1600">
                <a:latin typeface="华文中宋" panose="02010600040101010101" pitchFamily="2" charset="-122"/>
                <a:ea typeface="华文中宋" panose="02010600040101010101" pitchFamily="2" charset="-122"/>
              </a:rPr>
              <a:t>应采取的动作</a:t>
            </a:r>
          </a:p>
        </p:txBody>
      </p:sp>
    </p:spTree>
    <p:extLst>
      <p:ext uri="{BB962C8B-B14F-4D97-AF65-F5344CB8AC3E}">
        <p14:creationId xmlns:p14="http://schemas.microsoft.com/office/powerpoint/2010/main" val="4045494350"/>
      </p:ext>
    </p:extLst>
  </p:cSld>
  <p:clrMapOvr>
    <a:masterClrMapping/>
  </p:clrMapOvr>
  <p:transition spd="slow" advTm="109595">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Rot="1" noChangeArrowheads="1"/>
          </p:cNvSpPr>
          <p:nvPr>
            <p:ph type="title"/>
          </p:nvPr>
        </p:nvSpPr>
        <p:spPr/>
        <p:txBody>
          <a:bodyPr/>
          <a:lstStyle/>
          <a:p>
            <a:pPr eaLnBrk="1" hangingPunct="1"/>
            <a:r>
              <a:rPr lang="zh-CN" altLang="en-US"/>
              <a:t>在列级定义主码</a:t>
            </a:r>
            <a:endParaRPr lang="en-US" altLang="zh-CN"/>
          </a:p>
        </p:txBody>
      </p:sp>
      <p:sp>
        <p:nvSpPr>
          <p:cNvPr id="11268" name="Rectangle 3"/>
          <p:cNvSpPr>
            <a:spLocks noGrp="1" noRot="1" noChangeArrowheads="1"/>
          </p:cNvSpPr>
          <p:nvPr>
            <p:ph sz="quarter" idx="10"/>
          </p:nvPr>
        </p:nvSpPr>
        <p:spPr/>
        <p:txBody>
          <a:bodyPr/>
          <a:lstStyle/>
          <a:p>
            <a:pPr eaLnBrk="1" hangingPunct="1">
              <a:lnSpc>
                <a:spcPct val="90000"/>
              </a:lnSpc>
              <a:buFont typeface="Wingdings" panose="05000000000000000000" pitchFamily="2" charset="2"/>
              <a:buNone/>
            </a:pPr>
            <a:r>
              <a:rPr lang="zh-CN" altLang="en-US" sz="2333"/>
              <a:t>将</a:t>
            </a:r>
            <a:r>
              <a:rPr lang="en-US" altLang="zh-CN" sz="2333"/>
              <a:t>Student</a:t>
            </a:r>
            <a:r>
              <a:rPr lang="zh-CN" altLang="en-US" sz="2333"/>
              <a:t>表中的</a:t>
            </a:r>
            <a:r>
              <a:rPr lang="en-US" altLang="zh-CN" sz="2333"/>
              <a:t>Sno</a:t>
            </a:r>
            <a:r>
              <a:rPr lang="zh-CN" altLang="en-US" sz="2333"/>
              <a:t>属性定义为码</a:t>
            </a:r>
          </a:p>
          <a:p>
            <a:pPr eaLnBrk="1" hangingPunct="1">
              <a:lnSpc>
                <a:spcPct val="90000"/>
              </a:lnSpc>
              <a:buFont typeface="Wingdings" panose="05000000000000000000" pitchFamily="2" charset="2"/>
              <a:buNone/>
            </a:pPr>
            <a:endParaRPr lang="zh-CN" altLang="en-US" sz="2333"/>
          </a:p>
          <a:p>
            <a:pPr eaLnBrk="1" hangingPunct="1">
              <a:lnSpc>
                <a:spcPct val="90000"/>
              </a:lnSpc>
              <a:buFont typeface="Wingdings" panose="05000000000000000000" pitchFamily="2" charset="2"/>
              <a:buNone/>
            </a:pPr>
            <a:r>
              <a:rPr lang="en-US" altLang="zh-CN"/>
              <a:t>CREATE TABLE </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Student</a:t>
            </a:r>
          </a:p>
          <a:p>
            <a:pPr indent="-85725" eaLnBrk="1" hangingPunct="1">
              <a:lnSpc>
                <a:spcPct val="120000"/>
              </a:lnSpc>
              <a:buFont typeface="Wingdings" panose="05000000000000000000" pitchFamily="2" charset="2"/>
              <a:buNone/>
            </a:pPr>
            <a:r>
              <a:rPr lang="en-US" altLang="zh-CN"/>
              <a:t>(</a:t>
            </a:r>
            <a:r>
              <a:rPr lang="en-US" altLang="zh-CN" b="1">
                <a:solidFill>
                  <a:srgbClr val="FF0000"/>
                </a:solidFill>
              </a:rPr>
              <a:t>Sno  CHAR(9)  PRIMARY KEY</a:t>
            </a:r>
            <a:r>
              <a:rPr lang="zh-CN" altLang="en-US" b="1">
                <a:solidFill>
                  <a:srgbClr val="FF0000"/>
                </a:solidFill>
              </a:rPr>
              <a:t>，</a:t>
            </a:r>
          </a:p>
          <a:p>
            <a:pPr indent="1588" eaLnBrk="1" hangingPunct="1">
              <a:lnSpc>
                <a:spcPct val="120000"/>
              </a:lnSpc>
              <a:buFont typeface="Wingdings" panose="05000000000000000000" pitchFamily="2" charset="2"/>
              <a:buNone/>
            </a:pPr>
            <a:r>
              <a:rPr lang="en-US" altLang="zh-CN" sz="1600">
                <a:solidFill>
                  <a:schemeClr val="tx1">
                    <a:lumMod val="50000"/>
                    <a:lumOff val="50000"/>
                  </a:schemeClr>
                </a:solidFill>
                <a:latin typeface="华文中宋" panose="02010600040101010101" pitchFamily="2" charset="-122"/>
                <a:ea typeface="华文中宋" panose="02010600040101010101" pitchFamily="2" charset="-122"/>
              </a:rPr>
              <a:t>Sname  CHAR(20) NOT NULL</a:t>
            </a: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     </a:t>
            </a:r>
          </a:p>
          <a:p>
            <a:pPr indent="1588" eaLnBrk="1" hangingPunct="1">
              <a:lnSpc>
                <a:spcPct val="120000"/>
              </a:lnSpc>
              <a:buFont typeface="Wingdings" panose="05000000000000000000" pitchFamily="2" charset="2"/>
              <a:buNone/>
            </a:pPr>
            <a:r>
              <a:rPr lang="en-US" altLang="zh-CN" sz="1600">
                <a:solidFill>
                  <a:schemeClr val="tx1">
                    <a:lumMod val="50000"/>
                    <a:lumOff val="50000"/>
                  </a:schemeClr>
                </a:solidFill>
                <a:latin typeface="华文中宋" panose="02010600040101010101" pitchFamily="2" charset="-122"/>
                <a:ea typeface="华文中宋" panose="02010600040101010101" pitchFamily="2" charset="-122"/>
              </a:rPr>
              <a:t>Ssex  CHAR(2) </a:t>
            </a: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a:t>
            </a:r>
          </a:p>
          <a:p>
            <a:pPr indent="1588" eaLnBrk="1" hangingPunct="1">
              <a:lnSpc>
                <a:spcPct val="120000"/>
              </a:lnSpc>
              <a:buFont typeface="Wingdings" panose="05000000000000000000" pitchFamily="2" charset="2"/>
              <a:buNone/>
            </a:pPr>
            <a:r>
              <a:rPr lang="en-US" altLang="zh-CN" sz="1600">
                <a:solidFill>
                  <a:schemeClr val="tx1">
                    <a:lumMod val="50000"/>
                    <a:lumOff val="50000"/>
                  </a:schemeClr>
                </a:solidFill>
                <a:latin typeface="华文中宋" panose="02010600040101010101" pitchFamily="2" charset="-122"/>
                <a:ea typeface="华文中宋" panose="02010600040101010101" pitchFamily="2" charset="-122"/>
              </a:rPr>
              <a:t>Sage  SMALLINT</a:t>
            </a: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a:t>
            </a:r>
          </a:p>
          <a:p>
            <a:pPr indent="1588" eaLnBrk="1" hangingPunct="1">
              <a:lnSpc>
                <a:spcPct val="120000"/>
              </a:lnSpc>
              <a:buFont typeface="Wingdings" panose="05000000000000000000" pitchFamily="2" charset="2"/>
              <a:buNone/>
            </a:pPr>
            <a:r>
              <a:rPr lang="en-US" altLang="zh-CN" sz="1600">
                <a:solidFill>
                  <a:schemeClr val="tx1">
                    <a:lumMod val="50000"/>
                    <a:lumOff val="50000"/>
                  </a:schemeClr>
                </a:solidFill>
                <a:latin typeface="华文中宋" panose="02010600040101010101" pitchFamily="2" charset="-122"/>
                <a:ea typeface="华文中宋" panose="02010600040101010101" pitchFamily="2" charset="-122"/>
              </a:rPr>
              <a:t>Sdept  CHAR(20))</a:t>
            </a:r>
          </a:p>
        </p:txBody>
      </p:sp>
    </p:spTree>
    <p:extLst>
      <p:ext uri="{BB962C8B-B14F-4D97-AF65-F5344CB8AC3E}">
        <p14:creationId xmlns:p14="http://schemas.microsoft.com/office/powerpoint/2010/main" val="242207344"/>
      </p:ext>
    </p:extLst>
  </p:cSld>
  <p:clrMapOvr>
    <a:masterClrMapping/>
  </p:clrMapOvr>
  <p:transition spd="slow" advTm="109595">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rrowheads="1"/>
          </p:cNvSpPr>
          <p:nvPr>
            <p:ph type="title"/>
          </p:nvPr>
        </p:nvSpPr>
        <p:spPr/>
        <p:txBody>
          <a:bodyPr/>
          <a:lstStyle/>
          <a:p>
            <a:pPr eaLnBrk="1" hangingPunct="1"/>
            <a:r>
              <a:rPr lang="zh-CN" altLang="en-US"/>
              <a:t>在表级定义主码</a:t>
            </a:r>
            <a:endParaRPr lang="en-US" altLang="zh-CN"/>
          </a:p>
        </p:txBody>
      </p:sp>
      <p:sp>
        <p:nvSpPr>
          <p:cNvPr id="12292" name="Rectangle 3"/>
          <p:cNvSpPr>
            <a:spLocks noGrp="1" noRot="1" noChangeArrowheads="1"/>
          </p:cNvSpPr>
          <p:nvPr>
            <p:ph sz="quarter" idx="10"/>
          </p:nvPr>
        </p:nvSpPr>
        <p:spPr/>
        <p:txBody>
          <a:bodyPr/>
          <a:lstStyle/>
          <a:p>
            <a:pPr eaLnBrk="1" hangingPunct="1">
              <a:buFont typeface="Wingdings" panose="05000000000000000000" pitchFamily="2" charset="2"/>
              <a:buNone/>
            </a:pP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CREATE TABLE Student</a:t>
            </a:r>
          </a:p>
          <a:p>
            <a:pPr eaLnBrk="1" hangingPunct="1">
              <a:buFont typeface="Wingdings" panose="05000000000000000000" pitchFamily="2" charset="2"/>
              <a:buNone/>
            </a:pP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        (Sno  CHAR(9)</a:t>
            </a: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p>
          <a:p>
            <a:pPr eaLnBrk="1" hangingPunct="1">
              <a:buFont typeface="Wingdings" panose="05000000000000000000" pitchFamily="2" charset="2"/>
              <a:buNone/>
            </a:pP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Sname  CHAR(20) NOT NULL</a:t>
            </a: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Ssex  CHAR(2) </a:t>
            </a: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Sage  SMALLINT</a:t>
            </a: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Sdept  CHAR(20)</a:t>
            </a: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a:t>
            </a:r>
          </a:p>
          <a:p>
            <a:pPr eaLnBrk="1" hangingPunct="1">
              <a:buFont typeface="Wingdings" panose="05000000000000000000" pitchFamily="2" charset="2"/>
              <a:buNone/>
            </a:pPr>
            <a:r>
              <a:rPr lang="zh-CN" altLang="en-US" sz="1800">
                <a:solidFill>
                  <a:schemeClr val="tx1">
                    <a:lumMod val="50000"/>
                    <a:lumOff val="50000"/>
                  </a:schemeClr>
                </a:solidFill>
                <a:latin typeface="华文中宋" panose="02010600040101010101" pitchFamily="2" charset="-122"/>
                <a:ea typeface="华文中宋" panose="02010600040101010101" pitchFamily="2" charset="-122"/>
              </a:rPr>
              <a:t>         </a:t>
            </a:r>
            <a:r>
              <a:rPr lang="en-US" altLang="zh-CN" sz="1800" b="1">
                <a:solidFill>
                  <a:srgbClr val="FF0000"/>
                </a:solidFill>
                <a:latin typeface="华文中宋" panose="02010600040101010101" pitchFamily="2" charset="-122"/>
                <a:ea typeface="华文中宋" panose="02010600040101010101" pitchFamily="2" charset="-122"/>
              </a:rPr>
              <a:t>PRIMARY KEY (Sno)</a:t>
            </a:r>
          </a:p>
          <a:p>
            <a:pPr eaLnBrk="1" hangingPunct="1">
              <a:buFont typeface="Wingdings" panose="05000000000000000000" pitchFamily="2" charset="2"/>
              <a:buNone/>
            </a:pPr>
            <a:r>
              <a:rPr lang="en-US" altLang="zh-CN" sz="1800">
                <a:solidFill>
                  <a:schemeClr val="tx1">
                    <a:lumMod val="50000"/>
                    <a:lumOff val="50000"/>
                  </a:schemeClr>
                </a:solidFill>
                <a:latin typeface="华文中宋" panose="02010600040101010101" pitchFamily="2" charset="-122"/>
                <a:ea typeface="华文中宋" panose="02010600040101010101" pitchFamily="2" charset="-122"/>
              </a:rPr>
              <a:t>      )</a:t>
            </a:r>
          </a:p>
        </p:txBody>
      </p:sp>
    </p:spTree>
    <p:extLst>
      <p:ext uri="{BB962C8B-B14F-4D97-AF65-F5344CB8AC3E}">
        <p14:creationId xmlns:p14="http://schemas.microsoft.com/office/powerpoint/2010/main" val="4244007549"/>
      </p:ext>
    </p:extLst>
  </p:cSld>
  <p:clrMapOvr>
    <a:masterClrMapping/>
  </p:clrMapOvr>
  <p:transition spd="slow" advTm="109595">
    <p:push di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数据库模板</Template>
  <TotalTime>53610</TotalTime>
  <Words>4250</Words>
  <Application>Microsoft Office PowerPoint</Application>
  <PresentationFormat>全屏显示(16:10)</PresentationFormat>
  <Paragraphs>601</Paragraphs>
  <Slides>71</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71</vt:i4>
      </vt:variant>
    </vt:vector>
  </HeadingPairs>
  <TitlesOfParts>
    <vt:vector size="87" baseType="lpstr">
      <vt:lpstr>Arial Unicode MS</vt:lpstr>
      <vt:lpstr>Monotype Sorts</vt:lpstr>
      <vt:lpstr>华文细黑</vt:lpstr>
      <vt:lpstr>华文中宋</vt:lpstr>
      <vt:lpstr>经典繁仿黑</vt:lpstr>
      <vt:lpstr>宋体</vt:lpstr>
      <vt:lpstr>微软雅黑</vt:lpstr>
      <vt:lpstr>Arial</vt:lpstr>
      <vt:lpstr>Calibri</vt:lpstr>
      <vt:lpstr>Cooper Black</vt:lpstr>
      <vt:lpstr>Helvetica</vt:lpstr>
      <vt:lpstr>Impact</vt:lpstr>
      <vt:lpstr>Rockwell Extra Bold</vt:lpstr>
      <vt:lpstr>Times New Roman</vt:lpstr>
      <vt:lpstr>Wingdings</vt:lpstr>
      <vt:lpstr>Office 主题</vt:lpstr>
      <vt:lpstr>PowerPoint 演示文稿</vt:lpstr>
      <vt:lpstr>数据库的完整性</vt:lpstr>
      <vt:lpstr>完整性和安全性是两个不同概念</vt:lpstr>
      <vt:lpstr>维护数据库完整性必须提供相应的机制保障</vt:lpstr>
      <vt:lpstr>PowerPoint 演示文稿</vt:lpstr>
      <vt:lpstr>PowerPoint 演示文稿</vt:lpstr>
      <vt:lpstr>实体完整性定义</vt:lpstr>
      <vt:lpstr>在列级定义主码</vt:lpstr>
      <vt:lpstr>在表级定义主码</vt:lpstr>
      <vt:lpstr>组合属性定位为码</vt:lpstr>
      <vt:lpstr>PowerPoint 演示文稿</vt:lpstr>
      <vt:lpstr>实体完整性检查和违约处理</vt:lpstr>
      <vt:lpstr>实体完整性检查和违约处理</vt:lpstr>
      <vt:lpstr>实体完整性检查和违约处理</vt:lpstr>
      <vt:lpstr>B+树索引实体完整性检查和违约处理</vt:lpstr>
      <vt:lpstr>PowerPoint 演示文稿</vt:lpstr>
      <vt:lpstr>PowerPoint 演示文稿</vt:lpstr>
      <vt:lpstr>参照完整性定义</vt:lpstr>
      <vt:lpstr>在行级定义参照完整性</vt:lpstr>
      <vt:lpstr>在表级定义参照完整性</vt:lpstr>
      <vt:lpstr>PowerPoint 演示文稿</vt:lpstr>
      <vt:lpstr>参照完整性检查和违约处理</vt:lpstr>
      <vt:lpstr>参照完整性检查和违约处理</vt:lpstr>
      <vt:lpstr>参照完整性检查和违约处理</vt:lpstr>
      <vt:lpstr>可能破坏参照完整性的情况及违约处理</vt:lpstr>
      <vt:lpstr>参照完整性违约处理</vt:lpstr>
      <vt:lpstr>显式说明参照完整性的违约处理</vt:lpstr>
      <vt:lpstr>PowerPoint 演示文稿</vt:lpstr>
      <vt:lpstr>用户定义的完整性</vt:lpstr>
      <vt:lpstr>PowerPoint 演示文稿</vt:lpstr>
      <vt:lpstr>属性上约束条件的定义</vt:lpstr>
      <vt:lpstr>不允许取空值</vt:lpstr>
      <vt:lpstr>列值唯一</vt:lpstr>
      <vt:lpstr>用CHECK短语指定列值应该满足的条件</vt:lpstr>
      <vt:lpstr>属性上约束条件的定义</vt:lpstr>
      <vt:lpstr>属性上的约束条件检查和违约处理</vt:lpstr>
      <vt:lpstr>PowerPoint 演示文稿</vt:lpstr>
      <vt:lpstr>元组（行）上约束条件的定义</vt:lpstr>
      <vt:lpstr>元组上的约束条件的定义</vt:lpstr>
      <vt:lpstr>元组上的约束条件的定义</vt:lpstr>
      <vt:lpstr>元组上约束条件检查和违约处理</vt:lpstr>
      <vt:lpstr>PowerPoint 演示文稿</vt:lpstr>
      <vt:lpstr>完整性约束命名子句</vt:lpstr>
      <vt:lpstr>完整性约束命名子句</vt:lpstr>
      <vt:lpstr>完整性约束命名子句</vt:lpstr>
      <vt:lpstr>修改表中的完整性限制</vt:lpstr>
      <vt:lpstr>修改表中的完整性限制</vt:lpstr>
      <vt:lpstr>PowerPoint 演示文稿</vt:lpstr>
      <vt:lpstr>触发器</vt:lpstr>
      <vt:lpstr>触发器</vt:lpstr>
      <vt:lpstr>定义触发器</vt:lpstr>
      <vt:lpstr>PowerPoint 演示文稿</vt:lpstr>
      <vt:lpstr>定义触发器的说明</vt:lpstr>
      <vt:lpstr>定义触发器的语法说明</vt:lpstr>
      <vt:lpstr>定义触发器的语法说明</vt:lpstr>
      <vt:lpstr>定义触发器的语法说明</vt:lpstr>
      <vt:lpstr>触发动作体</vt:lpstr>
      <vt:lpstr>定义触发器</vt:lpstr>
      <vt:lpstr>定义触发器举例</vt:lpstr>
      <vt:lpstr>定义触发器(续)</vt:lpstr>
      <vt:lpstr>SQL Server中创建触发器语法格式</vt:lpstr>
      <vt:lpstr>举例</vt:lpstr>
      <vt:lpstr>举例</vt:lpstr>
      <vt:lpstr>举例</vt:lpstr>
      <vt:lpstr>Oracle 创建触发器语法格式</vt:lpstr>
      <vt:lpstr>用Oracle实现限制将SC表中不及格学生的成绩改为及格</vt:lpstr>
      <vt:lpstr>PowerPoint 演示文稿</vt:lpstr>
      <vt:lpstr>激活触发器</vt:lpstr>
      <vt:lpstr>PowerPoint 演示文稿</vt:lpstr>
      <vt:lpstr>删除触发器</vt:lpstr>
      <vt:lpstr>小结</vt:lpstr>
    </vt:vector>
  </TitlesOfParts>
  <Company>idke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czlong</dc:creator>
  <cp:lastModifiedBy>long cheng zhi</cp:lastModifiedBy>
  <cp:revision>997</cp:revision>
  <dcterms:created xsi:type="dcterms:W3CDTF">2000-08-09T08:19:19Z</dcterms:created>
  <dcterms:modified xsi:type="dcterms:W3CDTF">2020-03-23T08:37:11Z</dcterms:modified>
</cp:coreProperties>
</file>