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73"/>
  </p:notesMasterIdLst>
  <p:sldIdLst>
    <p:sldId id="712" r:id="rId2"/>
    <p:sldId id="697" r:id="rId3"/>
    <p:sldId id="698" r:id="rId4"/>
    <p:sldId id="545" r:id="rId5"/>
    <p:sldId id="546" r:id="rId6"/>
    <p:sldId id="547" r:id="rId7"/>
    <p:sldId id="549" r:id="rId8"/>
    <p:sldId id="710" r:id="rId9"/>
    <p:sldId id="551" r:id="rId10"/>
    <p:sldId id="553" r:id="rId11"/>
    <p:sldId id="681" r:id="rId12"/>
    <p:sldId id="554" r:id="rId13"/>
    <p:sldId id="556" r:id="rId14"/>
    <p:sldId id="708" r:id="rId15"/>
    <p:sldId id="699" r:id="rId16"/>
    <p:sldId id="557" r:id="rId17"/>
    <p:sldId id="558" r:id="rId18"/>
    <p:sldId id="559" r:id="rId19"/>
    <p:sldId id="560" r:id="rId20"/>
    <p:sldId id="561" r:id="rId21"/>
    <p:sldId id="562" r:id="rId22"/>
    <p:sldId id="564" r:id="rId23"/>
    <p:sldId id="566" r:id="rId24"/>
    <p:sldId id="567" r:id="rId25"/>
    <p:sldId id="568" r:id="rId26"/>
    <p:sldId id="569" r:id="rId27"/>
    <p:sldId id="570" r:id="rId28"/>
    <p:sldId id="571" r:id="rId29"/>
    <p:sldId id="572" r:id="rId30"/>
    <p:sldId id="573" r:id="rId31"/>
    <p:sldId id="574" r:id="rId32"/>
    <p:sldId id="575" r:id="rId33"/>
    <p:sldId id="576" r:id="rId34"/>
    <p:sldId id="579" r:id="rId35"/>
    <p:sldId id="580" r:id="rId36"/>
    <p:sldId id="581" r:id="rId37"/>
    <p:sldId id="583" r:id="rId38"/>
    <p:sldId id="585" r:id="rId39"/>
    <p:sldId id="586" r:id="rId40"/>
    <p:sldId id="587" r:id="rId41"/>
    <p:sldId id="695" r:id="rId42"/>
    <p:sldId id="687" r:id="rId43"/>
    <p:sldId id="588" r:id="rId44"/>
    <p:sldId id="590" r:id="rId45"/>
    <p:sldId id="591" r:id="rId46"/>
    <p:sldId id="592" r:id="rId47"/>
    <p:sldId id="709" r:id="rId48"/>
    <p:sldId id="700" r:id="rId49"/>
    <p:sldId id="701" r:id="rId50"/>
    <p:sldId id="702" r:id="rId51"/>
    <p:sldId id="703" r:id="rId52"/>
    <p:sldId id="705" r:id="rId53"/>
    <p:sldId id="706" r:id="rId54"/>
    <p:sldId id="707" r:id="rId55"/>
    <p:sldId id="688" r:id="rId56"/>
    <p:sldId id="689" r:id="rId57"/>
    <p:sldId id="691" r:id="rId58"/>
    <p:sldId id="692" r:id="rId59"/>
    <p:sldId id="693" r:id="rId60"/>
    <p:sldId id="714" r:id="rId61"/>
    <p:sldId id="715" r:id="rId62"/>
    <p:sldId id="716" r:id="rId63"/>
    <p:sldId id="717" r:id="rId64"/>
    <p:sldId id="718" r:id="rId65"/>
    <p:sldId id="694" r:id="rId66"/>
    <p:sldId id="719" r:id="rId67"/>
    <p:sldId id="685" r:id="rId68"/>
    <p:sldId id="720" r:id="rId69"/>
    <p:sldId id="722" r:id="rId70"/>
    <p:sldId id="723" r:id="rId71"/>
    <p:sldId id="724" r:id="rId72"/>
  </p:sldIdLst>
  <p:sldSz cx="9144000" cy="5715000" type="screen16x10"/>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00"/>
    <a:srgbClr val="D8D3C6"/>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1" autoAdjust="0"/>
    <p:restoredTop sz="88102" autoAdjust="0"/>
  </p:normalViewPr>
  <p:slideViewPr>
    <p:cSldViewPr>
      <p:cViewPr varScale="1">
        <p:scale>
          <a:sx n="132" d="100"/>
          <a:sy n="132" d="100"/>
        </p:scale>
        <p:origin x="936" y="108"/>
      </p:cViewPr>
      <p:guideLst>
        <p:guide orient="horz" pos="180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5" d="100"/>
          <a:sy n="35" d="100"/>
        </p:scale>
        <p:origin x="-15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imes New Roman" pitchFamily="18"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43E4FAD6-5EF6-401C-927A-19FC51293A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为了算帐统计方便，会计可能喜欢这样设计表格，如幻灯片所示。</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讲解目前这些表格可能出现的问题，可以采用提问方式。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我们根据三大范式，逐一审核是否规范化。</a:t>
            </a:r>
          </a:p>
          <a:p>
            <a:r>
              <a:rPr lang="zh-CN" altLang="en-US"/>
              <a:t>提问学员：</a:t>
            </a:r>
          </a:p>
          <a:p>
            <a:r>
              <a:rPr lang="en-US" altLang="zh-CN"/>
              <a:t>1.</a:t>
            </a:r>
            <a:r>
              <a:rPr lang="zh-CN" altLang="en-US"/>
              <a:t>第一范式满足吗，引导回答：基本满足；</a:t>
            </a:r>
          </a:p>
          <a:p>
            <a:r>
              <a:rPr lang="en-US" altLang="zh-CN"/>
              <a:t>2.</a:t>
            </a:r>
            <a:r>
              <a:rPr lang="zh-CN" altLang="en-US"/>
              <a:t>第二范式满足吗？第二范式要求表中的列必须与主键列相关，也就是要求一张表只能描述一件事情。</a:t>
            </a:r>
          </a:p>
          <a:p>
            <a:r>
              <a:rPr lang="zh-CN" altLang="en-US"/>
              <a:t>我们一起看看这张表描述了哪些事情？让学员思考几分钟，然后提问，最后归纳出如下事情：</a:t>
            </a:r>
          </a:p>
          <a:p>
            <a:r>
              <a:rPr lang="en-US" altLang="zh-CN"/>
              <a:t>1</a:t>
            </a:r>
            <a:r>
              <a:rPr lang="zh-CN" altLang="en-US"/>
              <a:t>）工程信息</a:t>
            </a:r>
          </a:p>
          <a:p>
            <a:r>
              <a:rPr lang="en-US" altLang="zh-CN"/>
              <a:t>2</a:t>
            </a:r>
            <a:r>
              <a:rPr lang="zh-CN" altLang="en-US"/>
              <a:t>）员工信息</a:t>
            </a:r>
          </a:p>
          <a:p>
            <a:r>
              <a:rPr lang="en-US" altLang="zh-CN"/>
              <a:t>3</a:t>
            </a:r>
            <a:r>
              <a:rPr lang="zh-CN" altLang="en-US"/>
              <a:t>）项目的工时信息（每个工人做了多少活儿）</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所以根据第二范式，拆分出了这些表。</a:t>
            </a:r>
          </a:p>
          <a:p>
            <a:r>
              <a:rPr lang="zh-CN" altLang="en-US"/>
              <a:t>提问学员：这些表满足第三范式吗？</a:t>
            </a:r>
          </a:p>
          <a:p>
            <a:r>
              <a:rPr lang="zh-CN" altLang="en-US"/>
              <a:t>引导：员工表还需拆分，存在传递依赖关系，即小时工资率和职务有关，职务又和人有关，</a:t>
            </a:r>
          </a:p>
          <a:p>
            <a:r>
              <a:rPr lang="zh-CN" altLang="en-US"/>
              <a:t>         最后传递后，小时工资率看起来就和姓名有关了。小时工资率和职务才之间相关，我们需要应用第三 </a:t>
            </a:r>
          </a:p>
          <a:p>
            <a:r>
              <a:rPr lang="zh-CN" altLang="en-US"/>
              <a:t>         范式做进一步拆分。</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过渡页1">
    <p:spTree>
      <p:nvGrpSpPr>
        <p:cNvPr id="1" name=""/>
        <p:cNvGrpSpPr/>
        <p:nvPr/>
      </p:nvGrpSpPr>
      <p:grpSpPr>
        <a:xfrm>
          <a:off x="0" y="0"/>
          <a:ext cx="0" cy="0"/>
          <a:chOff x="0" y="0"/>
          <a:chExt cx="0" cy="0"/>
        </a:xfrm>
      </p:grpSpPr>
      <p:sp>
        <p:nvSpPr>
          <p:cNvPr id="2" name="矩形 1"/>
          <p:cNvSpPr/>
          <p:nvPr/>
        </p:nvSpPr>
        <p:spPr>
          <a:xfrm>
            <a:off x="269875" y="0"/>
            <a:ext cx="252413" cy="757238"/>
          </a:xfrm>
          <a:prstGeom prst="rect">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eaLnBrk="1" hangingPunct="1">
              <a:spcBef>
                <a:spcPct val="20000"/>
              </a:spcBef>
              <a:defRPr/>
            </a:pPr>
            <a:endParaRPr lang="zh-CN" altLang="en-US"/>
          </a:p>
        </p:txBody>
      </p:sp>
      <p:sp>
        <p:nvSpPr>
          <p:cNvPr id="3" name="TextBox 2"/>
          <p:cNvSpPr txBox="1">
            <a:spLocks noChangeArrowheads="1"/>
          </p:cNvSpPr>
          <p:nvPr/>
        </p:nvSpPr>
        <p:spPr bwMode="auto">
          <a:xfrm>
            <a:off x="622300" y="336550"/>
            <a:ext cx="1087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eaLnBrk="1" hangingPunct="1">
              <a:spcBef>
                <a:spcPct val="20000"/>
              </a:spcBef>
              <a:defRPr/>
            </a:pPr>
            <a:r>
              <a:rPr lang="zh-CN" altLang="en-US" sz="2000" b="1">
                <a:solidFill>
                  <a:srgbClr val="2907B9"/>
                </a:solidFill>
                <a:latin typeface="微软雅黑" pitchFamily="34" charset="-122"/>
                <a:ea typeface="微软雅黑" pitchFamily="34" charset="-122"/>
              </a:rPr>
              <a:t>过渡页</a:t>
            </a:r>
          </a:p>
        </p:txBody>
      </p:sp>
      <p:sp>
        <p:nvSpPr>
          <p:cNvPr id="4" name="矩形 24"/>
          <p:cNvSpPr>
            <a:spLocks noChangeArrowheads="1"/>
          </p:cNvSpPr>
          <p:nvPr/>
        </p:nvSpPr>
        <p:spPr bwMode="auto">
          <a:xfrm>
            <a:off x="1601788" y="465138"/>
            <a:ext cx="1836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en-US" altLang="zh-CN" sz="1200" b="1">
                <a:solidFill>
                  <a:srgbClr val="808080"/>
                </a:solidFill>
                <a:ea typeface="微软雅黑" pitchFamily="34" charset="-122"/>
              </a:rPr>
              <a:t>TRANSITION PAGE</a:t>
            </a:r>
            <a:endParaRPr lang="zh-CN" altLang="en-US" sz="1200" b="1">
              <a:solidFill>
                <a:srgbClr val="808080"/>
              </a:solidFill>
              <a:ea typeface="微软雅黑" pitchFamily="34" charset="-122"/>
            </a:endParaRPr>
          </a:p>
        </p:txBody>
      </p:sp>
      <p:cxnSp>
        <p:nvCxnSpPr>
          <p:cNvPr id="5" name="直接连接符 4"/>
          <p:cNvCxnSpPr/>
          <p:nvPr/>
        </p:nvCxnSpPr>
        <p:spPr>
          <a:xfrm>
            <a:off x="269875" y="757238"/>
            <a:ext cx="32766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8377238"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836025"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85895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目录页">
    <p:bg>
      <p:bgPr>
        <a:solidFill>
          <a:srgbClr val="D9D9D9"/>
        </a:solidFill>
        <a:effectLst/>
      </p:bgPr>
    </p:bg>
    <p:spTree>
      <p:nvGrpSpPr>
        <p:cNvPr id="1" name=""/>
        <p:cNvGrpSpPr/>
        <p:nvPr/>
      </p:nvGrpSpPr>
      <p:grpSpPr>
        <a:xfrm>
          <a:off x="0" y="0"/>
          <a:ext cx="0" cy="0"/>
          <a:chOff x="0" y="0"/>
          <a:chExt cx="0" cy="0"/>
        </a:xfrm>
      </p:grpSpPr>
      <p:sp>
        <p:nvSpPr>
          <p:cNvPr id="2" name="矩形 1"/>
          <p:cNvSpPr/>
          <p:nvPr userDrawn="1"/>
        </p:nvSpPr>
        <p:spPr>
          <a:xfrm>
            <a:off x="5873750" y="-15875"/>
            <a:ext cx="32766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3" name="组合 2"/>
          <p:cNvGrpSpPr>
            <a:grpSpLocks/>
          </p:cNvGrpSpPr>
          <p:nvPr userDrawn="1"/>
        </p:nvGrpSpPr>
        <p:grpSpPr bwMode="auto">
          <a:xfrm>
            <a:off x="2627313" y="963613"/>
            <a:ext cx="431800" cy="431800"/>
            <a:chOff x="789984" y="220469"/>
            <a:chExt cx="550863" cy="550863"/>
          </a:xfrm>
        </p:grpSpPr>
        <p:sp>
          <p:nvSpPr>
            <p:cNvPr id="4" name="Oval 173"/>
            <p:cNvSpPr>
              <a:spLocks noChangeArrowheads="1"/>
            </p:cNvSpPr>
            <p:nvPr/>
          </p:nvSpPr>
          <p:spPr bwMode="auto">
            <a:xfrm>
              <a:off x="789984" y="220469"/>
              <a:ext cx="550863" cy="550863"/>
            </a:xfrm>
            <a:prstGeom prst="ellipse">
              <a:avLst/>
            </a:prstGeom>
            <a:solidFill>
              <a:srgbClr val="ECBD0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hangingPunct="1">
                <a:defRPr/>
              </a:pPr>
              <a:endParaRPr lang="zh-CN" altLang="en-US" sz="1350">
                <a:cs typeface="+mn-ea"/>
                <a:sym typeface="+mn-lt"/>
              </a:endParaRPr>
            </a:p>
          </p:txBody>
        </p:sp>
        <p:sp>
          <p:nvSpPr>
            <p:cNvPr id="5" name="Freeform 191"/>
            <p:cNvSpPr>
              <a:spLocks/>
            </p:cNvSpPr>
            <p:nvPr/>
          </p:nvSpPr>
          <p:spPr bwMode="auto">
            <a:xfrm>
              <a:off x="970229" y="307553"/>
              <a:ext cx="243028" cy="376693"/>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hangingPunct="1">
                <a:defRPr/>
              </a:pPr>
              <a:endParaRPr lang="zh-CN" altLang="en-US" sz="1350">
                <a:cs typeface="+mn-ea"/>
                <a:sym typeface="+mn-lt"/>
              </a:endParaRPr>
            </a:p>
          </p:txBody>
        </p:sp>
      </p:grpSp>
      <p:cxnSp>
        <p:nvCxnSpPr>
          <p:cNvPr id="6" name="直接连接符 5"/>
          <p:cNvCxnSpPr/>
          <p:nvPr userDrawn="1"/>
        </p:nvCxnSpPr>
        <p:spPr>
          <a:xfrm>
            <a:off x="0" y="2570163"/>
            <a:ext cx="41402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1874838"/>
            <a:ext cx="41402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a:grpSpLocks/>
          </p:cNvGrpSpPr>
          <p:nvPr userDrawn="1"/>
        </p:nvGrpSpPr>
        <p:grpSpPr bwMode="auto">
          <a:xfrm>
            <a:off x="2587625" y="5018088"/>
            <a:ext cx="454025" cy="217487"/>
            <a:chOff x="2555776" y="4803998"/>
            <a:chExt cx="309169" cy="144016"/>
          </a:xfrm>
        </p:grpSpPr>
        <p:cxnSp>
          <p:nvCxnSpPr>
            <p:cNvPr id="9" name="直接连接符 8"/>
            <p:cNvCxnSpPr/>
            <p:nvPr/>
          </p:nvCxnSpPr>
          <p:spPr>
            <a:xfrm>
              <a:off x="2555776" y="4803998"/>
              <a:ext cx="309169"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48743" y="4876531"/>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48743" y="4948014"/>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a:spLocks noChangeArrowheads="1"/>
          </p:cNvSpPr>
          <p:nvPr userDrawn="1"/>
        </p:nvSpPr>
        <p:spPr bwMode="auto">
          <a:xfrm>
            <a:off x="755650" y="1930400"/>
            <a:ext cx="244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a:solidFill>
                  <a:srgbClr val="595959"/>
                </a:solidFill>
                <a:sym typeface="+mn-lt"/>
              </a:rPr>
              <a:t>CONTENTS</a:t>
            </a:r>
            <a:endParaRPr lang="zh-CN" altLang="en-US">
              <a:solidFill>
                <a:srgbClr val="595959"/>
              </a:solidFill>
            </a:endParaRPr>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38513" y="0"/>
            <a:ext cx="5805487"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43733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第一章">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a:xfrm>
            <a:off x="755576" y="5492"/>
            <a:ext cx="8316416" cy="619759"/>
          </a:xfrm>
          <a:prstGeom prst="rect">
            <a:avLst/>
          </a:prstGeom>
        </p:spPr>
        <p:txBody>
          <a:bodyPr anchor="ctr"/>
          <a:lstStyle>
            <a:lvl1pPr algn="l">
              <a:defRPr lang="zh-CN" altLang="en-US" sz="2400" b="1" dirty="0">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zh-CN" altLang="en-US" dirty="0"/>
          </a:p>
        </p:txBody>
      </p:sp>
      <p:sp>
        <p:nvSpPr>
          <p:cNvPr id="18" name="内容占位符 17"/>
          <p:cNvSpPr>
            <a:spLocks noGrp="1"/>
          </p:cNvSpPr>
          <p:nvPr>
            <p:ph sz="quarter" idx="10"/>
          </p:nvPr>
        </p:nvSpPr>
        <p:spPr>
          <a:xfrm>
            <a:off x="683568" y="769938"/>
            <a:ext cx="8136582" cy="4319587"/>
          </a:xfrm>
          <a:prstGeom prst="rect">
            <a:avLst/>
          </a:prstGeom>
        </p:spPr>
        <p:txBody>
          <a:bodyPr/>
          <a:lstStyle>
            <a:lvl1pPr marL="266700" indent="-266700">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a:defRPr sz="1800">
                <a:solidFill>
                  <a:schemeClr val="bg1">
                    <a:lumMod val="50000"/>
                  </a:schemeClr>
                </a:solidFill>
                <a:latin typeface="微软雅黑" panose="020B0503020204020204" pitchFamily="34" charset="-122"/>
                <a:ea typeface="微软雅黑" panose="020B0503020204020204" pitchFamily="34" charset="-122"/>
              </a:defRPr>
            </a:lvl2pPr>
            <a:lvl3pPr>
              <a:defRPr sz="1600"/>
            </a:lvl3pPr>
            <a:lvl4pPr>
              <a:defRPr sz="1400"/>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337316533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2"/>
          <p:cNvSpPr txBox="1">
            <a:spLocks noChangeArrowheads="1"/>
          </p:cNvSpPr>
          <p:nvPr userDrawn="1"/>
        </p:nvSpPr>
        <p:spPr bwMode="auto">
          <a:xfrm>
            <a:off x="1228154" y="3577580"/>
            <a:ext cx="1854305" cy="276999"/>
          </a:xfrm>
          <a:prstGeom prst="rect">
            <a:avLst/>
          </a:prstGeom>
          <a:noFill/>
          <a:effectLst>
            <a:reflection blurRad="6350" stA="50000" endA="300" endPos="38500" dist="50800" dir="5400000" sy="-100000" algn="bl" rotWithShape="0"/>
          </a:effectLst>
        </p:spPr>
        <p:txBody>
          <a:bodyPr>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defRPr/>
            </a:pPr>
            <a:r>
              <a:rPr lang="en-US" altLang="zh-CN" sz="1200">
                <a:solidFill>
                  <a:srgbClr val="FFFF00"/>
                </a:solidFill>
                <a:latin typeface="微软雅黑" pitchFamily="34" charset="-122"/>
                <a:ea typeface="微软雅黑" pitchFamily="34" charset="-122"/>
              </a:rPr>
              <a:t>czlong@scut.edu.cn</a:t>
            </a:r>
            <a:endParaRPr lang="en-GB" altLang="zh-CN" sz="1200" dirty="0">
              <a:solidFill>
                <a:srgbClr val="FFFF00"/>
              </a:solidFill>
              <a:latin typeface="微软雅黑" pitchFamily="34" charset="-122"/>
              <a:ea typeface="微软雅黑" pitchFamily="34" charset="-122"/>
            </a:endParaRPr>
          </a:p>
        </p:txBody>
      </p:sp>
      <p:sp>
        <p:nvSpPr>
          <p:cNvPr id="4" name="TextBox 11"/>
          <p:cNvSpPr txBox="1">
            <a:spLocks noChangeArrowheads="1"/>
          </p:cNvSpPr>
          <p:nvPr userDrawn="1"/>
        </p:nvSpPr>
        <p:spPr bwMode="auto">
          <a:xfrm>
            <a:off x="1252544" y="3178299"/>
            <a:ext cx="2093216" cy="318222"/>
          </a:xfrm>
          <a:prstGeom prst="rect">
            <a:avLst/>
          </a:prstGeom>
          <a:noFill/>
          <a:ln w="9525">
            <a:noFill/>
            <a:miter lim="800000"/>
            <a:headEnd/>
            <a:tailEnd/>
          </a:ln>
        </p:spPr>
        <p:txBody>
          <a:bodyPr lIns="71305" tIns="35652" rIns="71305" bIns="35652">
            <a:spAutoFit/>
          </a:bodyPr>
          <a:lstStyle/>
          <a:p>
            <a:pPr eaLnBrk="1" fontAlgn="auto" hangingPunct="1">
              <a:spcBef>
                <a:spcPts val="0"/>
              </a:spcBef>
              <a:spcAft>
                <a:spcPts val="0"/>
              </a:spcAft>
              <a:defRPr/>
            </a:pPr>
            <a:r>
              <a:rPr lang="zh-CN" altLang="en-US" sz="160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数据库系统概论课程</a:t>
            </a:r>
            <a:endPar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endParaRPr>
          </a:p>
        </p:txBody>
      </p:sp>
      <p:pic>
        <p:nvPicPr>
          <p:cNvPr id="5"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1913" y="3054350"/>
            <a:ext cx="536416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416452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 id="2147484347" r:id="rId4"/>
  </p:sldLayoutIdLst>
  <p:transition>
    <p:random/>
  </p:transition>
  <p:txStyles>
    <p:titleStyle>
      <a:lvl1pPr algn="l" defTabSz="712788" rtl="0" eaLnBrk="0" fontAlgn="base" hangingPunct="0">
        <a:spcBef>
          <a:spcPct val="0"/>
        </a:spcBef>
        <a:spcAft>
          <a:spcPct val="0"/>
        </a:spcAft>
        <a:defRPr lang="zh-CN" altLang="en-US" sz="1600" b="1" kern="1200">
          <a:solidFill>
            <a:schemeClr val="bg1"/>
          </a:solidFill>
          <a:latin typeface="微软雅黑" panose="020B0503020204020204" pitchFamily="34" charset="-122"/>
          <a:ea typeface="微软雅黑" panose="020B0503020204020204" pitchFamily="34" charset="-122"/>
          <a:cs typeface="+mn-cs"/>
        </a:defRPr>
      </a:lvl1pPr>
      <a:lvl2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2pPr>
      <a:lvl3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3pPr>
      <a:lvl4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4pPr>
      <a:lvl5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5pPr>
      <a:lvl6pPr marL="4572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6pPr>
      <a:lvl7pPr marL="9144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7pPr>
      <a:lvl8pPr marL="13716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8pPr>
      <a:lvl9pPr marL="18288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9pPr>
    </p:titleStyle>
    <p:bodyStyle>
      <a:lvl1pPr marL="266700" indent="-266700" algn="l" defTabSz="712788"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713049" rtl="0" eaLnBrk="1" latinLnBrk="0" hangingPunct="1">
        <a:defRPr sz="1400" kern="1200">
          <a:solidFill>
            <a:schemeClr val="tx1"/>
          </a:solidFill>
          <a:latin typeface="+mn-lt"/>
          <a:ea typeface="+mn-ea"/>
          <a:cs typeface="+mn-cs"/>
        </a:defRPr>
      </a:lvl1pPr>
      <a:lvl2pPr marL="356525" algn="l" defTabSz="713049" rtl="0" eaLnBrk="1" latinLnBrk="0" hangingPunct="1">
        <a:defRPr sz="1400" kern="1200">
          <a:solidFill>
            <a:schemeClr val="tx1"/>
          </a:solidFill>
          <a:latin typeface="+mn-lt"/>
          <a:ea typeface="+mn-ea"/>
          <a:cs typeface="+mn-cs"/>
        </a:defRPr>
      </a:lvl2pPr>
      <a:lvl3pPr marL="713049" algn="l" defTabSz="713049" rtl="0" eaLnBrk="1" latinLnBrk="0" hangingPunct="1">
        <a:defRPr sz="1400" kern="1200">
          <a:solidFill>
            <a:schemeClr val="tx1"/>
          </a:solidFill>
          <a:latin typeface="+mn-lt"/>
          <a:ea typeface="+mn-ea"/>
          <a:cs typeface="+mn-cs"/>
        </a:defRPr>
      </a:lvl3pPr>
      <a:lvl4pPr marL="1069574" algn="l" defTabSz="713049" rtl="0" eaLnBrk="1" latinLnBrk="0" hangingPunct="1">
        <a:defRPr sz="1400" kern="1200">
          <a:solidFill>
            <a:schemeClr val="tx1"/>
          </a:solidFill>
          <a:latin typeface="+mn-lt"/>
          <a:ea typeface="+mn-ea"/>
          <a:cs typeface="+mn-cs"/>
        </a:defRPr>
      </a:lvl4pPr>
      <a:lvl5pPr marL="1426098" algn="l" defTabSz="713049" rtl="0" eaLnBrk="1" latinLnBrk="0" hangingPunct="1">
        <a:defRPr sz="1400" kern="1200">
          <a:solidFill>
            <a:schemeClr val="tx1"/>
          </a:solidFill>
          <a:latin typeface="+mn-lt"/>
          <a:ea typeface="+mn-ea"/>
          <a:cs typeface="+mn-cs"/>
        </a:defRPr>
      </a:lvl5pPr>
      <a:lvl6pPr marL="1782623" algn="l" defTabSz="713049" rtl="0" eaLnBrk="1" latinLnBrk="0" hangingPunct="1">
        <a:defRPr sz="1400" kern="1200">
          <a:solidFill>
            <a:schemeClr val="tx1"/>
          </a:solidFill>
          <a:latin typeface="+mn-lt"/>
          <a:ea typeface="+mn-ea"/>
          <a:cs typeface="+mn-cs"/>
        </a:defRPr>
      </a:lvl6pPr>
      <a:lvl7pPr marL="2139147" algn="l" defTabSz="713049" rtl="0" eaLnBrk="1" latinLnBrk="0" hangingPunct="1">
        <a:defRPr sz="1400" kern="1200">
          <a:solidFill>
            <a:schemeClr val="tx1"/>
          </a:solidFill>
          <a:latin typeface="+mn-lt"/>
          <a:ea typeface="+mn-ea"/>
          <a:cs typeface="+mn-cs"/>
        </a:defRPr>
      </a:lvl7pPr>
      <a:lvl8pPr marL="2495672" algn="l" defTabSz="713049" rtl="0" eaLnBrk="1" latinLnBrk="0" hangingPunct="1">
        <a:defRPr sz="1400" kern="1200">
          <a:solidFill>
            <a:schemeClr val="tx1"/>
          </a:solidFill>
          <a:latin typeface="+mn-lt"/>
          <a:ea typeface="+mn-ea"/>
          <a:cs typeface="+mn-cs"/>
        </a:defRPr>
      </a:lvl8pPr>
      <a:lvl9pPr marL="2852196" algn="l" defTabSz="71304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12" descr="https://spliffmobile.com/download/blue-technology-4669.jp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sp>
        <p:nvSpPr>
          <p:cNvPr id="4" name="TextBox 3"/>
          <p:cNvSpPr txBox="1">
            <a:spLocks noChangeArrowheads="1"/>
          </p:cNvSpPr>
          <p:nvPr/>
        </p:nvSpPr>
        <p:spPr bwMode="auto">
          <a:xfrm>
            <a:off x="1249363" y="1547813"/>
            <a:ext cx="4684712"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ts val="5000"/>
              </a:lnSpc>
            </a:pPr>
            <a:r>
              <a:rPr lang="zh-CN" altLang="en-US" b="1">
                <a:solidFill>
                  <a:schemeClr val="bg1"/>
                </a:solidFill>
                <a:latin typeface="微软雅黑" panose="020B0503020204020204" pitchFamily="34" charset="-122"/>
                <a:ea typeface="微软雅黑" panose="020B0503020204020204" pitchFamily="34" charset="-122"/>
              </a:rPr>
              <a:t>第</a:t>
            </a:r>
            <a:r>
              <a:rPr lang="en-US" altLang="zh-CN" b="1">
                <a:solidFill>
                  <a:schemeClr val="bg1"/>
                </a:solidFill>
                <a:latin typeface="微软雅黑" panose="020B0503020204020204" pitchFamily="34" charset="-122"/>
                <a:ea typeface="微软雅黑" panose="020B0503020204020204" pitchFamily="34" charset="-122"/>
              </a:rPr>
              <a:t>6</a:t>
            </a:r>
            <a:r>
              <a:rPr lang="zh-CN" altLang="en-US" b="1">
                <a:solidFill>
                  <a:schemeClr val="bg1"/>
                </a:solidFill>
                <a:latin typeface="微软雅黑" panose="020B0503020204020204" pitchFamily="34" charset="-122"/>
                <a:ea typeface="微软雅黑" panose="020B0503020204020204" pitchFamily="34" charset="-122"/>
              </a:rPr>
              <a:t>章</a:t>
            </a:r>
            <a:endParaRPr lang="en-US" altLang="zh-CN" b="1">
              <a:solidFill>
                <a:schemeClr val="bg1"/>
              </a:solidFill>
              <a:latin typeface="微软雅黑" panose="020B0503020204020204" pitchFamily="34" charset="-122"/>
              <a:ea typeface="微软雅黑" panose="020B0503020204020204" pitchFamily="34" charset="-122"/>
            </a:endParaRPr>
          </a:p>
          <a:p>
            <a:pPr eaLnBrk="1" hangingPunct="1">
              <a:lnSpc>
                <a:spcPts val="5000"/>
              </a:lnSpc>
            </a:pPr>
            <a:r>
              <a:rPr lang="zh-CN" altLang="en-US" sz="4400" b="1">
                <a:solidFill>
                  <a:schemeClr val="bg1"/>
                </a:solidFill>
                <a:latin typeface="微软雅黑" panose="020B0503020204020204" pitchFamily="34" charset="-122"/>
                <a:ea typeface="微软雅黑" panose="020B0503020204020204" pitchFamily="34" charset="-122"/>
              </a:rPr>
              <a:t>关系数据理论</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75" fill="hold"/>
                                        <p:tgtEl>
                                          <p:spTgt spid="4"/>
                                        </p:tgtEl>
                                        <p:attrNameLst>
                                          <p:attrName>ppt_x</p:attrName>
                                        </p:attrNameLst>
                                      </p:cBhvr>
                                      <p:tavLst>
                                        <p:tav tm="0">
                                          <p:val>
                                            <p:strVal val="#ppt_x"/>
                                          </p:val>
                                        </p:tav>
                                        <p:tav tm="100000">
                                          <p:val>
                                            <p:strVal val="#ppt_x"/>
                                          </p:val>
                                        </p:tav>
                                      </p:tavLst>
                                    </p:anim>
                                    <p:anim calcmode="lin" valueType="num">
                                      <p:cBhvr additive="base">
                                        <p:cTn id="8" dur="75"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数据依赖对关系模式的影响</a:t>
            </a:r>
          </a:p>
        </p:txBody>
      </p:sp>
      <p:sp>
        <p:nvSpPr>
          <p:cNvPr id="13315"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a:t>属性组</a:t>
            </a:r>
            <a:r>
              <a:rPr lang="en-US" altLang="zh-CN"/>
              <a:t>U</a:t>
            </a:r>
            <a:r>
              <a:rPr lang="zh-CN" altLang="en-US"/>
              <a:t>上的一组函数依赖</a:t>
            </a:r>
            <a:r>
              <a:rPr lang="en-US" altLang="zh-CN"/>
              <a:t>F</a:t>
            </a:r>
            <a:r>
              <a:rPr lang="zh-CN" altLang="en-US"/>
              <a:t>：</a:t>
            </a:r>
          </a:p>
          <a:p>
            <a:pPr marL="0" indent="0" eaLnBrk="1" hangingPunct="1">
              <a:lnSpc>
                <a:spcPct val="150000"/>
              </a:lnSpc>
              <a:buFont typeface="Arial" pitchFamily="34" charset="0"/>
              <a:buNone/>
              <a:defRPr/>
            </a:pPr>
            <a:r>
              <a:rPr lang="zh-CN" altLang="en-US"/>
              <a:t>           </a:t>
            </a:r>
            <a:r>
              <a:rPr lang="en-US" altLang="zh-CN"/>
              <a:t>F </a:t>
            </a:r>
            <a:r>
              <a:rPr lang="zh-CN" altLang="en-US"/>
              <a:t>＝｛ </a:t>
            </a:r>
            <a:r>
              <a:rPr lang="en-US" altLang="zh-CN"/>
              <a:t>Sno → Sdept,  Sdept → Mname, </a:t>
            </a:r>
          </a:p>
          <a:p>
            <a:pPr marL="0" indent="0" eaLnBrk="1" hangingPunct="1">
              <a:lnSpc>
                <a:spcPct val="150000"/>
              </a:lnSpc>
              <a:buFont typeface="Arial" pitchFamily="34" charset="0"/>
              <a:buNone/>
              <a:defRPr/>
            </a:pPr>
            <a:r>
              <a:rPr lang="en-US" altLang="zh-CN"/>
              <a:t>                (Sno, Cname) → Grade </a:t>
            </a:r>
            <a:r>
              <a:rPr lang="zh-CN" altLang="en-US"/>
              <a:t>｝</a:t>
            </a:r>
          </a:p>
        </p:txBody>
      </p:sp>
      <p:grpSp>
        <p:nvGrpSpPr>
          <p:cNvPr id="15364" name="Group 4"/>
          <p:cNvGrpSpPr>
            <a:grpSpLocks/>
          </p:cNvGrpSpPr>
          <p:nvPr/>
        </p:nvGrpSpPr>
        <p:grpSpPr bwMode="auto">
          <a:xfrm>
            <a:off x="1893888" y="2641600"/>
            <a:ext cx="5715000" cy="2222500"/>
            <a:chOff x="3000" y="4872"/>
            <a:chExt cx="5580" cy="2028"/>
          </a:xfrm>
        </p:grpSpPr>
        <p:sp>
          <p:nvSpPr>
            <p:cNvPr id="13317" name="Rectangle 5"/>
            <p:cNvSpPr>
              <a:spLocks noChangeArrowheads="1"/>
            </p:cNvSpPr>
            <p:nvPr/>
          </p:nvSpPr>
          <p:spPr bwMode="auto">
            <a:xfrm>
              <a:off x="3000" y="4872"/>
              <a:ext cx="3601" cy="109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lstStyle>
              <a:lvl1pPr algn="l" eaLnBrk="0" hangingPunct="0">
                <a:lnSpc>
                  <a:spcPct val="110000"/>
                </a:lnSpc>
                <a:buSzPct val="60000"/>
                <a:buBlip>
                  <a:blip r:embed="rId2"/>
                </a:buBlip>
                <a:defRPr sz="2800">
                  <a:solidFill>
                    <a:schemeClr val="tx1"/>
                  </a:solidFill>
                  <a:latin typeface="Arial" pitchFamily="34" charset="0"/>
                  <a:ea typeface="华文细黑" pitchFamily="2" charset="-122"/>
                </a:defRPr>
              </a:lvl1pPr>
              <a:lvl2pPr marL="742950" indent="-285750" algn="l" eaLnBrk="0" hangingPunct="0">
                <a:lnSpc>
                  <a:spcPct val="110000"/>
                </a:lnSpc>
                <a:buSzPct val="80000"/>
                <a:buBlip>
                  <a:blip r:embed="rId3"/>
                </a:buBlip>
                <a:defRPr sz="2400">
                  <a:solidFill>
                    <a:schemeClr val="tx1"/>
                  </a:solidFill>
                  <a:latin typeface="Arial" pitchFamily="34" charset="0"/>
                  <a:ea typeface="宋体" pitchFamily="2" charset="-122"/>
                </a:defRPr>
              </a:lvl2pPr>
              <a:lvl3pPr marL="1143000" indent="-228600" algn="l" eaLnBrk="0" hangingPunct="0">
                <a:lnSpc>
                  <a:spcPct val="110000"/>
                </a:lnSpc>
                <a:buChar char="•"/>
                <a:defRPr sz="2000">
                  <a:solidFill>
                    <a:schemeClr val="tx1"/>
                  </a:solidFill>
                  <a:latin typeface="Arial" pitchFamily="34" charset="0"/>
                  <a:ea typeface="宋体" pitchFamily="2" charset="-122"/>
                </a:defRPr>
              </a:lvl3pPr>
              <a:lvl4pPr marL="1600200" indent="-228600" algn="l" eaLnBrk="0" hangingPunct="0">
                <a:buChar char="–"/>
                <a:defRPr sz="2000">
                  <a:solidFill>
                    <a:schemeClr val="tx1"/>
                  </a:solidFill>
                  <a:latin typeface="Arial" pitchFamily="34" charset="0"/>
                  <a:ea typeface="宋体" pitchFamily="2" charset="-122"/>
                </a:defRPr>
              </a:lvl4pPr>
              <a:lvl5pPr marL="2057400" indent="-228600" algn="l" eaLnBrk="0" hangingPunc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eaLnBrk="1" hangingPunct="1">
                <a:lnSpc>
                  <a:spcPct val="100000"/>
                </a:lnSpc>
                <a:spcBef>
                  <a:spcPct val="20000"/>
                </a:spcBef>
                <a:buSzTx/>
                <a:buFontTx/>
                <a:buNone/>
                <a:defRPr/>
              </a:pPr>
              <a:endParaRPr lang="zh-CN" altLang="en-US" sz="3200">
                <a:ea typeface="宋体" pitchFamily="2" charset="-122"/>
              </a:endParaRPr>
            </a:p>
          </p:txBody>
        </p:sp>
        <p:sp>
          <p:nvSpPr>
            <p:cNvPr id="13318" name="Text Box 6"/>
            <p:cNvSpPr txBox="1">
              <a:spLocks noChangeArrowheads="1"/>
            </p:cNvSpPr>
            <p:nvPr/>
          </p:nvSpPr>
          <p:spPr bwMode="auto">
            <a:xfrm>
              <a:off x="3360" y="5183"/>
              <a:ext cx="1080" cy="4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lgn="l" eaLnBrk="0" hangingPunct="0">
                <a:lnSpc>
                  <a:spcPct val="110000"/>
                </a:lnSpc>
                <a:buSzPct val="60000"/>
                <a:buBlip>
                  <a:blip r:embed="rId2"/>
                </a:buBlip>
                <a:defRPr sz="2800">
                  <a:solidFill>
                    <a:schemeClr val="tx1"/>
                  </a:solidFill>
                  <a:latin typeface="Arial" pitchFamily="34" charset="0"/>
                  <a:ea typeface="华文细黑" pitchFamily="2" charset="-122"/>
                </a:defRPr>
              </a:lvl1pPr>
              <a:lvl2pPr marL="742950" indent="-285750" algn="l" eaLnBrk="0" hangingPunct="0">
                <a:lnSpc>
                  <a:spcPct val="110000"/>
                </a:lnSpc>
                <a:buSzPct val="80000"/>
                <a:buBlip>
                  <a:blip r:embed="rId3"/>
                </a:buBlip>
                <a:defRPr sz="2400">
                  <a:solidFill>
                    <a:schemeClr val="tx1"/>
                  </a:solidFill>
                  <a:latin typeface="Arial" pitchFamily="34" charset="0"/>
                  <a:ea typeface="宋体" pitchFamily="2" charset="-122"/>
                </a:defRPr>
              </a:lvl2pPr>
              <a:lvl3pPr marL="1143000" indent="-228600" algn="l" eaLnBrk="0" hangingPunct="0">
                <a:lnSpc>
                  <a:spcPct val="110000"/>
                </a:lnSpc>
                <a:buChar char="•"/>
                <a:defRPr sz="2000">
                  <a:solidFill>
                    <a:schemeClr val="tx1"/>
                  </a:solidFill>
                  <a:latin typeface="Arial" pitchFamily="34" charset="0"/>
                  <a:ea typeface="宋体" pitchFamily="2" charset="-122"/>
                </a:defRPr>
              </a:lvl3pPr>
              <a:lvl4pPr marL="1600200" indent="-228600" algn="l" eaLnBrk="0" hangingPunct="0">
                <a:buChar char="–"/>
                <a:defRPr sz="2000">
                  <a:solidFill>
                    <a:schemeClr val="tx1"/>
                  </a:solidFill>
                  <a:latin typeface="Arial" pitchFamily="34" charset="0"/>
                  <a:ea typeface="宋体" pitchFamily="2" charset="-122"/>
                </a:defRPr>
              </a:lvl4pPr>
              <a:lvl5pPr marL="2057400" indent="-228600" algn="l" eaLnBrk="0" hangingPunc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00000"/>
                </a:lnSpc>
                <a:buSzTx/>
                <a:buFontTx/>
                <a:buNone/>
                <a:defRPr/>
              </a:pPr>
              <a:r>
                <a:rPr lang="en-US" altLang="zh-CN" sz="2400">
                  <a:latin typeface="Times New Roman" pitchFamily="18" charset="0"/>
                  <a:ea typeface="宋体" pitchFamily="2" charset="-122"/>
                </a:rPr>
                <a:t> </a:t>
              </a:r>
              <a:r>
                <a:rPr lang="en-US" altLang="zh-CN" sz="2400" b="1">
                  <a:latin typeface="Times New Roman" pitchFamily="18" charset="0"/>
                  <a:ea typeface="宋体" pitchFamily="2" charset="-122"/>
                </a:rPr>
                <a:t>Sno</a:t>
              </a:r>
              <a:endParaRPr lang="en-US" altLang="zh-CN" sz="2400">
                <a:latin typeface="Times New Roman" pitchFamily="18" charset="0"/>
                <a:ea typeface="宋体" pitchFamily="2" charset="-122"/>
              </a:endParaRPr>
            </a:p>
          </p:txBody>
        </p:sp>
        <p:sp>
          <p:nvSpPr>
            <p:cNvPr id="13319" name="Text Box 7"/>
            <p:cNvSpPr txBox="1">
              <a:spLocks noChangeArrowheads="1"/>
            </p:cNvSpPr>
            <p:nvPr/>
          </p:nvSpPr>
          <p:spPr bwMode="auto">
            <a:xfrm>
              <a:off x="4979" y="5183"/>
              <a:ext cx="1260" cy="4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lgn="l" eaLnBrk="0" hangingPunct="0">
                <a:lnSpc>
                  <a:spcPct val="110000"/>
                </a:lnSpc>
                <a:buSzPct val="60000"/>
                <a:buBlip>
                  <a:blip r:embed="rId2"/>
                </a:buBlip>
                <a:defRPr sz="2800">
                  <a:solidFill>
                    <a:schemeClr val="tx1"/>
                  </a:solidFill>
                  <a:latin typeface="Arial" pitchFamily="34" charset="0"/>
                  <a:ea typeface="华文细黑" pitchFamily="2" charset="-122"/>
                </a:defRPr>
              </a:lvl1pPr>
              <a:lvl2pPr marL="742950" indent="-285750" algn="l" eaLnBrk="0" hangingPunct="0">
                <a:lnSpc>
                  <a:spcPct val="110000"/>
                </a:lnSpc>
                <a:buSzPct val="80000"/>
                <a:buBlip>
                  <a:blip r:embed="rId3"/>
                </a:buBlip>
                <a:defRPr sz="2400">
                  <a:solidFill>
                    <a:schemeClr val="tx1"/>
                  </a:solidFill>
                  <a:latin typeface="Arial" pitchFamily="34" charset="0"/>
                  <a:ea typeface="宋体" pitchFamily="2" charset="-122"/>
                </a:defRPr>
              </a:lvl2pPr>
              <a:lvl3pPr marL="1143000" indent="-228600" algn="l" eaLnBrk="0" hangingPunct="0">
                <a:lnSpc>
                  <a:spcPct val="110000"/>
                </a:lnSpc>
                <a:buChar char="•"/>
                <a:defRPr sz="2000">
                  <a:solidFill>
                    <a:schemeClr val="tx1"/>
                  </a:solidFill>
                  <a:latin typeface="Arial" pitchFamily="34" charset="0"/>
                  <a:ea typeface="宋体" pitchFamily="2" charset="-122"/>
                </a:defRPr>
              </a:lvl3pPr>
              <a:lvl4pPr marL="1600200" indent="-228600" algn="l" eaLnBrk="0" hangingPunct="0">
                <a:buChar char="–"/>
                <a:defRPr sz="2000">
                  <a:solidFill>
                    <a:schemeClr val="tx1"/>
                  </a:solidFill>
                  <a:latin typeface="Arial" pitchFamily="34" charset="0"/>
                  <a:ea typeface="宋体" pitchFamily="2" charset="-122"/>
                </a:defRPr>
              </a:lvl4pPr>
              <a:lvl5pPr marL="2057400" indent="-228600" algn="l" eaLnBrk="0" hangingPunc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00000"/>
                </a:lnSpc>
                <a:buSzTx/>
                <a:buFontTx/>
                <a:buNone/>
                <a:defRPr/>
              </a:pPr>
              <a:r>
                <a:rPr lang="en-US" altLang="zh-CN" sz="2400" b="1">
                  <a:latin typeface="Times New Roman" pitchFamily="18" charset="0"/>
                  <a:ea typeface="宋体" pitchFamily="2" charset="-122"/>
                </a:rPr>
                <a:t>Cname</a:t>
              </a:r>
              <a:endParaRPr lang="en-US" altLang="zh-CN" sz="2000" b="1">
                <a:latin typeface="Times New Roman" pitchFamily="18" charset="0"/>
                <a:ea typeface="宋体" pitchFamily="2" charset="-122"/>
              </a:endParaRPr>
            </a:p>
          </p:txBody>
        </p:sp>
        <p:sp>
          <p:nvSpPr>
            <p:cNvPr id="13320" name="Text Box 8"/>
            <p:cNvSpPr txBox="1">
              <a:spLocks noChangeArrowheads="1"/>
            </p:cNvSpPr>
            <p:nvPr/>
          </p:nvSpPr>
          <p:spPr bwMode="auto">
            <a:xfrm>
              <a:off x="3360" y="6432"/>
              <a:ext cx="1080" cy="46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lvl1pPr algn="l" eaLnBrk="0" hangingPunct="0">
                <a:lnSpc>
                  <a:spcPct val="110000"/>
                </a:lnSpc>
                <a:buSzPct val="60000"/>
                <a:buBlip>
                  <a:blip r:embed="rId2"/>
                </a:buBlip>
                <a:defRPr sz="2800">
                  <a:solidFill>
                    <a:schemeClr val="tx1"/>
                  </a:solidFill>
                  <a:latin typeface="Arial" pitchFamily="34" charset="0"/>
                  <a:ea typeface="华文细黑" pitchFamily="2" charset="-122"/>
                </a:defRPr>
              </a:lvl1pPr>
              <a:lvl2pPr marL="742950" indent="-285750" algn="l" eaLnBrk="0" hangingPunct="0">
                <a:lnSpc>
                  <a:spcPct val="110000"/>
                </a:lnSpc>
                <a:buSzPct val="80000"/>
                <a:buBlip>
                  <a:blip r:embed="rId3"/>
                </a:buBlip>
                <a:defRPr sz="2400">
                  <a:solidFill>
                    <a:schemeClr val="tx1"/>
                  </a:solidFill>
                  <a:latin typeface="Arial" pitchFamily="34" charset="0"/>
                  <a:ea typeface="宋体" pitchFamily="2" charset="-122"/>
                </a:defRPr>
              </a:lvl2pPr>
              <a:lvl3pPr marL="1143000" indent="-228600" algn="l" eaLnBrk="0" hangingPunct="0">
                <a:lnSpc>
                  <a:spcPct val="110000"/>
                </a:lnSpc>
                <a:buChar char="•"/>
                <a:defRPr sz="2000">
                  <a:solidFill>
                    <a:schemeClr val="tx1"/>
                  </a:solidFill>
                  <a:latin typeface="Arial" pitchFamily="34" charset="0"/>
                  <a:ea typeface="宋体" pitchFamily="2" charset="-122"/>
                </a:defRPr>
              </a:lvl3pPr>
              <a:lvl4pPr marL="1600200" indent="-228600" algn="l" eaLnBrk="0" hangingPunct="0">
                <a:buChar char="–"/>
                <a:defRPr sz="2000">
                  <a:solidFill>
                    <a:schemeClr val="tx1"/>
                  </a:solidFill>
                  <a:latin typeface="Arial" pitchFamily="34" charset="0"/>
                  <a:ea typeface="宋体" pitchFamily="2" charset="-122"/>
                </a:defRPr>
              </a:lvl4pPr>
              <a:lvl5pPr marL="2057400" indent="-228600" algn="l" eaLnBrk="0" hangingPunc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00000"/>
                </a:lnSpc>
                <a:buSzTx/>
                <a:buFontTx/>
                <a:buNone/>
                <a:defRPr/>
              </a:pPr>
              <a:r>
                <a:rPr lang="en-US" altLang="zh-CN" sz="2400" b="1">
                  <a:latin typeface="Times New Roman" pitchFamily="18" charset="0"/>
                  <a:ea typeface="宋体" pitchFamily="2" charset="-122"/>
                </a:rPr>
                <a:t>Sdept</a:t>
              </a:r>
              <a:endParaRPr lang="en-US" altLang="zh-CN" sz="2000">
                <a:latin typeface="Times New Roman" pitchFamily="18" charset="0"/>
                <a:ea typeface="宋体" pitchFamily="2" charset="-122"/>
              </a:endParaRPr>
            </a:p>
          </p:txBody>
        </p:sp>
        <p:sp>
          <p:nvSpPr>
            <p:cNvPr id="13321" name="Text Box 9"/>
            <p:cNvSpPr txBox="1">
              <a:spLocks noChangeArrowheads="1"/>
            </p:cNvSpPr>
            <p:nvPr/>
          </p:nvSpPr>
          <p:spPr bwMode="auto">
            <a:xfrm>
              <a:off x="4979" y="6432"/>
              <a:ext cx="1260" cy="46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algn="l" eaLnBrk="0" hangingPunct="0">
                <a:lnSpc>
                  <a:spcPct val="110000"/>
                </a:lnSpc>
                <a:buSzPct val="60000"/>
                <a:buBlip>
                  <a:blip r:embed="rId2"/>
                </a:buBlip>
                <a:defRPr sz="2800">
                  <a:solidFill>
                    <a:schemeClr val="tx1"/>
                  </a:solidFill>
                  <a:latin typeface="Arial" pitchFamily="34" charset="0"/>
                  <a:ea typeface="华文细黑" pitchFamily="2" charset="-122"/>
                </a:defRPr>
              </a:lvl1pPr>
              <a:lvl2pPr marL="742950" indent="-285750" algn="l" eaLnBrk="0" hangingPunct="0">
                <a:lnSpc>
                  <a:spcPct val="110000"/>
                </a:lnSpc>
                <a:buSzPct val="80000"/>
                <a:buBlip>
                  <a:blip r:embed="rId3"/>
                </a:buBlip>
                <a:defRPr sz="2400">
                  <a:solidFill>
                    <a:schemeClr val="tx1"/>
                  </a:solidFill>
                  <a:latin typeface="Arial" pitchFamily="34" charset="0"/>
                  <a:ea typeface="宋体" pitchFamily="2" charset="-122"/>
                </a:defRPr>
              </a:lvl2pPr>
              <a:lvl3pPr marL="1143000" indent="-228600" algn="l" eaLnBrk="0" hangingPunct="0">
                <a:lnSpc>
                  <a:spcPct val="110000"/>
                </a:lnSpc>
                <a:buChar char="•"/>
                <a:defRPr sz="2000">
                  <a:solidFill>
                    <a:schemeClr val="tx1"/>
                  </a:solidFill>
                  <a:latin typeface="Arial" pitchFamily="34" charset="0"/>
                  <a:ea typeface="宋体" pitchFamily="2" charset="-122"/>
                </a:defRPr>
              </a:lvl3pPr>
              <a:lvl4pPr marL="1600200" indent="-228600" algn="l" eaLnBrk="0" hangingPunct="0">
                <a:buChar char="–"/>
                <a:defRPr sz="2000">
                  <a:solidFill>
                    <a:schemeClr val="tx1"/>
                  </a:solidFill>
                  <a:latin typeface="Arial" pitchFamily="34" charset="0"/>
                  <a:ea typeface="宋体" pitchFamily="2" charset="-122"/>
                </a:defRPr>
              </a:lvl4pPr>
              <a:lvl5pPr marL="2057400" indent="-228600" algn="l" eaLnBrk="0" hangingPunc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00000"/>
                </a:lnSpc>
                <a:buSzTx/>
                <a:buFontTx/>
                <a:buNone/>
                <a:defRPr/>
              </a:pPr>
              <a:r>
                <a:rPr lang="en-US" altLang="zh-CN" sz="2400" b="1">
                  <a:latin typeface="Times New Roman" pitchFamily="18" charset="0"/>
                  <a:ea typeface="宋体" pitchFamily="2" charset="-122"/>
                </a:rPr>
                <a:t>Mname</a:t>
              </a:r>
              <a:endParaRPr lang="en-US" altLang="zh-CN" sz="2000">
                <a:latin typeface="Times New Roman" pitchFamily="18" charset="0"/>
                <a:ea typeface="宋体" pitchFamily="2" charset="-122"/>
              </a:endParaRPr>
            </a:p>
          </p:txBody>
        </p:sp>
        <p:sp>
          <p:nvSpPr>
            <p:cNvPr id="13322" name="Line 10"/>
            <p:cNvSpPr>
              <a:spLocks noChangeShapeType="1"/>
            </p:cNvSpPr>
            <p:nvPr/>
          </p:nvSpPr>
          <p:spPr bwMode="auto">
            <a:xfrm>
              <a:off x="3901" y="5651"/>
              <a:ext cx="0" cy="781"/>
            </a:xfrm>
            <a:prstGeom prst="line">
              <a:avLst/>
            </a:prstGeom>
            <a:ln>
              <a:headEnd/>
              <a:tailEnd type="stealth"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spcBef>
                  <a:spcPct val="20000"/>
                </a:spcBef>
                <a:defRPr/>
              </a:pPr>
              <a:endParaRPr lang="zh-CN" altLang="en-US"/>
            </a:p>
          </p:txBody>
        </p:sp>
        <p:sp>
          <p:nvSpPr>
            <p:cNvPr id="15371" name="Line 11"/>
            <p:cNvSpPr>
              <a:spLocks noChangeShapeType="1"/>
            </p:cNvSpPr>
            <p:nvPr/>
          </p:nvSpPr>
          <p:spPr bwMode="auto">
            <a:xfrm>
              <a:off x="4437" y="6588"/>
              <a:ext cx="540" cy="0"/>
            </a:xfrm>
            <a:prstGeom prst="line">
              <a:avLst/>
            </a:prstGeom>
            <a:noFill/>
            <a:ln w="2857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324" name="Text Box 12"/>
            <p:cNvSpPr txBox="1">
              <a:spLocks noChangeArrowheads="1"/>
            </p:cNvSpPr>
            <p:nvPr/>
          </p:nvSpPr>
          <p:spPr bwMode="auto">
            <a:xfrm>
              <a:off x="7320" y="5139"/>
              <a:ext cx="1260" cy="46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algn="l" eaLnBrk="0" hangingPunct="0">
                <a:lnSpc>
                  <a:spcPct val="110000"/>
                </a:lnSpc>
                <a:buSzPct val="60000"/>
                <a:buBlip>
                  <a:blip r:embed="rId2"/>
                </a:buBlip>
                <a:defRPr sz="2800">
                  <a:solidFill>
                    <a:schemeClr val="tx1"/>
                  </a:solidFill>
                  <a:latin typeface="Arial" pitchFamily="34" charset="0"/>
                  <a:ea typeface="华文细黑" pitchFamily="2" charset="-122"/>
                </a:defRPr>
              </a:lvl1pPr>
              <a:lvl2pPr marL="742950" indent="-285750" algn="l" eaLnBrk="0" hangingPunct="0">
                <a:lnSpc>
                  <a:spcPct val="110000"/>
                </a:lnSpc>
                <a:buSzPct val="80000"/>
                <a:buBlip>
                  <a:blip r:embed="rId3"/>
                </a:buBlip>
                <a:defRPr sz="2400">
                  <a:solidFill>
                    <a:schemeClr val="tx1"/>
                  </a:solidFill>
                  <a:latin typeface="Arial" pitchFamily="34" charset="0"/>
                  <a:ea typeface="宋体" pitchFamily="2" charset="-122"/>
                </a:defRPr>
              </a:lvl2pPr>
              <a:lvl3pPr marL="1143000" indent="-228600" algn="l" eaLnBrk="0" hangingPunct="0">
                <a:lnSpc>
                  <a:spcPct val="110000"/>
                </a:lnSpc>
                <a:buChar char="•"/>
                <a:defRPr sz="2000">
                  <a:solidFill>
                    <a:schemeClr val="tx1"/>
                  </a:solidFill>
                  <a:latin typeface="Arial" pitchFamily="34" charset="0"/>
                  <a:ea typeface="宋体" pitchFamily="2" charset="-122"/>
                </a:defRPr>
              </a:lvl3pPr>
              <a:lvl4pPr marL="1600200" indent="-228600" algn="l" eaLnBrk="0" hangingPunct="0">
                <a:buChar char="–"/>
                <a:defRPr sz="2000">
                  <a:solidFill>
                    <a:schemeClr val="tx1"/>
                  </a:solidFill>
                  <a:latin typeface="Arial" pitchFamily="34" charset="0"/>
                  <a:ea typeface="宋体" pitchFamily="2" charset="-122"/>
                </a:defRPr>
              </a:lvl4pPr>
              <a:lvl5pPr marL="2057400" indent="-228600" algn="l" eaLnBrk="0" hangingPunc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lgn="ctr">
                <a:lnSpc>
                  <a:spcPct val="100000"/>
                </a:lnSpc>
                <a:buSzTx/>
                <a:buFontTx/>
                <a:buNone/>
                <a:defRPr/>
              </a:pPr>
              <a:r>
                <a:rPr lang="en-US" altLang="zh-CN" sz="2400" b="1">
                  <a:latin typeface="Times New Roman" pitchFamily="18" charset="0"/>
                  <a:ea typeface="宋体" pitchFamily="2" charset="-122"/>
                </a:rPr>
                <a:t>Grade</a:t>
              </a:r>
              <a:endParaRPr lang="en-US" altLang="zh-CN">
                <a:latin typeface="Times New Roman" pitchFamily="18" charset="0"/>
                <a:ea typeface="宋体" pitchFamily="2" charset="-122"/>
              </a:endParaRPr>
            </a:p>
          </p:txBody>
        </p:sp>
        <p:sp>
          <p:nvSpPr>
            <p:cNvPr id="13325" name="Line 13"/>
            <p:cNvSpPr>
              <a:spLocks noChangeShapeType="1"/>
            </p:cNvSpPr>
            <p:nvPr/>
          </p:nvSpPr>
          <p:spPr bwMode="auto">
            <a:xfrm>
              <a:off x="6601" y="5340"/>
              <a:ext cx="719" cy="0"/>
            </a:xfrm>
            <a:prstGeom prst="line">
              <a:avLst/>
            </a:prstGeom>
            <a:ln>
              <a:headEnd/>
              <a:tailEnd type="stealth" w="med" len="med"/>
            </a:ln>
          </p:spPr>
          <p:style>
            <a:lnRef idx="2">
              <a:schemeClr val="accent2"/>
            </a:lnRef>
            <a:fillRef idx="0">
              <a:schemeClr val="accent2"/>
            </a:fillRef>
            <a:effectRef idx="1">
              <a:schemeClr val="accent2"/>
            </a:effectRef>
            <a:fontRef idx="minor">
              <a:schemeClr val="tx1"/>
            </a:fontRef>
          </p:style>
          <p:txBody>
            <a:bodyPr/>
            <a:lstStyle/>
            <a:p>
              <a:pPr algn="ctr" eaLnBrk="1" hangingPunct="1">
                <a:spcBef>
                  <a:spcPct val="20000"/>
                </a:spcBef>
                <a:defRPr/>
              </a:pP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4"/>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数据实例</a:t>
            </a:r>
          </a:p>
        </p:txBody>
      </p:sp>
      <p:graphicFrame>
        <p:nvGraphicFramePr>
          <p:cNvPr id="543915" name="Group 171"/>
          <p:cNvGraphicFramePr>
            <a:graphicFrameLocks noGrp="1"/>
          </p:cNvGraphicFramePr>
          <p:nvPr>
            <p:ph sz="quarter" idx="10"/>
          </p:nvPr>
        </p:nvGraphicFramePr>
        <p:xfrm>
          <a:off x="849313" y="920750"/>
          <a:ext cx="8135936" cy="4024316"/>
        </p:xfrm>
        <a:graphic>
          <a:graphicData uri="http://schemas.openxmlformats.org/drawingml/2006/table">
            <a:tbl>
              <a:tblPr>
                <a:tableStyleId>{D7AC3CCA-C797-4891-BE02-D94E43425B78}</a:tableStyleId>
              </a:tblPr>
              <a:tblGrid>
                <a:gridCol w="1232820">
                  <a:extLst>
                    <a:ext uri="{9D8B030D-6E8A-4147-A177-3AD203B41FA5}">
                      <a16:colId xmlns:a16="http://schemas.microsoft.com/office/drawing/2014/main" val="20000"/>
                    </a:ext>
                  </a:extLst>
                </a:gridCol>
                <a:gridCol w="1609938">
                  <a:extLst>
                    <a:ext uri="{9D8B030D-6E8A-4147-A177-3AD203B41FA5}">
                      <a16:colId xmlns:a16="http://schemas.microsoft.com/office/drawing/2014/main" val="20001"/>
                    </a:ext>
                  </a:extLst>
                </a:gridCol>
                <a:gridCol w="2039480">
                  <a:extLst>
                    <a:ext uri="{9D8B030D-6E8A-4147-A177-3AD203B41FA5}">
                      <a16:colId xmlns:a16="http://schemas.microsoft.com/office/drawing/2014/main" val="20002"/>
                    </a:ext>
                  </a:extLst>
                </a:gridCol>
                <a:gridCol w="1626849">
                  <a:extLst>
                    <a:ext uri="{9D8B030D-6E8A-4147-A177-3AD203B41FA5}">
                      <a16:colId xmlns:a16="http://schemas.microsoft.com/office/drawing/2014/main" val="20003"/>
                    </a:ext>
                  </a:extLst>
                </a:gridCol>
                <a:gridCol w="1626849">
                  <a:extLst>
                    <a:ext uri="{9D8B030D-6E8A-4147-A177-3AD203B41FA5}">
                      <a16:colId xmlns:a16="http://schemas.microsoft.com/office/drawing/2014/main" val="20004"/>
                    </a:ext>
                  </a:extLst>
                </a:gridCol>
              </a:tblGrid>
              <a:tr h="411576">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2000" u="none" strike="noStrike" cap="none" normalizeH="0" baseline="0">
                          <a:ln>
                            <a:noFill/>
                          </a:ln>
                          <a:effectLst/>
                        </a:rPr>
                        <a:t>Sno</a:t>
                      </a:r>
                      <a:endParaRPr kumimoji="0" lang="en-US" altLang="zh-CN" sz="2000" b="1"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2000" u="none" strike="noStrike" cap="none" normalizeH="0" baseline="0">
                          <a:ln>
                            <a:noFill/>
                          </a:ln>
                          <a:effectLst/>
                        </a:rPr>
                        <a:t>Sdept</a:t>
                      </a:r>
                      <a:endParaRPr kumimoji="0" lang="en-US" altLang="zh-CN" sz="2000" b="1"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2000" u="none" strike="noStrike" cap="none" normalizeH="0" baseline="0">
                          <a:ln>
                            <a:noFill/>
                          </a:ln>
                          <a:effectLst/>
                        </a:rPr>
                        <a:t>Mname</a:t>
                      </a:r>
                      <a:endParaRPr kumimoji="0" lang="en-US" altLang="zh-CN" sz="2000" b="1"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2000" u="none" strike="noStrike" cap="none" normalizeH="0" baseline="0">
                          <a:ln>
                            <a:noFill/>
                          </a:ln>
                          <a:effectLst/>
                        </a:rPr>
                        <a:t>Cname</a:t>
                      </a:r>
                      <a:endParaRPr kumimoji="0" lang="en-US" altLang="zh-CN" sz="2000" b="1"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2000" u="none" strike="noStrike" cap="none" normalizeH="0" baseline="0">
                          <a:ln>
                            <a:noFill/>
                          </a:ln>
                          <a:effectLst/>
                        </a:rPr>
                        <a:t>Grade</a:t>
                      </a:r>
                      <a:endParaRPr kumimoji="0" lang="en-US" altLang="zh-CN" sz="2000" b="1"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0"/>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95001</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计算机</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张</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操作系统</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89</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1"/>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95002</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计算机</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张</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数据库</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90</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2"/>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95003</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计算机</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张</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项目管理</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80</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3"/>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95004</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计算机</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张</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数据结构</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76</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4"/>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95005</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计算机</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张</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编译原理</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79</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5"/>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95006</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自动化</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胥</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自动控制</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90</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6"/>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95007</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自动化</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胥</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仿真</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67</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7"/>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95008</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自动化</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胥</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过程控制</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94</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8"/>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95009</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自动化</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胥</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模电</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62</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09"/>
                  </a:ext>
                </a:extLst>
              </a:tr>
              <a:tr h="361274">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95010</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自动化</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700" u="none" strike="noStrike" cap="none" normalizeH="0" baseline="0">
                          <a:ln>
                            <a:noFill/>
                          </a:ln>
                          <a:effectLst/>
                        </a:rPr>
                        <a:t>胥</a:t>
                      </a:r>
                      <a:r>
                        <a:rPr kumimoji="0" lang="en-US" altLang="zh-CN" sz="1700" u="none" strike="noStrike" cap="none" normalizeH="0" baseline="0">
                          <a:ln>
                            <a:noFill/>
                          </a:ln>
                          <a:effectLst/>
                        </a:rPr>
                        <a:t>XX</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C</a:t>
                      </a:r>
                      <a:r>
                        <a:rPr kumimoji="0" lang="zh-CN" altLang="en-US" sz="1700" u="none" strike="noStrike" cap="none" normalizeH="0" baseline="0">
                          <a:ln>
                            <a:noFill/>
                          </a:ln>
                          <a:effectLst/>
                        </a:rPr>
                        <a:t>语言</a:t>
                      </a:r>
                      <a:endParaRPr kumimoji="0" lang="zh-CN" altLang="en-US"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en-US" altLang="zh-CN" sz="1700" u="none" strike="noStrike" cap="none" normalizeH="0" baseline="0">
                          <a:ln>
                            <a:noFill/>
                          </a:ln>
                          <a:effectLst/>
                        </a:rPr>
                        <a:t>89</a:t>
                      </a:r>
                      <a:endParaRPr kumimoji="0" lang="en-US" altLang="zh-CN" sz="17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7408" marR="97408" marT="38108" marB="38108" horzOverflow="overflow"/>
                </a:tc>
                <a:extLst>
                  <a:ext uri="{0D108BD9-81ED-4DB2-BD59-A6C34878D82A}">
                    <a16:rowId xmlns:a16="http://schemas.microsoft.com/office/drawing/2014/main" val="10010"/>
                  </a:ext>
                </a:extLst>
              </a:tr>
            </a:tbl>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关系模式中存在的问题</a:t>
            </a:r>
          </a:p>
        </p:txBody>
      </p:sp>
      <p:sp>
        <p:nvSpPr>
          <p:cNvPr id="406532" name="Rectangle 4"/>
          <p:cNvSpPr>
            <a:spLocks noChangeArrowheads="1"/>
          </p:cNvSpPr>
          <p:nvPr/>
        </p:nvSpPr>
        <p:spPr bwMode="auto">
          <a:xfrm>
            <a:off x="755650" y="698500"/>
            <a:ext cx="8064500" cy="4391025"/>
          </a:xfrm>
          <a:prstGeom prst="rect">
            <a:avLst/>
          </a:prstGeom>
        </p:spPr>
        <p:txBody>
          <a:bodyPr/>
          <a:lstStyle/>
          <a:p>
            <a:pPr marL="271463" indent="-271463" defTabSz="712788" eaLnBrk="1" hangingPunct="1">
              <a:lnSpc>
                <a:spcPct val="150000"/>
              </a:lnSpc>
              <a:spcBef>
                <a:spcPct val="20000"/>
              </a:spcBef>
              <a:buFont typeface="+mj-ea"/>
              <a:buAutoNum type="circleNumDbPlain"/>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数据冗余太大：浪费大量的存储空间</a:t>
            </a:r>
          </a:p>
          <a:p>
            <a:pPr eaLnBrk="1" hangingPunct="1">
              <a:lnSpc>
                <a:spcPct val="150000"/>
              </a:lnSpc>
              <a:spcBef>
                <a:spcPct val="20000"/>
              </a:spcBef>
              <a:defRPr/>
            </a:pPr>
            <a:r>
              <a:rPr lang="zh-CN" altLang="en-US" sz="1800">
                <a:solidFill>
                  <a:schemeClr val="bg1">
                    <a:lumMod val="50000"/>
                  </a:schemeClr>
                </a:solidFill>
                <a:latin typeface="微软雅黑" panose="020B0503020204020204" pitchFamily="34" charset="-122"/>
                <a:ea typeface="微软雅黑" panose="020B0503020204020204" pitchFamily="34" charset="-122"/>
              </a:rPr>
              <a:t>    例：每一个学院院长的姓名重复出现</a:t>
            </a:r>
            <a:endParaRPr lang="en-US" altLang="zh-CN" sz="1800">
              <a:solidFill>
                <a:schemeClr val="bg1">
                  <a:lumMod val="50000"/>
                </a:schemeClr>
              </a:solidFill>
              <a:latin typeface="微软雅黑" panose="020B0503020204020204" pitchFamily="34" charset="-122"/>
              <a:ea typeface="微软雅黑" panose="020B0503020204020204" pitchFamily="34" charset="-122"/>
            </a:endParaRPr>
          </a:p>
          <a:p>
            <a:pPr marL="271463" indent="-271463" eaLnBrk="1" hangingPunct="1">
              <a:lnSpc>
                <a:spcPct val="150000"/>
              </a:lnSpc>
              <a:spcBef>
                <a:spcPct val="20000"/>
              </a:spcBef>
              <a:buFont typeface="+mj-ea"/>
              <a:buAutoNum type="circleNumDbPlain" startAt="2"/>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更新异常：数据冗余 </a:t>
            </a:r>
            <a:r>
              <a:rPr lang="zh-CN" altLang="en-US" sz="2000">
                <a:solidFill>
                  <a:schemeClr val="bg1">
                    <a:lumMod val="50000"/>
                  </a:schemeClr>
                </a:solidFill>
                <a:latin typeface="微软雅黑" panose="020B0503020204020204" pitchFamily="34" charset="-122"/>
                <a:ea typeface="微软雅黑" panose="020B0503020204020204" pitchFamily="34" charset="-122"/>
                <a:sym typeface="Monotype Sorts" charset="0"/>
              </a:rPr>
              <a:t>，</a:t>
            </a:r>
            <a:r>
              <a:rPr lang="zh-CN" altLang="en-US" sz="2000">
                <a:solidFill>
                  <a:schemeClr val="bg1">
                    <a:lumMod val="50000"/>
                  </a:schemeClr>
                </a:solidFill>
                <a:latin typeface="微软雅黑" panose="020B0503020204020204" pitchFamily="34" charset="-122"/>
                <a:ea typeface="微软雅黑" panose="020B0503020204020204" pitchFamily="34" charset="-122"/>
              </a:rPr>
              <a:t>更新数据时，维护数据完整性代价大</a:t>
            </a:r>
          </a:p>
          <a:p>
            <a:pPr eaLnBrk="1" hangingPunct="1">
              <a:lnSpc>
                <a:spcPct val="150000"/>
              </a:lnSpc>
              <a:spcBef>
                <a:spcPct val="20000"/>
              </a:spcBef>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    </a:t>
            </a:r>
            <a:r>
              <a:rPr lang="zh-CN" altLang="en-US" sz="1800">
                <a:solidFill>
                  <a:schemeClr val="bg1">
                    <a:lumMod val="50000"/>
                  </a:schemeClr>
                </a:solidFill>
                <a:latin typeface="微软雅黑" panose="020B0503020204020204" pitchFamily="34" charset="-122"/>
                <a:ea typeface="微软雅黑" panose="020B0503020204020204" pitchFamily="34" charset="-122"/>
              </a:rPr>
              <a:t>例：某学院更换院长后，系统必须修改与该学院学生有关的每一个元组</a:t>
            </a:r>
          </a:p>
          <a:p>
            <a:pPr marL="271463" indent="-271463" defTabSz="712788" eaLnBrk="1" hangingPunct="1">
              <a:lnSpc>
                <a:spcPct val="150000"/>
              </a:lnSpc>
              <a:spcBef>
                <a:spcPct val="20000"/>
              </a:spcBef>
              <a:buFont typeface="+mj-ea"/>
              <a:buAutoNum type="circleNumDbPlain" startAt="3"/>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插入异常：该插的数据插不进去</a:t>
            </a:r>
          </a:p>
          <a:p>
            <a:pPr defTabSz="712788" eaLnBrk="1" hangingPunct="1">
              <a:lnSpc>
                <a:spcPct val="150000"/>
              </a:lnSpc>
              <a:spcBef>
                <a:spcPct val="20000"/>
              </a:spcBef>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    </a:t>
            </a:r>
            <a:r>
              <a:rPr lang="zh-CN" altLang="en-US" sz="1800">
                <a:solidFill>
                  <a:schemeClr val="bg1">
                    <a:lumMod val="50000"/>
                  </a:schemeClr>
                </a:solidFill>
                <a:latin typeface="微软雅黑" panose="020B0503020204020204" pitchFamily="34" charset="-122"/>
                <a:ea typeface="微软雅黑" panose="020B0503020204020204" pitchFamily="34" charset="-122"/>
              </a:rPr>
              <a:t>例，如果一个学院刚成立尚无学生，无法把学院及院长信息存入数据库。</a:t>
            </a:r>
          </a:p>
          <a:p>
            <a:pPr marL="271463" indent="-271463" defTabSz="712788" eaLnBrk="1" hangingPunct="1">
              <a:lnSpc>
                <a:spcPct val="150000"/>
              </a:lnSpc>
              <a:spcBef>
                <a:spcPct val="20000"/>
              </a:spcBef>
              <a:buFont typeface="+mj-ea"/>
              <a:buAutoNum type="circleNumDbPlain" startAt="4"/>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删除异常：不该删除的数据不得不删</a:t>
            </a:r>
          </a:p>
          <a:p>
            <a:pPr marL="271463" defTabSz="712788" eaLnBrk="1" hangingPunct="1">
              <a:lnSpc>
                <a:spcPct val="150000"/>
              </a:lnSpc>
              <a:spcBef>
                <a:spcPct val="20000"/>
              </a:spcBef>
              <a:defRPr/>
            </a:pPr>
            <a:r>
              <a:rPr lang="zh-CN" altLang="en-US" sz="1800">
                <a:solidFill>
                  <a:schemeClr val="bg1">
                    <a:lumMod val="50000"/>
                  </a:schemeClr>
                </a:solidFill>
                <a:latin typeface="微软雅黑" panose="020B0503020204020204" pitchFamily="34" charset="-122"/>
                <a:ea typeface="微软雅黑" panose="020B0503020204020204" pitchFamily="34" charset="-122"/>
              </a:rPr>
              <a:t>例，如果某个学院的学生全部毕业了， 我们在删除该学院学生信息的同时，把这个学院及院长的信息也丢掉了。</a:t>
            </a:r>
          </a:p>
          <a:p>
            <a:pPr defTabSz="712788" eaLnBrk="1" hangingPunct="1">
              <a:lnSpc>
                <a:spcPct val="150000"/>
              </a:lnSpc>
              <a:spcBef>
                <a:spcPct val="20000"/>
              </a:spcBef>
              <a:defRPr/>
            </a:pPr>
            <a:endParaRPr lang="zh-CN" altLang="en-US" sz="200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additive="base">
                                        <p:cTn id="7" dur="500" fill="hold"/>
                                        <p:tgtEl>
                                          <p:spTgt spid="406532"/>
                                        </p:tgtEl>
                                        <p:attrNameLst>
                                          <p:attrName>ppt_x</p:attrName>
                                        </p:attrNameLst>
                                      </p:cBhvr>
                                      <p:tavLst>
                                        <p:tav tm="0">
                                          <p:val>
                                            <p:strVal val="0-#ppt_w/2"/>
                                          </p:val>
                                        </p:tav>
                                        <p:tav tm="100000">
                                          <p:val>
                                            <p:strVal val="#ppt_x"/>
                                          </p:val>
                                        </p:tav>
                                      </p:tavLst>
                                    </p:anim>
                                    <p:anim calcmode="lin" valueType="num">
                                      <p:cBhvr additive="base">
                                        <p:cTn id="8" dur="500" fill="hold"/>
                                        <p:tgtEl>
                                          <p:spTgt spid="406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数据依赖对关系模式的影响</a:t>
            </a:r>
          </a:p>
        </p:txBody>
      </p:sp>
      <p:sp>
        <p:nvSpPr>
          <p:cNvPr id="408579" name="Rectangle 3"/>
          <p:cNvSpPr>
            <a:spLocks noGrp="1" noChangeArrowheads="1"/>
          </p:cNvSpPr>
          <p:nvPr>
            <p:ph sz="quarter" idx="10"/>
          </p:nvPr>
        </p:nvSpPr>
        <p:spPr>
          <a:xfrm>
            <a:off x="684213" y="769938"/>
            <a:ext cx="8135937" cy="4319587"/>
          </a:xfrm>
        </p:spPr>
        <p:txBody>
          <a:bodyPr/>
          <a:lstStyle/>
          <a:p>
            <a:pPr marL="44450" indent="-44450" eaLnBrk="1" hangingPunct="1">
              <a:lnSpc>
                <a:spcPct val="150000"/>
              </a:lnSpc>
              <a:buFont typeface="Arial" pitchFamily="34" charset="0"/>
              <a:buNone/>
              <a:defRPr/>
            </a:pPr>
            <a:r>
              <a:rPr lang="zh-CN" altLang="en-US" sz="2800" b="1">
                <a:solidFill>
                  <a:schemeClr val="accent6">
                    <a:lumMod val="75000"/>
                  </a:schemeClr>
                </a:solidFill>
              </a:rPr>
              <a:t>结论</a:t>
            </a:r>
            <a:r>
              <a:rPr lang="zh-CN" altLang="en-US" sz="2400" b="1"/>
              <a:t>：</a:t>
            </a:r>
            <a:r>
              <a:rPr lang="en-US" altLang="zh-CN"/>
              <a:t>Student</a:t>
            </a:r>
            <a:r>
              <a:rPr lang="zh-CN" altLang="en-US"/>
              <a:t>关系模式不是一个好的模式。</a:t>
            </a:r>
          </a:p>
          <a:p>
            <a:pPr marL="44450" indent="-44450" eaLnBrk="1" hangingPunct="1">
              <a:lnSpc>
                <a:spcPct val="150000"/>
              </a:lnSpc>
              <a:buFont typeface="Arial" pitchFamily="34" charset="0"/>
              <a:buNone/>
              <a:defRPr/>
            </a:pPr>
            <a:r>
              <a:rPr lang="zh-CN" altLang="en-US" sz="2800" b="1">
                <a:solidFill>
                  <a:schemeClr val="accent6">
                    <a:lumMod val="75000"/>
                  </a:schemeClr>
                </a:solidFill>
              </a:rPr>
              <a:t>好的模式</a:t>
            </a:r>
            <a:r>
              <a:rPr lang="zh-CN" altLang="en-US" sz="2400" b="1"/>
              <a:t>：</a:t>
            </a:r>
          </a:p>
          <a:p>
            <a:pPr lvl="1" eaLnBrk="1" hangingPunct="1">
              <a:lnSpc>
                <a:spcPct val="150000"/>
              </a:lnSpc>
              <a:defRPr/>
            </a:pPr>
            <a:r>
              <a:rPr lang="zh-CN" altLang="en-US"/>
              <a:t>不会发生插入异常、删除异常、更新异常</a:t>
            </a:r>
          </a:p>
          <a:p>
            <a:pPr lvl="1" eaLnBrk="1" hangingPunct="1">
              <a:lnSpc>
                <a:spcPct val="150000"/>
              </a:lnSpc>
              <a:defRPr/>
            </a:pPr>
            <a:r>
              <a:rPr lang="zh-CN" altLang="en-US"/>
              <a:t>数据冗余应尽可能少</a:t>
            </a:r>
          </a:p>
        </p:txBody>
      </p:sp>
      <p:sp>
        <p:nvSpPr>
          <p:cNvPr id="408580" name="Rectangle 4"/>
          <p:cNvSpPr>
            <a:spLocks noChangeArrowheads="1"/>
          </p:cNvSpPr>
          <p:nvPr/>
        </p:nvSpPr>
        <p:spPr bwMode="auto">
          <a:xfrm>
            <a:off x="755650" y="3073400"/>
            <a:ext cx="7466013" cy="1439863"/>
          </a:xfrm>
          <a:prstGeom prst="rect">
            <a:avLst/>
          </a:prstGeom>
        </p:spPr>
        <p:txBody>
          <a:bodyPr/>
          <a:lstStyle/>
          <a:p>
            <a:pPr defTabSz="712788" eaLnBrk="1" hangingPunct="1">
              <a:lnSpc>
                <a:spcPct val="150000"/>
              </a:lnSpc>
              <a:spcBef>
                <a:spcPct val="20000"/>
              </a:spcBef>
              <a:defRPr/>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原因：</a:t>
            </a:r>
            <a:r>
              <a:rPr lang="zh-CN" altLang="en-US" sz="2000">
                <a:solidFill>
                  <a:schemeClr val="bg1">
                    <a:lumMod val="50000"/>
                  </a:schemeClr>
                </a:solidFill>
                <a:latin typeface="微软雅黑" panose="020B0503020204020204" pitchFamily="34" charset="-122"/>
                <a:ea typeface="微软雅黑" panose="020B0503020204020204" pitchFamily="34" charset="-122"/>
              </a:rPr>
              <a:t>由存在于模式中的某些</a:t>
            </a:r>
            <a:r>
              <a:rPr lang="zh-CN" altLang="en-US" sz="2400" b="1">
                <a:solidFill>
                  <a:srgbClr val="FF0000"/>
                </a:solidFill>
                <a:latin typeface="微软雅黑" panose="020B0503020204020204" pitchFamily="34" charset="-122"/>
                <a:ea typeface="微软雅黑" panose="020B0503020204020204" pitchFamily="34" charset="-122"/>
              </a:rPr>
              <a:t>不合理</a:t>
            </a:r>
            <a:r>
              <a:rPr lang="zh-CN" altLang="en-US" sz="2000">
                <a:solidFill>
                  <a:schemeClr val="bg1">
                    <a:lumMod val="50000"/>
                  </a:schemeClr>
                </a:solidFill>
                <a:latin typeface="微软雅黑" panose="020B0503020204020204" pitchFamily="34" charset="-122"/>
                <a:ea typeface="微软雅黑" panose="020B0503020204020204" pitchFamily="34" charset="-122"/>
              </a:rPr>
              <a:t>数据依赖引起的；</a:t>
            </a:r>
          </a:p>
          <a:p>
            <a:pPr defTabSz="712788" eaLnBrk="1" hangingPunct="1">
              <a:lnSpc>
                <a:spcPct val="150000"/>
              </a:lnSpc>
              <a:spcBef>
                <a:spcPct val="20000"/>
              </a:spcBef>
              <a:defRPr/>
            </a:pPr>
            <a:r>
              <a:rPr lang="zh-CN" altLang="en-US" sz="2800" b="1">
                <a:solidFill>
                  <a:schemeClr val="accent6">
                    <a:lumMod val="75000"/>
                  </a:schemeClr>
                </a:solidFill>
                <a:latin typeface="微软雅黑" panose="020B0503020204020204" pitchFamily="34" charset="-122"/>
                <a:ea typeface="微软雅黑" panose="020B0503020204020204" pitchFamily="34" charset="-122"/>
              </a:rPr>
              <a:t>解决方法：</a:t>
            </a:r>
            <a:r>
              <a:rPr lang="zh-CN" altLang="en-US" sz="2000">
                <a:solidFill>
                  <a:schemeClr val="bg1">
                    <a:lumMod val="50000"/>
                  </a:schemeClr>
                </a:solidFill>
                <a:latin typeface="微软雅黑" panose="020B0503020204020204" pitchFamily="34" charset="-122"/>
                <a:ea typeface="微软雅黑" panose="020B0503020204020204" pitchFamily="34" charset="-122"/>
              </a:rPr>
              <a:t>通过分解关系模式来</a:t>
            </a:r>
            <a:r>
              <a:rPr lang="zh-CN" altLang="en-US" sz="2400" b="1">
                <a:solidFill>
                  <a:srgbClr val="FF0000"/>
                </a:solidFill>
                <a:latin typeface="微软雅黑" panose="020B0503020204020204" pitchFamily="34" charset="-122"/>
                <a:ea typeface="微软雅黑" panose="020B0503020204020204" pitchFamily="34" charset="-122"/>
              </a:rPr>
              <a:t>消除</a:t>
            </a:r>
            <a:r>
              <a:rPr lang="zh-CN" altLang="en-US" sz="2000">
                <a:solidFill>
                  <a:schemeClr val="bg1">
                    <a:lumMod val="50000"/>
                  </a:schemeClr>
                </a:solidFill>
                <a:latin typeface="微软雅黑" panose="020B0503020204020204" pitchFamily="34" charset="-122"/>
                <a:ea typeface="微软雅黑" panose="020B0503020204020204" pitchFamily="34" charset="-122"/>
              </a:rPr>
              <a:t>其中不合适的数据依赖。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8579">
                                            <p:txEl>
                                              <p:pRg st="1" end="1"/>
                                            </p:txEl>
                                          </p:spTgt>
                                        </p:tgtEl>
                                        <p:attrNameLst>
                                          <p:attrName>style.visibility</p:attrName>
                                        </p:attrNameLst>
                                      </p:cBhvr>
                                      <p:to>
                                        <p:strVal val="visible"/>
                                      </p:to>
                                    </p:set>
                                    <p:anim calcmode="lin" valueType="num">
                                      <p:cBhvr additive="base">
                                        <p:cTn id="13" dur="500" fill="hold"/>
                                        <p:tgtEl>
                                          <p:spTgt spid="408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857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8579">
                                            <p:txEl>
                                              <p:pRg st="2" end="2"/>
                                            </p:txEl>
                                          </p:spTgt>
                                        </p:tgtEl>
                                        <p:attrNameLst>
                                          <p:attrName>style.visibility</p:attrName>
                                        </p:attrNameLst>
                                      </p:cBhvr>
                                      <p:to>
                                        <p:strVal val="visible"/>
                                      </p:to>
                                    </p:set>
                                    <p:anim calcmode="lin" valueType="num">
                                      <p:cBhvr additive="base">
                                        <p:cTn id="17" dur="500" fill="hold"/>
                                        <p:tgtEl>
                                          <p:spTgt spid="40857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857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08579">
                                            <p:txEl>
                                              <p:pRg st="3" end="3"/>
                                            </p:txEl>
                                          </p:spTgt>
                                        </p:tgtEl>
                                        <p:attrNameLst>
                                          <p:attrName>style.visibility</p:attrName>
                                        </p:attrNameLst>
                                      </p:cBhvr>
                                      <p:to>
                                        <p:strVal val="visible"/>
                                      </p:to>
                                    </p:set>
                                    <p:anim calcmode="lin" valueType="num">
                                      <p:cBhvr additive="base">
                                        <p:cTn id="21" dur="500" fill="hold"/>
                                        <p:tgtEl>
                                          <p:spTgt spid="40857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08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08580"/>
                                        </p:tgtEl>
                                        <p:attrNameLst>
                                          <p:attrName>style.visibility</p:attrName>
                                        </p:attrNameLst>
                                      </p:cBhvr>
                                      <p:to>
                                        <p:strVal val="visible"/>
                                      </p:to>
                                    </p:set>
                                    <p:anim calcmode="lin" valueType="num">
                                      <p:cBhvr additive="base">
                                        <p:cTn id="27" dur="500" fill="hold"/>
                                        <p:tgtEl>
                                          <p:spTgt spid="408580"/>
                                        </p:tgtEl>
                                        <p:attrNameLst>
                                          <p:attrName>ppt_x</p:attrName>
                                        </p:attrNameLst>
                                      </p:cBhvr>
                                      <p:tavLst>
                                        <p:tav tm="0">
                                          <p:val>
                                            <p:strVal val="0-#ppt_w/2"/>
                                          </p:val>
                                        </p:tav>
                                        <p:tav tm="100000">
                                          <p:val>
                                            <p:strVal val="#ppt_x"/>
                                          </p:val>
                                        </p:tav>
                                      </p:tavLst>
                                    </p:anim>
                                    <p:anim calcmode="lin" valueType="num">
                                      <p:cBhvr additive="base">
                                        <p:cTn id="28" dur="500" fill="hold"/>
                                        <p:tgtEl>
                                          <p:spTgt spid="408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autoUpdateAnimBg="0"/>
      <p:bldP spid="40858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2" descr="https://www.iconexperience.com/_img/i_collection_png/512x512/plain/data_table.pn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sp>
        <p:nvSpPr>
          <p:cNvPr id="19459" name="矩形 1"/>
          <p:cNvSpPr>
            <a:spLocks noChangeArrowheads="1"/>
          </p:cNvSpPr>
          <p:nvPr/>
        </p:nvSpPr>
        <p:spPr bwMode="auto">
          <a:xfrm>
            <a:off x="5235575" y="2614613"/>
            <a:ext cx="19256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规范化理论</a:t>
            </a:r>
          </a:p>
        </p:txBody>
      </p:sp>
      <p:sp>
        <p:nvSpPr>
          <p:cNvPr id="19460" name="矩形 23"/>
          <p:cNvSpPr>
            <a:spLocks noChangeArrowheads="1"/>
          </p:cNvSpPr>
          <p:nvPr/>
        </p:nvSpPr>
        <p:spPr bwMode="auto">
          <a:xfrm>
            <a:off x="5292725" y="3505200"/>
            <a:ext cx="21224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实例</a:t>
            </a:r>
          </a:p>
        </p:txBody>
      </p:sp>
      <p:sp>
        <p:nvSpPr>
          <p:cNvPr id="19461" name="矩形 1"/>
          <p:cNvSpPr>
            <a:spLocks noChangeArrowheads="1"/>
          </p:cNvSpPr>
          <p:nvPr/>
        </p:nvSpPr>
        <p:spPr bwMode="auto">
          <a:xfrm>
            <a:off x="5235575" y="1733550"/>
            <a:ext cx="12969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问题的提出</a:t>
            </a:r>
          </a:p>
        </p:txBody>
      </p:sp>
      <p:cxnSp>
        <p:nvCxnSpPr>
          <p:cNvPr id="26" name="直接连接符 25"/>
          <p:cNvCxnSpPr/>
          <p:nvPr/>
        </p:nvCxnSpPr>
        <p:spPr>
          <a:xfrm>
            <a:off x="5162550" y="2117725"/>
            <a:ext cx="2268538"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75250" y="2994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208588" y="3871913"/>
            <a:ext cx="2268537"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19465" name="文本框 34"/>
          <p:cNvSpPr txBox="1">
            <a:spLocks noChangeArrowheads="1"/>
          </p:cNvSpPr>
          <p:nvPr/>
        </p:nvSpPr>
        <p:spPr bwMode="auto">
          <a:xfrm>
            <a:off x="4683125" y="154146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19466" name="文本框 35"/>
          <p:cNvSpPr txBox="1">
            <a:spLocks noChangeArrowheads="1"/>
          </p:cNvSpPr>
          <p:nvPr/>
        </p:nvSpPr>
        <p:spPr bwMode="auto">
          <a:xfrm>
            <a:off x="4683125" y="23860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19467" name="文本框 36"/>
          <p:cNvSpPr txBox="1">
            <a:spLocks noChangeArrowheads="1"/>
          </p:cNvSpPr>
          <p:nvPr/>
        </p:nvSpPr>
        <p:spPr bwMode="auto">
          <a:xfrm>
            <a:off x="4683125" y="32496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txBox="1">
            <a:spLocks noChangeArrowheads="1"/>
          </p:cNvSpPr>
          <p:nvPr/>
        </p:nvSpPr>
        <p:spPr bwMode="auto">
          <a:xfrm>
            <a:off x="3530600" y="1922463"/>
            <a:ext cx="2930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规范化理论</a:t>
            </a:r>
          </a:p>
        </p:txBody>
      </p:sp>
      <p:sp>
        <p:nvSpPr>
          <p:cNvPr id="12" name="矩形 48"/>
          <p:cNvSpPr>
            <a:spLocks noChangeArrowheads="1"/>
          </p:cNvSpPr>
          <p:nvPr/>
        </p:nvSpPr>
        <p:spPr bwMode="auto">
          <a:xfrm>
            <a:off x="4017963" y="2557463"/>
            <a:ext cx="3036887"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概念回顾</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关系模式的形式化定义</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什么是数据依赖</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关系模式的简化定义</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数据依赖对关系模式影响</a:t>
            </a:r>
          </a:p>
        </p:txBody>
      </p:sp>
      <p:sp>
        <p:nvSpPr>
          <p:cNvPr id="9" name="椭圆 8"/>
          <p:cNvSpPr/>
          <p:nvPr/>
        </p:nvSpPr>
        <p:spPr>
          <a:xfrm>
            <a:off x="2681288" y="2092325"/>
            <a:ext cx="782637" cy="795338"/>
          </a:xfrm>
          <a:prstGeom prst="ellipse">
            <a:avLst/>
          </a:prstGeom>
          <a:ln>
            <a:solidFill>
              <a:srgbClr val="2907B9"/>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a:defRPr/>
            </a:pPr>
            <a:endParaRPr lang="zh-CN" altLang="en-US">
              <a:latin typeface="Impact" pitchFamily="34" charset="0"/>
            </a:endParaRPr>
          </a:p>
        </p:txBody>
      </p:sp>
      <p:sp>
        <p:nvSpPr>
          <p:cNvPr id="10" name="椭圆 9"/>
          <p:cNvSpPr/>
          <p:nvPr/>
        </p:nvSpPr>
        <p:spPr>
          <a:xfrm>
            <a:off x="2747963" y="2154238"/>
            <a:ext cx="647700" cy="658812"/>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11" name="直接连接符 10"/>
          <p:cNvCxnSpPr>
            <a:stCxn id="9" idx="6"/>
          </p:cNvCxnSpPr>
          <p:nvPr/>
        </p:nvCxnSpPr>
        <p:spPr>
          <a:xfrm flipV="1">
            <a:off x="3463925" y="2452688"/>
            <a:ext cx="3375025" cy="36512"/>
          </a:xfrm>
          <a:prstGeom prst="line">
            <a:avLst/>
          </a:prstGeom>
          <a:ln w="28575">
            <a:solidFill>
              <a:srgbClr val="2907B9"/>
            </a:solidFil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规范化的目的</a:t>
            </a:r>
          </a:p>
        </p:txBody>
      </p:sp>
      <p:sp>
        <p:nvSpPr>
          <p:cNvPr id="19459"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endParaRPr lang="en-US" altLang="zh-CN"/>
          </a:p>
          <a:p>
            <a:pPr marL="0" indent="0" eaLnBrk="1" hangingPunct="1">
              <a:lnSpc>
                <a:spcPct val="150000"/>
              </a:lnSpc>
              <a:buFont typeface="Arial" pitchFamily="34" charset="0"/>
              <a:buNone/>
              <a:defRPr/>
            </a:pPr>
            <a:r>
              <a:rPr lang="en-US" altLang="zh-CN"/>
              <a:t>    </a:t>
            </a:r>
            <a:r>
              <a:rPr lang="zh-CN" altLang="en-US"/>
              <a:t>规范化理论用来改造关系模式，通过</a:t>
            </a:r>
            <a:r>
              <a:rPr lang="zh-CN" altLang="en-US" sz="2400" b="1">
                <a:solidFill>
                  <a:srgbClr val="FF0000"/>
                </a:solidFill>
              </a:rPr>
              <a:t>分解</a:t>
            </a:r>
            <a:r>
              <a:rPr lang="zh-CN" altLang="en-US"/>
              <a:t>关系模式来</a:t>
            </a:r>
            <a:r>
              <a:rPr lang="zh-CN" altLang="en-US" sz="2400" b="1">
                <a:solidFill>
                  <a:srgbClr val="FF0000"/>
                </a:solidFill>
              </a:rPr>
              <a:t>消除</a:t>
            </a:r>
            <a:r>
              <a:rPr lang="zh-CN" altLang="en-US"/>
              <a:t>其中</a:t>
            </a:r>
            <a:r>
              <a:rPr lang="zh-CN" altLang="en-US" sz="2400" b="1">
                <a:solidFill>
                  <a:srgbClr val="FF0000"/>
                </a:solidFill>
              </a:rPr>
              <a:t>不合适</a:t>
            </a:r>
            <a:r>
              <a:rPr lang="zh-CN" altLang="en-US"/>
              <a:t>的数据依赖，以解决插入异常、删除异常、更新异常和数据冗余问题。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各种函数依赖关系</a:t>
            </a:r>
          </a:p>
        </p:txBody>
      </p:sp>
      <p:sp>
        <p:nvSpPr>
          <p:cNvPr id="20483"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a:t>平凡函数依赖与非平凡函数依赖</a:t>
            </a:r>
          </a:p>
          <a:p>
            <a:pPr eaLnBrk="1" hangingPunct="1">
              <a:lnSpc>
                <a:spcPct val="150000"/>
              </a:lnSpc>
              <a:defRPr/>
            </a:pPr>
            <a:r>
              <a:rPr lang="zh-CN" altLang="en-US"/>
              <a:t>完全函数依赖与部分函数依赖</a:t>
            </a:r>
          </a:p>
          <a:p>
            <a:pPr eaLnBrk="1" hangingPunct="1">
              <a:lnSpc>
                <a:spcPct val="150000"/>
              </a:lnSpc>
              <a:defRPr/>
            </a:pPr>
            <a:r>
              <a:rPr lang="zh-CN" altLang="en-US"/>
              <a:t>传递函数依赖</a:t>
            </a:r>
          </a:p>
          <a:p>
            <a:pPr eaLnBrk="1" hangingPunct="1">
              <a:lnSpc>
                <a:spcPct val="150000"/>
              </a:lnSpc>
              <a:defRPr/>
            </a:pP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函数依赖</a:t>
            </a:r>
          </a:p>
        </p:txBody>
      </p:sp>
      <p:sp>
        <p:nvSpPr>
          <p:cNvPr id="21507"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sz="2800" b="1">
                <a:solidFill>
                  <a:srgbClr val="99D000"/>
                </a:solidFill>
              </a:rPr>
              <a:t>定义</a:t>
            </a:r>
            <a:r>
              <a:rPr lang="zh-CN" altLang="en-US"/>
              <a:t>：</a:t>
            </a:r>
            <a:r>
              <a:rPr lang="en-US" altLang="zh-CN"/>
              <a:t> </a:t>
            </a:r>
            <a:r>
              <a:rPr lang="zh-CN" altLang="en-US"/>
              <a:t>设</a:t>
            </a:r>
            <a:r>
              <a:rPr lang="en-US" altLang="zh-CN"/>
              <a:t>R(U)</a:t>
            </a:r>
            <a:r>
              <a:rPr lang="zh-CN" altLang="en-US"/>
              <a:t>是一个属性集</a:t>
            </a:r>
            <a:r>
              <a:rPr lang="en-US" altLang="zh-CN"/>
              <a:t>U</a:t>
            </a:r>
            <a:r>
              <a:rPr lang="zh-CN" altLang="en-US"/>
              <a:t>上的关系模式，</a:t>
            </a:r>
            <a:r>
              <a:rPr lang="en-US" altLang="zh-CN"/>
              <a:t>X</a:t>
            </a:r>
            <a:r>
              <a:rPr lang="zh-CN" altLang="en-US"/>
              <a:t>和</a:t>
            </a:r>
            <a:r>
              <a:rPr lang="en-US" altLang="zh-CN"/>
              <a:t>Y</a:t>
            </a:r>
            <a:r>
              <a:rPr lang="zh-CN" altLang="en-US"/>
              <a:t>是</a:t>
            </a:r>
            <a:r>
              <a:rPr lang="en-US" altLang="zh-CN"/>
              <a:t>U</a:t>
            </a:r>
            <a:r>
              <a:rPr lang="zh-CN" altLang="en-US"/>
              <a:t>的子集。</a:t>
            </a:r>
          </a:p>
          <a:p>
            <a:pPr lvl="1" eaLnBrk="1" hangingPunct="1">
              <a:lnSpc>
                <a:spcPct val="150000"/>
              </a:lnSpc>
              <a:buFont typeface="Wingdings" panose="05000000000000000000" pitchFamily="2" charset="2"/>
              <a:buChar char="l"/>
              <a:defRPr/>
            </a:pPr>
            <a:r>
              <a:rPr lang="zh-CN" altLang="en-US"/>
              <a:t>若对于</a:t>
            </a:r>
            <a:r>
              <a:rPr lang="en-US" altLang="zh-CN"/>
              <a:t>R(U)</a:t>
            </a:r>
            <a:r>
              <a:rPr lang="zh-CN" altLang="en-US"/>
              <a:t>的任意一个可能的关系</a:t>
            </a:r>
            <a:r>
              <a:rPr lang="en-US" altLang="zh-CN"/>
              <a:t>r</a:t>
            </a:r>
            <a:r>
              <a:rPr lang="zh-CN" altLang="en-US"/>
              <a:t>，</a:t>
            </a:r>
            <a:r>
              <a:rPr lang="en-US" altLang="zh-CN"/>
              <a:t>r</a:t>
            </a:r>
            <a:r>
              <a:rPr lang="zh-CN" altLang="en-US"/>
              <a:t>中不可能存在两个元组在</a:t>
            </a:r>
            <a:r>
              <a:rPr lang="en-US" altLang="zh-CN"/>
              <a:t>X</a:t>
            </a:r>
            <a:r>
              <a:rPr lang="zh-CN" altLang="en-US"/>
              <a:t>上的属性值相等， 而在</a:t>
            </a:r>
            <a:r>
              <a:rPr lang="en-US" altLang="zh-CN"/>
              <a:t>Y</a:t>
            </a:r>
            <a:r>
              <a:rPr lang="zh-CN" altLang="en-US"/>
              <a:t>上的属性值不等， 则称 “</a:t>
            </a:r>
            <a:r>
              <a:rPr lang="en-US" altLang="zh-CN"/>
              <a:t>X</a:t>
            </a:r>
            <a:r>
              <a:rPr lang="zh-CN" altLang="en-US"/>
              <a:t>函数确定</a:t>
            </a:r>
            <a:r>
              <a:rPr lang="en-US" altLang="zh-CN"/>
              <a:t>Y” </a:t>
            </a:r>
            <a:r>
              <a:rPr lang="zh-CN" altLang="en-US"/>
              <a:t>或  “</a:t>
            </a:r>
            <a:r>
              <a:rPr lang="en-US" altLang="zh-CN"/>
              <a:t>Y</a:t>
            </a:r>
            <a:r>
              <a:rPr lang="zh-CN" altLang="en-US"/>
              <a:t>函数依赖于</a:t>
            </a:r>
            <a:r>
              <a:rPr lang="en-US" altLang="zh-CN"/>
              <a:t>X”</a:t>
            </a:r>
            <a:r>
              <a:rPr lang="zh-CN" altLang="en-US"/>
              <a:t>，记作</a:t>
            </a:r>
            <a:r>
              <a:rPr lang="en-US" altLang="zh-CN"/>
              <a:t>X→Y</a:t>
            </a:r>
            <a:r>
              <a:rPr lang="zh-CN" altLang="en-US"/>
              <a:t>； </a:t>
            </a:r>
          </a:p>
          <a:p>
            <a:pPr lvl="1" eaLnBrk="1" hangingPunct="1">
              <a:lnSpc>
                <a:spcPct val="150000"/>
              </a:lnSpc>
              <a:buFont typeface="Wingdings" panose="05000000000000000000" pitchFamily="2" charset="2"/>
              <a:buChar char="l"/>
              <a:defRPr/>
            </a:pPr>
            <a:r>
              <a:rPr lang="en-US" altLang="zh-CN"/>
              <a:t>X</a:t>
            </a:r>
            <a:r>
              <a:rPr lang="zh-CN" altLang="en-US"/>
              <a:t>称为这个函数依赖的决定属性集；</a:t>
            </a:r>
          </a:p>
          <a:p>
            <a:pPr lvl="1" eaLnBrk="1" hangingPunct="1">
              <a:lnSpc>
                <a:spcPct val="150000"/>
              </a:lnSpc>
              <a:buFont typeface="Wingdings" panose="05000000000000000000" pitchFamily="2" charset="2"/>
              <a:buChar char="l"/>
              <a:defRPr/>
            </a:pPr>
            <a:r>
              <a:rPr lang="zh-CN" altLang="en-US"/>
              <a:t>记为 </a:t>
            </a:r>
            <a:r>
              <a:rPr lang="en-US" altLang="zh-CN"/>
              <a:t>Y=f(x)</a:t>
            </a:r>
            <a:r>
              <a:rPr lang="zh-CN" altLang="en-US"/>
              <a: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说明 </a:t>
            </a:r>
          </a:p>
        </p:txBody>
      </p:sp>
      <p:sp>
        <p:nvSpPr>
          <p:cNvPr id="22531"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a:t>函数依赖不是指关系模式</a:t>
            </a:r>
            <a:r>
              <a:rPr lang="en-US" altLang="zh-CN"/>
              <a:t>R</a:t>
            </a:r>
            <a:r>
              <a:rPr lang="zh-CN" altLang="en-US"/>
              <a:t>的某个或某些关系实例满足的约束条件，而是指</a:t>
            </a:r>
            <a:r>
              <a:rPr lang="en-US" altLang="zh-CN"/>
              <a:t>R</a:t>
            </a:r>
            <a:r>
              <a:rPr lang="zh-CN" altLang="en-US"/>
              <a:t>的所有关系实例均要满足的约束条件。</a:t>
            </a:r>
          </a:p>
          <a:p>
            <a:pPr eaLnBrk="1" hangingPunct="1">
              <a:lnSpc>
                <a:spcPct val="150000"/>
              </a:lnSpc>
              <a:defRPr/>
            </a:pPr>
            <a:r>
              <a:rPr lang="zh-CN" altLang="en-US"/>
              <a:t>函数依赖是语义范畴的概念。只能根据数据语义来确定函数依赖。</a:t>
            </a:r>
          </a:p>
          <a:p>
            <a:pPr marL="311150" lvl="1" indent="0" eaLnBrk="1" hangingPunct="1">
              <a:lnSpc>
                <a:spcPct val="150000"/>
              </a:lnSpc>
              <a:buFont typeface="Arial" panose="020B0604020202020204" pitchFamily="34" charset="0"/>
              <a:buNone/>
              <a:defRPr/>
            </a:pPr>
            <a:r>
              <a:rPr lang="zh-CN" altLang="en-US" sz="1500"/>
              <a:t>   </a:t>
            </a:r>
            <a:r>
              <a:rPr lang="zh-CN" altLang="en-US">
                <a:latin typeface="+mn-ea"/>
              </a:rPr>
              <a:t>例如“姓名→年龄”这个函数依赖只有在不允许有同名人的条件下成立。</a:t>
            </a:r>
            <a:endParaRPr lang="en-US" altLang="zh-CN">
              <a:latin typeface="+mn-ea"/>
            </a:endParaRPr>
          </a:p>
          <a:p>
            <a:pPr eaLnBrk="1" hangingPunct="1">
              <a:lnSpc>
                <a:spcPct val="150000"/>
              </a:lnSpc>
              <a:defRPr/>
            </a:pPr>
            <a:r>
              <a:rPr lang="zh-CN" altLang="en-US"/>
              <a:t>数据库设计者可以对现实世界作强制的规定。例如规定不允许同名人出现，函数依赖“姓名→年龄”成立。所插入的元组必须满足规定的函数依赖，若发现有同名人存在， 则拒绝装入该元组。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2" descr="https://www.iconexperience.com/_img/i_collection_png/512x512/plain/data_table.pn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sp>
        <p:nvSpPr>
          <p:cNvPr id="7171" name="矩形 1"/>
          <p:cNvSpPr>
            <a:spLocks noChangeArrowheads="1"/>
          </p:cNvSpPr>
          <p:nvPr/>
        </p:nvSpPr>
        <p:spPr bwMode="auto">
          <a:xfrm>
            <a:off x="5195888" y="2611438"/>
            <a:ext cx="19256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规范化理论</a:t>
            </a:r>
          </a:p>
        </p:txBody>
      </p:sp>
      <p:sp>
        <p:nvSpPr>
          <p:cNvPr id="7172" name="矩形 23"/>
          <p:cNvSpPr>
            <a:spLocks noChangeArrowheads="1"/>
          </p:cNvSpPr>
          <p:nvPr/>
        </p:nvSpPr>
        <p:spPr bwMode="auto">
          <a:xfrm>
            <a:off x="5253038" y="3502025"/>
            <a:ext cx="21224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实例</a:t>
            </a:r>
          </a:p>
        </p:txBody>
      </p:sp>
      <p:sp>
        <p:nvSpPr>
          <p:cNvPr id="7173" name="矩形 1"/>
          <p:cNvSpPr>
            <a:spLocks noChangeArrowheads="1"/>
          </p:cNvSpPr>
          <p:nvPr/>
        </p:nvSpPr>
        <p:spPr bwMode="auto">
          <a:xfrm>
            <a:off x="5195888" y="1730375"/>
            <a:ext cx="129698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问题的提出</a:t>
            </a:r>
          </a:p>
        </p:txBody>
      </p:sp>
      <p:cxnSp>
        <p:nvCxnSpPr>
          <p:cNvPr id="26" name="直接连接符 25"/>
          <p:cNvCxnSpPr/>
          <p:nvPr/>
        </p:nvCxnSpPr>
        <p:spPr>
          <a:xfrm>
            <a:off x="5122863" y="2114550"/>
            <a:ext cx="2268537"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35563" y="2990850"/>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168900" y="3868738"/>
            <a:ext cx="2268538"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7177" name="文本框 34"/>
          <p:cNvSpPr txBox="1">
            <a:spLocks noChangeArrowheads="1"/>
          </p:cNvSpPr>
          <p:nvPr/>
        </p:nvSpPr>
        <p:spPr bwMode="auto">
          <a:xfrm>
            <a:off x="4643438" y="15382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7178" name="文本框 35"/>
          <p:cNvSpPr txBox="1">
            <a:spLocks noChangeArrowheads="1"/>
          </p:cNvSpPr>
          <p:nvPr/>
        </p:nvSpPr>
        <p:spPr bwMode="auto">
          <a:xfrm>
            <a:off x="4643438" y="23828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7179" name="文本框 36"/>
          <p:cNvSpPr txBox="1">
            <a:spLocks noChangeArrowheads="1"/>
          </p:cNvSpPr>
          <p:nvPr/>
        </p:nvSpPr>
        <p:spPr bwMode="auto">
          <a:xfrm>
            <a:off x="4643438" y="324643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函数依赖举例</a:t>
            </a:r>
          </a:p>
        </p:txBody>
      </p:sp>
      <p:sp>
        <p:nvSpPr>
          <p:cNvPr id="23555"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en-US" altLang="zh-CN"/>
              <a:t>Student(Sno, Sname, Ssex, Sage, Sdept)</a:t>
            </a:r>
          </a:p>
          <a:p>
            <a:pPr marL="0" indent="0" eaLnBrk="1" hangingPunct="1">
              <a:lnSpc>
                <a:spcPct val="150000"/>
              </a:lnSpc>
              <a:buFont typeface="Arial" pitchFamily="34" charset="0"/>
              <a:buNone/>
              <a:defRPr/>
            </a:pPr>
            <a:r>
              <a:rPr lang="zh-CN" altLang="en-US"/>
              <a:t>假设不允许重名，则有</a:t>
            </a:r>
            <a:r>
              <a:rPr lang="en-US" altLang="zh-CN"/>
              <a:t>:</a:t>
            </a:r>
          </a:p>
          <a:p>
            <a:pPr lvl="1" eaLnBrk="1" hangingPunct="1">
              <a:lnSpc>
                <a:spcPct val="150000"/>
              </a:lnSpc>
              <a:defRPr/>
            </a:pPr>
            <a:r>
              <a:rPr lang="en-US" altLang="zh-CN" sz="1600" b="1">
                <a:solidFill>
                  <a:srgbClr val="FF0000"/>
                </a:solidFill>
              </a:rPr>
              <a:t>Sno → Ssex</a:t>
            </a:r>
            <a:r>
              <a:rPr lang="zh-CN" altLang="en-US" sz="1600" b="1">
                <a:solidFill>
                  <a:srgbClr val="FF0000"/>
                </a:solidFill>
              </a:rPr>
              <a:t>，      </a:t>
            </a:r>
            <a:r>
              <a:rPr lang="en-US" altLang="zh-CN" sz="1600" b="1">
                <a:solidFill>
                  <a:srgbClr val="FF0000"/>
                </a:solidFill>
              </a:rPr>
              <a:t>Sno → Sage , Sno → Sdept</a:t>
            </a:r>
            <a:r>
              <a:rPr lang="zh-CN" altLang="en-US" sz="1600" b="1">
                <a:solidFill>
                  <a:srgbClr val="FF0000"/>
                </a:solidFill>
              </a:rPr>
              <a:t>， </a:t>
            </a:r>
          </a:p>
          <a:p>
            <a:pPr lvl="1" eaLnBrk="1" hangingPunct="1">
              <a:lnSpc>
                <a:spcPct val="150000"/>
              </a:lnSpc>
              <a:defRPr/>
            </a:pPr>
            <a:r>
              <a:rPr lang="en-US" altLang="zh-CN" sz="1600" b="1">
                <a:solidFill>
                  <a:srgbClr val="FF0000"/>
                </a:solidFill>
              </a:rPr>
              <a:t>Sno ←→ Sname, Sname → Ssex</a:t>
            </a:r>
            <a:r>
              <a:rPr lang="zh-CN" altLang="en-US" sz="1600" b="1">
                <a:solidFill>
                  <a:srgbClr val="FF0000"/>
                </a:solidFill>
              </a:rPr>
              <a:t>， </a:t>
            </a:r>
            <a:r>
              <a:rPr lang="en-US" altLang="zh-CN" sz="1600" b="1">
                <a:solidFill>
                  <a:srgbClr val="FF0000"/>
                </a:solidFill>
              </a:rPr>
              <a:t>Sname → Sage</a:t>
            </a:r>
          </a:p>
          <a:p>
            <a:pPr lvl="1" eaLnBrk="1" hangingPunct="1">
              <a:lnSpc>
                <a:spcPct val="150000"/>
              </a:lnSpc>
              <a:defRPr/>
            </a:pPr>
            <a:r>
              <a:rPr lang="en-US" altLang="zh-CN" sz="1600" b="1">
                <a:solidFill>
                  <a:srgbClr val="FF0000"/>
                </a:solidFill>
              </a:rPr>
              <a:t>Sname → Sdept</a:t>
            </a:r>
          </a:p>
          <a:p>
            <a:pPr lvl="1" eaLnBrk="1" hangingPunct="1">
              <a:lnSpc>
                <a:spcPct val="150000"/>
              </a:lnSpc>
              <a:defRPr/>
            </a:pPr>
            <a:r>
              <a:rPr lang="zh-CN" altLang="en-US" sz="1600" b="1">
                <a:solidFill>
                  <a:srgbClr val="FF0000"/>
                </a:solidFill>
              </a:rPr>
              <a:t>但</a:t>
            </a:r>
            <a:r>
              <a:rPr lang="en-US" altLang="zh-CN" sz="1600" b="1">
                <a:solidFill>
                  <a:srgbClr val="FF0000"/>
                </a:solidFill>
              </a:rPr>
              <a:t>Ssex →Sage</a:t>
            </a:r>
          </a:p>
          <a:p>
            <a:pPr lvl="1" eaLnBrk="1" hangingPunct="1">
              <a:lnSpc>
                <a:spcPct val="150000"/>
              </a:lnSpc>
              <a:defRPr/>
            </a:pPr>
            <a:endParaRPr lang="en-US" altLang="zh-CN" sz="1600" b="1">
              <a:solidFill>
                <a:srgbClr val="FF0000"/>
              </a:solidFill>
            </a:endParaRPr>
          </a:p>
          <a:p>
            <a:pPr eaLnBrk="1" hangingPunct="1">
              <a:lnSpc>
                <a:spcPct val="150000"/>
              </a:lnSpc>
              <a:defRPr/>
            </a:pPr>
            <a:r>
              <a:rPr lang="zh-CN" altLang="en-US"/>
              <a:t>若</a:t>
            </a:r>
            <a:r>
              <a:rPr lang="en-US" altLang="zh-CN"/>
              <a:t>X→Y</a:t>
            </a:r>
            <a:r>
              <a:rPr lang="zh-CN" altLang="en-US"/>
              <a:t>，并且</a:t>
            </a:r>
            <a:r>
              <a:rPr lang="en-US" altLang="zh-CN"/>
              <a:t>Y→X,  </a:t>
            </a:r>
            <a:r>
              <a:rPr lang="zh-CN" altLang="en-US"/>
              <a:t>则记为</a:t>
            </a:r>
            <a:r>
              <a:rPr lang="en-US" altLang="zh-CN"/>
              <a:t>X←→Y</a:t>
            </a:r>
            <a:r>
              <a:rPr lang="zh-CN" altLang="en-US"/>
              <a:t>。</a:t>
            </a:r>
          </a:p>
          <a:p>
            <a:pPr eaLnBrk="1" hangingPunct="1">
              <a:lnSpc>
                <a:spcPct val="150000"/>
              </a:lnSpc>
              <a:defRPr/>
            </a:pPr>
            <a:r>
              <a:rPr lang="zh-CN" altLang="en-US"/>
              <a:t> 若</a:t>
            </a:r>
            <a:r>
              <a:rPr lang="en-US" altLang="zh-CN"/>
              <a:t>Y</a:t>
            </a:r>
            <a:r>
              <a:rPr lang="zh-CN" altLang="en-US"/>
              <a:t>不函数依赖于</a:t>
            </a:r>
            <a:r>
              <a:rPr lang="en-US" altLang="zh-CN"/>
              <a:t>X,   </a:t>
            </a:r>
            <a:r>
              <a:rPr lang="zh-CN" altLang="en-US"/>
              <a:t>则记为</a:t>
            </a:r>
            <a:r>
              <a:rPr lang="en-US" altLang="zh-CN"/>
              <a:t>X─→Y</a:t>
            </a:r>
            <a:r>
              <a:rPr lang="zh-CN" altLang="en-US"/>
              <a:t>。</a:t>
            </a:r>
          </a:p>
        </p:txBody>
      </p:sp>
      <p:sp>
        <p:nvSpPr>
          <p:cNvPr id="25604" name="Line 4"/>
          <p:cNvSpPr>
            <a:spLocks noChangeShapeType="1"/>
          </p:cNvSpPr>
          <p:nvPr/>
        </p:nvSpPr>
        <p:spPr bwMode="auto">
          <a:xfrm>
            <a:off x="2097088" y="3194050"/>
            <a:ext cx="179387" cy="19208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5605" name="Line 5"/>
          <p:cNvSpPr>
            <a:spLocks noChangeShapeType="1"/>
          </p:cNvSpPr>
          <p:nvPr/>
        </p:nvSpPr>
        <p:spPr bwMode="auto">
          <a:xfrm>
            <a:off x="4572000" y="4586288"/>
            <a:ext cx="142875" cy="1968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平凡与非平凡函数依赖</a:t>
            </a:r>
          </a:p>
        </p:txBody>
      </p:sp>
      <p:sp>
        <p:nvSpPr>
          <p:cNvPr id="24579"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sz="1800"/>
              <a:t>在关系模式</a:t>
            </a:r>
            <a:r>
              <a:rPr lang="en-US" altLang="zh-CN" sz="1800"/>
              <a:t>R(U)</a:t>
            </a:r>
            <a:r>
              <a:rPr lang="zh-CN" altLang="en-US" sz="1800"/>
              <a:t>中，对于</a:t>
            </a:r>
            <a:r>
              <a:rPr lang="en-US" altLang="zh-CN" sz="1800"/>
              <a:t>U</a:t>
            </a:r>
            <a:r>
              <a:rPr lang="zh-CN" altLang="en-US" sz="1800"/>
              <a:t>的子集</a:t>
            </a:r>
            <a:r>
              <a:rPr lang="en-US" altLang="zh-CN" sz="1800"/>
              <a:t>X</a:t>
            </a:r>
            <a:r>
              <a:rPr lang="zh-CN" altLang="en-US" sz="1800"/>
              <a:t>和</a:t>
            </a:r>
            <a:r>
              <a:rPr lang="en-US" altLang="zh-CN" sz="1800"/>
              <a:t>Y</a:t>
            </a:r>
          </a:p>
          <a:p>
            <a:pPr eaLnBrk="1" hangingPunct="1">
              <a:lnSpc>
                <a:spcPct val="150000"/>
              </a:lnSpc>
              <a:defRPr/>
            </a:pPr>
            <a:r>
              <a:rPr lang="zh-CN" altLang="en-US" sz="1800"/>
              <a:t>如果</a:t>
            </a:r>
            <a:r>
              <a:rPr lang="en-US" altLang="zh-CN" sz="1800"/>
              <a:t>X→Y</a:t>
            </a:r>
            <a:r>
              <a:rPr lang="zh-CN" altLang="en-US" sz="1800"/>
              <a:t>，但</a:t>
            </a:r>
            <a:r>
              <a:rPr lang="en-US" altLang="zh-CN" sz="1800"/>
              <a:t>Y </a:t>
            </a:r>
            <a:r>
              <a:rPr lang="en-US" altLang="zh-CN" sz="1800">
                <a:sym typeface="Symbol" pitchFamily="18" charset="2"/>
              </a:rPr>
              <a:t></a:t>
            </a:r>
            <a:r>
              <a:rPr lang="en-US" altLang="zh-CN" sz="1800"/>
              <a:t> X</a:t>
            </a:r>
            <a:r>
              <a:rPr lang="zh-CN" altLang="en-US" sz="1800"/>
              <a:t>，则称</a:t>
            </a:r>
            <a:r>
              <a:rPr lang="en-US" altLang="zh-CN" sz="1800"/>
              <a:t>X→Y</a:t>
            </a:r>
            <a:r>
              <a:rPr lang="zh-CN" altLang="en-US" sz="1800"/>
              <a:t>是非平凡的函数依赖</a:t>
            </a:r>
          </a:p>
          <a:p>
            <a:pPr eaLnBrk="1" hangingPunct="1">
              <a:lnSpc>
                <a:spcPct val="150000"/>
              </a:lnSpc>
              <a:defRPr/>
            </a:pPr>
            <a:r>
              <a:rPr lang="zh-CN" altLang="en-US" sz="1800"/>
              <a:t>若</a:t>
            </a:r>
            <a:r>
              <a:rPr lang="en-US" altLang="zh-CN" sz="1800"/>
              <a:t>X→Y</a:t>
            </a:r>
            <a:r>
              <a:rPr lang="zh-CN" altLang="en-US" sz="1800"/>
              <a:t>，但</a:t>
            </a:r>
            <a:r>
              <a:rPr lang="en-US" altLang="zh-CN" sz="1800"/>
              <a:t>Y </a:t>
            </a:r>
            <a:r>
              <a:rPr lang="en-US" altLang="zh-CN" sz="1800">
                <a:sym typeface="Symbol" pitchFamily="18" charset="2"/>
              </a:rPr>
              <a:t></a:t>
            </a:r>
            <a:r>
              <a:rPr lang="en-US" altLang="zh-CN" sz="1800"/>
              <a:t> X,   </a:t>
            </a:r>
            <a:r>
              <a:rPr lang="zh-CN" altLang="en-US" sz="1800"/>
              <a:t>则称</a:t>
            </a:r>
            <a:r>
              <a:rPr lang="en-US" altLang="zh-CN" sz="1800"/>
              <a:t>X→Y</a:t>
            </a:r>
            <a:r>
              <a:rPr lang="zh-CN" altLang="en-US" sz="1800"/>
              <a:t>是平凡的函数依赖</a:t>
            </a:r>
          </a:p>
          <a:p>
            <a:pPr marL="0" indent="0" eaLnBrk="1" hangingPunct="1">
              <a:lnSpc>
                <a:spcPct val="150000"/>
              </a:lnSpc>
              <a:buFont typeface="Arial" pitchFamily="34" charset="0"/>
              <a:buNone/>
              <a:defRPr/>
            </a:pPr>
            <a:r>
              <a:rPr lang="zh-CN" altLang="en-US" sz="1800"/>
              <a:t>例：在关系</a:t>
            </a:r>
            <a:r>
              <a:rPr lang="en-US" altLang="zh-CN" sz="1800"/>
              <a:t>SC(Sno, Cno, Grade)</a:t>
            </a:r>
            <a:r>
              <a:rPr lang="zh-CN" altLang="en-US" sz="1800"/>
              <a:t>中，</a:t>
            </a:r>
          </a:p>
          <a:p>
            <a:pPr marL="0" indent="0" eaLnBrk="1" hangingPunct="1">
              <a:lnSpc>
                <a:spcPct val="150000"/>
              </a:lnSpc>
              <a:buFont typeface="Arial" pitchFamily="34" charset="0"/>
              <a:buNone/>
              <a:defRPr/>
            </a:pPr>
            <a:r>
              <a:rPr lang="zh-CN" altLang="en-US" sz="1800"/>
              <a:t>      非平凡函数依赖： </a:t>
            </a:r>
            <a:r>
              <a:rPr lang="en-US" altLang="zh-CN" sz="1800"/>
              <a:t>(Sno, Cno) → Grade</a:t>
            </a:r>
          </a:p>
          <a:p>
            <a:pPr marL="0" indent="0" eaLnBrk="1" hangingPunct="1">
              <a:lnSpc>
                <a:spcPct val="150000"/>
              </a:lnSpc>
              <a:buFont typeface="Arial" pitchFamily="34" charset="0"/>
              <a:buNone/>
              <a:defRPr/>
            </a:pPr>
            <a:r>
              <a:rPr lang="en-US" altLang="zh-CN" sz="1800"/>
              <a:t>      </a:t>
            </a:r>
            <a:r>
              <a:rPr lang="zh-CN" altLang="en-US" sz="1800"/>
              <a:t>平凡函数依赖：     </a:t>
            </a:r>
            <a:r>
              <a:rPr lang="en-US" altLang="zh-CN" sz="1800"/>
              <a:t>(Sno, Cno) → Sno      (Sno, Cno) → Cno</a:t>
            </a:r>
          </a:p>
          <a:p>
            <a:pPr marL="0" indent="0" eaLnBrk="1" hangingPunct="1">
              <a:lnSpc>
                <a:spcPct val="150000"/>
              </a:lnSpc>
              <a:buFont typeface="Arial" pitchFamily="34" charset="0"/>
              <a:buNone/>
              <a:defRPr/>
            </a:pPr>
            <a:endParaRPr lang="en-US" altLang="zh-CN" sz="1800"/>
          </a:p>
        </p:txBody>
      </p:sp>
      <p:sp>
        <p:nvSpPr>
          <p:cNvPr id="31749" name="Rectangle 5"/>
          <p:cNvSpPr>
            <a:spLocks noChangeArrowheads="1"/>
          </p:cNvSpPr>
          <p:nvPr/>
        </p:nvSpPr>
        <p:spPr bwMode="auto">
          <a:xfrm>
            <a:off x="755650" y="3721100"/>
            <a:ext cx="7772400" cy="936625"/>
          </a:xfrm>
          <a:prstGeom prst="rect">
            <a:avLst/>
          </a:prstGeom>
        </p:spPr>
        <p:txBody>
          <a:bodyPr/>
          <a:lstStyle/>
          <a:p>
            <a:pPr defTabSz="712788" eaLnBrk="1" hangingPunct="1">
              <a:lnSpc>
                <a:spcPct val="150000"/>
              </a:lnSpc>
              <a:spcBef>
                <a:spcPct val="20000"/>
              </a:spcBef>
              <a:buFont typeface="Arial" pitchFamily="34" charset="0"/>
              <a:buNone/>
              <a:defRPr/>
            </a:pPr>
            <a:r>
              <a:rPr lang="zh-CN" altLang="en-US" sz="1800">
                <a:solidFill>
                  <a:schemeClr val="bg1">
                    <a:lumMod val="50000"/>
                  </a:schemeClr>
                </a:solidFill>
                <a:latin typeface="微软雅黑" panose="020B0503020204020204" pitchFamily="34" charset="-122"/>
                <a:ea typeface="微软雅黑" panose="020B0503020204020204" pitchFamily="34" charset="-122"/>
              </a:rPr>
              <a:t>于任一关系模式，平凡函数依赖都是必然成立的，它不反映新的语义，因此若不特别声明， 我们总是讨论非平凡函数依赖。</a:t>
            </a:r>
          </a:p>
        </p:txBody>
      </p:sp>
      <p:sp>
        <p:nvSpPr>
          <p:cNvPr id="26629" name="Line 6"/>
          <p:cNvSpPr>
            <a:spLocks noChangeShapeType="1"/>
          </p:cNvSpPr>
          <p:nvPr/>
        </p:nvSpPr>
        <p:spPr bwMode="auto">
          <a:xfrm>
            <a:off x="2687638" y="1450975"/>
            <a:ext cx="228600" cy="254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完全与部分函数依赖</a:t>
            </a:r>
          </a:p>
        </p:txBody>
      </p:sp>
      <p:sp>
        <p:nvSpPr>
          <p:cNvPr id="25603"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a:t>定义：在关系模式</a:t>
            </a:r>
            <a:r>
              <a:rPr lang="en-US" altLang="zh-CN"/>
              <a:t>R(U)</a:t>
            </a:r>
            <a:r>
              <a:rPr lang="zh-CN" altLang="en-US"/>
              <a:t>中，如果</a:t>
            </a:r>
            <a:r>
              <a:rPr lang="en-US" altLang="zh-CN"/>
              <a:t>X→Y</a:t>
            </a:r>
            <a:r>
              <a:rPr lang="zh-CN" altLang="en-US"/>
              <a:t>，并且对于</a:t>
            </a:r>
            <a:r>
              <a:rPr lang="en-US" altLang="zh-CN"/>
              <a:t>X</a:t>
            </a:r>
            <a:r>
              <a:rPr lang="zh-CN" altLang="en-US"/>
              <a:t>的任何一个真子集</a:t>
            </a:r>
            <a:r>
              <a:rPr lang="en-US" altLang="zh-CN"/>
              <a:t>X’</a:t>
            </a:r>
            <a:r>
              <a:rPr lang="zh-CN" altLang="en-US"/>
              <a:t>，都有</a:t>
            </a:r>
            <a:r>
              <a:rPr lang="en-US" altLang="zh-CN"/>
              <a:t>X’   Y, </a:t>
            </a:r>
            <a:r>
              <a:rPr lang="zh-CN" altLang="en-US"/>
              <a:t>则称</a:t>
            </a:r>
            <a:r>
              <a:rPr lang="en-US" altLang="zh-CN"/>
              <a:t>Y</a:t>
            </a:r>
            <a:r>
              <a:rPr lang="zh-CN" altLang="en-US"/>
              <a:t>完全函数依赖于</a:t>
            </a:r>
            <a:r>
              <a:rPr lang="en-US" altLang="zh-CN"/>
              <a:t>X</a:t>
            </a:r>
            <a:r>
              <a:rPr lang="zh-CN" altLang="en-US"/>
              <a:t>，记作</a:t>
            </a:r>
            <a:r>
              <a:rPr lang="en-US" altLang="zh-CN"/>
              <a:t>X </a:t>
            </a:r>
            <a:r>
              <a:rPr lang="zh-CN" altLang="en-US" baseline="30000"/>
              <a:t>ｆ</a:t>
            </a:r>
            <a:r>
              <a:rPr lang="zh-CN" altLang="en-US"/>
              <a:t>  </a:t>
            </a:r>
            <a:r>
              <a:rPr lang="en-US" altLang="zh-CN"/>
              <a:t>Y</a:t>
            </a:r>
            <a:r>
              <a:rPr lang="zh-CN" altLang="en-US"/>
              <a:t>。</a:t>
            </a:r>
          </a:p>
          <a:p>
            <a:pPr eaLnBrk="1" hangingPunct="1">
              <a:lnSpc>
                <a:spcPct val="150000"/>
              </a:lnSpc>
              <a:defRPr/>
            </a:pPr>
            <a:r>
              <a:rPr lang="zh-CN" altLang="en-US"/>
              <a:t>若</a:t>
            </a:r>
            <a:r>
              <a:rPr lang="en-US" altLang="zh-CN"/>
              <a:t>X→Y</a:t>
            </a:r>
            <a:r>
              <a:rPr lang="zh-CN" altLang="en-US"/>
              <a:t>，但</a:t>
            </a:r>
            <a:r>
              <a:rPr lang="en-US" altLang="zh-CN"/>
              <a:t>Y</a:t>
            </a:r>
            <a:r>
              <a:rPr lang="zh-CN" altLang="en-US"/>
              <a:t>不完全函数依赖于</a:t>
            </a:r>
            <a:r>
              <a:rPr lang="en-US" altLang="zh-CN"/>
              <a:t>X</a:t>
            </a:r>
            <a:r>
              <a:rPr lang="zh-CN" altLang="en-US"/>
              <a:t>，则称</a:t>
            </a:r>
            <a:r>
              <a:rPr lang="en-US" altLang="zh-CN"/>
              <a:t>Y</a:t>
            </a:r>
            <a:r>
              <a:rPr lang="zh-CN" altLang="en-US"/>
              <a:t>部分函数依赖于</a:t>
            </a:r>
            <a:r>
              <a:rPr lang="en-US" altLang="zh-CN"/>
              <a:t>X</a:t>
            </a:r>
            <a:r>
              <a:rPr lang="zh-CN" altLang="en-US"/>
              <a:t>，记作</a:t>
            </a:r>
            <a:endParaRPr lang="en-US" altLang="zh-CN"/>
          </a:p>
          <a:p>
            <a:pPr marL="0" indent="0" eaLnBrk="1" hangingPunct="1">
              <a:lnSpc>
                <a:spcPct val="150000"/>
              </a:lnSpc>
              <a:buFont typeface="Wingdings" panose="05000000000000000000" pitchFamily="2" charset="2"/>
              <a:buNone/>
              <a:defRPr/>
            </a:pPr>
            <a:r>
              <a:rPr lang="en-US" altLang="zh-CN"/>
              <a:t>   X   </a:t>
            </a:r>
            <a:r>
              <a:rPr lang="en-US" altLang="zh-CN" baseline="30000"/>
              <a:t>p</a:t>
            </a:r>
            <a:r>
              <a:rPr lang="en-US" altLang="zh-CN"/>
              <a:t>   Y</a:t>
            </a:r>
            <a:r>
              <a:rPr lang="zh-CN" altLang="en-US"/>
              <a:t>。    </a:t>
            </a:r>
          </a:p>
          <a:p>
            <a:pPr eaLnBrk="1" hangingPunct="1">
              <a:lnSpc>
                <a:spcPct val="150000"/>
              </a:lnSpc>
              <a:defRPr/>
            </a:pPr>
            <a:endParaRPr lang="en-US" altLang="zh-CN"/>
          </a:p>
        </p:txBody>
      </p:sp>
      <p:sp>
        <p:nvSpPr>
          <p:cNvPr id="32772" name="Line 4"/>
          <p:cNvSpPr>
            <a:spLocks noChangeShapeType="1"/>
          </p:cNvSpPr>
          <p:nvPr/>
        </p:nvSpPr>
        <p:spPr bwMode="auto">
          <a:xfrm>
            <a:off x="2586038" y="1436688"/>
            <a:ext cx="177800" cy="200025"/>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32773" name="Line 5"/>
          <p:cNvSpPr>
            <a:spLocks noChangeShapeType="1"/>
          </p:cNvSpPr>
          <p:nvPr/>
        </p:nvSpPr>
        <p:spPr bwMode="auto">
          <a:xfrm>
            <a:off x="2484438" y="1570038"/>
            <a:ext cx="381000" cy="0"/>
          </a:xfrm>
          <a:prstGeom prst="line">
            <a:avLst/>
          </a:prstGeom>
          <a:noFill/>
          <a:ln w="2857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32774" name="Line 6"/>
          <p:cNvSpPr>
            <a:spLocks noChangeShapeType="1"/>
          </p:cNvSpPr>
          <p:nvPr/>
        </p:nvSpPr>
        <p:spPr bwMode="auto">
          <a:xfrm>
            <a:off x="1220788" y="2638425"/>
            <a:ext cx="498475" cy="0"/>
          </a:xfrm>
          <a:prstGeom prst="line">
            <a:avLst/>
          </a:prstGeom>
          <a:noFill/>
          <a:ln w="2857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32775" name="Line 7"/>
          <p:cNvSpPr>
            <a:spLocks noChangeShapeType="1"/>
          </p:cNvSpPr>
          <p:nvPr/>
        </p:nvSpPr>
        <p:spPr bwMode="auto">
          <a:xfrm>
            <a:off x="6659563" y="1570038"/>
            <a:ext cx="431800" cy="0"/>
          </a:xfrm>
          <a:prstGeom prst="line">
            <a:avLst/>
          </a:prstGeom>
          <a:noFill/>
          <a:ln w="2857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9" name="Rectangle 3"/>
          <p:cNvSpPr txBox="1">
            <a:spLocks noChangeArrowheads="1"/>
          </p:cNvSpPr>
          <p:nvPr/>
        </p:nvSpPr>
        <p:spPr>
          <a:xfrm>
            <a:off x="1800225" y="3001963"/>
            <a:ext cx="5900738" cy="1949450"/>
          </a:xfrm>
          <a:prstGeom prst="rect">
            <a:avLst/>
          </a:prstGeom>
        </p:spPr>
        <p:txBody>
          <a:bodyPr/>
          <a:lstStyle>
            <a:lvl1pPr marL="266700" indent="-266700" algn="l" defTabSz="712788"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pitchFamily="34"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pitchFamily="34"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pitchFamily="34"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eaLnBrk="1" hangingPunct="1">
              <a:lnSpc>
                <a:spcPct val="150000"/>
              </a:lnSpc>
              <a:buFont typeface="Arial" pitchFamily="34" charset="0"/>
              <a:buNone/>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例：在关系</a:t>
            </a:r>
            <a:r>
              <a:rPr lang="en-US" altLang="zh-CN" sz="2000">
                <a:solidFill>
                  <a:schemeClr val="bg1">
                    <a:lumMod val="50000"/>
                  </a:schemeClr>
                </a:solidFill>
                <a:latin typeface="微软雅黑" panose="020B0503020204020204" pitchFamily="34" charset="-122"/>
                <a:ea typeface="微软雅黑" panose="020B0503020204020204" pitchFamily="34" charset="-122"/>
              </a:rPr>
              <a:t>SC(Sno, Cno, Grade)</a:t>
            </a:r>
            <a:r>
              <a:rPr lang="zh-CN" altLang="en-US" sz="2000">
                <a:solidFill>
                  <a:schemeClr val="bg1">
                    <a:lumMod val="50000"/>
                  </a:schemeClr>
                </a:solidFill>
                <a:latin typeface="微软雅黑" panose="020B0503020204020204" pitchFamily="34" charset="-122"/>
                <a:ea typeface="微软雅黑" panose="020B0503020204020204" pitchFamily="34" charset="-122"/>
              </a:rPr>
              <a:t>中，</a:t>
            </a:r>
          </a:p>
          <a:p>
            <a:pPr marL="0" indent="0" eaLnBrk="1" hangingPunct="1">
              <a:lnSpc>
                <a:spcPct val="150000"/>
              </a:lnSpc>
              <a:buFont typeface="Arial" pitchFamily="34" charset="0"/>
              <a:buNone/>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由于：</a:t>
            </a:r>
            <a:r>
              <a:rPr lang="en-US" altLang="zh-CN" sz="2000">
                <a:solidFill>
                  <a:schemeClr val="bg1">
                    <a:lumMod val="50000"/>
                  </a:schemeClr>
                </a:solidFill>
                <a:latin typeface="微软雅黑" panose="020B0503020204020204" pitchFamily="34" charset="-122"/>
                <a:ea typeface="微软雅黑" panose="020B0503020204020204" pitchFamily="34" charset="-122"/>
              </a:rPr>
              <a:t>Sno →Grade</a:t>
            </a:r>
            <a:r>
              <a:rPr lang="zh-CN" altLang="en-US" sz="2000">
                <a:solidFill>
                  <a:schemeClr val="bg1">
                    <a:lumMod val="50000"/>
                  </a:schemeClr>
                </a:solidFill>
                <a:latin typeface="微软雅黑" panose="020B0503020204020204" pitchFamily="34" charset="-122"/>
                <a:ea typeface="微软雅黑" panose="020B0503020204020204" pitchFamily="34" charset="-122"/>
              </a:rPr>
              <a:t>，</a:t>
            </a:r>
            <a:r>
              <a:rPr lang="en-US" altLang="zh-CN" sz="2000">
                <a:solidFill>
                  <a:schemeClr val="bg1">
                    <a:lumMod val="50000"/>
                  </a:schemeClr>
                </a:solidFill>
                <a:latin typeface="微软雅黑" panose="020B0503020204020204" pitchFamily="34" charset="-122"/>
                <a:ea typeface="微软雅黑" panose="020B0503020204020204" pitchFamily="34" charset="-122"/>
              </a:rPr>
              <a:t>Cno → Grade</a:t>
            </a:r>
            <a:r>
              <a:rPr lang="zh-CN" altLang="en-US" sz="2000">
                <a:solidFill>
                  <a:schemeClr val="bg1">
                    <a:lumMod val="50000"/>
                  </a:schemeClr>
                </a:solidFill>
                <a:latin typeface="微软雅黑" panose="020B0503020204020204" pitchFamily="34" charset="-122"/>
                <a:ea typeface="微软雅黑" panose="020B0503020204020204" pitchFamily="34" charset="-122"/>
              </a:rPr>
              <a:t>， </a:t>
            </a:r>
          </a:p>
          <a:p>
            <a:pPr marL="0" indent="0" eaLnBrk="1" hangingPunct="1">
              <a:lnSpc>
                <a:spcPct val="150000"/>
              </a:lnSpc>
              <a:buFont typeface="Arial" pitchFamily="34" charset="0"/>
              <a:buNone/>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因此：</a:t>
            </a:r>
            <a:r>
              <a:rPr lang="en-US" altLang="zh-CN" sz="2000">
                <a:solidFill>
                  <a:schemeClr val="bg1">
                    <a:lumMod val="50000"/>
                  </a:schemeClr>
                </a:solidFill>
                <a:latin typeface="微软雅黑" panose="020B0503020204020204" pitchFamily="34" charset="-122"/>
                <a:ea typeface="微软雅黑" panose="020B0503020204020204" pitchFamily="34" charset="-122"/>
              </a:rPr>
              <a:t>(Sno, Cno) </a:t>
            </a:r>
            <a:r>
              <a:rPr lang="zh-CN" altLang="en-US" sz="2000" baseline="30000">
                <a:solidFill>
                  <a:schemeClr val="bg1">
                    <a:lumMod val="50000"/>
                  </a:schemeClr>
                </a:solidFill>
                <a:latin typeface="微软雅黑" panose="020B0503020204020204" pitchFamily="34" charset="-122"/>
                <a:ea typeface="微软雅黑" panose="020B0503020204020204" pitchFamily="34" charset="-122"/>
              </a:rPr>
              <a:t>ｆ</a:t>
            </a:r>
            <a:r>
              <a:rPr lang="zh-CN" altLang="en-US" sz="2000">
                <a:solidFill>
                  <a:schemeClr val="bg1">
                    <a:lumMod val="50000"/>
                  </a:schemeClr>
                </a:solidFill>
                <a:latin typeface="微软雅黑" panose="020B0503020204020204" pitchFamily="34" charset="-122"/>
                <a:ea typeface="微软雅黑" panose="020B0503020204020204" pitchFamily="34" charset="-122"/>
              </a:rPr>
              <a:t>  </a:t>
            </a:r>
            <a:r>
              <a:rPr lang="en-US" altLang="zh-CN" sz="2000">
                <a:solidFill>
                  <a:schemeClr val="bg1">
                    <a:lumMod val="50000"/>
                  </a:schemeClr>
                </a:solidFill>
                <a:latin typeface="微软雅黑" panose="020B0503020204020204" pitchFamily="34" charset="-122"/>
                <a:ea typeface="微软雅黑" panose="020B0503020204020204" pitchFamily="34" charset="-122"/>
              </a:rPr>
              <a:t>Grade</a:t>
            </a:r>
          </a:p>
          <a:p>
            <a:pPr marL="0" indent="0" eaLnBrk="1" hangingPunct="1">
              <a:lnSpc>
                <a:spcPct val="150000"/>
              </a:lnSpc>
              <a:buFont typeface="Arial" pitchFamily="34" charset="0"/>
              <a:buNone/>
              <a:defRPr/>
            </a:pPr>
            <a:endParaRPr lang="en-US" altLang="zh-CN" sz="2000">
              <a:solidFill>
                <a:schemeClr val="bg1">
                  <a:lumMod val="50000"/>
                </a:schemeClr>
              </a:solidFill>
              <a:latin typeface="微软雅黑" panose="020B0503020204020204" pitchFamily="34" charset="-122"/>
              <a:ea typeface="微软雅黑" panose="020B0503020204020204" pitchFamily="34" charset="-122"/>
            </a:endParaRPr>
          </a:p>
          <a:p>
            <a:pPr marL="0" indent="0" eaLnBrk="1" hangingPunct="1">
              <a:lnSpc>
                <a:spcPct val="150000"/>
              </a:lnSpc>
              <a:buFont typeface="Arial" pitchFamily="34" charset="0"/>
              <a:buNone/>
              <a:defRPr/>
            </a:pPr>
            <a:r>
              <a:rPr lang="en-US" altLang="zh-CN" sz="2000">
                <a:solidFill>
                  <a:schemeClr val="bg1">
                    <a:lumMod val="50000"/>
                  </a:schemeClr>
                </a:solidFill>
                <a:latin typeface="微软雅黑" panose="020B0503020204020204" pitchFamily="34" charset="-122"/>
                <a:ea typeface="微软雅黑" panose="020B0503020204020204" pitchFamily="34" charset="-122"/>
              </a:rPr>
              <a:t> </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a:off x="3265488" y="3721100"/>
            <a:ext cx="144462" cy="168275"/>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11" name="Line 5"/>
          <p:cNvSpPr>
            <a:spLocks noChangeShapeType="1"/>
          </p:cNvSpPr>
          <p:nvPr/>
        </p:nvSpPr>
        <p:spPr bwMode="auto">
          <a:xfrm>
            <a:off x="5003800" y="3721100"/>
            <a:ext cx="144463" cy="168275"/>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12" name="Line 4"/>
          <p:cNvSpPr>
            <a:spLocks noChangeShapeType="1"/>
          </p:cNvSpPr>
          <p:nvPr/>
        </p:nvSpPr>
        <p:spPr bwMode="auto">
          <a:xfrm>
            <a:off x="3924300" y="4441825"/>
            <a:ext cx="381000" cy="0"/>
          </a:xfrm>
          <a:prstGeom prst="line">
            <a:avLst/>
          </a:prstGeom>
          <a:noFill/>
          <a:ln w="2857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传递函数依赖</a:t>
            </a:r>
          </a:p>
        </p:txBody>
      </p:sp>
      <p:sp>
        <p:nvSpPr>
          <p:cNvPr id="27651"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a:t>定义：在关系模式</a:t>
            </a:r>
            <a:r>
              <a:rPr lang="en-US" altLang="zh-CN"/>
              <a:t>R(U)</a:t>
            </a:r>
            <a:r>
              <a:rPr lang="zh-CN" altLang="en-US"/>
              <a:t>中，如果</a:t>
            </a:r>
            <a:r>
              <a:rPr lang="en-US" altLang="zh-CN"/>
              <a:t>X→Y</a:t>
            </a:r>
            <a:r>
              <a:rPr lang="zh-CN" altLang="en-US"/>
              <a:t>，</a:t>
            </a:r>
            <a:r>
              <a:rPr lang="en-US" altLang="zh-CN"/>
              <a:t>Y→Z</a:t>
            </a:r>
            <a:r>
              <a:rPr lang="zh-CN" altLang="en-US"/>
              <a:t>，且</a:t>
            </a:r>
            <a:r>
              <a:rPr lang="en-US" altLang="zh-CN"/>
              <a:t>Y </a:t>
            </a:r>
            <a:r>
              <a:rPr lang="en-US" altLang="zh-CN">
                <a:sym typeface="Symbol" pitchFamily="18" charset="2"/>
              </a:rPr>
              <a:t></a:t>
            </a:r>
            <a:r>
              <a:rPr lang="en-US" altLang="zh-CN"/>
              <a:t>X</a:t>
            </a:r>
            <a:r>
              <a:rPr lang="zh-CN" altLang="en-US"/>
              <a:t>，</a:t>
            </a:r>
            <a:r>
              <a:rPr lang="en-US" altLang="zh-CN"/>
              <a:t>Y→X</a:t>
            </a:r>
            <a:r>
              <a:rPr lang="zh-CN" altLang="en-US"/>
              <a:t>，则称</a:t>
            </a:r>
            <a:r>
              <a:rPr lang="en-US" altLang="zh-CN"/>
              <a:t>Z</a:t>
            </a:r>
            <a:r>
              <a:rPr lang="zh-CN" altLang="en-US"/>
              <a:t>传递函数依赖于</a:t>
            </a:r>
            <a:r>
              <a:rPr lang="en-US" altLang="zh-CN"/>
              <a:t>X</a:t>
            </a:r>
            <a:r>
              <a:rPr lang="zh-CN" altLang="en-US"/>
              <a:t>。</a:t>
            </a:r>
          </a:p>
          <a:p>
            <a:pPr marL="0" indent="0" eaLnBrk="1" hangingPunct="1">
              <a:lnSpc>
                <a:spcPct val="150000"/>
              </a:lnSpc>
              <a:buFont typeface="Arial" pitchFamily="34" charset="0"/>
              <a:buNone/>
              <a:defRPr/>
            </a:pPr>
            <a:r>
              <a:rPr lang="zh-CN" altLang="en-US"/>
              <a:t>注</a:t>
            </a:r>
            <a:r>
              <a:rPr lang="en-US" altLang="zh-CN"/>
              <a:t>: </a:t>
            </a:r>
            <a:r>
              <a:rPr lang="zh-CN" altLang="en-US"/>
              <a:t>如果</a:t>
            </a:r>
            <a:r>
              <a:rPr lang="en-US" altLang="zh-CN"/>
              <a:t>Y→X</a:t>
            </a:r>
            <a:r>
              <a:rPr lang="zh-CN" altLang="en-US"/>
              <a:t>， 即</a:t>
            </a:r>
            <a:r>
              <a:rPr lang="en-US" altLang="zh-CN"/>
              <a:t>X←→Y</a:t>
            </a:r>
            <a:r>
              <a:rPr lang="zh-CN" altLang="en-US"/>
              <a:t>，则</a:t>
            </a:r>
            <a:r>
              <a:rPr lang="en-US" altLang="zh-CN"/>
              <a:t>Z</a:t>
            </a:r>
            <a:r>
              <a:rPr lang="zh-CN" altLang="en-US"/>
              <a:t>直接依赖于</a:t>
            </a:r>
            <a:r>
              <a:rPr lang="en-US" altLang="zh-CN"/>
              <a:t>X</a:t>
            </a:r>
            <a:r>
              <a:rPr lang="zh-CN" altLang="en-US"/>
              <a:t>。</a:t>
            </a:r>
          </a:p>
          <a:p>
            <a:pPr marL="0" indent="0" eaLnBrk="1" hangingPunct="1">
              <a:lnSpc>
                <a:spcPct val="150000"/>
              </a:lnSpc>
              <a:buFont typeface="Arial" pitchFamily="34" charset="0"/>
              <a:buNone/>
              <a:defRPr/>
            </a:pPr>
            <a:endParaRPr lang="zh-CN" altLang="en-US"/>
          </a:p>
          <a:p>
            <a:pPr marL="0" indent="0" eaLnBrk="1" hangingPunct="1">
              <a:lnSpc>
                <a:spcPct val="150000"/>
              </a:lnSpc>
              <a:buFont typeface="Arial" pitchFamily="34" charset="0"/>
              <a:buNone/>
              <a:defRPr/>
            </a:pPr>
            <a:r>
              <a:rPr lang="zh-CN" altLang="en-US"/>
              <a:t>例：在关系</a:t>
            </a:r>
            <a:r>
              <a:rPr lang="en-US" altLang="zh-CN"/>
              <a:t>Std(Sno</a:t>
            </a:r>
            <a:r>
              <a:rPr lang="zh-CN" altLang="en-US"/>
              <a:t>，</a:t>
            </a:r>
            <a:r>
              <a:rPr lang="en-US" altLang="zh-CN"/>
              <a:t>Sdept</a:t>
            </a:r>
            <a:r>
              <a:rPr lang="zh-CN" altLang="en-US"/>
              <a:t>，</a:t>
            </a:r>
            <a:r>
              <a:rPr lang="en-US" altLang="zh-CN"/>
              <a:t>Mname)</a:t>
            </a:r>
            <a:r>
              <a:rPr lang="zh-CN" altLang="en-US"/>
              <a:t>中，有：</a:t>
            </a:r>
          </a:p>
          <a:p>
            <a:pPr marL="0" indent="0" eaLnBrk="1" hangingPunct="1">
              <a:lnSpc>
                <a:spcPct val="150000"/>
              </a:lnSpc>
              <a:buFont typeface="Arial" pitchFamily="34" charset="0"/>
              <a:buNone/>
              <a:defRPr/>
            </a:pPr>
            <a:r>
              <a:rPr lang="zh-CN" altLang="en-US"/>
              <a:t>      </a:t>
            </a:r>
            <a:r>
              <a:rPr lang="en-US" altLang="zh-CN"/>
              <a:t>Sno → Sdept</a:t>
            </a:r>
            <a:r>
              <a:rPr lang="zh-CN" altLang="en-US"/>
              <a:t>，</a:t>
            </a:r>
            <a:r>
              <a:rPr lang="en-US" altLang="zh-CN"/>
              <a:t>Sdept → Mname</a:t>
            </a:r>
          </a:p>
          <a:p>
            <a:pPr marL="0" indent="0" eaLnBrk="1" hangingPunct="1">
              <a:lnSpc>
                <a:spcPct val="150000"/>
              </a:lnSpc>
              <a:buFont typeface="Arial" pitchFamily="34" charset="0"/>
              <a:buNone/>
              <a:defRPr/>
            </a:pPr>
            <a:r>
              <a:rPr lang="en-US" altLang="zh-CN"/>
              <a:t>      Mname</a:t>
            </a:r>
            <a:r>
              <a:rPr lang="zh-CN" altLang="en-US"/>
              <a:t>传递函数依赖于</a:t>
            </a:r>
            <a:r>
              <a:rPr lang="en-US" altLang="zh-CN"/>
              <a:t>Sno</a:t>
            </a:r>
          </a:p>
        </p:txBody>
      </p:sp>
      <p:sp>
        <p:nvSpPr>
          <p:cNvPr id="34820" name="Line 4"/>
          <p:cNvSpPr>
            <a:spLocks noChangeShapeType="1"/>
          </p:cNvSpPr>
          <p:nvPr/>
        </p:nvSpPr>
        <p:spPr bwMode="auto">
          <a:xfrm>
            <a:off x="6470650" y="993775"/>
            <a:ext cx="228600" cy="254000"/>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34821" name="Line 5"/>
          <p:cNvSpPr>
            <a:spLocks noChangeShapeType="1"/>
          </p:cNvSpPr>
          <p:nvPr/>
        </p:nvSpPr>
        <p:spPr bwMode="auto">
          <a:xfrm>
            <a:off x="7261225" y="979488"/>
            <a:ext cx="233363" cy="196850"/>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候选码</a:t>
            </a:r>
          </a:p>
        </p:txBody>
      </p:sp>
      <p:sp>
        <p:nvSpPr>
          <p:cNvPr id="2"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a:t>定义：设</a:t>
            </a:r>
            <a:r>
              <a:rPr lang="en-US" altLang="zh-CN" dirty="0"/>
              <a:t>K</a:t>
            </a:r>
            <a:r>
              <a:rPr lang="zh-CN" altLang="en-US" dirty="0"/>
              <a:t>为关系模式</a:t>
            </a:r>
            <a:r>
              <a:rPr lang="en-US" altLang="zh-CN" dirty="0"/>
              <a:t>R&lt;U,F&gt;</a:t>
            </a:r>
            <a:r>
              <a:rPr lang="zh-CN" altLang="en-US" dirty="0"/>
              <a:t>中的属性或属性组合。若</a:t>
            </a:r>
            <a:r>
              <a:rPr lang="en-US" altLang="zh-CN" dirty="0"/>
              <a:t>K  </a:t>
            </a:r>
            <a:r>
              <a:rPr lang="zh-CN" altLang="en-US" baseline="30000" dirty="0"/>
              <a:t>ｆ</a:t>
            </a:r>
            <a:r>
              <a:rPr lang="zh-CN" altLang="en-US" dirty="0"/>
              <a:t>  </a:t>
            </a:r>
            <a:r>
              <a:rPr lang="en-US" altLang="zh-CN" dirty="0"/>
              <a:t>U</a:t>
            </a:r>
            <a:r>
              <a:rPr lang="zh-CN" altLang="en-US" dirty="0"/>
              <a:t>，则</a:t>
            </a:r>
            <a:r>
              <a:rPr lang="en-US" altLang="zh-CN" dirty="0"/>
              <a:t>K</a:t>
            </a:r>
            <a:r>
              <a:rPr lang="zh-CN" altLang="en-US" dirty="0"/>
              <a:t>称为</a:t>
            </a:r>
            <a:r>
              <a:rPr lang="en-US" altLang="zh-CN" dirty="0"/>
              <a:t>R</a:t>
            </a:r>
            <a:r>
              <a:rPr lang="zh-CN" altLang="en-US" dirty="0"/>
              <a:t>的一个侯选码（</a:t>
            </a:r>
            <a:r>
              <a:rPr lang="en-US" altLang="zh-CN" dirty="0"/>
              <a:t>Candidate Key</a:t>
            </a:r>
            <a:r>
              <a:rPr lang="zh-CN" altLang="en-US" dirty="0"/>
              <a:t>）。若关系模式</a:t>
            </a:r>
            <a:r>
              <a:rPr lang="en-US" altLang="zh-CN" dirty="0"/>
              <a:t>R</a:t>
            </a:r>
            <a:r>
              <a:rPr lang="zh-CN" altLang="en-US" dirty="0"/>
              <a:t>有多个候选码，则选定其中的一个做为主码（</a:t>
            </a:r>
            <a:r>
              <a:rPr lang="en-US" altLang="zh-CN" dirty="0"/>
              <a:t>Primary key</a:t>
            </a:r>
            <a:r>
              <a:rPr lang="zh-CN" altLang="en-US" dirty="0"/>
              <a:t>）。</a:t>
            </a:r>
          </a:p>
          <a:p>
            <a:pPr lvl="1" eaLnBrk="1" hangingPunct="1">
              <a:lnSpc>
                <a:spcPct val="150000"/>
              </a:lnSpc>
              <a:buFont typeface="Wingdings" panose="05000000000000000000" pitchFamily="2" charset="2"/>
              <a:buChar char="l"/>
              <a:defRPr/>
            </a:pPr>
            <a:r>
              <a:rPr lang="zh-CN" altLang="en-US" sz="2400" b="1" dirty="0">
                <a:solidFill>
                  <a:srgbClr val="FF0000"/>
                </a:solidFill>
              </a:rPr>
              <a:t>主属性</a:t>
            </a:r>
            <a:r>
              <a:rPr lang="zh-CN" altLang="en-US" dirty="0"/>
              <a:t>：候选码中包含的属性称为主属性</a:t>
            </a:r>
          </a:p>
          <a:p>
            <a:pPr lvl="1" eaLnBrk="1" hangingPunct="1">
              <a:lnSpc>
                <a:spcPct val="150000"/>
              </a:lnSpc>
              <a:buFont typeface="Wingdings" panose="05000000000000000000" pitchFamily="2" charset="2"/>
              <a:buChar char="l"/>
              <a:defRPr/>
            </a:pPr>
            <a:r>
              <a:rPr lang="zh-CN" altLang="en-US" sz="2400" b="1" dirty="0">
                <a:solidFill>
                  <a:srgbClr val="FF0000"/>
                </a:solidFill>
              </a:rPr>
              <a:t>非主属性</a:t>
            </a:r>
            <a:r>
              <a:rPr lang="zh-CN" altLang="en-US" dirty="0"/>
              <a:t>：不包含在任何一个候选码中的属性</a:t>
            </a:r>
          </a:p>
          <a:p>
            <a:pPr lvl="1" eaLnBrk="1" hangingPunct="1">
              <a:lnSpc>
                <a:spcPct val="150000"/>
              </a:lnSpc>
              <a:buFont typeface="Wingdings" panose="05000000000000000000" pitchFamily="2" charset="2"/>
              <a:buChar char="l"/>
              <a:defRPr/>
            </a:pPr>
            <a:r>
              <a:rPr lang="zh-CN" altLang="en-US" sz="2400" b="1" dirty="0">
                <a:solidFill>
                  <a:srgbClr val="FF0000"/>
                </a:solidFill>
              </a:rPr>
              <a:t>全码</a:t>
            </a:r>
            <a:r>
              <a:rPr lang="zh-CN" altLang="en-US" dirty="0"/>
              <a:t>：整个属性组都是码</a:t>
            </a:r>
          </a:p>
        </p:txBody>
      </p:sp>
      <p:sp>
        <p:nvSpPr>
          <p:cNvPr id="35844" name="Line 4"/>
          <p:cNvSpPr>
            <a:spLocks noChangeShapeType="1"/>
          </p:cNvSpPr>
          <p:nvPr/>
        </p:nvSpPr>
        <p:spPr bwMode="auto">
          <a:xfrm>
            <a:off x="7208838" y="1128713"/>
            <a:ext cx="381000" cy="0"/>
          </a:xfrm>
          <a:prstGeom prst="line">
            <a:avLst/>
          </a:prstGeom>
          <a:noFill/>
          <a:ln w="28575">
            <a:solidFill>
              <a:schemeClr val="bg1">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外部码（外键）</a:t>
            </a:r>
          </a:p>
        </p:txBody>
      </p:sp>
      <p:sp>
        <p:nvSpPr>
          <p:cNvPr id="29699"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a:t>定义：关系模式 </a:t>
            </a:r>
            <a:r>
              <a:rPr lang="en-US" altLang="zh-CN"/>
              <a:t>R </a:t>
            </a:r>
            <a:r>
              <a:rPr lang="zh-CN" altLang="en-US"/>
              <a:t>中属性或属性组</a:t>
            </a:r>
            <a:r>
              <a:rPr lang="en-US" altLang="zh-CN"/>
              <a:t>X </a:t>
            </a:r>
            <a:r>
              <a:rPr lang="zh-CN" altLang="en-US"/>
              <a:t>并非 </a:t>
            </a:r>
            <a:r>
              <a:rPr lang="en-US" altLang="zh-CN"/>
              <a:t>R</a:t>
            </a:r>
            <a:r>
              <a:rPr lang="zh-CN" altLang="en-US"/>
              <a:t>的码，但 </a:t>
            </a:r>
            <a:r>
              <a:rPr lang="en-US" altLang="zh-CN"/>
              <a:t>X </a:t>
            </a:r>
            <a:r>
              <a:rPr lang="zh-CN" altLang="en-US"/>
              <a:t>是另一个关系模式的码，则称 </a:t>
            </a:r>
            <a:r>
              <a:rPr lang="en-US" altLang="zh-CN"/>
              <a:t>X </a:t>
            </a:r>
            <a:r>
              <a:rPr lang="zh-CN" altLang="en-US"/>
              <a:t>是</a:t>
            </a:r>
            <a:r>
              <a:rPr lang="en-US" altLang="zh-CN"/>
              <a:t>R </a:t>
            </a:r>
            <a:r>
              <a:rPr lang="zh-CN" altLang="en-US"/>
              <a:t>的外部码（</a:t>
            </a:r>
            <a:r>
              <a:rPr lang="en-US" altLang="zh-CN"/>
              <a:t>Foreign key</a:t>
            </a:r>
            <a:r>
              <a:rPr lang="zh-CN" altLang="en-US"/>
              <a:t>）也称外键。</a:t>
            </a:r>
          </a:p>
          <a:p>
            <a:pPr eaLnBrk="1" hangingPunct="1">
              <a:lnSpc>
                <a:spcPct val="150000"/>
              </a:lnSpc>
              <a:defRPr/>
            </a:pPr>
            <a:r>
              <a:rPr lang="zh-CN" altLang="en-US"/>
              <a:t>主码又和外部码一起提供了表示关系间联系的手段。</a:t>
            </a:r>
          </a:p>
        </p:txBody>
      </p:sp>
      <p:pic>
        <p:nvPicPr>
          <p:cNvPr id="368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140" y="2332250"/>
            <a:ext cx="4397004" cy="28080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范式</a:t>
            </a:r>
          </a:p>
        </p:txBody>
      </p:sp>
      <p:sp>
        <p:nvSpPr>
          <p:cNvPr id="30723" name="Rectangle 3"/>
          <p:cNvSpPr>
            <a:spLocks noGrp="1" noChangeArrowheads="1"/>
          </p:cNvSpPr>
          <p:nvPr>
            <p:ph sz="quarter" idx="10"/>
          </p:nvPr>
        </p:nvSpPr>
        <p:spPr>
          <a:xfrm>
            <a:off x="684213" y="769938"/>
            <a:ext cx="8316913" cy="4319587"/>
          </a:xfrm>
        </p:spPr>
        <p:txBody>
          <a:bodyPr/>
          <a:lstStyle/>
          <a:p>
            <a:pPr eaLnBrk="1" hangingPunct="1">
              <a:lnSpc>
                <a:spcPct val="150000"/>
              </a:lnSpc>
              <a:defRPr/>
            </a:pPr>
            <a:r>
              <a:rPr lang="zh-CN" altLang="en-US" sz="1800"/>
              <a:t>范式的概念最早由</a:t>
            </a:r>
            <a:r>
              <a:rPr lang="en-US" altLang="zh-CN" sz="1800"/>
              <a:t>E.F.Codd</a:t>
            </a:r>
            <a:r>
              <a:rPr lang="zh-CN" altLang="en-US" sz="1800"/>
              <a:t>提出</a:t>
            </a:r>
          </a:p>
          <a:p>
            <a:pPr eaLnBrk="1" hangingPunct="1">
              <a:lnSpc>
                <a:spcPct val="150000"/>
              </a:lnSpc>
              <a:defRPr/>
            </a:pPr>
            <a:r>
              <a:rPr lang="zh-CN" altLang="en-US" sz="1800"/>
              <a:t>从</a:t>
            </a:r>
            <a:r>
              <a:rPr lang="en-US" altLang="zh-CN" sz="1800"/>
              <a:t>1971</a:t>
            </a:r>
            <a:r>
              <a:rPr lang="zh-CN" altLang="en-US" sz="1800"/>
              <a:t>年起，</a:t>
            </a:r>
            <a:r>
              <a:rPr lang="en-US" altLang="zh-CN" sz="1800"/>
              <a:t>Codd</a:t>
            </a:r>
            <a:r>
              <a:rPr lang="zh-CN" altLang="en-US" sz="1800"/>
              <a:t>相继提出了关系的三级规范化形式，即第一范式（</a:t>
            </a:r>
            <a:r>
              <a:rPr lang="en-US" altLang="zh-CN" sz="1800"/>
              <a:t>1NF</a:t>
            </a:r>
            <a:r>
              <a:rPr lang="zh-CN" altLang="en-US" sz="1800"/>
              <a:t>）、第二范式（</a:t>
            </a:r>
            <a:r>
              <a:rPr lang="en-US" altLang="zh-CN" sz="1800"/>
              <a:t>2NF</a:t>
            </a:r>
            <a:r>
              <a:rPr lang="zh-CN" altLang="en-US" sz="1800"/>
              <a:t>）、第三范式（</a:t>
            </a:r>
            <a:r>
              <a:rPr lang="en-US" altLang="zh-CN" sz="1800"/>
              <a:t>3NF</a:t>
            </a:r>
            <a:r>
              <a:rPr lang="zh-CN" altLang="en-US" sz="1800"/>
              <a:t>）</a:t>
            </a:r>
          </a:p>
          <a:p>
            <a:pPr eaLnBrk="1" hangingPunct="1">
              <a:lnSpc>
                <a:spcPct val="150000"/>
              </a:lnSpc>
              <a:defRPr/>
            </a:pPr>
            <a:r>
              <a:rPr lang="en-US" altLang="zh-CN" sz="1800"/>
              <a:t>1974</a:t>
            </a:r>
            <a:r>
              <a:rPr lang="zh-CN" altLang="en-US" sz="1800"/>
              <a:t>年，</a:t>
            </a:r>
            <a:r>
              <a:rPr lang="en-US" altLang="zh-CN" sz="1800"/>
              <a:t>Codd</a:t>
            </a:r>
            <a:r>
              <a:rPr lang="zh-CN" altLang="en-US" sz="1800"/>
              <a:t>和</a:t>
            </a:r>
            <a:r>
              <a:rPr lang="en-US" altLang="zh-CN" sz="1800"/>
              <a:t>Boyce</a:t>
            </a:r>
            <a:r>
              <a:rPr lang="zh-CN" altLang="en-US" sz="1800"/>
              <a:t>以共同提出了一个新的范式的概念，即</a:t>
            </a:r>
            <a:r>
              <a:rPr lang="en-US" altLang="zh-CN" sz="1800"/>
              <a:t>Boyce-Codd</a:t>
            </a:r>
            <a:r>
              <a:rPr lang="zh-CN" altLang="en-US" sz="1800"/>
              <a:t>范式，简称</a:t>
            </a:r>
            <a:r>
              <a:rPr lang="en-US" altLang="zh-CN" sz="1800"/>
              <a:t>BC</a:t>
            </a:r>
            <a:r>
              <a:rPr lang="zh-CN" altLang="en-US" sz="1800"/>
              <a:t>范式</a:t>
            </a:r>
          </a:p>
          <a:p>
            <a:pPr eaLnBrk="1" hangingPunct="1">
              <a:lnSpc>
                <a:spcPct val="150000"/>
              </a:lnSpc>
              <a:defRPr/>
            </a:pPr>
            <a:r>
              <a:rPr lang="en-US" altLang="zh-CN" sz="1800"/>
              <a:t>1976</a:t>
            </a:r>
            <a:r>
              <a:rPr lang="zh-CN" altLang="en-US" sz="1800"/>
              <a:t>年</a:t>
            </a:r>
            <a:r>
              <a:rPr lang="en-US" altLang="zh-CN" sz="1800"/>
              <a:t>Fagin</a:t>
            </a:r>
            <a:r>
              <a:rPr lang="zh-CN" altLang="en-US" sz="1800"/>
              <a:t>提出了第四范式</a:t>
            </a:r>
          </a:p>
          <a:p>
            <a:pPr eaLnBrk="1" hangingPunct="1">
              <a:lnSpc>
                <a:spcPct val="150000"/>
              </a:lnSpc>
              <a:defRPr/>
            </a:pPr>
            <a:r>
              <a:rPr lang="zh-CN" altLang="en-US" sz="1800"/>
              <a:t>后来又有人定义了第五范式</a:t>
            </a:r>
          </a:p>
          <a:p>
            <a:pPr eaLnBrk="1" hangingPunct="1">
              <a:lnSpc>
                <a:spcPct val="150000"/>
              </a:lnSpc>
              <a:defRPr/>
            </a:pPr>
            <a:r>
              <a:rPr lang="zh-CN" altLang="en-US" sz="1800"/>
              <a:t>至此在关系数据库规范中建立了一个范式系列：</a:t>
            </a:r>
            <a:r>
              <a:rPr lang="en-US" altLang="zh-CN" sz="1800"/>
              <a:t>1NF</a:t>
            </a:r>
            <a:r>
              <a:rPr lang="zh-CN" altLang="en-US" sz="1800"/>
              <a:t>、</a:t>
            </a:r>
            <a:r>
              <a:rPr lang="en-US" altLang="zh-CN" sz="1800"/>
              <a:t>2NF</a:t>
            </a:r>
            <a:r>
              <a:rPr lang="zh-CN" altLang="en-US" sz="1800"/>
              <a:t>、</a:t>
            </a:r>
            <a:r>
              <a:rPr lang="en-US" altLang="zh-CN" sz="1800"/>
              <a:t>3NF</a:t>
            </a:r>
            <a:r>
              <a:rPr lang="zh-CN" altLang="en-US" sz="1800"/>
              <a:t>、</a:t>
            </a:r>
            <a:r>
              <a:rPr lang="en-US" altLang="zh-CN" sz="1800"/>
              <a:t>BCNF</a:t>
            </a:r>
            <a:r>
              <a:rPr lang="zh-CN" altLang="en-US" sz="1800"/>
              <a:t>、</a:t>
            </a:r>
            <a:r>
              <a:rPr lang="en-US" altLang="zh-CN" sz="1800"/>
              <a:t>4NF</a:t>
            </a:r>
            <a:r>
              <a:rPr lang="zh-CN" altLang="en-US" sz="1800"/>
              <a:t>、</a:t>
            </a:r>
            <a:r>
              <a:rPr lang="en-US" altLang="zh-CN" sz="1800"/>
              <a:t>5NF</a:t>
            </a:r>
            <a:r>
              <a:rPr lang="zh-CN" altLang="en-US" sz="1800"/>
              <a:t>，一级比一级有更严格的要求。</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范式</a:t>
            </a:r>
          </a:p>
        </p:txBody>
      </p:sp>
      <p:sp>
        <p:nvSpPr>
          <p:cNvPr id="31747" name="Rectangle 3"/>
          <p:cNvSpPr>
            <a:spLocks noGrp="1" noChangeArrowheads="1"/>
          </p:cNvSpPr>
          <p:nvPr>
            <p:ph sz="quarter" idx="10"/>
          </p:nvPr>
        </p:nvSpPr>
        <p:spPr>
          <a:xfrm>
            <a:off x="684213" y="769938"/>
            <a:ext cx="3905250" cy="4319587"/>
          </a:xfrm>
        </p:spPr>
        <p:txBody>
          <a:bodyPr/>
          <a:lstStyle/>
          <a:p>
            <a:pPr eaLnBrk="1" hangingPunct="1">
              <a:lnSpc>
                <a:spcPct val="150000"/>
              </a:lnSpc>
              <a:defRPr/>
            </a:pPr>
            <a:r>
              <a:rPr lang="zh-CN" altLang="en-US" dirty="0"/>
              <a:t>各种范式之间存在</a:t>
            </a:r>
            <a:r>
              <a:rPr lang="zh-CN" altLang="en-US"/>
              <a:t>联系：</a:t>
            </a:r>
          </a:p>
          <a:p>
            <a:pPr eaLnBrk="1" hangingPunct="1">
              <a:lnSpc>
                <a:spcPct val="150000"/>
              </a:lnSpc>
              <a:defRPr/>
            </a:pPr>
            <a:endParaRPr lang="zh-CN" altLang="en-US"/>
          </a:p>
          <a:p>
            <a:pPr eaLnBrk="1" hangingPunct="1">
              <a:lnSpc>
                <a:spcPct val="150000"/>
              </a:lnSpc>
              <a:defRPr/>
            </a:pPr>
            <a:r>
              <a:rPr lang="zh-CN" altLang="en-US"/>
              <a:t>某</a:t>
            </a:r>
            <a:r>
              <a:rPr lang="zh-CN" altLang="en-US" dirty="0"/>
              <a:t>一关系模式</a:t>
            </a:r>
            <a:r>
              <a:rPr lang="en-US" altLang="zh-CN" dirty="0"/>
              <a:t>R</a:t>
            </a:r>
            <a:r>
              <a:rPr lang="zh-CN" altLang="en-US" dirty="0"/>
              <a:t>为第</a:t>
            </a:r>
            <a:r>
              <a:rPr lang="en-US" altLang="zh-CN" dirty="0"/>
              <a:t>n</a:t>
            </a:r>
            <a:r>
              <a:rPr lang="zh-CN" altLang="en-US" dirty="0"/>
              <a:t>范式，可简记为</a:t>
            </a:r>
            <a:r>
              <a:rPr lang="en-US" altLang="zh-CN" dirty="0" err="1"/>
              <a:t>R∈nNF</a:t>
            </a:r>
            <a:r>
              <a:rPr lang="zh-CN" altLang="en-US" dirty="0"/>
              <a:t>。</a:t>
            </a:r>
          </a:p>
        </p:txBody>
      </p:sp>
      <p:graphicFrame>
        <p:nvGraphicFramePr>
          <p:cNvPr id="32772" name="Object 4"/>
          <p:cNvGraphicFramePr>
            <a:graphicFrameLocks noChangeAspect="1"/>
          </p:cNvGraphicFramePr>
          <p:nvPr>
            <p:extLst>
              <p:ext uri="{D42A27DB-BD31-4B8C-83A1-F6EECF244321}">
                <p14:modId xmlns:p14="http://schemas.microsoft.com/office/powerpoint/2010/main" val="3109190797"/>
              </p:ext>
            </p:extLst>
          </p:nvPr>
        </p:nvGraphicFramePr>
        <p:xfrm>
          <a:off x="1187450" y="1417638"/>
          <a:ext cx="5695950" cy="301625"/>
        </p:xfrm>
        <a:graphic>
          <a:graphicData uri="http://schemas.openxmlformats.org/presentationml/2006/ole">
            <mc:AlternateContent xmlns:mc="http://schemas.openxmlformats.org/markup-compatibility/2006">
              <mc:Choice xmlns:v="urn:schemas-microsoft-com:vml" Requires="v">
                <p:oleObj spid="_x0000_s32792" name="公式" r:id="rId3" imgW="2794000" imgH="177800" progId="Equation.3">
                  <p:embed/>
                </p:oleObj>
              </mc:Choice>
              <mc:Fallback>
                <p:oleObj name="公式" r:id="rId3" imgW="2794000" imgH="177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417638"/>
                        <a:ext cx="56959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3" name="组合 4"/>
          <p:cNvGrpSpPr>
            <a:grpSpLocks/>
          </p:cNvGrpSpPr>
          <p:nvPr/>
        </p:nvGrpSpPr>
        <p:grpSpPr bwMode="auto">
          <a:xfrm>
            <a:off x="4894263" y="1778000"/>
            <a:ext cx="3384550" cy="3384550"/>
            <a:chOff x="150936" y="1741660"/>
            <a:chExt cx="3384376" cy="3384000"/>
          </a:xfrm>
        </p:grpSpPr>
        <p:sp>
          <p:nvSpPr>
            <p:cNvPr id="2" name="同心圆 1"/>
            <p:cNvSpPr/>
            <p:nvPr/>
          </p:nvSpPr>
          <p:spPr>
            <a:xfrm>
              <a:off x="150936" y="1741660"/>
              <a:ext cx="3384376" cy="3384000"/>
            </a:xfrm>
            <a:prstGeom prst="donut">
              <a:avLst>
                <a:gd name="adj" fmla="val 86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7" name="同心圆 6"/>
            <p:cNvSpPr/>
            <p:nvPr/>
          </p:nvSpPr>
          <p:spPr>
            <a:xfrm>
              <a:off x="403335" y="2000381"/>
              <a:ext cx="2881165" cy="2880844"/>
            </a:xfrm>
            <a:prstGeom prst="donut">
              <a:avLst>
                <a:gd name="adj" fmla="val 73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8" name="同心圆 7"/>
            <p:cNvSpPr/>
            <p:nvPr/>
          </p:nvSpPr>
          <p:spPr>
            <a:xfrm>
              <a:off x="584301" y="2181327"/>
              <a:ext cx="2519233" cy="2520540"/>
            </a:xfrm>
            <a:prstGeom prst="donut">
              <a:avLst>
                <a:gd name="adj" fmla="val 7333"/>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9" name="同心圆 8"/>
            <p:cNvSpPr/>
            <p:nvPr/>
          </p:nvSpPr>
          <p:spPr>
            <a:xfrm>
              <a:off x="765266" y="2354335"/>
              <a:ext cx="2160477" cy="2160237"/>
            </a:xfrm>
            <a:prstGeom prst="donut">
              <a:avLst>
                <a:gd name="adj" fmla="val 964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10" name="同心圆 9"/>
            <p:cNvSpPr/>
            <p:nvPr/>
          </p:nvSpPr>
          <p:spPr>
            <a:xfrm>
              <a:off x="924008" y="2513060"/>
              <a:ext cx="1857280" cy="1799932"/>
            </a:xfrm>
            <a:prstGeom prst="donut">
              <a:avLst>
                <a:gd name="adj" fmla="val 10111"/>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11" name="同心圆 10"/>
            <p:cNvSpPr/>
            <p:nvPr/>
          </p:nvSpPr>
          <p:spPr>
            <a:xfrm>
              <a:off x="1089100" y="2682895"/>
              <a:ext cx="1511222" cy="1460263"/>
            </a:xfrm>
            <a:prstGeom prst="donu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32780" name="TextBox 3"/>
            <p:cNvSpPr txBox="1">
              <a:spLocks noChangeArrowheads="1"/>
            </p:cNvSpPr>
            <p:nvPr/>
          </p:nvSpPr>
          <p:spPr bwMode="auto">
            <a:xfrm>
              <a:off x="1591147" y="3274359"/>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5NF</a:t>
              </a:r>
              <a:endParaRPr lang="zh-CN" altLang="en-US" sz="1200" b="1"/>
            </a:p>
          </p:txBody>
        </p:sp>
        <p:sp>
          <p:nvSpPr>
            <p:cNvPr id="32781" name="TextBox 13"/>
            <p:cNvSpPr txBox="1">
              <a:spLocks noChangeArrowheads="1"/>
            </p:cNvSpPr>
            <p:nvPr/>
          </p:nvSpPr>
          <p:spPr bwMode="auto">
            <a:xfrm>
              <a:off x="1598342" y="2645365"/>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4NF</a:t>
              </a:r>
              <a:endParaRPr lang="zh-CN" altLang="en-US" sz="1200" b="1"/>
            </a:p>
          </p:txBody>
        </p:sp>
        <p:sp>
          <p:nvSpPr>
            <p:cNvPr id="32782" name="TextBox 14"/>
            <p:cNvSpPr txBox="1">
              <a:spLocks noChangeArrowheads="1"/>
            </p:cNvSpPr>
            <p:nvPr/>
          </p:nvSpPr>
          <p:spPr bwMode="auto">
            <a:xfrm>
              <a:off x="1615006" y="2307893"/>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3NF</a:t>
              </a:r>
              <a:endParaRPr lang="zh-CN" altLang="en-US" sz="1200" b="1"/>
            </a:p>
          </p:txBody>
        </p:sp>
        <p:sp>
          <p:nvSpPr>
            <p:cNvPr id="32783" name="TextBox 15"/>
            <p:cNvSpPr txBox="1">
              <a:spLocks noChangeArrowheads="1"/>
            </p:cNvSpPr>
            <p:nvPr/>
          </p:nvSpPr>
          <p:spPr bwMode="auto">
            <a:xfrm>
              <a:off x="1603094" y="2127021"/>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2NF</a:t>
              </a:r>
              <a:endParaRPr lang="zh-CN" altLang="en-US" sz="1200" b="1"/>
            </a:p>
          </p:txBody>
        </p:sp>
        <p:sp>
          <p:nvSpPr>
            <p:cNvPr id="32784" name="TextBox 16"/>
            <p:cNvSpPr txBox="1">
              <a:spLocks noChangeArrowheads="1"/>
            </p:cNvSpPr>
            <p:nvPr/>
          </p:nvSpPr>
          <p:spPr bwMode="auto">
            <a:xfrm>
              <a:off x="1547664" y="2483806"/>
              <a:ext cx="6110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BCNF</a:t>
              </a:r>
              <a:endParaRPr lang="zh-CN" altLang="en-US" sz="1200" b="1"/>
            </a:p>
          </p:txBody>
        </p:sp>
        <p:sp>
          <p:nvSpPr>
            <p:cNvPr id="32785" name="TextBox 17"/>
            <p:cNvSpPr txBox="1">
              <a:spLocks noChangeArrowheads="1"/>
            </p:cNvSpPr>
            <p:nvPr/>
          </p:nvSpPr>
          <p:spPr bwMode="auto">
            <a:xfrm>
              <a:off x="1623563" y="1945657"/>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1NF</a:t>
              </a:r>
              <a:endParaRPr lang="zh-CN" altLang="en-US" sz="1200" b="1"/>
            </a:p>
          </p:txBody>
        </p:sp>
        <p:sp>
          <p:nvSpPr>
            <p:cNvPr id="19" name="同心圆 18"/>
            <p:cNvSpPr/>
            <p:nvPr/>
          </p:nvSpPr>
          <p:spPr>
            <a:xfrm>
              <a:off x="1316101" y="2903521"/>
              <a:ext cx="1054046" cy="1033295"/>
            </a:xfrm>
            <a:prstGeom prst="donut">
              <a:avLst>
                <a:gd name="adj" fmla="val 5000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solidFill>
                  <a:schemeClr val="tx1"/>
                </a:solidFill>
              </a:endParaRPr>
            </a:p>
          </p:txBody>
        </p:sp>
        <p:sp>
          <p:nvSpPr>
            <p:cNvPr id="32787" name="TextBox 19"/>
            <p:cNvSpPr txBox="1">
              <a:spLocks noChangeArrowheads="1"/>
            </p:cNvSpPr>
            <p:nvPr/>
          </p:nvSpPr>
          <p:spPr bwMode="auto">
            <a:xfrm>
              <a:off x="1576910" y="3217540"/>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1200" b="1"/>
                <a:t>5NF</a:t>
              </a:r>
              <a:endParaRPr lang="zh-CN" altLang="en-US" sz="1200" b="1"/>
            </a:p>
          </p:txBody>
        </p:sp>
        <p:sp>
          <p:nvSpPr>
            <p:cNvPr id="32788" name="TextBox 20"/>
            <p:cNvSpPr txBox="1">
              <a:spLocks noChangeArrowheads="1"/>
            </p:cNvSpPr>
            <p:nvPr/>
          </p:nvSpPr>
          <p:spPr bwMode="auto">
            <a:xfrm>
              <a:off x="1302202" y="1777380"/>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1200" b="1">
                  <a:latin typeface="微软雅黑" panose="020B0503020204020204" pitchFamily="34" charset="-122"/>
                  <a:ea typeface="微软雅黑" panose="020B0503020204020204" pitchFamily="34" charset="-122"/>
                </a:rPr>
                <a:t>非规范化关系</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1NF</a:t>
            </a:r>
          </a:p>
        </p:txBody>
      </p:sp>
      <p:sp>
        <p:nvSpPr>
          <p:cNvPr id="32771"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a:t>如果一个关系模式</a:t>
            </a:r>
            <a:r>
              <a:rPr lang="en-US" altLang="zh-CN"/>
              <a:t>R</a:t>
            </a:r>
            <a:r>
              <a:rPr lang="zh-CN" altLang="en-US"/>
              <a:t>的所有属性都是不可分的基本数据项，则</a:t>
            </a:r>
            <a:r>
              <a:rPr lang="en-US" altLang="zh-CN"/>
              <a:t>R∈1NF</a:t>
            </a:r>
            <a:r>
              <a:rPr lang="zh-CN" altLang="en-US"/>
              <a:t>。</a:t>
            </a:r>
          </a:p>
          <a:p>
            <a:pPr eaLnBrk="1" hangingPunct="1">
              <a:lnSpc>
                <a:spcPct val="150000"/>
              </a:lnSpc>
              <a:defRPr/>
            </a:pPr>
            <a:r>
              <a:rPr lang="zh-CN" altLang="en-US"/>
              <a:t>第一范式是对关系模式的最起码的要求。不满足第一范式的数据库模式不能称为关系数据库。</a:t>
            </a:r>
          </a:p>
          <a:p>
            <a:pPr eaLnBrk="1" hangingPunct="1">
              <a:lnSpc>
                <a:spcPct val="150000"/>
              </a:lnSpc>
              <a:defRPr/>
            </a:pPr>
            <a:r>
              <a:rPr lang="zh-CN" altLang="en-US"/>
              <a:t>但是满足第一范式的关系模式并不一定是一个好的关系模式。</a:t>
            </a:r>
          </a:p>
        </p:txBody>
      </p:sp>
      <p:sp>
        <p:nvSpPr>
          <p:cNvPr id="33796" name="Rectangle 4"/>
          <p:cNvSpPr>
            <a:spLocks noChangeArrowheads="1"/>
          </p:cNvSpPr>
          <p:nvPr/>
        </p:nvSpPr>
        <p:spPr bwMode="auto">
          <a:xfrm>
            <a:off x="457200" y="2060575"/>
            <a:ext cx="184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br>
              <a:rPr kumimoji="1" lang="en-US" altLang="zh-CN" sz="2400">
                <a:latin typeface="Times New Roman" panose="02020603050405020304" pitchFamily="18" charset="0"/>
              </a:rPr>
            </a:br>
            <a:endParaRPr kumimoji="1" lang="en-US" altLang="zh-CN" sz="2400">
              <a:latin typeface="Times New Roman" panose="02020603050405020304" pitchFamily="18" charset="0"/>
            </a:endParaRPr>
          </a:p>
        </p:txBody>
      </p:sp>
      <p:grpSp>
        <p:nvGrpSpPr>
          <p:cNvPr id="6" name="Group 3"/>
          <p:cNvGrpSpPr>
            <a:grpSpLocks/>
          </p:cNvGrpSpPr>
          <p:nvPr/>
        </p:nvGrpSpPr>
        <p:grpSpPr bwMode="auto">
          <a:xfrm>
            <a:off x="5430838" y="3073400"/>
            <a:ext cx="2597150" cy="2027238"/>
            <a:chOff x="3339" y="2205"/>
            <a:chExt cx="1673" cy="1366"/>
          </a:xfrm>
        </p:grpSpPr>
        <p:sp>
          <p:nvSpPr>
            <p:cNvPr id="33812" name="Rectangle 4"/>
            <p:cNvSpPr>
              <a:spLocks noChangeArrowheads="1"/>
            </p:cNvSpPr>
            <p:nvPr/>
          </p:nvSpPr>
          <p:spPr bwMode="auto">
            <a:xfrm>
              <a:off x="3339" y="2205"/>
              <a:ext cx="635" cy="271"/>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3200">
                  <a:solidFill>
                    <a:schemeClr val="tx1"/>
                  </a:solidFill>
                  <a:latin typeface="Arial" panose="020B0604020202020204" pitchFamily="34" charset="0"/>
                  <a:ea typeface="宋体" panose="02010600030101010101" pitchFamily="2" charset="-122"/>
                </a:defRPr>
              </a:lvl1pPr>
              <a:lvl2pPr marL="742950" indent="-285750">
                <a:tabLst>
                  <a:tab pos="1657350" algn="l"/>
                </a:tabLst>
                <a:defRPr sz="3200">
                  <a:solidFill>
                    <a:schemeClr val="tx1"/>
                  </a:solidFill>
                  <a:latin typeface="Arial" panose="020B0604020202020204" pitchFamily="34" charset="0"/>
                  <a:ea typeface="宋体" panose="02010600030101010101" pitchFamily="2" charset="-122"/>
                </a:defRPr>
              </a:lvl2pPr>
              <a:lvl3pPr marL="1143000" indent="-228600">
                <a:tabLst>
                  <a:tab pos="1657350" algn="l"/>
                </a:tabLst>
                <a:defRPr sz="3200">
                  <a:solidFill>
                    <a:schemeClr val="tx1"/>
                  </a:solidFill>
                  <a:latin typeface="Arial" panose="020B0604020202020204" pitchFamily="34" charset="0"/>
                  <a:ea typeface="宋体" panose="02010600030101010101" pitchFamily="2" charset="-122"/>
                </a:defRPr>
              </a:lvl3pPr>
              <a:lvl4pPr marL="1600200" indent="-228600">
                <a:tabLst>
                  <a:tab pos="1657350" algn="l"/>
                </a:tabLst>
                <a:defRPr sz="3200">
                  <a:solidFill>
                    <a:schemeClr val="tx1"/>
                  </a:solidFill>
                  <a:latin typeface="Arial" panose="020B0604020202020204" pitchFamily="34" charset="0"/>
                  <a:ea typeface="宋体" panose="02010600030101010101" pitchFamily="2" charset="-122"/>
                </a:defRPr>
              </a:lvl4pPr>
              <a:lvl5pPr marL="2057400" indent="-228600">
                <a:tabLst>
                  <a:tab pos="1657350" algn="l"/>
                </a:tabLst>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solidFill>
                    <a:schemeClr val="bg1"/>
                  </a:solidFill>
                  <a:latin typeface="微软雅黑" panose="020B0503020204020204" pitchFamily="34" charset="-122"/>
                  <a:ea typeface="微软雅黑" panose="020B0503020204020204" pitchFamily="34" charset="-122"/>
                </a:rPr>
                <a:t>B</a:t>
              </a:r>
              <a:r>
                <a:rPr lang="en-US" altLang="en-US" sz="1400" b="1">
                  <a:solidFill>
                    <a:schemeClr val="bg1"/>
                  </a:solidFill>
                  <a:latin typeface="微软雅黑" panose="020B0503020204020204" pitchFamily="34" charset="-122"/>
                  <a:ea typeface="微软雅黑" panose="020B0503020204020204" pitchFamily="34" charset="-122"/>
                </a:rPr>
                <a:t>uyer</a:t>
              </a:r>
              <a:r>
                <a:rPr lang="en-US" altLang="zh-CN" sz="1400" b="1">
                  <a:solidFill>
                    <a:schemeClr val="bg1"/>
                  </a:solidFill>
                  <a:latin typeface="微软雅黑" panose="020B0503020204020204" pitchFamily="34" charset="-122"/>
                  <a:ea typeface="微软雅黑" panose="020B0503020204020204" pitchFamily="34" charset="-122"/>
                </a:rPr>
                <a:t>ID</a:t>
              </a:r>
            </a:p>
          </p:txBody>
        </p:sp>
        <p:sp>
          <p:nvSpPr>
            <p:cNvPr id="33813" name="Rectangle 5"/>
            <p:cNvSpPr>
              <a:spLocks noChangeArrowheads="1"/>
            </p:cNvSpPr>
            <p:nvPr/>
          </p:nvSpPr>
          <p:spPr bwMode="auto">
            <a:xfrm>
              <a:off x="3969" y="2205"/>
              <a:ext cx="635" cy="271"/>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3200">
                  <a:solidFill>
                    <a:schemeClr val="tx1"/>
                  </a:solidFill>
                  <a:latin typeface="Arial" panose="020B0604020202020204" pitchFamily="34" charset="0"/>
                  <a:ea typeface="宋体" panose="02010600030101010101" pitchFamily="2" charset="-122"/>
                </a:defRPr>
              </a:lvl1pPr>
              <a:lvl2pPr marL="742950" indent="-285750">
                <a:tabLst>
                  <a:tab pos="1657350" algn="l"/>
                </a:tabLst>
                <a:defRPr sz="3200">
                  <a:solidFill>
                    <a:schemeClr val="tx1"/>
                  </a:solidFill>
                  <a:latin typeface="Arial" panose="020B0604020202020204" pitchFamily="34" charset="0"/>
                  <a:ea typeface="宋体" panose="02010600030101010101" pitchFamily="2" charset="-122"/>
                </a:defRPr>
              </a:lvl2pPr>
              <a:lvl3pPr marL="1143000" indent="-228600">
                <a:tabLst>
                  <a:tab pos="1657350" algn="l"/>
                </a:tabLst>
                <a:defRPr sz="3200">
                  <a:solidFill>
                    <a:schemeClr val="tx1"/>
                  </a:solidFill>
                  <a:latin typeface="Arial" panose="020B0604020202020204" pitchFamily="34" charset="0"/>
                  <a:ea typeface="宋体" panose="02010600030101010101" pitchFamily="2" charset="-122"/>
                </a:defRPr>
              </a:lvl3pPr>
              <a:lvl4pPr marL="1600200" indent="-228600">
                <a:tabLst>
                  <a:tab pos="1657350" algn="l"/>
                </a:tabLst>
                <a:defRPr sz="3200">
                  <a:solidFill>
                    <a:schemeClr val="tx1"/>
                  </a:solidFill>
                  <a:latin typeface="Arial" panose="020B0604020202020204" pitchFamily="34" charset="0"/>
                  <a:ea typeface="宋体" panose="02010600030101010101" pitchFamily="2" charset="-122"/>
                </a:defRPr>
              </a:lvl4pPr>
              <a:lvl5pPr marL="2057400" indent="-228600">
                <a:tabLst>
                  <a:tab pos="1657350" algn="l"/>
                </a:tabLst>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solidFill>
                    <a:schemeClr val="bg1"/>
                  </a:solidFill>
                  <a:latin typeface="微软雅黑" panose="020B0503020204020204" pitchFamily="34" charset="-122"/>
                  <a:ea typeface="微软雅黑" panose="020B0503020204020204" pitchFamily="34" charset="-122"/>
                </a:rPr>
                <a:t>Country</a:t>
              </a:r>
            </a:p>
          </p:txBody>
        </p:sp>
        <p:sp>
          <p:nvSpPr>
            <p:cNvPr id="33814" name="Rectangle 6"/>
            <p:cNvSpPr>
              <a:spLocks noChangeArrowheads="1"/>
            </p:cNvSpPr>
            <p:nvPr/>
          </p:nvSpPr>
          <p:spPr bwMode="auto">
            <a:xfrm>
              <a:off x="4561" y="2205"/>
              <a:ext cx="451" cy="271"/>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3200">
                  <a:solidFill>
                    <a:schemeClr val="tx1"/>
                  </a:solidFill>
                  <a:latin typeface="Arial" panose="020B0604020202020204" pitchFamily="34" charset="0"/>
                  <a:ea typeface="宋体" panose="02010600030101010101" pitchFamily="2" charset="-122"/>
                </a:defRPr>
              </a:lvl1pPr>
              <a:lvl2pPr marL="742950" indent="-285750">
                <a:tabLst>
                  <a:tab pos="1657350" algn="l"/>
                </a:tabLst>
                <a:defRPr sz="3200">
                  <a:solidFill>
                    <a:schemeClr val="tx1"/>
                  </a:solidFill>
                  <a:latin typeface="Arial" panose="020B0604020202020204" pitchFamily="34" charset="0"/>
                  <a:ea typeface="宋体" panose="02010600030101010101" pitchFamily="2" charset="-122"/>
                </a:defRPr>
              </a:lvl2pPr>
              <a:lvl3pPr marL="1143000" indent="-228600">
                <a:tabLst>
                  <a:tab pos="1657350" algn="l"/>
                </a:tabLst>
                <a:defRPr sz="3200">
                  <a:solidFill>
                    <a:schemeClr val="tx1"/>
                  </a:solidFill>
                  <a:latin typeface="Arial" panose="020B0604020202020204" pitchFamily="34" charset="0"/>
                  <a:ea typeface="宋体" panose="02010600030101010101" pitchFamily="2" charset="-122"/>
                </a:defRPr>
              </a:lvl3pPr>
              <a:lvl4pPr marL="1600200" indent="-228600">
                <a:tabLst>
                  <a:tab pos="1657350" algn="l"/>
                </a:tabLst>
                <a:defRPr sz="3200">
                  <a:solidFill>
                    <a:schemeClr val="tx1"/>
                  </a:solidFill>
                  <a:latin typeface="Arial" panose="020B0604020202020204" pitchFamily="34" charset="0"/>
                  <a:ea typeface="宋体" panose="02010600030101010101" pitchFamily="2" charset="-122"/>
                </a:defRPr>
              </a:lvl4pPr>
              <a:lvl5pPr marL="2057400" indent="-228600">
                <a:tabLst>
                  <a:tab pos="1657350" algn="l"/>
                </a:tabLst>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solidFill>
                    <a:schemeClr val="bg1"/>
                  </a:solidFill>
                  <a:latin typeface="微软雅黑" panose="020B0503020204020204" pitchFamily="34" charset="-122"/>
                  <a:ea typeface="微软雅黑" panose="020B0503020204020204" pitchFamily="34" charset="-122"/>
                </a:rPr>
                <a:t>City</a:t>
              </a:r>
            </a:p>
          </p:txBody>
        </p:sp>
        <p:sp>
          <p:nvSpPr>
            <p:cNvPr id="33815" name="Rectangle 7"/>
            <p:cNvSpPr>
              <a:spLocks noChangeArrowheads="1"/>
            </p:cNvSpPr>
            <p:nvPr/>
          </p:nvSpPr>
          <p:spPr bwMode="auto">
            <a:xfrm>
              <a:off x="3339" y="2476"/>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en-US" sz="1400" b="1">
                  <a:latin typeface="微软雅黑" panose="020B0503020204020204" pitchFamily="34" charset="-122"/>
                  <a:ea typeface="微软雅黑" panose="020B0503020204020204" pitchFamily="34" charset="-122"/>
                </a:rPr>
                <a:t>1</a:t>
              </a:r>
            </a:p>
          </p:txBody>
        </p:sp>
        <p:sp>
          <p:nvSpPr>
            <p:cNvPr id="33816" name="Rectangle 8"/>
            <p:cNvSpPr>
              <a:spLocks noChangeArrowheads="1"/>
            </p:cNvSpPr>
            <p:nvPr/>
          </p:nvSpPr>
          <p:spPr bwMode="auto">
            <a:xfrm>
              <a:off x="3339" y="2693"/>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en-US" sz="1400" b="1">
                  <a:latin typeface="微软雅黑" panose="020B0503020204020204" pitchFamily="34" charset="-122"/>
                  <a:ea typeface="微软雅黑" panose="020B0503020204020204" pitchFamily="34" charset="-122"/>
                </a:rPr>
                <a:t>1</a:t>
              </a:r>
            </a:p>
          </p:txBody>
        </p:sp>
        <p:sp>
          <p:nvSpPr>
            <p:cNvPr id="33817" name="Rectangle 9"/>
            <p:cNvSpPr>
              <a:spLocks noChangeArrowheads="1"/>
            </p:cNvSpPr>
            <p:nvPr/>
          </p:nvSpPr>
          <p:spPr bwMode="auto">
            <a:xfrm>
              <a:off x="3339" y="2910"/>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en-US" sz="1400" b="1">
                  <a:latin typeface="微软雅黑" panose="020B0503020204020204" pitchFamily="34" charset="-122"/>
                  <a:ea typeface="微软雅黑" panose="020B0503020204020204" pitchFamily="34" charset="-122"/>
                </a:rPr>
                <a:t>4</a:t>
              </a:r>
            </a:p>
          </p:txBody>
        </p:sp>
        <p:sp>
          <p:nvSpPr>
            <p:cNvPr id="33818" name="Rectangle 10"/>
            <p:cNvSpPr>
              <a:spLocks noChangeArrowheads="1"/>
            </p:cNvSpPr>
            <p:nvPr/>
          </p:nvSpPr>
          <p:spPr bwMode="auto">
            <a:xfrm>
              <a:off x="3339" y="3127"/>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2</a:t>
              </a:r>
            </a:p>
          </p:txBody>
        </p:sp>
        <p:sp>
          <p:nvSpPr>
            <p:cNvPr id="33819" name="Rectangle 11"/>
            <p:cNvSpPr>
              <a:spLocks noChangeArrowheads="1"/>
            </p:cNvSpPr>
            <p:nvPr/>
          </p:nvSpPr>
          <p:spPr bwMode="auto">
            <a:xfrm>
              <a:off x="3969" y="2476"/>
              <a:ext cx="635"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中国</a:t>
              </a:r>
            </a:p>
          </p:txBody>
        </p:sp>
        <p:sp>
          <p:nvSpPr>
            <p:cNvPr id="33820" name="Rectangle 12"/>
            <p:cNvSpPr>
              <a:spLocks noChangeArrowheads="1"/>
            </p:cNvSpPr>
            <p:nvPr/>
          </p:nvSpPr>
          <p:spPr bwMode="auto">
            <a:xfrm>
              <a:off x="3969" y="2693"/>
              <a:ext cx="635"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中国</a:t>
              </a:r>
              <a:endParaRPr lang="en-US" altLang="en-US" sz="1400">
                <a:latin typeface="微软雅黑" panose="020B0503020204020204" pitchFamily="34" charset="-122"/>
                <a:ea typeface="微软雅黑" panose="020B0503020204020204" pitchFamily="34" charset="-122"/>
              </a:endParaRPr>
            </a:p>
          </p:txBody>
        </p:sp>
        <p:sp>
          <p:nvSpPr>
            <p:cNvPr id="33821" name="Rectangle 13"/>
            <p:cNvSpPr>
              <a:spLocks noChangeArrowheads="1"/>
            </p:cNvSpPr>
            <p:nvPr/>
          </p:nvSpPr>
          <p:spPr bwMode="auto">
            <a:xfrm>
              <a:off x="3969" y="2910"/>
              <a:ext cx="635"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日本</a:t>
              </a:r>
              <a:endParaRPr lang="en-US" altLang="en-US" sz="1400">
                <a:latin typeface="微软雅黑" panose="020B0503020204020204" pitchFamily="34" charset="-122"/>
                <a:ea typeface="微软雅黑" panose="020B0503020204020204" pitchFamily="34" charset="-122"/>
              </a:endParaRPr>
            </a:p>
          </p:txBody>
        </p:sp>
        <p:sp>
          <p:nvSpPr>
            <p:cNvPr id="33822" name="Rectangle 14"/>
            <p:cNvSpPr>
              <a:spLocks noChangeArrowheads="1"/>
            </p:cNvSpPr>
            <p:nvPr/>
          </p:nvSpPr>
          <p:spPr bwMode="auto">
            <a:xfrm>
              <a:off x="3969" y="3127"/>
              <a:ext cx="635"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美国</a:t>
              </a:r>
              <a:endParaRPr lang="en-US" altLang="en-US" sz="1400">
                <a:latin typeface="微软雅黑" panose="020B0503020204020204" pitchFamily="34" charset="-122"/>
                <a:ea typeface="微软雅黑" panose="020B0503020204020204" pitchFamily="34" charset="-122"/>
              </a:endParaRPr>
            </a:p>
          </p:txBody>
        </p:sp>
        <p:sp>
          <p:nvSpPr>
            <p:cNvPr id="33823" name="Rectangle 15"/>
            <p:cNvSpPr>
              <a:spLocks noChangeArrowheads="1"/>
            </p:cNvSpPr>
            <p:nvPr/>
          </p:nvSpPr>
          <p:spPr bwMode="auto">
            <a:xfrm>
              <a:off x="4561" y="2476"/>
              <a:ext cx="451"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北京</a:t>
              </a:r>
            </a:p>
          </p:txBody>
        </p:sp>
        <p:sp>
          <p:nvSpPr>
            <p:cNvPr id="33824" name="Rectangle 16"/>
            <p:cNvSpPr>
              <a:spLocks noChangeArrowheads="1"/>
            </p:cNvSpPr>
            <p:nvPr/>
          </p:nvSpPr>
          <p:spPr bwMode="auto">
            <a:xfrm>
              <a:off x="4561" y="2693"/>
              <a:ext cx="451"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北京</a:t>
              </a:r>
            </a:p>
          </p:txBody>
        </p:sp>
        <p:sp>
          <p:nvSpPr>
            <p:cNvPr id="33825" name="Rectangle 17"/>
            <p:cNvSpPr>
              <a:spLocks noChangeArrowheads="1"/>
            </p:cNvSpPr>
            <p:nvPr/>
          </p:nvSpPr>
          <p:spPr bwMode="auto">
            <a:xfrm>
              <a:off x="4561" y="2910"/>
              <a:ext cx="451"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东京</a:t>
              </a:r>
            </a:p>
          </p:txBody>
        </p:sp>
        <p:sp>
          <p:nvSpPr>
            <p:cNvPr id="33826" name="Rectangle 18"/>
            <p:cNvSpPr>
              <a:spLocks noChangeArrowheads="1"/>
            </p:cNvSpPr>
            <p:nvPr/>
          </p:nvSpPr>
          <p:spPr bwMode="auto">
            <a:xfrm>
              <a:off x="4561" y="3127"/>
              <a:ext cx="451"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纽约</a:t>
              </a:r>
            </a:p>
          </p:txBody>
        </p:sp>
        <p:sp>
          <p:nvSpPr>
            <p:cNvPr id="33827" name="Rectangle 19"/>
            <p:cNvSpPr>
              <a:spLocks noChangeArrowheads="1"/>
            </p:cNvSpPr>
            <p:nvPr/>
          </p:nvSpPr>
          <p:spPr bwMode="auto">
            <a:xfrm>
              <a:off x="3339" y="3344"/>
              <a:ext cx="635" cy="22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a:t>
              </a:r>
            </a:p>
          </p:txBody>
        </p:sp>
        <p:sp>
          <p:nvSpPr>
            <p:cNvPr id="33828" name="Rectangle 20"/>
            <p:cNvSpPr>
              <a:spLocks noChangeArrowheads="1"/>
            </p:cNvSpPr>
            <p:nvPr/>
          </p:nvSpPr>
          <p:spPr bwMode="auto">
            <a:xfrm>
              <a:off x="3969" y="3344"/>
              <a:ext cx="635" cy="22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a:t>
              </a:r>
            </a:p>
          </p:txBody>
        </p:sp>
        <p:sp>
          <p:nvSpPr>
            <p:cNvPr id="33829" name="Rectangle 21"/>
            <p:cNvSpPr>
              <a:spLocks noChangeArrowheads="1"/>
            </p:cNvSpPr>
            <p:nvPr/>
          </p:nvSpPr>
          <p:spPr bwMode="auto">
            <a:xfrm>
              <a:off x="4561" y="3344"/>
              <a:ext cx="451" cy="22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a:t>
              </a:r>
            </a:p>
          </p:txBody>
        </p:sp>
      </p:grpSp>
      <p:grpSp>
        <p:nvGrpSpPr>
          <p:cNvPr id="25" name="Group 22"/>
          <p:cNvGrpSpPr>
            <a:grpSpLocks/>
          </p:cNvGrpSpPr>
          <p:nvPr/>
        </p:nvGrpSpPr>
        <p:grpSpPr bwMode="auto">
          <a:xfrm>
            <a:off x="1831975" y="3073400"/>
            <a:ext cx="2524125" cy="2020888"/>
            <a:chOff x="748" y="2069"/>
            <a:chExt cx="1633" cy="1366"/>
          </a:xfrm>
        </p:grpSpPr>
        <p:sp>
          <p:nvSpPr>
            <p:cNvPr id="33800" name="Rectangle 23"/>
            <p:cNvSpPr>
              <a:spLocks noChangeArrowheads="1"/>
            </p:cNvSpPr>
            <p:nvPr/>
          </p:nvSpPr>
          <p:spPr bwMode="auto">
            <a:xfrm>
              <a:off x="748" y="2069"/>
              <a:ext cx="635" cy="271"/>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3200">
                  <a:solidFill>
                    <a:schemeClr val="tx1"/>
                  </a:solidFill>
                  <a:latin typeface="Arial" panose="020B0604020202020204" pitchFamily="34" charset="0"/>
                  <a:ea typeface="宋体" panose="02010600030101010101" pitchFamily="2" charset="-122"/>
                </a:defRPr>
              </a:lvl1pPr>
              <a:lvl2pPr marL="742950" indent="-285750">
                <a:tabLst>
                  <a:tab pos="1657350" algn="l"/>
                </a:tabLst>
                <a:defRPr sz="3200">
                  <a:solidFill>
                    <a:schemeClr val="tx1"/>
                  </a:solidFill>
                  <a:latin typeface="Arial" panose="020B0604020202020204" pitchFamily="34" charset="0"/>
                  <a:ea typeface="宋体" panose="02010600030101010101" pitchFamily="2" charset="-122"/>
                </a:defRPr>
              </a:lvl2pPr>
              <a:lvl3pPr marL="1143000" indent="-228600">
                <a:tabLst>
                  <a:tab pos="1657350" algn="l"/>
                </a:tabLst>
                <a:defRPr sz="3200">
                  <a:solidFill>
                    <a:schemeClr val="tx1"/>
                  </a:solidFill>
                  <a:latin typeface="Arial" panose="020B0604020202020204" pitchFamily="34" charset="0"/>
                  <a:ea typeface="宋体" panose="02010600030101010101" pitchFamily="2" charset="-122"/>
                </a:defRPr>
              </a:lvl3pPr>
              <a:lvl4pPr marL="1600200" indent="-228600">
                <a:tabLst>
                  <a:tab pos="1657350" algn="l"/>
                </a:tabLst>
                <a:defRPr sz="3200">
                  <a:solidFill>
                    <a:schemeClr val="tx1"/>
                  </a:solidFill>
                  <a:latin typeface="Arial" panose="020B0604020202020204" pitchFamily="34" charset="0"/>
                  <a:ea typeface="宋体" panose="02010600030101010101" pitchFamily="2" charset="-122"/>
                </a:defRPr>
              </a:lvl4pPr>
              <a:lvl5pPr marL="2057400" indent="-228600">
                <a:tabLst>
                  <a:tab pos="1657350" algn="l"/>
                </a:tabLst>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solidFill>
                    <a:schemeClr val="bg1"/>
                  </a:solidFill>
                  <a:latin typeface="微软雅黑" panose="020B0503020204020204" pitchFamily="34" charset="-122"/>
                  <a:ea typeface="微软雅黑" panose="020B0503020204020204" pitchFamily="34" charset="-122"/>
                </a:rPr>
                <a:t>B</a:t>
              </a:r>
              <a:r>
                <a:rPr lang="en-US" altLang="en-US" sz="1400" b="1">
                  <a:solidFill>
                    <a:schemeClr val="bg1"/>
                  </a:solidFill>
                  <a:latin typeface="微软雅黑" panose="020B0503020204020204" pitchFamily="34" charset="-122"/>
                  <a:ea typeface="微软雅黑" panose="020B0503020204020204" pitchFamily="34" charset="-122"/>
                </a:rPr>
                <a:t>uyer</a:t>
              </a:r>
              <a:r>
                <a:rPr lang="en-US" altLang="zh-CN" sz="1400" b="1">
                  <a:solidFill>
                    <a:schemeClr val="bg1"/>
                  </a:solidFill>
                  <a:latin typeface="微软雅黑" panose="020B0503020204020204" pitchFamily="34" charset="-122"/>
                  <a:ea typeface="微软雅黑" panose="020B0503020204020204" pitchFamily="34" charset="-122"/>
                </a:rPr>
                <a:t>ID</a:t>
              </a:r>
            </a:p>
          </p:txBody>
        </p:sp>
        <p:sp>
          <p:nvSpPr>
            <p:cNvPr id="33801" name="Rectangle 24"/>
            <p:cNvSpPr>
              <a:spLocks noChangeArrowheads="1"/>
            </p:cNvSpPr>
            <p:nvPr/>
          </p:nvSpPr>
          <p:spPr bwMode="auto">
            <a:xfrm>
              <a:off x="1378" y="2069"/>
              <a:ext cx="1003" cy="271"/>
            </a:xfrm>
            <a:prstGeom prst="rect">
              <a:avLst/>
            </a:prstGeom>
            <a:gradFill rotWithShape="0">
              <a:gsLst>
                <a:gs pos="0">
                  <a:srgbClr val="3399FF"/>
                </a:gs>
                <a:gs pos="100000">
                  <a:srgbClr val="33339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tabLst>
                  <a:tab pos="1657350" algn="l"/>
                </a:tabLst>
                <a:defRPr sz="3200">
                  <a:solidFill>
                    <a:schemeClr val="tx1"/>
                  </a:solidFill>
                  <a:latin typeface="Arial" panose="020B0604020202020204" pitchFamily="34" charset="0"/>
                  <a:ea typeface="宋体" panose="02010600030101010101" pitchFamily="2" charset="-122"/>
                </a:defRPr>
              </a:lvl1pPr>
              <a:lvl2pPr marL="742950" indent="-285750">
                <a:tabLst>
                  <a:tab pos="1657350" algn="l"/>
                </a:tabLst>
                <a:defRPr sz="3200">
                  <a:solidFill>
                    <a:schemeClr val="tx1"/>
                  </a:solidFill>
                  <a:latin typeface="Arial" panose="020B0604020202020204" pitchFamily="34" charset="0"/>
                  <a:ea typeface="宋体" panose="02010600030101010101" pitchFamily="2" charset="-122"/>
                </a:defRPr>
              </a:lvl2pPr>
              <a:lvl3pPr marL="1143000" indent="-228600">
                <a:tabLst>
                  <a:tab pos="1657350" algn="l"/>
                </a:tabLst>
                <a:defRPr sz="3200">
                  <a:solidFill>
                    <a:schemeClr val="tx1"/>
                  </a:solidFill>
                  <a:latin typeface="Arial" panose="020B0604020202020204" pitchFamily="34" charset="0"/>
                  <a:ea typeface="宋体" panose="02010600030101010101" pitchFamily="2" charset="-122"/>
                </a:defRPr>
              </a:lvl3pPr>
              <a:lvl4pPr marL="1600200" indent="-228600">
                <a:tabLst>
                  <a:tab pos="1657350" algn="l"/>
                </a:tabLst>
                <a:defRPr sz="3200">
                  <a:solidFill>
                    <a:schemeClr val="tx1"/>
                  </a:solidFill>
                  <a:latin typeface="Arial" panose="020B0604020202020204" pitchFamily="34" charset="0"/>
                  <a:ea typeface="宋体" panose="02010600030101010101" pitchFamily="2" charset="-122"/>
                </a:defRPr>
              </a:lvl4pPr>
              <a:lvl5pPr marL="2057400" indent="-228600">
                <a:tabLst>
                  <a:tab pos="1657350" algn="l"/>
                </a:tabLst>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657350" algn="l"/>
                </a:tabLs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solidFill>
                    <a:schemeClr val="bg1"/>
                  </a:solidFill>
                  <a:latin typeface="微软雅黑" panose="020B0503020204020204" pitchFamily="34" charset="-122"/>
                  <a:ea typeface="微软雅黑" panose="020B0503020204020204" pitchFamily="34" charset="-122"/>
                </a:rPr>
                <a:t>Address</a:t>
              </a:r>
            </a:p>
          </p:txBody>
        </p:sp>
        <p:sp>
          <p:nvSpPr>
            <p:cNvPr id="33802" name="Rectangle 25"/>
            <p:cNvSpPr>
              <a:spLocks noChangeArrowheads="1"/>
            </p:cNvSpPr>
            <p:nvPr/>
          </p:nvSpPr>
          <p:spPr bwMode="auto">
            <a:xfrm>
              <a:off x="748" y="2340"/>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en-US" sz="1400" b="1">
                  <a:latin typeface="微软雅黑" panose="020B0503020204020204" pitchFamily="34" charset="-122"/>
                  <a:ea typeface="微软雅黑" panose="020B0503020204020204" pitchFamily="34" charset="-122"/>
                </a:rPr>
                <a:t>1</a:t>
              </a:r>
            </a:p>
          </p:txBody>
        </p:sp>
        <p:sp>
          <p:nvSpPr>
            <p:cNvPr id="33803" name="Rectangle 26"/>
            <p:cNvSpPr>
              <a:spLocks noChangeArrowheads="1"/>
            </p:cNvSpPr>
            <p:nvPr/>
          </p:nvSpPr>
          <p:spPr bwMode="auto">
            <a:xfrm>
              <a:off x="748" y="2557"/>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2</a:t>
              </a:r>
            </a:p>
          </p:txBody>
        </p:sp>
        <p:sp>
          <p:nvSpPr>
            <p:cNvPr id="33804" name="Rectangle 27"/>
            <p:cNvSpPr>
              <a:spLocks noChangeArrowheads="1"/>
            </p:cNvSpPr>
            <p:nvPr/>
          </p:nvSpPr>
          <p:spPr bwMode="auto">
            <a:xfrm>
              <a:off x="748" y="2774"/>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3</a:t>
              </a:r>
            </a:p>
          </p:txBody>
        </p:sp>
        <p:sp>
          <p:nvSpPr>
            <p:cNvPr id="33805" name="Rectangle 28"/>
            <p:cNvSpPr>
              <a:spLocks noChangeArrowheads="1"/>
            </p:cNvSpPr>
            <p:nvPr/>
          </p:nvSpPr>
          <p:spPr bwMode="auto">
            <a:xfrm>
              <a:off x="748" y="2991"/>
              <a:ext cx="635" cy="21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4</a:t>
              </a:r>
            </a:p>
          </p:txBody>
        </p:sp>
        <p:sp>
          <p:nvSpPr>
            <p:cNvPr id="33806" name="Rectangle 29"/>
            <p:cNvSpPr>
              <a:spLocks noChangeArrowheads="1"/>
            </p:cNvSpPr>
            <p:nvPr/>
          </p:nvSpPr>
          <p:spPr bwMode="auto">
            <a:xfrm>
              <a:off x="1378" y="2340"/>
              <a:ext cx="1003"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中国北京市</a:t>
              </a:r>
            </a:p>
          </p:txBody>
        </p:sp>
        <p:sp>
          <p:nvSpPr>
            <p:cNvPr id="33807" name="Rectangle 30"/>
            <p:cNvSpPr>
              <a:spLocks noChangeArrowheads="1"/>
            </p:cNvSpPr>
            <p:nvPr/>
          </p:nvSpPr>
          <p:spPr bwMode="auto">
            <a:xfrm>
              <a:off x="1378" y="2557"/>
              <a:ext cx="1003"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b="1">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美国纽约市</a:t>
              </a:r>
            </a:p>
          </p:txBody>
        </p:sp>
        <p:sp>
          <p:nvSpPr>
            <p:cNvPr id="33808" name="Rectangle 31"/>
            <p:cNvSpPr>
              <a:spLocks noChangeArrowheads="1"/>
            </p:cNvSpPr>
            <p:nvPr/>
          </p:nvSpPr>
          <p:spPr bwMode="auto">
            <a:xfrm>
              <a:off x="1378" y="2774"/>
              <a:ext cx="1003"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英国利物浦</a:t>
              </a:r>
            </a:p>
          </p:txBody>
        </p:sp>
        <p:sp>
          <p:nvSpPr>
            <p:cNvPr id="33809" name="Rectangle 32"/>
            <p:cNvSpPr>
              <a:spLocks noChangeArrowheads="1"/>
            </p:cNvSpPr>
            <p:nvPr/>
          </p:nvSpPr>
          <p:spPr bwMode="auto">
            <a:xfrm>
              <a:off x="1378" y="2991"/>
              <a:ext cx="1003" cy="21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a:latin typeface="微软雅黑" panose="020B0503020204020204" pitchFamily="34" charset="-122"/>
                  <a:ea typeface="微软雅黑" panose="020B0503020204020204" pitchFamily="34" charset="-122"/>
                </a:rPr>
                <a:t>日本东京市</a:t>
              </a:r>
            </a:p>
          </p:txBody>
        </p:sp>
        <p:sp>
          <p:nvSpPr>
            <p:cNvPr id="33810" name="Rectangle 33"/>
            <p:cNvSpPr>
              <a:spLocks noChangeArrowheads="1"/>
            </p:cNvSpPr>
            <p:nvPr/>
          </p:nvSpPr>
          <p:spPr bwMode="auto">
            <a:xfrm>
              <a:off x="748" y="3208"/>
              <a:ext cx="635" cy="227"/>
            </a:xfrm>
            <a:prstGeom prst="rect">
              <a:avLst/>
            </a:prstGeom>
            <a:gradFill rotWithShape="0">
              <a:gsLst>
                <a:gs pos="0">
                  <a:srgbClr val="FFCC00"/>
                </a:gs>
                <a:gs pos="100000">
                  <a:srgbClr val="FFF1B9"/>
                </a:gs>
              </a:gsLst>
              <a:lin ang="0" scaled="1"/>
            </a:gra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1400" b="1">
                  <a:latin typeface="微软雅黑" panose="020B0503020204020204" pitchFamily="34" charset="-122"/>
                  <a:ea typeface="微软雅黑" panose="020B0503020204020204" pitchFamily="34" charset="-122"/>
                </a:rPr>
                <a:t>…</a:t>
              </a:r>
            </a:p>
          </p:txBody>
        </p:sp>
        <p:sp>
          <p:nvSpPr>
            <p:cNvPr id="33811" name="Rectangle 34"/>
            <p:cNvSpPr>
              <a:spLocks noChangeArrowheads="1"/>
            </p:cNvSpPr>
            <p:nvPr/>
          </p:nvSpPr>
          <p:spPr bwMode="auto">
            <a:xfrm>
              <a:off x="1378" y="3208"/>
              <a:ext cx="1003" cy="227"/>
            </a:xfrm>
            <a:prstGeom prst="rect">
              <a:avLst/>
            </a:prstGeom>
            <a:solidFill>
              <a:schemeClr val="bg1"/>
            </a:solidFill>
            <a:ln w="9525">
              <a:solidFill>
                <a:schemeClr val="tx1"/>
              </a:solidFill>
              <a:miter lim="800000"/>
              <a:headEnd/>
              <a:tailEnd/>
            </a:ln>
            <a:effectLst>
              <a:outerShdw dist="107763" dir="2700000" algn="ctr" rotWithShape="0">
                <a:srgbClr val="C0C0C0"/>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en-US" sz="1400" b="1">
                  <a:latin typeface="微软雅黑" panose="020B0503020204020204" pitchFamily="34" charset="-122"/>
                  <a:ea typeface="微软雅黑" panose="020B0503020204020204" pitchFamily="34" charset="-122"/>
                </a:rPr>
                <a:t>     </a:t>
              </a:r>
              <a:r>
                <a:rPr lang="en-US" altLang="zh-CN" sz="1400" b="1">
                  <a:latin typeface="微软雅黑" panose="020B0503020204020204" pitchFamily="34" charset="-122"/>
                  <a:ea typeface="微软雅黑" panose="020B0503020204020204" pitchFamily="34" charset="-122"/>
                </a:rPr>
                <a:t>…</a:t>
              </a:r>
            </a:p>
          </p:txBody>
        </p:sp>
      </p:grpSp>
      <p:sp>
        <p:nvSpPr>
          <p:cNvPr id="38" name="AutoShape 35"/>
          <p:cNvSpPr>
            <a:spLocks noChangeArrowheads="1"/>
          </p:cNvSpPr>
          <p:nvPr/>
        </p:nvSpPr>
        <p:spPr bwMode="auto">
          <a:xfrm rot="-5400000">
            <a:off x="4572000" y="3978275"/>
            <a:ext cx="647700" cy="647700"/>
          </a:xfrm>
          <a:prstGeom prst="downArrow">
            <a:avLst>
              <a:gd name="adj1" fmla="val 45454"/>
              <a:gd name="adj2" fmla="val 56250"/>
            </a:avLst>
          </a:prstGeom>
          <a:gradFill rotWithShape="1">
            <a:gsLst>
              <a:gs pos="0">
                <a:srgbClr val="FFFFFF"/>
              </a:gs>
              <a:gs pos="50000">
                <a:srgbClr val="FFCC00"/>
              </a:gs>
              <a:gs pos="100000">
                <a:srgbClr val="FFFFFF"/>
              </a:gs>
            </a:gsLst>
            <a:lin ang="5400000" scaled="1"/>
          </a:gradFill>
          <a:ln w="9525" algn="ctr">
            <a:solidFill>
              <a:schemeClr val="tx1"/>
            </a:solidFill>
            <a:miter lim="800000"/>
            <a:headEnd/>
            <a:tailEnd/>
          </a:ln>
          <a:effectLst>
            <a:outerShdw dist="71842" dir="2700000" algn="ctr" rotWithShape="0">
              <a:schemeClr val="bg2">
                <a:alpha val="50000"/>
              </a:schemeClr>
            </a:outerShdw>
          </a:effectLst>
        </p:spPr>
        <p:txBody>
          <a:bodyPr wrap="none"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slide(fromLeft)">
                                      <p:cBhvr>
                                        <p:cTn id="12" dur="1000"/>
                                        <p:tgtEl>
                                          <p:spTgt spid="38"/>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2NF</a:t>
            </a:r>
          </a:p>
        </p:txBody>
      </p:sp>
      <p:sp>
        <p:nvSpPr>
          <p:cNvPr id="33795"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a:t>例：关系模式   </a:t>
            </a:r>
            <a:r>
              <a:rPr lang="en-US" altLang="zh-CN"/>
              <a:t>SLC(Sno, Sdept, Sloc, Cno, Grade)</a:t>
            </a:r>
          </a:p>
          <a:p>
            <a:pPr marL="0" indent="0" eaLnBrk="1" hangingPunct="1">
              <a:lnSpc>
                <a:spcPct val="150000"/>
              </a:lnSpc>
              <a:buFont typeface="Arial" pitchFamily="34" charset="0"/>
              <a:buNone/>
              <a:defRPr/>
            </a:pPr>
            <a:r>
              <a:rPr lang="en-US" altLang="zh-CN"/>
              <a:t>       Sloc</a:t>
            </a:r>
            <a:r>
              <a:rPr lang="zh-CN" altLang="en-US"/>
              <a:t>为学生住处，假设每个系的学生住同一个地方。</a:t>
            </a:r>
          </a:p>
          <a:p>
            <a:pPr marL="0" indent="0" eaLnBrk="1" hangingPunct="1">
              <a:lnSpc>
                <a:spcPct val="150000"/>
              </a:lnSpc>
              <a:buFont typeface="Arial" pitchFamily="34" charset="0"/>
              <a:buNone/>
              <a:defRPr/>
            </a:pPr>
            <a:r>
              <a:rPr lang="zh-CN" altLang="en-US"/>
              <a:t>函数依赖包括：</a:t>
            </a:r>
          </a:p>
          <a:p>
            <a:pPr marL="0" indent="0" eaLnBrk="1" hangingPunct="1">
              <a:lnSpc>
                <a:spcPct val="150000"/>
              </a:lnSpc>
              <a:buFont typeface="Arial" pitchFamily="34" charset="0"/>
              <a:buNone/>
              <a:defRPr/>
            </a:pPr>
            <a:r>
              <a:rPr lang="zh-CN" altLang="en-US"/>
              <a:t>          </a:t>
            </a:r>
            <a:r>
              <a:rPr lang="en-US" altLang="zh-CN" sz="1800"/>
              <a:t>(Sno, Cno)  </a:t>
            </a:r>
            <a:r>
              <a:rPr lang="en-US" altLang="zh-CN" sz="1800" baseline="30000"/>
              <a:t>f </a:t>
            </a:r>
            <a:r>
              <a:rPr lang="en-US" altLang="zh-CN" sz="1800"/>
              <a:t>  Grade</a:t>
            </a:r>
          </a:p>
          <a:p>
            <a:pPr marL="0" indent="0" eaLnBrk="1" hangingPunct="1">
              <a:lnSpc>
                <a:spcPct val="150000"/>
              </a:lnSpc>
              <a:buFont typeface="Arial" pitchFamily="34" charset="0"/>
              <a:buNone/>
              <a:defRPr/>
            </a:pPr>
            <a:r>
              <a:rPr lang="en-US" altLang="zh-CN" sz="1800"/>
              <a:t>           Sno → Sdept</a:t>
            </a:r>
          </a:p>
          <a:p>
            <a:pPr marL="0" indent="0" eaLnBrk="1" hangingPunct="1">
              <a:lnSpc>
                <a:spcPct val="150000"/>
              </a:lnSpc>
              <a:buFont typeface="Arial" pitchFamily="34" charset="0"/>
              <a:buNone/>
              <a:defRPr/>
            </a:pPr>
            <a:r>
              <a:rPr lang="en-US" altLang="zh-CN" sz="1800"/>
              <a:t>           (Sno, Cno)  </a:t>
            </a:r>
            <a:r>
              <a:rPr lang="en-US" altLang="zh-CN" sz="1800" baseline="30000"/>
              <a:t>p</a:t>
            </a:r>
            <a:r>
              <a:rPr lang="en-US" altLang="zh-CN" sz="1800"/>
              <a:t>  Sdept</a:t>
            </a:r>
          </a:p>
          <a:p>
            <a:pPr marL="0" indent="0" eaLnBrk="1" hangingPunct="1">
              <a:lnSpc>
                <a:spcPct val="150000"/>
              </a:lnSpc>
              <a:buFont typeface="Arial" pitchFamily="34" charset="0"/>
              <a:buNone/>
              <a:defRPr/>
            </a:pPr>
            <a:r>
              <a:rPr lang="en-US" altLang="zh-CN" sz="1800"/>
              <a:t>           Sno → Sloc</a:t>
            </a:r>
          </a:p>
          <a:p>
            <a:pPr marL="0" indent="0" eaLnBrk="1" hangingPunct="1">
              <a:lnSpc>
                <a:spcPct val="150000"/>
              </a:lnSpc>
              <a:buFont typeface="Arial" pitchFamily="34" charset="0"/>
              <a:buNone/>
              <a:defRPr/>
            </a:pPr>
            <a:r>
              <a:rPr lang="en-US" altLang="zh-CN" sz="1800"/>
              <a:t>           (Sno, Cno)  </a:t>
            </a:r>
            <a:r>
              <a:rPr lang="en-US" altLang="zh-CN" sz="1800" baseline="30000"/>
              <a:t>p</a:t>
            </a:r>
            <a:r>
              <a:rPr lang="en-US" altLang="zh-CN" sz="1800"/>
              <a:t>   Sloc</a:t>
            </a:r>
          </a:p>
          <a:p>
            <a:pPr marL="0" indent="0" eaLnBrk="1" hangingPunct="1">
              <a:lnSpc>
                <a:spcPct val="150000"/>
              </a:lnSpc>
              <a:buFont typeface="Arial" pitchFamily="34" charset="0"/>
              <a:buNone/>
              <a:defRPr/>
            </a:pPr>
            <a:r>
              <a:rPr lang="en-US" altLang="zh-CN" sz="1800"/>
              <a:t>           Sdept → Sloc</a:t>
            </a:r>
          </a:p>
        </p:txBody>
      </p:sp>
      <p:sp>
        <p:nvSpPr>
          <p:cNvPr id="34820" name="Line 4"/>
          <p:cNvSpPr>
            <a:spLocks noChangeShapeType="1"/>
          </p:cNvSpPr>
          <p:nvPr/>
        </p:nvSpPr>
        <p:spPr bwMode="auto">
          <a:xfrm>
            <a:off x="2627313" y="271303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4821" name="Line 5"/>
          <p:cNvSpPr>
            <a:spLocks noChangeShapeType="1"/>
          </p:cNvSpPr>
          <p:nvPr/>
        </p:nvSpPr>
        <p:spPr bwMode="auto">
          <a:xfrm>
            <a:off x="2678113" y="3649663"/>
            <a:ext cx="381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4822" name="Line 6"/>
          <p:cNvSpPr>
            <a:spLocks noChangeShapeType="1"/>
          </p:cNvSpPr>
          <p:nvPr/>
        </p:nvSpPr>
        <p:spPr bwMode="auto">
          <a:xfrm>
            <a:off x="2678113" y="4586288"/>
            <a:ext cx="4191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3"/>
          <p:cNvSpPr txBox="1">
            <a:spLocks noChangeArrowheads="1"/>
          </p:cNvSpPr>
          <p:nvPr/>
        </p:nvSpPr>
        <p:spPr bwMode="auto">
          <a:xfrm>
            <a:off x="3530600" y="1922463"/>
            <a:ext cx="2930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问题的提出</a:t>
            </a:r>
          </a:p>
        </p:txBody>
      </p:sp>
      <p:sp>
        <p:nvSpPr>
          <p:cNvPr id="12" name="矩形 48"/>
          <p:cNvSpPr>
            <a:spLocks noChangeArrowheads="1"/>
          </p:cNvSpPr>
          <p:nvPr/>
        </p:nvSpPr>
        <p:spPr bwMode="auto">
          <a:xfrm>
            <a:off x="4017963" y="2557463"/>
            <a:ext cx="3036887"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概念回顾</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关系模式的形式化定义</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什么是数据依赖</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关系模式的简化定义</a:t>
            </a:r>
          </a:p>
          <a:p>
            <a:pPr marL="285750" indent="-285750" eaLnBrk="1" hangingPunct="1">
              <a:lnSpc>
                <a:spcPct val="120000"/>
              </a:lnSpc>
              <a:spcBef>
                <a:spcPts val="468"/>
              </a:spcBef>
              <a:buFont typeface="Wingdings" panose="05000000000000000000" pitchFamily="2" charset="2"/>
              <a:buChar char="l"/>
              <a:defRPr/>
            </a:pPr>
            <a:r>
              <a:rPr lang="zh-CN" altLang="en-US" sz="1400">
                <a:solidFill>
                  <a:schemeClr val="bg1">
                    <a:lumMod val="50000"/>
                  </a:schemeClr>
                </a:solidFill>
                <a:latin typeface="微软雅黑" pitchFamily="34" charset="-122"/>
                <a:ea typeface="微软雅黑" pitchFamily="34" charset="-122"/>
              </a:rPr>
              <a:t>数据依赖对关系模式影响</a:t>
            </a:r>
          </a:p>
        </p:txBody>
      </p:sp>
      <p:sp>
        <p:nvSpPr>
          <p:cNvPr id="9" name="椭圆 8"/>
          <p:cNvSpPr/>
          <p:nvPr/>
        </p:nvSpPr>
        <p:spPr>
          <a:xfrm>
            <a:off x="2681288" y="2092325"/>
            <a:ext cx="782637" cy="795338"/>
          </a:xfrm>
          <a:prstGeom prst="ellipse">
            <a:avLst/>
          </a:prstGeom>
          <a:ln>
            <a:solidFill>
              <a:srgbClr val="2907B9"/>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a:defRPr/>
            </a:pPr>
            <a:endParaRPr lang="zh-CN" altLang="en-US">
              <a:latin typeface="Impact" pitchFamily="34" charset="0"/>
            </a:endParaRPr>
          </a:p>
        </p:txBody>
      </p:sp>
      <p:sp>
        <p:nvSpPr>
          <p:cNvPr id="10" name="椭圆 9"/>
          <p:cNvSpPr/>
          <p:nvPr/>
        </p:nvSpPr>
        <p:spPr>
          <a:xfrm>
            <a:off x="2747963" y="2154238"/>
            <a:ext cx="647700" cy="658812"/>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dirty="0">
                <a:latin typeface="Rockwell Extra Bold" panose="02060903040505020403" pitchFamily="18" charset="0"/>
              </a:rPr>
              <a:t>1</a:t>
            </a:r>
            <a:endParaRPr lang="zh-CN" altLang="en-US" sz="4400" dirty="0">
              <a:latin typeface="Rockwell Extra Bold" panose="02060903040505020403" pitchFamily="18" charset="0"/>
            </a:endParaRPr>
          </a:p>
        </p:txBody>
      </p:sp>
      <p:cxnSp>
        <p:nvCxnSpPr>
          <p:cNvPr id="11" name="直接连接符 10"/>
          <p:cNvCxnSpPr>
            <a:stCxn id="9" idx="6"/>
          </p:cNvCxnSpPr>
          <p:nvPr/>
        </p:nvCxnSpPr>
        <p:spPr>
          <a:xfrm flipV="1">
            <a:off x="3463925" y="2452688"/>
            <a:ext cx="3375025" cy="36512"/>
          </a:xfrm>
          <a:prstGeom prst="line">
            <a:avLst/>
          </a:prstGeom>
          <a:ln w="28575">
            <a:solidFill>
              <a:srgbClr val="2907B9"/>
            </a:solidFill>
            <a:tailEnd type="arrow"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 2NF</a:t>
            </a:r>
          </a:p>
        </p:txBody>
      </p:sp>
      <p:sp>
        <p:nvSpPr>
          <p:cNvPr id="425987" name="Rectangle 3"/>
          <p:cNvSpPr>
            <a:spLocks noGrp="1" noChangeArrowheads="1"/>
          </p:cNvSpPr>
          <p:nvPr>
            <p:ph sz="quarter" idx="10"/>
          </p:nvPr>
        </p:nvSpPr>
        <p:spPr bwMode="auto">
          <a:xfrm>
            <a:off x="684213" y="769938"/>
            <a:ext cx="8135937" cy="43195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defRPr/>
            </a:pPr>
            <a:endParaRPr lang="en-US" altLang="zh-CN" sz="2400"/>
          </a:p>
          <a:p>
            <a:pPr eaLnBrk="1" hangingPunct="1">
              <a:lnSpc>
                <a:spcPct val="90000"/>
              </a:lnSpc>
              <a:buFontTx/>
              <a:buNone/>
              <a:defRPr/>
            </a:pPr>
            <a:endParaRPr lang="en-US" altLang="zh-CN" sz="2400"/>
          </a:p>
          <a:p>
            <a:pPr eaLnBrk="1" hangingPunct="1">
              <a:lnSpc>
                <a:spcPct val="90000"/>
              </a:lnSpc>
              <a:buFontTx/>
              <a:buNone/>
              <a:defRPr/>
            </a:pPr>
            <a:endParaRPr lang="en-US" altLang="zh-CN" sz="2400"/>
          </a:p>
          <a:p>
            <a:pPr eaLnBrk="1" hangingPunct="1">
              <a:lnSpc>
                <a:spcPct val="90000"/>
              </a:lnSpc>
              <a:buFontTx/>
              <a:buNone/>
              <a:defRPr/>
            </a:pPr>
            <a:endParaRPr lang="en-US" altLang="zh-CN" sz="2400"/>
          </a:p>
          <a:p>
            <a:pPr eaLnBrk="1" hangingPunct="1">
              <a:lnSpc>
                <a:spcPct val="90000"/>
              </a:lnSpc>
              <a:buFontTx/>
              <a:buNone/>
              <a:defRPr/>
            </a:pPr>
            <a:endParaRPr lang="en-US" altLang="zh-CN" sz="2400"/>
          </a:p>
          <a:p>
            <a:pPr eaLnBrk="1" hangingPunct="1">
              <a:lnSpc>
                <a:spcPct val="90000"/>
              </a:lnSpc>
              <a:buFontTx/>
              <a:buNone/>
              <a:defRPr/>
            </a:pPr>
            <a:endParaRPr lang="en-US" altLang="zh-CN" sz="2400"/>
          </a:p>
          <a:p>
            <a:pPr eaLnBrk="1" hangingPunct="1">
              <a:lnSpc>
                <a:spcPct val="90000"/>
              </a:lnSpc>
              <a:buFontTx/>
              <a:buNone/>
              <a:defRPr/>
            </a:pPr>
            <a:endParaRPr lang="en-US" altLang="zh-CN" sz="2400"/>
          </a:p>
          <a:p>
            <a:pPr eaLnBrk="1" hangingPunct="1">
              <a:lnSpc>
                <a:spcPct val="130000"/>
              </a:lnSpc>
              <a:defRPr/>
            </a:pPr>
            <a:r>
              <a:rPr lang="en-US" altLang="zh-CN" sz="1800" b="1">
                <a:solidFill>
                  <a:schemeClr val="bg1">
                    <a:lumMod val="65000"/>
                  </a:schemeClr>
                </a:solidFill>
              </a:rPr>
              <a:t>SLC</a:t>
            </a:r>
            <a:r>
              <a:rPr lang="zh-CN" altLang="en-US" sz="1800" b="1">
                <a:solidFill>
                  <a:schemeClr val="bg1">
                    <a:lumMod val="65000"/>
                  </a:schemeClr>
                </a:solidFill>
              </a:rPr>
              <a:t>的码为</a:t>
            </a:r>
            <a:r>
              <a:rPr lang="en-US" altLang="zh-CN" sz="1800" b="1">
                <a:solidFill>
                  <a:schemeClr val="bg1">
                    <a:lumMod val="65000"/>
                  </a:schemeClr>
                </a:solidFill>
              </a:rPr>
              <a:t>(Sno, Cno)</a:t>
            </a:r>
          </a:p>
          <a:p>
            <a:pPr eaLnBrk="1" hangingPunct="1">
              <a:lnSpc>
                <a:spcPct val="130000"/>
              </a:lnSpc>
              <a:defRPr/>
            </a:pPr>
            <a:r>
              <a:rPr lang="en-US" altLang="zh-CN" sz="1800" b="1">
                <a:solidFill>
                  <a:schemeClr val="bg1">
                    <a:lumMod val="65000"/>
                  </a:schemeClr>
                </a:solidFill>
              </a:rPr>
              <a:t>SLC</a:t>
            </a:r>
            <a:r>
              <a:rPr lang="zh-CN" altLang="en-US" sz="1800" b="1">
                <a:solidFill>
                  <a:schemeClr val="bg1">
                    <a:lumMod val="65000"/>
                  </a:schemeClr>
                </a:solidFill>
              </a:rPr>
              <a:t>满足第一范式。</a:t>
            </a:r>
          </a:p>
          <a:p>
            <a:pPr eaLnBrk="1" hangingPunct="1">
              <a:lnSpc>
                <a:spcPct val="130000"/>
              </a:lnSpc>
              <a:defRPr/>
            </a:pPr>
            <a:r>
              <a:rPr lang="zh-CN" altLang="en-US" sz="1800" b="1">
                <a:solidFill>
                  <a:schemeClr val="bg1">
                    <a:lumMod val="65000"/>
                  </a:schemeClr>
                </a:solidFill>
              </a:rPr>
              <a:t> 非主属性</a:t>
            </a:r>
            <a:r>
              <a:rPr lang="en-US" altLang="zh-CN" sz="1800" b="1">
                <a:solidFill>
                  <a:schemeClr val="bg1">
                    <a:lumMod val="65000"/>
                  </a:schemeClr>
                </a:solidFill>
              </a:rPr>
              <a:t>Sdept</a:t>
            </a:r>
            <a:r>
              <a:rPr lang="zh-CN" altLang="en-US" sz="1800" b="1">
                <a:solidFill>
                  <a:schemeClr val="bg1">
                    <a:lumMod val="65000"/>
                  </a:schemeClr>
                </a:solidFill>
              </a:rPr>
              <a:t>和</a:t>
            </a:r>
            <a:r>
              <a:rPr lang="en-US" altLang="zh-CN" sz="1800" b="1">
                <a:solidFill>
                  <a:schemeClr val="bg1">
                    <a:lumMod val="65000"/>
                  </a:schemeClr>
                </a:solidFill>
              </a:rPr>
              <a:t>Sloc</a:t>
            </a:r>
            <a:r>
              <a:rPr lang="zh-CN" altLang="en-US" sz="1800" b="1">
                <a:solidFill>
                  <a:schemeClr val="bg1">
                    <a:lumMod val="65000"/>
                  </a:schemeClr>
                </a:solidFill>
              </a:rPr>
              <a:t>部分函数依赖于码</a:t>
            </a:r>
            <a:r>
              <a:rPr lang="en-US" altLang="zh-CN" sz="1800" b="1">
                <a:solidFill>
                  <a:schemeClr val="bg1">
                    <a:lumMod val="65000"/>
                  </a:schemeClr>
                </a:solidFill>
              </a:rPr>
              <a:t>(Sno, Cno)</a:t>
            </a:r>
          </a:p>
          <a:p>
            <a:pPr eaLnBrk="1" hangingPunct="1">
              <a:lnSpc>
                <a:spcPct val="90000"/>
              </a:lnSpc>
              <a:buFontTx/>
              <a:buNone/>
              <a:defRPr/>
            </a:pPr>
            <a:endParaRPr lang="en-US" altLang="zh-CN" b="1"/>
          </a:p>
        </p:txBody>
      </p:sp>
      <p:grpSp>
        <p:nvGrpSpPr>
          <p:cNvPr id="426002" name="Group 18"/>
          <p:cNvGrpSpPr>
            <a:grpSpLocks/>
          </p:cNvGrpSpPr>
          <p:nvPr/>
        </p:nvGrpSpPr>
        <p:grpSpPr bwMode="auto">
          <a:xfrm>
            <a:off x="3733800" y="939800"/>
            <a:ext cx="1836738" cy="2370138"/>
            <a:chOff x="2352" y="837"/>
            <a:chExt cx="1157" cy="1792"/>
          </a:xfrm>
        </p:grpSpPr>
        <p:sp>
          <p:nvSpPr>
            <p:cNvPr id="42002" name="Rectangle 5"/>
            <p:cNvSpPr>
              <a:spLocks noChangeArrowheads="1"/>
            </p:cNvSpPr>
            <p:nvPr/>
          </p:nvSpPr>
          <p:spPr bwMode="auto">
            <a:xfrm>
              <a:off x="2352" y="837"/>
              <a:ext cx="1157" cy="1792"/>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endParaRPr lang="zh-CN" altLang="en-US"/>
            </a:p>
          </p:txBody>
        </p:sp>
        <p:sp>
          <p:nvSpPr>
            <p:cNvPr id="42003" name="Text Box 6"/>
            <p:cNvSpPr txBox="1">
              <a:spLocks noChangeArrowheads="1"/>
            </p:cNvSpPr>
            <p:nvPr/>
          </p:nvSpPr>
          <p:spPr bwMode="auto">
            <a:xfrm>
              <a:off x="2609" y="1093"/>
              <a:ext cx="643" cy="38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Sno</a:t>
              </a:r>
              <a:endParaRPr lang="en-US" altLang="zh-CN" sz="2800">
                <a:latin typeface="Times New Roman" pitchFamily="18" charset="0"/>
              </a:endParaRPr>
            </a:p>
          </p:txBody>
        </p:sp>
        <p:sp>
          <p:nvSpPr>
            <p:cNvPr id="42004" name="Text Box 7"/>
            <p:cNvSpPr txBox="1">
              <a:spLocks noChangeArrowheads="1"/>
            </p:cNvSpPr>
            <p:nvPr/>
          </p:nvSpPr>
          <p:spPr bwMode="auto">
            <a:xfrm>
              <a:off x="2609" y="1989"/>
              <a:ext cx="643" cy="38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Cno</a:t>
              </a:r>
              <a:endParaRPr lang="en-US" altLang="zh-CN" sz="2800">
                <a:latin typeface="Times New Roman" pitchFamily="18" charset="0"/>
              </a:endParaRPr>
            </a:p>
          </p:txBody>
        </p:sp>
      </p:grpSp>
      <p:grpSp>
        <p:nvGrpSpPr>
          <p:cNvPr id="426003" name="Group 19"/>
          <p:cNvGrpSpPr>
            <a:grpSpLocks/>
          </p:cNvGrpSpPr>
          <p:nvPr/>
        </p:nvGrpSpPr>
        <p:grpSpPr bwMode="auto">
          <a:xfrm>
            <a:off x="1897063" y="1955800"/>
            <a:ext cx="1836737" cy="508000"/>
            <a:chOff x="1195" y="1605"/>
            <a:chExt cx="1157" cy="384"/>
          </a:xfrm>
        </p:grpSpPr>
        <p:sp>
          <p:nvSpPr>
            <p:cNvPr id="42000" name="Text Box 8"/>
            <p:cNvSpPr txBox="1">
              <a:spLocks noChangeArrowheads="1"/>
            </p:cNvSpPr>
            <p:nvPr/>
          </p:nvSpPr>
          <p:spPr bwMode="auto">
            <a:xfrm>
              <a:off x="1195" y="1605"/>
              <a:ext cx="771" cy="38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Grade</a:t>
              </a:r>
            </a:p>
          </p:txBody>
        </p:sp>
        <p:sp>
          <p:nvSpPr>
            <p:cNvPr id="35857" name="Line 11"/>
            <p:cNvSpPr>
              <a:spLocks noChangeShapeType="1"/>
            </p:cNvSpPr>
            <p:nvPr/>
          </p:nvSpPr>
          <p:spPr bwMode="auto">
            <a:xfrm flipH="1">
              <a:off x="1966" y="1797"/>
              <a:ext cx="38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26004" name="Group 20"/>
          <p:cNvGrpSpPr>
            <a:grpSpLocks/>
          </p:cNvGrpSpPr>
          <p:nvPr/>
        </p:nvGrpSpPr>
        <p:grpSpPr bwMode="auto">
          <a:xfrm>
            <a:off x="5162550" y="1249363"/>
            <a:ext cx="2217738" cy="508000"/>
            <a:chOff x="3252" y="1071"/>
            <a:chExt cx="1397" cy="384"/>
          </a:xfrm>
        </p:grpSpPr>
        <p:sp>
          <p:nvSpPr>
            <p:cNvPr id="41998" name="Text Box 9"/>
            <p:cNvSpPr txBox="1">
              <a:spLocks noChangeArrowheads="1"/>
            </p:cNvSpPr>
            <p:nvPr/>
          </p:nvSpPr>
          <p:spPr bwMode="auto">
            <a:xfrm>
              <a:off x="3878" y="1071"/>
              <a:ext cx="771" cy="3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Sdept</a:t>
              </a:r>
              <a:endParaRPr lang="en-US" altLang="zh-CN" sz="2800">
                <a:latin typeface="Times New Roman" pitchFamily="18" charset="0"/>
              </a:endParaRPr>
            </a:p>
          </p:txBody>
        </p:sp>
        <p:sp>
          <p:nvSpPr>
            <p:cNvPr id="35855" name="Line 12"/>
            <p:cNvSpPr>
              <a:spLocks noChangeShapeType="1"/>
            </p:cNvSpPr>
            <p:nvPr/>
          </p:nvSpPr>
          <p:spPr bwMode="auto">
            <a:xfrm>
              <a:off x="3252" y="1252"/>
              <a:ext cx="64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26005" name="Group 21"/>
          <p:cNvGrpSpPr>
            <a:grpSpLocks/>
          </p:cNvGrpSpPr>
          <p:nvPr/>
        </p:nvGrpSpPr>
        <p:grpSpPr bwMode="auto">
          <a:xfrm>
            <a:off x="5162550" y="1489075"/>
            <a:ext cx="2244725" cy="1482725"/>
            <a:chOff x="3252" y="1252"/>
            <a:chExt cx="1414" cy="1121"/>
          </a:xfrm>
        </p:grpSpPr>
        <p:sp>
          <p:nvSpPr>
            <p:cNvPr id="41996" name="Text Box 10"/>
            <p:cNvSpPr txBox="1">
              <a:spLocks noChangeArrowheads="1"/>
            </p:cNvSpPr>
            <p:nvPr/>
          </p:nvSpPr>
          <p:spPr bwMode="auto">
            <a:xfrm>
              <a:off x="3895" y="1989"/>
              <a:ext cx="771" cy="3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Sloc</a:t>
              </a:r>
              <a:endParaRPr lang="en-US" altLang="zh-CN" sz="2800">
                <a:latin typeface="Times New Roman" pitchFamily="18" charset="0"/>
              </a:endParaRPr>
            </a:p>
          </p:txBody>
        </p:sp>
        <p:sp>
          <p:nvSpPr>
            <p:cNvPr id="35853" name="Line 13"/>
            <p:cNvSpPr>
              <a:spLocks noChangeShapeType="1"/>
            </p:cNvSpPr>
            <p:nvPr/>
          </p:nvSpPr>
          <p:spPr bwMode="auto">
            <a:xfrm>
              <a:off x="3252" y="1252"/>
              <a:ext cx="643" cy="86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25998" name="Line 14"/>
          <p:cNvSpPr>
            <a:spLocks noChangeShapeType="1"/>
          </p:cNvSpPr>
          <p:nvPr/>
        </p:nvSpPr>
        <p:spPr bwMode="auto">
          <a:xfrm flipV="1">
            <a:off x="5570538" y="1616075"/>
            <a:ext cx="612775" cy="847725"/>
          </a:xfrm>
          <a:prstGeom prst="line">
            <a:avLst/>
          </a:prstGeom>
          <a:noFill/>
          <a:ln w="381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5999" name="Line 15"/>
          <p:cNvSpPr>
            <a:spLocks noChangeShapeType="1"/>
          </p:cNvSpPr>
          <p:nvPr/>
        </p:nvSpPr>
        <p:spPr bwMode="auto">
          <a:xfrm>
            <a:off x="5570538" y="2463800"/>
            <a:ext cx="612775" cy="338138"/>
          </a:xfrm>
          <a:prstGeom prst="line">
            <a:avLst/>
          </a:prstGeom>
          <a:noFill/>
          <a:ln w="38100" cap="rnd">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6000" name="Line 16"/>
          <p:cNvSpPr>
            <a:spLocks noChangeShapeType="1"/>
          </p:cNvSpPr>
          <p:nvPr/>
        </p:nvSpPr>
        <p:spPr bwMode="auto">
          <a:xfrm>
            <a:off x="6794500" y="1785938"/>
            <a:ext cx="0" cy="6778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51" name="Text Box 17"/>
          <p:cNvSpPr txBox="1">
            <a:spLocks noChangeArrowheads="1"/>
          </p:cNvSpPr>
          <p:nvPr/>
        </p:nvSpPr>
        <p:spPr bwMode="auto">
          <a:xfrm>
            <a:off x="1692275" y="769938"/>
            <a:ext cx="1223963" cy="508000"/>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rPr>
              <a:t>SLC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26002"/>
                                        </p:tgtEl>
                                        <p:attrNameLst>
                                          <p:attrName>style.visibility</p:attrName>
                                        </p:attrNameLst>
                                      </p:cBhvr>
                                      <p:to>
                                        <p:strVal val="visible"/>
                                      </p:to>
                                    </p:set>
                                    <p:animEffect transition="in" filter="fade">
                                      <p:cBhvr>
                                        <p:cTn id="7" dur="2000"/>
                                        <p:tgtEl>
                                          <p:spTgt spid="426002"/>
                                        </p:tgtEl>
                                      </p:cBhvr>
                                    </p:animEffect>
                                    <p:anim calcmode="lin" valueType="num">
                                      <p:cBhvr>
                                        <p:cTn id="8" dur="2000" fill="hold"/>
                                        <p:tgtEl>
                                          <p:spTgt spid="426002"/>
                                        </p:tgtEl>
                                        <p:attrNameLst>
                                          <p:attrName>style.rotation</p:attrName>
                                        </p:attrNameLst>
                                      </p:cBhvr>
                                      <p:tavLst>
                                        <p:tav tm="0">
                                          <p:val>
                                            <p:fltVal val="720"/>
                                          </p:val>
                                        </p:tav>
                                        <p:tav tm="100000">
                                          <p:val>
                                            <p:fltVal val="0"/>
                                          </p:val>
                                        </p:tav>
                                      </p:tavLst>
                                    </p:anim>
                                    <p:anim calcmode="lin" valueType="num">
                                      <p:cBhvr>
                                        <p:cTn id="9" dur="2000" fill="hold"/>
                                        <p:tgtEl>
                                          <p:spTgt spid="426002"/>
                                        </p:tgtEl>
                                        <p:attrNameLst>
                                          <p:attrName>ppt_h</p:attrName>
                                        </p:attrNameLst>
                                      </p:cBhvr>
                                      <p:tavLst>
                                        <p:tav tm="0">
                                          <p:val>
                                            <p:fltVal val="0"/>
                                          </p:val>
                                        </p:tav>
                                        <p:tav tm="100000">
                                          <p:val>
                                            <p:strVal val="#ppt_h"/>
                                          </p:val>
                                        </p:tav>
                                      </p:tavLst>
                                    </p:anim>
                                    <p:anim calcmode="lin" valueType="num">
                                      <p:cBhvr>
                                        <p:cTn id="10" dur="2000" fill="hold"/>
                                        <p:tgtEl>
                                          <p:spTgt spid="42600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426003"/>
                                        </p:tgtEl>
                                        <p:attrNameLst>
                                          <p:attrName>style.visibility</p:attrName>
                                        </p:attrNameLst>
                                      </p:cBhvr>
                                      <p:to>
                                        <p:strVal val="visible"/>
                                      </p:to>
                                    </p:set>
                                    <p:anim calcmode="lin" valueType="num">
                                      <p:cBhvr>
                                        <p:cTn id="15" dur="1000" fill="hold"/>
                                        <p:tgtEl>
                                          <p:spTgt spid="426003"/>
                                        </p:tgtEl>
                                        <p:attrNameLst>
                                          <p:attrName>ppt_w</p:attrName>
                                        </p:attrNameLst>
                                      </p:cBhvr>
                                      <p:tavLst>
                                        <p:tav tm="0">
                                          <p:val>
                                            <p:fltVal val="0"/>
                                          </p:val>
                                        </p:tav>
                                        <p:tav tm="100000">
                                          <p:val>
                                            <p:strVal val="#ppt_w"/>
                                          </p:val>
                                        </p:tav>
                                      </p:tavLst>
                                    </p:anim>
                                    <p:anim calcmode="lin" valueType="num">
                                      <p:cBhvr>
                                        <p:cTn id="16" dur="1000" fill="hold"/>
                                        <p:tgtEl>
                                          <p:spTgt spid="426003"/>
                                        </p:tgtEl>
                                        <p:attrNameLst>
                                          <p:attrName>ppt_h</p:attrName>
                                        </p:attrNameLst>
                                      </p:cBhvr>
                                      <p:tavLst>
                                        <p:tav tm="0">
                                          <p:val>
                                            <p:fltVal val="0"/>
                                          </p:val>
                                        </p:tav>
                                        <p:tav tm="100000">
                                          <p:val>
                                            <p:strVal val="#ppt_h"/>
                                          </p:val>
                                        </p:tav>
                                      </p:tavLst>
                                    </p:anim>
                                    <p:anim calcmode="lin" valueType="num">
                                      <p:cBhvr>
                                        <p:cTn id="17" dur="1000" fill="hold"/>
                                        <p:tgtEl>
                                          <p:spTgt spid="42600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2600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426004"/>
                                        </p:tgtEl>
                                        <p:attrNameLst>
                                          <p:attrName>style.visibility</p:attrName>
                                        </p:attrNameLst>
                                      </p:cBhvr>
                                      <p:to>
                                        <p:strVal val="visible"/>
                                      </p:to>
                                    </p:set>
                                    <p:animEffect transition="in" filter="wedge">
                                      <p:cBhvr>
                                        <p:cTn id="23" dur="2000"/>
                                        <p:tgtEl>
                                          <p:spTgt spid="42600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426005"/>
                                        </p:tgtEl>
                                        <p:attrNameLst>
                                          <p:attrName>style.visibility</p:attrName>
                                        </p:attrNameLst>
                                      </p:cBhvr>
                                      <p:to>
                                        <p:strVal val="visible"/>
                                      </p:to>
                                    </p:set>
                                    <p:animEffect transition="in" filter="circle(in)">
                                      <p:cBhvr>
                                        <p:cTn id="28" dur="2000"/>
                                        <p:tgtEl>
                                          <p:spTgt spid="42600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7" presetClass="entr" presetSubtype="4" fill="hold" nodeType="clickEffect">
                                  <p:stCondLst>
                                    <p:cond delay="0"/>
                                  </p:stCondLst>
                                  <p:childTnLst>
                                    <p:set>
                                      <p:cBhvr>
                                        <p:cTn id="32" dur="1" fill="hold">
                                          <p:stCondLst>
                                            <p:cond delay="0"/>
                                          </p:stCondLst>
                                        </p:cTn>
                                        <p:tgtEl>
                                          <p:spTgt spid="426000"/>
                                        </p:tgtEl>
                                        <p:attrNameLst>
                                          <p:attrName>style.visibility</p:attrName>
                                        </p:attrNameLst>
                                      </p:cBhvr>
                                      <p:to>
                                        <p:strVal val="visible"/>
                                      </p:to>
                                    </p:set>
                                    <p:anim calcmode="lin" valueType="num">
                                      <p:cBhvr additive="base">
                                        <p:cTn id="33" dur="5000" fill="hold"/>
                                        <p:tgtEl>
                                          <p:spTgt spid="426000"/>
                                        </p:tgtEl>
                                        <p:attrNameLst>
                                          <p:attrName>ppt_x</p:attrName>
                                        </p:attrNameLst>
                                      </p:cBhvr>
                                      <p:tavLst>
                                        <p:tav tm="0">
                                          <p:val>
                                            <p:strVal val="#ppt_x"/>
                                          </p:val>
                                        </p:tav>
                                        <p:tav tm="100000">
                                          <p:val>
                                            <p:strVal val="#ppt_x"/>
                                          </p:val>
                                        </p:tav>
                                      </p:tavLst>
                                    </p:anim>
                                    <p:anim calcmode="lin" valueType="num">
                                      <p:cBhvr additive="base">
                                        <p:cTn id="34" dur="5000" fill="hold"/>
                                        <p:tgtEl>
                                          <p:spTgt spid="42600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8" presetClass="entr" presetSubtype="0" accel="50000" fill="hold" nodeType="clickEffect">
                                  <p:stCondLst>
                                    <p:cond delay="0"/>
                                  </p:stCondLst>
                                  <p:childTnLst>
                                    <p:set>
                                      <p:cBhvr>
                                        <p:cTn id="38" dur="1" fill="hold">
                                          <p:stCondLst>
                                            <p:cond delay="0"/>
                                          </p:stCondLst>
                                        </p:cTn>
                                        <p:tgtEl>
                                          <p:spTgt spid="425998"/>
                                        </p:tgtEl>
                                        <p:attrNameLst>
                                          <p:attrName>style.visibility</p:attrName>
                                        </p:attrNameLst>
                                      </p:cBhvr>
                                      <p:to>
                                        <p:strVal val="visible"/>
                                      </p:to>
                                    </p:set>
                                    <p:anim calcmode="lin" valueType="num">
                                      <p:cBhvr>
                                        <p:cTn id="39" dur="1000" fill="hold"/>
                                        <p:tgtEl>
                                          <p:spTgt spid="42599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0" dur="1000" fill="hold"/>
                                        <p:tgtEl>
                                          <p:spTgt spid="425998"/>
                                        </p:tgtEl>
                                        <p:attrNameLst>
                                          <p:attrName>ppt_x</p:attrName>
                                        </p:attrNameLst>
                                      </p:cBhvr>
                                      <p:tavLst>
                                        <p:tav tm="0">
                                          <p:val>
                                            <p:fltVal val="-1"/>
                                          </p:val>
                                        </p:tav>
                                        <p:tav tm="50000">
                                          <p:val>
                                            <p:fltVal val="0.95"/>
                                          </p:val>
                                        </p:tav>
                                        <p:tav tm="100000">
                                          <p:val>
                                            <p:strVal val="#ppt_x"/>
                                          </p:val>
                                        </p:tav>
                                      </p:tavLst>
                                    </p:anim>
                                    <p:anim calcmode="lin" valueType="num">
                                      <p:cBhvr>
                                        <p:cTn id="41" dur="1000" fill="hold"/>
                                        <p:tgtEl>
                                          <p:spTgt spid="425998"/>
                                        </p:tgtEl>
                                        <p:attrNameLst>
                                          <p:attrName>ppt_y</p:attrName>
                                        </p:attrNameLst>
                                      </p:cBhvr>
                                      <p:tavLst>
                                        <p:tav tm="0">
                                          <p:val>
                                            <p:strVal val="#ppt_y"/>
                                          </p:val>
                                        </p:tav>
                                        <p:tav tm="100000">
                                          <p:val>
                                            <p:strVal val="#ppt_y"/>
                                          </p:val>
                                        </p:tav>
                                      </p:tavLst>
                                    </p:anim>
                                    <p:animEffect transition="in" filter="fade">
                                      <p:cBhvr>
                                        <p:cTn id="42" dur="1000"/>
                                        <p:tgtEl>
                                          <p:spTgt spid="4259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425999"/>
                                        </p:tgtEl>
                                        <p:attrNameLst>
                                          <p:attrName>style.visibility</p:attrName>
                                        </p:attrNameLst>
                                      </p:cBhvr>
                                      <p:to>
                                        <p:strVal val="visible"/>
                                      </p:to>
                                    </p:set>
                                    <p:anim calcmode="lin" valueType="num">
                                      <p:cBhvr>
                                        <p:cTn id="47" dur="500" fill="hold"/>
                                        <p:tgtEl>
                                          <p:spTgt spid="425999"/>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425999"/>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425999"/>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42599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25987">
                                            <p:txEl>
                                              <p:pRg st="7" end="7"/>
                                            </p:txEl>
                                          </p:spTgt>
                                        </p:tgtEl>
                                        <p:attrNameLst>
                                          <p:attrName>style.visibility</p:attrName>
                                        </p:attrNameLst>
                                      </p:cBhvr>
                                      <p:to>
                                        <p:strVal val="visible"/>
                                      </p:to>
                                    </p:set>
                                    <p:animEffect transition="in" filter="blinds(horizontal)">
                                      <p:cBhvr>
                                        <p:cTn id="55" dur="500"/>
                                        <p:tgtEl>
                                          <p:spTgt spid="425987">
                                            <p:txEl>
                                              <p:pRg st="7" end="7"/>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25987">
                                            <p:txEl>
                                              <p:pRg st="8" end="8"/>
                                            </p:txEl>
                                          </p:spTgt>
                                        </p:tgtEl>
                                        <p:attrNameLst>
                                          <p:attrName>style.visibility</p:attrName>
                                        </p:attrNameLst>
                                      </p:cBhvr>
                                      <p:to>
                                        <p:strVal val="visible"/>
                                      </p:to>
                                    </p:set>
                                    <p:animEffect transition="in" filter="blinds(horizontal)">
                                      <p:cBhvr>
                                        <p:cTn id="60" dur="500"/>
                                        <p:tgtEl>
                                          <p:spTgt spid="425987">
                                            <p:txEl>
                                              <p:pRg st="8" end="8"/>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25987">
                                            <p:txEl>
                                              <p:pRg st="9" end="9"/>
                                            </p:txEl>
                                          </p:spTgt>
                                        </p:tgtEl>
                                        <p:attrNameLst>
                                          <p:attrName>style.visibility</p:attrName>
                                        </p:attrNameLst>
                                      </p:cBhvr>
                                      <p:to>
                                        <p:strVal val="visible"/>
                                      </p:to>
                                    </p:set>
                                    <p:animEffect transition="in" filter="blinds(horizontal)">
                                      <p:cBhvr>
                                        <p:cTn id="65" dur="500"/>
                                        <p:tgtEl>
                                          <p:spTgt spid="4259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SLC</a:t>
            </a:r>
            <a:r>
              <a:t>不是一个好的关系模式</a:t>
            </a:r>
          </a:p>
        </p:txBody>
      </p:sp>
      <p:sp>
        <p:nvSpPr>
          <p:cNvPr id="35843"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sz="2400"/>
              <a:t>插入异常</a:t>
            </a:r>
          </a:p>
          <a:p>
            <a:pPr lvl="1" eaLnBrk="1" hangingPunct="1">
              <a:lnSpc>
                <a:spcPct val="150000"/>
              </a:lnSpc>
              <a:defRPr/>
            </a:pPr>
            <a:r>
              <a:rPr lang="zh-CN" altLang="en-US"/>
              <a:t>假设</a:t>
            </a:r>
            <a:r>
              <a:rPr lang="en-US" altLang="zh-CN"/>
              <a:t>Sno</a:t>
            </a:r>
            <a:r>
              <a:rPr lang="zh-CN" altLang="en-US"/>
              <a:t>＝</a:t>
            </a:r>
            <a:r>
              <a:rPr lang="en-US" altLang="zh-CN"/>
              <a:t>95102</a:t>
            </a:r>
            <a:r>
              <a:rPr lang="zh-CN" altLang="en-US"/>
              <a:t>，</a:t>
            </a:r>
            <a:r>
              <a:rPr lang="en-US" altLang="zh-CN"/>
              <a:t>Sdept</a:t>
            </a:r>
            <a:r>
              <a:rPr lang="zh-CN" altLang="en-US"/>
              <a:t>＝</a:t>
            </a:r>
            <a:r>
              <a:rPr lang="en-US" altLang="zh-CN"/>
              <a:t>IS</a:t>
            </a:r>
            <a:r>
              <a:rPr lang="zh-CN" altLang="en-US"/>
              <a:t>，</a:t>
            </a:r>
            <a:r>
              <a:rPr lang="en-US" altLang="zh-CN"/>
              <a:t>Sloc</a:t>
            </a:r>
            <a:r>
              <a:rPr lang="zh-CN" altLang="en-US"/>
              <a:t>＝</a:t>
            </a:r>
            <a:r>
              <a:rPr lang="en-US" altLang="zh-CN"/>
              <a:t>N</a:t>
            </a:r>
            <a:r>
              <a:rPr lang="zh-CN" altLang="en-US"/>
              <a:t>的学生还未选课，因课程号是主属性，因此该学生的信息无法插入</a:t>
            </a:r>
            <a:r>
              <a:rPr lang="en-US" altLang="zh-CN"/>
              <a:t>SLC</a:t>
            </a:r>
            <a:r>
              <a:rPr lang="zh-CN" altLang="en-US"/>
              <a:t>。</a:t>
            </a:r>
          </a:p>
          <a:p>
            <a:pPr eaLnBrk="1" hangingPunct="1">
              <a:lnSpc>
                <a:spcPct val="150000"/>
              </a:lnSpc>
              <a:defRPr/>
            </a:pPr>
            <a:r>
              <a:rPr lang="zh-CN" altLang="en-US" sz="2400"/>
              <a:t>删除异常</a:t>
            </a:r>
          </a:p>
          <a:p>
            <a:pPr lvl="1" eaLnBrk="1" hangingPunct="1">
              <a:lnSpc>
                <a:spcPct val="150000"/>
              </a:lnSpc>
              <a:defRPr/>
            </a:pPr>
            <a:r>
              <a:rPr lang="zh-CN" altLang="en-US"/>
              <a:t>假定某个学生本来只选修了</a:t>
            </a:r>
            <a:r>
              <a:rPr lang="en-US" altLang="zh-CN"/>
              <a:t>3</a:t>
            </a:r>
            <a:r>
              <a:rPr lang="zh-CN" altLang="en-US"/>
              <a:t>号课程这一门课。现在因身体不适，他连</a:t>
            </a:r>
            <a:r>
              <a:rPr lang="en-US" altLang="zh-CN"/>
              <a:t>3</a:t>
            </a:r>
            <a:r>
              <a:rPr lang="zh-CN" altLang="en-US"/>
              <a:t>号课程也不选修了。因课程号是主属性，此操作将导致该学生信息的整个元组都要删除。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SLC</a:t>
            </a:r>
            <a:r>
              <a:t>不是一个好的关系模式</a:t>
            </a:r>
          </a:p>
        </p:txBody>
      </p:sp>
      <p:sp>
        <p:nvSpPr>
          <p:cNvPr id="36867" name="Rectangle 3"/>
          <p:cNvSpPr>
            <a:spLocks noGrp="1" noChangeArrowheads="1"/>
          </p:cNvSpPr>
          <p:nvPr>
            <p:ph sz="quarter" idx="10"/>
          </p:nvPr>
        </p:nvSpPr>
        <p:spPr>
          <a:xfrm>
            <a:off x="684213" y="769938"/>
            <a:ext cx="8135937" cy="4319587"/>
          </a:xfrm>
        </p:spPr>
        <p:txBody>
          <a:bodyPr/>
          <a:lstStyle/>
          <a:p>
            <a:pPr eaLnBrk="1" hangingPunct="1">
              <a:lnSpc>
                <a:spcPct val="150000"/>
              </a:lnSpc>
              <a:defRPr/>
            </a:pPr>
            <a:r>
              <a:rPr lang="zh-CN" altLang="en-US" sz="2400"/>
              <a:t>数据冗余度大</a:t>
            </a:r>
          </a:p>
          <a:p>
            <a:pPr lvl="1" eaLnBrk="1" hangingPunct="1">
              <a:lnSpc>
                <a:spcPct val="150000"/>
              </a:lnSpc>
              <a:defRPr/>
            </a:pPr>
            <a:r>
              <a:rPr lang="zh-CN" altLang="en-US"/>
              <a:t>如果一个学生选修了</a:t>
            </a:r>
            <a:r>
              <a:rPr lang="en-US" altLang="zh-CN"/>
              <a:t>10</a:t>
            </a:r>
            <a:r>
              <a:rPr lang="zh-CN" altLang="en-US"/>
              <a:t>门课程，那么他的</a:t>
            </a:r>
            <a:r>
              <a:rPr lang="en-US" altLang="zh-CN"/>
              <a:t>Sdept</a:t>
            </a:r>
            <a:r>
              <a:rPr lang="zh-CN" altLang="en-US"/>
              <a:t>和</a:t>
            </a:r>
            <a:r>
              <a:rPr lang="en-US" altLang="zh-CN"/>
              <a:t>Sloc</a:t>
            </a:r>
            <a:r>
              <a:rPr lang="zh-CN" altLang="en-US"/>
              <a:t>值就要重复存储了</a:t>
            </a:r>
            <a:r>
              <a:rPr lang="en-US" altLang="zh-CN"/>
              <a:t>10</a:t>
            </a:r>
            <a:r>
              <a:rPr lang="zh-CN" altLang="en-US"/>
              <a:t>次。</a:t>
            </a:r>
          </a:p>
          <a:p>
            <a:pPr lvl="1" eaLnBrk="1" hangingPunct="1">
              <a:lnSpc>
                <a:spcPct val="150000"/>
              </a:lnSpc>
              <a:defRPr/>
            </a:pPr>
            <a:endParaRPr lang="zh-CN" altLang="en-US" b="1">
              <a:solidFill>
                <a:srgbClr val="FF0000"/>
              </a:solidFill>
            </a:endParaRPr>
          </a:p>
          <a:p>
            <a:pPr eaLnBrk="1" hangingPunct="1">
              <a:lnSpc>
                <a:spcPct val="150000"/>
              </a:lnSpc>
              <a:defRPr/>
            </a:pPr>
            <a:r>
              <a:rPr lang="zh-CN" altLang="en-US" sz="2400"/>
              <a:t>修改复杂</a:t>
            </a:r>
          </a:p>
          <a:p>
            <a:pPr lvl="1" eaLnBrk="1" hangingPunct="1">
              <a:lnSpc>
                <a:spcPct val="150000"/>
              </a:lnSpc>
              <a:defRPr/>
            </a:pPr>
            <a:r>
              <a:rPr lang="zh-CN" altLang="en-US" b="1">
                <a:solidFill>
                  <a:srgbClr val="FF0000"/>
                </a:solidFill>
              </a:rPr>
              <a:t> </a:t>
            </a:r>
            <a:r>
              <a:rPr lang="zh-CN" altLang="en-US"/>
              <a:t>例如学生转系，在修改此学生元组的</a:t>
            </a:r>
            <a:r>
              <a:rPr lang="en-US" altLang="zh-CN"/>
              <a:t>Sdept</a:t>
            </a:r>
            <a:r>
              <a:rPr lang="zh-CN" altLang="en-US"/>
              <a:t>值的同时，还可能需要修改住处（</a:t>
            </a:r>
            <a:r>
              <a:rPr lang="en-US" altLang="zh-CN"/>
              <a:t>Sloc</a:t>
            </a:r>
            <a:r>
              <a:rPr lang="zh-CN" altLang="en-US"/>
              <a:t>）。如果这个学生选修了</a:t>
            </a:r>
            <a:r>
              <a:rPr lang="en-US" altLang="zh-CN"/>
              <a:t>K</a:t>
            </a:r>
            <a:r>
              <a:rPr lang="zh-CN" altLang="en-US"/>
              <a:t>门课，则必须无遗漏地修改</a:t>
            </a:r>
            <a:r>
              <a:rPr lang="en-US" altLang="zh-CN"/>
              <a:t>K</a:t>
            </a:r>
            <a:r>
              <a:rPr lang="zh-CN" altLang="en-US"/>
              <a:t>个元组中全部</a:t>
            </a:r>
            <a:r>
              <a:rPr lang="en-US" altLang="zh-CN"/>
              <a:t>Sdept</a:t>
            </a:r>
            <a:r>
              <a:rPr lang="zh-CN" altLang="en-US"/>
              <a:t>、</a:t>
            </a:r>
            <a:r>
              <a:rPr lang="en-US" altLang="zh-CN"/>
              <a:t>Sloc</a:t>
            </a:r>
            <a:r>
              <a:rPr lang="zh-CN" altLang="en-US"/>
              <a:t>信息。</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 </a:t>
            </a:r>
            <a:r>
              <a:t>第二范式的规范方法</a:t>
            </a:r>
            <a:endParaRPr lang="en-US" altLang="zh-CN"/>
          </a:p>
        </p:txBody>
      </p:sp>
      <p:sp>
        <p:nvSpPr>
          <p:cNvPr id="37891" name="Rectangle 3"/>
          <p:cNvSpPr>
            <a:spLocks noGrp="1" noChangeArrowheads="1"/>
          </p:cNvSpPr>
          <p:nvPr>
            <p:ph sz="quarter" idx="10"/>
          </p:nvPr>
        </p:nvSpPr>
        <p:spPr>
          <a:xfrm>
            <a:off x="755650" y="693738"/>
            <a:ext cx="8135938" cy="4319587"/>
          </a:xfrm>
        </p:spPr>
        <p:txBody>
          <a:bodyPr/>
          <a:lstStyle/>
          <a:p>
            <a:pPr marL="0" indent="0" eaLnBrk="1" hangingPunct="1">
              <a:lnSpc>
                <a:spcPct val="150000"/>
              </a:lnSpc>
              <a:buFont typeface="Arial" pitchFamily="34" charset="0"/>
              <a:buNone/>
              <a:defRPr/>
            </a:pPr>
            <a:r>
              <a:rPr lang="zh-CN" altLang="en-US"/>
              <a:t>原因：</a:t>
            </a:r>
            <a:r>
              <a:rPr lang="en-US" altLang="zh-CN"/>
              <a:t>Sdept</a:t>
            </a:r>
            <a:r>
              <a:rPr lang="zh-CN" altLang="en-US"/>
              <a:t>、 </a:t>
            </a:r>
            <a:r>
              <a:rPr lang="en-US" altLang="zh-CN"/>
              <a:t>Sloc</a:t>
            </a:r>
            <a:r>
              <a:rPr lang="zh-CN" altLang="en-US"/>
              <a:t>部分函数依赖于码。</a:t>
            </a:r>
          </a:p>
          <a:p>
            <a:pPr marL="0" indent="0" eaLnBrk="1" hangingPunct="1">
              <a:lnSpc>
                <a:spcPct val="150000"/>
              </a:lnSpc>
              <a:buFont typeface="Arial" pitchFamily="34" charset="0"/>
              <a:buNone/>
              <a:defRPr/>
            </a:pPr>
            <a:r>
              <a:rPr lang="zh-CN" altLang="en-US"/>
              <a:t>解决方法：</a:t>
            </a:r>
            <a:r>
              <a:rPr lang="en-US" altLang="zh-CN"/>
              <a:t>SLC</a:t>
            </a:r>
            <a:r>
              <a:rPr lang="zh-CN" altLang="en-US"/>
              <a:t>分解为两个关系模式，以消除这些部分函数依赖 </a:t>
            </a:r>
          </a:p>
          <a:p>
            <a:pPr marL="0" indent="0" eaLnBrk="1" hangingPunct="1">
              <a:lnSpc>
                <a:spcPct val="150000"/>
              </a:lnSpc>
              <a:buFont typeface="Arial" pitchFamily="34" charset="0"/>
              <a:buNone/>
              <a:defRPr/>
            </a:pPr>
            <a:r>
              <a:rPr lang="zh-CN" altLang="en-US"/>
              <a:t>            </a:t>
            </a:r>
            <a:r>
              <a:rPr lang="en-US" altLang="zh-CN"/>
              <a:t>SC</a:t>
            </a:r>
            <a:r>
              <a:rPr lang="zh-CN" altLang="en-US"/>
              <a:t>（</a:t>
            </a:r>
            <a:r>
              <a:rPr lang="en-US" altLang="zh-CN"/>
              <a:t>Sno</a:t>
            </a:r>
            <a:r>
              <a:rPr lang="zh-CN" altLang="en-US"/>
              <a:t>， </a:t>
            </a:r>
            <a:r>
              <a:rPr lang="en-US" altLang="zh-CN"/>
              <a:t>Cno</a:t>
            </a:r>
            <a:r>
              <a:rPr lang="zh-CN" altLang="en-US"/>
              <a:t>， </a:t>
            </a:r>
            <a:r>
              <a:rPr lang="en-US" altLang="zh-CN"/>
              <a:t>Grade</a:t>
            </a:r>
            <a:r>
              <a:rPr lang="zh-CN" altLang="en-US"/>
              <a:t>）</a:t>
            </a:r>
          </a:p>
          <a:p>
            <a:pPr marL="0" indent="0" eaLnBrk="1" hangingPunct="1">
              <a:lnSpc>
                <a:spcPct val="150000"/>
              </a:lnSpc>
              <a:buFont typeface="Arial" pitchFamily="34" charset="0"/>
              <a:buNone/>
              <a:defRPr/>
            </a:pPr>
            <a:r>
              <a:rPr lang="zh-CN" altLang="en-US"/>
              <a:t>            </a:t>
            </a:r>
            <a:r>
              <a:rPr lang="en-US" altLang="zh-CN"/>
              <a:t>SL</a:t>
            </a:r>
            <a:r>
              <a:rPr lang="zh-CN" altLang="en-US"/>
              <a:t>（</a:t>
            </a:r>
            <a:r>
              <a:rPr lang="en-US" altLang="zh-CN"/>
              <a:t>Sno</a:t>
            </a:r>
            <a:r>
              <a:rPr lang="zh-CN" altLang="en-US"/>
              <a:t>， </a:t>
            </a:r>
            <a:r>
              <a:rPr lang="en-US" altLang="zh-CN"/>
              <a:t>Sdept</a:t>
            </a:r>
            <a:r>
              <a:rPr lang="zh-CN" altLang="en-US"/>
              <a:t>， </a:t>
            </a:r>
            <a:r>
              <a:rPr lang="en-US" altLang="zh-CN"/>
              <a:t>Sloc</a:t>
            </a:r>
            <a:r>
              <a:rPr lang="zh-CN" altLang="en-US"/>
              <a:t>）</a:t>
            </a:r>
          </a:p>
        </p:txBody>
      </p:sp>
      <p:grpSp>
        <p:nvGrpSpPr>
          <p:cNvPr id="38916" name="组合 1"/>
          <p:cNvGrpSpPr>
            <a:grpSpLocks/>
          </p:cNvGrpSpPr>
          <p:nvPr/>
        </p:nvGrpSpPr>
        <p:grpSpPr bwMode="auto">
          <a:xfrm>
            <a:off x="5483225" y="3079750"/>
            <a:ext cx="3265488" cy="1722438"/>
            <a:chOff x="4989762" y="2605055"/>
            <a:chExt cx="3265486" cy="1722436"/>
          </a:xfrm>
        </p:grpSpPr>
        <p:sp>
          <p:nvSpPr>
            <p:cNvPr id="4" name="Text Box 6"/>
            <p:cNvSpPr txBox="1">
              <a:spLocks noChangeArrowheads="1"/>
            </p:cNvSpPr>
            <p:nvPr/>
          </p:nvSpPr>
          <p:spPr bwMode="auto">
            <a:xfrm>
              <a:off x="4989762" y="2633630"/>
              <a:ext cx="1020762" cy="507999"/>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Sno</a:t>
              </a:r>
              <a:endParaRPr lang="en-US" altLang="zh-CN" sz="2800">
                <a:latin typeface="Times New Roman" pitchFamily="18" charset="0"/>
              </a:endParaRPr>
            </a:p>
          </p:txBody>
        </p:sp>
        <p:grpSp>
          <p:nvGrpSpPr>
            <p:cNvPr id="38928" name="Group 20"/>
            <p:cNvGrpSpPr>
              <a:grpSpLocks/>
            </p:cNvGrpSpPr>
            <p:nvPr/>
          </p:nvGrpSpPr>
          <p:grpSpPr bwMode="auto">
            <a:xfrm>
              <a:off x="6010523" y="2605055"/>
              <a:ext cx="2217738" cy="508000"/>
              <a:chOff x="3252" y="1071"/>
              <a:chExt cx="1397" cy="384"/>
            </a:xfrm>
          </p:grpSpPr>
          <p:sp>
            <p:nvSpPr>
              <p:cNvPr id="6" name="Text Box 9"/>
              <p:cNvSpPr txBox="1">
                <a:spLocks noChangeArrowheads="1"/>
              </p:cNvSpPr>
              <p:nvPr/>
            </p:nvSpPr>
            <p:spPr bwMode="auto">
              <a:xfrm>
                <a:off x="3878" y="1071"/>
                <a:ext cx="771" cy="38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Sdept</a:t>
                </a:r>
                <a:endParaRPr lang="en-US" altLang="zh-CN" sz="2800">
                  <a:latin typeface="Times New Roman" pitchFamily="18" charset="0"/>
                </a:endParaRPr>
              </a:p>
            </p:txBody>
          </p:sp>
          <p:sp>
            <p:nvSpPr>
              <p:cNvPr id="38934" name="Line 12"/>
              <p:cNvSpPr>
                <a:spLocks noChangeShapeType="1"/>
              </p:cNvSpPr>
              <p:nvPr/>
            </p:nvSpPr>
            <p:spPr bwMode="auto">
              <a:xfrm>
                <a:off x="3252" y="1284"/>
                <a:ext cx="64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8929" name="Group 21"/>
            <p:cNvGrpSpPr>
              <a:grpSpLocks/>
            </p:cNvGrpSpPr>
            <p:nvPr/>
          </p:nvGrpSpPr>
          <p:grpSpPr bwMode="auto">
            <a:xfrm>
              <a:off x="6010523" y="2888158"/>
              <a:ext cx="2244725" cy="1439333"/>
              <a:chOff x="3252" y="1285"/>
              <a:chExt cx="1414" cy="1088"/>
            </a:xfrm>
          </p:grpSpPr>
          <p:sp>
            <p:nvSpPr>
              <p:cNvPr id="9" name="Text Box 10"/>
              <p:cNvSpPr txBox="1">
                <a:spLocks noChangeArrowheads="1"/>
              </p:cNvSpPr>
              <p:nvPr/>
            </p:nvSpPr>
            <p:spPr bwMode="auto">
              <a:xfrm>
                <a:off x="3895" y="1989"/>
                <a:ext cx="771" cy="3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Sloc</a:t>
                </a:r>
                <a:endParaRPr lang="en-US" altLang="zh-CN" sz="2800">
                  <a:latin typeface="Times New Roman" pitchFamily="18" charset="0"/>
                </a:endParaRPr>
              </a:p>
            </p:txBody>
          </p:sp>
          <p:sp>
            <p:nvSpPr>
              <p:cNvPr id="38932" name="Line 13"/>
              <p:cNvSpPr>
                <a:spLocks noChangeShapeType="1"/>
              </p:cNvSpPr>
              <p:nvPr/>
            </p:nvSpPr>
            <p:spPr bwMode="auto">
              <a:xfrm>
                <a:off x="3252" y="1285"/>
                <a:ext cx="643" cy="83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8930" name="Line 16"/>
            <p:cNvSpPr>
              <a:spLocks noChangeShapeType="1"/>
            </p:cNvSpPr>
            <p:nvPr/>
          </p:nvSpPr>
          <p:spPr bwMode="auto">
            <a:xfrm>
              <a:off x="7642473" y="3141630"/>
              <a:ext cx="0" cy="6778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8917" name="组合 2"/>
          <p:cNvGrpSpPr>
            <a:grpSpLocks/>
          </p:cNvGrpSpPr>
          <p:nvPr/>
        </p:nvGrpSpPr>
        <p:grpSpPr bwMode="auto">
          <a:xfrm>
            <a:off x="969963" y="2914650"/>
            <a:ext cx="3673475" cy="2030413"/>
            <a:chOff x="490538" y="2972675"/>
            <a:chExt cx="3673475" cy="2031547"/>
          </a:xfrm>
        </p:grpSpPr>
        <p:grpSp>
          <p:nvGrpSpPr>
            <p:cNvPr id="38920" name="Group 18"/>
            <p:cNvGrpSpPr>
              <a:grpSpLocks/>
            </p:cNvGrpSpPr>
            <p:nvPr/>
          </p:nvGrpSpPr>
          <p:grpSpPr bwMode="auto">
            <a:xfrm>
              <a:off x="2327275" y="2972675"/>
              <a:ext cx="1836738" cy="2031547"/>
              <a:chOff x="2352" y="1093"/>
              <a:chExt cx="1157" cy="1536"/>
            </a:xfrm>
          </p:grpSpPr>
          <p:sp>
            <p:nvSpPr>
              <p:cNvPr id="13" name="Rectangle 5"/>
              <p:cNvSpPr>
                <a:spLocks noChangeArrowheads="1"/>
              </p:cNvSpPr>
              <p:nvPr/>
            </p:nvSpPr>
            <p:spPr bwMode="auto">
              <a:xfrm>
                <a:off x="2352" y="1093"/>
                <a:ext cx="1157" cy="1536"/>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endParaRPr lang="zh-CN" altLang="en-US"/>
              </a:p>
            </p:txBody>
          </p:sp>
          <p:sp>
            <p:nvSpPr>
              <p:cNvPr id="14" name="Text Box 6"/>
              <p:cNvSpPr txBox="1">
                <a:spLocks noChangeArrowheads="1"/>
              </p:cNvSpPr>
              <p:nvPr/>
            </p:nvSpPr>
            <p:spPr bwMode="auto">
              <a:xfrm>
                <a:off x="2609" y="1330"/>
                <a:ext cx="643" cy="38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Sno</a:t>
                </a:r>
                <a:endParaRPr lang="en-US" altLang="zh-CN" sz="2800">
                  <a:latin typeface="Times New Roman" pitchFamily="18" charset="0"/>
                </a:endParaRPr>
              </a:p>
            </p:txBody>
          </p:sp>
          <p:sp>
            <p:nvSpPr>
              <p:cNvPr id="15" name="Text Box 7"/>
              <p:cNvSpPr txBox="1">
                <a:spLocks noChangeArrowheads="1"/>
              </p:cNvSpPr>
              <p:nvPr/>
            </p:nvSpPr>
            <p:spPr bwMode="auto">
              <a:xfrm>
                <a:off x="2609" y="1989"/>
                <a:ext cx="643" cy="384"/>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Cno</a:t>
                </a:r>
                <a:endParaRPr lang="en-US" altLang="zh-CN" sz="2800">
                  <a:latin typeface="Times New Roman" pitchFamily="18" charset="0"/>
                </a:endParaRPr>
              </a:p>
            </p:txBody>
          </p:sp>
        </p:grpSp>
        <p:grpSp>
          <p:nvGrpSpPr>
            <p:cNvPr id="38921" name="Group 19"/>
            <p:cNvGrpSpPr>
              <a:grpSpLocks/>
            </p:cNvGrpSpPr>
            <p:nvPr/>
          </p:nvGrpSpPr>
          <p:grpSpPr bwMode="auto">
            <a:xfrm>
              <a:off x="490538" y="3644793"/>
              <a:ext cx="1836737" cy="509323"/>
              <a:chOff x="1195" y="1601"/>
              <a:chExt cx="1157" cy="385"/>
            </a:xfrm>
          </p:grpSpPr>
          <p:sp>
            <p:nvSpPr>
              <p:cNvPr id="17" name="Text Box 8"/>
              <p:cNvSpPr txBox="1">
                <a:spLocks noChangeArrowheads="1"/>
              </p:cNvSpPr>
              <p:nvPr/>
            </p:nvSpPr>
            <p:spPr bwMode="auto">
              <a:xfrm>
                <a:off x="1195" y="1601"/>
                <a:ext cx="771" cy="38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Grade</a:t>
                </a:r>
              </a:p>
            </p:txBody>
          </p:sp>
          <p:sp>
            <p:nvSpPr>
              <p:cNvPr id="38923" name="Line 11"/>
              <p:cNvSpPr>
                <a:spLocks noChangeShapeType="1"/>
              </p:cNvSpPr>
              <p:nvPr/>
            </p:nvSpPr>
            <p:spPr bwMode="auto">
              <a:xfrm flipH="1">
                <a:off x="1966" y="1812"/>
                <a:ext cx="38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38918" name="Text Box 17"/>
          <p:cNvSpPr txBox="1">
            <a:spLocks noChangeArrowheads="1"/>
          </p:cNvSpPr>
          <p:nvPr/>
        </p:nvSpPr>
        <p:spPr bwMode="auto">
          <a:xfrm>
            <a:off x="900113" y="2854325"/>
            <a:ext cx="1223962" cy="508000"/>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rPr>
              <a:t>SC</a:t>
            </a:r>
          </a:p>
        </p:txBody>
      </p:sp>
      <p:sp>
        <p:nvSpPr>
          <p:cNvPr id="38919" name="Text Box 17"/>
          <p:cNvSpPr txBox="1">
            <a:spLocks noChangeArrowheads="1"/>
          </p:cNvSpPr>
          <p:nvPr/>
        </p:nvSpPr>
        <p:spPr bwMode="auto">
          <a:xfrm>
            <a:off x="6659563" y="2465388"/>
            <a:ext cx="1223962" cy="508000"/>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a:r>
              <a:rPr lang="en-US" altLang="zh-CN" sz="2800" b="1">
                <a:latin typeface="Times New Roman" panose="02020603050405020304" pitchFamily="18" charset="0"/>
              </a:rPr>
              <a:t>SL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 </a:t>
            </a:r>
            <a:r>
              <a:t>第二范式</a:t>
            </a:r>
            <a:r>
              <a:rPr lang="en-US" altLang="zh-CN"/>
              <a:t>2NF</a:t>
            </a:r>
            <a:r>
              <a:t>定义</a:t>
            </a:r>
            <a:endParaRPr lang="en-US" altLang="zh-CN"/>
          </a:p>
        </p:txBody>
      </p:sp>
      <p:sp>
        <p:nvSpPr>
          <p:cNvPr id="48131" name="Rectangle 3"/>
          <p:cNvSpPr>
            <a:spLocks noGrp="1" noChangeArrowheads="1"/>
          </p:cNvSpPr>
          <p:nvPr>
            <p:ph sz="quarter" idx="10"/>
          </p:nvPr>
        </p:nvSpPr>
        <p:spPr bwMode="auto">
          <a:xfrm>
            <a:off x="846138" y="779463"/>
            <a:ext cx="8047037" cy="4318000"/>
          </a:xfrm>
        </p:spPr>
        <p:txBody>
          <a:bodyPr/>
          <a:lstStyle/>
          <a:p>
            <a:pPr marL="0" indent="0" eaLnBrk="1" hangingPunct="1">
              <a:lnSpc>
                <a:spcPct val="150000"/>
              </a:lnSpc>
              <a:buFont typeface="Arial" pitchFamily="34" charset="0"/>
              <a:buNone/>
              <a:defRPr/>
            </a:pPr>
            <a:r>
              <a:rPr lang="zh-CN" altLang="en-US"/>
              <a:t>定义：若关系模式</a:t>
            </a:r>
            <a:r>
              <a:rPr lang="en-US" altLang="zh-CN"/>
              <a:t>R∈1NF</a:t>
            </a:r>
            <a:r>
              <a:rPr lang="zh-CN" altLang="en-US"/>
              <a:t>，并且每一个非主属性都完全函数依赖于</a:t>
            </a:r>
            <a:r>
              <a:rPr lang="en-US" altLang="zh-CN"/>
              <a:t>R</a:t>
            </a:r>
            <a:r>
              <a:rPr lang="zh-CN" altLang="en-US"/>
              <a:t>的码，则</a:t>
            </a:r>
            <a:r>
              <a:rPr lang="en-US" altLang="zh-CN"/>
              <a:t>R∈2NF</a:t>
            </a:r>
            <a:r>
              <a:rPr lang="zh-CN" altLang="en-US"/>
              <a:t>。</a:t>
            </a:r>
          </a:p>
          <a:p>
            <a:pPr marL="0" indent="0" eaLnBrk="1" hangingPunct="1">
              <a:lnSpc>
                <a:spcPct val="150000"/>
              </a:lnSpc>
              <a:buFont typeface="Arial" pitchFamily="34" charset="0"/>
              <a:buNone/>
              <a:defRPr/>
            </a:pPr>
            <a:endParaRPr lang="zh-CN" altLang="en-US"/>
          </a:p>
          <a:p>
            <a:pPr marL="0" indent="0" eaLnBrk="1" hangingPunct="1">
              <a:lnSpc>
                <a:spcPct val="150000"/>
              </a:lnSpc>
              <a:buFont typeface="Arial" pitchFamily="34" charset="0"/>
              <a:buNone/>
              <a:defRPr/>
            </a:pPr>
            <a:r>
              <a:rPr lang="zh-CN" altLang="en-US"/>
              <a:t>例： </a:t>
            </a:r>
            <a:r>
              <a:rPr lang="en-US" altLang="zh-CN"/>
              <a:t>SLC(Sno, Sdept, Sloc, Cno, Grade) ∈1NF</a:t>
            </a:r>
          </a:p>
          <a:p>
            <a:pPr marL="0" indent="0" eaLnBrk="1" hangingPunct="1">
              <a:lnSpc>
                <a:spcPct val="150000"/>
              </a:lnSpc>
              <a:buFont typeface="Arial" pitchFamily="34" charset="0"/>
              <a:buNone/>
              <a:defRPr/>
            </a:pPr>
            <a:r>
              <a:rPr lang="en-US" altLang="zh-CN"/>
              <a:t>        SLC(Sno, Sdept, Sloc, Cno, Grade) ∈2NF</a:t>
            </a:r>
          </a:p>
          <a:p>
            <a:pPr marL="0" indent="0" eaLnBrk="1" hangingPunct="1">
              <a:lnSpc>
                <a:spcPct val="150000"/>
              </a:lnSpc>
              <a:buFont typeface="Arial" pitchFamily="34" charset="0"/>
              <a:buNone/>
              <a:defRPr/>
            </a:pPr>
            <a:r>
              <a:rPr lang="en-US" altLang="zh-CN"/>
              <a:t>        SC</a:t>
            </a:r>
            <a:r>
              <a:rPr lang="zh-CN" altLang="en-US"/>
              <a:t>（</a:t>
            </a:r>
            <a:r>
              <a:rPr lang="en-US" altLang="zh-CN"/>
              <a:t>Sno</a:t>
            </a:r>
            <a:r>
              <a:rPr lang="zh-CN" altLang="en-US"/>
              <a:t>， </a:t>
            </a:r>
            <a:r>
              <a:rPr lang="en-US" altLang="zh-CN"/>
              <a:t>Cno</a:t>
            </a:r>
            <a:r>
              <a:rPr lang="zh-CN" altLang="en-US"/>
              <a:t>， </a:t>
            </a:r>
            <a:r>
              <a:rPr lang="en-US" altLang="zh-CN"/>
              <a:t>Grade</a:t>
            </a:r>
            <a:r>
              <a:rPr lang="zh-CN" altLang="en-US"/>
              <a:t>） ∈ </a:t>
            </a:r>
            <a:r>
              <a:rPr lang="en-US" altLang="zh-CN"/>
              <a:t>2NF</a:t>
            </a:r>
          </a:p>
          <a:p>
            <a:pPr marL="0" indent="0" eaLnBrk="1" hangingPunct="1">
              <a:lnSpc>
                <a:spcPct val="150000"/>
              </a:lnSpc>
              <a:buFont typeface="Arial" pitchFamily="34" charset="0"/>
              <a:buNone/>
              <a:defRPr/>
            </a:pPr>
            <a:r>
              <a:rPr lang="en-US" altLang="zh-CN"/>
              <a:t>        SL</a:t>
            </a:r>
            <a:r>
              <a:rPr lang="zh-CN" altLang="en-US"/>
              <a:t>（</a:t>
            </a:r>
            <a:r>
              <a:rPr lang="en-US" altLang="zh-CN"/>
              <a:t>Sno</a:t>
            </a:r>
            <a:r>
              <a:rPr lang="zh-CN" altLang="en-US"/>
              <a:t>， </a:t>
            </a:r>
            <a:r>
              <a:rPr lang="en-US" altLang="zh-CN"/>
              <a:t>Sdept</a:t>
            </a:r>
            <a:r>
              <a:rPr lang="zh-CN" altLang="en-US"/>
              <a:t>， </a:t>
            </a:r>
            <a:r>
              <a:rPr lang="en-US" altLang="zh-CN"/>
              <a:t>Sloc</a:t>
            </a:r>
            <a:r>
              <a:rPr lang="zh-CN" altLang="en-US"/>
              <a:t>） ∈ </a:t>
            </a:r>
            <a:r>
              <a:rPr lang="en-US" altLang="zh-CN"/>
              <a:t>2NF</a:t>
            </a:r>
          </a:p>
          <a:p>
            <a:pPr marL="0" indent="0" eaLnBrk="1" hangingPunct="1">
              <a:lnSpc>
                <a:spcPct val="150000"/>
              </a:lnSpc>
              <a:buFont typeface="Arial" pitchFamily="34" charset="0"/>
              <a:buNone/>
              <a:defRPr/>
            </a:pPr>
            <a:endParaRPr lang="en-US" altLang="zh-CN"/>
          </a:p>
        </p:txBody>
      </p:sp>
      <p:sp>
        <p:nvSpPr>
          <p:cNvPr id="39940" name="Line 4"/>
          <p:cNvSpPr>
            <a:spLocks noChangeShapeType="1"/>
          </p:cNvSpPr>
          <p:nvPr/>
        </p:nvSpPr>
        <p:spPr bwMode="auto">
          <a:xfrm>
            <a:off x="5651500" y="2938463"/>
            <a:ext cx="228600" cy="317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 </a:t>
            </a:r>
            <a:r>
              <a:t>第二范式还可以继续规范化</a:t>
            </a:r>
          </a:p>
        </p:txBody>
      </p:sp>
      <p:sp>
        <p:nvSpPr>
          <p:cNvPr id="49155"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采用投影分解法将一个</a:t>
            </a:r>
            <a:r>
              <a:rPr lang="en-US" altLang="zh-CN"/>
              <a:t>1NF</a:t>
            </a:r>
            <a:r>
              <a:rPr lang="zh-CN" altLang="en-US"/>
              <a:t>的关系分解为多个</a:t>
            </a:r>
            <a:r>
              <a:rPr lang="en-US" altLang="zh-CN"/>
              <a:t>2NF</a:t>
            </a:r>
            <a:r>
              <a:rPr lang="zh-CN" altLang="en-US"/>
              <a:t>的关系，可以在一定程度上减轻原</a:t>
            </a:r>
            <a:r>
              <a:rPr lang="en-US" altLang="zh-CN"/>
              <a:t>1NF</a:t>
            </a:r>
            <a:r>
              <a:rPr lang="zh-CN" altLang="en-US"/>
              <a:t>关系中存在的插入异常、删除异常、数据冗余度大、修改复杂等问题。</a:t>
            </a:r>
          </a:p>
          <a:p>
            <a:pPr eaLnBrk="1" hangingPunct="1">
              <a:lnSpc>
                <a:spcPct val="150000"/>
              </a:lnSpc>
              <a:defRPr/>
            </a:pPr>
            <a:r>
              <a:rPr lang="zh-CN" altLang="en-US"/>
              <a:t>将一个</a:t>
            </a:r>
            <a:r>
              <a:rPr lang="en-US" altLang="zh-CN"/>
              <a:t>1NF</a:t>
            </a:r>
            <a:r>
              <a:rPr lang="zh-CN" altLang="en-US"/>
              <a:t>关系分解为多个</a:t>
            </a:r>
            <a:r>
              <a:rPr lang="en-US" altLang="zh-CN"/>
              <a:t>2NF</a:t>
            </a:r>
            <a:r>
              <a:rPr lang="zh-CN" altLang="en-US"/>
              <a:t>的关系，并不能完全消除关系模式中的各种异常情况和数据冗余。</a:t>
            </a:r>
          </a:p>
        </p:txBody>
      </p:sp>
      <p:sp>
        <p:nvSpPr>
          <p:cNvPr id="49156" name="Rectangle 4"/>
          <p:cNvSpPr>
            <a:spLocks noChangeArrowheads="1"/>
          </p:cNvSpPr>
          <p:nvPr/>
        </p:nvSpPr>
        <p:spPr bwMode="auto">
          <a:xfrm>
            <a:off x="682625" y="3919538"/>
            <a:ext cx="7993063" cy="812800"/>
          </a:xfrm>
          <a:prstGeom prst="rect">
            <a:avLst/>
          </a:prstGeom>
          <a:noFill/>
          <a:ln>
            <a:noFill/>
            <a:headEnd/>
            <a:tailEnd/>
          </a:ln>
        </p:spPr>
        <p:style>
          <a:lnRef idx="2">
            <a:schemeClr val="accent6"/>
          </a:lnRef>
          <a:fillRef idx="1">
            <a:schemeClr val="lt1"/>
          </a:fillRef>
          <a:effectRef idx="0">
            <a:schemeClr val="accent6"/>
          </a:effectRef>
          <a:fontRef idx="minor">
            <a:schemeClr val="dk1"/>
          </a:fontRef>
        </p:style>
        <p:txBody>
          <a:bodyPr anchor="ct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indent="355600" eaLnBrk="1" hangingPunct="1">
              <a:lnSpc>
                <a:spcPct val="130000"/>
              </a:lnSpc>
              <a:defRPr/>
            </a:pPr>
            <a:r>
              <a:rPr kumimoji="1" lang="zh-CN" altLang="en-US" sz="1800" b="1">
                <a:solidFill>
                  <a:srgbClr val="FF0000"/>
                </a:solidFill>
                <a:latin typeface="微软雅黑" panose="020B0503020204020204" pitchFamily="34" charset="-122"/>
                <a:ea typeface="微软雅黑" panose="020B0503020204020204" pitchFamily="34" charset="-122"/>
              </a:rPr>
              <a:t>分析</a:t>
            </a:r>
            <a:r>
              <a:rPr kumimoji="1" lang="en-US" altLang="zh-CN" sz="1800" b="1">
                <a:solidFill>
                  <a:srgbClr val="FF0000"/>
                </a:solidFill>
                <a:latin typeface="微软雅黑" panose="020B0503020204020204" pitchFamily="34" charset="-122"/>
                <a:ea typeface="微软雅黑" panose="020B0503020204020204" pitchFamily="34" charset="-122"/>
              </a:rPr>
              <a:t>SelectCourse(</a:t>
            </a:r>
            <a:r>
              <a:rPr kumimoji="1" lang="zh-CN" altLang="en-US" sz="1800" b="1">
                <a:solidFill>
                  <a:srgbClr val="FF0000"/>
                </a:solidFill>
                <a:latin typeface="微软雅黑" panose="020B0503020204020204" pitchFamily="34" charset="-122"/>
                <a:ea typeface="微软雅黑" panose="020B0503020204020204" pitchFamily="34" charset="-122"/>
              </a:rPr>
              <a:t>学号</a:t>
            </a:r>
            <a:r>
              <a:rPr kumimoji="1" lang="en-US" altLang="zh-CN" sz="1800" b="1">
                <a:solidFill>
                  <a:srgbClr val="FF0000"/>
                </a:solidFill>
                <a:latin typeface="微软雅黑" panose="020B0503020204020204" pitchFamily="34" charset="-122"/>
                <a:ea typeface="微软雅黑" panose="020B0503020204020204" pitchFamily="34" charset="-122"/>
              </a:rPr>
              <a:t>, </a:t>
            </a:r>
            <a:r>
              <a:rPr kumimoji="1" lang="zh-CN" altLang="en-US" sz="1800" b="1">
                <a:solidFill>
                  <a:srgbClr val="FF0000"/>
                </a:solidFill>
                <a:latin typeface="微软雅黑" panose="020B0503020204020204" pitchFamily="34" charset="-122"/>
                <a:ea typeface="微软雅黑" panose="020B0503020204020204" pitchFamily="34" charset="-122"/>
              </a:rPr>
              <a:t>姓名</a:t>
            </a:r>
            <a:r>
              <a:rPr kumimoji="1" lang="en-US" altLang="zh-CN" sz="1800" b="1">
                <a:solidFill>
                  <a:srgbClr val="FF0000"/>
                </a:solidFill>
                <a:latin typeface="微软雅黑" panose="020B0503020204020204" pitchFamily="34" charset="-122"/>
                <a:ea typeface="微软雅黑" panose="020B0503020204020204" pitchFamily="34" charset="-122"/>
              </a:rPr>
              <a:t>, </a:t>
            </a:r>
            <a:r>
              <a:rPr kumimoji="1" lang="zh-CN" altLang="en-US" sz="1800" b="1">
                <a:solidFill>
                  <a:srgbClr val="FF0000"/>
                </a:solidFill>
                <a:latin typeface="微软雅黑" panose="020B0503020204020204" pitchFamily="34" charset="-122"/>
                <a:ea typeface="微软雅黑" panose="020B0503020204020204" pitchFamily="34" charset="-122"/>
              </a:rPr>
              <a:t>年龄</a:t>
            </a:r>
            <a:r>
              <a:rPr kumimoji="1" lang="en-US" altLang="zh-CN" sz="1800" b="1">
                <a:solidFill>
                  <a:srgbClr val="FF0000"/>
                </a:solidFill>
                <a:latin typeface="微软雅黑" panose="020B0503020204020204" pitchFamily="34" charset="-122"/>
                <a:ea typeface="微软雅黑" panose="020B0503020204020204" pitchFamily="34" charset="-122"/>
              </a:rPr>
              <a:t>, </a:t>
            </a:r>
            <a:r>
              <a:rPr kumimoji="1" lang="zh-CN" altLang="en-US" sz="1800" b="1">
                <a:solidFill>
                  <a:srgbClr val="FF0000"/>
                </a:solidFill>
                <a:latin typeface="微软雅黑" panose="020B0503020204020204" pitchFamily="34" charset="-122"/>
                <a:ea typeface="微软雅黑" panose="020B0503020204020204" pitchFamily="34" charset="-122"/>
              </a:rPr>
              <a:t>课程名称</a:t>
            </a:r>
            <a:r>
              <a:rPr kumimoji="1" lang="en-US" altLang="zh-CN" sz="1800" b="1">
                <a:solidFill>
                  <a:srgbClr val="FF0000"/>
                </a:solidFill>
                <a:latin typeface="微软雅黑" panose="020B0503020204020204" pitchFamily="34" charset="-122"/>
                <a:ea typeface="微软雅黑" panose="020B0503020204020204" pitchFamily="34" charset="-122"/>
              </a:rPr>
              <a:t>, </a:t>
            </a:r>
            <a:r>
              <a:rPr kumimoji="1" lang="zh-CN" altLang="en-US" sz="1800" b="1">
                <a:solidFill>
                  <a:srgbClr val="FF0000"/>
                </a:solidFill>
                <a:latin typeface="微软雅黑" panose="020B0503020204020204" pitchFamily="34" charset="-122"/>
                <a:ea typeface="微软雅黑" panose="020B0503020204020204" pitchFamily="34" charset="-122"/>
              </a:rPr>
              <a:t>成绩</a:t>
            </a:r>
            <a:r>
              <a:rPr kumimoji="1" lang="en-US" altLang="zh-CN" sz="1800" b="1">
                <a:solidFill>
                  <a:srgbClr val="FF0000"/>
                </a:solidFill>
                <a:latin typeface="微软雅黑" panose="020B0503020204020204" pitchFamily="34" charset="-122"/>
                <a:ea typeface="微软雅黑" panose="020B0503020204020204" pitchFamily="34" charset="-122"/>
              </a:rPr>
              <a:t>, </a:t>
            </a:r>
            <a:r>
              <a:rPr kumimoji="1" lang="zh-CN" altLang="en-US" sz="1800" b="1">
                <a:solidFill>
                  <a:srgbClr val="FF0000"/>
                </a:solidFill>
                <a:latin typeface="微软雅黑" panose="020B0503020204020204" pitchFamily="34" charset="-122"/>
                <a:ea typeface="微软雅黑" panose="020B0503020204020204" pitchFamily="34" charset="-122"/>
              </a:rPr>
              <a:t>学分</a:t>
            </a:r>
            <a:r>
              <a:rPr kumimoji="1" lang="en-US" altLang="zh-CN" sz="1800" b="1">
                <a:solidFill>
                  <a:srgbClr val="FF0000"/>
                </a:solidFill>
                <a:latin typeface="微软雅黑" panose="020B0503020204020204" pitchFamily="34" charset="-122"/>
                <a:ea typeface="微软雅黑" panose="020B0503020204020204" pitchFamily="34" charset="-122"/>
              </a:rPr>
              <a:t>)</a:t>
            </a:r>
            <a:r>
              <a:rPr kumimoji="1" lang="zh-CN" altLang="en-US" sz="1800" b="1">
                <a:solidFill>
                  <a:srgbClr val="FF0000"/>
                </a:solidFill>
                <a:latin typeface="微软雅黑" panose="020B0503020204020204" pitchFamily="34" charset="-122"/>
                <a:ea typeface="微软雅黑" panose="020B0503020204020204" pitchFamily="34" charset="-122"/>
              </a:rPr>
              <a:t>的依赖关系？是否属于第二范式？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第三范式</a:t>
            </a:r>
            <a:r>
              <a:rPr lang="en-US" altLang="zh-CN"/>
              <a:t>3NF</a:t>
            </a:r>
          </a:p>
        </p:txBody>
      </p:sp>
      <p:sp>
        <p:nvSpPr>
          <p:cNvPr id="50179" name="Rectangle 3"/>
          <p:cNvSpPr>
            <a:spLocks noGrp="1" noChangeArrowheads="1"/>
          </p:cNvSpPr>
          <p:nvPr>
            <p:ph sz="quarter" idx="10"/>
          </p:nvPr>
        </p:nvSpPr>
        <p:spPr bwMode="auto">
          <a:xfrm>
            <a:off x="754063" y="766763"/>
            <a:ext cx="8135937" cy="4319587"/>
          </a:xfrm>
        </p:spPr>
        <p:txBody>
          <a:bodyPr/>
          <a:lstStyle/>
          <a:p>
            <a:pPr marL="0" indent="0" eaLnBrk="1" hangingPunct="1">
              <a:lnSpc>
                <a:spcPct val="150000"/>
              </a:lnSpc>
              <a:buFont typeface="Arial" pitchFamily="34" charset="0"/>
              <a:buNone/>
              <a:defRPr/>
            </a:pPr>
            <a:r>
              <a:rPr lang="zh-CN" altLang="en-US"/>
              <a:t>例：</a:t>
            </a:r>
            <a:r>
              <a:rPr lang="en-US" altLang="zh-CN"/>
              <a:t>2NF</a:t>
            </a:r>
            <a:r>
              <a:rPr lang="zh-CN" altLang="en-US"/>
              <a:t>关系模式</a:t>
            </a:r>
            <a:r>
              <a:rPr lang="en-US" altLang="zh-CN"/>
              <a:t>SL(Sno, Sdept, Sloc)</a:t>
            </a:r>
            <a:r>
              <a:rPr lang="zh-CN" altLang="en-US"/>
              <a:t>中</a:t>
            </a:r>
          </a:p>
          <a:p>
            <a:pPr marL="0" indent="0" eaLnBrk="1" hangingPunct="1">
              <a:lnSpc>
                <a:spcPct val="150000"/>
              </a:lnSpc>
              <a:buFont typeface="Arial" pitchFamily="34" charset="0"/>
              <a:buNone/>
              <a:defRPr/>
            </a:pPr>
            <a:r>
              <a:rPr lang="zh-CN" altLang="en-US"/>
              <a:t>函数依赖：</a:t>
            </a:r>
          </a:p>
          <a:p>
            <a:pPr marL="0" indent="0" eaLnBrk="1" hangingPunct="1">
              <a:lnSpc>
                <a:spcPct val="150000"/>
              </a:lnSpc>
              <a:buFont typeface="Arial" pitchFamily="34" charset="0"/>
              <a:buNone/>
              <a:defRPr/>
            </a:pPr>
            <a:r>
              <a:rPr lang="zh-CN" altLang="en-US"/>
              <a:t>          </a:t>
            </a:r>
            <a:r>
              <a:rPr lang="en-US" altLang="zh-CN"/>
              <a:t>Sno→Sdept</a:t>
            </a:r>
          </a:p>
          <a:p>
            <a:pPr marL="0" indent="0" eaLnBrk="1" hangingPunct="1">
              <a:lnSpc>
                <a:spcPct val="150000"/>
              </a:lnSpc>
              <a:buFont typeface="Arial" pitchFamily="34" charset="0"/>
              <a:buNone/>
              <a:defRPr/>
            </a:pPr>
            <a:r>
              <a:rPr lang="en-US" altLang="zh-CN"/>
              <a:t>          Sdept→Sloc</a:t>
            </a:r>
          </a:p>
          <a:p>
            <a:pPr marL="0" indent="0" eaLnBrk="1" hangingPunct="1">
              <a:lnSpc>
                <a:spcPct val="150000"/>
              </a:lnSpc>
              <a:buFont typeface="Arial" pitchFamily="34" charset="0"/>
              <a:buNone/>
              <a:defRPr/>
            </a:pPr>
            <a:r>
              <a:rPr lang="en-US" altLang="zh-CN"/>
              <a:t>          Sno→Sloc</a:t>
            </a:r>
          </a:p>
          <a:p>
            <a:pPr marL="0" indent="0" eaLnBrk="1" hangingPunct="1">
              <a:lnSpc>
                <a:spcPct val="150000"/>
              </a:lnSpc>
              <a:buFont typeface="Arial" pitchFamily="34" charset="0"/>
              <a:buNone/>
              <a:defRPr/>
            </a:pPr>
            <a:r>
              <a:rPr lang="en-US" altLang="zh-CN"/>
              <a:t>	</a:t>
            </a:r>
          </a:p>
          <a:p>
            <a:pPr marL="0" indent="0" eaLnBrk="1" hangingPunct="1">
              <a:lnSpc>
                <a:spcPct val="150000"/>
              </a:lnSpc>
              <a:buFont typeface="Arial" pitchFamily="34" charset="0"/>
              <a:buNone/>
              <a:defRPr/>
            </a:pPr>
            <a:endParaRPr lang="en-US" altLang="zh-CN" sz="1400"/>
          </a:p>
          <a:p>
            <a:pPr marL="0" indent="0" eaLnBrk="1" hangingPunct="1">
              <a:lnSpc>
                <a:spcPct val="150000"/>
              </a:lnSpc>
              <a:buFont typeface="Arial" pitchFamily="34" charset="0"/>
              <a:buNone/>
              <a:defRPr/>
            </a:pPr>
            <a:r>
              <a:rPr lang="en-US" altLang="zh-CN"/>
              <a:t>Sloc</a:t>
            </a:r>
            <a:r>
              <a:rPr lang="zh-CN" altLang="en-US"/>
              <a:t>传递函数依赖于</a:t>
            </a:r>
            <a:r>
              <a:rPr lang="en-US" altLang="zh-CN"/>
              <a:t>Sno</a:t>
            </a:r>
            <a:r>
              <a:rPr lang="zh-CN" altLang="en-US"/>
              <a:t>，即</a:t>
            </a:r>
            <a:r>
              <a:rPr lang="en-US" altLang="zh-CN"/>
              <a:t>SL</a:t>
            </a:r>
            <a:r>
              <a:rPr lang="zh-CN" altLang="en-US"/>
              <a:t>中存在非主属性对码的</a:t>
            </a:r>
            <a:r>
              <a:rPr lang="zh-CN" altLang="en-US">
                <a:solidFill>
                  <a:srgbClr val="FF0000"/>
                </a:solidFill>
              </a:rPr>
              <a:t>传递函数依赖</a:t>
            </a:r>
            <a:r>
              <a:rPr lang="zh-CN" altLang="en-US"/>
              <a:t>。</a:t>
            </a:r>
          </a:p>
        </p:txBody>
      </p:sp>
      <p:grpSp>
        <p:nvGrpSpPr>
          <p:cNvPr id="41988" name="Group 4"/>
          <p:cNvGrpSpPr>
            <a:grpSpLocks/>
          </p:cNvGrpSpPr>
          <p:nvPr/>
        </p:nvGrpSpPr>
        <p:grpSpPr bwMode="auto">
          <a:xfrm>
            <a:off x="4643438" y="1778000"/>
            <a:ext cx="3124200" cy="1968500"/>
            <a:chOff x="3312" y="1920"/>
            <a:chExt cx="1968" cy="1488"/>
          </a:xfrm>
        </p:grpSpPr>
        <p:sp>
          <p:nvSpPr>
            <p:cNvPr id="41989" name="Text Box 5"/>
            <p:cNvSpPr txBox="1">
              <a:spLocks noChangeArrowheads="1"/>
            </p:cNvSpPr>
            <p:nvPr/>
          </p:nvSpPr>
          <p:spPr bwMode="auto">
            <a:xfrm>
              <a:off x="3312" y="1920"/>
              <a:ext cx="695"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rPr>
                <a:t>SL</a:t>
              </a:r>
            </a:p>
          </p:txBody>
        </p:sp>
        <p:sp>
          <p:nvSpPr>
            <p:cNvPr id="50182" name="Text Box 6"/>
            <p:cNvSpPr txBox="1">
              <a:spLocks noChangeArrowheads="1"/>
            </p:cNvSpPr>
            <p:nvPr/>
          </p:nvSpPr>
          <p:spPr bwMode="auto">
            <a:xfrm>
              <a:off x="3428" y="2540"/>
              <a:ext cx="579" cy="37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Sno</a:t>
              </a:r>
              <a:endParaRPr lang="en-US" altLang="zh-CN" sz="2400" b="1">
                <a:latin typeface="Times New Roman" pitchFamily="18" charset="0"/>
              </a:endParaRPr>
            </a:p>
          </p:txBody>
        </p:sp>
        <p:sp>
          <p:nvSpPr>
            <p:cNvPr id="50183" name="Text Box 7"/>
            <p:cNvSpPr txBox="1">
              <a:spLocks noChangeArrowheads="1"/>
            </p:cNvSpPr>
            <p:nvPr/>
          </p:nvSpPr>
          <p:spPr bwMode="auto">
            <a:xfrm>
              <a:off x="4585" y="2168"/>
              <a:ext cx="695" cy="37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Sdept</a:t>
              </a:r>
              <a:endParaRPr lang="en-US" altLang="zh-CN" sz="2400" b="1">
                <a:latin typeface="Times New Roman" pitchFamily="18" charset="0"/>
              </a:endParaRPr>
            </a:p>
          </p:txBody>
        </p:sp>
        <p:sp>
          <p:nvSpPr>
            <p:cNvPr id="50184" name="Text Box 8"/>
            <p:cNvSpPr txBox="1">
              <a:spLocks noChangeArrowheads="1"/>
            </p:cNvSpPr>
            <p:nvPr/>
          </p:nvSpPr>
          <p:spPr bwMode="auto">
            <a:xfrm>
              <a:off x="4585" y="3036"/>
              <a:ext cx="695" cy="37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Sloc</a:t>
              </a:r>
              <a:endParaRPr lang="en-US" altLang="zh-CN" sz="2400" b="1">
                <a:latin typeface="Times New Roman" pitchFamily="18" charset="0"/>
              </a:endParaRPr>
            </a:p>
          </p:txBody>
        </p:sp>
        <p:sp>
          <p:nvSpPr>
            <p:cNvPr id="41993" name="Line 9"/>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994" name="Line 10"/>
            <p:cNvSpPr>
              <a:spLocks noChangeShapeType="1"/>
            </p:cNvSpPr>
            <p:nvPr/>
          </p:nvSpPr>
          <p:spPr bwMode="auto">
            <a:xfrm>
              <a:off x="4007" y="2788"/>
              <a:ext cx="578" cy="37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3NF</a:t>
            </a:r>
            <a:r>
              <a:t>规范化方法</a:t>
            </a:r>
            <a:endParaRPr lang="en-US" altLang="zh-CN"/>
          </a:p>
        </p:txBody>
      </p:sp>
      <p:sp>
        <p:nvSpPr>
          <p:cNvPr id="51203"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采用投影分解法，把</a:t>
            </a:r>
            <a:r>
              <a:rPr lang="en-US" altLang="zh-CN"/>
              <a:t>SL</a:t>
            </a:r>
            <a:r>
              <a:rPr lang="zh-CN" altLang="en-US"/>
              <a:t>分解为两个关系模式，以消除传递函数依赖：</a:t>
            </a:r>
          </a:p>
          <a:p>
            <a:pPr marL="0" indent="0" eaLnBrk="1" hangingPunct="1">
              <a:lnSpc>
                <a:spcPct val="150000"/>
              </a:lnSpc>
              <a:buFont typeface="Arial" pitchFamily="34" charset="0"/>
              <a:buNone/>
              <a:defRPr/>
            </a:pPr>
            <a:r>
              <a:rPr lang="zh-CN" altLang="en-US"/>
              <a:t>           </a:t>
            </a:r>
            <a:r>
              <a:rPr lang="en-US" altLang="zh-CN"/>
              <a:t>SD</a:t>
            </a:r>
            <a:r>
              <a:rPr lang="zh-CN" altLang="en-US"/>
              <a:t>（</a:t>
            </a:r>
            <a:r>
              <a:rPr lang="en-US" altLang="zh-CN"/>
              <a:t>Sno</a:t>
            </a:r>
            <a:r>
              <a:rPr lang="zh-CN" altLang="en-US"/>
              <a:t>， </a:t>
            </a:r>
            <a:r>
              <a:rPr lang="en-US" altLang="zh-CN"/>
              <a:t>Sdept</a:t>
            </a:r>
            <a:r>
              <a:rPr lang="zh-CN" altLang="en-US"/>
              <a:t>）</a:t>
            </a:r>
          </a:p>
          <a:p>
            <a:pPr marL="0" indent="0" eaLnBrk="1" hangingPunct="1">
              <a:lnSpc>
                <a:spcPct val="150000"/>
              </a:lnSpc>
              <a:buFont typeface="Arial" pitchFamily="34" charset="0"/>
              <a:buNone/>
              <a:defRPr/>
            </a:pPr>
            <a:r>
              <a:rPr lang="zh-CN" altLang="en-US"/>
              <a:t>           </a:t>
            </a:r>
            <a:r>
              <a:rPr lang="en-US" altLang="zh-CN"/>
              <a:t>DL</a:t>
            </a:r>
            <a:r>
              <a:rPr lang="zh-CN" altLang="en-US"/>
              <a:t>（</a:t>
            </a:r>
            <a:r>
              <a:rPr lang="en-US" altLang="zh-CN"/>
              <a:t>Sdept</a:t>
            </a:r>
            <a:r>
              <a:rPr lang="zh-CN" altLang="en-US"/>
              <a:t>， </a:t>
            </a:r>
            <a:r>
              <a:rPr lang="en-US" altLang="zh-CN"/>
              <a:t>Sloc</a:t>
            </a:r>
            <a:r>
              <a:rPr lang="zh-CN" altLang="en-US"/>
              <a:t>）</a:t>
            </a:r>
          </a:p>
          <a:p>
            <a:pPr marL="0" indent="0" eaLnBrk="1" hangingPunct="1">
              <a:lnSpc>
                <a:spcPct val="150000"/>
              </a:lnSpc>
              <a:buFont typeface="Arial" pitchFamily="34" charset="0"/>
              <a:buNone/>
              <a:defRPr/>
            </a:pPr>
            <a:r>
              <a:rPr lang="en-US" altLang="zh-CN"/>
              <a:t>           SD</a:t>
            </a:r>
            <a:r>
              <a:rPr lang="zh-CN" altLang="en-US"/>
              <a:t>的码为</a:t>
            </a:r>
            <a:r>
              <a:rPr lang="en-US" altLang="zh-CN"/>
              <a:t>Sno</a:t>
            </a:r>
            <a:r>
              <a:rPr lang="zh-CN" altLang="en-US"/>
              <a:t>， </a:t>
            </a:r>
            <a:r>
              <a:rPr lang="en-US" altLang="zh-CN"/>
              <a:t>DL</a:t>
            </a:r>
            <a:r>
              <a:rPr lang="zh-CN" altLang="en-US"/>
              <a:t>的码为</a:t>
            </a:r>
            <a:r>
              <a:rPr lang="en-US" altLang="zh-CN"/>
              <a:t>Sdept</a:t>
            </a:r>
            <a:r>
              <a:rPr lang="zh-CN" altLang="en-US"/>
              <a:t>。</a:t>
            </a:r>
          </a:p>
        </p:txBody>
      </p:sp>
      <p:grpSp>
        <p:nvGrpSpPr>
          <p:cNvPr id="43012" name="Group 4"/>
          <p:cNvGrpSpPr>
            <a:grpSpLocks/>
          </p:cNvGrpSpPr>
          <p:nvPr/>
        </p:nvGrpSpPr>
        <p:grpSpPr bwMode="auto">
          <a:xfrm>
            <a:off x="1103313" y="3397250"/>
            <a:ext cx="6781800" cy="1404938"/>
            <a:chOff x="1056" y="1221"/>
            <a:chExt cx="4272" cy="1023"/>
          </a:xfrm>
        </p:grpSpPr>
        <p:sp>
          <p:nvSpPr>
            <p:cNvPr id="5" name="Text Box 5"/>
            <p:cNvSpPr txBox="1">
              <a:spLocks noChangeArrowheads="1"/>
            </p:cNvSpPr>
            <p:nvPr/>
          </p:nvSpPr>
          <p:spPr bwMode="auto">
            <a:xfrm>
              <a:off x="1056" y="1776"/>
              <a:ext cx="594" cy="46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Sno</a:t>
              </a:r>
            </a:p>
          </p:txBody>
        </p:sp>
        <p:sp>
          <p:nvSpPr>
            <p:cNvPr id="6" name="Text Box 6"/>
            <p:cNvSpPr txBox="1">
              <a:spLocks noChangeArrowheads="1"/>
            </p:cNvSpPr>
            <p:nvPr/>
          </p:nvSpPr>
          <p:spPr bwMode="auto">
            <a:xfrm>
              <a:off x="2124" y="1776"/>
              <a:ext cx="712" cy="46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Sdept</a:t>
              </a:r>
              <a:endParaRPr lang="en-US" altLang="zh-CN" sz="2000" b="1">
                <a:latin typeface="Times New Roman" pitchFamily="18" charset="0"/>
              </a:endParaRPr>
            </a:p>
          </p:txBody>
        </p:sp>
        <p:sp>
          <p:nvSpPr>
            <p:cNvPr id="43015" name="Line 7"/>
            <p:cNvSpPr>
              <a:spLocks noChangeShapeType="1"/>
            </p:cNvSpPr>
            <p:nvPr/>
          </p:nvSpPr>
          <p:spPr bwMode="auto">
            <a:xfrm>
              <a:off x="1650" y="1932"/>
              <a:ext cx="47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6" name="Text Box 8"/>
            <p:cNvSpPr txBox="1">
              <a:spLocks noChangeArrowheads="1"/>
            </p:cNvSpPr>
            <p:nvPr/>
          </p:nvSpPr>
          <p:spPr bwMode="auto">
            <a:xfrm>
              <a:off x="1650" y="1221"/>
              <a:ext cx="474"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rPr>
                <a:t>SD</a:t>
              </a:r>
              <a:endParaRPr lang="en-US" altLang="zh-CN" sz="2000" b="1">
                <a:latin typeface="Times New Roman" panose="02020603050405020304" pitchFamily="18" charset="0"/>
              </a:endParaRPr>
            </a:p>
          </p:txBody>
        </p:sp>
        <p:sp>
          <p:nvSpPr>
            <p:cNvPr id="9" name="Text Box 9"/>
            <p:cNvSpPr txBox="1">
              <a:spLocks noChangeArrowheads="1"/>
            </p:cNvSpPr>
            <p:nvPr/>
          </p:nvSpPr>
          <p:spPr bwMode="auto">
            <a:xfrm>
              <a:off x="3430" y="1776"/>
              <a:ext cx="712" cy="4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Sdept</a:t>
              </a:r>
              <a:endParaRPr lang="en-US" altLang="zh-CN" sz="2000" b="1">
                <a:latin typeface="Times New Roman" pitchFamily="18" charset="0"/>
              </a:endParaRPr>
            </a:p>
          </p:txBody>
        </p:sp>
        <p:sp>
          <p:nvSpPr>
            <p:cNvPr id="10" name="Text Box 10"/>
            <p:cNvSpPr txBox="1">
              <a:spLocks noChangeArrowheads="1"/>
            </p:cNvSpPr>
            <p:nvPr/>
          </p:nvSpPr>
          <p:spPr bwMode="auto">
            <a:xfrm>
              <a:off x="4734" y="1776"/>
              <a:ext cx="594"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800" b="1">
                  <a:latin typeface="Times New Roman" pitchFamily="18" charset="0"/>
                </a:rPr>
                <a:t>Sloc</a:t>
              </a:r>
              <a:endParaRPr lang="en-US" altLang="zh-CN" sz="2000" b="1">
                <a:latin typeface="Times New Roman" pitchFamily="18" charset="0"/>
              </a:endParaRPr>
            </a:p>
          </p:txBody>
        </p:sp>
        <p:sp>
          <p:nvSpPr>
            <p:cNvPr id="43019" name="Line 11"/>
            <p:cNvSpPr>
              <a:spLocks noChangeShapeType="1"/>
            </p:cNvSpPr>
            <p:nvPr/>
          </p:nvSpPr>
          <p:spPr bwMode="auto">
            <a:xfrm>
              <a:off x="4142" y="1932"/>
              <a:ext cx="59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0" name="Text Box 12"/>
            <p:cNvSpPr txBox="1">
              <a:spLocks noChangeArrowheads="1"/>
            </p:cNvSpPr>
            <p:nvPr/>
          </p:nvSpPr>
          <p:spPr bwMode="auto">
            <a:xfrm>
              <a:off x="4201" y="1239"/>
              <a:ext cx="474"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en-US" altLang="zh-CN" sz="2800" b="1">
                  <a:latin typeface="Times New Roman" panose="02020603050405020304" pitchFamily="18" charset="0"/>
                </a:rPr>
                <a:t>DL</a:t>
              </a:r>
              <a:endParaRPr lang="en-US" altLang="zh-CN" sz="2000" b="1">
                <a:latin typeface="Times New Roman" panose="02020603050405020304" pitchFamily="18"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 3NF</a:t>
            </a:r>
            <a:r>
              <a:t>定义</a:t>
            </a:r>
            <a:endParaRPr lang="en-US" altLang="zh-CN"/>
          </a:p>
        </p:txBody>
      </p:sp>
      <p:sp>
        <p:nvSpPr>
          <p:cNvPr id="53251" name="Rectangle 3"/>
          <p:cNvSpPr>
            <a:spLocks noGrp="1" noChangeArrowheads="1"/>
          </p:cNvSpPr>
          <p:nvPr>
            <p:ph sz="quarter" idx="10"/>
          </p:nvPr>
        </p:nvSpPr>
        <p:spPr bwMode="auto">
          <a:xfrm>
            <a:off x="776288" y="841375"/>
            <a:ext cx="8135937" cy="4319588"/>
          </a:xfrm>
        </p:spPr>
        <p:txBody>
          <a:bodyPr/>
          <a:lstStyle/>
          <a:p>
            <a:pPr marL="0" indent="0" eaLnBrk="1" hangingPunct="1">
              <a:lnSpc>
                <a:spcPct val="150000"/>
              </a:lnSpc>
              <a:buFont typeface="Arial" pitchFamily="34" charset="0"/>
              <a:buNone/>
              <a:defRPr/>
            </a:pPr>
            <a:r>
              <a:rPr lang="zh-CN" altLang="en-US"/>
              <a:t>定义：关系模式</a:t>
            </a:r>
            <a:r>
              <a:rPr lang="en-US" altLang="zh-CN"/>
              <a:t>R&lt;U</a:t>
            </a:r>
            <a:r>
              <a:rPr lang="zh-CN" altLang="en-US"/>
              <a:t>，</a:t>
            </a:r>
            <a:r>
              <a:rPr lang="en-US" altLang="zh-CN"/>
              <a:t>F&gt; </a:t>
            </a:r>
            <a:r>
              <a:rPr lang="zh-CN" altLang="en-US"/>
              <a:t>中若不存在这样的码</a:t>
            </a:r>
            <a:r>
              <a:rPr lang="en-US" altLang="zh-CN"/>
              <a:t>X</a:t>
            </a:r>
            <a:r>
              <a:rPr lang="zh-CN" altLang="en-US"/>
              <a:t>、属性组</a:t>
            </a:r>
            <a:r>
              <a:rPr lang="en-US" altLang="zh-CN"/>
              <a:t>Y</a:t>
            </a:r>
            <a:r>
              <a:rPr lang="zh-CN" altLang="en-US"/>
              <a:t>及非主属性</a:t>
            </a:r>
            <a:r>
              <a:rPr lang="en-US" altLang="zh-CN"/>
              <a:t>Z</a:t>
            </a:r>
            <a:r>
              <a:rPr lang="zh-CN" altLang="en-US"/>
              <a:t>（</a:t>
            </a:r>
            <a:r>
              <a:rPr lang="en-US" altLang="zh-CN"/>
              <a:t>Z </a:t>
            </a:r>
            <a:r>
              <a:rPr lang="en-US" altLang="zh-CN">
                <a:sym typeface="Symbol" pitchFamily="18" charset="2"/>
              </a:rPr>
              <a:t></a:t>
            </a:r>
            <a:r>
              <a:rPr lang="en-US" altLang="zh-CN"/>
              <a:t> Y</a:t>
            </a:r>
            <a:r>
              <a:rPr lang="zh-CN" altLang="en-US"/>
              <a:t>）</a:t>
            </a:r>
            <a:r>
              <a:rPr lang="en-US" altLang="zh-CN"/>
              <a:t>, </a:t>
            </a:r>
            <a:r>
              <a:rPr lang="zh-CN" altLang="en-US"/>
              <a:t>使得</a:t>
            </a:r>
            <a:r>
              <a:rPr lang="en-US" altLang="zh-CN"/>
              <a:t>X→Y</a:t>
            </a:r>
            <a:r>
              <a:rPr lang="zh-CN" altLang="en-US"/>
              <a:t>，</a:t>
            </a:r>
            <a:r>
              <a:rPr lang="en-US" altLang="zh-CN"/>
              <a:t>Y → X</a:t>
            </a:r>
            <a:r>
              <a:rPr lang="zh-CN" altLang="en-US"/>
              <a:t>，</a:t>
            </a:r>
            <a:r>
              <a:rPr lang="en-US" altLang="zh-CN"/>
              <a:t>Y→Z</a:t>
            </a:r>
            <a:r>
              <a:rPr lang="zh-CN" altLang="en-US"/>
              <a:t>，成立，则称</a:t>
            </a:r>
            <a:r>
              <a:rPr lang="en-US" altLang="zh-CN"/>
              <a:t>R&lt;U</a:t>
            </a:r>
            <a:r>
              <a:rPr lang="zh-CN" altLang="en-US"/>
              <a:t>，</a:t>
            </a:r>
            <a:r>
              <a:rPr lang="en-US" altLang="zh-CN"/>
              <a:t>F&gt; ∈ 3NF</a:t>
            </a:r>
            <a:r>
              <a:rPr lang="zh-CN" altLang="en-US"/>
              <a:t>。</a:t>
            </a:r>
          </a:p>
          <a:p>
            <a:pPr marL="0" indent="0" eaLnBrk="1" hangingPunct="1">
              <a:lnSpc>
                <a:spcPct val="150000"/>
              </a:lnSpc>
              <a:buFont typeface="Arial" pitchFamily="34" charset="0"/>
              <a:buNone/>
              <a:defRPr/>
            </a:pPr>
            <a:r>
              <a:rPr lang="en-US" altLang="zh-CN"/>
              <a:t>        SL(Sno, Sdept, Sloc) ∈ 2NF</a:t>
            </a:r>
          </a:p>
          <a:p>
            <a:pPr marL="0" indent="0" eaLnBrk="1" hangingPunct="1">
              <a:lnSpc>
                <a:spcPct val="150000"/>
              </a:lnSpc>
              <a:buFont typeface="Arial" pitchFamily="34" charset="0"/>
              <a:buNone/>
              <a:defRPr/>
            </a:pPr>
            <a:r>
              <a:rPr lang="en-US" altLang="zh-CN"/>
              <a:t>        SL(Sno, Sdept, Sloc) ∈ 3NF </a:t>
            </a:r>
          </a:p>
          <a:p>
            <a:pPr marL="0" indent="0" eaLnBrk="1" hangingPunct="1">
              <a:lnSpc>
                <a:spcPct val="150000"/>
              </a:lnSpc>
              <a:buFont typeface="Arial" pitchFamily="34" charset="0"/>
              <a:buNone/>
              <a:defRPr/>
            </a:pPr>
            <a:r>
              <a:rPr lang="en-US" altLang="zh-CN"/>
              <a:t>        SD</a:t>
            </a:r>
            <a:r>
              <a:rPr lang="zh-CN" altLang="en-US"/>
              <a:t>（</a:t>
            </a:r>
            <a:r>
              <a:rPr lang="en-US" altLang="zh-CN"/>
              <a:t>Sno</a:t>
            </a:r>
            <a:r>
              <a:rPr lang="zh-CN" altLang="en-US"/>
              <a:t>， </a:t>
            </a:r>
            <a:r>
              <a:rPr lang="en-US" altLang="zh-CN"/>
              <a:t>Sdept</a:t>
            </a:r>
            <a:r>
              <a:rPr lang="zh-CN" altLang="en-US"/>
              <a:t>） ∈ </a:t>
            </a:r>
            <a:r>
              <a:rPr lang="en-US" altLang="zh-CN"/>
              <a:t>3NF</a:t>
            </a:r>
          </a:p>
          <a:p>
            <a:pPr marL="0" indent="0" eaLnBrk="1" hangingPunct="1">
              <a:lnSpc>
                <a:spcPct val="150000"/>
              </a:lnSpc>
              <a:buFont typeface="Arial" pitchFamily="34" charset="0"/>
              <a:buNone/>
              <a:defRPr/>
            </a:pPr>
            <a:r>
              <a:rPr lang="en-US" altLang="zh-CN"/>
              <a:t>        DL</a:t>
            </a:r>
            <a:r>
              <a:rPr lang="zh-CN" altLang="en-US"/>
              <a:t>（</a:t>
            </a:r>
            <a:r>
              <a:rPr lang="en-US" altLang="zh-CN"/>
              <a:t>Sdept</a:t>
            </a:r>
            <a:r>
              <a:rPr lang="zh-CN" altLang="en-US"/>
              <a:t>， </a:t>
            </a:r>
            <a:r>
              <a:rPr lang="en-US" altLang="zh-CN"/>
              <a:t>Sloc</a:t>
            </a:r>
            <a:r>
              <a:rPr lang="zh-CN" altLang="en-US"/>
              <a:t>）∈ </a:t>
            </a:r>
            <a:r>
              <a:rPr lang="en-US" altLang="zh-CN"/>
              <a:t>3NF</a:t>
            </a:r>
          </a:p>
        </p:txBody>
      </p:sp>
      <p:sp>
        <p:nvSpPr>
          <p:cNvPr id="51204" name="Line 4"/>
          <p:cNvSpPr>
            <a:spLocks noChangeShapeType="1"/>
          </p:cNvSpPr>
          <p:nvPr/>
        </p:nvSpPr>
        <p:spPr bwMode="auto">
          <a:xfrm>
            <a:off x="1476375" y="1481138"/>
            <a:ext cx="231775" cy="254000"/>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51205" name="Line 5"/>
          <p:cNvSpPr>
            <a:spLocks noChangeShapeType="1"/>
          </p:cNvSpPr>
          <p:nvPr/>
        </p:nvSpPr>
        <p:spPr bwMode="auto">
          <a:xfrm>
            <a:off x="3995738" y="2497138"/>
            <a:ext cx="187325" cy="317500"/>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
        <p:nvSpPr>
          <p:cNvPr id="51206" name="Line 6"/>
          <p:cNvSpPr>
            <a:spLocks noChangeShapeType="1"/>
          </p:cNvSpPr>
          <p:nvPr/>
        </p:nvSpPr>
        <p:spPr bwMode="auto">
          <a:xfrm>
            <a:off x="4845050" y="1484313"/>
            <a:ext cx="114300" cy="190500"/>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3NF</a:t>
            </a:r>
            <a:r>
              <a:t>的特点</a:t>
            </a:r>
            <a:endParaRPr lang="en-US" altLang="zh-CN"/>
          </a:p>
        </p:txBody>
      </p:sp>
      <p:sp>
        <p:nvSpPr>
          <p:cNvPr id="54275" name="Rectangle 3"/>
          <p:cNvSpPr>
            <a:spLocks noGrp="1" noChangeArrowheads="1"/>
          </p:cNvSpPr>
          <p:nvPr>
            <p:ph sz="quarter" idx="10"/>
          </p:nvPr>
        </p:nvSpPr>
        <p:spPr bwMode="auto">
          <a:xfrm>
            <a:off x="684213" y="769938"/>
            <a:ext cx="8135937" cy="4319587"/>
          </a:xfrm>
        </p:spPr>
        <p:txBody>
          <a:bodyPr/>
          <a:lstStyle/>
          <a:p>
            <a:pPr marL="457200" indent="-457200" eaLnBrk="1" hangingPunct="1">
              <a:lnSpc>
                <a:spcPct val="150000"/>
              </a:lnSpc>
              <a:buFont typeface="+mj-ea"/>
              <a:buAutoNum type="circleNumDbPlain"/>
              <a:defRPr/>
            </a:pPr>
            <a:r>
              <a:rPr lang="zh-CN" altLang="en-US"/>
              <a:t>若</a:t>
            </a:r>
            <a:r>
              <a:rPr lang="en-US" altLang="zh-CN"/>
              <a:t>R∈3NF</a:t>
            </a:r>
            <a:r>
              <a:rPr lang="zh-CN" altLang="en-US"/>
              <a:t>，则</a:t>
            </a:r>
            <a:r>
              <a:rPr lang="en-US" altLang="zh-CN"/>
              <a:t>R</a:t>
            </a:r>
            <a:r>
              <a:rPr lang="zh-CN" altLang="en-US"/>
              <a:t>的每一个非主属性既不部分函数依赖于候选码也不传递函数</a:t>
            </a:r>
            <a:r>
              <a:rPr lang="zh-CN" altLang="en-US" b="1">
                <a:solidFill>
                  <a:srgbClr val="FF0000"/>
                </a:solidFill>
              </a:rPr>
              <a:t>依赖于候选码</a:t>
            </a:r>
            <a:r>
              <a:rPr lang="zh-CN" altLang="en-US"/>
              <a:t>。</a:t>
            </a:r>
          </a:p>
          <a:p>
            <a:pPr marL="457200" indent="-457200" eaLnBrk="1" hangingPunct="1">
              <a:lnSpc>
                <a:spcPct val="150000"/>
              </a:lnSpc>
              <a:buFont typeface="+mj-ea"/>
              <a:buAutoNum type="circleNumDbPlain"/>
              <a:defRPr/>
            </a:pPr>
            <a:r>
              <a:rPr lang="zh-CN" altLang="en-US"/>
              <a:t>如果</a:t>
            </a:r>
            <a:r>
              <a:rPr lang="en-US" altLang="zh-CN"/>
              <a:t>R∈3NF</a:t>
            </a:r>
            <a:r>
              <a:rPr lang="zh-CN" altLang="en-US"/>
              <a:t>，则</a:t>
            </a:r>
            <a:r>
              <a:rPr lang="en-US" altLang="zh-CN"/>
              <a:t>R</a:t>
            </a:r>
            <a:r>
              <a:rPr lang="zh-CN" altLang="en-US"/>
              <a:t>也是</a:t>
            </a:r>
            <a:r>
              <a:rPr lang="en-US" altLang="zh-CN"/>
              <a:t>2NF</a:t>
            </a:r>
            <a:r>
              <a:rPr lang="zh-CN" altLang="en-US"/>
              <a:t>。</a:t>
            </a:r>
          </a:p>
          <a:p>
            <a:pPr marL="457200" indent="-457200" eaLnBrk="1" hangingPunct="1">
              <a:lnSpc>
                <a:spcPct val="150000"/>
              </a:lnSpc>
              <a:buFont typeface="+mj-ea"/>
              <a:buAutoNum type="circleNumDbPlain"/>
              <a:defRPr/>
            </a:pPr>
            <a:r>
              <a:rPr lang="zh-CN" altLang="en-US"/>
              <a:t>采用投影分解法将一个</a:t>
            </a:r>
            <a:r>
              <a:rPr lang="en-US" altLang="zh-CN"/>
              <a:t>2NF</a:t>
            </a:r>
            <a:r>
              <a:rPr lang="zh-CN" altLang="en-US"/>
              <a:t>的关系分解为多个</a:t>
            </a:r>
            <a:r>
              <a:rPr lang="en-US" altLang="zh-CN"/>
              <a:t>3NF</a:t>
            </a:r>
            <a:r>
              <a:rPr lang="zh-CN" altLang="en-US"/>
              <a:t>的关系，可以在一定程度上解决原</a:t>
            </a:r>
            <a:r>
              <a:rPr lang="en-US" altLang="zh-CN"/>
              <a:t>2NF</a:t>
            </a:r>
            <a:r>
              <a:rPr lang="zh-CN" altLang="en-US"/>
              <a:t>关系中存在的插入异常、删除异常、数据冗余度大、修改复杂等问题。</a:t>
            </a:r>
          </a:p>
          <a:p>
            <a:pPr marL="457200" indent="-457200" eaLnBrk="1" hangingPunct="1">
              <a:lnSpc>
                <a:spcPct val="150000"/>
              </a:lnSpc>
              <a:buFont typeface="+mj-ea"/>
              <a:buAutoNum type="circleNumDbPlain"/>
              <a:defRPr/>
            </a:pPr>
            <a:r>
              <a:rPr lang="zh-CN" altLang="en-US"/>
              <a:t> 将一个</a:t>
            </a:r>
            <a:r>
              <a:rPr lang="en-US" altLang="zh-CN"/>
              <a:t>2NF</a:t>
            </a:r>
            <a:r>
              <a:rPr lang="zh-CN" altLang="en-US"/>
              <a:t>关系分解为多个</a:t>
            </a:r>
            <a:r>
              <a:rPr lang="en-US" altLang="zh-CN"/>
              <a:t>3NF</a:t>
            </a:r>
            <a:r>
              <a:rPr lang="zh-CN" altLang="en-US"/>
              <a:t>的关系后，并不能完全消除关系模式中的各种异常情况和数据冗余。</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概念回顾</a:t>
            </a:r>
          </a:p>
        </p:txBody>
      </p:sp>
      <p:sp>
        <p:nvSpPr>
          <p:cNvPr id="6147"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sz="2800" b="1" dirty="0">
                <a:solidFill>
                  <a:schemeClr val="accent6"/>
                </a:solidFill>
              </a:rPr>
              <a:t>关系</a:t>
            </a:r>
            <a:r>
              <a:rPr lang="zh-CN" altLang="en-US" dirty="0"/>
              <a:t>：描述实体、属性、实体间的</a:t>
            </a:r>
            <a:r>
              <a:rPr lang="zh-CN" altLang="en-US"/>
              <a:t>联系。从</a:t>
            </a:r>
            <a:r>
              <a:rPr lang="zh-CN" altLang="en-US" dirty="0"/>
              <a:t>形式上看，它是一张二维表，是所涉及属性的笛卡尔积的一个子集。</a:t>
            </a:r>
          </a:p>
          <a:p>
            <a:pPr marL="0" indent="0" eaLnBrk="1" hangingPunct="1">
              <a:lnSpc>
                <a:spcPct val="150000"/>
              </a:lnSpc>
              <a:buFont typeface="Arial" pitchFamily="34" charset="0"/>
              <a:buNone/>
              <a:defRPr/>
            </a:pPr>
            <a:r>
              <a:rPr lang="zh-CN" altLang="en-US" sz="2800" b="1" dirty="0">
                <a:solidFill>
                  <a:schemeClr val="accent6"/>
                </a:solidFill>
              </a:rPr>
              <a:t>关系模式</a:t>
            </a:r>
            <a:r>
              <a:rPr lang="zh-CN" altLang="en-US" dirty="0"/>
              <a:t>：用来定义关系。</a:t>
            </a:r>
          </a:p>
          <a:p>
            <a:pPr marL="0" indent="0" eaLnBrk="1" hangingPunct="1">
              <a:lnSpc>
                <a:spcPct val="150000"/>
              </a:lnSpc>
              <a:buFont typeface="Arial" pitchFamily="34" charset="0"/>
              <a:buNone/>
              <a:defRPr/>
            </a:pPr>
            <a:r>
              <a:rPr lang="zh-CN" altLang="en-US" sz="2800" b="1" dirty="0">
                <a:solidFill>
                  <a:schemeClr val="accent6"/>
                </a:solidFill>
              </a:rPr>
              <a:t>关系数据库</a:t>
            </a:r>
            <a:r>
              <a:rPr lang="zh-CN" altLang="en-US" dirty="0"/>
              <a:t>：基于关系模型的数据库，利用关系来描述现实</a:t>
            </a:r>
            <a:r>
              <a:rPr lang="zh-CN" altLang="en-US"/>
              <a:t>世界。从</a:t>
            </a:r>
            <a:r>
              <a:rPr lang="zh-CN" altLang="en-US" dirty="0"/>
              <a:t>形式上看，它由一组关系组成</a:t>
            </a:r>
            <a:r>
              <a:rPr lang="zh-CN" altLang="en-US" sz="1600" dirty="0"/>
              <a:t>。</a:t>
            </a:r>
          </a:p>
          <a:p>
            <a:pPr marL="0" indent="0" eaLnBrk="1" hangingPunct="1">
              <a:lnSpc>
                <a:spcPct val="150000"/>
              </a:lnSpc>
              <a:buFont typeface="Arial" pitchFamily="34" charset="0"/>
              <a:buNone/>
              <a:defRPr/>
            </a:pPr>
            <a:r>
              <a:rPr lang="zh-CN" altLang="en-US" sz="2800" b="1" dirty="0">
                <a:solidFill>
                  <a:schemeClr val="accent6"/>
                </a:solidFill>
              </a:rPr>
              <a:t>关系数据库的模式</a:t>
            </a:r>
            <a:r>
              <a:rPr lang="zh-CN" altLang="en-US" dirty="0"/>
              <a:t>：定义这组关系的关系模式的全体。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BC</a:t>
            </a:r>
            <a:r>
              <a:t>范式（</a:t>
            </a:r>
            <a:r>
              <a:rPr lang="en-US" altLang="zh-CN"/>
              <a:t>Boyce-Codd </a:t>
            </a:r>
            <a:r>
              <a:t>鲍依斯</a:t>
            </a:r>
            <a:r>
              <a:rPr lang="en-US" altLang="zh-CN"/>
              <a:t>-</a:t>
            </a:r>
            <a:r>
              <a:t>科得范式 ）</a:t>
            </a:r>
          </a:p>
        </p:txBody>
      </p:sp>
      <p:sp>
        <p:nvSpPr>
          <p:cNvPr id="56323"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定义：设关系模式</a:t>
            </a:r>
            <a:r>
              <a:rPr lang="en-US" altLang="zh-CN"/>
              <a:t>R&lt;U</a:t>
            </a:r>
            <a:r>
              <a:rPr lang="zh-CN" altLang="en-US"/>
              <a:t>，</a:t>
            </a:r>
            <a:r>
              <a:rPr lang="en-US" altLang="zh-CN"/>
              <a:t>F&gt;∈1NF</a:t>
            </a:r>
            <a:r>
              <a:rPr lang="zh-CN" altLang="en-US"/>
              <a:t>，如果对于</a:t>
            </a:r>
            <a:r>
              <a:rPr lang="en-US" altLang="zh-CN"/>
              <a:t>R</a:t>
            </a:r>
            <a:r>
              <a:rPr lang="zh-CN" altLang="en-US"/>
              <a:t>的每个函数依赖</a:t>
            </a:r>
            <a:r>
              <a:rPr lang="en-US" altLang="zh-CN"/>
              <a:t>X→Y</a:t>
            </a:r>
            <a:r>
              <a:rPr lang="zh-CN" altLang="en-US"/>
              <a:t>，若</a:t>
            </a:r>
            <a:r>
              <a:rPr lang="en-US" altLang="zh-CN"/>
              <a:t>Y</a:t>
            </a:r>
            <a:r>
              <a:rPr lang="zh-CN" altLang="en-US"/>
              <a:t>不属于</a:t>
            </a:r>
            <a:r>
              <a:rPr lang="en-US" altLang="zh-CN"/>
              <a:t>X</a:t>
            </a:r>
            <a:r>
              <a:rPr lang="zh-CN" altLang="en-US"/>
              <a:t>，则</a:t>
            </a:r>
            <a:r>
              <a:rPr lang="en-US" altLang="zh-CN"/>
              <a:t>X</a:t>
            </a:r>
            <a:r>
              <a:rPr lang="zh-CN" altLang="en-US"/>
              <a:t>必含有候选码，那么</a:t>
            </a:r>
            <a:r>
              <a:rPr lang="en-US" altLang="zh-CN"/>
              <a:t>R∈BCNF</a:t>
            </a:r>
            <a:r>
              <a:rPr lang="zh-CN" altLang="en-US"/>
              <a:t>。</a:t>
            </a:r>
          </a:p>
          <a:p>
            <a:pPr lvl="1" eaLnBrk="1" hangingPunct="1">
              <a:lnSpc>
                <a:spcPct val="150000"/>
              </a:lnSpc>
              <a:defRPr/>
            </a:pPr>
            <a:r>
              <a:rPr lang="zh-CN" altLang="en-US" sz="2000" b="1">
                <a:solidFill>
                  <a:srgbClr val="FF0000"/>
                </a:solidFill>
              </a:rPr>
              <a:t>每个属性</a:t>
            </a:r>
            <a:r>
              <a:rPr lang="zh-CN" altLang="en-US"/>
              <a:t>都不部分依赖于候选码也不传递依赖于候选码，那么称</a:t>
            </a:r>
            <a:r>
              <a:rPr lang="en-US" altLang="zh-CN"/>
              <a:t>R</a:t>
            </a:r>
            <a:r>
              <a:rPr lang="zh-CN" altLang="en-US"/>
              <a:t>是</a:t>
            </a:r>
            <a:r>
              <a:rPr lang="en-US" altLang="zh-CN"/>
              <a:t>BC</a:t>
            </a:r>
            <a:r>
              <a:rPr lang="zh-CN" altLang="en-US"/>
              <a:t>范式 。</a:t>
            </a:r>
          </a:p>
          <a:p>
            <a:pPr lvl="1" eaLnBrk="1" hangingPunct="1">
              <a:lnSpc>
                <a:spcPct val="150000"/>
              </a:lnSpc>
              <a:defRPr/>
            </a:pPr>
            <a:r>
              <a:rPr lang="zh-CN" altLang="en-US"/>
              <a:t>相对于第三范式，</a:t>
            </a:r>
            <a:r>
              <a:rPr lang="en-US" altLang="zh-CN"/>
              <a:t>BC</a:t>
            </a:r>
            <a:r>
              <a:rPr lang="zh-CN" altLang="en-US"/>
              <a:t>范式的要求更加严格。第三范式只是要求</a:t>
            </a:r>
            <a:r>
              <a:rPr lang="en-US" altLang="zh-CN"/>
              <a:t>R</a:t>
            </a:r>
            <a:r>
              <a:rPr lang="zh-CN" altLang="en-US"/>
              <a:t>为第二范式且非码属性不传递依赖于</a:t>
            </a:r>
            <a:r>
              <a:rPr lang="en-US" altLang="zh-CN"/>
              <a:t>R</a:t>
            </a:r>
            <a:r>
              <a:rPr lang="zh-CN" altLang="en-US"/>
              <a:t>的候选码，而</a:t>
            </a:r>
            <a:r>
              <a:rPr lang="en-US" altLang="zh-CN"/>
              <a:t>BC</a:t>
            </a:r>
            <a:r>
              <a:rPr lang="zh-CN" altLang="en-US"/>
              <a:t>范式则是对</a:t>
            </a:r>
            <a:r>
              <a:rPr lang="en-US" altLang="zh-CN"/>
              <a:t>R</a:t>
            </a:r>
            <a:r>
              <a:rPr lang="zh-CN" altLang="en-US"/>
              <a:t>的每个属性都做要求。</a:t>
            </a:r>
            <a:endParaRPr lang="en-US" altLang="zh-CN"/>
          </a:p>
          <a:p>
            <a:pPr eaLnBrk="1" hangingPunct="1">
              <a:lnSpc>
                <a:spcPct val="150000"/>
              </a:lnSpc>
              <a:defRPr/>
            </a:pPr>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BCNF</a:t>
            </a:r>
            <a:r>
              <a:t>所具有的性质</a:t>
            </a:r>
          </a:p>
        </p:txBody>
      </p:sp>
      <p:sp>
        <p:nvSpPr>
          <p:cNvPr id="60419" name="Rectangle 3"/>
          <p:cNvSpPr>
            <a:spLocks noGrp="1" noChangeArrowheads="1"/>
          </p:cNvSpPr>
          <p:nvPr>
            <p:ph sz="quarter" idx="10"/>
          </p:nvPr>
        </p:nvSpPr>
        <p:spPr bwMode="auto">
          <a:xfrm>
            <a:off x="684213" y="842963"/>
            <a:ext cx="8135937" cy="4318000"/>
          </a:xfrm>
        </p:spPr>
        <p:txBody>
          <a:bodyPr/>
          <a:lstStyle/>
          <a:p>
            <a:pPr marL="457200" indent="-457200" eaLnBrk="1" hangingPunct="1">
              <a:lnSpc>
                <a:spcPct val="150000"/>
              </a:lnSpc>
              <a:buFont typeface="+mj-ea"/>
              <a:buAutoNum type="circleNumDbPlain"/>
              <a:defRPr/>
            </a:pPr>
            <a:r>
              <a:rPr lang="zh-CN" altLang="en-US"/>
              <a:t>所有</a:t>
            </a:r>
            <a:r>
              <a:rPr lang="zh-CN" altLang="en-US" b="1">
                <a:solidFill>
                  <a:schemeClr val="accent6">
                    <a:lumMod val="75000"/>
                  </a:schemeClr>
                </a:solidFill>
              </a:rPr>
              <a:t>非主属性</a:t>
            </a:r>
            <a:r>
              <a:rPr lang="zh-CN" altLang="en-US"/>
              <a:t>都完全函数依赖于每个候选码</a:t>
            </a:r>
          </a:p>
          <a:p>
            <a:pPr marL="457200" indent="-457200" eaLnBrk="1" hangingPunct="1">
              <a:lnSpc>
                <a:spcPct val="150000"/>
              </a:lnSpc>
              <a:buFont typeface="+mj-ea"/>
              <a:buAutoNum type="circleNumDbPlain"/>
              <a:defRPr/>
            </a:pPr>
            <a:r>
              <a:rPr lang="zh-CN" altLang="en-US"/>
              <a:t>所有</a:t>
            </a:r>
            <a:r>
              <a:rPr lang="zh-CN" altLang="en-US" b="1">
                <a:solidFill>
                  <a:schemeClr val="accent6">
                    <a:lumMod val="75000"/>
                  </a:schemeClr>
                </a:solidFill>
              </a:rPr>
              <a:t>主属性</a:t>
            </a:r>
            <a:r>
              <a:rPr lang="zh-CN" altLang="en-US"/>
              <a:t>都完全函数依赖于每个</a:t>
            </a:r>
            <a:r>
              <a:rPr lang="zh-CN" altLang="en-US" b="1">
                <a:solidFill>
                  <a:schemeClr val="accent6">
                    <a:lumMod val="75000"/>
                  </a:schemeClr>
                </a:solidFill>
              </a:rPr>
              <a:t>不包含</a:t>
            </a:r>
            <a:r>
              <a:rPr lang="zh-CN" altLang="en-US"/>
              <a:t>它的候选码</a:t>
            </a:r>
          </a:p>
          <a:p>
            <a:pPr marL="457200" indent="-457200" eaLnBrk="1" hangingPunct="1">
              <a:lnSpc>
                <a:spcPct val="150000"/>
              </a:lnSpc>
              <a:buFont typeface="+mj-ea"/>
              <a:buAutoNum type="circleNumDbPlain"/>
              <a:defRPr/>
            </a:pPr>
            <a:r>
              <a:rPr lang="zh-CN" altLang="en-US"/>
              <a:t>没有</a:t>
            </a:r>
            <a:r>
              <a:rPr lang="zh-CN" altLang="en-US" b="1">
                <a:solidFill>
                  <a:schemeClr val="accent6">
                    <a:lumMod val="75000"/>
                  </a:schemeClr>
                </a:solidFill>
              </a:rPr>
              <a:t>任何属性</a:t>
            </a:r>
            <a:r>
              <a:rPr lang="zh-CN" altLang="en-US"/>
              <a:t>完全函数依赖于</a:t>
            </a:r>
            <a:r>
              <a:rPr lang="zh-CN" altLang="en-US" b="1">
                <a:solidFill>
                  <a:schemeClr val="accent6">
                    <a:lumMod val="75000"/>
                  </a:schemeClr>
                </a:solidFill>
              </a:rPr>
              <a:t>非码</a:t>
            </a:r>
            <a:r>
              <a:rPr lang="zh-CN" altLang="en-US"/>
              <a:t>的任何一组属性</a:t>
            </a:r>
          </a:p>
          <a:p>
            <a:pPr marL="457200" indent="-457200" eaLnBrk="1" hangingPunct="1">
              <a:lnSpc>
                <a:spcPct val="150000"/>
              </a:lnSpc>
              <a:buFont typeface="+mj-ea"/>
              <a:buAutoNum type="circleNumDbPlain"/>
              <a:defRPr/>
            </a:pPr>
            <a:r>
              <a:rPr lang="zh-CN" altLang="en-US"/>
              <a:t>在</a:t>
            </a:r>
            <a:r>
              <a:rPr lang="zh-CN" altLang="en-US" b="1">
                <a:solidFill>
                  <a:schemeClr val="accent6">
                    <a:lumMod val="75000"/>
                  </a:schemeClr>
                </a:solidFill>
              </a:rPr>
              <a:t>函数依赖范畴内</a:t>
            </a:r>
            <a:r>
              <a:rPr lang="zh-CN" altLang="en-US"/>
              <a:t>，</a:t>
            </a:r>
            <a:r>
              <a:rPr lang="en-US" altLang="zh-CN"/>
              <a:t>BCNF</a:t>
            </a:r>
            <a:r>
              <a:rPr lang="zh-CN" altLang="en-US"/>
              <a:t>为最高范式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BCNF</a:t>
            </a:r>
          </a:p>
        </p:txBody>
      </p:sp>
      <p:sp>
        <p:nvSpPr>
          <p:cNvPr id="556035" name="Rectangle 3"/>
          <p:cNvSpPr>
            <a:spLocks noGrp="1" noChangeArrowheads="1"/>
          </p:cNvSpPr>
          <p:nvPr>
            <p:ph sz="quarter" idx="10"/>
          </p:nvPr>
        </p:nvSpPr>
        <p:spPr bwMode="auto">
          <a:xfrm>
            <a:off x="684213" y="696913"/>
            <a:ext cx="8135937" cy="4319587"/>
          </a:xfrm>
        </p:spPr>
        <p:txBody>
          <a:bodyPr/>
          <a:lstStyle/>
          <a:p>
            <a:pPr eaLnBrk="1" hangingPunct="1">
              <a:lnSpc>
                <a:spcPct val="150000"/>
              </a:lnSpc>
              <a:defRPr/>
            </a:pPr>
            <a:r>
              <a:rPr lang="zh-CN" altLang="en-US" sz="1600"/>
              <a:t>假设仓库管理关系表为</a:t>
            </a:r>
            <a:r>
              <a:rPr lang="en-US" altLang="zh-CN" sz="1600"/>
              <a:t>StorehouseManage(</a:t>
            </a:r>
            <a:r>
              <a:rPr lang="zh-CN" altLang="en-US" sz="1600"/>
              <a:t>仓库</a:t>
            </a:r>
            <a:r>
              <a:rPr lang="en-US" altLang="zh-CN" sz="1600"/>
              <a:t>ID, </a:t>
            </a:r>
            <a:r>
              <a:rPr lang="zh-CN" altLang="en-US" sz="1600"/>
              <a:t>存储物品</a:t>
            </a:r>
            <a:r>
              <a:rPr lang="en-US" altLang="zh-CN" sz="1600"/>
              <a:t>ID, </a:t>
            </a:r>
            <a:r>
              <a:rPr lang="zh-CN" altLang="en-US" sz="1600"/>
              <a:t>管理员</a:t>
            </a:r>
            <a:r>
              <a:rPr lang="en-US" altLang="zh-CN" sz="1600"/>
              <a:t>ID, </a:t>
            </a:r>
            <a:r>
              <a:rPr lang="zh-CN" altLang="en-US" sz="1600"/>
              <a:t>数量</a:t>
            </a:r>
            <a:r>
              <a:rPr lang="en-US" altLang="zh-CN" sz="1600"/>
              <a:t>)</a:t>
            </a:r>
            <a:r>
              <a:rPr lang="zh-CN" altLang="en-US" sz="1600"/>
              <a:t>，且有一个管理员只在一个仓库工作；一个仓库可以存储多种物品。</a:t>
            </a:r>
          </a:p>
          <a:p>
            <a:pPr lvl="2" eaLnBrk="1" hangingPunct="1">
              <a:defRPr/>
            </a:pPr>
            <a:r>
              <a:rPr lang="en-US" altLang="zh-CN"/>
              <a:t>(</a:t>
            </a:r>
            <a:r>
              <a:rPr lang="zh-CN" altLang="en-US"/>
              <a:t>仓库</a:t>
            </a:r>
            <a:r>
              <a:rPr lang="en-US" altLang="zh-CN"/>
              <a:t>ID, </a:t>
            </a:r>
            <a:r>
              <a:rPr lang="zh-CN" altLang="en-US"/>
              <a:t>存储物品</a:t>
            </a:r>
            <a:r>
              <a:rPr lang="en-US" altLang="zh-CN"/>
              <a:t>ID) →(</a:t>
            </a:r>
            <a:r>
              <a:rPr lang="zh-CN" altLang="en-US"/>
              <a:t>管理员</a:t>
            </a:r>
            <a:r>
              <a:rPr lang="en-US" altLang="zh-CN"/>
              <a:t>ID, </a:t>
            </a:r>
            <a:r>
              <a:rPr lang="zh-CN" altLang="en-US"/>
              <a:t>数量</a:t>
            </a:r>
            <a:r>
              <a:rPr lang="en-US" altLang="zh-CN"/>
              <a:t>)</a:t>
            </a:r>
          </a:p>
          <a:p>
            <a:pPr lvl="2" eaLnBrk="1" hangingPunct="1">
              <a:defRPr/>
            </a:pPr>
            <a:r>
              <a:rPr lang="en-US" altLang="zh-CN"/>
              <a:t>(</a:t>
            </a:r>
            <a:r>
              <a:rPr lang="zh-CN" altLang="en-US"/>
              <a:t>管理员</a:t>
            </a:r>
            <a:r>
              <a:rPr lang="en-US" altLang="zh-CN"/>
              <a:t>ID, </a:t>
            </a:r>
            <a:r>
              <a:rPr lang="zh-CN" altLang="en-US"/>
              <a:t>存储物品</a:t>
            </a:r>
            <a:r>
              <a:rPr lang="en-US" altLang="zh-CN"/>
              <a:t>ID) → (</a:t>
            </a:r>
            <a:r>
              <a:rPr lang="zh-CN" altLang="en-US"/>
              <a:t>仓库</a:t>
            </a:r>
            <a:r>
              <a:rPr lang="en-US" altLang="zh-CN"/>
              <a:t>ID, </a:t>
            </a:r>
            <a:r>
              <a:rPr lang="zh-CN" altLang="en-US"/>
              <a:t>数量</a:t>
            </a:r>
            <a:r>
              <a:rPr lang="en-US" altLang="zh-CN"/>
              <a:t>)</a:t>
            </a:r>
          </a:p>
          <a:p>
            <a:pPr eaLnBrk="1" hangingPunct="1">
              <a:lnSpc>
                <a:spcPct val="150000"/>
              </a:lnSpc>
              <a:defRPr/>
            </a:pPr>
            <a:r>
              <a:rPr lang="zh-CN" altLang="en-US" sz="1600"/>
              <a:t>但存在主属性决定主属性</a:t>
            </a:r>
          </a:p>
          <a:p>
            <a:pPr lvl="2" eaLnBrk="1" hangingPunct="1">
              <a:defRPr/>
            </a:pPr>
            <a:r>
              <a:rPr lang="en-US" altLang="zh-CN"/>
              <a:t>(</a:t>
            </a:r>
            <a:r>
              <a:rPr lang="zh-CN" altLang="en-US"/>
              <a:t>仓库</a:t>
            </a:r>
            <a:r>
              <a:rPr lang="en-US" altLang="zh-CN"/>
              <a:t>ID) → (</a:t>
            </a:r>
            <a:r>
              <a:rPr lang="zh-CN" altLang="en-US"/>
              <a:t>管理员</a:t>
            </a:r>
            <a:r>
              <a:rPr lang="en-US" altLang="zh-CN"/>
              <a:t>ID)</a:t>
            </a:r>
          </a:p>
          <a:p>
            <a:pPr lvl="2" eaLnBrk="1" hangingPunct="1">
              <a:defRPr/>
            </a:pPr>
            <a:r>
              <a:rPr lang="en-US" altLang="zh-CN"/>
              <a:t>(</a:t>
            </a:r>
            <a:r>
              <a:rPr lang="zh-CN" altLang="en-US"/>
              <a:t>管理员</a:t>
            </a:r>
            <a:r>
              <a:rPr lang="en-US" altLang="zh-CN"/>
              <a:t>ID) → (</a:t>
            </a:r>
            <a:r>
              <a:rPr lang="zh-CN" altLang="en-US"/>
              <a:t>仓库</a:t>
            </a:r>
            <a:r>
              <a:rPr lang="en-US" altLang="zh-CN"/>
              <a:t>ID)</a:t>
            </a:r>
          </a:p>
          <a:p>
            <a:pPr marL="0" indent="0" eaLnBrk="1" hangingPunct="1">
              <a:lnSpc>
                <a:spcPct val="150000"/>
              </a:lnSpc>
              <a:buFont typeface="Arial" pitchFamily="34" charset="0"/>
              <a:buNone/>
              <a:defRPr/>
            </a:pPr>
            <a:r>
              <a:rPr lang="en-US" altLang="zh-CN" sz="1400"/>
              <a:t>(1) </a:t>
            </a:r>
            <a:r>
              <a:rPr lang="zh-CN" altLang="en-US" sz="1400"/>
              <a:t>删除异常：当仓库被清空后，所有</a:t>
            </a:r>
            <a:r>
              <a:rPr lang="en-US" altLang="zh-CN" sz="1400"/>
              <a:t>"</a:t>
            </a:r>
            <a:r>
              <a:rPr lang="zh-CN" altLang="en-US" sz="1400"/>
              <a:t>存储物品</a:t>
            </a:r>
            <a:r>
              <a:rPr lang="en-US" altLang="zh-CN" sz="1400"/>
              <a:t>ID"</a:t>
            </a:r>
            <a:r>
              <a:rPr lang="zh-CN" altLang="en-US" sz="1400"/>
              <a:t>和</a:t>
            </a:r>
            <a:r>
              <a:rPr lang="en-US" altLang="zh-CN" sz="1400"/>
              <a:t>"</a:t>
            </a:r>
            <a:r>
              <a:rPr lang="zh-CN" altLang="en-US" sz="1400"/>
              <a:t>数量</a:t>
            </a:r>
            <a:r>
              <a:rPr lang="en-US" altLang="zh-CN" sz="1400"/>
              <a:t>"</a:t>
            </a:r>
            <a:r>
              <a:rPr lang="zh-CN" altLang="en-US" sz="1400"/>
              <a:t>信息被删除的同时，</a:t>
            </a:r>
            <a:r>
              <a:rPr lang="en-US" altLang="zh-CN" sz="1400"/>
              <a:t>"</a:t>
            </a:r>
            <a:r>
              <a:rPr lang="zh-CN" altLang="en-US" sz="1400"/>
              <a:t>仓库</a:t>
            </a:r>
            <a:r>
              <a:rPr lang="en-US" altLang="zh-CN" sz="1400"/>
              <a:t>ID"</a:t>
            </a:r>
            <a:r>
              <a:rPr lang="zh-CN" altLang="en-US" sz="1400"/>
              <a:t>和</a:t>
            </a:r>
            <a:r>
              <a:rPr lang="en-US" altLang="zh-CN" sz="1400"/>
              <a:t>"</a:t>
            </a:r>
            <a:r>
              <a:rPr lang="zh-CN" altLang="en-US" sz="1400"/>
              <a:t>管理员</a:t>
            </a:r>
            <a:r>
              <a:rPr lang="en-US" altLang="zh-CN" sz="1400"/>
              <a:t>ID"</a:t>
            </a:r>
            <a:r>
              <a:rPr lang="zh-CN" altLang="en-US" sz="1400"/>
              <a:t>信息也被删除了。</a:t>
            </a:r>
          </a:p>
          <a:p>
            <a:pPr marL="0" indent="0" eaLnBrk="1" hangingPunct="1">
              <a:lnSpc>
                <a:spcPct val="150000"/>
              </a:lnSpc>
              <a:buFont typeface="Arial" pitchFamily="34" charset="0"/>
              <a:buNone/>
              <a:defRPr/>
            </a:pPr>
            <a:r>
              <a:rPr lang="en-US" altLang="zh-CN" sz="1400"/>
              <a:t>(2) </a:t>
            </a:r>
            <a:r>
              <a:rPr lang="zh-CN" altLang="en-US" sz="1400"/>
              <a:t>插入异常：当仓库没有存储任何物品时，无法给仓库分配管理员。</a:t>
            </a:r>
          </a:p>
          <a:p>
            <a:pPr marL="0" indent="0" eaLnBrk="1" hangingPunct="1">
              <a:lnSpc>
                <a:spcPct val="150000"/>
              </a:lnSpc>
              <a:buFont typeface="Arial" pitchFamily="34" charset="0"/>
              <a:buNone/>
              <a:defRPr/>
            </a:pPr>
            <a:r>
              <a:rPr lang="en-US" altLang="zh-CN" sz="1400"/>
              <a:t>(3) </a:t>
            </a:r>
            <a:r>
              <a:rPr lang="zh-CN" altLang="en-US" sz="1400"/>
              <a:t>更新异常：如果仓库换了管理员，则表中所有行的管理员</a:t>
            </a:r>
            <a:r>
              <a:rPr lang="en-US" altLang="zh-CN" sz="1400"/>
              <a:t>ID</a:t>
            </a:r>
            <a:r>
              <a:rPr lang="zh-CN" altLang="en-US" sz="1400"/>
              <a:t>都要修改。</a:t>
            </a:r>
          </a:p>
        </p:txBody>
      </p:sp>
      <p:sp>
        <p:nvSpPr>
          <p:cNvPr id="556036" name="Rectangle 4"/>
          <p:cNvSpPr>
            <a:spLocks noChangeArrowheads="1"/>
          </p:cNvSpPr>
          <p:nvPr/>
        </p:nvSpPr>
        <p:spPr bwMode="auto">
          <a:xfrm>
            <a:off x="1258888" y="4441825"/>
            <a:ext cx="77501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1800">
                <a:solidFill>
                  <a:srgbClr val="FF0000"/>
                </a:solidFill>
                <a:latin typeface="微软雅黑" panose="020B0503020204020204" pitchFamily="34" charset="-122"/>
                <a:ea typeface="微软雅黑" panose="020B0503020204020204" pitchFamily="34" charset="-122"/>
              </a:rPr>
              <a:t>仓库管理：</a:t>
            </a:r>
            <a:r>
              <a:rPr kumimoji="1" lang="en-US" altLang="zh-CN" sz="1800">
                <a:solidFill>
                  <a:srgbClr val="FF0000"/>
                </a:solidFill>
                <a:latin typeface="微软雅黑" panose="020B0503020204020204" pitchFamily="34" charset="-122"/>
                <a:ea typeface="微软雅黑" panose="020B0503020204020204" pitchFamily="34" charset="-122"/>
              </a:rPr>
              <a:t>StorehouseManage(</a:t>
            </a:r>
            <a:r>
              <a:rPr kumimoji="1" lang="zh-CN" altLang="en-US" sz="1800">
                <a:solidFill>
                  <a:srgbClr val="FF0000"/>
                </a:solidFill>
                <a:latin typeface="微软雅黑" panose="020B0503020204020204" pitchFamily="34" charset="-122"/>
                <a:ea typeface="微软雅黑" panose="020B0503020204020204" pitchFamily="34" charset="-122"/>
              </a:rPr>
              <a:t>仓库</a:t>
            </a:r>
            <a:r>
              <a:rPr kumimoji="1" lang="en-US" altLang="zh-CN" sz="1800">
                <a:solidFill>
                  <a:srgbClr val="FF0000"/>
                </a:solidFill>
                <a:latin typeface="微软雅黑" panose="020B0503020204020204" pitchFamily="34" charset="-122"/>
                <a:ea typeface="微软雅黑" panose="020B0503020204020204" pitchFamily="34" charset="-122"/>
              </a:rPr>
              <a:t>ID, </a:t>
            </a:r>
            <a:r>
              <a:rPr kumimoji="1" lang="zh-CN" altLang="en-US" sz="1800">
                <a:solidFill>
                  <a:srgbClr val="FF0000"/>
                </a:solidFill>
                <a:latin typeface="微软雅黑" panose="020B0503020204020204" pitchFamily="34" charset="-122"/>
                <a:ea typeface="微软雅黑" panose="020B0503020204020204" pitchFamily="34" charset="-122"/>
              </a:rPr>
              <a:t>管理员</a:t>
            </a:r>
            <a:r>
              <a:rPr kumimoji="1" lang="en-US" altLang="zh-CN" sz="1800">
                <a:solidFill>
                  <a:srgbClr val="FF0000"/>
                </a:solidFill>
                <a:latin typeface="微软雅黑" panose="020B0503020204020204" pitchFamily="34" charset="-122"/>
                <a:ea typeface="微软雅黑" panose="020B0503020204020204" pitchFamily="34" charset="-122"/>
              </a:rPr>
              <a:t>ID)</a:t>
            </a:r>
            <a:br>
              <a:rPr kumimoji="1" lang="en-US" altLang="zh-CN" sz="1800">
                <a:solidFill>
                  <a:srgbClr val="FF0000"/>
                </a:solidFill>
                <a:latin typeface="微软雅黑" panose="020B0503020204020204" pitchFamily="34" charset="-122"/>
                <a:ea typeface="微软雅黑" panose="020B0503020204020204" pitchFamily="34" charset="-122"/>
              </a:rPr>
            </a:br>
            <a:r>
              <a:rPr kumimoji="1" lang="zh-CN" altLang="en-US" sz="1800">
                <a:solidFill>
                  <a:srgbClr val="FF0000"/>
                </a:solidFill>
                <a:latin typeface="微软雅黑" panose="020B0503020204020204" pitchFamily="34" charset="-122"/>
                <a:ea typeface="微软雅黑" panose="020B0503020204020204" pitchFamily="34" charset="-122"/>
              </a:rPr>
              <a:t>仓库：</a:t>
            </a:r>
            <a:r>
              <a:rPr kumimoji="1" lang="en-US" altLang="zh-CN" sz="1800">
                <a:solidFill>
                  <a:srgbClr val="FF0000"/>
                </a:solidFill>
                <a:latin typeface="微软雅黑" panose="020B0503020204020204" pitchFamily="34" charset="-122"/>
                <a:ea typeface="微软雅黑" panose="020B0503020204020204" pitchFamily="34" charset="-122"/>
              </a:rPr>
              <a:t>Storehouse(</a:t>
            </a:r>
            <a:r>
              <a:rPr kumimoji="1" lang="zh-CN" altLang="en-US" sz="1800">
                <a:solidFill>
                  <a:srgbClr val="FF0000"/>
                </a:solidFill>
                <a:latin typeface="微软雅黑" panose="020B0503020204020204" pitchFamily="34" charset="-122"/>
                <a:ea typeface="微软雅黑" panose="020B0503020204020204" pitchFamily="34" charset="-122"/>
              </a:rPr>
              <a:t>仓库</a:t>
            </a:r>
            <a:r>
              <a:rPr kumimoji="1" lang="en-US" altLang="zh-CN" sz="1800">
                <a:solidFill>
                  <a:srgbClr val="FF0000"/>
                </a:solidFill>
                <a:latin typeface="微软雅黑" panose="020B0503020204020204" pitchFamily="34" charset="-122"/>
                <a:ea typeface="微软雅黑" panose="020B0503020204020204" pitchFamily="34" charset="-122"/>
              </a:rPr>
              <a:t>ID, </a:t>
            </a:r>
            <a:r>
              <a:rPr kumimoji="1" lang="zh-CN" altLang="en-US" sz="1800">
                <a:solidFill>
                  <a:srgbClr val="FF0000"/>
                </a:solidFill>
                <a:latin typeface="微软雅黑" panose="020B0503020204020204" pitchFamily="34" charset="-122"/>
                <a:ea typeface="微软雅黑" panose="020B0503020204020204" pitchFamily="34" charset="-122"/>
              </a:rPr>
              <a:t>存储物品</a:t>
            </a:r>
            <a:r>
              <a:rPr kumimoji="1" lang="en-US" altLang="zh-CN" sz="1800">
                <a:solidFill>
                  <a:srgbClr val="FF0000"/>
                </a:solidFill>
                <a:latin typeface="微软雅黑" panose="020B0503020204020204" pitchFamily="34" charset="-122"/>
                <a:ea typeface="微软雅黑" panose="020B0503020204020204" pitchFamily="34" charset="-122"/>
              </a:rPr>
              <a:t>ID, </a:t>
            </a:r>
            <a:r>
              <a:rPr kumimoji="1" lang="zh-CN" altLang="en-US" sz="1800">
                <a:solidFill>
                  <a:srgbClr val="FF0000"/>
                </a:solidFill>
                <a:latin typeface="微软雅黑" panose="020B0503020204020204" pitchFamily="34" charset="-122"/>
                <a:ea typeface="微软雅黑" panose="020B0503020204020204" pitchFamily="34" charset="-122"/>
              </a:rPr>
              <a:t>数量</a:t>
            </a:r>
            <a:r>
              <a:rPr kumimoji="1" lang="en-US" altLang="zh-CN" sz="1800">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0" dur="500"/>
                                        <p:tgtEl>
                                          <p:spTgt spid="556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3" dur="500"/>
                                        <p:tgtEl>
                                          <p:spTgt spid="5560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nodeType="clickEffect">
                                  <p:stCondLst>
                                    <p:cond delay="0"/>
                                  </p:stCondLst>
                                  <p:childTnLst>
                                    <p:set>
                                      <p:cBhvr>
                                        <p:cTn id="17" dur="1" fill="hold">
                                          <p:stCondLst>
                                            <p:cond delay="0"/>
                                          </p:stCondLst>
                                        </p:cTn>
                                        <p:tgtEl>
                                          <p:spTgt spid="556035">
                                            <p:txEl>
                                              <p:pRg st="3" end="3"/>
                                            </p:txEl>
                                          </p:spTgt>
                                        </p:tgtEl>
                                        <p:attrNameLst>
                                          <p:attrName>style.visibility</p:attrName>
                                        </p:attrNameLst>
                                      </p:cBhvr>
                                      <p:to>
                                        <p:strVal val="visible"/>
                                      </p:to>
                                    </p:set>
                                    <p:anim calcmode="lin" valueType="num">
                                      <p:cBhvr>
                                        <p:cTn id="18" dur="1000" fill="hold"/>
                                        <p:tgtEl>
                                          <p:spTgt spid="556035">
                                            <p:txEl>
                                              <p:pRg st="3" end="3"/>
                                            </p:txEl>
                                          </p:spTgt>
                                        </p:tgtEl>
                                        <p:attrNameLst>
                                          <p:attrName>ppt_w</p:attrName>
                                        </p:attrNameLst>
                                      </p:cBhvr>
                                      <p:tavLst>
                                        <p:tav tm="0">
                                          <p:val>
                                            <p:fltVal val="0"/>
                                          </p:val>
                                        </p:tav>
                                        <p:tav tm="100000">
                                          <p:val>
                                            <p:strVal val="#ppt_w"/>
                                          </p:val>
                                        </p:tav>
                                      </p:tavLst>
                                    </p:anim>
                                    <p:anim calcmode="lin" valueType="num">
                                      <p:cBhvr>
                                        <p:cTn id="19" dur="1000" fill="hold"/>
                                        <p:tgtEl>
                                          <p:spTgt spid="556035">
                                            <p:txEl>
                                              <p:pRg st="3" end="3"/>
                                            </p:txEl>
                                          </p:spTgt>
                                        </p:tgtEl>
                                        <p:attrNameLst>
                                          <p:attrName>ppt_h</p:attrName>
                                        </p:attrNameLst>
                                      </p:cBhvr>
                                      <p:tavLst>
                                        <p:tav tm="0">
                                          <p:val>
                                            <p:fltVal val="0"/>
                                          </p:val>
                                        </p:tav>
                                        <p:tav tm="100000">
                                          <p:val>
                                            <p:strVal val="#ppt_h"/>
                                          </p:val>
                                        </p:tav>
                                      </p:tavLst>
                                    </p:anim>
                                    <p:anim calcmode="lin" valueType="num">
                                      <p:cBhvr>
                                        <p:cTn id="20" dur="1000" fill="hold"/>
                                        <p:tgtEl>
                                          <p:spTgt spid="55603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56035">
                                            <p:txEl>
                                              <p:pRg st="3" end="3"/>
                                            </p:txEl>
                                          </p:spTgt>
                                        </p:tgtEl>
                                        <p:attrNameLst>
                                          <p:attrName>ppt_y</p:attrName>
                                        </p:attrNameLst>
                                      </p:cBhvr>
                                      <p:tavLst>
                                        <p:tav tm="0" fmla="#ppt_y+(sin(-2*pi*(1-$))*-#ppt_x+cos(-2*pi*(1-$))*(1-#ppt_y))*(1-$)">
                                          <p:val>
                                            <p:fltVal val="0"/>
                                          </p:val>
                                        </p:tav>
                                        <p:tav tm="100000">
                                          <p:val>
                                            <p:fltVal val="1"/>
                                          </p:val>
                                        </p:tav>
                                      </p:tavLst>
                                    </p:anim>
                                  </p:childTnLst>
                                </p:cTn>
                              </p:par>
                              <p:par>
                                <p:cTn id="22" presetID="15" presetClass="entr" presetSubtype="0" fill="hold" nodeType="withEffect">
                                  <p:stCondLst>
                                    <p:cond delay="0"/>
                                  </p:stCondLst>
                                  <p:childTnLst>
                                    <p:set>
                                      <p:cBhvr>
                                        <p:cTn id="23" dur="1" fill="hold">
                                          <p:stCondLst>
                                            <p:cond delay="0"/>
                                          </p:stCondLst>
                                        </p:cTn>
                                        <p:tgtEl>
                                          <p:spTgt spid="556035">
                                            <p:txEl>
                                              <p:pRg st="4" end="4"/>
                                            </p:txEl>
                                          </p:spTgt>
                                        </p:tgtEl>
                                        <p:attrNameLst>
                                          <p:attrName>style.visibility</p:attrName>
                                        </p:attrNameLst>
                                      </p:cBhvr>
                                      <p:to>
                                        <p:strVal val="visible"/>
                                      </p:to>
                                    </p:set>
                                    <p:anim calcmode="lin" valueType="num">
                                      <p:cBhvr>
                                        <p:cTn id="24" dur="1000" fill="hold"/>
                                        <p:tgtEl>
                                          <p:spTgt spid="556035">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556035">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55603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556035">
                                            <p:txEl>
                                              <p:pRg st="4" end="4"/>
                                            </p:txEl>
                                          </p:spTgt>
                                        </p:tgtEl>
                                        <p:attrNameLst>
                                          <p:attrName>ppt_y</p:attrName>
                                        </p:attrNameLst>
                                      </p:cBhvr>
                                      <p:tavLst>
                                        <p:tav tm="0" fmla="#ppt_y+(sin(-2*pi*(1-$))*-#ppt_x+cos(-2*pi*(1-$))*(1-#ppt_y))*(1-$)">
                                          <p:val>
                                            <p:fltVal val="0"/>
                                          </p:val>
                                        </p:tav>
                                        <p:tav tm="100000">
                                          <p:val>
                                            <p:fltVal val="1"/>
                                          </p:val>
                                        </p:tav>
                                      </p:tavLst>
                                    </p:anim>
                                  </p:childTnLst>
                                </p:cTn>
                              </p:par>
                              <p:par>
                                <p:cTn id="28" presetID="15" presetClass="entr" presetSubtype="0" fill="hold" nodeType="withEffect">
                                  <p:stCondLst>
                                    <p:cond delay="0"/>
                                  </p:stCondLst>
                                  <p:childTnLst>
                                    <p:set>
                                      <p:cBhvr>
                                        <p:cTn id="29" dur="1" fill="hold">
                                          <p:stCondLst>
                                            <p:cond delay="0"/>
                                          </p:stCondLst>
                                        </p:cTn>
                                        <p:tgtEl>
                                          <p:spTgt spid="556035">
                                            <p:txEl>
                                              <p:pRg st="5" end="5"/>
                                            </p:txEl>
                                          </p:spTgt>
                                        </p:tgtEl>
                                        <p:attrNameLst>
                                          <p:attrName>style.visibility</p:attrName>
                                        </p:attrNameLst>
                                      </p:cBhvr>
                                      <p:to>
                                        <p:strVal val="visible"/>
                                      </p:to>
                                    </p:set>
                                    <p:anim calcmode="lin" valueType="num">
                                      <p:cBhvr>
                                        <p:cTn id="30" dur="1000" fill="hold"/>
                                        <p:tgtEl>
                                          <p:spTgt spid="556035">
                                            <p:txEl>
                                              <p:pRg st="5" end="5"/>
                                            </p:txEl>
                                          </p:spTgt>
                                        </p:tgtEl>
                                        <p:attrNameLst>
                                          <p:attrName>ppt_w</p:attrName>
                                        </p:attrNameLst>
                                      </p:cBhvr>
                                      <p:tavLst>
                                        <p:tav tm="0">
                                          <p:val>
                                            <p:fltVal val="0"/>
                                          </p:val>
                                        </p:tav>
                                        <p:tav tm="100000">
                                          <p:val>
                                            <p:strVal val="#ppt_w"/>
                                          </p:val>
                                        </p:tav>
                                      </p:tavLst>
                                    </p:anim>
                                    <p:anim calcmode="lin" valueType="num">
                                      <p:cBhvr>
                                        <p:cTn id="31" dur="1000" fill="hold"/>
                                        <p:tgtEl>
                                          <p:spTgt spid="556035">
                                            <p:txEl>
                                              <p:pRg st="5" end="5"/>
                                            </p:txEl>
                                          </p:spTgt>
                                        </p:tgtEl>
                                        <p:attrNameLst>
                                          <p:attrName>ppt_h</p:attrName>
                                        </p:attrNameLst>
                                      </p:cBhvr>
                                      <p:tavLst>
                                        <p:tav tm="0">
                                          <p:val>
                                            <p:fltVal val="0"/>
                                          </p:val>
                                        </p:tav>
                                        <p:tav tm="100000">
                                          <p:val>
                                            <p:strVal val="#ppt_h"/>
                                          </p:val>
                                        </p:tav>
                                      </p:tavLst>
                                    </p:anim>
                                    <p:anim calcmode="lin" valueType="num">
                                      <p:cBhvr>
                                        <p:cTn id="32" dur="1000" fill="hold"/>
                                        <p:tgtEl>
                                          <p:spTgt spid="55603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556035">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5" presetClass="entr" presetSubtype="0" fill="hold" nodeType="clickEffect">
                                  <p:stCondLst>
                                    <p:cond delay="0"/>
                                  </p:stCondLst>
                                  <p:childTnLst>
                                    <p:set>
                                      <p:cBhvr>
                                        <p:cTn id="37" dur="1" fill="hold">
                                          <p:stCondLst>
                                            <p:cond delay="0"/>
                                          </p:stCondLst>
                                        </p:cTn>
                                        <p:tgtEl>
                                          <p:spTgt spid="556035">
                                            <p:txEl>
                                              <p:pRg st="6" end="6"/>
                                            </p:txEl>
                                          </p:spTgt>
                                        </p:tgtEl>
                                        <p:attrNameLst>
                                          <p:attrName>style.visibility</p:attrName>
                                        </p:attrNameLst>
                                      </p:cBhvr>
                                      <p:to>
                                        <p:strVal val="visible"/>
                                      </p:to>
                                    </p:set>
                                    <p:anim calcmode="lin" valueType="num">
                                      <p:cBhvr>
                                        <p:cTn id="38" dur="1000" fill="hold"/>
                                        <p:tgtEl>
                                          <p:spTgt spid="556035">
                                            <p:txEl>
                                              <p:pRg st="6" end="6"/>
                                            </p:txEl>
                                          </p:spTgt>
                                        </p:tgtEl>
                                        <p:attrNameLst>
                                          <p:attrName>ppt_w</p:attrName>
                                        </p:attrNameLst>
                                      </p:cBhvr>
                                      <p:tavLst>
                                        <p:tav tm="0">
                                          <p:val>
                                            <p:fltVal val="0"/>
                                          </p:val>
                                        </p:tav>
                                        <p:tav tm="100000">
                                          <p:val>
                                            <p:strVal val="#ppt_w"/>
                                          </p:val>
                                        </p:tav>
                                      </p:tavLst>
                                    </p:anim>
                                    <p:anim calcmode="lin" valueType="num">
                                      <p:cBhvr>
                                        <p:cTn id="39" dur="1000" fill="hold"/>
                                        <p:tgtEl>
                                          <p:spTgt spid="556035">
                                            <p:txEl>
                                              <p:pRg st="6" end="6"/>
                                            </p:txEl>
                                          </p:spTgt>
                                        </p:tgtEl>
                                        <p:attrNameLst>
                                          <p:attrName>ppt_h</p:attrName>
                                        </p:attrNameLst>
                                      </p:cBhvr>
                                      <p:tavLst>
                                        <p:tav tm="0">
                                          <p:val>
                                            <p:fltVal val="0"/>
                                          </p:val>
                                        </p:tav>
                                        <p:tav tm="100000">
                                          <p:val>
                                            <p:strVal val="#ppt_h"/>
                                          </p:val>
                                        </p:tav>
                                      </p:tavLst>
                                    </p:anim>
                                    <p:anim calcmode="lin" valueType="num">
                                      <p:cBhvr>
                                        <p:cTn id="40" dur="1000" fill="hold"/>
                                        <p:tgtEl>
                                          <p:spTgt spid="55603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56035">
                                            <p:txEl>
                                              <p:pRg st="6" end="6"/>
                                            </p:txEl>
                                          </p:spTgt>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556035">
                                            <p:txEl>
                                              <p:pRg st="6" end="6"/>
                                            </p:txEl>
                                          </p:spTgt>
                                        </p:tgtEl>
                                        <p:attrNameLst>
                                          <p:attrName>style.visibility</p:attrName>
                                        </p:attrNameLst>
                                      </p:cBhvr>
                                      <p:to>
                                        <p:strVal val="hidden"/>
                                      </p:to>
                                    </p:set>
                                  </p:subTnLst>
                                </p:cTn>
                              </p:par>
                              <p:par>
                                <p:cTn id="42" presetID="15" presetClass="entr" presetSubtype="0" fill="hold" nodeType="withEffect">
                                  <p:stCondLst>
                                    <p:cond delay="0"/>
                                  </p:stCondLst>
                                  <p:childTnLst>
                                    <p:set>
                                      <p:cBhvr>
                                        <p:cTn id="43" dur="1" fill="hold">
                                          <p:stCondLst>
                                            <p:cond delay="0"/>
                                          </p:stCondLst>
                                        </p:cTn>
                                        <p:tgtEl>
                                          <p:spTgt spid="556035">
                                            <p:txEl>
                                              <p:pRg st="7" end="7"/>
                                            </p:txEl>
                                          </p:spTgt>
                                        </p:tgtEl>
                                        <p:attrNameLst>
                                          <p:attrName>style.visibility</p:attrName>
                                        </p:attrNameLst>
                                      </p:cBhvr>
                                      <p:to>
                                        <p:strVal val="visible"/>
                                      </p:to>
                                    </p:set>
                                    <p:anim calcmode="lin" valueType="num">
                                      <p:cBhvr>
                                        <p:cTn id="44" dur="1000" fill="hold"/>
                                        <p:tgtEl>
                                          <p:spTgt spid="556035">
                                            <p:txEl>
                                              <p:pRg st="7" end="7"/>
                                            </p:txEl>
                                          </p:spTgt>
                                        </p:tgtEl>
                                        <p:attrNameLst>
                                          <p:attrName>ppt_w</p:attrName>
                                        </p:attrNameLst>
                                      </p:cBhvr>
                                      <p:tavLst>
                                        <p:tav tm="0">
                                          <p:val>
                                            <p:fltVal val="0"/>
                                          </p:val>
                                        </p:tav>
                                        <p:tav tm="100000">
                                          <p:val>
                                            <p:strVal val="#ppt_w"/>
                                          </p:val>
                                        </p:tav>
                                      </p:tavLst>
                                    </p:anim>
                                    <p:anim calcmode="lin" valueType="num">
                                      <p:cBhvr>
                                        <p:cTn id="45" dur="1000" fill="hold"/>
                                        <p:tgtEl>
                                          <p:spTgt spid="556035">
                                            <p:txEl>
                                              <p:pRg st="7" end="7"/>
                                            </p:txEl>
                                          </p:spTgt>
                                        </p:tgtEl>
                                        <p:attrNameLst>
                                          <p:attrName>ppt_h</p:attrName>
                                        </p:attrNameLst>
                                      </p:cBhvr>
                                      <p:tavLst>
                                        <p:tav tm="0">
                                          <p:val>
                                            <p:fltVal val="0"/>
                                          </p:val>
                                        </p:tav>
                                        <p:tav tm="100000">
                                          <p:val>
                                            <p:strVal val="#ppt_h"/>
                                          </p:val>
                                        </p:tav>
                                      </p:tavLst>
                                    </p:anim>
                                    <p:anim calcmode="lin" valueType="num">
                                      <p:cBhvr>
                                        <p:cTn id="46" dur="1000" fill="hold"/>
                                        <p:tgtEl>
                                          <p:spTgt spid="55603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556035">
                                            <p:txEl>
                                              <p:pRg st="7" end="7"/>
                                            </p:txEl>
                                          </p:spTgt>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556035">
                                            <p:txEl>
                                              <p:pRg st="7" end="7"/>
                                            </p:txEl>
                                          </p:spTgt>
                                        </p:tgtEl>
                                        <p:attrNameLst>
                                          <p:attrName>style.visibility</p:attrName>
                                        </p:attrNameLst>
                                      </p:cBhvr>
                                      <p:to>
                                        <p:strVal val="hidden"/>
                                      </p:to>
                                    </p:set>
                                  </p:subTnLst>
                                </p:cTn>
                              </p:par>
                              <p:par>
                                <p:cTn id="48" presetID="15" presetClass="entr" presetSubtype="0" fill="hold" nodeType="withEffect">
                                  <p:stCondLst>
                                    <p:cond delay="0"/>
                                  </p:stCondLst>
                                  <p:childTnLst>
                                    <p:set>
                                      <p:cBhvr>
                                        <p:cTn id="49" dur="1" fill="hold">
                                          <p:stCondLst>
                                            <p:cond delay="0"/>
                                          </p:stCondLst>
                                        </p:cTn>
                                        <p:tgtEl>
                                          <p:spTgt spid="556035">
                                            <p:txEl>
                                              <p:pRg st="8" end="8"/>
                                            </p:txEl>
                                          </p:spTgt>
                                        </p:tgtEl>
                                        <p:attrNameLst>
                                          <p:attrName>style.visibility</p:attrName>
                                        </p:attrNameLst>
                                      </p:cBhvr>
                                      <p:to>
                                        <p:strVal val="visible"/>
                                      </p:to>
                                    </p:set>
                                    <p:anim calcmode="lin" valueType="num">
                                      <p:cBhvr>
                                        <p:cTn id="50" dur="1000" fill="hold"/>
                                        <p:tgtEl>
                                          <p:spTgt spid="556035">
                                            <p:txEl>
                                              <p:pRg st="8" end="8"/>
                                            </p:txEl>
                                          </p:spTgt>
                                        </p:tgtEl>
                                        <p:attrNameLst>
                                          <p:attrName>ppt_w</p:attrName>
                                        </p:attrNameLst>
                                      </p:cBhvr>
                                      <p:tavLst>
                                        <p:tav tm="0">
                                          <p:val>
                                            <p:fltVal val="0"/>
                                          </p:val>
                                        </p:tav>
                                        <p:tav tm="100000">
                                          <p:val>
                                            <p:strVal val="#ppt_w"/>
                                          </p:val>
                                        </p:tav>
                                      </p:tavLst>
                                    </p:anim>
                                    <p:anim calcmode="lin" valueType="num">
                                      <p:cBhvr>
                                        <p:cTn id="51" dur="1000" fill="hold"/>
                                        <p:tgtEl>
                                          <p:spTgt spid="556035">
                                            <p:txEl>
                                              <p:pRg st="8" end="8"/>
                                            </p:txEl>
                                          </p:spTgt>
                                        </p:tgtEl>
                                        <p:attrNameLst>
                                          <p:attrName>ppt_h</p:attrName>
                                        </p:attrNameLst>
                                      </p:cBhvr>
                                      <p:tavLst>
                                        <p:tav tm="0">
                                          <p:val>
                                            <p:fltVal val="0"/>
                                          </p:val>
                                        </p:tav>
                                        <p:tav tm="100000">
                                          <p:val>
                                            <p:strVal val="#ppt_h"/>
                                          </p:val>
                                        </p:tav>
                                      </p:tavLst>
                                    </p:anim>
                                    <p:anim calcmode="lin" valueType="num">
                                      <p:cBhvr>
                                        <p:cTn id="52" dur="1000" fill="hold"/>
                                        <p:tgtEl>
                                          <p:spTgt spid="556035">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556035">
                                            <p:txEl>
                                              <p:pRg st="8" end="8"/>
                                            </p:txEl>
                                          </p:spTgt>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556035">
                                            <p:txEl>
                                              <p:pRg st="8" end="8"/>
                                            </p:txEl>
                                          </p:spTgt>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48" presetClass="entr" presetSubtype="0" accel="50000" fill="hold" grpId="0" nodeType="clickEffect">
                                  <p:stCondLst>
                                    <p:cond delay="0"/>
                                  </p:stCondLst>
                                  <p:childTnLst>
                                    <p:set>
                                      <p:cBhvr>
                                        <p:cTn id="57" dur="1" fill="hold">
                                          <p:stCondLst>
                                            <p:cond delay="0"/>
                                          </p:stCondLst>
                                        </p:cTn>
                                        <p:tgtEl>
                                          <p:spTgt spid="556036"/>
                                        </p:tgtEl>
                                        <p:attrNameLst>
                                          <p:attrName>style.visibility</p:attrName>
                                        </p:attrNameLst>
                                      </p:cBhvr>
                                      <p:to>
                                        <p:strVal val="visible"/>
                                      </p:to>
                                    </p:set>
                                    <p:anim calcmode="lin" valueType="num">
                                      <p:cBhvr>
                                        <p:cTn id="58" dur="1000" fill="hold"/>
                                        <p:tgtEl>
                                          <p:spTgt spid="556036"/>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9" dur="1000" fill="hold"/>
                                        <p:tgtEl>
                                          <p:spTgt spid="556036"/>
                                        </p:tgtEl>
                                        <p:attrNameLst>
                                          <p:attrName>ppt_x</p:attrName>
                                        </p:attrNameLst>
                                      </p:cBhvr>
                                      <p:tavLst>
                                        <p:tav tm="0">
                                          <p:val>
                                            <p:fltVal val="-1"/>
                                          </p:val>
                                        </p:tav>
                                        <p:tav tm="50000">
                                          <p:val>
                                            <p:fltVal val="0.95"/>
                                          </p:val>
                                        </p:tav>
                                        <p:tav tm="100000">
                                          <p:val>
                                            <p:strVal val="#ppt_x"/>
                                          </p:val>
                                        </p:tav>
                                      </p:tavLst>
                                    </p:anim>
                                    <p:anim calcmode="lin" valueType="num">
                                      <p:cBhvr>
                                        <p:cTn id="60" dur="1000" fill="hold"/>
                                        <p:tgtEl>
                                          <p:spTgt spid="556036"/>
                                        </p:tgtEl>
                                        <p:attrNameLst>
                                          <p:attrName>ppt_y</p:attrName>
                                        </p:attrNameLst>
                                      </p:cBhvr>
                                      <p:tavLst>
                                        <p:tav tm="0">
                                          <p:val>
                                            <p:strVal val="#ppt_y"/>
                                          </p:val>
                                        </p:tav>
                                        <p:tav tm="100000">
                                          <p:val>
                                            <p:strVal val="#ppt_y"/>
                                          </p:val>
                                        </p:tav>
                                      </p:tavLst>
                                    </p:anim>
                                    <p:animEffect transition="in" filter="fade">
                                      <p:cBhvr>
                                        <p:cTn id="61" dur="1000"/>
                                        <p:tgtEl>
                                          <p:spTgt spid="55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BCNF</a:t>
            </a:r>
          </a:p>
        </p:txBody>
      </p:sp>
      <p:sp>
        <p:nvSpPr>
          <p:cNvPr id="58371" name="Rectangle 3"/>
          <p:cNvSpPr>
            <a:spLocks noGrp="1" noChangeArrowheads="1"/>
          </p:cNvSpPr>
          <p:nvPr>
            <p:ph sz="quarter" idx="10"/>
          </p:nvPr>
        </p:nvSpPr>
        <p:spPr bwMode="auto">
          <a:xfrm>
            <a:off x="684213" y="769938"/>
            <a:ext cx="5472112" cy="4319587"/>
          </a:xfrm>
        </p:spPr>
        <p:txBody>
          <a:bodyPr/>
          <a:lstStyle/>
          <a:p>
            <a:pPr eaLnBrk="1" hangingPunct="1">
              <a:lnSpc>
                <a:spcPct val="150000"/>
              </a:lnSpc>
              <a:defRPr/>
            </a:pPr>
            <a:r>
              <a:rPr lang="zh-CN" altLang="en-US"/>
              <a:t>例：在关系模式</a:t>
            </a:r>
            <a:r>
              <a:rPr lang="en-US" altLang="zh-CN"/>
              <a:t>STJ</a:t>
            </a:r>
            <a:r>
              <a:rPr lang="zh-CN" altLang="en-US"/>
              <a:t>（</a:t>
            </a:r>
            <a:r>
              <a:rPr lang="en-US" altLang="zh-CN"/>
              <a:t>Sno</a:t>
            </a:r>
            <a:r>
              <a:rPr lang="zh-CN" altLang="en-US"/>
              <a:t>，</a:t>
            </a:r>
            <a:r>
              <a:rPr lang="en-US" altLang="zh-CN"/>
              <a:t>Tno</a:t>
            </a:r>
            <a:r>
              <a:rPr lang="zh-CN" altLang="en-US"/>
              <a:t>，</a:t>
            </a:r>
            <a:r>
              <a:rPr lang="en-US" altLang="zh-CN"/>
              <a:t>Cno</a:t>
            </a:r>
            <a:r>
              <a:rPr lang="zh-CN" altLang="en-US"/>
              <a:t>）中，</a:t>
            </a:r>
            <a:r>
              <a:rPr lang="en-US" altLang="zh-CN"/>
              <a:t>S</a:t>
            </a:r>
            <a:r>
              <a:rPr lang="zh-CN" altLang="en-US"/>
              <a:t>表示学生，</a:t>
            </a:r>
            <a:r>
              <a:rPr lang="en-US" altLang="zh-CN"/>
              <a:t>T</a:t>
            </a:r>
            <a:r>
              <a:rPr lang="zh-CN" altLang="en-US"/>
              <a:t>表示教师，</a:t>
            </a:r>
            <a:r>
              <a:rPr lang="en-US" altLang="zh-CN"/>
              <a:t>J</a:t>
            </a:r>
            <a:r>
              <a:rPr lang="zh-CN" altLang="en-US"/>
              <a:t>表示课程。</a:t>
            </a:r>
          </a:p>
          <a:p>
            <a:pPr eaLnBrk="1" hangingPunct="1">
              <a:lnSpc>
                <a:spcPct val="150000"/>
              </a:lnSpc>
              <a:defRPr/>
            </a:pPr>
            <a:r>
              <a:rPr lang="zh-CN" altLang="en-US"/>
              <a:t>每一教师只教一门课。每门课由若干教师教，某一学生选定某门课，就确定了一个固定的教师。某个学生选修某个教师的课就确定了所选课的名称 ：         </a:t>
            </a:r>
            <a:endParaRPr lang="en-US" altLang="zh-CN"/>
          </a:p>
          <a:p>
            <a:pPr marL="654050" lvl="1" indent="-342900" eaLnBrk="1" hangingPunct="1">
              <a:lnSpc>
                <a:spcPct val="150000"/>
              </a:lnSpc>
              <a:buFont typeface="+mj-ea"/>
              <a:buAutoNum type="circleNumDbPlain"/>
              <a:defRPr/>
            </a:pPr>
            <a:r>
              <a:rPr lang="en-US" altLang="zh-CN" sz="1700" b="1">
                <a:solidFill>
                  <a:schemeClr val="accent6">
                    <a:lumMod val="75000"/>
                  </a:schemeClr>
                </a:solidFill>
              </a:rPr>
              <a:t>(Sno</a:t>
            </a:r>
            <a:r>
              <a:rPr lang="zh-CN" altLang="en-US" sz="1700" b="1">
                <a:solidFill>
                  <a:schemeClr val="accent6">
                    <a:lumMod val="75000"/>
                  </a:schemeClr>
                </a:solidFill>
              </a:rPr>
              <a:t>，</a:t>
            </a:r>
            <a:r>
              <a:rPr lang="en-US" altLang="zh-CN" sz="1700" b="1">
                <a:solidFill>
                  <a:schemeClr val="accent6">
                    <a:lumMod val="75000"/>
                  </a:schemeClr>
                </a:solidFill>
              </a:rPr>
              <a:t>Cno)→Tno</a:t>
            </a:r>
          </a:p>
          <a:p>
            <a:pPr marL="654050" lvl="1" indent="-342900" eaLnBrk="1" hangingPunct="1">
              <a:lnSpc>
                <a:spcPct val="150000"/>
              </a:lnSpc>
              <a:buFont typeface="+mj-ea"/>
              <a:buAutoNum type="circleNumDbPlain"/>
              <a:defRPr/>
            </a:pPr>
            <a:r>
              <a:rPr lang="en-US" altLang="zh-CN" sz="1700" b="1">
                <a:solidFill>
                  <a:schemeClr val="accent6">
                    <a:lumMod val="75000"/>
                  </a:schemeClr>
                </a:solidFill>
              </a:rPr>
              <a:t>(Sno</a:t>
            </a:r>
            <a:r>
              <a:rPr lang="zh-CN" altLang="en-US" sz="1700" b="1">
                <a:solidFill>
                  <a:schemeClr val="accent6">
                    <a:lumMod val="75000"/>
                  </a:schemeClr>
                </a:solidFill>
              </a:rPr>
              <a:t>，</a:t>
            </a:r>
            <a:r>
              <a:rPr lang="en-US" altLang="zh-CN" sz="1700" b="1">
                <a:solidFill>
                  <a:schemeClr val="accent6">
                    <a:lumMod val="75000"/>
                  </a:schemeClr>
                </a:solidFill>
              </a:rPr>
              <a:t>Tno)→Cno</a:t>
            </a:r>
          </a:p>
          <a:p>
            <a:pPr marL="654050" lvl="1" indent="-342900" eaLnBrk="1" hangingPunct="1">
              <a:lnSpc>
                <a:spcPct val="150000"/>
              </a:lnSpc>
              <a:buFont typeface="+mj-ea"/>
              <a:buAutoNum type="circleNumDbPlain"/>
              <a:defRPr/>
            </a:pPr>
            <a:r>
              <a:rPr lang="en-US" altLang="zh-CN" sz="1700" b="1">
                <a:solidFill>
                  <a:schemeClr val="accent6">
                    <a:lumMod val="75000"/>
                  </a:schemeClr>
                </a:solidFill>
              </a:rPr>
              <a:t>Tno→Cno</a:t>
            </a:r>
          </a:p>
        </p:txBody>
      </p:sp>
      <p:sp>
        <p:nvSpPr>
          <p:cNvPr id="4" name="Rectangle 5"/>
          <p:cNvSpPr>
            <a:spLocks noChangeArrowheads="1"/>
          </p:cNvSpPr>
          <p:nvPr/>
        </p:nvSpPr>
        <p:spPr bwMode="auto">
          <a:xfrm>
            <a:off x="6516688" y="1060450"/>
            <a:ext cx="1065212" cy="174783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endParaRPr lang="zh-CN" altLang="en-US"/>
          </a:p>
        </p:txBody>
      </p:sp>
      <p:sp>
        <p:nvSpPr>
          <p:cNvPr id="5" name="Text Box 6"/>
          <p:cNvSpPr txBox="1">
            <a:spLocks noChangeArrowheads="1"/>
          </p:cNvSpPr>
          <p:nvPr/>
        </p:nvSpPr>
        <p:spPr bwMode="auto">
          <a:xfrm>
            <a:off x="6732588" y="1352550"/>
            <a:ext cx="661987" cy="4381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Sno</a:t>
            </a:r>
          </a:p>
        </p:txBody>
      </p:sp>
      <p:sp>
        <p:nvSpPr>
          <p:cNvPr id="6" name="Text Box 7"/>
          <p:cNvSpPr txBox="1">
            <a:spLocks noChangeArrowheads="1"/>
          </p:cNvSpPr>
          <p:nvPr/>
        </p:nvSpPr>
        <p:spPr bwMode="auto">
          <a:xfrm>
            <a:off x="6732588" y="2082800"/>
            <a:ext cx="661987" cy="4365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defPPr>
              <a:defRPr lang="zh-CN"/>
            </a:defPPr>
            <a:lvl1pPr eaLnBrk="0" hangingPunct="0">
              <a:spcBef>
                <a:spcPct val="0"/>
              </a:spcBef>
              <a:defRPr sz="2000" b="1">
                <a:solidFill>
                  <a:schemeClr val="tx1"/>
                </a:solidFill>
                <a:latin typeface="Times New Roman" pitchFamily="18"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a:solidFill>
                  <a:schemeClr val="tx1"/>
                </a:solidFill>
                <a:latin typeface="Arial" pitchFamily="34" charset="0"/>
                <a:ea typeface="宋体" pitchFamily="2" charset="-122"/>
              </a:defRPr>
            </a:lvl9pPr>
          </a:lstStyle>
          <a:p>
            <a:pPr algn="ctr">
              <a:defRPr/>
            </a:pPr>
            <a:r>
              <a:rPr lang="en-US" altLang="zh-CN"/>
              <a:t>Cno</a:t>
            </a:r>
          </a:p>
        </p:txBody>
      </p:sp>
      <p:sp>
        <p:nvSpPr>
          <p:cNvPr id="7" name="Text Box 8"/>
          <p:cNvSpPr txBox="1">
            <a:spLocks noChangeArrowheads="1"/>
          </p:cNvSpPr>
          <p:nvPr/>
        </p:nvSpPr>
        <p:spPr bwMode="auto">
          <a:xfrm>
            <a:off x="7972425" y="1644650"/>
            <a:ext cx="703263" cy="4381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Tno</a:t>
            </a:r>
          </a:p>
        </p:txBody>
      </p:sp>
      <p:sp>
        <p:nvSpPr>
          <p:cNvPr id="49160" name="Line 9"/>
          <p:cNvSpPr>
            <a:spLocks noChangeShapeType="1"/>
          </p:cNvSpPr>
          <p:nvPr/>
        </p:nvSpPr>
        <p:spPr bwMode="auto">
          <a:xfrm>
            <a:off x="7581900" y="1790700"/>
            <a:ext cx="3746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1" name="Line 10"/>
          <p:cNvSpPr>
            <a:spLocks noChangeShapeType="1"/>
          </p:cNvSpPr>
          <p:nvPr/>
        </p:nvSpPr>
        <p:spPr bwMode="auto">
          <a:xfrm flipH="1">
            <a:off x="7394575" y="1935163"/>
            <a:ext cx="561975" cy="4365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Rectangle 11"/>
          <p:cNvSpPr>
            <a:spLocks noChangeArrowheads="1"/>
          </p:cNvSpPr>
          <p:nvPr/>
        </p:nvSpPr>
        <p:spPr bwMode="auto">
          <a:xfrm>
            <a:off x="6516688" y="3054350"/>
            <a:ext cx="1065212" cy="174783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endParaRPr lang="zh-CN" altLang="en-US"/>
          </a:p>
        </p:txBody>
      </p:sp>
      <p:sp>
        <p:nvSpPr>
          <p:cNvPr id="11" name="Text Box 12"/>
          <p:cNvSpPr txBox="1">
            <a:spLocks noChangeArrowheads="1"/>
          </p:cNvSpPr>
          <p:nvPr/>
        </p:nvSpPr>
        <p:spPr bwMode="auto">
          <a:xfrm>
            <a:off x="6732588" y="3344863"/>
            <a:ext cx="661987" cy="4381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Sno</a:t>
            </a:r>
          </a:p>
        </p:txBody>
      </p:sp>
      <p:sp>
        <p:nvSpPr>
          <p:cNvPr id="12" name="Text Box 13"/>
          <p:cNvSpPr txBox="1">
            <a:spLocks noChangeArrowheads="1"/>
          </p:cNvSpPr>
          <p:nvPr/>
        </p:nvSpPr>
        <p:spPr bwMode="auto">
          <a:xfrm>
            <a:off x="6732588" y="4075113"/>
            <a:ext cx="661987" cy="43656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Tno</a:t>
            </a:r>
          </a:p>
        </p:txBody>
      </p:sp>
      <p:sp>
        <p:nvSpPr>
          <p:cNvPr id="13" name="Text Box 14"/>
          <p:cNvSpPr txBox="1">
            <a:spLocks noChangeArrowheads="1"/>
          </p:cNvSpPr>
          <p:nvPr/>
        </p:nvSpPr>
        <p:spPr bwMode="auto">
          <a:xfrm>
            <a:off x="7958138" y="3635375"/>
            <a:ext cx="717550" cy="43815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Cno</a:t>
            </a:r>
          </a:p>
        </p:txBody>
      </p:sp>
      <p:sp>
        <p:nvSpPr>
          <p:cNvPr id="49166" name="Line 15"/>
          <p:cNvSpPr>
            <a:spLocks noChangeShapeType="1"/>
          </p:cNvSpPr>
          <p:nvPr/>
        </p:nvSpPr>
        <p:spPr bwMode="auto">
          <a:xfrm>
            <a:off x="7581900" y="3783013"/>
            <a:ext cx="37623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7" name="Line 16"/>
          <p:cNvSpPr>
            <a:spLocks noChangeShapeType="1"/>
          </p:cNvSpPr>
          <p:nvPr/>
        </p:nvSpPr>
        <p:spPr bwMode="auto">
          <a:xfrm flipH="1">
            <a:off x="7394575" y="3929063"/>
            <a:ext cx="563563" cy="436562"/>
          </a:xfrm>
          <a:prstGeom prst="line">
            <a:avLst/>
          </a:prstGeom>
          <a:noFill/>
          <a:ln w="381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BCNF</a:t>
            </a:r>
          </a:p>
        </p:txBody>
      </p:sp>
      <p:sp>
        <p:nvSpPr>
          <p:cNvPr id="61443"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en-US" altLang="zh-CN"/>
              <a:t>STJ∈3NF </a:t>
            </a:r>
          </a:p>
          <a:p>
            <a:pPr eaLnBrk="1" hangingPunct="1">
              <a:lnSpc>
                <a:spcPct val="150000"/>
              </a:lnSpc>
              <a:defRPr/>
            </a:pPr>
            <a:r>
              <a:rPr lang="en-US" altLang="zh-CN"/>
              <a:t>(Sno</a:t>
            </a:r>
            <a:r>
              <a:rPr lang="zh-CN" altLang="en-US"/>
              <a:t>，</a:t>
            </a:r>
            <a:r>
              <a:rPr lang="en-US" altLang="zh-CN"/>
              <a:t>Cno)</a:t>
            </a:r>
            <a:r>
              <a:rPr lang="zh-CN" altLang="en-US"/>
              <a:t>和</a:t>
            </a:r>
            <a:r>
              <a:rPr lang="en-US" altLang="zh-CN"/>
              <a:t>(Sno</a:t>
            </a:r>
            <a:r>
              <a:rPr lang="zh-CN" altLang="en-US"/>
              <a:t>，</a:t>
            </a:r>
            <a:r>
              <a:rPr lang="en-US" altLang="zh-CN"/>
              <a:t>Tno)</a:t>
            </a:r>
            <a:r>
              <a:rPr lang="zh-CN" altLang="en-US"/>
              <a:t>都可以作为候选码 </a:t>
            </a:r>
          </a:p>
          <a:p>
            <a:pPr eaLnBrk="1" hangingPunct="1">
              <a:lnSpc>
                <a:spcPct val="150000"/>
              </a:lnSpc>
              <a:defRPr/>
            </a:pPr>
            <a:r>
              <a:rPr lang="en-US" altLang="zh-CN"/>
              <a:t>Sno</a:t>
            </a:r>
            <a:r>
              <a:rPr lang="zh-CN" altLang="en-US"/>
              <a:t>、</a:t>
            </a:r>
            <a:r>
              <a:rPr lang="en-US" altLang="zh-CN"/>
              <a:t>Tno</a:t>
            </a:r>
            <a:r>
              <a:rPr lang="zh-CN" altLang="en-US"/>
              <a:t>、</a:t>
            </a:r>
            <a:r>
              <a:rPr lang="en-US" altLang="zh-CN"/>
              <a:t>Cno</a:t>
            </a:r>
            <a:r>
              <a:rPr lang="zh-CN" altLang="en-US"/>
              <a:t>都是主属性</a:t>
            </a:r>
          </a:p>
          <a:p>
            <a:pPr eaLnBrk="1" hangingPunct="1">
              <a:lnSpc>
                <a:spcPct val="150000"/>
              </a:lnSpc>
              <a:defRPr/>
            </a:pPr>
            <a:r>
              <a:rPr lang="en-US" altLang="zh-CN"/>
              <a:t>STJ∈BCNF</a:t>
            </a:r>
          </a:p>
          <a:p>
            <a:pPr eaLnBrk="1" hangingPunct="1">
              <a:lnSpc>
                <a:spcPct val="150000"/>
              </a:lnSpc>
              <a:defRPr/>
            </a:pPr>
            <a:r>
              <a:rPr lang="en-US" altLang="zh-CN"/>
              <a:t>Tno→Cno</a:t>
            </a:r>
            <a:r>
              <a:rPr lang="zh-CN" altLang="en-US"/>
              <a:t>，</a:t>
            </a:r>
            <a:r>
              <a:rPr lang="en-US" altLang="zh-CN"/>
              <a:t>Tno</a:t>
            </a:r>
            <a:r>
              <a:rPr lang="zh-CN" altLang="en-US"/>
              <a:t>是主属性集，</a:t>
            </a:r>
            <a:r>
              <a:rPr lang="en-US" altLang="zh-CN"/>
              <a:t>Tno</a:t>
            </a:r>
            <a:r>
              <a:rPr lang="zh-CN" altLang="en-US"/>
              <a:t>不是候选码</a:t>
            </a:r>
          </a:p>
        </p:txBody>
      </p:sp>
      <p:sp>
        <p:nvSpPr>
          <p:cNvPr id="59396" name="Line 4"/>
          <p:cNvSpPr>
            <a:spLocks noChangeShapeType="1"/>
          </p:cNvSpPr>
          <p:nvPr/>
        </p:nvSpPr>
        <p:spPr bwMode="auto">
          <a:xfrm>
            <a:off x="1476375" y="2497138"/>
            <a:ext cx="144463" cy="288925"/>
          </a:xfrm>
          <a:prstGeom prst="line">
            <a:avLst/>
          </a:prstGeom>
          <a:noFill/>
          <a:ln w="2857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1" hangingPunct="1">
              <a:spcBef>
                <a:spcPct val="20000"/>
              </a:spcBef>
              <a:defRPr/>
            </a:pP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BCNF</a:t>
            </a:r>
          </a:p>
        </p:txBody>
      </p:sp>
      <p:sp>
        <p:nvSpPr>
          <p:cNvPr id="62467" name="Rectangle 3"/>
          <p:cNvSpPr>
            <a:spLocks noGrp="1" noChangeArrowheads="1"/>
          </p:cNvSpPr>
          <p:nvPr>
            <p:ph sz="quarter" idx="10"/>
          </p:nvPr>
        </p:nvSpPr>
        <p:spPr bwMode="auto">
          <a:xfrm>
            <a:off x="684213" y="769938"/>
            <a:ext cx="8135937" cy="4319587"/>
          </a:xfrm>
        </p:spPr>
        <p:txBody>
          <a:bodyPr/>
          <a:lstStyle/>
          <a:p>
            <a:pPr marL="0" indent="0" eaLnBrk="1" hangingPunct="1">
              <a:lnSpc>
                <a:spcPct val="150000"/>
              </a:lnSpc>
              <a:buFont typeface="Arial" pitchFamily="34" charset="0"/>
              <a:buNone/>
              <a:defRPr/>
            </a:pPr>
            <a:r>
              <a:rPr lang="zh-CN" altLang="en-US"/>
              <a:t>解决方法：将</a:t>
            </a:r>
            <a:r>
              <a:rPr lang="en-US" altLang="zh-CN"/>
              <a:t>STJ</a:t>
            </a:r>
            <a:r>
              <a:rPr lang="zh-CN" altLang="en-US"/>
              <a:t>分解为二个关系模式：</a:t>
            </a:r>
          </a:p>
          <a:p>
            <a:pPr eaLnBrk="1" hangingPunct="1">
              <a:lnSpc>
                <a:spcPct val="150000"/>
              </a:lnSpc>
              <a:defRPr/>
            </a:pPr>
            <a:r>
              <a:rPr lang="en-US" altLang="zh-CN"/>
              <a:t>SC(Sno</a:t>
            </a:r>
            <a:r>
              <a:rPr lang="zh-CN" altLang="en-US"/>
              <a:t>，</a:t>
            </a:r>
            <a:r>
              <a:rPr lang="en-US" altLang="zh-CN"/>
              <a:t>Cno) ∈ BCNF</a:t>
            </a:r>
            <a:r>
              <a:rPr lang="zh-CN" altLang="en-US"/>
              <a:t>， </a:t>
            </a:r>
            <a:r>
              <a:rPr lang="en-US" altLang="zh-CN"/>
              <a:t>TC(Tno</a:t>
            </a:r>
            <a:r>
              <a:rPr lang="zh-CN" altLang="en-US"/>
              <a:t>，</a:t>
            </a:r>
            <a:r>
              <a:rPr lang="en-US" altLang="zh-CN"/>
              <a:t>Cno)∈ BCNF</a:t>
            </a:r>
          </a:p>
          <a:p>
            <a:pPr eaLnBrk="1" hangingPunct="1">
              <a:lnSpc>
                <a:spcPct val="150000"/>
              </a:lnSpc>
              <a:defRPr/>
            </a:pPr>
            <a:endParaRPr lang="en-US" altLang="zh-CN"/>
          </a:p>
          <a:p>
            <a:pPr eaLnBrk="1" hangingPunct="1">
              <a:lnSpc>
                <a:spcPct val="150000"/>
              </a:lnSpc>
              <a:defRPr/>
            </a:pPr>
            <a:endParaRPr lang="en-US" altLang="zh-CN"/>
          </a:p>
          <a:p>
            <a:pPr eaLnBrk="1" hangingPunct="1">
              <a:lnSpc>
                <a:spcPct val="150000"/>
              </a:lnSpc>
              <a:defRPr/>
            </a:pPr>
            <a:endParaRPr lang="en-US" altLang="zh-CN"/>
          </a:p>
          <a:p>
            <a:pPr eaLnBrk="1" hangingPunct="1">
              <a:lnSpc>
                <a:spcPct val="150000"/>
              </a:lnSpc>
              <a:defRPr/>
            </a:pPr>
            <a:endParaRPr lang="en-US" altLang="zh-CN"/>
          </a:p>
          <a:p>
            <a:pPr eaLnBrk="1" hangingPunct="1">
              <a:lnSpc>
                <a:spcPct val="150000"/>
              </a:lnSpc>
              <a:defRPr/>
            </a:pPr>
            <a:r>
              <a:rPr lang="en-US" altLang="zh-CN"/>
              <a:t> </a:t>
            </a:r>
            <a:r>
              <a:rPr lang="zh-CN" altLang="en-US"/>
              <a:t>没有任何属性对码的部分函数依赖和传递函数依赖</a:t>
            </a:r>
          </a:p>
          <a:p>
            <a:pPr eaLnBrk="1" hangingPunct="1">
              <a:lnSpc>
                <a:spcPct val="150000"/>
              </a:lnSpc>
              <a:defRPr/>
            </a:pPr>
            <a:r>
              <a:rPr lang="zh-CN" altLang="en-US"/>
              <a:t>没有任何属性完全函数依赖非码属性</a:t>
            </a:r>
          </a:p>
        </p:txBody>
      </p:sp>
      <p:grpSp>
        <p:nvGrpSpPr>
          <p:cNvPr id="51204" name="Group 4"/>
          <p:cNvGrpSpPr>
            <a:grpSpLocks/>
          </p:cNvGrpSpPr>
          <p:nvPr/>
        </p:nvGrpSpPr>
        <p:grpSpPr bwMode="auto">
          <a:xfrm>
            <a:off x="1289050" y="1920875"/>
            <a:ext cx="6324600" cy="1866900"/>
            <a:chOff x="1008" y="1728"/>
            <a:chExt cx="3984" cy="1411"/>
          </a:xfrm>
        </p:grpSpPr>
        <p:sp>
          <p:nvSpPr>
            <p:cNvPr id="62476" name="Rectangle 12"/>
            <p:cNvSpPr>
              <a:spLocks noChangeArrowheads="1"/>
            </p:cNvSpPr>
            <p:nvPr/>
          </p:nvSpPr>
          <p:spPr bwMode="auto">
            <a:xfrm>
              <a:off x="1008" y="1728"/>
              <a:ext cx="1872" cy="86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endParaRPr lang="zh-CN" altLang="en-US"/>
            </a:p>
          </p:txBody>
        </p:sp>
        <p:sp>
          <p:nvSpPr>
            <p:cNvPr id="62469" name="Text Box 5"/>
            <p:cNvSpPr txBox="1">
              <a:spLocks noChangeArrowheads="1"/>
            </p:cNvSpPr>
            <p:nvPr/>
          </p:nvSpPr>
          <p:spPr bwMode="auto">
            <a:xfrm>
              <a:off x="1296" y="1968"/>
              <a:ext cx="427" cy="43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Sno</a:t>
              </a:r>
            </a:p>
          </p:txBody>
        </p:sp>
        <p:sp>
          <p:nvSpPr>
            <p:cNvPr id="62470" name="Text Box 6"/>
            <p:cNvSpPr txBox="1">
              <a:spLocks noChangeArrowheads="1"/>
            </p:cNvSpPr>
            <p:nvPr/>
          </p:nvSpPr>
          <p:spPr bwMode="auto">
            <a:xfrm>
              <a:off x="2291" y="1968"/>
              <a:ext cx="426"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Cno</a:t>
              </a:r>
            </a:p>
          </p:txBody>
        </p:sp>
        <p:sp>
          <p:nvSpPr>
            <p:cNvPr id="51208" name="Text Box 7"/>
            <p:cNvSpPr txBox="1">
              <a:spLocks noChangeArrowheads="1"/>
            </p:cNvSpPr>
            <p:nvPr/>
          </p:nvSpPr>
          <p:spPr bwMode="auto">
            <a:xfrm>
              <a:off x="1723" y="2700"/>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SC</a:t>
              </a:r>
            </a:p>
          </p:txBody>
        </p:sp>
        <p:sp>
          <p:nvSpPr>
            <p:cNvPr id="62472" name="Text Box 8"/>
            <p:cNvSpPr txBox="1">
              <a:spLocks noChangeArrowheads="1"/>
            </p:cNvSpPr>
            <p:nvPr/>
          </p:nvSpPr>
          <p:spPr bwMode="auto">
            <a:xfrm>
              <a:off x="3428" y="1968"/>
              <a:ext cx="427" cy="43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Tno</a:t>
              </a:r>
            </a:p>
          </p:txBody>
        </p:sp>
        <p:sp>
          <p:nvSpPr>
            <p:cNvPr id="62473" name="Text Box 9"/>
            <p:cNvSpPr txBox="1">
              <a:spLocks noChangeArrowheads="1"/>
            </p:cNvSpPr>
            <p:nvPr/>
          </p:nvSpPr>
          <p:spPr bwMode="auto">
            <a:xfrm>
              <a:off x="4565" y="1968"/>
              <a:ext cx="427" cy="439"/>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a:defRPr/>
              </a:pPr>
              <a:r>
                <a:rPr lang="en-US" altLang="zh-CN" sz="2000" b="1">
                  <a:latin typeface="Times New Roman" pitchFamily="18" charset="0"/>
                </a:rPr>
                <a:t>Cno</a:t>
              </a:r>
            </a:p>
          </p:txBody>
        </p:sp>
        <p:sp>
          <p:nvSpPr>
            <p:cNvPr id="51211" name="Line 10"/>
            <p:cNvSpPr>
              <a:spLocks noChangeShapeType="1"/>
            </p:cNvSpPr>
            <p:nvPr/>
          </p:nvSpPr>
          <p:spPr bwMode="auto">
            <a:xfrm>
              <a:off x="3854" y="2190"/>
              <a:ext cx="710" cy="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2" name="Text Box 11"/>
            <p:cNvSpPr txBox="1">
              <a:spLocks noChangeArrowheads="1"/>
            </p:cNvSpPr>
            <p:nvPr/>
          </p:nvSpPr>
          <p:spPr bwMode="auto">
            <a:xfrm>
              <a:off x="3997" y="2700"/>
              <a:ext cx="568"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a:r>
                <a:rPr lang="en-US" altLang="zh-CN" sz="2400" b="1">
                  <a:latin typeface="Times New Roman" panose="02020603050405020304" pitchFamily="18" charset="0"/>
                </a:rPr>
                <a:t>TC</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lang="en-US" altLang="zh-CN"/>
              <a:t>3NF</a:t>
            </a:r>
            <a:r>
              <a:t>与</a:t>
            </a:r>
            <a:r>
              <a:rPr lang="en-US" altLang="zh-CN"/>
              <a:t>BCNF</a:t>
            </a:r>
            <a:r>
              <a:t>的关系</a:t>
            </a:r>
          </a:p>
        </p:txBody>
      </p:sp>
      <p:sp>
        <p:nvSpPr>
          <p:cNvPr id="63491"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如果关系模式</a:t>
            </a:r>
            <a:r>
              <a:rPr lang="en-US" altLang="zh-CN"/>
              <a:t>R∈BCNF</a:t>
            </a:r>
            <a:r>
              <a:rPr lang="zh-CN" altLang="en-US"/>
              <a:t>，必定有</a:t>
            </a:r>
            <a:r>
              <a:rPr lang="en-US" altLang="zh-CN"/>
              <a:t>R∈3NF</a:t>
            </a:r>
          </a:p>
          <a:p>
            <a:pPr eaLnBrk="1" hangingPunct="1">
              <a:lnSpc>
                <a:spcPct val="150000"/>
              </a:lnSpc>
              <a:defRPr/>
            </a:pPr>
            <a:r>
              <a:rPr lang="zh-CN" altLang="en-US"/>
              <a:t>如果</a:t>
            </a:r>
            <a:r>
              <a:rPr lang="en-US" altLang="zh-CN"/>
              <a:t>R∈3NF</a:t>
            </a:r>
            <a:r>
              <a:rPr lang="zh-CN" altLang="en-US"/>
              <a:t>，且</a:t>
            </a:r>
            <a:r>
              <a:rPr lang="en-US" altLang="zh-CN"/>
              <a:t>R</a:t>
            </a:r>
            <a:r>
              <a:rPr lang="zh-CN" altLang="en-US"/>
              <a:t>只有一个候选码，则</a:t>
            </a:r>
            <a:r>
              <a:rPr lang="en-US" altLang="zh-CN"/>
              <a:t>R</a:t>
            </a:r>
            <a:r>
              <a:rPr lang="zh-CN" altLang="en-US"/>
              <a:t>必属于</a:t>
            </a:r>
            <a:r>
              <a:rPr lang="en-US" altLang="zh-CN"/>
              <a:t>BCNF</a:t>
            </a:r>
            <a:r>
              <a:rPr lang="zh-CN" altLang="en-US"/>
              <a:t>。</a:t>
            </a:r>
          </a:p>
          <a:p>
            <a:pPr eaLnBrk="1" hangingPunct="1">
              <a:lnSpc>
                <a:spcPct val="150000"/>
              </a:lnSpc>
              <a:defRPr/>
            </a:pP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矩形 1"/>
          <p:cNvSpPr>
            <a:spLocks noChangeArrowheads="1"/>
          </p:cNvSpPr>
          <p:nvPr/>
        </p:nvSpPr>
        <p:spPr bwMode="auto">
          <a:xfrm>
            <a:off x="5162550" y="2614613"/>
            <a:ext cx="19256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规范化理论</a:t>
            </a:r>
          </a:p>
        </p:txBody>
      </p:sp>
      <p:sp>
        <p:nvSpPr>
          <p:cNvPr id="53251" name="矩形 23"/>
          <p:cNvSpPr>
            <a:spLocks noChangeArrowheads="1"/>
          </p:cNvSpPr>
          <p:nvPr/>
        </p:nvSpPr>
        <p:spPr bwMode="auto">
          <a:xfrm>
            <a:off x="5219700" y="3505200"/>
            <a:ext cx="21224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实例</a:t>
            </a:r>
          </a:p>
        </p:txBody>
      </p:sp>
      <p:sp>
        <p:nvSpPr>
          <p:cNvPr id="53252" name="矩形 1"/>
          <p:cNvSpPr>
            <a:spLocks noChangeArrowheads="1"/>
          </p:cNvSpPr>
          <p:nvPr/>
        </p:nvSpPr>
        <p:spPr bwMode="auto">
          <a:xfrm>
            <a:off x="5162550" y="1733550"/>
            <a:ext cx="129698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问题的提出</a:t>
            </a:r>
          </a:p>
        </p:txBody>
      </p:sp>
      <p:sp>
        <p:nvSpPr>
          <p:cNvPr id="53253" name="AutoShape 22" descr="https://www.iconexperience.com/_img/i_collection_png/512x512/plain/data_table.pn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cxnSp>
        <p:nvCxnSpPr>
          <p:cNvPr id="22" name="直接连接符 21"/>
          <p:cNvCxnSpPr/>
          <p:nvPr/>
        </p:nvCxnSpPr>
        <p:spPr>
          <a:xfrm>
            <a:off x="5089525" y="2117725"/>
            <a:ext cx="2268538"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102225" y="2994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135563" y="3871913"/>
            <a:ext cx="2268537"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53257" name="文本框 25"/>
          <p:cNvSpPr txBox="1">
            <a:spLocks noChangeArrowheads="1"/>
          </p:cNvSpPr>
          <p:nvPr/>
        </p:nvSpPr>
        <p:spPr bwMode="auto">
          <a:xfrm>
            <a:off x="4610100" y="154146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53258" name="文本框 26"/>
          <p:cNvSpPr txBox="1">
            <a:spLocks noChangeArrowheads="1"/>
          </p:cNvSpPr>
          <p:nvPr/>
        </p:nvSpPr>
        <p:spPr bwMode="auto">
          <a:xfrm>
            <a:off x="4610100" y="23860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53259" name="文本框 32"/>
          <p:cNvSpPr txBox="1">
            <a:spLocks noChangeArrowheads="1"/>
          </p:cNvSpPr>
          <p:nvPr/>
        </p:nvSpPr>
        <p:spPr bwMode="auto">
          <a:xfrm>
            <a:off x="4610100" y="32496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规范化实例（一）</a:t>
            </a:r>
            <a:endParaRPr lang="en-US" altLang="zh-CN"/>
          </a:p>
        </p:txBody>
      </p:sp>
      <p:sp>
        <p:nvSpPr>
          <p:cNvPr id="122883" name="Rectangle 3"/>
          <p:cNvSpPr>
            <a:spLocks noGrp="1" noChangeArrowheads="1"/>
          </p:cNvSpPr>
          <p:nvPr>
            <p:ph sz="quarter" idx="10"/>
          </p:nvPr>
        </p:nvSpPr>
        <p:spPr>
          <a:xfrm>
            <a:off x="684213" y="769938"/>
            <a:ext cx="8135937" cy="4319587"/>
          </a:xfrm>
        </p:spPr>
        <p:txBody>
          <a:bodyPr/>
          <a:lstStyle/>
          <a:p>
            <a:pPr marL="0" indent="0" eaLnBrk="1" hangingPunct="1">
              <a:lnSpc>
                <a:spcPct val="150000"/>
              </a:lnSpc>
              <a:buFont typeface="Arial" pitchFamily="34" charset="0"/>
              <a:buNone/>
              <a:defRPr/>
            </a:pPr>
            <a:r>
              <a:rPr lang="zh-CN" altLang="en-US"/>
              <a:t>假设某建筑公司要设计一个数据库。公司的业务规则概括说明如下：</a:t>
            </a:r>
          </a:p>
          <a:p>
            <a:pPr marL="457200" indent="-457200" eaLnBrk="1" hangingPunct="1">
              <a:lnSpc>
                <a:spcPct val="150000"/>
              </a:lnSpc>
              <a:buFont typeface="+mj-ea"/>
              <a:buAutoNum type="circleNumDbPlain"/>
              <a:defRPr/>
            </a:pPr>
            <a:r>
              <a:rPr lang="zh-CN" altLang="en-US" sz="1800"/>
              <a:t>公司承担多个工程项目，每一项工程有：工程号、工程名称、施工人员等；</a:t>
            </a:r>
          </a:p>
          <a:p>
            <a:pPr marL="457200" indent="-457200" eaLnBrk="1" hangingPunct="1">
              <a:lnSpc>
                <a:spcPct val="150000"/>
              </a:lnSpc>
              <a:buFont typeface="+mj-ea"/>
              <a:buAutoNum type="circleNumDbPlain"/>
              <a:defRPr/>
            </a:pPr>
            <a:r>
              <a:rPr lang="zh-CN" altLang="en-US" sz="1800"/>
              <a:t>公司有多名职工，每一名职工有：职工号、姓名、性别、职务（工程师、技术员）等；</a:t>
            </a:r>
          </a:p>
          <a:p>
            <a:pPr marL="457200" indent="-457200" eaLnBrk="1" hangingPunct="1">
              <a:lnSpc>
                <a:spcPct val="150000"/>
              </a:lnSpc>
              <a:buFont typeface="+mj-ea"/>
              <a:buAutoNum type="circleNumDbPlain"/>
              <a:defRPr/>
            </a:pPr>
            <a:r>
              <a:rPr lang="zh-CN" altLang="en-US" sz="1800"/>
              <a:t>公司按照工时和小时工资率支付工资，小时工资率由职工的职务决定（例如，技术员的小时工资率与工程师不同）；</a:t>
            </a:r>
          </a:p>
          <a:p>
            <a:pPr marL="457200" indent="-457200" eaLnBrk="1" hangingPunct="1">
              <a:lnSpc>
                <a:spcPct val="150000"/>
              </a:lnSpc>
              <a:buFont typeface="+mj-ea"/>
              <a:buAutoNum type="circleNumDbPlain"/>
              <a:defRPr/>
            </a:pPr>
            <a:r>
              <a:rPr lang="zh-CN" altLang="en-US" sz="1800"/>
              <a:t>公司定期制定一个工资报表，如图所示</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某公司的工资表</a:t>
            </a:r>
            <a:endParaRPr lang="en-US" altLang="zh-CN"/>
          </a:p>
        </p:txBody>
      </p:sp>
      <p:graphicFrame>
        <p:nvGraphicFramePr>
          <p:cNvPr id="124014" name="Group 110"/>
          <p:cNvGraphicFramePr>
            <a:graphicFrameLocks noGrp="1"/>
          </p:cNvGraphicFramePr>
          <p:nvPr/>
        </p:nvGraphicFramePr>
        <p:xfrm>
          <a:off x="827088" y="1273175"/>
          <a:ext cx="7993062" cy="3419475"/>
        </p:xfrm>
        <a:graphic>
          <a:graphicData uri="http://schemas.openxmlformats.org/drawingml/2006/table">
            <a:tbl>
              <a:tblPr>
                <a:tableStyleId>{D7AC3CCA-C797-4891-BE02-D94E43425B78}</a:tableStyleId>
              </a:tblPr>
              <a:tblGrid>
                <a:gridCol w="1042033">
                  <a:extLst>
                    <a:ext uri="{9D8B030D-6E8A-4147-A177-3AD203B41FA5}">
                      <a16:colId xmlns:a16="http://schemas.microsoft.com/office/drawing/2014/main" val="20000"/>
                    </a:ext>
                  </a:extLst>
                </a:gridCol>
                <a:gridCol w="973144">
                  <a:extLst>
                    <a:ext uri="{9D8B030D-6E8A-4147-A177-3AD203B41FA5}">
                      <a16:colId xmlns:a16="http://schemas.microsoft.com/office/drawing/2014/main" val="20001"/>
                    </a:ext>
                  </a:extLst>
                </a:gridCol>
                <a:gridCol w="790593">
                  <a:extLst>
                    <a:ext uri="{9D8B030D-6E8A-4147-A177-3AD203B41FA5}">
                      <a16:colId xmlns:a16="http://schemas.microsoft.com/office/drawing/2014/main" val="20002"/>
                    </a:ext>
                  </a:extLst>
                </a:gridCol>
                <a:gridCol w="861228">
                  <a:extLst>
                    <a:ext uri="{9D8B030D-6E8A-4147-A177-3AD203B41FA5}">
                      <a16:colId xmlns:a16="http://schemas.microsoft.com/office/drawing/2014/main" val="20003"/>
                    </a:ext>
                  </a:extLst>
                </a:gridCol>
                <a:gridCol w="838241">
                  <a:extLst>
                    <a:ext uri="{9D8B030D-6E8A-4147-A177-3AD203B41FA5}">
                      <a16:colId xmlns:a16="http://schemas.microsoft.com/office/drawing/2014/main" val="20004"/>
                    </a:ext>
                  </a:extLst>
                </a:gridCol>
                <a:gridCol w="1376127">
                  <a:extLst>
                    <a:ext uri="{9D8B030D-6E8A-4147-A177-3AD203B41FA5}">
                      <a16:colId xmlns:a16="http://schemas.microsoft.com/office/drawing/2014/main" val="20005"/>
                    </a:ext>
                  </a:extLst>
                </a:gridCol>
                <a:gridCol w="723310">
                  <a:extLst>
                    <a:ext uri="{9D8B030D-6E8A-4147-A177-3AD203B41FA5}">
                      <a16:colId xmlns:a16="http://schemas.microsoft.com/office/drawing/2014/main" val="20006"/>
                    </a:ext>
                  </a:extLst>
                </a:gridCol>
                <a:gridCol w="1388386">
                  <a:extLst>
                    <a:ext uri="{9D8B030D-6E8A-4147-A177-3AD203B41FA5}">
                      <a16:colId xmlns:a16="http://schemas.microsoft.com/office/drawing/2014/main" val="20007"/>
                    </a:ext>
                  </a:extLst>
                </a:gridCol>
              </a:tblGrid>
              <a:tr h="445788">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工程号</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工程名称</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职工号</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姓名</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职务</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小时工资率</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工时</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400" b="1"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实发工资</a:t>
                      </a:r>
                      <a:endParaRPr kumimoji="0" lang="zh-CN" altLang="en-US" sz="1400" b="1"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tc>
                <a:extLst>
                  <a:ext uri="{0D108BD9-81ED-4DB2-BD59-A6C34878D82A}">
                    <a16:rowId xmlns:a16="http://schemas.microsoft.com/office/drawing/2014/main" val="10000"/>
                  </a:ext>
                </a:extLst>
              </a:tr>
              <a:tr h="283082">
                <a:tc rowSpan="3">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A1</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rowSpan="3">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花园大厦</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1001</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齐光明</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工程师</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65</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13</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845.00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1"/>
                  </a:ext>
                </a:extLst>
              </a:tr>
              <a:tr h="362450">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1002</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李思岐</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技术员</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60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16</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960.00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2"/>
                  </a:ext>
                </a:extLst>
              </a:tr>
              <a:tr h="277791">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1004</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葛宇宏</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律师</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60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19</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1140.00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3"/>
                  </a:ext>
                </a:extLst>
              </a:tr>
              <a:tr h="277791">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1"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rPr>
                        <a:t>小计</a:t>
                      </a:r>
                      <a:endParaRPr kumimoji="0" lang="zh-CN" altLang="en-US" sz="1000" b="1"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1"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rPr>
                        <a:t>2945.00</a:t>
                      </a:r>
                      <a:endParaRPr kumimoji="0" lang="en-US" altLang="zh-CN" sz="1000" b="1"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extLst>
                  <a:ext uri="{0D108BD9-81ED-4DB2-BD59-A6C34878D82A}">
                    <a16:rowId xmlns:a16="http://schemas.microsoft.com/office/drawing/2014/main" val="10004"/>
                  </a:ext>
                </a:extLst>
              </a:tr>
              <a:tr h="300279">
                <a:tc rowSpan="2">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A2</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rowSpan="2">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立交桥</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1001</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齐光明</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工程师</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65</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15</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975.00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5"/>
                  </a:ext>
                </a:extLst>
              </a:tr>
              <a:tr h="347901">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1003</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鞠明亮</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工人</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55</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17</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935.00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6"/>
                  </a:ext>
                </a:extLst>
              </a:tr>
              <a:tr h="289696">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1"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rPr>
                        <a:t>小计</a:t>
                      </a:r>
                      <a:endParaRPr kumimoji="0" lang="zh-CN" altLang="en-US" sz="1000" b="1"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1"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rPr>
                        <a:t>1910.00</a:t>
                      </a:r>
                      <a:endParaRPr kumimoji="0" lang="en-US" altLang="zh-CN" sz="1000" b="1"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extLst>
                  <a:ext uri="{0D108BD9-81ED-4DB2-BD59-A6C34878D82A}">
                    <a16:rowId xmlns:a16="http://schemas.microsoft.com/office/drawing/2014/main" val="10007"/>
                  </a:ext>
                </a:extLst>
              </a:tr>
              <a:tr h="279114">
                <a:tc rowSpan="2">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A3</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rowSpan="2">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临江饭店</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1002</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李思岐</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技术员</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60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18</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1080.00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8"/>
                  </a:ext>
                </a:extLst>
              </a:tr>
              <a:tr h="277791">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1004</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葛宇洪</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技术员</a:t>
                      </a: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60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14</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rPr>
                        <a:t>840.00</a:t>
                      </a:r>
                      <a:endParaRPr kumimoji="0" lang="en-US" altLang="zh-CN"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noFill/>
                  </a:tcPr>
                </a:tc>
                <a:extLst>
                  <a:ext uri="{0D108BD9-81ED-4DB2-BD59-A6C34878D82A}">
                    <a16:rowId xmlns:a16="http://schemas.microsoft.com/office/drawing/2014/main" val="10009"/>
                  </a:ext>
                </a:extLst>
              </a:tr>
              <a:tr h="277791">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tx1">
                            <a:lumMod val="50000"/>
                            <a:lumOff val="50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000" b="1"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rPr>
                        <a:t>小计</a:t>
                      </a:r>
                      <a:endParaRPr kumimoji="0" lang="zh-CN" altLang="en-US" sz="1000" b="1"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endParaRPr kumimoji="0" lang="zh-CN" altLang="en-US" sz="1000" b="0"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000" b="1"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rPr>
                        <a:t>1920.00</a:t>
                      </a:r>
                      <a:endParaRPr kumimoji="0" lang="en-US" altLang="zh-CN" sz="1000" b="1" i="0" u="none" strike="noStrike" cap="none" normalizeH="0" baseline="0">
                        <a:ln>
                          <a:noFill/>
                        </a:ln>
                        <a:solidFill>
                          <a:schemeClr val="accent6">
                            <a:lumMod val="75000"/>
                          </a:schemeClr>
                        </a:solidFill>
                        <a:effectLst/>
                        <a:latin typeface="微软雅黑" panose="020B0503020204020204" pitchFamily="34" charset="-122"/>
                        <a:ea typeface="微软雅黑" panose="020B0503020204020204" pitchFamily="34" charset="-122"/>
                      </a:endParaRPr>
                    </a:p>
                  </a:txBody>
                  <a:tcPr marL="91442" marR="91442" marT="38097" marB="38097" anchor="ctr" horzOverflow="overflow">
                    <a:solidFill>
                      <a:schemeClr val="bg1">
                        <a:lumMod val="85000"/>
                      </a:schemeClr>
                    </a:solidFill>
                  </a:tcPr>
                </a:tc>
                <a:extLst>
                  <a:ext uri="{0D108BD9-81ED-4DB2-BD59-A6C34878D82A}">
                    <a16:rowId xmlns:a16="http://schemas.microsoft.com/office/drawing/2014/main" val="10010"/>
                  </a:ext>
                </a:extLst>
              </a:tr>
            </a:tbl>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关系模式的形式化定义</a:t>
            </a:r>
          </a:p>
        </p:txBody>
      </p:sp>
      <p:sp>
        <p:nvSpPr>
          <p:cNvPr id="7171" name="Rectangle 3"/>
          <p:cNvSpPr>
            <a:spLocks noGrp="1" noChangeArrowheads="1"/>
          </p:cNvSpPr>
          <p:nvPr>
            <p:ph sz="quarter" idx="10"/>
          </p:nvPr>
        </p:nvSpPr>
        <p:spPr>
          <a:xfrm>
            <a:off x="684213" y="1562100"/>
            <a:ext cx="8135937" cy="3024188"/>
          </a:xfrm>
        </p:spPr>
        <p:txBody>
          <a:bodyPr/>
          <a:lstStyle/>
          <a:p>
            <a:pPr marL="355600" lvl="1" indent="0" eaLnBrk="1" hangingPunct="1">
              <a:buFont typeface="Arial" panose="020B0604020202020204" pitchFamily="34" charset="0"/>
              <a:buNone/>
              <a:defRPr/>
            </a:pPr>
            <a:r>
              <a:rPr lang="en-US" altLang="zh-CN" sz="2800" b="1">
                <a:solidFill>
                  <a:srgbClr val="99D000"/>
                </a:solidFill>
              </a:rPr>
              <a:t>R</a:t>
            </a:r>
            <a:r>
              <a:rPr lang="zh-CN" altLang="en-US" b="1">
                <a:solidFill>
                  <a:srgbClr val="99D000"/>
                </a:solidFill>
              </a:rPr>
              <a:t>：</a:t>
            </a:r>
            <a:r>
              <a:rPr lang="zh-CN" altLang="en-US" sz="1600"/>
              <a:t>        </a:t>
            </a:r>
            <a:r>
              <a:rPr lang="zh-CN" altLang="en-US" sz="2000"/>
              <a:t>关系名</a:t>
            </a:r>
            <a:endParaRPr lang="zh-CN" altLang="en-US" sz="1600"/>
          </a:p>
          <a:p>
            <a:pPr marL="355600" lvl="1" indent="0" eaLnBrk="1" hangingPunct="1">
              <a:buFont typeface="Arial" panose="020B0604020202020204" pitchFamily="34" charset="0"/>
              <a:buNone/>
              <a:defRPr/>
            </a:pPr>
            <a:r>
              <a:rPr lang="en-US" altLang="zh-CN" sz="2800" b="1">
                <a:solidFill>
                  <a:srgbClr val="99D000"/>
                </a:solidFill>
              </a:rPr>
              <a:t>U</a:t>
            </a:r>
            <a:r>
              <a:rPr lang="zh-CN" altLang="en-US" b="1">
                <a:solidFill>
                  <a:srgbClr val="99D000"/>
                </a:solidFill>
              </a:rPr>
              <a:t>：</a:t>
            </a:r>
            <a:r>
              <a:rPr lang="zh-CN" altLang="en-US" sz="1600"/>
              <a:t>       </a:t>
            </a:r>
            <a:r>
              <a:rPr lang="zh-CN" altLang="en-US" sz="2000"/>
              <a:t>组成该关系的属性名集合</a:t>
            </a:r>
          </a:p>
          <a:p>
            <a:pPr marL="355600" lvl="1" indent="0" eaLnBrk="1" hangingPunct="1">
              <a:buFont typeface="Arial" panose="020B0604020202020204" pitchFamily="34" charset="0"/>
              <a:buNone/>
              <a:defRPr/>
            </a:pPr>
            <a:r>
              <a:rPr lang="en-US" altLang="zh-CN" sz="2800" b="1">
                <a:solidFill>
                  <a:srgbClr val="99D000"/>
                </a:solidFill>
              </a:rPr>
              <a:t>D</a:t>
            </a:r>
            <a:r>
              <a:rPr lang="zh-CN" altLang="en-US" b="1">
                <a:solidFill>
                  <a:srgbClr val="99D000"/>
                </a:solidFill>
              </a:rPr>
              <a:t>：</a:t>
            </a:r>
            <a:r>
              <a:rPr lang="zh-CN" altLang="en-US" sz="2800" b="1">
                <a:solidFill>
                  <a:srgbClr val="99D000"/>
                </a:solidFill>
              </a:rPr>
              <a:t> </a:t>
            </a:r>
            <a:r>
              <a:rPr lang="zh-CN" altLang="en-US" sz="1600"/>
              <a:t>      </a:t>
            </a:r>
            <a:r>
              <a:rPr lang="zh-CN" altLang="en-US" sz="2000"/>
              <a:t>属性组</a:t>
            </a:r>
            <a:r>
              <a:rPr lang="en-US" altLang="zh-CN" sz="2000"/>
              <a:t>U</a:t>
            </a:r>
            <a:r>
              <a:rPr lang="zh-CN" altLang="en-US" sz="2000"/>
              <a:t>中属性所来自的域</a:t>
            </a:r>
          </a:p>
          <a:p>
            <a:pPr marL="355600" lvl="1" indent="0" eaLnBrk="1" hangingPunct="1">
              <a:buFont typeface="Arial" panose="020B0604020202020204" pitchFamily="34" charset="0"/>
              <a:buNone/>
              <a:defRPr/>
            </a:pPr>
            <a:r>
              <a:rPr lang="en-US" altLang="zh-CN" sz="2800" b="1">
                <a:solidFill>
                  <a:srgbClr val="99D000"/>
                </a:solidFill>
              </a:rPr>
              <a:t>DOM</a:t>
            </a:r>
            <a:r>
              <a:rPr lang="zh-CN" altLang="en-US" b="1">
                <a:solidFill>
                  <a:srgbClr val="99D000"/>
                </a:solidFill>
              </a:rPr>
              <a:t>：</a:t>
            </a:r>
            <a:r>
              <a:rPr lang="zh-CN" altLang="en-US" sz="2000"/>
              <a:t>属性向域的映象集合</a:t>
            </a:r>
          </a:p>
          <a:p>
            <a:pPr marL="355600" lvl="1" indent="0" eaLnBrk="1" hangingPunct="1">
              <a:buFont typeface="Arial" panose="020B0604020202020204" pitchFamily="34" charset="0"/>
              <a:buNone/>
              <a:defRPr/>
            </a:pPr>
            <a:r>
              <a:rPr lang="en-US" altLang="zh-CN" sz="2800" b="1">
                <a:solidFill>
                  <a:srgbClr val="99D000"/>
                </a:solidFill>
              </a:rPr>
              <a:t>F</a:t>
            </a:r>
            <a:r>
              <a:rPr lang="zh-CN" altLang="en-US" b="1">
                <a:solidFill>
                  <a:srgbClr val="99D000"/>
                </a:solidFill>
              </a:rPr>
              <a:t>：</a:t>
            </a:r>
            <a:r>
              <a:rPr lang="zh-CN" altLang="en-US" sz="1600"/>
              <a:t>        </a:t>
            </a:r>
            <a:r>
              <a:rPr lang="zh-CN" altLang="en-US" sz="2000"/>
              <a:t>属性间数据的依赖关系集合</a:t>
            </a:r>
          </a:p>
        </p:txBody>
      </p:sp>
      <p:sp>
        <p:nvSpPr>
          <p:cNvPr id="4" name="矩形 3"/>
          <p:cNvSpPr/>
          <p:nvPr/>
        </p:nvSpPr>
        <p:spPr>
          <a:xfrm>
            <a:off x="755650" y="895350"/>
            <a:ext cx="6264275" cy="522288"/>
          </a:xfrm>
          <a:prstGeom prst="rect">
            <a:avLst/>
          </a:prstGeom>
        </p:spPr>
        <p:txBody>
          <a:bodyPr>
            <a:spAutoFit/>
          </a:bodyPr>
          <a:lstStyle/>
          <a:p>
            <a:pPr eaLnBrk="1" hangingPunct="1">
              <a:spcBef>
                <a:spcPct val="20000"/>
              </a:spcBef>
              <a:defRPr/>
            </a:pPr>
            <a:r>
              <a:rPr lang="zh-CN" altLang="en-US" sz="2400" b="1">
                <a:solidFill>
                  <a:schemeClr val="bg1">
                    <a:lumMod val="50000"/>
                  </a:schemeClr>
                </a:solidFill>
                <a:latin typeface="微软雅黑" pitchFamily="34" charset="-122"/>
                <a:ea typeface="微软雅黑" pitchFamily="34" charset="-122"/>
              </a:rPr>
              <a:t>关系模式组成：   </a:t>
            </a:r>
            <a:r>
              <a:rPr lang="en-US" altLang="zh-CN" sz="2800" b="1">
                <a:solidFill>
                  <a:srgbClr val="99D000"/>
                </a:solidFill>
                <a:latin typeface="微软雅黑" pitchFamily="34" charset="-122"/>
                <a:ea typeface="微软雅黑" pitchFamily="34" charset="-122"/>
              </a:rPr>
              <a:t>R</a:t>
            </a:r>
            <a:r>
              <a:rPr lang="zh-CN" altLang="en-US" sz="2800" b="1">
                <a:solidFill>
                  <a:srgbClr val="99D000"/>
                </a:solidFill>
                <a:latin typeface="微软雅黑" pitchFamily="34" charset="-122"/>
                <a:ea typeface="微软雅黑" pitchFamily="34" charset="-122"/>
              </a:rPr>
              <a:t>（</a:t>
            </a:r>
            <a:r>
              <a:rPr lang="en-US" altLang="zh-CN" sz="2800" b="1">
                <a:solidFill>
                  <a:srgbClr val="99D000"/>
                </a:solidFill>
                <a:latin typeface="微软雅黑" pitchFamily="34" charset="-122"/>
                <a:ea typeface="微软雅黑" pitchFamily="34" charset="-122"/>
              </a:rPr>
              <a:t>U,D,DOM,F</a:t>
            </a:r>
            <a:r>
              <a:rPr lang="zh-CN" altLang="en-US" sz="2800" b="1">
                <a:solidFill>
                  <a:srgbClr val="99D000"/>
                </a:solidFill>
                <a:latin typeface="微软雅黑" pitchFamily="34" charset="-122"/>
                <a:ea typeface="微软雅黑" pitchFamily="34" charset="-122"/>
              </a:rPr>
              <a:t>）</a:t>
            </a:r>
            <a:endParaRPr lang="zh-CN" altLang="en-US" sz="2800" b="1" dirty="0">
              <a:solidFill>
                <a:srgbClr val="99D000"/>
              </a:solidFill>
              <a:latin typeface="微软雅黑" pitchFamily="34" charset="-122"/>
              <a:ea typeface="微软雅黑"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某公司的项目工时表</a:t>
            </a:r>
            <a:endParaRPr lang="en-US" altLang="zh-CN"/>
          </a:p>
        </p:txBody>
      </p:sp>
      <p:graphicFrame>
        <p:nvGraphicFramePr>
          <p:cNvPr id="126022" name="Group 70"/>
          <p:cNvGraphicFramePr>
            <a:graphicFrameLocks noGrp="1"/>
          </p:cNvGraphicFramePr>
          <p:nvPr/>
        </p:nvGraphicFramePr>
        <p:xfrm>
          <a:off x="900113" y="1489075"/>
          <a:ext cx="7777162" cy="2952750"/>
        </p:xfrm>
        <a:graphic>
          <a:graphicData uri="http://schemas.openxmlformats.org/drawingml/2006/table">
            <a:tbl>
              <a:tblPr>
                <a:tableStyleId>{D7AC3CCA-C797-4891-BE02-D94E43425B78}</a:tableStyleId>
              </a:tblPr>
              <a:tblGrid>
                <a:gridCol w="989773">
                  <a:extLst>
                    <a:ext uri="{9D8B030D-6E8A-4147-A177-3AD203B41FA5}">
                      <a16:colId xmlns:a16="http://schemas.microsoft.com/office/drawing/2014/main" val="20000"/>
                    </a:ext>
                  </a:extLst>
                </a:gridCol>
                <a:gridCol w="1342036">
                  <a:extLst>
                    <a:ext uri="{9D8B030D-6E8A-4147-A177-3AD203B41FA5}">
                      <a16:colId xmlns:a16="http://schemas.microsoft.com/office/drawing/2014/main" val="20001"/>
                    </a:ext>
                  </a:extLst>
                </a:gridCol>
                <a:gridCol w="989773">
                  <a:extLst>
                    <a:ext uri="{9D8B030D-6E8A-4147-A177-3AD203B41FA5}">
                      <a16:colId xmlns:a16="http://schemas.microsoft.com/office/drawing/2014/main" val="20002"/>
                    </a:ext>
                  </a:extLst>
                </a:gridCol>
                <a:gridCol w="1131613">
                  <a:extLst>
                    <a:ext uri="{9D8B030D-6E8A-4147-A177-3AD203B41FA5}">
                      <a16:colId xmlns:a16="http://schemas.microsoft.com/office/drawing/2014/main" val="20003"/>
                    </a:ext>
                  </a:extLst>
                </a:gridCol>
                <a:gridCol w="1061472">
                  <a:extLst>
                    <a:ext uri="{9D8B030D-6E8A-4147-A177-3AD203B41FA5}">
                      <a16:colId xmlns:a16="http://schemas.microsoft.com/office/drawing/2014/main" val="20004"/>
                    </a:ext>
                  </a:extLst>
                </a:gridCol>
                <a:gridCol w="1484779">
                  <a:extLst>
                    <a:ext uri="{9D8B030D-6E8A-4147-A177-3AD203B41FA5}">
                      <a16:colId xmlns:a16="http://schemas.microsoft.com/office/drawing/2014/main" val="20005"/>
                    </a:ext>
                  </a:extLst>
                </a:gridCol>
                <a:gridCol w="777716">
                  <a:extLst>
                    <a:ext uri="{9D8B030D-6E8A-4147-A177-3AD203B41FA5}">
                      <a16:colId xmlns:a16="http://schemas.microsoft.com/office/drawing/2014/main" val="20006"/>
                    </a:ext>
                  </a:extLst>
                </a:gridCol>
              </a:tblGrid>
              <a:tr h="475893">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工程号</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工程名称</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职工号</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姓名</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职务</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小时工资率</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
                          <a:schemeClr val="bg1"/>
                        </a:buClr>
                        <a:buSzPct val="75000"/>
                        <a:buFontTx/>
                        <a:buNone/>
                        <a:tabLst/>
                      </a:pPr>
                      <a:r>
                        <a:rPr kumimoji="0" lang="zh-CN" altLang="en-US" sz="180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工时</a:t>
                      </a:r>
                      <a:endParaRPr kumimoji="0" lang="zh-CN" altLang="en-US" sz="18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0"/>
                  </a:ext>
                </a:extLst>
              </a:tr>
              <a:tr h="382378">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A1</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花园大厦</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1001</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齐光明</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工程师</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65</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13</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1"/>
                  </a:ext>
                </a:extLst>
              </a:tr>
              <a:tr h="444564">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A1</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花园大厦</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1002</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李思岐</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技术员</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60</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40000"/>
                        </a:lnSpc>
                        <a:spcBef>
                          <a:spcPct val="0"/>
                        </a:spcBef>
                        <a:spcAft>
                          <a:spcPct val="0"/>
                        </a:spcAft>
                        <a:buClr>
                          <a:schemeClr val="bg1"/>
                        </a:buClr>
                        <a:buSzPct val="75000"/>
                        <a:buFontTx/>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16</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2"/>
                  </a:ext>
                </a:extLst>
              </a:tr>
              <a:tr h="408841">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A1</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花园大厦</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1001</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齐光明</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工程师</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65</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13</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3"/>
                  </a:ext>
                </a:extLst>
              </a:tr>
              <a:tr h="422071">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A1</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花园大厦</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1003</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鞠明亮</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工人</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55</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17</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4"/>
                  </a:ext>
                </a:extLst>
              </a:tr>
              <a:tr h="433979">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A3</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临江饭店</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1002</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李思岐</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技术员</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60</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18</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5"/>
                  </a:ext>
                </a:extLst>
              </a:tr>
              <a:tr h="385024">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A3</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临江饭店</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1004</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葛宇洪</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技术员</a:t>
                      </a:r>
                      <a:endParaRPr kumimoji="0" lang="zh-CN" altLang="en-US"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60</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en-US" altLang="zh-CN" sz="1400" b="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14</a:t>
                      </a:r>
                      <a:endParaRPr kumimoji="0" lang="en-US" altLang="zh-CN" sz="1400" b="0"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endParaRPr>
                    </a:p>
                  </a:txBody>
                  <a:tcPr marL="91444" marR="91444" marT="38105" marB="38105" anchor="ctr" horzOverflow="overflow"/>
                </a:tc>
                <a:extLst>
                  <a:ext uri="{0D108BD9-81ED-4DB2-BD59-A6C34878D82A}">
                    <a16:rowId xmlns:a16="http://schemas.microsoft.com/office/drawing/2014/main" val="10006"/>
                  </a:ext>
                </a:extLst>
              </a:tr>
            </a:tbl>
          </a:graphicData>
        </a:graphic>
      </p:graphicFrame>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这样的表设计存在的问题</a:t>
            </a:r>
            <a:endParaRPr lang="en-US" altLang="zh-CN"/>
          </a:p>
        </p:txBody>
      </p:sp>
      <p:sp>
        <p:nvSpPr>
          <p:cNvPr id="126979" name="Rectangle 3"/>
          <p:cNvSpPr>
            <a:spLocks noGrp="1" noChangeArrowheads="1"/>
          </p:cNvSpPr>
          <p:nvPr>
            <p:ph sz="quarter" idx="10"/>
          </p:nvPr>
        </p:nvSpPr>
        <p:spPr>
          <a:xfrm>
            <a:off x="684213" y="769938"/>
            <a:ext cx="8135937" cy="4319587"/>
          </a:xfrm>
        </p:spPr>
        <p:txBody>
          <a:bodyPr/>
          <a:lstStyle/>
          <a:p>
            <a:pPr marL="0" indent="0" eaLnBrk="1" hangingPunct="1">
              <a:lnSpc>
                <a:spcPts val="2800"/>
              </a:lnSpc>
              <a:buFont typeface="Arial" pitchFamily="34" charset="0"/>
              <a:buNone/>
              <a:defRPr/>
            </a:pPr>
            <a:r>
              <a:rPr lang="zh-CN" altLang="en-US"/>
              <a:t>表中包含大量的冗余，可能会导致数据异常：</a:t>
            </a:r>
          </a:p>
          <a:p>
            <a:pPr eaLnBrk="1" hangingPunct="1">
              <a:lnSpc>
                <a:spcPts val="2800"/>
              </a:lnSpc>
              <a:defRPr/>
            </a:pPr>
            <a:r>
              <a:rPr lang="zh-CN" altLang="en-US" b="1">
                <a:solidFill>
                  <a:schemeClr val="accent6">
                    <a:lumMod val="75000"/>
                  </a:schemeClr>
                </a:solidFill>
              </a:rPr>
              <a:t>更新异常</a:t>
            </a:r>
            <a:r>
              <a:rPr lang="zh-CN" altLang="en-US"/>
              <a:t>：</a:t>
            </a:r>
            <a:r>
              <a:rPr lang="zh-CN" altLang="en-US" sz="1800"/>
              <a:t>例如，修改职工号</a:t>
            </a:r>
            <a:r>
              <a:rPr lang="en-US" altLang="zh-CN" sz="1800"/>
              <a:t>=1001</a:t>
            </a:r>
            <a:r>
              <a:rPr lang="zh-CN" altLang="en-US" sz="1800"/>
              <a:t>的职务，则必须修改所有职工号</a:t>
            </a:r>
            <a:r>
              <a:rPr lang="en-US" altLang="zh-CN" sz="1800"/>
              <a:t>=1001</a:t>
            </a:r>
            <a:r>
              <a:rPr lang="zh-CN" altLang="en-US" sz="1800"/>
              <a:t>的行。</a:t>
            </a:r>
          </a:p>
          <a:p>
            <a:pPr eaLnBrk="1" hangingPunct="1">
              <a:lnSpc>
                <a:spcPts val="2800"/>
              </a:lnSpc>
              <a:defRPr/>
            </a:pPr>
            <a:r>
              <a:rPr lang="zh-CN" altLang="en-US" b="1">
                <a:solidFill>
                  <a:schemeClr val="accent6">
                    <a:lumMod val="75000"/>
                  </a:schemeClr>
                </a:solidFill>
              </a:rPr>
              <a:t>插入异常</a:t>
            </a:r>
            <a:r>
              <a:rPr lang="zh-CN" altLang="en-US"/>
              <a:t>：</a:t>
            </a:r>
            <a:r>
              <a:rPr lang="zh-CN" altLang="en-US" sz="1800"/>
              <a:t>若要增加一个新的职工时，首先必须给这名职工分配一个工程。或者为了添加一名新职工的数据，先给这名职工分配一个虚拟的工程。（因为主关键字不能为空）</a:t>
            </a:r>
          </a:p>
          <a:p>
            <a:pPr eaLnBrk="1" hangingPunct="1">
              <a:lnSpc>
                <a:spcPts val="2800"/>
              </a:lnSpc>
              <a:defRPr/>
            </a:pPr>
            <a:r>
              <a:rPr lang="zh-CN" altLang="en-US" b="1">
                <a:solidFill>
                  <a:schemeClr val="accent6">
                    <a:lumMod val="75000"/>
                  </a:schemeClr>
                </a:solidFill>
              </a:rPr>
              <a:t>删除异常</a:t>
            </a:r>
            <a:r>
              <a:rPr lang="zh-CN" altLang="en-US"/>
              <a:t>：</a:t>
            </a:r>
            <a:r>
              <a:rPr lang="zh-CN" altLang="en-US" sz="1800"/>
              <a:t>例如，</a:t>
            </a:r>
            <a:r>
              <a:rPr lang="en-US" altLang="zh-CN" sz="1800"/>
              <a:t>1001</a:t>
            </a:r>
            <a:r>
              <a:rPr lang="zh-CN" altLang="en-US" sz="1800"/>
              <a:t>号职工要辞职，则必须删除所有职工号＝</a:t>
            </a:r>
            <a:r>
              <a:rPr lang="en-US" altLang="zh-CN" sz="1800"/>
              <a:t>1001</a:t>
            </a:r>
            <a:r>
              <a:rPr lang="zh-CN" altLang="en-US" sz="1800"/>
              <a:t>的数据行。这样的删除操作，很可能丢失了其它有用的数据。</a:t>
            </a:r>
          </a:p>
        </p:txBody>
      </p:sp>
      <p:sp>
        <p:nvSpPr>
          <p:cNvPr id="4" name="Rectangle 3"/>
          <p:cNvSpPr txBox="1">
            <a:spLocks noChangeArrowheads="1"/>
          </p:cNvSpPr>
          <p:nvPr/>
        </p:nvSpPr>
        <p:spPr>
          <a:xfrm>
            <a:off x="827088" y="4152900"/>
            <a:ext cx="7993062" cy="86518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lvl1pPr marL="266700" indent="-266700" algn="l" defTabSz="712788" rtl="0" eaLnBrk="0" fontAlgn="base" hangingPunct="0">
              <a:spcBef>
                <a:spcPct val="20000"/>
              </a:spcBef>
              <a:spcAft>
                <a:spcPct val="0"/>
              </a:spcAft>
              <a:buFont typeface="Arial" pitchFamily="34"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pitchFamily="34"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pitchFamily="34"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pitchFamily="34"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pitchFamily="34"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eaLnBrk="1" hangingPunct="1">
              <a:lnSpc>
                <a:spcPct val="150000"/>
              </a:lnSpc>
              <a:buFont typeface="Arial" pitchFamily="34" charset="0"/>
              <a:buNone/>
              <a:defRPr/>
            </a:pPr>
            <a:r>
              <a:rPr lang="zh-CN" altLang="en-US" sz="1600">
                <a:solidFill>
                  <a:schemeClr val="bg1">
                    <a:lumMod val="50000"/>
                  </a:schemeClr>
                </a:solidFill>
                <a:latin typeface="华文中宋" panose="02010600040101010101" pitchFamily="2" charset="-122"/>
                <a:ea typeface="华文中宋" panose="02010600040101010101" pitchFamily="2" charset="-122"/>
              </a:rPr>
              <a:t>采用这种方法设计表的结构，虽然很容易产生工资报表，但是</a:t>
            </a:r>
            <a:r>
              <a:rPr lang="zh-CN" altLang="en-US" sz="1600" b="1">
                <a:solidFill>
                  <a:srgbClr val="FF0000"/>
                </a:solidFill>
                <a:latin typeface="华文中宋" panose="02010600040101010101" pitchFamily="2" charset="-122"/>
                <a:ea typeface="华文中宋" panose="02010600040101010101" pitchFamily="2" charset="-122"/>
              </a:rPr>
              <a:t>每当一名职工分配一个工程时，都要重复输入大量的数据</a:t>
            </a:r>
            <a:r>
              <a:rPr lang="zh-CN" altLang="en-US" sz="1600">
                <a:solidFill>
                  <a:schemeClr val="bg1">
                    <a:lumMod val="50000"/>
                  </a:schemeClr>
                </a:solidFill>
                <a:latin typeface="华文中宋" panose="02010600040101010101" pitchFamily="2" charset="-122"/>
                <a:ea typeface="华文中宋" panose="02010600040101010101" pitchFamily="2" charset="-122"/>
              </a:rPr>
              <a:t>。这种重复的输入操作，很可能导致数据的不一致性。</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0" compatLnSpc="1">
            <a:prstTxWarp prst="textNoShape">
              <a:avLst/>
            </a:prstTxWarp>
          </a:bodyPr>
          <a:lstStyle/>
          <a:p>
            <a:r>
              <a:t>一张表描述了多件事情</a:t>
            </a:r>
          </a:p>
        </p:txBody>
      </p:sp>
      <p:sp>
        <p:nvSpPr>
          <p:cNvPr id="60419" name="Rectangle 4"/>
          <p:cNvSpPr>
            <a:spLocks noChangeArrowheads="1"/>
          </p:cNvSpPr>
          <p:nvPr/>
        </p:nvSpPr>
        <p:spPr bwMode="auto">
          <a:xfrm>
            <a:off x="971550" y="1717675"/>
            <a:ext cx="80772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endParaRPr lang="zh-CN" altLang="en-US" sz="2800">
              <a:latin typeface="宋体" panose="02010600030101010101" pitchFamily="2" charset="-122"/>
            </a:endParaRPr>
          </a:p>
          <a:p>
            <a:pPr algn="just" eaLnBrk="1" hangingPunct="1">
              <a:spcBef>
                <a:spcPct val="20000"/>
              </a:spcBef>
            </a:pPr>
            <a:endParaRPr lang="zh-CN" altLang="en-US" sz="2800">
              <a:latin typeface="宋体" panose="02010600030101010101" pitchFamily="2" charset="-122"/>
            </a:endParaRPr>
          </a:p>
        </p:txBody>
      </p:sp>
      <p:graphicFrame>
        <p:nvGraphicFramePr>
          <p:cNvPr id="130053" name="Group 5"/>
          <p:cNvGraphicFramePr>
            <a:graphicFrameLocks noGrp="1"/>
          </p:cNvGraphicFramePr>
          <p:nvPr/>
        </p:nvGraphicFramePr>
        <p:xfrm>
          <a:off x="1130300" y="2609850"/>
          <a:ext cx="7315200" cy="381000"/>
        </p:xfrm>
        <a:graphic>
          <a:graphicData uri="http://schemas.openxmlformats.org/drawingml/2006/table">
            <a:tbl>
              <a:tblPr>
                <a:tableStyleId>{22838BEF-8BB2-4498-84A7-C5851F593DF1}</a:tableStyleId>
              </a:tblPr>
              <a:tblGrid>
                <a:gridCol w="1066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81000">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工程号</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工程名称</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职工号</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姓名</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职务</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小时工资率</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cap="none" normalizeH="0" baseline="0">
                          <a:ln>
                            <a:noFill/>
                          </a:ln>
                          <a:effectLst/>
                          <a:latin typeface="微软雅黑" panose="020B0503020204020204" pitchFamily="34" charset="-122"/>
                          <a:ea typeface="微软雅黑" panose="020B0503020204020204" pitchFamily="34" charset="-122"/>
                        </a:rPr>
                        <a:t>工时</a:t>
                      </a:r>
                      <a:endParaRPr kumimoji="1"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extLst>
                  <a:ext uri="{0D108BD9-81ED-4DB2-BD59-A6C34878D82A}">
                    <a16:rowId xmlns:a16="http://schemas.microsoft.com/office/drawing/2014/main" val="10000"/>
                  </a:ext>
                </a:extLst>
              </a:tr>
            </a:tbl>
          </a:graphicData>
        </a:graphic>
      </p:graphicFrame>
      <p:grpSp>
        <p:nvGrpSpPr>
          <p:cNvPr id="60438" name="Group 23"/>
          <p:cNvGrpSpPr>
            <a:grpSpLocks/>
          </p:cNvGrpSpPr>
          <p:nvPr/>
        </p:nvGrpSpPr>
        <p:grpSpPr bwMode="auto">
          <a:xfrm>
            <a:off x="1549400" y="2990850"/>
            <a:ext cx="1219200" cy="412750"/>
            <a:chOff x="840" y="3120"/>
            <a:chExt cx="768" cy="312"/>
          </a:xfrm>
        </p:grpSpPr>
        <p:sp>
          <p:nvSpPr>
            <p:cNvPr id="130072" name="Freeform 24"/>
            <p:cNvSpPr>
              <a:spLocks/>
            </p:cNvSpPr>
            <p:nvPr/>
          </p:nvSpPr>
          <p:spPr bwMode="auto">
            <a:xfrm>
              <a:off x="840" y="3120"/>
              <a:ext cx="2" cy="304"/>
            </a:xfrm>
            <a:custGeom>
              <a:avLst/>
              <a:gdLst>
                <a:gd name="T0" fmla="*/ 0 w 2"/>
                <a:gd name="T1" fmla="*/ 304 h 304"/>
                <a:gd name="T2" fmla="*/ 2 w 2"/>
                <a:gd name="T3" fmla="*/ 0 h 304"/>
              </a:gdLst>
              <a:ahLst/>
              <a:cxnLst>
                <a:cxn ang="0">
                  <a:pos x="T0" y="T1"/>
                </a:cxn>
                <a:cxn ang="0">
                  <a:pos x="T2" y="T3"/>
                </a:cxn>
              </a:cxnLst>
              <a:rect l="0" t="0" r="r" b="b"/>
              <a:pathLst>
                <a:path w="2" h="304">
                  <a:moveTo>
                    <a:pt x="0" y="304"/>
                  </a:moveTo>
                  <a:lnTo>
                    <a:pt x="2" y="0"/>
                  </a:lnTo>
                </a:path>
              </a:pathLst>
            </a:cu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sp>
          <p:nvSpPr>
            <p:cNvPr id="130074" name="Line 26"/>
            <p:cNvSpPr>
              <a:spLocks noChangeShapeType="1"/>
            </p:cNvSpPr>
            <p:nvPr/>
          </p:nvSpPr>
          <p:spPr bwMode="auto">
            <a:xfrm>
              <a:off x="840" y="3432"/>
              <a:ext cx="768"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grpSp>
      <p:grpSp>
        <p:nvGrpSpPr>
          <p:cNvPr id="60439" name="Group 27"/>
          <p:cNvGrpSpPr>
            <a:grpSpLocks/>
          </p:cNvGrpSpPr>
          <p:nvPr/>
        </p:nvGrpSpPr>
        <p:grpSpPr bwMode="auto">
          <a:xfrm>
            <a:off x="3911600" y="2997200"/>
            <a:ext cx="2900363" cy="404813"/>
            <a:chOff x="2328" y="3104"/>
            <a:chExt cx="1827" cy="306"/>
          </a:xfrm>
        </p:grpSpPr>
        <p:sp>
          <p:nvSpPr>
            <p:cNvPr id="130076" name="Freeform 28"/>
            <p:cNvSpPr>
              <a:spLocks/>
            </p:cNvSpPr>
            <p:nvPr/>
          </p:nvSpPr>
          <p:spPr bwMode="auto">
            <a:xfrm>
              <a:off x="2328" y="3120"/>
              <a:ext cx="3" cy="290"/>
            </a:xfrm>
            <a:custGeom>
              <a:avLst/>
              <a:gdLst>
                <a:gd name="T0" fmla="*/ 0 w 3"/>
                <a:gd name="T1" fmla="*/ 290 h 290"/>
                <a:gd name="T2" fmla="*/ 3 w 3"/>
                <a:gd name="T3" fmla="*/ 0 h 290"/>
              </a:gdLst>
              <a:ahLst/>
              <a:cxnLst>
                <a:cxn ang="0">
                  <a:pos x="T0" y="T1"/>
                </a:cxn>
                <a:cxn ang="0">
                  <a:pos x="T2" y="T3"/>
                </a:cxn>
              </a:cxnLst>
              <a:rect l="0" t="0" r="r" b="b"/>
              <a:pathLst>
                <a:path w="3" h="290">
                  <a:moveTo>
                    <a:pt x="0" y="290"/>
                  </a:moveTo>
                  <a:lnTo>
                    <a:pt x="3" y="0"/>
                  </a:lnTo>
                </a:path>
              </a:pathLst>
            </a:cu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wrap="none" anchor="ctr"/>
            <a:lstStyle/>
            <a:p>
              <a:pPr algn="ctr" eaLnBrk="1" hangingPunct="1">
                <a:spcBef>
                  <a:spcPct val="20000"/>
                </a:spcBef>
                <a:defRPr/>
              </a:pPr>
              <a:endParaRPr lang="zh-CN" altLang="en-US"/>
            </a:p>
          </p:txBody>
        </p:sp>
        <p:grpSp>
          <p:nvGrpSpPr>
            <p:cNvPr id="60450" name="Group 29"/>
            <p:cNvGrpSpPr>
              <a:grpSpLocks/>
            </p:cNvGrpSpPr>
            <p:nvPr/>
          </p:nvGrpSpPr>
          <p:grpSpPr bwMode="auto">
            <a:xfrm>
              <a:off x="2328" y="3104"/>
              <a:ext cx="1827" cy="306"/>
              <a:chOff x="2328" y="3104"/>
              <a:chExt cx="1827" cy="306"/>
            </a:xfrm>
          </p:grpSpPr>
          <p:grpSp>
            <p:nvGrpSpPr>
              <p:cNvPr id="60451" name="Group 30"/>
              <p:cNvGrpSpPr>
                <a:grpSpLocks/>
              </p:cNvGrpSpPr>
              <p:nvPr/>
            </p:nvGrpSpPr>
            <p:grpSpPr bwMode="auto">
              <a:xfrm>
                <a:off x="2328" y="3104"/>
                <a:ext cx="1827" cy="306"/>
                <a:chOff x="2328" y="3104"/>
                <a:chExt cx="1827" cy="306"/>
              </a:xfrm>
            </p:grpSpPr>
            <p:sp>
              <p:nvSpPr>
                <p:cNvPr id="130079" name="Freeform 31"/>
                <p:cNvSpPr>
                  <a:spLocks/>
                </p:cNvSpPr>
                <p:nvPr/>
              </p:nvSpPr>
              <p:spPr bwMode="auto">
                <a:xfrm>
                  <a:off x="2904" y="3104"/>
                  <a:ext cx="7" cy="304"/>
                </a:xfrm>
                <a:custGeom>
                  <a:avLst/>
                  <a:gdLst>
                    <a:gd name="T0" fmla="*/ 7 w 7"/>
                    <a:gd name="T1" fmla="*/ 304 h 304"/>
                    <a:gd name="T2" fmla="*/ 0 w 7"/>
                    <a:gd name="T3" fmla="*/ 0 h 304"/>
                  </a:gdLst>
                  <a:ahLst/>
                  <a:cxnLst>
                    <a:cxn ang="0">
                      <a:pos x="T0" y="T1"/>
                    </a:cxn>
                    <a:cxn ang="0">
                      <a:pos x="T2" y="T3"/>
                    </a:cxn>
                  </a:cxnLst>
                  <a:rect l="0" t="0" r="r" b="b"/>
                  <a:pathLst>
                    <a:path w="7" h="304">
                      <a:moveTo>
                        <a:pt x="7" y="304"/>
                      </a:moveTo>
                      <a:lnTo>
                        <a:pt x="0" y="0"/>
                      </a:lnTo>
                    </a:path>
                  </a:pathLst>
                </a:custGeom>
                <a:ln>
                  <a:headEnd type="none" w="med" len="med"/>
                  <a:tailEnd type="none" w="med" len="lg"/>
                </a:ln>
              </p:spPr>
              <p:style>
                <a:lnRef idx="3">
                  <a:schemeClr val="accent1"/>
                </a:lnRef>
                <a:fillRef idx="0">
                  <a:schemeClr val="accent1"/>
                </a:fillRef>
                <a:effectRef idx="2">
                  <a:schemeClr val="accent1"/>
                </a:effectRef>
                <a:fontRef idx="minor">
                  <a:schemeClr val="tx1"/>
                </a:fontRef>
              </p:style>
              <p:txBody>
                <a:bodyPr wrap="none" anchor="ctr"/>
                <a:lstStyle/>
                <a:p>
                  <a:pPr algn="ctr" eaLnBrk="1" hangingPunct="1">
                    <a:spcBef>
                      <a:spcPct val="20000"/>
                    </a:spcBef>
                    <a:defRPr/>
                  </a:pPr>
                  <a:endParaRPr lang="zh-CN" altLang="en-US"/>
                </a:p>
              </p:txBody>
            </p:sp>
            <p:sp>
              <p:nvSpPr>
                <p:cNvPr id="130080" name="Freeform 32"/>
                <p:cNvSpPr>
                  <a:spLocks/>
                </p:cNvSpPr>
                <p:nvPr/>
              </p:nvSpPr>
              <p:spPr bwMode="auto">
                <a:xfrm>
                  <a:off x="2328" y="3408"/>
                  <a:ext cx="1827" cy="2"/>
                </a:xfrm>
                <a:custGeom>
                  <a:avLst/>
                  <a:gdLst>
                    <a:gd name="T0" fmla="*/ 0 w 1827"/>
                    <a:gd name="T1" fmla="*/ 0 h 2"/>
                    <a:gd name="T2" fmla="*/ 1827 w 1827"/>
                    <a:gd name="T3" fmla="*/ 2 h 2"/>
                  </a:gdLst>
                  <a:ahLst/>
                  <a:cxnLst>
                    <a:cxn ang="0">
                      <a:pos x="T0" y="T1"/>
                    </a:cxn>
                    <a:cxn ang="0">
                      <a:pos x="T2" y="T3"/>
                    </a:cxn>
                  </a:cxnLst>
                  <a:rect l="0" t="0" r="r" b="b"/>
                  <a:pathLst>
                    <a:path w="1827" h="2">
                      <a:moveTo>
                        <a:pt x="0" y="0"/>
                      </a:moveTo>
                      <a:lnTo>
                        <a:pt x="1827" y="2"/>
                      </a:lnTo>
                    </a:path>
                  </a:pathLst>
                </a:cu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wrap="none" anchor="ctr"/>
                <a:lstStyle/>
                <a:p>
                  <a:pPr algn="ctr" eaLnBrk="1" hangingPunct="1">
                    <a:spcBef>
                      <a:spcPct val="20000"/>
                    </a:spcBef>
                    <a:defRPr/>
                  </a:pPr>
                  <a:endParaRPr lang="zh-CN" altLang="en-US"/>
                </a:p>
              </p:txBody>
            </p:sp>
            <p:sp>
              <p:nvSpPr>
                <p:cNvPr id="130081" name="Line 33"/>
                <p:cNvSpPr>
                  <a:spLocks noChangeShapeType="1"/>
                </p:cNvSpPr>
                <p:nvPr/>
              </p:nvSpPr>
              <p:spPr bwMode="auto">
                <a:xfrm flipV="1">
                  <a:off x="3480" y="3120"/>
                  <a:ext cx="0" cy="288"/>
                </a:xfrm>
                <a:prstGeom prst="line">
                  <a:avLst/>
                </a:prstGeom>
                <a:ln>
                  <a:headEnd/>
                  <a:tailEnd type="none" w="med" len="med"/>
                </a:ln>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a:p>
              </p:txBody>
            </p:sp>
          </p:grpSp>
          <p:sp>
            <p:nvSpPr>
              <p:cNvPr id="130082" name="Line 34"/>
              <p:cNvSpPr>
                <a:spLocks noChangeShapeType="1"/>
              </p:cNvSpPr>
              <p:nvPr/>
            </p:nvSpPr>
            <p:spPr bwMode="auto">
              <a:xfrm flipV="1">
                <a:off x="4152" y="3120"/>
                <a:ext cx="0" cy="288"/>
              </a:xfrm>
              <a:prstGeom prst="line">
                <a:avLst/>
              </a:prstGeom>
              <a:ln>
                <a:headEnd/>
                <a:tailEnd type="none" w="med" len="med"/>
              </a:ln>
            </p:spPr>
            <p:style>
              <a:lnRef idx="3">
                <a:schemeClr val="accent1"/>
              </a:lnRef>
              <a:fillRef idx="0">
                <a:schemeClr val="accent1"/>
              </a:fillRef>
              <a:effectRef idx="2">
                <a:schemeClr val="accent1"/>
              </a:effectRef>
              <a:fontRef idx="minor">
                <a:schemeClr val="tx1"/>
              </a:fontRef>
            </p:style>
            <p:txBody>
              <a:bodyPr/>
              <a:lstStyle/>
              <a:p>
                <a:pPr algn="ctr" eaLnBrk="1" hangingPunct="1">
                  <a:spcBef>
                    <a:spcPct val="20000"/>
                  </a:spcBef>
                  <a:defRPr/>
                </a:pPr>
                <a:endParaRPr lang="zh-CN" altLang="en-US"/>
              </a:p>
            </p:txBody>
          </p:sp>
        </p:grpSp>
      </p:grpSp>
      <p:grpSp>
        <p:nvGrpSpPr>
          <p:cNvPr id="60440" name="Group 36"/>
          <p:cNvGrpSpPr>
            <a:grpSpLocks/>
          </p:cNvGrpSpPr>
          <p:nvPr/>
        </p:nvGrpSpPr>
        <p:grpSpPr bwMode="auto">
          <a:xfrm>
            <a:off x="1474788" y="2133600"/>
            <a:ext cx="6688137" cy="431800"/>
            <a:chOff x="799" y="2632"/>
            <a:chExt cx="4213" cy="219"/>
          </a:xfrm>
        </p:grpSpPr>
        <p:sp>
          <p:nvSpPr>
            <p:cNvPr id="130085" name="Line 37"/>
            <p:cNvSpPr>
              <a:spLocks noChangeShapeType="1"/>
            </p:cNvSpPr>
            <p:nvPr/>
          </p:nvSpPr>
          <p:spPr bwMode="auto">
            <a:xfrm flipH="1" flipV="1">
              <a:off x="5006" y="2632"/>
              <a:ext cx="6" cy="219"/>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ctr" eaLnBrk="1" hangingPunct="1">
                <a:spcBef>
                  <a:spcPct val="20000"/>
                </a:spcBef>
                <a:defRPr/>
              </a:pPr>
              <a:endParaRPr lang="zh-CN" altLang="en-US"/>
            </a:p>
          </p:txBody>
        </p:sp>
        <p:sp>
          <p:nvSpPr>
            <p:cNvPr id="130086" name="Line 38"/>
            <p:cNvSpPr>
              <a:spLocks noChangeShapeType="1"/>
            </p:cNvSpPr>
            <p:nvPr/>
          </p:nvSpPr>
          <p:spPr bwMode="auto">
            <a:xfrm flipV="1">
              <a:off x="816" y="2640"/>
              <a:ext cx="0" cy="211"/>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ctr" eaLnBrk="1" hangingPunct="1">
                <a:spcBef>
                  <a:spcPct val="20000"/>
                </a:spcBef>
                <a:defRPr/>
              </a:pPr>
              <a:endParaRPr lang="zh-CN" altLang="en-US"/>
            </a:p>
          </p:txBody>
        </p:sp>
        <p:sp>
          <p:nvSpPr>
            <p:cNvPr id="130087" name="Line 39"/>
            <p:cNvSpPr>
              <a:spLocks noChangeShapeType="1"/>
            </p:cNvSpPr>
            <p:nvPr/>
          </p:nvSpPr>
          <p:spPr bwMode="auto">
            <a:xfrm flipV="1">
              <a:off x="799" y="2640"/>
              <a:ext cx="4213" cy="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ctr" eaLnBrk="1" hangingPunct="1">
                <a:spcBef>
                  <a:spcPct val="20000"/>
                </a:spcBef>
                <a:defRPr/>
              </a:pPr>
              <a:endParaRPr lang="zh-CN" altLang="en-US"/>
            </a:p>
          </p:txBody>
        </p:sp>
        <p:sp>
          <p:nvSpPr>
            <p:cNvPr id="130088" name="Line 40"/>
            <p:cNvSpPr>
              <a:spLocks noChangeShapeType="1"/>
            </p:cNvSpPr>
            <p:nvPr/>
          </p:nvSpPr>
          <p:spPr bwMode="auto">
            <a:xfrm flipV="1">
              <a:off x="1519" y="2659"/>
              <a:ext cx="0" cy="192"/>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wrap="none" anchor="ctr"/>
            <a:lstStyle/>
            <a:p>
              <a:pPr algn="ctr" eaLnBrk="1" hangingPunct="1">
                <a:spcBef>
                  <a:spcPct val="20000"/>
                </a:spcBef>
                <a:defRPr/>
              </a:pPr>
              <a:endParaRPr lang="zh-CN" altLang="en-US"/>
            </a:p>
          </p:txBody>
        </p:sp>
      </p:grpSp>
      <p:sp>
        <p:nvSpPr>
          <p:cNvPr id="130089" name="Text Box 41"/>
          <p:cNvSpPr txBox="1">
            <a:spLocks noChangeArrowheads="1"/>
          </p:cNvSpPr>
          <p:nvPr/>
        </p:nvSpPr>
        <p:spPr bwMode="auto">
          <a:xfrm>
            <a:off x="1187450" y="3524250"/>
            <a:ext cx="1800225" cy="40005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algn="ctr" eaLnBrk="1" hangingPunct="1">
              <a:spcBef>
                <a:spcPct val="20000"/>
              </a:spcBef>
              <a:defRPr/>
            </a:pPr>
            <a:r>
              <a:rPr lang="zh-CN" altLang="en-US" sz="2000">
                <a:latin typeface="微软雅黑"/>
                <a:ea typeface="微软雅黑"/>
              </a:rPr>
              <a:t>②</a:t>
            </a:r>
            <a:r>
              <a:rPr lang="zh-CN" altLang="en-US" sz="2000">
                <a:ea typeface="黑体" pitchFamily="49" charset="-122"/>
              </a:rPr>
              <a:t>工程信息</a:t>
            </a:r>
          </a:p>
        </p:txBody>
      </p:sp>
      <p:sp>
        <p:nvSpPr>
          <p:cNvPr id="130090" name="Text Box 42"/>
          <p:cNvSpPr txBox="1">
            <a:spLocks noChangeArrowheads="1"/>
          </p:cNvSpPr>
          <p:nvPr/>
        </p:nvSpPr>
        <p:spPr bwMode="auto">
          <a:xfrm>
            <a:off x="4500563" y="3524250"/>
            <a:ext cx="1800225" cy="40005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p>
            <a:pPr algn="ctr" eaLnBrk="1" hangingPunct="1">
              <a:spcBef>
                <a:spcPct val="20000"/>
              </a:spcBef>
              <a:defRPr/>
            </a:pPr>
            <a:r>
              <a:rPr lang="zh-CN" altLang="en-US" sz="2000">
                <a:latin typeface="微软雅黑"/>
                <a:ea typeface="微软雅黑"/>
              </a:rPr>
              <a:t>③</a:t>
            </a:r>
            <a:r>
              <a:rPr lang="zh-CN" altLang="en-US" sz="2000">
                <a:ea typeface="黑体" pitchFamily="49" charset="-122"/>
              </a:rPr>
              <a:t>员工信息</a:t>
            </a:r>
          </a:p>
        </p:txBody>
      </p:sp>
      <p:sp>
        <p:nvSpPr>
          <p:cNvPr id="130091" name="Text Box 43"/>
          <p:cNvSpPr txBox="1">
            <a:spLocks noChangeArrowheads="1"/>
          </p:cNvSpPr>
          <p:nvPr/>
        </p:nvSpPr>
        <p:spPr bwMode="auto">
          <a:xfrm>
            <a:off x="3995738" y="1633538"/>
            <a:ext cx="2376487" cy="40005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spAutoFit/>
          </a:bodyPr>
          <a:lstStyle/>
          <a:p>
            <a:pPr algn="ctr" eaLnBrk="1" hangingPunct="1">
              <a:spcBef>
                <a:spcPct val="20000"/>
              </a:spcBef>
              <a:defRPr/>
            </a:pPr>
            <a:r>
              <a:rPr lang="zh-CN" altLang="en-US" sz="2000">
                <a:latin typeface="微软雅黑"/>
                <a:ea typeface="微软雅黑"/>
              </a:rPr>
              <a:t>①</a:t>
            </a:r>
            <a:r>
              <a:rPr lang="zh-CN" altLang="en-US" sz="2000">
                <a:ea typeface="黑体" pitchFamily="49" charset="-122"/>
              </a:rPr>
              <a:t>项目工时信息</a:t>
            </a:r>
          </a:p>
        </p:txBody>
      </p:sp>
      <p:sp>
        <p:nvSpPr>
          <p:cNvPr id="27" name="Freeform 24"/>
          <p:cNvSpPr>
            <a:spLocks/>
          </p:cNvSpPr>
          <p:nvPr/>
        </p:nvSpPr>
        <p:spPr bwMode="auto">
          <a:xfrm>
            <a:off x="2765425" y="2984500"/>
            <a:ext cx="3175" cy="401638"/>
          </a:xfrm>
          <a:custGeom>
            <a:avLst/>
            <a:gdLst>
              <a:gd name="T0" fmla="*/ 0 w 2"/>
              <a:gd name="T1" fmla="*/ 304 h 304"/>
              <a:gd name="T2" fmla="*/ 2 w 2"/>
              <a:gd name="T3" fmla="*/ 0 h 304"/>
            </a:gdLst>
            <a:ahLst/>
            <a:cxnLst>
              <a:cxn ang="0">
                <a:pos x="T0" y="T1"/>
              </a:cxn>
              <a:cxn ang="0">
                <a:pos x="T2" y="T3"/>
              </a:cxn>
            </a:cxnLst>
            <a:rect l="0" t="0" r="r" b="b"/>
            <a:pathLst>
              <a:path w="2" h="304">
                <a:moveTo>
                  <a:pt x="0" y="304"/>
                </a:moveTo>
                <a:lnTo>
                  <a:pt x="2" y="0"/>
                </a:lnTo>
              </a:path>
            </a:pathLst>
          </a:cu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089"/>
                                        </p:tgtEl>
                                        <p:attrNameLst>
                                          <p:attrName>style.visibility</p:attrName>
                                        </p:attrNameLst>
                                      </p:cBhvr>
                                      <p:to>
                                        <p:strVal val="visible"/>
                                      </p:to>
                                    </p:set>
                                    <p:animEffect transition="in" filter="fade">
                                      <p:cBhvr>
                                        <p:cTn id="7" dur="1000"/>
                                        <p:tgtEl>
                                          <p:spTgt spid="130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090"/>
                                        </p:tgtEl>
                                        <p:attrNameLst>
                                          <p:attrName>style.visibility</p:attrName>
                                        </p:attrNameLst>
                                      </p:cBhvr>
                                      <p:to>
                                        <p:strVal val="visible"/>
                                      </p:to>
                                    </p:set>
                                    <p:animEffect transition="in" filter="fade">
                                      <p:cBhvr>
                                        <p:cTn id="12" dur="1000"/>
                                        <p:tgtEl>
                                          <p:spTgt spid="130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091"/>
                                        </p:tgtEl>
                                        <p:attrNameLst>
                                          <p:attrName>style.visibility</p:attrName>
                                        </p:attrNameLst>
                                      </p:cBhvr>
                                      <p:to>
                                        <p:strVal val="visible"/>
                                      </p:to>
                                    </p:set>
                                    <p:animEffect transition="in" filter="fade">
                                      <p:cBhvr>
                                        <p:cTn id="17" dur="1000"/>
                                        <p:tgtEl>
                                          <p:spTgt spid="130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9" grpId="0" animBg="1"/>
      <p:bldP spid="130090" grpId="0" animBg="1"/>
      <p:bldP spid="13009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应用第二范式规范化</a:t>
            </a:r>
          </a:p>
        </p:txBody>
      </p:sp>
      <p:graphicFrame>
        <p:nvGraphicFramePr>
          <p:cNvPr id="132099" name="Group 3"/>
          <p:cNvGraphicFramePr>
            <a:graphicFrameLocks noGrp="1"/>
          </p:cNvGraphicFramePr>
          <p:nvPr/>
        </p:nvGraphicFramePr>
        <p:xfrm>
          <a:off x="1897063" y="1311275"/>
          <a:ext cx="2819400" cy="334963"/>
        </p:xfrm>
        <a:graphic>
          <a:graphicData uri="http://schemas.openxmlformats.org/drawingml/2006/table">
            <a:tbl>
              <a:tblPr>
                <a:tableStyleId>{8A107856-5554-42FB-B03E-39F5DBC370BA}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34963">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u="none" strike="noStrike" kern="1200" cap="none" normalizeH="0" baseline="0">
                          <a:ln>
                            <a:noFill/>
                          </a:ln>
                          <a:solidFill>
                            <a:srgbClr val="FF0000"/>
                          </a:solidFill>
                          <a:effectLst/>
                          <a:latin typeface="微软雅黑" panose="020B0503020204020204" pitchFamily="34" charset="-122"/>
                          <a:ea typeface="微软雅黑" panose="020B0503020204020204" pitchFamily="34" charset="-122"/>
                        </a:rPr>
                        <a:t>工程号</a:t>
                      </a:r>
                      <a:endParaRPr kumimoji="1" lang="zh-CN" altLang="en-US" sz="1700" b="1" u="none" strike="noStrike" kern="1200" cap="none" normalizeH="0" baseline="0">
                        <a:ln>
                          <a:noFill/>
                        </a:ln>
                        <a:solidFill>
                          <a:srgbClr val="FF0000"/>
                        </a:solidFill>
                        <a:effectLst/>
                        <a:latin typeface="微软雅黑" panose="020B0503020204020204" pitchFamily="34" charset="-122"/>
                        <a:ea typeface="微软雅黑" panose="020B0503020204020204" pitchFamily="34" charset="-122"/>
                        <a:cs typeface="+mn-cs"/>
                      </a:endParaRPr>
                    </a:p>
                  </a:txBody>
                  <a:tcPr marT="37943" marB="37943"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u="none" strike="noStrike" kern="1200" cap="none" normalizeH="0" baseline="0">
                          <a:ln>
                            <a:noFill/>
                          </a:ln>
                          <a:effectLst/>
                          <a:latin typeface="微软雅黑" panose="020B0503020204020204" pitchFamily="34" charset="-122"/>
                          <a:ea typeface="微软雅黑" panose="020B0503020204020204" pitchFamily="34" charset="-122"/>
                        </a:rPr>
                        <a:t>工程名称</a:t>
                      </a:r>
                      <a:endParaRPr kumimoji="1" lang="zh-CN" altLang="en-US" sz="1700" b="1" u="none" strike="noStrike" kern="1200" cap="none" normalizeH="0" baseline="0">
                        <a:ln>
                          <a:noFill/>
                        </a:ln>
                        <a:solidFill>
                          <a:srgbClr val="0000CC"/>
                        </a:solidFill>
                        <a:effectLst/>
                        <a:latin typeface="微软雅黑" panose="020B0503020204020204" pitchFamily="34" charset="-122"/>
                        <a:ea typeface="微软雅黑" panose="020B0503020204020204" pitchFamily="34" charset="-122"/>
                        <a:cs typeface="+mn-cs"/>
                      </a:endParaRPr>
                    </a:p>
                  </a:txBody>
                  <a:tcPr marT="37943" marB="37943" anchor="ctr" horzOverflow="overflow"/>
                </a:tc>
                <a:extLst>
                  <a:ext uri="{0D108BD9-81ED-4DB2-BD59-A6C34878D82A}">
                    <a16:rowId xmlns:a16="http://schemas.microsoft.com/office/drawing/2014/main" val="10000"/>
                  </a:ext>
                </a:extLst>
              </a:tr>
            </a:tbl>
          </a:graphicData>
        </a:graphic>
      </p:graphicFrame>
      <p:grpSp>
        <p:nvGrpSpPr>
          <p:cNvPr id="62475" name="Group 11"/>
          <p:cNvGrpSpPr>
            <a:grpSpLocks/>
          </p:cNvGrpSpPr>
          <p:nvPr/>
        </p:nvGrpSpPr>
        <p:grpSpPr bwMode="auto">
          <a:xfrm>
            <a:off x="2582863" y="1057275"/>
            <a:ext cx="1447800" cy="254000"/>
            <a:chOff x="912" y="912"/>
            <a:chExt cx="912" cy="192"/>
          </a:xfrm>
        </p:grpSpPr>
        <p:sp>
          <p:nvSpPr>
            <p:cNvPr id="132108" name="Line 12"/>
            <p:cNvSpPr>
              <a:spLocks noChangeShapeType="1"/>
            </p:cNvSpPr>
            <p:nvPr/>
          </p:nvSpPr>
          <p:spPr bwMode="auto">
            <a:xfrm>
              <a:off x="912" y="912"/>
              <a:ext cx="0" cy="192"/>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algn="ctr" eaLnBrk="1" hangingPunct="1">
                <a:spcBef>
                  <a:spcPct val="20000"/>
                </a:spcBef>
                <a:defRPr/>
              </a:pPr>
              <a:endParaRPr lang="zh-CN" altLang="en-US"/>
            </a:p>
          </p:txBody>
        </p:sp>
        <p:sp>
          <p:nvSpPr>
            <p:cNvPr id="132109" name="Line 13"/>
            <p:cNvSpPr>
              <a:spLocks noChangeShapeType="1"/>
            </p:cNvSpPr>
            <p:nvPr/>
          </p:nvSpPr>
          <p:spPr bwMode="auto">
            <a:xfrm>
              <a:off x="912" y="912"/>
              <a:ext cx="912"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algn="ctr" eaLnBrk="1" hangingPunct="1">
                <a:spcBef>
                  <a:spcPct val="20000"/>
                </a:spcBef>
                <a:defRPr/>
              </a:pPr>
              <a:endParaRPr lang="zh-CN" altLang="en-US"/>
            </a:p>
          </p:txBody>
        </p:sp>
      </p:grpSp>
      <p:sp>
        <p:nvSpPr>
          <p:cNvPr id="132110" name="Line 14"/>
          <p:cNvSpPr>
            <a:spLocks noChangeShapeType="1"/>
          </p:cNvSpPr>
          <p:nvPr/>
        </p:nvSpPr>
        <p:spPr bwMode="auto">
          <a:xfrm>
            <a:off x="4030663" y="1057275"/>
            <a:ext cx="0" cy="2540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pPr algn="ctr" eaLnBrk="1" hangingPunct="1">
              <a:spcBef>
                <a:spcPct val="20000"/>
              </a:spcBef>
              <a:defRPr/>
            </a:pPr>
            <a:endParaRPr lang="zh-CN" altLang="en-US"/>
          </a:p>
        </p:txBody>
      </p:sp>
      <p:grpSp>
        <p:nvGrpSpPr>
          <p:cNvPr id="62477" name="Group 15"/>
          <p:cNvGrpSpPr>
            <a:grpSpLocks/>
          </p:cNvGrpSpPr>
          <p:nvPr/>
        </p:nvGrpSpPr>
        <p:grpSpPr bwMode="auto">
          <a:xfrm>
            <a:off x="2387600" y="2327275"/>
            <a:ext cx="4203700" cy="254000"/>
            <a:chOff x="1104" y="1728"/>
            <a:chExt cx="2648" cy="192"/>
          </a:xfrm>
        </p:grpSpPr>
        <p:sp>
          <p:nvSpPr>
            <p:cNvPr id="132112" name="Line 16"/>
            <p:cNvSpPr>
              <a:spLocks noChangeShapeType="1"/>
            </p:cNvSpPr>
            <p:nvPr/>
          </p:nvSpPr>
          <p:spPr bwMode="auto">
            <a:xfrm>
              <a:off x="1104" y="1728"/>
              <a:ext cx="0" cy="192"/>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sp>
          <p:nvSpPr>
            <p:cNvPr id="132113" name="Line 17"/>
            <p:cNvSpPr>
              <a:spLocks noChangeShapeType="1"/>
            </p:cNvSpPr>
            <p:nvPr/>
          </p:nvSpPr>
          <p:spPr bwMode="auto">
            <a:xfrm>
              <a:off x="1992" y="1728"/>
              <a:ext cx="0" cy="19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sp>
          <p:nvSpPr>
            <p:cNvPr id="132114" name="Line 18"/>
            <p:cNvSpPr>
              <a:spLocks noChangeShapeType="1"/>
            </p:cNvSpPr>
            <p:nvPr/>
          </p:nvSpPr>
          <p:spPr bwMode="auto">
            <a:xfrm>
              <a:off x="2808" y="1728"/>
              <a:ext cx="0" cy="19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sp>
          <p:nvSpPr>
            <p:cNvPr id="132115" name="Line 19"/>
            <p:cNvSpPr>
              <a:spLocks noChangeShapeType="1"/>
            </p:cNvSpPr>
            <p:nvPr/>
          </p:nvSpPr>
          <p:spPr bwMode="auto">
            <a:xfrm>
              <a:off x="3752" y="1728"/>
              <a:ext cx="0" cy="192"/>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sp>
          <p:nvSpPr>
            <p:cNvPr id="132116" name="Line 20"/>
            <p:cNvSpPr>
              <a:spLocks noChangeShapeType="1"/>
            </p:cNvSpPr>
            <p:nvPr/>
          </p:nvSpPr>
          <p:spPr bwMode="auto">
            <a:xfrm>
              <a:off x="1104" y="1728"/>
              <a:ext cx="2640" cy="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wrap="none" anchor="ctr"/>
            <a:lstStyle/>
            <a:p>
              <a:pPr algn="ctr" eaLnBrk="1" hangingPunct="1">
                <a:spcBef>
                  <a:spcPct val="20000"/>
                </a:spcBef>
                <a:defRPr/>
              </a:pPr>
              <a:endParaRPr lang="zh-CN" altLang="en-US"/>
            </a:p>
          </p:txBody>
        </p:sp>
      </p:grpSp>
      <p:graphicFrame>
        <p:nvGraphicFramePr>
          <p:cNvPr id="132117" name="Group 21"/>
          <p:cNvGraphicFramePr>
            <a:graphicFrameLocks noGrp="1"/>
          </p:cNvGraphicFramePr>
          <p:nvPr/>
        </p:nvGraphicFramePr>
        <p:xfrm>
          <a:off x="1854200" y="2581275"/>
          <a:ext cx="5562600" cy="366713"/>
        </p:xfrm>
        <a:graphic>
          <a:graphicData uri="http://schemas.openxmlformats.org/drawingml/2006/table">
            <a:tbl>
              <a:tblPr>
                <a:tableStyleId>{0505E3EF-67EA-436B-97B2-0124C06EBD24}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66713">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职工号</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8128" marB="38128"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effectLst/>
                          <a:latin typeface="微软雅黑" panose="020B0503020204020204" pitchFamily="34" charset="-122"/>
                          <a:ea typeface="微软雅黑" panose="020B0503020204020204" pitchFamily="34" charset="-122"/>
                        </a:rPr>
                        <a:t>姓名</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28" marB="38128"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effectLst/>
                          <a:latin typeface="微软雅黑" panose="020B0503020204020204" pitchFamily="34" charset="-122"/>
                          <a:ea typeface="微软雅黑" panose="020B0503020204020204" pitchFamily="34" charset="-122"/>
                        </a:rPr>
                        <a:t>职务</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28" marB="38128"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effectLst/>
                          <a:latin typeface="微软雅黑" panose="020B0503020204020204" pitchFamily="34" charset="-122"/>
                          <a:ea typeface="微软雅黑" panose="020B0503020204020204" pitchFamily="34" charset="-122"/>
                        </a:rPr>
                        <a:t>小时工资率</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28" marB="38128" anchor="ctr" horzOverflow="overflow"/>
                </a:tc>
                <a:extLst>
                  <a:ext uri="{0D108BD9-81ED-4DB2-BD59-A6C34878D82A}">
                    <a16:rowId xmlns:a16="http://schemas.microsoft.com/office/drawing/2014/main" val="10000"/>
                  </a:ext>
                </a:extLst>
              </a:tr>
            </a:tbl>
          </a:graphicData>
        </a:graphic>
      </p:graphicFrame>
      <p:grpSp>
        <p:nvGrpSpPr>
          <p:cNvPr id="132129" name="Group 33"/>
          <p:cNvGrpSpPr>
            <a:grpSpLocks/>
          </p:cNvGrpSpPr>
          <p:nvPr/>
        </p:nvGrpSpPr>
        <p:grpSpPr bwMode="auto">
          <a:xfrm>
            <a:off x="5207000" y="2951163"/>
            <a:ext cx="1524000" cy="254000"/>
            <a:chOff x="2832" y="2208"/>
            <a:chExt cx="960" cy="192"/>
          </a:xfrm>
        </p:grpSpPr>
        <p:sp>
          <p:nvSpPr>
            <p:cNvPr id="132130" name="Line 34"/>
            <p:cNvSpPr>
              <a:spLocks noChangeShapeType="1"/>
            </p:cNvSpPr>
            <p:nvPr/>
          </p:nvSpPr>
          <p:spPr bwMode="auto">
            <a:xfrm>
              <a:off x="2832" y="2256"/>
              <a:ext cx="0" cy="144"/>
            </a:xfrm>
            <a:prstGeom prst="line">
              <a:avLst/>
            </a:prstGeom>
            <a:ln>
              <a:solidFill>
                <a:srgbClr val="FF0000"/>
              </a:solidFill>
              <a:headEnd/>
              <a:tailEnd/>
            </a:ln>
          </p:spPr>
          <p:style>
            <a:lnRef idx="3">
              <a:schemeClr val="dk1"/>
            </a:lnRef>
            <a:fillRef idx="0">
              <a:schemeClr val="dk1"/>
            </a:fillRef>
            <a:effectRef idx="2">
              <a:schemeClr val="dk1"/>
            </a:effectRef>
            <a:fontRef idx="minor">
              <a:schemeClr val="tx1"/>
            </a:fontRef>
          </p:style>
          <p:txBody>
            <a:bodyPr wrap="none" anchor="ctr"/>
            <a:lstStyle/>
            <a:p>
              <a:pPr algn="ctr" eaLnBrk="1" hangingPunct="1">
                <a:spcBef>
                  <a:spcPct val="20000"/>
                </a:spcBef>
                <a:defRPr/>
              </a:pPr>
              <a:endParaRPr lang="zh-CN" altLang="en-US"/>
            </a:p>
          </p:txBody>
        </p:sp>
        <p:sp>
          <p:nvSpPr>
            <p:cNvPr id="132131" name="Line 35"/>
            <p:cNvSpPr>
              <a:spLocks noChangeShapeType="1"/>
            </p:cNvSpPr>
            <p:nvPr/>
          </p:nvSpPr>
          <p:spPr bwMode="auto">
            <a:xfrm>
              <a:off x="2832" y="2400"/>
              <a:ext cx="960" cy="0"/>
            </a:xfrm>
            <a:prstGeom prst="line">
              <a:avLst/>
            </a:prstGeom>
            <a:ln>
              <a:solidFill>
                <a:srgbClr val="FF0000"/>
              </a:solidFill>
              <a:headEnd/>
              <a:tailEnd/>
            </a:ln>
          </p:spPr>
          <p:style>
            <a:lnRef idx="3">
              <a:schemeClr val="dk1"/>
            </a:lnRef>
            <a:fillRef idx="0">
              <a:schemeClr val="dk1"/>
            </a:fillRef>
            <a:effectRef idx="2">
              <a:schemeClr val="dk1"/>
            </a:effectRef>
            <a:fontRef idx="minor">
              <a:schemeClr val="tx1"/>
            </a:fontRef>
          </p:style>
          <p:txBody>
            <a:bodyPr wrap="none" anchor="ctr"/>
            <a:lstStyle/>
            <a:p>
              <a:pPr algn="ctr" eaLnBrk="1" hangingPunct="1">
                <a:spcBef>
                  <a:spcPct val="20000"/>
                </a:spcBef>
                <a:defRPr/>
              </a:pPr>
              <a:endParaRPr lang="zh-CN" altLang="en-US"/>
            </a:p>
          </p:txBody>
        </p:sp>
        <p:sp>
          <p:nvSpPr>
            <p:cNvPr id="132132" name="Line 36"/>
            <p:cNvSpPr>
              <a:spLocks noChangeShapeType="1"/>
            </p:cNvSpPr>
            <p:nvPr/>
          </p:nvSpPr>
          <p:spPr bwMode="auto">
            <a:xfrm flipV="1">
              <a:off x="3792" y="2208"/>
              <a:ext cx="0" cy="192"/>
            </a:xfrm>
            <a:prstGeom prst="line">
              <a:avLst/>
            </a:prstGeom>
            <a:ln>
              <a:solidFill>
                <a:srgbClr val="FF0000"/>
              </a:solidFill>
              <a:headEnd/>
              <a:tailEnd type="triangle" w="med" len="med"/>
            </a:ln>
          </p:spPr>
          <p:style>
            <a:lnRef idx="3">
              <a:schemeClr val="dk1"/>
            </a:lnRef>
            <a:fillRef idx="0">
              <a:schemeClr val="dk1"/>
            </a:fillRef>
            <a:effectRef idx="2">
              <a:schemeClr val="dk1"/>
            </a:effectRef>
            <a:fontRef idx="minor">
              <a:schemeClr val="tx1"/>
            </a:fontRef>
          </p:style>
          <p:txBody>
            <a:bodyPr/>
            <a:lstStyle/>
            <a:p>
              <a:pPr algn="ctr" eaLnBrk="1" hangingPunct="1">
                <a:spcBef>
                  <a:spcPct val="20000"/>
                </a:spcBef>
                <a:defRPr/>
              </a:pPr>
              <a:endParaRPr lang="zh-CN" altLang="en-US"/>
            </a:p>
          </p:txBody>
        </p:sp>
      </p:grpSp>
      <p:grpSp>
        <p:nvGrpSpPr>
          <p:cNvPr id="62491" name="Group 37"/>
          <p:cNvGrpSpPr>
            <a:grpSpLocks/>
          </p:cNvGrpSpPr>
          <p:nvPr/>
        </p:nvGrpSpPr>
        <p:grpSpPr bwMode="auto">
          <a:xfrm>
            <a:off x="3011488" y="3895725"/>
            <a:ext cx="2438400" cy="254000"/>
            <a:chOff x="1104" y="3072"/>
            <a:chExt cx="1536" cy="192"/>
          </a:xfrm>
        </p:grpSpPr>
        <p:sp>
          <p:nvSpPr>
            <p:cNvPr id="132134" name="Line 38"/>
            <p:cNvSpPr>
              <a:spLocks noChangeShapeType="1"/>
            </p:cNvSpPr>
            <p:nvPr/>
          </p:nvSpPr>
          <p:spPr bwMode="auto">
            <a:xfrm>
              <a:off x="1824" y="3072"/>
              <a:ext cx="0" cy="19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gn="ctr" eaLnBrk="1" hangingPunct="1">
                <a:spcBef>
                  <a:spcPct val="20000"/>
                </a:spcBef>
                <a:defRPr/>
              </a:pPr>
              <a:endParaRPr lang="zh-CN" altLang="en-US"/>
            </a:p>
          </p:txBody>
        </p:sp>
        <p:sp>
          <p:nvSpPr>
            <p:cNvPr id="132135" name="Line 39"/>
            <p:cNvSpPr>
              <a:spLocks noChangeShapeType="1"/>
            </p:cNvSpPr>
            <p:nvPr/>
          </p:nvSpPr>
          <p:spPr bwMode="auto">
            <a:xfrm>
              <a:off x="1104" y="3072"/>
              <a:ext cx="0" cy="19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gn="ctr" eaLnBrk="1" hangingPunct="1">
                <a:spcBef>
                  <a:spcPct val="20000"/>
                </a:spcBef>
                <a:defRPr/>
              </a:pPr>
              <a:endParaRPr lang="zh-CN" altLang="en-US"/>
            </a:p>
          </p:txBody>
        </p:sp>
        <p:sp>
          <p:nvSpPr>
            <p:cNvPr id="132136" name="Line 40"/>
            <p:cNvSpPr>
              <a:spLocks noChangeShapeType="1"/>
            </p:cNvSpPr>
            <p:nvPr/>
          </p:nvSpPr>
          <p:spPr bwMode="auto">
            <a:xfrm>
              <a:off x="2640" y="3072"/>
              <a:ext cx="0" cy="192"/>
            </a:xfrm>
            <a:prstGeom prst="line">
              <a:avLst/>
            </a:prstGeom>
            <a:ln>
              <a:headEnd/>
              <a:tailEnd type="triangle" w="med" len="med"/>
            </a:ln>
          </p:spPr>
          <p:style>
            <a:lnRef idx="3">
              <a:schemeClr val="accent4"/>
            </a:lnRef>
            <a:fillRef idx="0">
              <a:schemeClr val="accent4"/>
            </a:fillRef>
            <a:effectRef idx="2">
              <a:schemeClr val="accent4"/>
            </a:effectRef>
            <a:fontRef idx="minor">
              <a:schemeClr val="tx1"/>
            </a:fontRef>
          </p:style>
          <p:txBody>
            <a:bodyPr wrap="none" anchor="ctr"/>
            <a:lstStyle/>
            <a:p>
              <a:pPr algn="ctr" eaLnBrk="1" hangingPunct="1">
                <a:spcBef>
                  <a:spcPct val="20000"/>
                </a:spcBef>
                <a:defRPr/>
              </a:pPr>
              <a:endParaRPr lang="zh-CN" altLang="en-US"/>
            </a:p>
          </p:txBody>
        </p:sp>
        <p:sp>
          <p:nvSpPr>
            <p:cNvPr id="132137" name="Line 41"/>
            <p:cNvSpPr>
              <a:spLocks noChangeShapeType="1"/>
            </p:cNvSpPr>
            <p:nvPr/>
          </p:nvSpPr>
          <p:spPr bwMode="auto">
            <a:xfrm>
              <a:off x="1104" y="3072"/>
              <a:ext cx="1536"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wrap="none" anchor="ctr"/>
            <a:lstStyle/>
            <a:p>
              <a:pPr algn="ctr" eaLnBrk="1" hangingPunct="1">
                <a:spcBef>
                  <a:spcPct val="20000"/>
                </a:spcBef>
                <a:defRPr/>
              </a:pPr>
              <a:endParaRPr lang="zh-CN" altLang="en-US"/>
            </a:p>
          </p:txBody>
        </p:sp>
      </p:grpSp>
      <p:graphicFrame>
        <p:nvGraphicFramePr>
          <p:cNvPr id="132138" name="Group 42"/>
          <p:cNvGraphicFramePr>
            <a:graphicFrameLocks noGrp="1"/>
          </p:cNvGraphicFramePr>
          <p:nvPr/>
        </p:nvGraphicFramePr>
        <p:xfrm>
          <a:off x="2401888" y="4149725"/>
          <a:ext cx="3657600" cy="334963"/>
        </p:xfrm>
        <a:graphic>
          <a:graphicData uri="http://schemas.openxmlformats.org/drawingml/2006/table">
            <a:tbl>
              <a:tblPr>
                <a:tableStyleId>{22838BEF-8BB2-4498-84A7-C5851F593DF1}</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34963">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工程号</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7943" marB="37943"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职工号</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7943" marB="37943"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u="none" strike="noStrike" cap="none" normalizeH="0" baseline="0">
                          <a:ln>
                            <a:noFill/>
                          </a:ln>
                          <a:effectLst/>
                          <a:latin typeface="微软雅黑" panose="020B0503020204020204" pitchFamily="34" charset="-122"/>
                          <a:ea typeface="微软雅黑" panose="020B0503020204020204" pitchFamily="34" charset="-122"/>
                        </a:rPr>
                        <a:t>工时</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7943" marB="37943" anchor="ctr" horzOverflow="overflow"/>
                </a:tc>
                <a:extLst>
                  <a:ext uri="{0D108BD9-81ED-4DB2-BD59-A6C34878D82A}">
                    <a16:rowId xmlns:a16="http://schemas.microsoft.com/office/drawing/2014/main" val="10000"/>
                  </a:ext>
                </a:extLst>
              </a:tr>
            </a:tbl>
          </a:graphicData>
        </a:graphic>
      </p:graphicFrame>
      <p:sp>
        <p:nvSpPr>
          <p:cNvPr id="2" name="矩形 1"/>
          <p:cNvSpPr/>
          <p:nvPr/>
        </p:nvSpPr>
        <p:spPr>
          <a:xfrm>
            <a:off x="942975" y="1273175"/>
            <a:ext cx="954088" cy="400050"/>
          </a:xfrm>
          <a:prstGeom prst="rect">
            <a:avLst/>
          </a:prstGeom>
        </p:spPr>
        <p:txBody>
          <a:bodyPr wrap="none">
            <a:spAutoFit/>
          </a:bodyPr>
          <a:lstStyle/>
          <a:p>
            <a:pPr algn="ctr" eaLnBrk="1" hangingPunct="1">
              <a:spcBef>
                <a:spcPct val="20000"/>
              </a:spcBef>
              <a:defRPr/>
            </a:pPr>
            <a:r>
              <a:rPr lang="zh-CN" altLang="en-US" sz="2000" b="1">
                <a:solidFill>
                  <a:schemeClr val="bg1">
                    <a:lumMod val="50000"/>
                  </a:schemeClr>
                </a:solidFill>
                <a:latin typeface="微软雅黑" panose="020B0503020204020204" pitchFamily="34" charset="-122"/>
                <a:ea typeface="微软雅黑" panose="020B0503020204020204" pitchFamily="34" charset="-122"/>
              </a:rPr>
              <a:t>工程表</a:t>
            </a:r>
          </a:p>
        </p:txBody>
      </p:sp>
      <p:sp>
        <p:nvSpPr>
          <p:cNvPr id="3" name="矩形 2"/>
          <p:cNvSpPr/>
          <p:nvPr/>
        </p:nvSpPr>
        <p:spPr>
          <a:xfrm>
            <a:off x="942975" y="2551113"/>
            <a:ext cx="954088" cy="400050"/>
          </a:xfrm>
          <a:prstGeom prst="rect">
            <a:avLst/>
          </a:prstGeom>
        </p:spPr>
        <p:txBody>
          <a:bodyPr wrap="none">
            <a:spAutoFit/>
          </a:bodyPr>
          <a:lstStyle/>
          <a:p>
            <a:pPr algn="ctr" eaLnBrk="1" hangingPunct="1">
              <a:spcBef>
                <a:spcPct val="20000"/>
              </a:spcBef>
              <a:defRPr/>
            </a:pPr>
            <a:r>
              <a:rPr lang="zh-CN" altLang="en-US" sz="2000" b="1">
                <a:solidFill>
                  <a:schemeClr val="bg1">
                    <a:lumMod val="50000"/>
                  </a:schemeClr>
                </a:solidFill>
                <a:latin typeface="微软雅黑" panose="020B0503020204020204" pitchFamily="34" charset="-122"/>
                <a:ea typeface="微软雅黑" panose="020B0503020204020204" pitchFamily="34" charset="-122"/>
              </a:rPr>
              <a:t>员工表</a:t>
            </a:r>
          </a:p>
        </p:txBody>
      </p:sp>
      <p:sp>
        <p:nvSpPr>
          <p:cNvPr id="4" name="矩形 3"/>
          <p:cNvSpPr/>
          <p:nvPr/>
        </p:nvSpPr>
        <p:spPr>
          <a:xfrm>
            <a:off x="942975" y="4108450"/>
            <a:ext cx="1466850" cy="400050"/>
          </a:xfrm>
          <a:prstGeom prst="rect">
            <a:avLst/>
          </a:prstGeom>
        </p:spPr>
        <p:txBody>
          <a:bodyPr wrap="none">
            <a:spAutoFit/>
          </a:bodyPr>
          <a:lstStyle/>
          <a:p>
            <a:pPr algn="ctr" eaLnBrk="1" hangingPunct="1">
              <a:spcBef>
                <a:spcPct val="20000"/>
              </a:spcBef>
              <a:defRPr/>
            </a:pPr>
            <a:r>
              <a:rPr lang="zh-CN" altLang="en-US" sz="2000" b="1">
                <a:solidFill>
                  <a:schemeClr val="bg1">
                    <a:lumMod val="50000"/>
                  </a:schemeClr>
                </a:solidFill>
                <a:latin typeface="微软雅黑" panose="020B0503020204020204" pitchFamily="34" charset="-122"/>
                <a:ea typeface="微软雅黑" panose="020B0503020204020204" pitchFamily="34" charset="-122"/>
              </a:rPr>
              <a:t>项目工时表</a:t>
            </a:r>
          </a:p>
        </p:txBody>
      </p:sp>
      <p:sp>
        <p:nvSpPr>
          <p:cNvPr id="62505" name="矩形 4"/>
          <p:cNvSpPr>
            <a:spLocks noChangeArrowheads="1"/>
          </p:cNvSpPr>
          <p:nvPr/>
        </p:nvSpPr>
        <p:spPr bwMode="auto">
          <a:xfrm>
            <a:off x="7399338" y="33147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solidFill>
                  <a:srgbClr val="000000"/>
                </a:solidFill>
                <a:latin typeface="黑体" panose="02010609060101010101" pitchFamily="49" charset="-122"/>
                <a:ea typeface="黑体" panose="02010609060101010101" pitchFamily="49" charset="-122"/>
              </a:rPr>
              <a:t> </a:t>
            </a:r>
          </a:p>
        </p:txBody>
      </p:sp>
      <p:sp>
        <p:nvSpPr>
          <p:cNvPr id="6" name="线形标注 1(带强调线) 5"/>
          <p:cNvSpPr/>
          <p:nvPr/>
        </p:nvSpPr>
        <p:spPr>
          <a:xfrm>
            <a:off x="6965950" y="3338513"/>
            <a:ext cx="1762125" cy="612775"/>
          </a:xfrm>
          <a:prstGeom prst="accentCallout1">
            <a:avLst>
              <a:gd name="adj1" fmla="val 18750"/>
              <a:gd name="adj2" fmla="val -8333"/>
              <a:gd name="adj3" fmla="val -12267"/>
              <a:gd name="adj4" fmla="val -46542"/>
            </a:avLst>
          </a:prstGeom>
          <a:ln>
            <a:solidFill>
              <a:srgbClr val="FF0000"/>
            </a:solidFill>
            <a:prstDash val="sysDot"/>
          </a:ln>
        </p:spPr>
        <p:style>
          <a:lnRef idx="2">
            <a:schemeClr val="accent6"/>
          </a:lnRef>
          <a:fillRef idx="1">
            <a:schemeClr val="lt1"/>
          </a:fillRef>
          <a:effectRef idx="0">
            <a:schemeClr val="accent6"/>
          </a:effectRef>
          <a:fontRef idx="minor">
            <a:schemeClr val="dk1"/>
          </a:fontRef>
        </p:style>
        <p:txBody>
          <a:bodyPr anchor="ctr"/>
          <a:lstStyle/>
          <a:p>
            <a:pPr algn="ctr" eaLnBrk="1" hangingPunct="1">
              <a:spcBef>
                <a:spcPct val="20000"/>
              </a:spcBef>
              <a:defRPr/>
            </a:pPr>
            <a:r>
              <a:rPr lang="zh-CN" altLang="en-GB" sz="1600" b="1">
                <a:solidFill>
                  <a:srgbClr val="FF0000"/>
                </a:solidFill>
                <a:latin typeface="微软雅黑" panose="020B0503020204020204" pitchFamily="34" charset="-122"/>
                <a:ea typeface="微软雅黑" panose="020B0503020204020204" pitchFamily="34" charset="-122"/>
              </a:rPr>
              <a:t>满足第三范式吗？</a:t>
            </a:r>
            <a:endParaRPr lang="zh-CN" altLang="en-US" sz="28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2129"/>
                                        </p:tgtEl>
                                        <p:attrNameLst>
                                          <p:attrName>style.visibility</p:attrName>
                                        </p:attrNameLst>
                                      </p:cBhvr>
                                      <p:to>
                                        <p:strVal val="visible"/>
                                      </p:to>
                                    </p:set>
                                    <p:animEffect transition="in" filter="blinds(horizontal)">
                                      <p:cBhvr>
                                        <p:cTn id="7" dur="1000"/>
                                        <p:tgtEl>
                                          <p:spTgt spid="132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0" compatLnSpc="1">
            <a:prstTxWarp prst="textNoShape">
              <a:avLst/>
            </a:prstTxWarp>
          </a:bodyPr>
          <a:lstStyle/>
          <a:p>
            <a:r>
              <a:t>应用第三范式规范化</a:t>
            </a:r>
          </a:p>
        </p:txBody>
      </p:sp>
      <p:grpSp>
        <p:nvGrpSpPr>
          <p:cNvPr id="64515" name="Group 15"/>
          <p:cNvGrpSpPr>
            <a:grpSpLocks/>
          </p:cNvGrpSpPr>
          <p:nvPr/>
        </p:nvGrpSpPr>
        <p:grpSpPr bwMode="auto">
          <a:xfrm>
            <a:off x="2874963" y="1920875"/>
            <a:ext cx="2667000" cy="254000"/>
            <a:chOff x="576" y="1488"/>
            <a:chExt cx="1680" cy="192"/>
          </a:xfrm>
        </p:grpSpPr>
        <p:sp>
          <p:nvSpPr>
            <p:cNvPr id="134160" name="Line 16"/>
            <p:cNvSpPr>
              <a:spLocks noChangeShapeType="1"/>
            </p:cNvSpPr>
            <p:nvPr/>
          </p:nvSpPr>
          <p:spPr bwMode="auto">
            <a:xfrm>
              <a:off x="576" y="1488"/>
              <a:ext cx="0" cy="192"/>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61" name="Line 17"/>
            <p:cNvSpPr>
              <a:spLocks noChangeShapeType="1"/>
            </p:cNvSpPr>
            <p:nvPr/>
          </p:nvSpPr>
          <p:spPr bwMode="auto">
            <a:xfrm>
              <a:off x="1488" y="1488"/>
              <a:ext cx="0" cy="19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62" name="Line 18"/>
            <p:cNvSpPr>
              <a:spLocks noChangeShapeType="1"/>
            </p:cNvSpPr>
            <p:nvPr/>
          </p:nvSpPr>
          <p:spPr bwMode="auto">
            <a:xfrm>
              <a:off x="2256" y="1488"/>
              <a:ext cx="0" cy="19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63" name="Line 19"/>
            <p:cNvSpPr>
              <a:spLocks noChangeShapeType="1"/>
            </p:cNvSpPr>
            <p:nvPr/>
          </p:nvSpPr>
          <p:spPr bwMode="auto">
            <a:xfrm>
              <a:off x="576" y="1488"/>
              <a:ext cx="1680"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grpSp>
      <p:graphicFrame>
        <p:nvGraphicFramePr>
          <p:cNvPr id="134164" name="Group 20"/>
          <p:cNvGraphicFramePr>
            <a:graphicFrameLocks noGrp="1"/>
          </p:cNvGraphicFramePr>
          <p:nvPr/>
        </p:nvGraphicFramePr>
        <p:xfrm>
          <a:off x="2341563" y="2149475"/>
          <a:ext cx="3886200" cy="387350"/>
        </p:xfrm>
        <a:graphic>
          <a:graphicData uri="http://schemas.openxmlformats.org/drawingml/2006/table">
            <a:tbl>
              <a:tblPr>
                <a:tableStyleId>{16D9F66E-5EB9-4882-86FB-DCBF35E3C3E4}</a:tableStyleId>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87350">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职工号</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8108" marB="38108"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effectLst/>
                          <a:latin typeface="微软雅黑" panose="020B0503020204020204" pitchFamily="34" charset="-122"/>
                          <a:ea typeface="微软雅黑" panose="020B0503020204020204" pitchFamily="34" charset="-122"/>
                        </a:rPr>
                        <a:t>姓名</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8" marB="38108"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effectLst/>
                          <a:latin typeface="微软雅黑" panose="020B0503020204020204" pitchFamily="34" charset="-122"/>
                          <a:ea typeface="微软雅黑" panose="020B0503020204020204" pitchFamily="34" charset="-122"/>
                        </a:rPr>
                        <a:t>职务</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8" marB="38108" anchor="ctr" horzOverflow="overflow"/>
                </a:tc>
                <a:extLst>
                  <a:ext uri="{0D108BD9-81ED-4DB2-BD59-A6C34878D82A}">
                    <a16:rowId xmlns:a16="http://schemas.microsoft.com/office/drawing/2014/main" val="10000"/>
                  </a:ext>
                </a:extLst>
              </a:tr>
            </a:tbl>
          </a:graphicData>
        </a:graphic>
      </p:graphicFrame>
      <p:grpSp>
        <p:nvGrpSpPr>
          <p:cNvPr id="64526" name="Group 30"/>
          <p:cNvGrpSpPr>
            <a:grpSpLocks/>
          </p:cNvGrpSpPr>
          <p:nvPr/>
        </p:nvGrpSpPr>
        <p:grpSpPr bwMode="auto">
          <a:xfrm>
            <a:off x="2873375" y="2873375"/>
            <a:ext cx="1447800" cy="254000"/>
            <a:chOff x="576" y="2208"/>
            <a:chExt cx="912" cy="192"/>
          </a:xfrm>
        </p:grpSpPr>
        <p:sp>
          <p:nvSpPr>
            <p:cNvPr id="134175" name="Line 31"/>
            <p:cNvSpPr>
              <a:spLocks noChangeShapeType="1"/>
            </p:cNvSpPr>
            <p:nvPr/>
          </p:nvSpPr>
          <p:spPr bwMode="auto">
            <a:xfrm>
              <a:off x="576" y="2208"/>
              <a:ext cx="0" cy="192"/>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76" name="Line 32"/>
            <p:cNvSpPr>
              <a:spLocks noChangeShapeType="1"/>
            </p:cNvSpPr>
            <p:nvPr/>
          </p:nvSpPr>
          <p:spPr bwMode="auto">
            <a:xfrm>
              <a:off x="1488" y="2208"/>
              <a:ext cx="0" cy="192"/>
            </a:xfrm>
            <a:prstGeom prst="line">
              <a:avLst/>
            </a:prstGeom>
            <a:ln>
              <a:headEnd/>
              <a:tailEnd type="triangle" w="med" len="med"/>
            </a:ln>
          </p:spPr>
          <p:style>
            <a:lnRef idx="2">
              <a:schemeClr val="accent6"/>
            </a:lnRef>
            <a:fillRef idx="0">
              <a:schemeClr val="accent6"/>
            </a:fillRef>
            <a:effectRef idx="1">
              <a:schemeClr val="accent6"/>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77" name="Line 33"/>
            <p:cNvSpPr>
              <a:spLocks noChangeShapeType="1"/>
            </p:cNvSpPr>
            <p:nvPr/>
          </p:nvSpPr>
          <p:spPr bwMode="auto">
            <a:xfrm>
              <a:off x="576" y="2208"/>
              <a:ext cx="912" cy="0"/>
            </a:xfrm>
            <a:prstGeom prst="line">
              <a:avLst/>
            </a:prstGeom>
            <a:ln>
              <a:headEnd/>
              <a:tailEnd/>
            </a:ln>
          </p:spPr>
          <p:style>
            <a:lnRef idx="2">
              <a:schemeClr val="accent6"/>
            </a:lnRef>
            <a:fillRef idx="0">
              <a:schemeClr val="accent6"/>
            </a:fillRef>
            <a:effectRef idx="1">
              <a:schemeClr val="accent6"/>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grpSp>
      <p:graphicFrame>
        <p:nvGraphicFramePr>
          <p:cNvPr id="134178" name="Group 34"/>
          <p:cNvGraphicFramePr>
            <a:graphicFrameLocks noGrp="1"/>
          </p:cNvGraphicFramePr>
          <p:nvPr/>
        </p:nvGraphicFramePr>
        <p:xfrm>
          <a:off x="2339975" y="3127375"/>
          <a:ext cx="2895600" cy="381000"/>
        </p:xfrm>
        <a:graphic>
          <a:graphicData uri="http://schemas.openxmlformats.org/drawingml/2006/table">
            <a:tbl>
              <a:tblPr>
                <a:tableStyleId>{0505E3EF-67EA-436B-97B2-0124C06EBD24}</a:tableStyleId>
              </a:tblPr>
              <a:tblGrid>
                <a:gridCol w="1219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81000">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职务</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8100" marB="38100"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effectLst/>
                          <a:latin typeface="微软雅黑" panose="020B0503020204020204" pitchFamily="34" charset="-122"/>
                          <a:ea typeface="微软雅黑" panose="020B0503020204020204" pitchFamily="34" charset="-122"/>
                        </a:rPr>
                        <a:t>小时工资率</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00" marB="38100" anchor="ctr" horzOverflow="overflow"/>
                </a:tc>
                <a:extLst>
                  <a:ext uri="{0D108BD9-81ED-4DB2-BD59-A6C34878D82A}">
                    <a16:rowId xmlns:a16="http://schemas.microsoft.com/office/drawing/2014/main" val="10000"/>
                  </a:ext>
                </a:extLst>
              </a:tr>
            </a:tbl>
          </a:graphicData>
        </a:graphic>
      </p:graphicFrame>
      <p:graphicFrame>
        <p:nvGraphicFramePr>
          <p:cNvPr id="134186" name="Group 42"/>
          <p:cNvGraphicFramePr>
            <a:graphicFrameLocks noGrp="1"/>
          </p:cNvGraphicFramePr>
          <p:nvPr/>
        </p:nvGraphicFramePr>
        <p:xfrm>
          <a:off x="2354263" y="4333875"/>
          <a:ext cx="3657600" cy="369888"/>
        </p:xfrm>
        <a:graphic>
          <a:graphicData uri="http://schemas.openxmlformats.org/drawingml/2006/table">
            <a:tbl>
              <a:tblPr>
                <a:tableStyleId>{69CF1AB2-1976-4502-BF36-3FF5EA218861}</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69888">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工程号</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8176" marB="38176"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职工号</a:t>
                      </a:r>
                      <a:endParaRPr kumimoji="0" lang="zh-CN" altLang="en-US" sz="17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T="38176" marB="38176"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0" lang="zh-CN" altLang="en-US" sz="1700" b="1" u="none" strike="noStrike" cap="none" normalizeH="0" baseline="0">
                          <a:ln>
                            <a:noFill/>
                          </a:ln>
                          <a:effectLst/>
                          <a:latin typeface="微软雅黑" panose="020B0503020204020204" pitchFamily="34" charset="-122"/>
                          <a:ea typeface="微软雅黑" panose="020B0503020204020204" pitchFamily="34" charset="-122"/>
                        </a:rPr>
                        <a:t>工时</a:t>
                      </a:r>
                      <a:endParaRPr kumimoji="0" lang="zh-CN" altLang="en-US" sz="1700" b="1" i="0" u="none" strike="noStrike" cap="none" normalizeH="0" baseline="0">
                        <a:ln>
                          <a:noFill/>
                        </a:ln>
                        <a:solidFill>
                          <a:srgbClr val="0000CC"/>
                        </a:solidFill>
                        <a:effectLst/>
                        <a:latin typeface="微软雅黑" panose="020B0503020204020204" pitchFamily="34" charset="-122"/>
                        <a:ea typeface="微软雅黑" panose="020B0503020204020204" pitchFamily="34" charset="-122"/>
                      </a:endParaRPr>
                    </a:p>
                  </a:txBody>
                  <a:tcPr marT="38176" marB="38176" anchor="ctr" horzOverflow="overflow"/>
                </a:tc>
                <a:extLst>
                  <a:ext uri="{0D108BD9-81ED-4DB2-BD59-A6C34878D82A}">
                    <a16:rowId xmlns:a16="http://schemas.microsoft.com/office/drawing/2014/main" val="10000"/>
                  </a:ext>
                </a:extLst>
              </a:tr>
            </a:tbl>
          </a:graphicData>
        </a:graphic>
      </p:graphicFrame>
      <p:grpSp>
        <p:nvGrpSpPr>
          <p:cNvPr id="64545" name="Group 52"/>
          <p:cNvGrpSpPr>
            <a:grpSpLocks/>
          </p:cNvGrpSpPr>
          <p:nvPr/>
        </p:nvGrpSpPr>
        <p:grpSpPr bwMode="auto">
          <a:xfrm>
            <a:off x="2887663" y="3952875"/>
            <a:ext cx="2438400" cy="381000"/>
            <a:chOff x="816" y="3024"/>
            <a:chExt cx="1536" cy="288"/>
          </a:xfrm>
        </p:grpSpPr>
        <p:sp>
          <p:nvSpPr>
            <p:cNvPr id="134197" name="Line 53"/>
            <p:cNvSpPr>
              <a:spLocks noChangeShapeType="1"/>
            </p:cNvSpPr>
            <p:nvPr/>
          </p:nvSpPr>
          <p:spPr bwMode="auto">
            <a:xfrm>
              <a:off x="1536" y="3168"/>
              <a:ext cx="0" cy="144"/>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98" name="Line 54"/>
            <p:cNvSpPr>
              <a:spLocks noChangeShapeType="1"/>
            </p:cNvSpPr>
            <p:nvPr/>
          </p:nvSpPr>
          <p:spPr bwMode="auto">
            <a:xfrm>
              <a:off x="816" y="3168"/>
              <a:ext cx="0" cy="144"/>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199" name="Line 55"/>
            <p:cNvSpPr>
              <a:spLocks noChangeShapeType="1"/>
            </p:cNvSpPr>
            <p:nvPr/>
          </p:nvSpPr>
          <p:spPr bwMode="auto">
            <a:xfrm>
              <a:off x="2352" y="3024"/>
              <a:ext cx="0" cy="288"/>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200" name="Line 56"/>
            <p:cNvSpPr>
              <a:spLocks noChangeShapeType="1"/>
            </p:cNvSpPr>
            <p:nvPr/>
          </p:nvSpPr>
          <p:spPr bwMode="auto">
            <a:xfrm>
              <a:off x="816" y="3168"/>
              <a:ext cx="720" cy="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201" name="Line 57"/>
            <p:cNvSpPr>
              <a:spLocks noChangeShapeType="1"/>
            </p:cNvSpPr>
            <p:nvPr/>
          </p:nvSpPr>
          <p:spPr bwMode="auto">
            <a:xfrm>
              <a:off x="1152" y="3024"/>
              <a:ext cx="0" cy="144"/>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sp>
          <p:nvSpPr>
            <p:cNvPr id="134202" name="Line 58"/>
            <p:cNvSpPr>
              <a:spLocks noChangeShapeType="1"/>
            </p:cNvSpPr>
            <p:nvPr/>
          </p:nvSpPr>
          <p:spPr bwMode="auto">
            <a:xfrm>
              <a:off x="1152" y="3024"/>
              <a:ext cx="1200" cy="0"/>
            </a:xfrm>
            <a:prstGeom prst="line">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lstStyle/>
            <a:p>
              <a:pPr algn="ctr" eaLnBrk="1" hangingPunct="1">
                <a:spcBef>
                  <a:spcPct val="20000"/>
                </a:spcBef>
                <a:defRPr/>
              </a:pPr>
              <a:endParaRPr lang="zh-CN" altLang="en-US">
                <a:latin typeface="微软雅黑" panose="020B0503020204020204" pitchFamily="34" charset="-122"/>
                <a:ea typeface="微软雅黑" panose="020B0503020204020204" pitchFamily="34" charset="-122"/>
              </a:endParaRPr>
            </a:p>
          </p:txBody>
        </p:sp>
      </p:grpSp>
      <p:sp>
        <p:nvSpPr>
          <p:cNvPr id="134204" name="Text Box 60"/>
          <p:cNvSpPr txBox="1">
            <a:spLocks noChangeArrowheads="1"/>
          </p:cNvSpPr>
          <p:nvPr/>
        </p:nvSpPr>
        <p:spPr bwMode="auto">
          <a:xfrm>
            <a:off x="1360488" y="2136775"/>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b="1">
                <a:solidFill>
                  <a:srgbClr val="7F7F7F"/>
                </a:solidFill>
                <a:latin typeface="微软雅黑" panose="020B0503020204020204" pitchFamily="34" charset="-122"/>
                <a:ea typeface="微软雅黑" panose="020B0503020204020204" pitchFamily="34" charset="-122"/>
              </a:rPr>
              <a:t>员工表</a:t>
            </a:r>
          </a:p>
        </p:txBody>
      </p:sp>
      <p:sp>
        <p:nvSpPr>
          <p:cNvPr id="134205" name="Text Box 61"/>
          <p:cNvSpPr txBox="1">
            <a:spLocks noChangeArrowheads="1"/>
          </p:cNvSpPr>
          <p:nvPr/>
        </p:nvSpPr>
        <p:spPr bwMode="auto">
          <a:xfrm>
            <a:off x="1360488" y="3127375"/>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b="1">
                <a:solidFill>
                  <a:srgbClr val="7F7F7F"/>
                </a:solidFill>
                <a:latin typeface="微软雅黑" panose="020B0503020204020204" pitchFamily="34" charset="-122"/>
                <a:ea typeface="微软雅黑" panose="020B0503020204020204" pitchFamily="34" charset="-122"/>
              </a:rPr>
              <a:t>职务表</a:t>
            </a:r>
          </a:p>
        </p:txBody>
      </p:sp>
      <p:sp>
        <p:nvSpPr>
          <p:cNvPr id="134206" name="Text Box 62"/>
          <p:cNvSpPr txBox="1">
            <a:spLocks noChangeArrowheads="1"/>
          </p:cNvSpPr>
          <p:nvPr/>
        </p:nvSpPr>
        <p:spPr bwMode="auto">
          <a:xfrm>
            <a:off x="1360488" y="4303713"/>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000" b="1">
                <a:solidFill>
                  <a:srgbClr val="7F7F7F"/>
                </a:solidFill>
                <a:latin typeface="微软雅黑" panose="020B0503020204020204" pitchFamily="34" charset="-122"/>
                <a:ea typeface="微软雅黑" panose="020B0503020204020204" pitchFamily="34" charset="-122"/>
              </a:rPr>
              <a:t>工程表</a:t>
            </a:r>
          </a:p>
        </p:txBody>
      </p:sp>
      <p:graphicFrame>
        <p:nvGraphicFramePr>
          <p:cNvPr id="37" name="Group 3"/>
          <p:cNvGraphicFramePr>
            <a:graphicFrameLocks noGrp="1"/>
          </p:cNvGraphicFramePr>
          <p:nvPr/>
        </p:nvGraphicFramePr>
        <p:xfrm>
          <a:off x="2339975" y="1060450"/>
          <a:ext cx="2819400" cy="334963"/>
        </p:xfrm>
        <a:graphic>
          <a:graphicData uri="http://schemas.openxmlformats.org/drawingml/2006/table">
            <a:tbl>
              <a:tblPr>
                <a:tableStyleId>{8A107856-5554-42FB-B03E-39F5DBC370BA}</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34963">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kern="1200" cap="none" normalizeH="0" baseline="0">
                          <a:ln>
                            <a:noFill/>
                          </a:ln>
                          <a:solidFill>
                            <a:srgbClr val="FF0000"/>
                          </a:solidFill>
                          <a:effectLst/>
                          <a:latin typeface="微软雅黑" panose="020B0503020204020204" pitchFamily="34" charset="-122"/>
                          <a:ea typeface="微软雅黑" panose="020B0503020204020204" pitchFamily="34" charset="-122"/>
                        </a:rPr>
                        <a:t>工程号</a:t>
                      </a:r>
                      <a:endParaRPr kumimoji="1" lang="zh-CN" altLang="en-US" sz="1700" b="1" u="none" strike="noStrike" kern="1200" cap="none" normalizeH="0" baseline="0">
                        <a:ln>
                          <a:noFill/>
                        </a:ln>
                        <a:solidFill>
                          <a:srgbClr val="FF0000"/>
                        </a:solidFill>
                        <a:effectLst/>
                        <a:latin typeface="微软雅黑" panose="020B0503020204020204" pitchFamily="34" charset="-122"/>
                        <a:ea typeface="微软雅黑" panose="020B0503020204020204" pitchFamily="34" charset="-122"/>
                        <a:cs typeface="+mn-cs"/>
                      </a:endParaRPr>
                    </a:p>
                  </a:txBody>
                  <a:tcPr marT="37943" marB="37943" anchor="ctr" horzOverflow="overflow"/>
                </a:tc>
                <a:tc>
                  <a:txBody>
                    <a:bodyPr/>
                    <a:lstStyle>
                      <a:lvl1pPr eaLnBrk="0" hangingPunct="0">
                        <a:spcBef>
                          <a:spcPct val="20000"/>
                        </a:spcBef>
                        <a:buSzPct val="75000"/>
                        <a:buFont typeface="Wingdings" pitchFamily="2" charset="2"/>
                        <a:defRPr sz="2800" b="1">
                          <a:solidFill>
                            <a:srgbClr val="0000CC"/>
                          </a:solidFill>
                          <a:latin typeface="Arial" pitchFamily="34" charset="0"/>
                          <a:ea typeface="宋体" pitchFamily="2" charset="-122"/>
                        </a:defRPr>
                      </a:lvl1pPr>
                      <a:lvl2pPr eaLnBrk="0" hangingPunct="0">
                        <a:spcBef>
                          <a:spcPct val="20000"/>
                        </a:spcBef>
                        <a:defRPr sz="2400" b="1">
                          <a:solidFill>
                            <a:srgbClr val="006600"/>
                          </a:solidFill>
                          <a:latin typeface="Arial" pitchFamily="34" charset="0"/>
                          <a:ea typeface="宋体" pitchFamily="2" charset="-122"/>
                        </a:defRPr>
                      </a:lvl2pPr>
                      <a:lvl3pPr eaLnBrk="0" hangingPunct="0">
                        <a:spcBef>
                          <a:spcPct val="20000"/>
                        </a:spcBef>
                        <a:defRPr sz="2000">
                          <a:solidFill>
                            <a:schemeClr val="tx1"/>
                          </a:solidFill>
                          <a:latin typeface="Arial" pitchFamily="34" charset="0"/>
                          <a:ea typeface="宋体" pitchFamily="2" charset="-122"/>
                        </a:defRPr>
                      </a:lvl3pPr>
                      <a:lvl4pPr eaLnBrk="0" hangingPunct="0">
                        <a:spcBef>
                          <a:spcPct val="20000"/>
                        </a:spcBef>
                        <a:defRPr>
                          <a:solidFill>
                            <a:schemeClr val="tx1"/>
                          </a:solidFill>
                          <a:latin typeface="Arial" pitchFamily="34" charset="0"/>
                          <a:ea typeface="宋体" pitchFamily="2" charset="-122"/>
                        </a:defRPr>
                      </a:lvl4pPr>
                      <a:lvl5pPr eaLnBrk="0" hangingPunct="0">
                        <a:spcBef>
                          <a:spcPct val="20000"/>
                        </a:spcBef>
                        <a:defRPr>
                          <a:solidFill>
                            <a:schemeClr val="tx1"/>
                          </a:solidFill>
                          <a:latin typeface="Arial" pitchFamily="34" charset="0"/>
                          <a:ea typeface="宋体" pitchFamily="2" charset="-122"/>
                        </a:defRPr>
                      </a:lvl5pPr>
                      <a:lvl6pPr eaLnBrk="0" fontAlgn="base" hangingPunct="0">
                        <a:spcBef>
                          <a:spcPct val="20000"/>
                        </a:spcBef>
                        <a:spcAft>
                          <a:spcPct val="0"/>
                        </a:spcAft>
                        <a:defRPr>
                          <a:solidFill>
                            <a:schemeClr val="tx1"/>
                          </a:solidFill>
                          <a:latin typeface="Arial" pitchFamily="34" charset="0"/>
                          <a:ea typeface="宋体" pitchFamily="2" charset="-122"/>
                        </a:defRPr>
                      </a:lvl6pPr>
                      <a:lvl7pPr eaLnBrk="0" fontAlgn="base" hangingPunct="0">
                        <a:spcBef>
                          <a:spcPct val="20000"/>
                        </a:spcBef>
                        <a:spcAft>
                          <a:spcPct val="0"/>
                        </a:spcAft>
                        <a:defRPr>
                          <a:solidFill>
                            <a:schemeClr val="tx1"/>
                          </a:solidFill>
                          <a:latin typeface="Arial" pitchFamily="34" charset="0"/>
                          <a:ea typeface="宋体" pitchFamily="2" charset="-122"/>
                        </a:defRPr>
                      </a:lvl7pPr>
                      <a:lvl8pPr eaLnBrk="0" fontAlgn="base" hangingPunct="0">
                        <a:spcBef>
                          <a:spcPct val="20000"/>
                        </a:spcBef>
                        <a:spcAft>
                          <a:spcPct val="0"/>
                        </a:spcAft>
                        <a:defRPr>
                          <a:solidFill>
                            <a:schemeClr val="tx1"/>
                          </a:solidFill>
                          <a:latin typeface="Arial" pitchFamily="34" charset="0"/>
                          <a:ea typeface="宋体" pitchFamily="2" charset="-122"/>
                        </a:defRPr>
                      </a:lvl8pPr>
                      <a:lvl9pPr eaLnBrk="0" fontAlgn="base" hangingPunct="0">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Tx/>
                        <a:buSzPct val="75000"/>
                        <a:buFont typeface="Wingdings" pitchFamily="2" charset="2"/>
                        <a:buNone/>
                        <a:tabLst/>
                      </a:pPr>
                      <a:r>
                        <a:rPr kumimoji="1" lang="zh-CN" altLang="en-US" sz="1700" b="1" u="none" strike="noStrike" kern="1200" cap="none" normalizeH="0" baseline="0">
                          <a:ln>
                            <a:noFill/>
                          </a:ln>
                          <a:effectLst/>
                          <a:latin typeface="微软雅黑" panose="020B0503020204020204" pitchFamily="34" charset="-122"/>
                          <a:ea typeface="微软雅黑" panose="020B0503020204020204" pitchFamily="34" charset="-122"/>
                        </a:rPr>
                        <a:t>工程名称</a:t>
                      </a:r>
                      <a:endParaRPr kumimoji="1" lang="zh-CN" altLang="en-US" sz="1700" b="1" u="none" strike="noStrike" kern="1200" cap="none" normalizeH="0" baseline="0">
                        <a:ln>
                          <a:noFill/>
                        </a:ln>
                        <a:solidFill>
                          <a:srgbClr val="0000CC"/>
                        </a:solidFill>
                        <a:effectLst/>
                        <a:latin typeface="微软雅黑" panose="020B0503020204020204" pitchFamily="34" charset="-122"/>
                        <a:ea typeface="微软雅黑" panose="020B0503020204020204" pitchFamily="34" charset="-122"/>
                        <a:cs typeface="+mn-cs"/>
                      </a:endParaRPr>
                    </a:p>
                  </a:txBody>
                  <a:tcPr marT="37943" marB="37943" anchor="ctr" horzOverflow="overflow"/>
                </a:tc>
                <a:extLst>
                  <a:ext uri="{0D108BD9-81ED-4DB2-BD59-A6C34878D82A}">
                    <a16:rowId xmlns:a16="http://schemas.microsoft.com/office/drawing/2014/main" val="10000"/>
                  </a:ext>
                </a:extLst>
              </a:tr>
            </a:tbl>
          </a:graphicData>
        </a:graphic>
      </p:graphicFrame>
      <p:grpSp>
        <p:nvGrpSpPr>
          <p:cNvPr id="64557" name="Group 11"/>
          <p:cNvGrpSpPr>
            <a:grpSpLocks/>
          </p:cNvGrpSpPr>
          <p:nvPr/>
        </p:nvGrpSpPr>
        <p:grpSpPr bwMode="auto">
          <a:xfrm>
            <a:off x="3025775" y="806450"/>
            <a:ext cx="1447800" cy="254000"/>
            <a:chOff x="912" y="912"/>
            <a:chExt cx="912" cy="192"/>
          </a:xfrm>
        </p:grpSpPr>
        <p:sp>
          <p:nvSpPr>
            <p:cNvPr id="39" name="Line 12"/>
            <p:cNvSpPr>
              <a:spLocks noChangeShapeType="1"/>
            </p:cNvSpPr>
            <p:nvPr/>
          </p:nvSpPr>
          <p:spPr bwMode="auto">
            <a:xfrm>
              <a:off x="912" y="912"/>
              <a:ext cx="0" cy="192"/>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algn="ctr" eaLnBrk="1" hangingPunct="1">
                <a:spcBef>
                  <a:spcPct val="20000"/>
                </a:spcBef>
                <a:defRPr/>
              </a:pPr>
              <a:endParaRPr lang="zh-CN" altLang="en-US"/>
            </a:p>
          </p:txBody>
        </p:sp>
        <p:sp>
          <p:nvSpPr>
            <p:cNvPr id="40" name="Line 13"/>
            <p:cNvSpPr>
              <a:spLocks noChangeShapeType="1"/>
            </p:cNvSpPr>
            <p:nvPr/>
          </p:nvSpPr>
          <p:spPr bwMode="auto">
            <a:xfrm>
              <a:off x="912" y="912"/>
              <a:ext cx="912" cy="0"/>
            </a:xfrm>
            <a:prstGeom prst="line">
              <a:avLst/>
            </a:prstGeom>
            <a:ln>
              <a:headEnd/>
              <a:tailEnd/>
            </a:ln>
          </p:spPr>
          <p:style>
            <a:lnRef idx="3">
              <a:schemeClr val="accent3"/>
            </a:lnRef>
            <a:fillRef idx="0">
              <a:schemeClr val="accent3"/>
            </a:fillRef>
            <a:effectRef idx="2">
              <a:schemeClr val="accent3"/>
            </a:effectRef>
            <a:fontRef idx="minor">
              <a:schemeClr val="tx1"/>
            </a:fontRef>
          </p:style>
          <p:txBody>
            <a:bodyPr/>
            <a:lstStyle/>
            <a:p>
              <a:pPr algn="ctr" eaLnBrk="1" hangingPunct="1">
                <a:spcBef>
                  <a:spcPct val="20000"/>
                </a:spcBef>
                <a:defRPr/>
              </a:pPr>
              <a:endParaRPr lang="zh-CN" altLang="en-US"/>
            </a:p>
          </p:txBody>
        </p:sp>
      </p:grpSp>
      <p:sp>
        <p:nvSpPr>
          <p:cNvPr id="41" name="Line 14"/>
          <p:cNvSpPr>
            <a:spLocks noChangeShapeType="1"/>
          </p:cNvSpPr>
          <p:nvPr/>
        </p:nvSpPr>
        <p:spPr bwMode="auto">
          <a:xfrm>
            <a:off x="4473575" y="806450"/>
            <a:ext cx="0" cy="25400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p>
            <a:pPr algn="ctr" eaLnBrk="1" hangingPunct="1">
              <a:spcBef>
                <a:spcPct val="20000"/>
              </a:spcBef>
              <a:defRPr/>
            </a:pPr>
            <a:endParaRPr lang="zh-CN" altLang="en-US"/>
          </a:p>
        </p:txBody>
      </p:sp>
      <p:sp>
        <p:nvSpPr>
          <p:cNvPr id="42" name="矩形 41"/>
          <p:cNvSpPr/>
          <p:nvPr/>
        </p:nvSpPr>
        <p:spPr>
          <a:xfrm>
            <a:off x="1360488" y="1014413"/>
            <a:ext cx="954087" cy="400050"/>
          </a:xfrm>
          <a:prstGeom prst="rect">
            <a:avLst/>
          </a:prstGeom>
        </p:spPr>
        <p:txBody>
          <a:bodyPr wrap="none">
            <a:spAutoFit/>
          </a:bodyPr>
          <a:lstStyle/>
          <a:p>
            <a:pPr eaLnBrk="1" hangingPunct="1">
              <a:spcBef>
                <a:spcPct val="20000"/>
              </a:spcBef>
              <a:defRPr/>
            </a:pPr>
            <a:r>
              <a:rPr lang="zh-CN" altLang="en-US" sz="2000" b="1">
                <a:solidFill>
                  <a:schemeClr val="bg1">
                    <a:lumMod val="50000"/>
                  </a:schemeClr>
                </a:solidFill>
                <a:latin typeface="微软雅黑" panose="020B0503020204020204" pitchFamily="34" charset="-122"/>
                <a:ea typeface="微软雅黑" panose="020B0503020204020204" pitchFamily="34" charset="-122"/>
              </a:rPr>
              <a:t>工程表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204"/>
                                        </p:tgtEl>
                                        <p:attrNameLst>
                                          <p:attrName>style.visibility</p:attrName>
                                        </p:attrNameLst>
                                      </p:cBhvr>
                                      <p:to>
                                        <p:strVal val="visible"/>
                                      </p:to>
                                    </p:set>
                                    <p:animEffect transition="in" filter="fade">
                                      <p:cBhvr>
                                        <p:cTn id="7" dur="1000"/>
                                        <p:tgtEl>
                                          <p:spTgt spid="134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205"/>
                                        </p:tgtEl>
                                        <p:attrNameLst>
                                          <p:attrName>style.visibility</p:attrName>
                                        </p:attrNameLst>
                                      </p:cBhvr>
                                      <p:to>
                                        <p:strVal val="visible"/>
                                      </p:to>
                                    </p:set>
                                    <p:animEffect transition="in" filter="fade">
                                      <p:cBhvr>
                                        <p:cTn id="12" dur="1000"/>
                                        <p:tgtEl>
                                          <p:spTgt spid="134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4206"/>
                                        </p:tgtEl>
                                        <p:attrNameLst>
                                          <p:attrName>style.visibility</p:attrName>
                                        </p:attrNameLst>
                                      </p:cBhvr>
                                      <p:to>
                                        <p:strVal val="visible"/>
                                      </p:to>
                                    </p:set>
                                    <p:animEffect transition="in" filter="fade">
                                      <p:cBhvr>
                                        <p:cTn id="17" dur="1000"/>
                                        <p:tgtEl>
                                          <p:spTgt spid="13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204" grpId="0" animBg="1"/>
      <p:bldP spid="134205" grpId="0" animBg="1"/>
      <p:bldP spid="13420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规范化实例（二）</a:t>
            </a:r>
          </a:p>
        </p:txBody>
      </p:sp>
      <p:sp>
        <p:nvSpPr>
          <p:cNvPr id="64516" name="Rectangle 619"/>
          <p:cNvSpPr>
            <a:spLocks noChangeArrowheads="1"/>
          </p:cNvSpPr>
          <p:nvPr/>
        </p:nvSpPr>
        <p:spPr bwMode="auto">
          <a:xfrm>
            <a:off x="827088" y="2455863"/>
            <a:ext cx="8066087" cy="2778125"/>
          </a:xfrm>
          <a:prstGeom prst="rect">
            <a:avLst/>
          </a:prstGeom>
        </p:spPr>
        <p:txBody>
          <a:bodyPr/>
          <a:lstStyle/>
          <a:p>
            <a:pPr marL="266700" indent="-266700" defTabSz="712788" eaLnBrk="1" hangingPunct="1">
              <a:lnSpc>
                <a:spcPct val="150000"/>
              </a:lnSpc>
              <a:spcBef>
                <a:spcPct val="20000"/>
              </a:spcBef>
              <a:buFont typeface="Wingdings" panose="05000000000000000000" pitchFamily="2" charset="2"/>
              <a:buChar char="l"/>
              <a:defRPr/>
            </a:pPr>
            <a:r>
              <a:rPr lang="zh-CN" altLang="en-US" sz="1800">
                <a:solidFill>
                  <a:schemeClr val="bg1">
                    <a:lumMod val="50000"/>
                  </a:schemeClr>
                </a:solidFill>
                <a:latin typeface="微软雅黑" panose="020B0503020204020204" pitchFamily="34" charset="-122"/>
                <a:ea typeface="微软雅黑" panose="020B0503020204020204" pitchFamily="34" charset="-122"/>
              </a:rPr>
              <a:t>设计表一：用户名，</a:t>
            </a:r>
            <a:r>
              <a:rPr lang="en-US" altLang="zh-CN" sz="1800">
                <a:solidFill>
                  <a:schemeClr val="bg1">
                    <a:lumMod val="50000"/>
                  </a:schemeClr>
                </a:solidFill>
                <a:latin typeface="微软雅黑" panose="020B0503020204020204" pitchFamily="34" charset="-122"/>
                <a:ea typeface="微软雅黑" panose="020B0503020204020204" pitchFamily="34" charset="-122"/>
              </a:rPr>
              <a:t>email</a:t>
            </a:r>
            <a:r>
              <a:rPr lang="zh-CN" altLang="en-US" sz="1800">
                <a:solidFill>
                  <a:schemeClr val="bg1">
                    <a:lumMod val="50000"/>
                  </a:schemeClr>
                </a:solidFill>
                <a:latin typeface="微软雅黑" panose="020B0503020204020204" pitchFamily="34" charset="-122"/>
                <a:ea typeface="微软雅黑" panose="020B0503020204020204" pitchFamily="34" charset="-122"/>
              </a:rPr>
              <a:t>，主页，电话，联系地址，发帖标题，发帖内容，回复标题，回复内容						</a:t>
            </a:r>
          </a:p>
          <a:p>
            <a:pPr marL="890588" lvl="2" indent="-177800" defTabSz="712788" eaLnBrk="1" hangingPunct="1">
              <a:spcBef>
                <a:spcPct val="20000"/>
              </a:spcBef>
              <a:buFont typeface="Arial" pitchFamily="34" charset="0"/>
              <a:buChar char="•"/>
              <a:defRPr/>
            </a:pPr>
            <a:r>
              <a:rPr lang="zh-CN" altLang="en-US" sz="1800">
                <a:latin typeface="+mn-lt"/>
                <a:ea typeface="+mn-ea"/>
              </a:rPr>
              <a:t>存在什么问题？</a:t>
            </a:r>
            <a:endParaRPr lang="zh-CN" altLang="en-US" sz="1800">
              <a:solidFill>
                <a:schemeClr val="bg1">
                  <a:lumMod val="50000"/>
                </a:schemeClr>
              </a:solidFill>
              <a:latin typeface="微软雅黑" panose="020B0503020204020204" pitchFamily="34" charset="-122"/>
              <a:ea typeface="微软雅黑" panose="020B0503020204020204" pitchFamily="34" charset="-122"/>
            </a:endParaRPr>
          </a:p>
          <a:p>
            <a:pPr marL="266700" indent="-266700" defTabSz="712788" eaLnBrk="1" hangingPunct="1">
              <a:lnSpc>
                <a:spcPct val="150000"/>
              </a:lnSpc>
              <a:spcBef>
                <a:spcPct val="20000"/>
              </a:spcBef>
              <a:buFont typeface="Wingdings" panose="05000000000000000000" pitchFamily="2" charset="2"/>
              <a:buChar char="l"/>
              <a:defRPr/>
            </a:pPr>
            <a:r>
              <a:rPr lang="zh-CN" altLang="en-US" sz="1800">
                <a:solidFill>
                  <a:schemeClr val="bg1">
                    <a:lumMod val="50000"/>
                  </a:schemeClr>
                </a:solidFill>
                <a:latin typeface="微软雅黑" panose="020B0503020204020204" pitchFamily="34" charset="-122"/>
                <a:ea typeface="微软雅黑" panose="020B0503020204020204" pitchFamily="34" charset="-122"/>
              </a:rPr>
              <a:t>设计表二：用户名，</a:t>
            </a:r>
            <a:r>
              <a:rPr lang="en-US" altLang="zh-CN" sz="1800">
                <a:solidFill>
                  <a:schemeClr val="bg1">
                    <a:lumMod val="50000"/>
                  </a:schemeClr>
                </a:solidFill>
                <a:latin typeface="微软雅黑" panose="020B0503020204020204" pitchFamily="34" charset="-122"/>
                <a:ea typeface="微软雅黑" panose="020B0503020204020204" pitchFamily="34" charset="-122"/>
              </a:rPr>
              <a:t>email</a:t>
            </a:r>
            <a:r>
              <a:rPr lang="zh-CN" altLang="en-US" sz="1800">
                <a:solidFill>
                  <a:schemeClr val="bg1">
                    <a:lumMod val="50000"/>
                  </a:schemeClr>
                </a:solidFill>
                <a:latin typeface="微软雅黑" panose="020B0503020204020204" pitchFamily="34" charset="-122"/>
                <a:ea typeface="微软雅黑" panose="020B0503020204020204" pitchFamily="34" charset="-122"/>
              </a:rPr>
              <a:t>，主页，电话，联系地址，发帖</a:t>
            </a:r>
            <a:r>
              <a:rPr lang="en-US" altLang="zh-CN" sz="1800">
                <a:solidFill>
                  <a:schemeClr val="bg1">
                    <a:lumMod val="50000"/>
                  </a:schemeClr>
                </a:solidFill>
                <a:latin typeface="微软雅黑" panose="020B0503020204020204" pitchFamily="34" charset="-122"/>
                <a:ea typeface="微软雅黑" panose="020B0503020204020204" pitchFamily="34" charset="-122"/>
              </a:rPr>
              <a:t>ID</a:t>
            </a:r>
            <a:r>
              <a:rPr lang="zh-CN" altLang="en-US" sz="1800">
                <a:solidFill>
                  <a:schemeClr val="bg1">
                    <a:lumMod val="50000"/>
                  </a:schemeClr>
                </a:solidFill>
                <a:latin typeface="微软雅黑" panose="020B0503020204020204" pitchFamily="34" charset="-122"/>
                <a:ea typeface="微软雅黑" panose="020B0503020204020204" pitchFamily="34" charset="-122"/>
              </a:rPr>
              <a:t>，发帖标题，发帖内容，回复</a:t>
            </a:r>
            <a:r>
              <a:rPr lang="en-US" altLang="zh-CN" sz="1800">
                <a:solidFill>
                  <a:schemeClr val="bg1">
                    <a:lumMod val="50000"/>
                  </a:schemeClr>
                </a:solidFill>
                <a:latin typeface="微软雅黑" panose="020B0503020204020204" pitchFamily="34" charset="-122"/>
                <a:ea typeface="微软雅黑" panose="020B0503020204020204" pitchFamily="34" charset="-122"/>
              </a:rPr>
              <a:t>ID</a:t>
            </a:r>
            <a:r>
              <a:rPr lang="zh-CN" altLang="en-US" sz="1800">
                <a:solidFill>
                  <a:schemeClr val="bg1">
                    <a:lumMod val="50000"/>
                  </a:schemeClr>
                </a:solidFill>
                <a:latin typeface="微软雅黑" panose="020B0503020204020204" pitchFamily="34" charset="-122"/>
                <a:ea typeface="微软雅黑" panose="020B0503020204020204" pitchFamily="34" charset="-122"/>
              </a:rPr>
              <a:t>，回复标题，回复内容</a:t>
            </a:r>
          </a:p>
          <a:p>
            <a:pPr marL="890588" lvl="2" indent="-177800" defTabSz="712788" eaLnBrk="1" hangingPunct="1">
              <a:spcBef>
                <a:spcPct val="20000"/>
              </a:spcBef>
              <a:buFont typeface="Arial" pitchFamily="34" charset="0"/>
              <a:buChar char="•"/>
              <a:defRPr/>
            </a:pPr>
            <a:r>
              <a:rPr lang="zh-CN" altLang="en-US" sz="1800">
                <a:latin typeface="+mn-lt"/>
                <a:ea typeface="+mn-ea"/>
              </a:rPr>
              <a:t>主键是什么？</a:t>
            </a:r>
          </a:p>
          <a:p>
            <a:pPr marL="266700" indent="-266700" defTabSz="712788" eaLnBrk="1" hangingPunct="1">
              <a:lnSpc>
                <a:spcPct val="150000"/>
              </a:lnSpc>
              <a:spcBef>
                <a:spcPct val="20000"/>
              </a:spcBef>
              <a:buFont typeface="Wingdings" panose="05000000000000000000" pitchFamily="2" charset="2"/>
              <a:buChar char="l"/>
              <a:defRPr/>
            </a:pPr>
            <a:endParaRPr lang="zh-CN" altLang="en-US" sz="1800">
              <a:solidFill>
                <a:schemeClr val="bg1">
                  <a:lumMod val="50000"/>
                </a:schemeClr>
              </a:solidFill>
              <a:latin typeface="微软雅黑" panose="020B0503020204020204" pitchFamily="34" charset="-122"/>
              <a:ea typeface="微软雅黑" panose="020B0503020204020204" pitchFamily="34" charset="-122"/>
            </a:endParaRPr>
          </a:p>
          <a:p>
            <a:pPr marL="266700" indent="-266700" defTabSz="712788" eaLnBrk="1" hangingPunct="1">
              <a:lnSpc>
                <a:spcPct val="150000"/>
              </a:lnSpc>
              <a:spcBef>
                <a:spcPct val="20000"/>
              </a:spcBef>
              <a:buFont typeface="Wingdings" panose="05000000000000000000" pitchFamily="2" charset="2"/>
              <a:buChar char="l"/>
              <a:defRPr/>
            </a:pPr>
            <a:endParaRPr lang="en-US" altLang="zh-CN" sz="1800">
              <a:solidFill>
                <a:schemeClr val="bg1">
                  <a:lumMod val="50000"/>
                </a:schemeClr>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476375" y="815975"/>
            <a:ext cx="5264150" cy="149542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gn="ctr" eaLnBrk="1" hangingPunct="1">
              <a:lnSpc>
                <a:spcPct val="150000"/>
              </a:lnSpc>
              <a:spcBef>
                <a:spcPct val="20000"/>
              </a:spcBef>
              <a:defRPr/>
            </a:pPr>
            <a:r>
              <a:rPr lang="zh-CN" altLang="en-US" sz="2000" b="1">
                <a:solidFill>
                  <a:schemeClr val="accent6">
                    <a:lumMod val="75000"/>
                  </a:schemeClr>
                </a:solidFill>
                <a:latin typeface="微软雅黑" panose="020B0503020204020204" pitchFamily="34" charset="-122"/>
                <a:ea typeface="微软雅黑" panose="020B0503020204020204" pitchFamily="34" charset="-122"/>
              </a:rPr>
              <a:t>设计一个论坛数据库</a:t>
            </a:r>
          </a:p>
          <a:p>
            <a:pPr algn="ctr" eaLnBrk="1" hangingPunct="1">
              <a:lnSpc>
                <a:spcPct val="150000"/>
              </a:lnSpc>
              <a:spcBef>
                <a:spcPct val="20000"/>
              </a:spcBef>
              <a:defRPr/>
            </a:pPr>
            <a:r>
              <a:rPr lang="zh-CN" altLang="en-US" sz="1800">
                <a:solidFill>
                  <a:schemeClr val="bg1">
                    <a:lumMod val="50000"/>
                  </a:schemeClr>
                </a:solidFill>
                <a:latin typeface="微软雅黑" pitchFamily="34" charset="-122"/>
                <a:ea typeface="微软雅黑" pitchFamily="34" charset="-122"/>
              </a:rPr>
              <a:t>用户：用户名，</a:t>
            </a:r>
            <a:r>
              <a:rPr lang="en-US" altLang="zh-CN" sz="1800">
                <a:solidFill>
                  <a:schemeClr val="bg1">
                    <a:lumMod val="50000"/>
                  </a:schemeClr>
                </a:solidFill>
                <a:latin typeface="微软雅黑" pitchFamily="34" charset="-122"/>
                <a:ea typeface="微软雅黑" pitchFamily="34" charset="-122"/>
              </a:rPr>
              <a:t>email</a:t>
            </a:r>
            <a:r>
              <a:rPr lang="zh-CN" altLang="en-US" sz="1800">
                <a:solidFill>
                  <a:schemeClr val="bg1">
                    <a:lumMod val="50000"/>
                  </a:schemeClr>
                </a:solidFill>
                <a:latin typeface="微软雅黑" pitchFamily="34" charset="-122"/>
                <a:ea typeface="微软雅黑" pitchFamily="34" charset="-122"/>
              </a:rPr>
              <a:t>，主页，电话，联系地址</a:t>
            </a:r>
          </a:p>
          <a:p>
            <a:pPr algn="ctr" eaLnBrk="1" hangingPunct="1">
              <a:lnSpc>
                <a:spcPct val="150000"/>
              </a:lnSpc>
              <a:spcBef>
                <a:spcPct val="20000"/>
              </a:spcBef>
              <a:defRPr/>
            </a:pPr>
            <a:r>
              <a:rPr lang="zh-CN" altLang="en-US" sz="1800">
                <a:solidFill>
                  <a:schemeClr val="bg1">
                    <a:lumMod val="50000"/>
                  </a:schemeClr>
                </a:solidFill>
                <a:latin typeface="微软雅黑" pitchFamily="34" charset="-122"/>
                <a:ea typeface="微软雅黑" pitchFamily="34" charset="-122"/>
              </a:rPr>
              <a:t>帖子：发帖标题，发帖内容，回复标题，回复内容</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分析依赖关系</a:t>
            </a:r>
          </a:p>
        </p:txBody>
      </p:sp>
      <p:sp>
        <p:nvSpPr>
          <p:cNvPr id="65540" name="Rectangle 5"/>
          <p:cNvSpPr>
            <a:spLocks noChangeArrowheads="1"/>
          </p:cNvSpPr>
          <p:nvPr/>
        </p:nvSpPr>
        <p:spPr bwMode="auto">
          <a:xfrm>
            <a:off x="755650" y="666750"/>
            <a:ext cx="7775575" cy="4567238"/>
          </a:xfrm>
          <a:prstGeom prst="rect">
            <a:avLst/>
          </a:prstGeom>
        </p:spPr>
        <p:txBody>
          <a:bodyPr/>
          <a:lstStyle/>
          <a:p>
            <a:pPr marL="266700" indent="-266700" defTabSz="712788" eaLnBrk="1" hangingPunct="1">
              <a:lnSpc>
                <a:spcPct val="150000"/>
              </a:lnSpc>
              <a:spcBef>
                <a:spcPct val="20000"/>
              </a:spcBef>
              <a:buFont typeface="Wingdings" panose="05000000000000000000" pitchFamily="2" charset="2"/>
              <a:buChar char="l"/>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依赖关系：</a:t>
            </a:r>
            <a:r>
              <a:rPr lang="en-US" altLang="zh-CN" sz="2000">
                <a:solidFill>
                  <a:schemeClr val="bg1">
                    <a:lumMod val="50000"/>
                  </a:schemeClr>
                </a:solidFill>
                <a:latin typeface="微软雅黑" panose="020B0503020204020204" pitchFamily="34" charset="-122"/>
                <a:ea typeface="微软雅黑" panose="020B0503020204020204" pitchFamily="34" charset="-122"/>
              </a:rPr>
              <a:t>(</a:t>
            </a:r>
            <a:r>
              <a:rPr lang="zh-CN" altLang="en-US" sz="2000">
                <a:solidFill>
                  <a:schemeClr val="bg1">
                    <a:lumMod val="50000"/>
                  </a:schemeClr>
                </a:solidFill>
                <a:latin typeface="微软雅黑" panose="020B0503020204020204" pitchFamily="34" charset="-122"/>
                <a:ea typeface="微软雅黑" panose="020B0503020204020204" pitchFamily="34" charset="-122"/>
              </a:rPr>
              <a:t>用户名，发帖</a:t>
            </a:r>
            <a:r>
              <a:rPr lang="en-US" altLang="zh-CN" sz="2000">
                <a:solidFill>
                  <a:schemeClr val="bg1">
                    <a:lumMod val="50000"/>
                  </a:schemeClr>
                </a:solidFill>
                <a:latin typeface="微软雅黑" panose="020B0503020204020204" pitchFamily="34" charset="-122"/>
                <a:ea typeface="微软雅黑" panose="020B0503020204020204" pitchFamily="34" charset="-122"/>
              </a:rPr>
              <a:t>ID</a:t>
            </a:r>
            <a:r>
              <a:rPr lang="zh-CN" altLang="en-US" sz="2000">
                <a:solidFill>
                  <a:schemeClr val="bg1">
                    <a:lumMod val="50000"/>
                  </a:schemeClr>
                </a:solidFill>
                <a:latin typeface="微软雅黑" panose="020B0503020204020204" pitchFamily="34" charset="-122"/>
                <a:ea typeface="微软雅黑" panose="020B0503020204020204" pitchFamily="34" charset="-122"/>
              </a:rPr>
              <a:t>，回复</a:t>
            </a:r>
            <a:r>
              <a:rPr lang="en-US" altLang="zh-CN" sz="2000">
                <a:solidFill>
                  <a:schemeClr val="bg1">
                    <a:lumMod val="50000"/>
                  </a:schemeClr>
                </a:solidFill>
                <a:latin typeface="微软雅黑" panose="020B0503020204020204" pitchFamily="34" charset="-122"/>
                <a:ea typeface="微软雅黑" panose="020B0503020204020204" pitchFamily="34" charset="-122"/>
              </a:rPr>
              <a:t>ID) → (email</a:t>
            </a:r>
            <a:r>
              <a:rPr lang="zh-CN" altLang="en-US" sz="2000">
                <a:solidFill>
                  <a:schemeClr val="bg1">
                    <a:lumMod val="50000"/>
                  </a:schemeClr>
                </a:solidFill>
                <a:latin typeface="微软雅黑" panose="020B0503020204020204" pitchFamily="34" charset="-122"/>
                <a:ea typeface="微软雅黑" panose="020B0503020204020204" pitchFamily="34" charset="-122"/>
              </a:rPr>
              <a:t>，主页，电话，联系地址，发帖标题，发帖内容，回复标题，回复内容）</a:t>
            </a:r>
            <a:br>
              <a:rPr lang="en-US" altLang="zh-CN" sz="2000">
                <a:solidFill>
                  <a:schemeClr val="bg1">
                    <a:lumMod val="50000"/>
                  </a:schemeClr>
                </a:solidFill>
                <a:latin typeface="微软雅黑" panose="020B0503020204020204" pitchFamily="34" charset="-122"/>
                <a:ea typeface="微软雅黑" panose="020B0503020204020204" pitchFamily="34" charset="-122"/>
              </a:rPr>
            </a:br>
            <a:endParaRPr lang="en-US" altLang="zh-CN" sz="2000">
              <a:solidFill>
                <a:schemeClr val="bg1">
                  <a:lumMod val="50000"/>
                </a:schemeClr>
              </a:solidFill>
              <a:latin typeface="微软雅黑" panose="020B0503020204020204" pitchFamily="34" charset="-122"/>
              <a:ea typeface="微软雅黑" panose="020B0503020204020204" pitchFamily="34" charset="-122"/>
            </a:endParaRPr>
          </a:p>
          <a:p>
            <a:pPr marL="266700" indent="-266700" defTabSz="712788" eaLnBrk="1" hangingPunct="1">
              <a:lnSpc>
                <a:spcPct val="150000"/>
              </a:lnSpc>
              <a:spcBef>
                <a:spcPct val="20000"/>
              </a:spcBef>
              <a:buFont typeface="Wingdings" panose="05000000000000000000" pitchFamily="2" charset="2"/>
              <a:buChar char="l"/>
              <a:defRPr/>
            </a:pPr>
            <a:r>
              <a:rPr lang="zh-CN" altLang="en-US" sz="2000">
                <a:solidFill>
                  <a:schemeClr val="bg1">
                    <a:lumMod val="50000"/>
                  </a:schemeClr>
                </a:solidFill>
                <a:latin typeface="微软雅黑" panose="020B0503020204020204" pitchFamily="34" charset="-122"/>
                <a:ea typeface="微软雅黑" panose="020B0503020204020204" pitchFamily="34" charset="-122"/>
              </a:rPr>
              <a:t>还存在如下依赖关系：</a:t>
            </a:r>
          </a:p>
          <a:p>
            <a:pPr marL="641350" lvl="1" indent="-285750" defTabSz="712788" eaLnBrk="1" hangingPunct="1">
              <a:lnSpc>
                <a:spcPct val="150000"/>
              </a:lnSpc>
              <a:spcBef>
                <a:spcPct val="20000"/>
              </a:spcBef>
              <a:buFont typeface="Wingdings" panose="05000000000000000000" pitchFamily="2" charset="2"/>
              <a:buChar char="Ø"/>
              <a:defRPr/>
            </a:pP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用户名</a:t>
            </a:r>
            <a:r>
              <a:rPr lang="en-US" altLang="zh-CN" sz="1600">
                <a:latin typeface="微软雅黑" panose="020B0503020204020204" pitchFamily="34" charset="-122"/>
                <a:ea typeface="微软雅黑" panose="020B0503020204020204" pitchFamily="34" charset="-122"/>
              </a:rPr>
              <a:t>) → (email,</a:t>
            </a:r>
            <a:r>
              <a:rPr lang="zh-CN" altLang="en-US" sz="1600">
                <a:latin typeface="微软雅黑" panose="020B0503020204020204" pitchFamily="34" charset="-122"/>
                <a:ea typeface="微软雅黑" panose="020B0503020204020204" pitchFamily="34" charset="-122"/>
              </a:rPr>
              <a:t>主页</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电话</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联系地址</a:t>
            </a:r>
            <a:r>
              <a:rPr lang="en-US" altLang="zh-CN" sz="1600">
                <a:latin typeface="微软雅黑" panose="020B0503020204020204" pitchFamily="34" charset="-122"/>
                <a:ea typeface="微软雅黑" panose="020B0503020204020204" pitchFamily="34" charset="-122"/>
              </a:rPr>
              <a:t>)</a:t>
            </a:r>
          </a:p>
          <a:p>
            <a:pPr marL="641350" lvl="1" indent="-285750" defTabSz="712788" eaLnBrk="1" hangingPunct="1">
              <a:lnSpc>
                <a:spcPct val="150000"/>
              </a:lnSpc>
              <a:spcBef>
                <a:spcPct val="20000"/>
              </a:spcBef>
              <a:buFont typeface="Wingdings" panose="05000000000000000000" pitchFamily="2" charset="2"/>
              <a:buChar char="Ø"/>
              <a:defRPr/>
            </a:pP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发帖</a:t>
            </a:r>
            <a:r>
              <a:rPr lang="en-US" altLang="zh-CN" sz="1600">
                <a:latin typeface="微软雅黑" panose="020B0503020204020204" pitchFamily="34" charset="-122"/>
                <a:ea typeface="微软雅黑" panose="020B0503020204020204" pitchFamily="34" charset="-122"/>
              </a:rPr>
              <a:t>ID) → (</a:t>
            </a:r>
            <a:r>
              <a:rPr lang="zh-CN" altLang="en-US" sz="1600">
                <a:latin typeface="微软雅黑" panose="020B0503020204020204" pitchFamily="34" charset="-122"/>
                <a:ea typeface="微软雅黑" panose="020B0503020204020204" pitchFamily="34" charset="-122"/>
              </a:rPr>
              <a:t>发帖标题</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发帖内容</a:t>
            </a:r>
            <a:r>
              <a:rPr lang="en-US" altLang="zh-CN" sz="1600">
                <a:latin typeface="微软雅黑" panose="020B0503020204020204" pitchFamily="34" charset="-122"/>
                <a:ea typeface="微软雅黑" panose="020B0503020204020204" pitchFamily="34" charset="-122"/>
              </a:rPr>
              <a:t>)</a:t>
            </a:r>
          </a:p>
          <a:p>
            <a:pPr marL="641350" lvl="1" indent="-285750" defTabSz="712788" eaLnBrk="1" hangingPunct="1">
              <a:lnSpc>
                <a:spcPct val="150000"/>
              </a:lnSpc>
              <a:spcBef>
                <a:spcPct val="20000"/>
              </a:spcBef>
              <a:buFont typeface="Wingdings" panose="05000000000000000000" pitchFamily="2" charset="2"/>
              <a:buChar char="Ø"/>
              <a:defRPr/>
            </a:pPr>
            <a:r>
              <a:rPr lang="en-US" altLang="zh-CN" sz="1600">
                <a:latin typeface="微软雅黑" panose="020B0503020204020204" pitchFamily="34" charset="-122"/>
                <a:ea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rPr>
              <a:t>回复</a:t>
            </a:r>
            <a:r>
              <a:rPr lang="en-US" altLang="zh-CN" sz="1600">
                <a:latin typeface="微软雅黑" panose="020B0503020204020204" pitchFamily="34" charset="-122"/>
                <a:ea typeface="微软雅黑" panose="020B0503020204020204" pitchFamily="34" charset="-122"/>
              </a:rPr>
              <a:t>ID) → (</a:t>
            </a:r>
            <a:r>
              <a:rPr lang="zh-CN" altLang="en-US" sz="1600">
                <a:latin typeface="微软雅黑" panose="020B0503020204020204" pitchFamily="34" charset="-122"/>
                <a:ea typeface="微软雅黑" panose="020B0503020204020204" pitchFamily="34" charset="-122"/>
              </a:rPr>
              <a:t>回复标题</a:t>
            </a:r>
            <a:r>
              <a:rPr lang="en-US" altLang="zh-CN" sz="1600">
                <a:latin typeface="微软雅黑" panose="020B0503020204020204" pitchFamily="34" charset="-122"/>
                <a:ea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rPr>
              <a:t>回复内容</a:t>
            </a:r>
            <a:r>
              <a:rPr lang="en-US" altLang="zh-CN" sz="1600">
                <a:latin typeface="微软雅黑" panose="020B0503020204020204" pitchFamily="34" charset="-122"/>
                <a:ea typeface="微软雅黑" panose="020B0503020204020204" pitchFamily="34" charset="-122"/>
              </a:rPr>
              <a:t>)</a:t>
            </a:r>
          </a:p>
          <a:p>
            <a:pPr marL="355600" lvl="1" defTabSz="712788" eaLnBrk="1" hangingPunct="1">
              <a:lnSpc>
                <a:spcPct val="150000"/>
              </a:lnSpc>
              <a:spcBef>
                <a:spcPct val="20000"/>
              </a:spcBef>
              <a:defRPr/>
            </a:pPr>
            <a:r>
              <a:rPr lang="zh-CN" altLang="en-US" sz="1800" b="1">
                <a:solidFill>
                  <a:srgbClr val="FF0000"/>
                </a:solidFill>
                <a:latin typeface="微软雅黑" panose="020B0503020204020204" pitchFamily="34" charset="-122"/>
                <a:ea typeface="微软雅黑" panose="020B0503020204020204" pitchFamily="34" charset="-122"/>
              </a:rPr>
              <a:t>非关键字段（非主属性）部分函数依赖于候选关键字段（主属性） </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表结构设计</a:t>
            </a:r>
            <a:endParaRPr altLang="zh-CN"/>
          </a:p>
        </p:txBody>
      </p:sp>
      <p:sp>
        <p:nvSpPr>
          <p:cNvPr id="66563"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将数据库表分解为（带下划线的为关键字）：</a:t>
            </a:r>
          </a:p>
          <a:p>
            <a:pPr marL="311150" lvl="1" indent="0" eaLnBrk="1" hangingPunct="1">
              <a:lnSpc>
                <a:spcPct val="150000"/>
              </a:lnSpc>
              <a:buFont typeface="Arial" panose="020B0604020202020204" pitchFamily="34" charset="0"/>
              <a:buNone/>
              <a:defRPr/>
            </a:pPr>
            <a:r>
              <a:rPr lang="zh-CN" altLang="en-US" sz="1700"/>
              <a:t>（</a:t>
            </a:r>
            <a:r>
              <a:rPr lang="en-US" altLang="zh-CN" sz="1700"/>
              <a:t>1</a:t>
            </a:r>
            <a:r>
              <a:rPr lang="zh-CN" altLang="en-US" sz="1700"/>
              <a:t>）用户信息：用户名，</a:t>
            </a:r>
            <a:r>
              <a:rPr lang="en-US" altLang="zh-CN" sz="1700"/>
              <a:t>email</a:t>
            </a:r>
            <a:r>
              <a:rPr lang="zh-CN" altLang="en-US" sz="1700"/>
              <a:t>，主页，电话，联系地址</a:t>
            </a:r>
          </a:p>
          <a:p>
            <a:pPr marL="311150" lvl="1" indent="0" eaLnBrk="1" hangingPunct="1">
              <a:lnSpc>
                <a:spcPct val="150000"/>
              </a:lnSpc>
              <a:buFont typeface="Arial" panose="020B0604020202020204" pitchFamily="34" charset="0"/>
              <a:buNone/>
              <a:defRPr/>
            </a:pPr>
            <a:r>
              <a:rPr lang="zh-CN" altLang="en-US" sz="1700"/>
              <a:t>（</a:t>
            </a:r>
            <a:r>
              <a:rPr lang="en-US" altLang="zh-CN" sz="1700"/>
              <a:t>2</a:t>
            </a:r>
            <a:r>
              <a:rPr lang="zh-CN" altLang="en-US" sz="1700"/>
              <a:t>）帖子信息：发帖</a:t>
            </a:r>
            <a:r>
              <a:rPr lang="en-US" altLang="zh-CN" sz="1700"/>
              <a:t>ID</a:t>
            </a:r>
            <a:r>
              <a:rPr lang="zh-CN" altLang="en-US" sz="1700"/>
              <a:t>，标题，内容</a:t>
            </a:r>
          </a:p>
          <a:p>
            <a:pPr marL="311150" lvl="1" indent="0" eaLnBrk="1" hangingPunct="1">
              <a:lnSpc>
                <a:spcPct val="150000"/>
              </a:lnSpc>
              <a:buFont typeface="Arial" panose="020B0604020202020204" pitchFamily="34" charset="0"/>
              <a:buNone/>
              <a:defRPr/>
            </a:pPr>
            <a:r>
              <a:rPr lang="zh-CN" altLang="en-US" sz="1700"/>
              <a:t>（</a:t>
            </a:r>
            <a:r>
              <a:rPr lang="en-US" altLang="zh-CN" sz="1700"/>
              <a:t>3</a:t>
            </a:r>
            <a:r>
              <a:rPr lang="zh-CN" altLang="en-US" sz="1700"/>
              <a:t>）回复信息：回复</a:t>
            </a:r>
            <a:r>
              <a:rPr lang="en-US" altLang="zh-CN" sz="1700"/>
              <a:t>ID</a:t>
            </a:r>
            <a:r>
              <a:rPr lang="zh-CN" altLang="en-US" sz="1700"/>
              <a:t>，标题，内容</a:t>
            </a:r>
          </a:p>
          <a:p>
            <a:pPr marL="311150" lvl="1" indent="0" eaLnBrk="1" hangingPunct="1">
              <a:lnSpc>
                <a:spcPct val="150000"/>
              </a:lnSpc>
              <a:buFont typeface="Arial" panose="020B0604020202020204" pitchFamily="34" charset="0"/>
              <a:buNone/>
              <a:defRPr/>
            </a:pPr>
            <a:r>
              <a:rPr lang="zh-CN" altLang="en-US" sz="1700"/>
              <a:t>（</a:t>
            </a:r>
            <a:r>
              <a:rPr lang="en-US" altLang="zh-CN" sz="1700"/>
              <a:t>4</a:t>
            </a:r>
            <a:r>
              <a:rPr lang="zh-CN" altLang="en-US" sz="1700"/>
              <a:t>）发贴：用户名，发帖</a:t>
            </a:r>
            <a:r>
              <a:rPr lang="en-US" altLang="zh-CN" sz="1700"/>
              <a:t>ID</a:t>
            </a:r>
          </a:p>
          <a:p>
            <a:pPr marL="311150" lvl="1" indent="0" eaLnBrk="1" hangingPunct="1">
              <a:lnSpc>
                <a:spcPct val="150000"/>
              </a:lnSpc>
              <a:buFont typeface="Arial" panose="020B0604020202020204" pitchFamily="34" charset="0"/>
              <a:buNone/>
              <a:defRPr/>
            </a:pPr>
            <a:r>
              <a:rPr lang="zh-CN" altLang="en-US" sz="1700"/>
              <a:t>（</a:t>
            </a:r>
            <a:r>
              <a:rPr lang="en-US" altLang="zh-CN" sz="1700"/>
              <a:t>5</a:t>
            </a:r>
            <a:r>
              <a:rPr lang="zh-CN" altLang="en-US" sz="1700"/>
              <a:t>）回复：发帖</a:t>
            </a:r>
            <a:r>
              <a:rPr lang="en-US" altLang="zh-CN" sz="1700"/>
              <a:t>ID</a:t>
            </a:r>
            <a:r>
              <a:rPr lang="zh-CN" altLang="en-US" sz="1700"/>
              <a:t>，回复</a:t>
            </a:r>
            <a:r>
              <a:rPr lang="en-US" altLang="zh-CN" sz="1700"/>
              <a:t>ID</a:t>
            </a:r>
          </a:p>
          <a:p>
            <a:pPr eaLnBrk="1" hangingPunct="1">
              <a:lnSpc>
                <a:spcPct val="150000"/>
              </a:lnSpc>
              <a:defRPr/>
            </a:pPr>
            <a:r>
              <a:rPr lang="zh-CN" altLang="en-US"/>
              <a:t>这样的设计是满足第</a:t>
            </a:r>
            <a:r>
              <a:rPr lang="en-US" altLang="zh-CN"/>
              <a:t>1</a:t>
            </a:r>
            <a:r>
              <a:rPr lang="zh-CN" altLang="en-US"/>
              <a:t>、</a:t>
            </a:r>
            <a:r>
              <a:rPr lang="en-US" altLang="zh-CN"/>
              <a:t>2</a:t>
            </a:r>
            <a:r>
              <a:rPr lang="zh-CN" altLang="en-US"/>
              <a:t>、</a:t>
            </a:r>
            <a:r>
              <a:rPr lang="en-US" altLang="zh-CN"/>
              <a:t>3</a:t>
            </a:r>
            <a:r>
              <a:rPr lang="zh-CN" altLang="en-US"/>
              <a:t>范式和</a:t>
            </a:r>
            <a:r>
              <a:rPr lang="en-US" altLang="zh-CN"/>
              <a:t>BCNF</a:t>
            </a:r>
            <a:r>
              <a:rPr lang="zh-CN" altLang="en-US"/>
              <a:t>范式要求的，但是这样的设计是不是最好的呢？</a:t>
            </a:r>
          </a:p>
          <a:p>
            <a:pPr eaLnBrk="1" hangingPunct="1">
              <a:lnSpc>
                <a:spcPct val="150000"/>
              </a:lnSpc>
              <a:defRPr/>
            </a:pPr>
            <a:r>
              <a:rPr lang="zh-CN" altLang="en-US"/>
              <a:t>想一想：查询</a:t>
            </a:r>
            <a:r>
              <a:rPr lang="en-US" altLang="zh-CN"/>
              <a:t>1</a:t>
            </a:r>
            <a:r>
              <a:rPr lang="zh-CN" altLang="en-US"/>
              <a:t>千万规模用户的所有帖子的回复信息？</a:t>
            </a:r>
            <a:endParaRPr lang="en-US" altLang="zh-CN"/>
          </a:p>
        </p:txBody>
      </p:sp>
      <p:sp>
        <p:nvSpPr>
          <p:cNvPr id="67588" name="Rectangle 4"/>
          <p:cNvSpPr>
            <a:spLocks noChangeArrowheads="1"/>
          </p:cNvSpPr>
          <p:nvPr/>
        </p:nvSpPr>
        <p:spPr bwMode="auto">
          <a:xfrm>
            <a:off x="3209925" y="396875"/>
            <a:ext cx="60848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chemeClr val="accent2"/>
              </a:solidFill>
              <a:ea typeface="微软雅黑" panose="020B0503020204020204" pitchFamily="34"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表结构设计优化</a:t>
            </a:r>
          </a:p>
        </p:txBody>
      </p:sp>
      <p:sp>
        <p:nvSpPr>
          <p:cNvPr id="67587"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将数据库表分解为（带下划线的为关键字）：</a:t>
            </a:r>
          </a:p>
          <a:p>
            <a:pPr marL="311150" lvl="1" indent="0" eaLnBrk="1" hangingPunct="1">
              <a:lnSpc>
                <a:spcPct val="150000"/>
              </a:lnSpc>
              <a:buFont typeface="Arial" panose="020B0604020202020204" pitchFamily="34" charset="0"/>
              <a:buNone/>
              <a:defRPr/>
            </a:pPr>
            <a:r>
              <a:rPr lang="zh-CN" altLang="en-US" sz="1700"/>
              <a:t>（</a:t>
            </a:r>
            <a:r>
              <a:rPr lang="en-US" altLang="zh-CN" sz="1700"/>
              <a:t>1</a:t>
            </a:r>
            <a:r>
              <a:rPr lang="zh-CN" altLang="en-US" sz="1700"/>
              <a:t>）用户信息：用户名，</a:t>
            </a:r>
            <a:r>
              <a:rPr lang="en-US" altLang="zh-CN" sz="1700"/>
              <a:t>email</a:t>
            </a:r>
            <a:r>
              <a:rPr lang="zh-CN" altLang="en-US" sz="1700"/>
              <a:t>，主页，电话，联系地址</a:t>
            </a:r>
          </a:p>
          <a:p>
            <a:pPr marL="311150" lvl="1" indent="0" eaLnBrk="1" hangingPunct="1">
              <a:lnSpc>
                <a:spcPct val="150000"/>
              </a:lnSpc>
              <a:buFont typeface="Arial" panose="020B0604020202020204" pitchFamily="34" charset="0"/>
              <a:buNone/>
              <a:defRPr/>
            </a:pPr>
            <a:r>
              <a:rPr lang="zh-CN" altLang="en-US" sz="1700"/>
              <a:t>（</a:t>
            </a:r>
            <a:r>
              <a:rPr lang="en-US" altLang="zh-CN" sz="1700"/>
              <a:t>2</a:t>
            </a:r>
            <a:r>
              <a:rPr lang="zh-CN" altLang="en-US" sz="1700"/>
              <a:t>）帖子信息：发帖</a:t>
            </a:r>
            <a:r>
              <a:rPr lang="en-US" altLang="zh-CN" sz="1700"/>
              <a:t>ID</a:t>
            </a:r>
            <a:r>
              <a:rPr lang="zh-CN" altLang="en-US" sz="1700"/>
              <a:t>，标题，内容</a:t>
            </a:r>
          </a:p>
          <a:p>
            <a:pPr marL="311150" lvl="1" indent="0" eaLnBrk="1" hangingPunct="1">
              <a:lnSpc>
                <a:spcPct val="150000"/>
              </a:lnSpc>
              <a:buFont typeface="Arial" panose="020B0604020202020204" pitchFamily="34" charset="0"/>
              <a:buNone/>
              <a:defRPr/>
            </a:pPr>
            <a:r>
              <a:rPr lang="zh-CN" altLang="en-US" sz="1700"/>
              <a:t>（</a:t>
            </a:r>
            <a:r>
              <a:rPr lang="en-US" altLang="zh-CN" sz="1700"/>
              <a:t>3</a:t>
            </a:r>
            <a:r>
              <a:rPr lang="zh-CN" altLang="en-US" sz="1700"/>
              <a:t>）回复信息：回复</a:t>
            </a:r>
            <a:r>
              <a:rPr lang="en-US" altLang="zh-CN" sz="1700"/>
              <a:t>ID</a:t>
            </a:r>
            <a:r>
              <a:rPr lang="zh-CN" altLang="en-US" sz="1700"/>
              <a:t>，标题，内容</a:t>
            </a:r>
          </a:p>
          <a:p>
            <a:pPr marL="311150" lvl="1" indent="0" eaLnBrk="1" hangingPunct="1">
              <a:lnSpc>
                <a:spcPct val="150000"/>
              </a:lnSpc>
              <a:buFont typeface="Arial" panose="020B0604020202020204" pitchFamily="34" charset="0"/>
              <a:buNone/>
              <a:defRPr/>
            </a:pPr>
            <a:r>
              <a:rPr lang="zh-CN" altLang="en-US" sz="1700"/>
              <a:t>（</a:t>
            </a:r>
            <a:r>
              <a:rPr lang="en-US" altLang="zh-CN" sz="1700"/>
              <a:t>4</a:t>
            </a:r>
            <a:r>
              <a:rPr lang="zh-CN" altLang="en-US" sz="1700"/>
              <a:t>）发贴：用户名，发帖</a:t>
            </a:r>
            <a:r>
              <a:rPr lang="en-US" altLang="zh-CN" sz="1700"/>
              <a:t>ID</a:t>
            </a:r>
          </a:p>
          <a:p>
            <a:pPr marL="311150" lvl="1" indent="0" eaLnBrk="1" hangingPunct="1">
              <a:lnSpc>
                <a:spcPct val="150000"/>
              </a:lnSpc>
              <a:buFont typeface="Arial" panose="020B0604020202020204" pitchFamily="34" charset="0"/>
              <a:buNone/>
              <a:defRPr/>
            </a:pPr>
            <a:r>
              <a:rPr lang="zh-CN" altLang="en-US" sz="1700"/>
              <a:t>（</a:t>
            </a:r>
            <a:r>
              <a:rPr lang="en-US" altLang="zh-CN" sz="1700"/>
              <a:t>5</a:t>
            </a:r>
            <a:r>
              <a:rPr lang="zh-CN" altLang="en-US" sz="1700"/>
              <a:t>）回复：发帖</a:t>
            </a:r>
            <a:r>
              <a:rPr lang="en-US" altLang="zh-CN" sz="1700"/>
              <a:t>ID</a:t>
            </a:r>
            <a:r>
              <a:rPr lang="zh-CN" altLang="en-US" sz="1700"/>
              <a:t>，回复</a:t>
            </a:r>
            <a:r>
              <a:rPr lang="en-US" altLang="zh-CN" sz="1700"/>
              <a:t>ID</a:t>
            </a:r>
          </a:p>
          <a:p>
            <a:pPr eaLnBrk="1" hangingPunct="1">
              <a:lnSpc>
                <a:spcPct val="150000"/>
              </a:lnSpc>
              <a:defRPr/>
            </a:pPr>
            <a:r>
              <a:rPr lang="zh-CN" altLang="en-US" sz="1800"/>
              <a:t>如果用</a:t>
            </a:r>
            <a:r>
              <a:rPr lang="en-US" altLang="zh-CN" sz="1800"/>
              <a:t>5</a:t>
            </a:r>
            <a:r>
              <a:rPr lang="zh-CN" altLang="en-US" sz="1800"/>
              <a:t>个表来进行存储，如果大规模查询将会带来大量的表连接中间数据，性能将会显著下降。</a:t>
            </a:r>
            <a:endParaRPr lang="en-US" altLang="zh-CN" sz="1800"/>
          </a:p>
          <a:p>
            <a:pPr eaLnBrk="1" hangingPunct="1">
              <a:lnSpc>
                <a:spcPct val="150000"/>
              </a:lnSpc>
              <a:defRPr/>
            </a:pPr>
            <a:r>
              <a:rPr lang="zh-CN" altLang="en-US" sz="1800"/>
              <a:t>解决办法</a:t>
            </a:r>
            <a:r>
              <a:rPr lang="zh-CN" altLang="en-US" sz="1800">
                <a:sym typeface="Wingdings" panose="05000000000000000000" pitchFamily="2" charset="2"/>
              </a:rPr>
              <a:t>：（</a:t>
            </a:r>
            <a:r>
              <a:rPr lang="en-US" altLang="zh-CN" sz="1800">
                <a:sym typeface="Wingdings" panose="05000000000000000000" pitchFamily="2" charset="2"/>
              </a:rPr>
              <a:t>4</a:t>
            </a:r>
            <a:r>
              <a:rPr lang="zh-CN" altLang="en-US" sz="1800">
                <a:sym typeface="Wingdings" panose="05000000000000000000" pitchFamily="2" charset="2"/>
              </a:rPr>
              <a:t>）合并到（</a:t>
            </a:r>
            <a:r>
              <a:rPr lang="en-US" altLang="zh-CN" sz="1800">
                <a:sym typeface="Wingdings" panose="05000000000000000000" pitchFamily="2" charset="2"/>
              </a:rPr>
              <a:t>2</a:t>
            </a:r>
            <a:r>
              <a:rPr lang="zh-CN" altLang="en-US" sz="1800">
                <a:sym typeface="Wingdings" panose="05000000000000000000" pitchFamily="2" charset="2"/>
              </a:rPr>
              <a:t>），（</a:t>
            </a:r>
            <a:r>
              <a:rPr lang="en-US" altLang="zh-CN" sz="1800">
                <a:sym typeface="Wingdings" panose="05000000000000000000" pitchFamily="2" charset="2"/>
              </a:rPr>
              <a:t>5</a:t>
            </a:r>
            <a:r>
              <a:rPr lang="zh-CN" altLang="en-US" sz="1800">
                <a:sym typeface="Wingdings" panose="05000000000000000000" pitchFamily="2" charset="2"/>
              </a:rPr>
              <a:t>）合并到（</a:t>
            </a:r>
            <a:r>
              <a:rPr lang="en-US" altLang="zh-CN" sz="1800">
                <a:sym typeface="Wingdings" panose="05000000000000000000" pitchFamily="2" charset="2"/>
              </a:rPr>
              <a:t>3</a:t>
            </a:r>
            <a:r>
              <a:rPr lang="zh-CN" altLang="en-US" sz="1800">
                <a:sym typeface="Wingdings" panose="05000000000000000000" pitchFamily="2" charset="2"/>
              </a:rPr>
              <a:t>）</a:t>
            </a:r>
            <a:r>
              <a:rPr lang="zh-CN" altLang="en-US" sz="1800"/>
              <a:t>，虽不满足</a:t>
            </a:r>
            <a:r>
              <a:rPr lang="en-US" altLang="zh-CN" sz="1800"/>
              <a:t>2NF</a:t>
            </a:r>
            <a:r>
              <a:rPr lang="zh-CN" altLang="en-US" sz="1800"/>
              <a:t>，但这样可以减少大规模连接的代价。</a:t>
            </a:r>
            <a:endParaRPr lang="en-US" altLang="zh-CN" sz="1800"/>
          </a:p>
        </p:txBody>
      </p:sp>
      <p:sp>
        <p:nvSpPr>
          <p:cNvPr id="68612" name="Freeform 6"/>
          <p:cNvSpPr>
            <a:spLocks/>
          </p:cNvSpPr>
          <p:nvPr/>
        </p:nvSpPr>
        <p:spPr bwMode="auto">
          <a:xfrm rot="1742126">
            <a:off x="3294063" y="2081213"/>
            <a:ext cx="869950" cy="815975"/>
          </a:xfrm>
          <a:custGeom>
            <a:avLst/>
            <a:gdLst>
              <a:gd name="T0" fmla="*/ 2147483646 w 1020"/>
              <a:gd name="T1" fmla="*/ 2147483646 h 695"/>
              <a:gd name="T2" fmla="*/ 2147483646 w 1020"/>
              <a:gd name="T3" fmla="*/ 2147483646 h 695"/>
              <a:gd name="T4" fmla="*/ 0 w 1020"/>
              <a:gd name="T5" fmla="*/ 2147483646 h 695"/>
              <a:gd name="T6" fmla="*/ 0 60000 65536"/>
              <a:gd name="T7" fmla="*/ 0 60000 65536"/>
              <a:gd name="T8" fmla="*/ 0 60000 65536"/>
            </a:gdLst>
            <a:ahLst/>
            <a:cxnLst>
              <a:cxn ang="T6">
                <a:pos x="T0" y="T1"/>
              </a:cxn>
              <a:cxn ang="T7">
                <a:pos x="T2" y="T3"/>
              </a:cxn>
              <a:cxn ang="T8">
                <a:pos x="T4" y="T5"/>
              </a:cxn>
            </a:cxnLst>
            <a:rect l="0" t="0" r="r" b="b"/>
            <a:pathLst>
              <a:path w="1020" h="695">
                <a:moveTo>
                  <a:pt x="680" y="695"/>
                </a:moveTo>
                <a:cubicBezTo>
                  <a:pt x="850" y="453"/>
                  <a:pt x="1020" y="212"/>
                  <a:pt x="907" y="106"/>
                </a:cubicBezTo>
                <a:cubicBezTo>
                  <a:pt x="794" y="0"/>
                  <a:pt x="151" y="68"/>
                  <a:pt x="0" y="60"/>
                </a:cubicBezTo>
              </a:path>
            </a:pathLst>
          </a:custGeom>
          <a:noFill/>
          <a:ln w="19050" cap="flat" cmpd="sng">
            <a:solidFill>
              <a:srgbClr val="FF0000"/>
            </a:solidFill>
            <a:prstDash val="dash"/>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 name="Freeform 7"/>
          <p:cNvSpPr>
            <a:spLocks/>
          </p:cNvSpPr>
          <p:nvPr/>
        </p:nvSpPr>
        <p:spPr bwMode="auto">
          <a:xfrm>
            <a:off x="2843213" y="2497138"/>
            <a:ext cx="703262" cy="720725"/>
          </a:xfrm>
          <a:custGeom>
            <a:avLst/>
            <a:gdLst>
              <a:gd name="T0" fmla="*/ 2147483646 w 726"/>
              <a:gd name="T1" fmla="*/ 2147483646 h 680"/>
              <a:gd name="T2" fmla="*/ 0 w 726"/>
              <a:gd name="T3" fmla="*/ 0 h 680"/>
              <a:gd name="T4" fmla="*/ 0 60000 65536"/>
              <a:gd name="T5" fmla="*/ 0 60000 65536"/>
            </a:gdLst>
            <a:ahLst/>
            <a:cxnLst>
              <a:cxn ang="T4">
                <a:pos x="T0" y="T1"/>
              </a:cxn>
              <a:cxn ang="T5">
                <a:pos x="T2" y="T3"/>
              </a:cxn>
            </a:cxnLst>
            <a:rect l="0" t="0" r="r" b="b"/>
            <a:pathLst>
              <a:path w="726" h="680">
                <a:moveTo>
                  <a:pt x="726" y="680"/>
                </a:moveTo>
                <a:cubicBezTo>
                  <a:pt x="423" y="396"/>
                  <a:pt x="121" y="113"/>
                  <a:pt x="0" y="0"/>
                </a:cubicBezTo>
              </a:path>
            </a:pathLst>
          </a:custGeom>
          <a:noFill/>
          <a:ln w="19050" cap="flat" cmpd="sng">
            <a:solidFill>
              <a:srgbClr val="FF0000"/>
            </a:solidFill>
            <a:prstDash val="dash"/>
            <a:miter lim="800000"/>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结论</a:t>
            </a:r>
          </a:p>
        </p:txBody>
      </p:sp>
      <p:sp>
        <p:nvSpPr>
          <p:cNvPr id="68611" name="Rectangle 3"/>
          <p:cNvSpPr>
            <a:spLocks noGrp="1" noChangeArrowheads="1"/>
          </p:cNvSpPr>
          <p:nvPr>
            <p:ph sz="quarter" idx="10"/>
          </p:nvPr>
        </p:nvSpPr>
        <p:spPr bwMode="auto">
          <a:xfrm>
            <a:off x="684213" y="769938"/>
            <a:ext cx="8135937" cy="4319587"/>
          </a:xfrm>
        </p:spPr>
        <p:txBody>
          <a:bodyPr/>
          <a:lstStyle/>
          <a:p>
            <a:pPr eaLnBrk="1" hangingPunct="1">
              <a:lnSpc>
                <a:spcPct val="150000"/>
              </a:lnSpc>
              <a:defRPr/>
            </a:pPr>
            <a:r>
              <a:rPr lang="zh-CN" altLang="en-US"/>
              <a:t>由此可以看出，</a:t>
            </a:r>
            <a:r>
              <a:rPr lang="zh-CN" altLang="en-US" b="1">
                <a:solidFill>
                  <a:schemeClr val="accent6">
                    <a:lumMod val="75000"/>
                  </a:schemeClr>
                </a:solidFill>
              </a:rPr>
              <a:t>并不一定要强行满足范式的要求，对于</a:t>
            </a:r>
            <a:r>
              <a:rPr lang="en-US" altLang="zh-CN" b="1">
                <a:solidFill>
                  <a:schemeClr val="accent6">
                    <a:lumMod val="75000"/>
                  </a:schemeClr>
                </a:solidFill>
              </a:rPr>
              <a:t>1</a:t>
            </a:r>
            <a:r>
              <a:rPr lang="zh-CN" altLang="en-US" b="1">
                <a:solidFill>
                  <a:schemeClr val="accent6">
                    <a:lumMod val="75000"/>
                  </a:schemeClr>
                </a:solidFill>
              </a:rPr>
              <a:t>：</a:t>
            </a:r>
            <a:r>
              <a:rPr lang="en-US" altLang="zh-CN" b="1">
                <a:solidFill>
                  <a:schemeClr val="accent6">
                    <a:lumMod val="75000"/>
                  </a:schemeClr>
                </a:solidFill>
              </a:rPr>
              <a:t>N</a:t>
            </a:r>
            <a:r>
              <a:rPr lang="zh-CN" altLang="en-US" b="1">
                <a:solidFill>
                  <a:schemeClr val="accent6">
                    <a:lumMod val="75000"/>
                  </a:schemeClr>
                </a:solidFill>
              </a:rPr>
              <a:t>关系，当</a:t>
            </a:r>
            <a:r>
              <a:rPr lang="en-US" altLang="zh-CN" b="1">
                <a:solidFill>
                  <a:schemeClr val="accent6">
                    <a:lumMod val="75000"/>
                  </a:schemeClr>
                </a:solidFill>
              </a:rPr>
              <a:t>1</a:t>
            </a:r>
            <a:r>
              <a:rPr lang="zh-CN" altLang="en-US" b="1">
                <a:solidFill>
                  <a:schemeClr val="accent6">
                    <a:lumMod val="75000"/>
                  </a:schemeClr>
                </a:solidFill>
              </a:rPr>
              <a:t>的一边合并到</a:t>
            </a:r>
            <a:r>
              <a:rPr lang="en-US" altLang="zh-CN" b="1">
                <a:solidFill>
                  <a:schemeClr val="accent6">
                    <a:lumMod val="75000"/>
                  </a:schemeClr>
                </a:solidFill>
              </a:rPr>
              <a:t>N</a:t>
            </a:r>
            <a:r>
              <a:rPr lang="zh-CN" altLang="en-US" b="1">
                <a:solidFill>
                  <a:schemeClr val="accent6">
                    <a:lumMod val="75000"/>
                  </a:schemeClr>
                </a:solidFill>
              </a:rPr>
              <a:t>的那边后，</a:t>
            </a:r>
            <a:r>
              <a:rPr lang="en-US" altLang="zh-CN" b="1">
                <a:solidFill>
                  <a:schemeClr val="accent6">
                    <a:lumMod val="75000"/>
                  </a:schemeClr>
                </a:solidFill>
              </a:rPr>
              <a:t>N</a:t>
            </a:r>
            <a:r>
              <a:rPr lang="zh-CN" altLang="en-US" b="1">
                <a:solidFill>
                  <a:schemeClr val="accent6">
                    <a:lumMod val="75000"/>
                  </a:schemeClr>
                </a:solidFill>
              </a:rPr>
              <a:t>的那边就不再满足第二范式了，但是这种设计反而比较好</a:t>
            </a:r>
            <a:r>
              <a:rPr lang="zh-CN" altLang="en-US"/>
              <a:t>！</a:t>
            </a:r>
          </a:p>
          <a:p>
            <a:pPr eaLnBrk="1" hangingPunct="1">
              <a:lnSpc>
                <a:spcPct val="150000"/>
              </a:lnSpc>
              <a:defRPr/>
            </a:pPr>
            <a:endParaRPr lang="zh-CN" altLang="en-US"/>
          </a:p>
          <a:p>
            <a:pPr eaLnBrk="1" hangingPunct="1">
              <a:lnSpc>
                <a:spcPct val="150000"/>
              </a:lnSpc>
              <a:defRPr/>
            </a:pPr>
            <a:r>
              <a:rPr lang="zh-CN" altLang="en-US"/>
              <a:t>对于</a:t>
            </a:r>
            <a:r>
              <a:rPr lang="en-US" altLang="zh-CN"/>
              <a:t>M</a:t>
            </a:r>
            <a:r>
              <a:rPr lang="zh-CN" altLang="en-US"/>
              <a:t>：</a:t>
            </a:r>
            <a:r>
              <a:rPr lang="en-US" altLang="zh-CN"/>
              <a:t>N</a:t>
            </a:r>
            <a:r>
              <a:rPr lang="zh-CN" altLang="en-US"/>
              <a:t>的关系，不能将</a:t>
            </a:r>
            <a:r>
              <a:rPr lang="en-US" altLang="zh-CN"/>
              <a:t>M</a:t>
            </a:r>
            <a:r>
              <a:rPr lang="zh-CN" altLang="en-US"/>
              <a:t>一边或</a:t>
            </a:r>
            <a:r>
              <a:rPr lang="en-US" altLang="zh-CN"/>
              <a:t>N</a:t>
            </a:r>
            <a:r>
              <a:rPr lang="zh-CN" altLang="en-US"/>
              <a:t>一边合并到另一边去，这样会导致不符合范式要求，同时导致操作异常和数据冗余。 </a:t>
            </a:r>
          </a:p>
          <a:p>
            <a:pPr eaLnBrk="1" hangingPunct="1">
              <a:lnSpc>
                <a:spcPct val="150000"/>
              </a:lnSpc>
              <a:defRPr/>
            </a:pPr>
            <a:r>
              <a:rPr lang="zh-CN" altLang="en-US"/>
              <a:t>对于</a:t>
            </a:r>
            <a:r>
              <a:rPr lang="en-US" altLang="zh-CN"/>
              <a:t>1</a:t>
            </a:r>
            <a:r>
              <a:rPr lang="zh-CN" altLang="en-US"/>
              <a:t>：</a:t>
            </a:r>
            <a:r>
              <a:rPr lang="en-US" altLang="zh-CN"/>
              <a:t>1</a:t>
            </a:r>
            <a:r>
              <a:rPr lang="zh-CN" altLang="en-US"/>
              <a:t>的关系，我们可以将左边的</a:t>
            </a:r>
            <a:r>
              <a:rPr lang="en-US" altLang="zh-CN"/>
              <a:t>1</a:t>
            </a:r>
            <a:r>
              <a:rPr lang="zh-CN" altLang="en-US"/>
              <a:t>或右边的</a:t>
            </a:r>
            <a:r>
              <a:rPr lang="en-US" altLang="zh-CN"/>
              <a:t>1</a:t>
            </a:r>
            <a:r>
              <a:rPr lang="zh-CN" altLang="en-US"/>
              <a:t>合并到另一边去，设计导致不符合范式要求，但是并不会导致操作异常和数据冗余。</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什么是数据依赖</a:t>
            </a:r>
          </a:p>
        </p:txBody>
      </p:sp>
      <p:sp>
        <p:nvSpPr>
          <p:cNvPr id="8195" name="Rectangle 3"/>
          <p:cNvSpPr>
            <a:spLocks noGrp="1" noChangeArrowheads="1"/>
          </p:cNvSpPr>
          <p:nvPr>
            <p:ph sz="quarter" idx="10"/>
          </p:nvPr>
        </p:nvSpPr>
        <p:spPr>
          <a:xfrm>
            <a:off x="684213" y="842963"/>
            <a:ext cx="8135937" cy="4318000"/>
          </a:xfrm>
        </p:spPr>
        <p:txBody>
          <a:bodyPr/>
          <a:lstStyle/>
          <a:p>
            <a:pPr eaLnBrk="1" hangingPunct="1">
              <a:lnSpc>
                <a:spcPct val="150000"/>
              </a:lnSpc>
              <a:defRPr/>
            </a:pPr>
            <a:r>
              <a:rPr lang="zh-CN" altLang="en-US"/>
              <a:t>是通过一个关系中属性间值的相等与否体现出来的数据间的相互关系；</a:t>
            </a:r>
          </a:p>
          <a:p>
            <a:pPr eaLnBrk="1" hangingPunct="1">
              <a:lnSpc>
                <a:spcPct val="150000"/>
              </a:lnSpc>
              <a:defRPr/>
            </a:pPr>
            <a:r>
              <a:rPr lang="zh-CN" altLang="en-US"/>
              <a:t>是现实世界属性间相互联系的抽象；</a:t>
            </a:r>
          </a:p>
          <a:p>
            <a:pPr eaLnBrk="1" hangingPunct="1">
              <a:lnSpc>
                <a:spcPct val="150000"/>
              </a:lnSpc>
              <a:defRPr/>
            </a:pPr>
            <a:r>
              <a:rPr lang="zh-CN" altLang="en-US"/>
              <a:t>是数据内在的性质；</a:t>
            </a:r>
          </a:p>
          <a:p>
            <a:pPr eaLnBrk="1" hangingPunct="1">
              <a:lnSpc>
                <a:spcPct val="150000"/>
              </a:lnSpc>
              <a:defRPr/>
            </a:pPr>
            <a:r>
              <a:rPr lang="zh-CN" altLang="en-US"/>
              <a:t>是</a:t>
            </a:r>
            <a:r>
              <a:rPr lang="zh-CN" altLang="en-US" sz="2800" b="1">
                <a:solidFill>
                  <a:schemeClr val="accent6"/>
                </a:solidFill>
              </a:rPr>
              <a:t>语义</a:t>
            </a:r>
            <a:r>
              <a:rPr lang="zh-CN" altLang="en-US"/>
              <a:t>的体现。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规范化实例（三）</a:t>
            </a:r>
          </a:p>
        </p:txBody>
      </p:sp>
      <p:pic>
        <p:nvPicPr>
          <p:cNvPr id="70659" name="Picture 2" descr="flatfile databas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704850"/>
            <a:ext cx="5761038"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规范化举例</a:t>
            </a:r>
          </a:p>
        </p:txBody>
      </p:sp>
      <p:pic>
        <p:nvPicPr>
          <p:cNvPr id="71683" name="Picture 2" descr="separate first and last n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696913"/>
            <a:ext cx="54197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TextBox 1"/>
          <p:cNvSpPr txBox="1">
            <a:spLocks noChangeArrowheads="1"/>
          </p:cNvSpPr>
          <p:nvPr/>
        </p:nvSpPr>
        <p:spPr bwMode="auto">
          <a:xfrm>
            <a:off x="2125663" y="4873625"/>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a:solidFill>
                  <a:srgbClr val="FF0000"/>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规范化举例</a:t>
            </a:r>
          </a:p>
        </p:txBody>
      </p:sp>
      <p:pic>
        <p:nvPicPr>
          <p:cNvPr id="72707" name="Picture 2" descr="separate out contact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769938"/>
            <a:ext cx="68008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规范化举例</a:t>
            </a:r>
          </a:p>
        </p:txBody>
      </p:sp>
      <p:pic>
        <p:nvPicPr>
          <p:cNvPr id="73731" name="Picture 4" descr="https://www.databasezone.com/images/db-firstsplit-rela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63" y="668338"/>
            <a:ext cx="7258050" cy="453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Box 1"/>
          <p:cNvSpPr txBox="1">
            <a:spLocks noChangeArrowheads="1"/>
          </p:cNvSpPr>
          <p:nvPr/>
        </p:nvSpPr>
        <p:spPr bwMode="auto">
          <a:xfrm>
            <a:off x="8316913" y="1998663"/>
            <a:ext cx="460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r>
              <a:rPr lang="zh-CN" altLang="en-US" sz="1800">
                <a:solidFill>
                  <a:srgbClr val="FF0000"/>
                </a:solidFill>
                <a:latin typeface="微软雅黑" panose="020B0503020204020204" pitchFamily="34" charset="-122"/>
                <a:ea typeface="微软雅黑" panose="020B0503020204020204" pitchFamily="34" charset="-122"/>
              </a:rPr>
              <a:t>此表的主键是啥？</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规范化举例</a:t>
            </a:r>
          </a:p>
        </p:txBody>
      </p:sp>
      <p:pic>
        <p:nvPicPr>
          <p:cNvPr id="74755" name="Picture 2" descr="Almost fully normaliz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201738"/>
            <a:ext cx="914400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高考网上成绩查询系统</a:t>
            </a:r>
          </a:p>
        </p:txBody>
      </p:sp>
      <p:graphicFrame>
        <p:nvGraphicFramePr>
          <p:cNvPr id="572506" name="Group 90"/>
          <p:cNvGraphicFramePr>
            <a:graphicFrameLocks noGrp="1"/>
          </p:cNvGraphicFramePr>
          <p:nvPr>
            <p:ph sz="quarter" idx="10"/>
          </p:nvPr>
        </p:nvGraphicFramePr>
        <p:xfrm>
          <a:off x="684213" y="769938"/>
          <a:ext cx="8135937" cy="1133475"/>
        </p:xfrm>
        <a:graphic>
          <a:graphicData uri="http://schemas.openxmlformats.org/drawingml/2006/table">
            <a:tbl>
              <a:tblPr>
                <a:tableStyleId>{D7AC3CCA-C797-4891-BE02-D94E43425B78}</a:tableStyleId>
              </a:tblPr>
              <a:tblGrid>
                <a:gridCol w="1356833">
                  <a:extLst>
                    <a:ext uri="{9D8B030D-6E8A-4147-A177-3AD203B41FA5}">
                      <a16:colId xmlns:a16="http://schemas.microsoft.com/office/drawing/2014/main" val="20000"/>
                    </a:ext>
                  </a:extLst>
                </a:gridCol>
                <a:gridCol w="1356832">
                  <a:extLst>
                    <a:ext uri="{9D8B030D-6E8A-4147-A177-3AD203B41FA5}">
                      <a16:colId xmlns:a16="http://schemas.microsoft.com/office/drawing/2014/main" val="20001"/>
                    </a:ext>
                  </a:extLst>
                </a:gridCol>
                <a:gridCol w="1356833">
                  <a:extLst>
                    <a:ext uri="{9D8B030D-6E8A-4147-A177-3AD203B41FA5}">
                      <a16:colId xmlns:a16="http://schemas.microsoft.com/office/drawing/2014/main" val="20002"/>
                    </a:ext>
                  </a:extLst>
                </a:gridCol>
                <a:gridCol w="1380428">
                  <a:extLst>
                    <a:ext uri="{9D8B030D-6E8A-4147-A177-3AD203B41FA5}">
                      <a16:colId xmlns:a16="http://schemas.microsoft.com/office/drawing/2014/main" val="20003"/>
                    </a:ext>
                  </a:extLst>
                </a:gridCol>
                <a:gridCol w="1328179">
                  <a:extLst>
                    <a:ext uri="{9D8B030D-6E8A-4147-A177-3AD203B41FA5}">
                      <a16:colId xmlns:a16="http://schemas.microsoft.com/office/drawing/2014/main" val="20004"/>
                    </a:ext>
                  </a:extLst>
                </a:gridCol>
                <a:gridCol w="1356833">
                  <a:extLst>
                    <a:ext uri="{9D8B030D-6E8A-4147-A177-3AD203B41FA5}">
                      <a16:colId xmlns:a16="http://schemas.microsoft.com/office/drawing/2014/main" val="20005"/>
                    </a:ext>
                  </a:extLst>
                </a:gridCol>
              </a:tblGrid>
              <a:tr h="377825">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kern="1200" cap="none" normalizeH="0" baseline="0">
                          <a:ln>
                            <a:noFill/>
                          </a:ln>
                          <a:effectLst/>
                        </a:rPr>
                        <a:t>考号</a:t>
                      </a:r>
                      <a:endParaRPr kumimoji="0" lang="zh-CN" altLang="en-US" sz="1800" u="none" strike="noStrike" kern="1200" cap="none" normalizeH="0" baseline="0">
                        <a:ln>
                          <a:noFill/>
                        </a:ln>
                        <a:solidFill>
                          <a:schemeClr val="dk1"/>
                        </a:solidFill>
                        <a:effectLst/>
                        <a:latin typeface="微软雅黑" panose="020B0503020204020204" pitchFamily="34" charset="-122"/>
                        <a:ea typeface="微软雅黑" panose="020B0503020204020204" pitchFamily="34" charset="-122"/>
                        <a:cs typeface="+mn-cs"/>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kern="1200" cap="none" normalizeH="0" baseline="0">
                          <a:ln>
                            <a:noFill/>
                          </a:ln>
                          <a:effectLst/>
                        </a:rPr>
                        <a:t>语文</a:t>
                      </a:r>
                      <a:endParaRPr kumimoji="0" lang="zh-CN" altLang="en-US" sz="1800" u="none" strike="noStrike" kern="1200" cap="none" normalizeH="0" baseline="0">
                        <a:ln>
                          <a:noFill/>
                        </a:ln>
                        <a:solidFill>
                          <a:schemeClr val="dk1"/>
                        </a:solidFill>
                        <a:effectLst/>
                        <a:latin typeface="微软雅黑" panose="020B0503020204020204" pitchFamily="34" charset="-122"/>
                        <a:ea typeface="微软雅黑" panose="020B0503020204020204" pitchFamily="34" charset="-122"/>
                        <a:cs typeface="+mn-cs"/>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kern="1200" cap="none" normalizeH="0" baseline="0">
                          <a:ln>
                            <a:noFill/>
                          </a:ln>
                          <a:effectLst/>
                        </a:rPr>
                        <a:t>数学</a:t>
                      </a:r>
                      <a:endParaRPr kumimoji="0" lang="zh-CN" altLang="en-US" sz="1800" u="none" strike="noStrike" kern="1200" cap="none" normalizeH="0" baseline="0">
                        <a:ln>
                          <a:noFill/>
                        </a:ln>
                        <a:solidFill>
                          <a:schemeClr val="dk1"/>
                        </a:solidFill>
                        <a:effectLst/>
                        <a:latin typeface="微软雅黑" panose="020B0503020204020204" pitchFamily="34" charset="-122"/>
                        <a:ea typeface="微软雅黑" panose="020B0503020204020204" pitchFamily="34" charset="-122"/>
                        <a:cs typeface="+mn-cs"/>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kern="1200" cap="none" normalizeH="0" baseline="0">
                          <a:ln>
                            <a:noFill/>
                          </a:ln>
                          <a:effectLst/>
                        </a:rPr>
                        <a:t>英语</a:t>
                      </a:r>
                      <a:endParaRPr kumimoji="0" lang="zh-CN" altLang="en-US" sz="1800" u="none" strike="noStrike" kern="1200" cap="none" normalizeH="0" baseline="0">
                        <a:ln>
                          <a:noFill/>
                        </a:ln>
                        <a:solidFill>
                          <a:schemeClr val="dk1"/>
                        </a:solidFill>
                        <a:effectLst/>
                        <a:latin typeface="微软雅黑" panose="020B0503020204020204" pitchFamily="34" charset="-122"/>
                        <a:ea typeface="微软雅黑" panose="020B0503020204020204" pitchFamily="34" charset="-122"/>
                        <a:cs typeface="+mn-cs"/>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kern="1200" cap="none" normalizeH="0" baseline="0">
                          <a:ln>
                            <a:noFill/>
                          </a:ln>
                          <a:effectLst/>
                        </a:rPr>
                        <a:t>生物</a:t>
                      </a:r>
                      <a:endParaRPr kumimoji="0" lang="zh-CN" altLang="en-US" sz="1800" u="none" strike="noStrike" kern="1200" cap="none" normalizeH="0" baseline="0">
                        <a:ln>
                          <a:noFill/>
                        </a:ln>
                        <a:solidFill>
                          <a:schemeClr val="dk1"/>
                        </a:solidFill>
                        <a:effectLst/>
                        <a:latin typeface="微软雅黑" panose="020B0503020204020204" pitchFamily="34" charset="-122"/>
                        <a:ea typeface="微软雅黑" panose="020B0503020204020204" pitchFamily="34" charset="-122"/>
                        <a:cs typeface="+mn-cs"/>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kern="1200" cap="none" normalizeH="0" baseline="0">
                          <a:ln>
                            <a:noFill/>
                          </a:ln>
                          <a:effectLst/>
                        </a:rPr>
                        <a:t>政治</a:t>
                      </a:r>
                      <a:endParaRPr kumimoji="0" lang="zh-CN" altLang="en-US" sz="1800" u="none" strike="noStrike" kern="1200" cap="none" normalizeH="0" baseline="0">
                        <a:ln>
                          <a:noFill/>
                        </a:ln>
                        <a:solidFill>
                          <a:schemeClr val="dk1"/>
                        </a:solidFill>
                        <a:effectLst/>
                        <a:latin typeface="微软雅黑" panose="020B0503020204020204" pitchFamily="34" charset="-122"/>
                        <a:ea typeface="微软雅黑" panose="020B0503020204020204" pitchFamily="34" charset="-122"/>
                        <a:cs typeface="+mn-cs"/>
                      </a:endParaRPr>
                    </a:p>
                  </a:txBody>
                  <a:tcPr marL="94777" marR="94777" marT="38038" marB="38038" horzOverflow="overflow"/>
                </a:tc>
                <a:extLst>
                  <a:ext uri="{0D108BD9-81ED-4DB2-BD59-A6C34878D82A}">
                    <a16:rowId xmlns:a16="http://schemas.microsoft.com/office/drawing/2014/main" val="10000"/>
                  </a:ext>
                </a:extLst>
              </a:tr>
              <a:tr h="377825">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extLst>
                  <a:ext uri="{0D108BD9-81ED-4DB2-BD59-A6C34878D82A}">
                    <a16:rowId xmlns:a16="http://schemas.microsoft.com/office/drawing/2014/main" val="10001"/>
                  </a:ext>
                </a:extLst>
              </a:tr>
              <a:tr h="377825">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4777" marR="94777" marT="38038" marB="38038" horzOverflow="overflow"/>
                </a:tc>
                <a:extLst>
                  <a:ext uri="{0D108BD9-81ED-4DB2-BD59-A6C34878D82A}">
                    <a16:rowId xmlns:a16="http://schemas.microsoft.com/office/drawing/2014/main" val="10002"/>
                  </a:ext>
                </a:extLst>
              </a:tr>
            </a:tbl>
          </a:graphicData>
        </a:graphic>
      </p:graphicFrame>
      <p:graphicFrame>
        <p:nvGraphicFramePr>
          <p:cNvPr id="572497" name="Group 81"/>
          <p:cNvGraphicFramePr>
            <a:graphicFrameLocks noGrp="1"/>
          </p:cNvGraphicFramePr>
          <p:nvPr>
            <p:ph sz="half" idx="4294967295"/>
          </p:nvPr>
        </p:nvGraphicFramePr>
        <p:xfrm>
          <a:off x="684213" y="2414588"/>
          <a:ext cx="8135937" cy="1235075"/>
        </p:xfrm>
        <a:graphic>
          <a:graphicData uri="http://schemas.openxmlformats.org/drawingml/2006/table">
            <a:tbl>
              <a:tblPr>
                <a:tableStyleId>{D7AC3CCA-C797-4891-BE02-D94E43425B78}</a:tableStyleId>
              </a:tblPr>
              <a:tblGrid>
                <a:gridCol w="1121749">
                  <a:extLst>
                    <a:ext uri="{9D8B030D-6E8A-4147-A177-3AD203B41FA5}">
                      <a16:colId xmlns:a16="http://schemas.microsoft.com/office/drawing/2014/main" val="20000"/>
                    </a:ext>
                  </a:extLst>
                </a:gridCol>
                <a:gridCol w="1121749">
                  <a:extLst>
                    <a:ext uri="{9D8B030D-6E8A-4147-A177-3AD203B41FA5}">
                      <a16:colId xmlns:a16="http://schemas.microsoft.com/office/drawing/2014/main" val="20001"/>
                    </a:ext>
                  </a:extLst>
                </a:gridCol>
                <a:gridCol w="1121749">
                  <a:extLst>
                    <a:ext uri="{9D8B030D-6E8A-4147-A177-3AD203B41FA5}">
                      <a16:colId xmlns:a16="http://schemas.microsoft.com/office/drawing/2014/main" val="20002"/>
                    </a:ext>
                  </a:extLst>
                </a:gridCol>
                <a:gridCol w="1118765">
                  <a:extLst>
                    <a:ext uri="{9D8B030D-6E8A-4147-A177-3AD203B41FA5}">
                      <a16:colId xmlns:a16="http://schemas.microsoft.com/office/drawing/2014/main" val="20003"/>
                    </a:ext>
                  </a:extLst>
                </a:gridCol>
                <a:gridCol w="1121749">
                  <a:extLst>
                    <a:ext uri="{9D8B030D-6E8A-4147-A177-3AD203B41FA5}">
                      <a16:colId xmlns:a16="http://schemas.microsoft.com/office/drawing/2014/main" val="20004"/>
                    </a:ext>
                  </a:extLst>
                </a:gridCol>
                <a:gridCol w="1162188">
                  <a:extLst>
                    <a:ext uri="{9D8B030D-6E8A-4147-A177-3AD203B41FA5}">
                      <a16:colId xmlns:a16="http://schemas.microsoft.com/office/drawing/2014/main" val="20005"/>
                    </a:ext>
                  </a:extLst>
                </a:gridCol>
                <a:gridCol w="1367989">
                  <a:extLst>
                    <a:ext uri="{9D8B030D-6E8A-4147-A177-3AD203B41FA5}">
                      <a16:colId xmlns:a16="http://schemas.microsoft.com/office/drawing/2014/main" val="20006"/>
                    </a:ext>
                  </a:extLst>
                </a:gridCol>
              </a:tblGrid>
              <a:tr h="411692">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考号</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语文</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数学</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英语</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生物</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政治</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r>
                        <a:rPr kumimoji="0" lang="zh-CN" altLang="en-US" sz="1800" u="none" strike="noStrike" cap="none" normalizeH="0" baseline="0">
                          <a:ln>
                            <a:noFill/>
                          </a:ln>
                          <a:effectLst/>
                        </a:rPr>
                        <a:t>总分</a:t>
                      </a:r>
                      <a:endParaRPr kumimoji="0" lang="zh-CN" altLang="en-US" sz="1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endParaRPr>
                    </a:p>
                  </a:txBody>
                  <a:tcPr marL="91444" marR="91444" marT="38107" marB="38107" horzOverflow="overflow"/>
                </a:tc>
                <a:extLst>
                  <a:ext uri="{0D108BD9-81ED-4DB2-BD59-A6C34878D82A}">
                    <a16:rowId xmlns:a16="http://schemas.microsoft.com/office/drawing/2014/main" val="10000"/>
                  </a:ext>
                </a:extLst>
              </a:tr>
              <a:tr h="411692">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extLst>
                  <a:ext uri="{0D108BD9-81ED-4DB2-BD59-A6C34878D82A}">
                    <a16:rowId xmlns:a16="http://schemas.microsoft.com/office/drawing/2014/main" val="10001"/>
                  </a:ext>
                </a:extLst>
              </a:tr>
              <a:tr h="411692">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tc>
                  <a:txBody>
                    <a:bodyPr/>
                    <a:lstStyle/>
                    <a:p>
                      <a:pPr marL="0" marR="0" lvl="0" indent="0" algn="ctr" defTabSz="914400" rtl="0" eaLnBrk="1" fontAlgn="base" latinLnBrk="0" hangingPunct="1">
                        <a:lnSpc>
                          <a:spcPct val="110000"/>
                        </a:lnSpc>
                        <a:spcBef>
                          <a:spcPct val="20000"/>
                        </a:spcBef>
                        <a:spcAft>
                          <a:spcPct val="0"/>
                        </a:spcAft>
                        <a:buClrTx/>
                        <a:buSzPct val="60000"/>
                        <a:buFontTx/>
                        <a:buNone/>
                        <a:tabLst/>
                      </a:pPr>
                      <a:endParaRPr kumimoji="0" lang="zh-CN" altLang="zh-CN"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44" marR="91444" marT="38107" marB="38107" horzOverflow="overflow"/>
                </a:tc>
                <a:extLst>
                  <a:ext uri="{0D108BD9-81ED-4DB2-BD59-A6C34878D82A}">
                    <a16:rowId xmlns:a16="http://schemas.microsoft.com/office/drawing/2014/main" val="10002"/>
                  </a:ext>
                </a:extLst>
              </a:tr>
            </a:tbl>
          </a:graphicData>
        </a:graphic>
      </p:graphicFrame>
      <p:sp>
        <p:nvSpPr>
          <p:cNvPr id="73795" name="Rectangle 74"/>
          <p:cNvSpPr>
            <a:spLocks noChangeArrowheads="1"/>
          </p:cNvSpPr>
          <p:nvPr/>
        </p:nvSpPr>
        <p:spPr bwMode="auto">
          <a:xfrm>
            <a:off x="539750" y="1952625"/>
            <a:ext cx="4684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eaLnBrk="1" hangingPunct="1">
              <a:defRPr/>
            </a:pPr>
            <a:r>
              <a:rPr kumimoji="1" lang="en-US" altLang="zh-CN" sz="2000" b="1">
                <a:solidFill>
                  <a:schemeClr val="bg1">
                    <a:lumMod val="50000"/>
                  </a:schemeClr>
                </a:solidFill>
                <a:latin typeface="微软雅黑" pitchFamily="34" charset="-122"/>
                <a:ea typeface="微软雅黑" pitchFamily="34" charset="-122"/>
              </a:rPr>
              <a:t>2008</a:t>
            </a:r>
            <a:r>
              <a:rPr kumimoji="1" lang="zh-CN" altLang="en-US" sz="2000" b="1">
                <a:solidFill>
                  <a:schemeClr val="bg1">
                    <a:lumMod val="50000"/>
                  </a:schemeClr>
                </a:solidFill>
                <a:latin typeface="微软雅黑" pitchFamily="34" charset="-122"/>
                <a:ea typeface="微软雅黑" pitchFamily="34" charset="-122"/>
              </a:rPr>
              <a:t>年全国普通高校招生报名 </a:t>
            </a:r>
            <a:r>
              <a:rPr kumimoji="1" lang="en-US" altLang="zh-CN" sz="2000" b="1">
                <a:solidFill>
                  <a:schemeClr val="bg1">
                    <a:lumMod val="50000"/>
                  </a:schemeClr>
                </a:solidFill>
                <a:latin typeface="微软雅黑" pitchFamily="34" charset="-122"/>
                <a:ea typeface="微软雅黑" pitchFamily="34" charset="-122"/>
              </a:rPr>
              <a:t>1050</a:t>
            </a:r>
            <a:r>
              <a:rPr kumimoji="1" lang="zh-CN" altLang="en-US" sz="2000" b="1">
                <a:solidFill>
                  <a:schemeClr val="bg1">
                    <a:lumMod val="50000"/>
                  </a:schemeClr>
                </a:solidFill>
                <a:latin typeface="微软雅黑" pitchFamily="34" charset="-122"/>
                <a:ea typeface="微软雅黑" pitchFamily="34" charset="-122"/>
              </a:rPr>
              <a:t>万 </a:t>
            </a:r>
          </a:p>
        </p:txBody>
      </p:sp>
      <p:grpSp>
        <p:nvGrpSpPr>
          <p:cNvPr id="572508" name="Group 92"/>
          <p:cNvGrpSpPr>
            <a:grpSpLocks/>
          </p:cNvGrpSpPr>
          <p:nvPr/>
        </p:nvGrpSpPr>
        <p:grpSpPr bwMode="auto">
          <a:xfrm>
            <a:off x="755650" y="3714750"/>
            <a:ext cx="8027988" cy="1422400"/>
            <a:chOff x="103" y="3061"/>
            <a:chExt cx="5657" cy="1075"/>
          </a:xfrm>
        </p:grpSpPr>
        <p:sp>
          <p:nvSpPr>
            <p:cNvPr id="75845" name="AutoShape 84"/>
            <p:cNvSpPr>
              <a:spLocks noChangeArrowheads="1"/>
            </p:cNvSpPr>
            <p:nvPr/>
          </p:nvSpPr>
          <p:spPr bwMode="auto">
            <a:xfrm>
              <a:off x="4005" y="3521"/>
              <a:ext cx="1755" cy="362"/>
            </a:xfrm>
            <a:prstGeom prst="cloudCallout">
              <a:avLst>
                <a:gd name="adj1" fmla="val 12394"/>
                <a:gd name="adj2" fmla="val -364639"/>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solidFill>
                    <a:srgbClr val="FF0000"/>
                  </a:solidFill>
                  <a:ea typeface="华文细黑" panose="02010600040101010101" pitchFamily="2" charset="-122"/>
                </a:rPr>
                <a:t>触发器实现</a:t>
              </a:r>
            </a:p>
          </p:txBody>
        </p:sp>
        <p:sp>
          <p:nvSpPr>
            <p:cNvPr id="75846" name="Rectangle 91"/>
            <p:cNvSpPr>
              <a:spLocks noChangeArrowheads="1"/>
            </p:cNvSpPr>
            <p:nvPr/>
          </p:nvSpPr>
          <p:spPr bwMode="auto">
            <a:xfrm>
              <a:off x="103" y="3061"/>
              <a:ext cx="3447" cy="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1800">
                  <a:latin typeface="微软雅黑" panose="020B0503020204020204" pitchFamily="34" charset="-122"/>
                  <a:ea typeface="微软雅黑" panose="020B0503020204020204" pitchFamily="34" charset="-122"/>
                </a:rPr>
                <a:t>CREATE TRIGGER tr_totalscore ON tablename FOR INSERT, UPDATE AS </a:t>
              </a:r>
            </a:p>
            <a:p>
              <a:pPr eaLnBrk="1" hangingPunct="1">
                <a:lnSpc>
                  <a:spcPct val="120000"/>
                </a:lnSpc>
              </a:pPr>
              <a:r>
                <a:rPr kumimoji="1" lang="en-US" altLang="zh-CN" sz="1800">
                  <a:latin typeface="微软雅黑" panose="020B0503020204020204" pitchFamily="34" charset="-122"/>
                  <a:ea typeface="微软雅黑" panose="020B0503020204020204" pitchFamily="34" charset="-122"/>
                </a:rPr>
                <a:t>Update tablename set </a:t>
              </a:r>
            </a:p>
            <a:p>
              <a:pPr eaLnBrk="1" hangingPunct="1">
                <a:lnSpc>
                  <a:spcPct val="120000"/>
                </a:lnSpc>
              </a:pPr>
              <a:r>
                <a:rPr kumimoji="1" lang="zh-CN" altLang="en-US" sz="1800">
                  <a:latin typeface="微软雅黑" panose="020B0503020204020204" pitchFamily="34" charset="-122"/>
                  <a:ea typeface="微软雅黑" panose="020B0503020204020204" pitchFamily="34" charset="-122"/>
                </a:rPr>
                <a:t>总分＝考号</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语文</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数学</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英语</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生物</a:t>
              </a:r>
              <a:r>
                <a:rPr kumimoji="1" lang="en-US" altLang="zh-CN" sz="1800">
                  <a:latin typeface="微软雅黑" panose="020B0503020204020204" pitchFamily="34" charset="-122"/>
                  <a:ea typeface="微软雅黑" panose="020B0503020204020204" pitchFamily="34" charset="-122"/>
                </a:rPr>
                <a:t>+</a:t>
              </a:r>
              <a:r>
                <a:rPr kumimoji="1" lang="zh-CN" altLang="en-US" sz="1800">
                  <a:latin typeface="微软雅黑" panose="020B0503020204020204" pitchFamily="34" charset="-122"/>
                  <a:ea typeface="微软雅黑" panose="020B0503020204020204" pitchFamily="34" charset="-122"/>
                </a:rPr>
                <a:t>政治</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72497"/>
                                        </p:tgtEl>
                                        <p:attrNameLst>
                                          <p:attrName>style.visibility</p:attrName>
                                        </p:attrNameLst>
                                      </p:cBhvr>
                                      <p:to>
                                        <p:strVal val="visible"/>
                                      </p:to>
                                    </p:set>
                                    <p:anim calcmode="lin" valueType="num">
                                      <p:cBhvr>
                                        <p:cTn id="7" dur="1000" fill="hold"/>
                                        <p:tgtEl>
                                          <p:spTgt spid="572497"/>
                                        </p:tgtEl>
                                        <p:attrNameLst>
                                          <p:attrName>ppt_w</p:attrName>
                                        </p:attrNameLst>
                                      </p:cBhvr>
                                      <p:tavLst>
                                        <p:tav tm="0">
                                          <p:val>
                                            <p:fltVal val="0"/>
                                          </p:val>
                                        </p:tav>
                                        <p:tav tm="100000">
                                          <p:val>
                                            <p:strVal val="#ppt_w"/>
                                          </p:val>
                                        </p:tav>
                                      </p:tavLst>
                                    </p:anim>
                                    <p:anim calcmode="lin" valueType="num">
                                      <p:cBhvr>
                                        <p:cTn id="8" dur="1000" fill="hold"/>
                                        <p:tgtEl>
                                          <p:spTgt spid="572497"/>
                                        </p:tgtEl>
                                        <p:attrNameLst>
                                          <p:attrName>ppt_h</p:attrName>
                                        </p:attrNameLst>
                                      </p:cBhvr>
                                      <p:tavLst>
                                        <p:tav tm="0">
                                          <p:val>
                                            <p:fltVal val="0"/>
                                          </p:val>
                                        </p:tav>
                                        <p:tav tm="100000">
                                          <p:val>
                                            <p:strVal val="#ppt_h"/>
                                          </p:val>
                                        </p:tav>
                                      </p:tavLst>
                                    </p:anim>
                                    <p:anim calcmode="lin" valueType="num">
                                      <p:cBhvr>
                                        <p:cTn id="9" dur="1000" fill="hold"/>
                                        <p:tgtEl>
                                          <p:spTgt spid="57249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7249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8" presetClass="entr" presetSubtype="0" accel="50000" fill="hold" nodeType="clickEffect">
                                  <p:stCondLst>
                                    <p:cond delay="0"/>
                                  </p:stCondLst>
                                  <p:childTnLst>
                                    <p:set>
                                      <p:cBhvr>
                                        <p:cTn id="14" dur="1" fill="hold">
                                          <p:stCondLst>
                                            <p:cond delay="0"/>
                                          </p:stCondLst>
                                        </p:cTn>
                                        <p:tgtEl>
                                          <p:spTgt spid="572508"/>
                                        </p:tgtEl>
                                        <p:attrNameLst>
                                          <p:attrName>style.visibility</p:attrName>
                                        </p:attrNameLst>
                                      </p:cBhvr>
                                      <p:to>
                                        <p:strVal val="visible"/>
                                      </p:to>
                                    </p:set>
                                    <p:anim calcmode="lin" valueType="num">
                                      <p:cBhvr>
                                        <p:cTn id="15" dur="1000" fill="hold"/>
                                        <p:tgtEl>
                                          <p:spTgt spid="57250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6" dur="1000" fill="hold"/>
                                        <p:tgtEl>
                                          <p:spTgt spid="572508"/>
                                        </p:tgtEl>
                                        <p:attrNameLst>
                                          <p:attrName>ppt_x</p:attrName>
                                        </p:attrNameLst>
                                      </p:cBhvr>
                                      <p:tavLst>
                                        <p:tav tm="0">
                                          <p:val>
                                            <p:fltVal val="-1"/>
                                          </p:val>
                                        </p:tav>
                                        <p:tav tm="50000">
                                          <p:val>
                                            <p:fltVal val="0.95"/>
                                          </p:val>
                                        </p:tav>
                                        <p:tav tm="100000">
                                          <p:val>
                                            <p:strVal val="#ppt_x"/>
                                          </p:val>
                                        </p:tav>
                                      </p:tavLst>
                                    </p:anim>
                                    <p:anim calcmode="lin" valueType="num">
                                      <p:cBhvr>
                                        <p:cTn id="17" dur="1000" fill="hold"/>
                                        <p:tgtEl>
                                          <p:spTgt spid="572508"/>
                                        </p:tgtEl>
                                        <p:attrNameLst>
                                          <p:attrName>ppt_y</p:attrName>
                                        </p:attrNameLst>
                                      </p:cBhvr>
                                      <p:tavLst>
                                        <p:tav tm="0">
                                          <p:val>
                                            <p:strVal val="#ppt_y"/>
                                          </p:val>
                                        </p:tav>
                                        <p:tav tm="100000">
                                          <p:val>
                                            <p:strVal val="#ppt_y"/>
                                          </p:val>
                                        </p:tav>
                                      </p:tavLst>
                                    </p:anim>
                                    <p:animEffect transition="in" filter="fade">
                                      <p:cBhvr>
                                        <p:cTn id="18" dur="1000"/>
                                        <p:tgtEl>
                                          <p:spTgt spid="572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规范化过程</a:t>
            </a:r>
          </a:p>
        </p:txBody>
      </p:sp>
      <p:pic>
        <p:nvPicPr>
          <p:cNvPr id="768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769938"/>
            <a:ext cx="6516687"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Lst>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小结</a:t>
            </a:r>
          </a:p>
        </p:txBody>
      </p:sp>
      <p:sp>
        <p:nvSpPr>
          <p:cNvPr id="70659" name="Rectangle 3"/>
          <p:cNvSpPr>
            <a:spLocks noGrp="1" noChangeArrowheads="1"/>
          </p:cNvSpPr>
          <p:nvPr>
            <p:ph sz="quarter" idx="10"/>
          </p:nvPr>
        </p:nvSpPr>
        <p:spPr bwMode="auto">
          <a:xfrm>
            <a:off x="684213" y="769938"/>
            <a:ext cx="8135937" cy="4319587"/>
          </a:xfrm>
        </p:spPr>
        <p:txBody>
          <a:bodyPr/>
          <a:lstStyle/>
          <a:p>
            <a:pPr marL="0" indent="0" eaLnBrk="1" hangingPunct="1">
              <a:lnSpc>
                <a:spcPct val="150000"/>
              </a:lnSpc>
              <a:buFont typeface="Arial" pitchFamily="34" charset="0"/>
              <a:buNone/>
              <a:defRPr/>
            </a:pPr>
            <a:r>
              <a:rPr lang="zh-CN" altLang="en-US"/>
              <a:t>规范化的本质是提高数据独立性，解决插入异常、删除异常、修改复杂、数据冗余等问题的方法。规范化的基本思想是逐步消除数据依赖中不合适的部分。</a:t>
            </a:r>
          </a:p>
          <a:p>
            <a:pPr eaLnBrk="1" hangingPunct="1">
              <a:lnSpc>
                <a:spcPct val="150000"/>
              </a:lnSpc>
              <a:defRPr/>
            </a:pPr>
            <a:r>
              <a:rPr lang="zh-CN" altLang="en-US">
                <a:solidFill>
                  <a:srgbClr val="FF0000"/>
                </a:solidFill>
              </a:rPr>
              <a:t>第一范式（</a:t>
            </a:r>
            <a:r>
              <a:rPr lang="en-US" altLang="zh-CN">
                <a:solidFill>
                  <a:srgbClr val="FF0000"/>
                </a:solidFill>
              </a:rPr>
              <a:t>1NF</a:t>
            </a:r>
            <a:r>
              <a:rPr lang="zh-CN" altLang="en-US">
                <a:solidFill>
                  <a:srgbClr val="FF0000"/>
                </a:solidFill>
              </a:rPr>
              <a:t>）的目标：确保每列的原子性。</a:t>
            </a:r>
          </a:p>
          <a:p>
            <a:pPr eaLnBrk="1" hangingPunct="1">
              <a:lnSpc>
                <a:spcPct val="150000"/>
              </a:lnSpc>
              <a:defRPr/>
            </a:pPr>
            <a:r>
              <a:rPr lang="zh-CN" altLang="en-US">
                <a:solidFill>
                  <a:srgbClr val="FF0000"/>
                </a:solidFill>
              </a:rPr>
              <a:t>第二范式（</a:t>
            </a:r>
            <a:r>
              <a:rPr lang="en-US" altLang="zh-CN">
                <a:solidFill>
                  <a:srgbClr val="FF0000"/>
                </a:solidFill>
              </a:rPr>
              <a:t>2NF</a:t>
            </a:r>
            <a:r>
              <a:rPr lang="zh-CN" altLang="en-US">
                <a:solidFill>
                  <a:srgbClr val="FF0000"/>
                </a:solidFill>
              </a:rPr>
              <a:t>）的目标：确保表中的每列，都和候选键相关 。</a:t>
            </a:r>
          </a:p>
          <a:p>
            <a:pPr eaLnBrk="1" hangingPunct="1">
              <a:lnSpc>
                <a:spcPct val="150000"/>
              </a:lnSpc>
              <a:defRPr/>
            </a:pPr>
            <a:r>
              <a:rPr lang="zh-CN" altLang="en-US">
                <a:solidFill>
                  <a:srgbClr val="FF0000"/>
                </a:solidFill>
              </a:rPr>
              <a:t>第三范式（</a:t>
            </a:r>
            <a:r>
              <a:rPr lang="en-US" altLang="zh-CN">
                <a:solidFill>
                  <a:srgbClr val="FF0000"/>
                </a:solidFill>
              </a:rPr>
              <a:t>3NF</a:t>
            </a:r>
            <a:r>
              <a:rPr lang="zh-CN" altLang="en-US">
                <a:solidFill>
                  <a:srgbClr val="FF0000"/>
                </a:solidFill>
              </a:rPr>
              <a:t>）的目标：确保每列都和候选键列直接相关，而不是间接相关 。</a:t>
            </a:r>
          </a:p>
          <a:p>
            <a:pPr eaLnBrk="1" hangingPunct="1">
              <a:lnSpc>
                <a:spcPct val="150000"/>
              </a:lnSpc>
              <a:defRPr/>
            </a:pPr>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快速求候选码的方法</a:t>
            </a:r>
          </a:p>
        </p:txBody>
      </p:sp>
      <p:sp>
        <p:nvSpPr>
          <p:cNvPr id="3" name="内容占位符 2"/>
          <p:cNvSpPr>
            <a:spLocks noGrp="1"/>
          </p:cNvSpPr>
          <p:nvPr>
            <p:ph sz="quarter" idx="10"/>
          </p:nvPr>
        </p:nvSpPr>
        <p:spPr>
          <a:xfrm>
            <a:off x="684213" y="769938"/>
            <a:ext cx="8135937" cy="4319587"/>
          </a:xfrm>
        </p:spPr>
        <p:txBody>
          <a:bodyPr/>
          <a:lstStyle/>
          <a:p>
            <a:pPr marL="0" indent="0">
              <a:lnSpc>
                <a:spcPct val="150000"/>
              </a:lnSpc>
              <a:buFont typeface="Wingdings" panose="05000000000000000000" pitchFamily="2" charset="2"/>
              <a:buNone/>
              <a:defRPr/>
            </a:pPr>
            <a:r>
              <a:rPr lang="zh-CN" altLang="en-US"/>
              <a:t>首先对于给定的</a:t>
            </a:r>
            <a:r>
              <a:rPr lang="en-US" altLang="zh-CN"/>
              <a:t>R(U)</a:t>
            </a:r>
            <a:r>
              <a:rPr lang="zh-CN" altLang="en-US"/>
              <a:t>和函数依赖集</a:t>
            </a:r>
            <a:r>
              <a:rPr lang="en-US" altLang="zh-CN"/>
              <a:t>F,</a:t>
            </a:r>
            <a:r>
              <a:rPr lang="zh-CN" altLang="en-US"/>
              <a:t>可以将它的属性划分为</a:t>
            </a:r>
            <a:r>
              <a:rPr lang="en-US" altLang="zh-CN"/>
              <a:t>4</a:t>
            </a:r>
            <a:r>
              <a:rPr lang="zh-CN" altLang="en-US"/>
              <a:t>类</a:t>
            </a:r>
            <a:r>
              <a:rPr lang="en-US" altLang="zh-CN"/>
              <a:t>:</a:t>
            </a:r>
          </a:p>
          <a:p>
            <a:pPr lvl="1">
              <a:lnSpc>
                <a:spcPct val="150000"/>
              </a:lnSpc>
              <a:defRPr/>
            </a:pPr>
            <a:r>
              <a:rPr lang="en-US" altLang="zh-CN" b="1">
                <a:solidFill>
                  <a:srgbClr val="FF0000"/>
                </a:solidFill>
              </a:rPr>
              <a:t>L</a:t>
            </a:r>
            <a:r>
              <a:rPr lang="zh-CN" altLang="en-US" b="1">
                <a:solidFill>
                  <a:srgbClr val="FF0000"/>
                </a:solidFill>
              </a:rPr>
              <a:t>类</a:t>
            </a:r>
            <a:r>
              <a:rPr lang="en-US" altLang="zh-CN"/>
              <a:t>,</a:t>
            </a:r>
            <a:r>
              <a:rPr lang="zh-CN" altLang="en-US"/>
              <a:t>仅出现在</a:t>
            </a:r>
            <a:r>
              <a:rPr lang="en-US" altLang="zh-CN"/>
              <a:t>F</a:t>
            </a:r>
            <a:r>
              <a:rPr lang="zh-CN" altLang="en-US"/>
              <a:t>的函数依赖</a:t>
            </a:r>
            <a:r>
              <a:rPr lang="zh-CN" altLang="en-US" b="1">
                <a:solidFill>
                  <a:srgbClr val="FF0000"/>
                </a:solidFill>
              </a:rPr>
              <a:t>左部</a:t>
            </a:r>
            <a:r>
              <a:rPr lang="zh-CN" altLang="en-US"/>
              <a:t>的属性。</a:t>
            </a:r>
          </a:p>
          <a:p>
            <a:pPr lvl="1">
              <a:lnSpc>
                <a:spcPct val="150000"/>
              </a:lnSpc>
              <a:defRPr/>
            </a:pPr>
            <a:r>
              <a:rPr lang="en-US" altLang="zh-CN" b="1">
                <a:solidFill>
                  <a:srgbClr val="FF0000"/>
                </a:solidFill>
              </a:rPr>
              <a:t>R</a:t>
            </a:r>
            <a:r>
              <a:rPr lang="zh-CN" altLang="en-US" b="1">
                <a:solidFill>
                  <a:srgbClr val="FF0000"/>
                </a:solidFill>
              </a:rPr>
              <a:t>类</a:t>
            </a:r>
            <a:r>
              <a:rPr lang="en-US" altLang="zh-CN"/>
              <a:t>,</a:t>
            </a:r>
            <a:r>
              <a:rPr lang="zh-CN" altLang="en-US"/>
              <a:t>仅出现在</a:t>
            </a:r>
            <a:r>
              <a:rPr lang="en-US" altLang="zh-CN"/>
              <a:t>F</a:t>
            </a:r>
            <a:r>
              <a:rPr lang="zh-CN" altLang="en-US"/>
              <a:t>的函数依赖</a:t>
            </a:r>
            <a:r>
              <a:rPr lang="zh-CN" altLang="en-US" b="1">
                <a:solidFill>
                  <a:srgbClr val="FF0000"/>
                </a:solidFill>
              </a:rPr>
              <a:t>右部</a:t>
            </a:r>
            <a:r>
              <a:rPr lang="zh-CN" altLang="en-US"/>
              <a:t>的属性。</a:t>
            </a:r>
          </a:p>
          <a:p>
            <a:pPr lvl="1">
              <a:lnSpc>
                <a:spcPct val="150000"/>
              </a:lnSpc>
              <a:defRPr/>
            </a:pPr>
            <a:r>
              <a:rPr lang="en-US" altLang="zh-CN" b="1">
                <a:solidFill>
                  <a:srgbClr val="FF0000"/>
                </a:solidFill>
              </a:rPr>
              <a:t>N</a:t>
            </a:r>
            <a:r>
              <a:rPr lang="zh-CN" altLang="en-US" b="1">
                <a:solidFill>
                  <a:srgbClr val="FF0000"/>
                </a:solidFill>
              </a:rPr>
              <a:t>类</a:t>
            </a:r>
            <a:r>
              <a:rPr lang="en-US" altLang="zh-CN"/>
              <a:t>,</a:t>
            </a:r>
            <a:r>
              <a:rPr lang="zh-CN" altLang="en-US"/>
              <a:t>在</a:t>
            </a:r>
            <a:r>
              <a:rPr lang="en-US" altLang="zh-CN"/>
              <a:t>F</a:t>
            </a:r>
            <a:r>
              <a:rPr lang="zh-CN" altLang="en-US"/>
              <a:t>的函数依赖</a:t>
            </a:r>
            <a:r>
              <a:rPr lang="zh-CN" altLang="en-US" b="1">
                <a:solidFill>
                  <a:srgbClr val="FF0000"/>
                </a:solidFill>
              </a:rPr>
              <a:t>左部和右部均未出现</a:t>
            </a:r>
            <a:r>
              <a:rPr lang="zh-CN" altLang="en-US"/>
              <a:t>的属性。</a:t>
            </a:r>
          </a:p>
          <a:p>
            <a:pPr lvl="1">
              <a:lnSpc>
                <a:spcPct val="150000"/>
              </a:lnSpc>
              <a:defRPr/>
            </a:pPr>
            <a:r>
              <a:rPr lang="en-US" altLang="zh-CN" b="1">
                <a:solidFill>
                  <a:srgbClr val="FF0000"/>
                </a:solidFill>
              </a:rPr>
              <a:t>LR</a:t>
            </a:r>
            <a:r>
              <a:rPr lang="zh-CN" altLang="en-US" b="1">
                <a:solidFill>
                  <a:srgbClr val="FF0000"/>
                </a:solidFill>
              </a:rPr>
              <a:t>类</a:t>
            </a:r>
            <a:r>
              <a:rPr lang="en-US" altLang="zh-CN"/>
              <a:t>,</a:t>
            </a:r>
            <a:r>
              <a:rPr lang="zh-CN" altLang="en-US"/>
              <a:t>在</a:t>
            </a:r>
            <a:r>
              <a:rPr lang="en-US" altLang="zh-CN"/>
              <a:t>F</a:t>
            </a:r>
            <a:r>
              <a:rPr lang="zh-CN" altLang="en-US"/>
              <a:t>的函数依赖</a:t>
            </a:r>
            <a:r>
              <a:rPr lang="zh-CN" altLang="en-US" b="1">
                <a:solidFill>
                  <a:srgbClr val="FF0000"/>
                </a:solidFill>
              </a:rPr>
              <a:t>左部和右部两部均出现</a:t>
            </a:r>
            <a:r>
              <a:rPr lang="zh-CN" altLang="en-US"/>
              <a:t>的属性。</a:t>
            </a:r>
          </a:p>
          <a:p>
            <a:pPr marL="0" indent="0">
              <a:lnSpc>
                <a:spcPct val="150000"/>
              </a:lnSpc>
              <a:buFont typeface="Wingdings" panose="05000000000000000000" pitchFamily="2" charset="2"/>
              <a:buNone/>
              <a:defRPr/>
            </a:pPr>
            <a:r>
              <a:rPr lang="zh-CN" altLang="en-US"/>
              <a:t>根据以下定理和推论来求解候选码。</a:t>
            </a:r>
          </a:p>
          <a:p>
            <a:pPr lvl="1">
              <a:lnSpc>
                <a:spcPct val="150000"/>
              </a:lnSpc>
              <a:buFont typeface="Wingdings" panose="05000000000000000000" pitchFamily="2" charset="2"/>
              <a:buChar char="l"/>
              <a:defRPr/>
            </a:pPr>
            <a:r>
              <a:rPr lang="zh-CN" altLang="en-US"/>
              <a:t>定理</a:t>
            </a:r>
            <a:r>
              <a:rPr lang="en-US" altLang="zh-CN"/>
              <a:t>1:</a:t>
            </a:r>
            <a:r>
              <a:rPr lang="zh-CN" altLang="en-US"/>
              <a:t>对于给定的关系模式</a:t>
            </a:r>
            <a:r>
              <a:rPr lang="en-US" altLang="zh-CN"/>
              <a:t>R</a:t>
            </a:r>
            <a:r>
              <a:rPr lang="zh-CN" altLang="en-US"/>
              <a:t>及其函数依赖集</a:t>
            </a:r>
            <a:r>
              <a:rPr lang="en-US" altLang="zh-CN"/>
              <a:t>F,</a:t>
            </a:r>
            <a:r>
              <a:rPr lang="zh-CN" altLang="en-US"/>
              <a:t>若</a:t>
            </a:r>
            <a:r>
              <a:rPr lang="en-US" altLang="zh-CN"/>
              <a:t>X(X∈R)</a:t>
            </a:r>
            <a:r>
              <a:rPr lang="zh-CN" altLang="en-US"/>
              <a:t>是</a:t>
            </a:r>
            <a:r>
              <a:rPr lang="en-US" altLang="zh-CN" b="1">
                <a:solidFill>
                  <a:srgbClr val="FF0000"/>
                </a:solidFill>
              </a:rPr>
              <a:t>L</a:t>
            </a:r>
            <a:r>
              <a:rPr lang="zh-CN" altLang="en-US" b="1">
                <a:solidFill>
                  <a:srgbClr val="FF0000"/>
                </a:solidFill>
              </a:rPr>
              <a:t>类</a:t>
            </a:r>
            <a:r>
              <a:rPr lang="zh-CN" altLang="en-US"/>
              <a:t>属性</a:t>
            </a:r>
            <a:r>
              <a:rPr lang="en-US" altLang="zh-CN"/>
              <a:t>,</a:t>
            </a:r>
            <a:r>
              <a:rPr lang="zh-CN" altLang="en-US"/>
              <a:t>则</a:t>
            </a:r>
            <a:r>
              <a:rPr lang="en-US" altLang="zh-CN"/>
              <a:t>X</a:t>
            </a:r>
            <a:r>
              <a:rPr lang="zh-CN" altLang="en-US"/>
              <a:t>必为</a:t>
            </a:r>
            <a:r>
              <a:rPr lang="en-US" altLang="zh-CN"/>
              <a:t>R</a:t>
            </a:r>
            <a:r>
              <a:rPr lang="zh-CN" altLang="en-US"/>
              <a:t>的</a:t>
            </a:r>
            <a:r>
              <a:rPr lang="zh-CN" altLang="en-US" b="1">
                <a:solidFill>
                  <a:srgbClr val="FF0000"/>
                </a:solidFill>
              </a:rPr>
              <a:t>任一候选码的成员</a:t>
            </a:r>
            <a:r>
              <a:rPr lang="zh-CN" altLang="en-US"/>
              <a:t>。</a:t>
            </a:r>
          </a:p>
          <a:p>
            <a:pPr lvl="1">
              <a:lnSpc>
                <a:spcPct val="150000"/>
              </a:lnSpc>
              <a:buFont typeface="Wingdings" panose="05000000000000000000" pitchFamily="2" charset="2"/>
              <a:buChar char="l"/>
              <a:defRPr/>
            </a:pPr>
            <a:r>
              <a:rPr lang="zh-CN" altLang="en-US"/>
              <a:t>推论</a:t>
            </a:r>
            <a:r>
              <a:rPr lang="en-US" altLang="zh-CN"/>
              <a:t>1:</a:t>
            </a:r>
            <a:r>
              <a:rPr lang="zh-CN" altLang="en-US"/>
              <a:t>对于给定的关系模式</a:t>
            </a:r>
            <a:r>
              <a:rPr lang="en-US" altLang="zh-CN"/>
              <a:t>R</a:t>
            </a:r>
            <a:r>
              <a:rPr lang="zh-CN" altLang="en-US"/>
              <a:t>及其函数依赖集</a:t>
            </a:r>
            <a:r>
              <a:rPr lang="en-US" altLang="zh-CN"/>
              <a:t>F,</a:t>
            </a:r>
            <a:r>
              <a:rPr lang="zh-CN" altLang="en-US"/>
              <a:t>若</a:t>
            </a:r>
            <a:r>
              <a:rPr lang="en-US" altLang="zh-CN"/>
              <a:t>X(X∈R)</a:t>
            </a:r>
            <a:r>
              <a:rPr lang="zh-CN" altLang="en-US"/>
              <a:t>是</a:t>
            </a:r>
            <a:r>
              <a:rPr lang="en-US" altLang="zh-CN"/>
              <a:t>L</a:t>
            </a:r>
            <a:r>
              <a:rPr lang="zh-CN" altLang="en-US"/>
              <a:t>类属性</a:t>
            </a:r>
            <a:r>
              <a:rPr lang="en-US" altLang="zh-CN"/>
              <a:t>,</a:t>
            </a:r>
            <a:r>
              <a:rPr lang="zh-CN" altLang="en-US"/>
              <a:t>且</a:t>
            </a:r>
            <a:r>
              <a:rPr lang="en-US" altLang="zh-CN"/>
              <a:t>X+</a:t>
            </a:r>
            <a:r>
              <a:rPr lang="zh-CN" altLang="en-US"/>
              <a:t>包含了</a:t>
            </a:r>
            <a:r>
              <a:rPr lang="en-US" altLang="zh-CN"/>
              <a:t>R</a:t>
            </a:r>
            <a:r>
              <a:rPr lang="zh-CN" altLang="en-US"/>
              <a:t>的全部属性</a:t>
            </a:r>
            <a:r>
              <a:rPr lang="en-US" altLang="zh-CN"/>
              <a:t>,</a:t>
            </a:r>
            <a:r>
              <a:rPr lang="zh-CN" altLang="en-US"/>
              <a:t>则</a:t>
            </a:r>
            <a:r>
              <a:rPr lang="en-US" altLang="zh-CN"/>
              <a:t>X</a:t>
            </a:r>
            <a:r>
              <a:rPr lang="zh-CN" altLang="en-US"/>
              <a:t>必为</a:t>
            </a:r>
            <a:r>
              <a:rPr lang="en-US" altLang="zh-CN"/>
              <a:t>R</a:t>
            </a:r>
            <a:r>
              <a:rPr lang="zh-CN" altLang="en-US"/>
              <a:t>的唯一候选码。</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快速求候选码的方法</a:t>
            </a:r>
          </a:p>
        </p:txBody>
      </p:sp>
      <p:sp>
        <p:nvSpPr>
          <p:cNvPr id="3" name="内容占位符 2"/>
          <p:cNvSpPr>
            <a:spLocks noGrp="1"/>
          </p:cNvSpPr>
          <p:nvPr>
            <p:ph sz="quarter" idx="10"/>
          </p:nvPr>
        </p:nvSpPr>
        <p:spPr>
          <a:xfrm>
            <a:off x="684213" y="769938"/>
            <a:ext cx="8135937" cy="4319587"/>
          </a:xfrm>
        </p:spPr>
        <p:txBody>
          <a:bodyPr/>
          <a:lstStyle/>
          <a:p>
            <a:pPr>
              <a:lnSpc>
                <a:spcPct val="150000"/>
              </a:lnSpc>
              <a:defRPr/>
            </a:pPr>
            <a:r>
              <a:rPr lang="zh-CN" altLang="en-US" sz="1800"/>
              <a:t>定理</a:t>
            </a:r>
            <a:r>
              <a:rPr lang="en-US" altLang="zh-CN" sz="1800"/>
              <a:t>2:</a:t>
            </a:r>
            <a:r>
              <a:rPr lang="zh-CN" altLang="en-US" sz="1800"/>
              <a:t>对于给定的关系模式</a:t>
            </a:r>
            <a:r>
              <a:rPr lang="en-US" altLang="zh-CN" sz="1800"/>
              <a:t>R</a:t>
            </a:r>
            <a:r>
              <a:rPr lang="zh-CN" altLang="en-US" sz="1800"/>
              <a:t>及其函数依赖集</a:t>
            </a:r>
            <a:r>
              <a:rPr lang="en-US" altLang="zh-CN" sz="1800"/>
              <a:t>F,</a:t>
            </a:r>
            <a:r>
              <a:rPr lang="zh-CN" altLang="en-US" sz="1800"/>
              <a:t>若</a:t>
            </a:r>
            <a:r>
              <a:rPr lang="en-US" altLang="zh-CN" sz="1800"/>
              <a:t>X(X∈R)</a:t>
            </a:r>
            <a:r>
              <a:rPr lang="zh-CN" altLang="en-US" sz="1800"/>
              <a:t>是</a:t>
            </a:r>
            <a:r>
              <a:rPr lang="en-US" altLang="zh-CN" sz="1800" b="1">
                <a:solidFill>
                  <a:srgbClr val="FF0000"/>
                </a:solidFill>
              </a:rPr>
              <a:t>R</a:t>
            </a:r>
            <a:r>
              <a:rPr lang="zh-CN" altLang="en-US" sz="1800" b="1">
                <a:solidFill>
                  <a:srgbClr val="FF0000"/>
                </a:solidFill>
              </a:rPr>
              <a:t>类</a:t>
            </a:r>
            <a:r>
              <a:rPr lang="zh-CN" altLang="en-US" sz="1800"/>
              <a:t>属性</a:t>
            </a:r>
            <a:r>
              <a:rPr lang="en-US" altLang="zh-CN" sz="1800"/>
              <a:t>,</a:t>
            </a:r>
            <a:r>
              <a:rPr lang="zh-CN" altLang="en-US" sz="1800"/>
              <a:t>则</a:t>
            </a:r>
            <a:r>
              <a:rPr lang="en-US" altLang="zh-CN" sz="1800"/>
              <a:t>X</a:t>
            </a:r>
            <a:r>
              <a:rPr lang="zh-CN" altLang="en-US" sz="1800" b="1">
                <a:solidFill>
                  <a:srgbClr val="FF0000"/>
                </a:solidFill>
              </a:rPr>
              <a:t>不在任何候选码中</a:t>
            </a:r>
            <a:r>
              <a:rPr lang="zh-CN" altLang="en-US" sz="1800"/>
              <a:t>。</a:t>
            </a:r>
          </a:p>
          <a:p>
            <a:pPr>
              <a:lnSpc>
                <a:spcPct val="150000"/>
              </a:lnSpc>
              <a:defRPr/>
            </a:pPr>
            <a:r>
              <a:rPr lang="zh-CN" altLang="en-US" sz="1800"/>
              <a:t>定理</a:t>
            </a:r>
            <a:r>
              <a:rPr lang="en-US" altLang="zh-CN" sz="1800"/>
              <a:t>3:</a:t>
            </a:r>
            <a:r>
              <a:rPr lang="zh-CN" altLang="en-US" sz="1800"/>
              <a:t>设有关系模式</a:t>
            </a:r>
            <a:r>
              <a:rPr lang="en-US" altLang="zh-CN" sz="1800"/>
              <a:t>R</a:t>
            </a:r>
            <a:r>
              <a:rPr lang="zh-CN" altLang="en-US" sz="1800"/>
              <a:t>及其函数依赖集</a:t>
            </a:r>
            <a:r>
              <a:rPr lang="en-US" altLang="zh-CN" sz="1800"/>
              <a:t>F,</a:t>
            </a:r>
            <a:r>
              <a:rPr lang="zh-CN" altLang="en-US" sz="1800"/>
              <a:t>如果</a:t>
            </a:r>
            <a:r>
              <a:rPr lang="en-US" altLang="zh-CN" sz="1800"/>
              <a:t>X</a:t>
            </a:r>
            <a:r>
              <a:rPr lang="zh-CN" altLang="en-US" sz="1800"/>
              <a:t>是</a:t>
            </a:r>
            <a:r>
              <a:rPr lang="en-US" altLang="zh-CN" sz="1800"/>
              <a:t>R</a:t>
            </a:r>
            <a:r>
              <a:rPr lang="zh-CN" altLang="en-US" sz="1800"/>
              <a:t>的</a:t>
            </a:r>
            <a:r>
              <a:rPr lang="en-US" altLang="zh-CN" sz="1800" b="1">
                <a:solidFill>
                  <a:srgbClr val="FF0000"/>
                </a:solidFill>
              </a:rPr>
              <a:t>N</a:t>
            </a:r>
            <a:r>
              <a:rPr lang="zh-CN" altLang="en-US" sz="1800" b="1">
                <a:solidFill>
                  <a:srgbClr val="FF0000"/>
                </a:solidFill>
              </a:rPr>
              <a:t>类</a:t>
            </a:r>
            <a:r>
              <a:rPr lang="zh-CN" altLang="en-US" sz="1800"/>
              <a:t>属性</a:t>
            </a:r>
            <a:r>
              <a:rPr lang="en-US" altLang="zh-CN" sz="1800"/>
              <a:t>,</a:t>
            </a:r>
            <a:r>
              <a:rPr lang="zh-CN" altLang="en-US" sz="1800"/>
              <a:t>则</a:t>
            </a:r>
            <a:r>
              <a:rPr lang="en-US" altLang="zh-CN" sz="1800"/>
              <a:t>X</a:t>
            </a:r>
            <a:r>
              <a:rPr lang="zh-CN" altLang="en-US" sz="1800"/>
              <a:t>必包含在</a:t>
            </a:r>
            <a:r>
              <a:rPr lang="en-US" altLang="zh-CN" sz="1800"/>
              <a:t>R</a:t>
            </a:r>
            <a:r>
              <a:rPr lang="zh-CN" altLang="en-US" sz="1800"/>
              <a:t>的</a:t>
            </a:r>
            <a:r>
              <a:rPr lang="zh-CN" altLang="en-US" sz="1800" b="1">
                <a:solidFill>
                  <a:srgbClr val="FF0000"/>
                </a:solidFill>
              </a:rPr>
              <a:t>任一候选码中</a:t>
            </a:r>
            <a:r>
              <a:rPr lang="zh-CN" altLang="en-US" sz="1800"/>
              <a:t>。</a:t>
            </a:r>
          </a:p>
          <a:p>
            <a:pPr>
              <a:lnSpc>
                <a:spcPct val="150000"/>
              </a:lnSpc>
              <a:defRPr/>
            </a:pPr>
            <a:r>
              <a:rPr lang="zh-CN" altLang="en-US" sz="1800"/>
              <a:t>推论</a:t>
            </a:r>
            <a:r>
              <a:rPr lang="en-US" altLang="zh-CN" sz="1800"/>
              <a:t>2:</a:t>
            </a:r>
            <a:r>
              <a:rPr lang="zh-CN" altLang="en-US" sz="1800"/>
              <a:t>对于给定的关系模式</a:t>
            </a:r>
            <a:r>
              <a:rPr lang="en-US" altLang="zh-CN" sz="1800"/>
              <a:t>R</a:t>
            </a:r>
            <a:r>
              <a:rPr lang="zh-CN" altLang="en-US" sz="1800"/>
              <a:t>及其函数依赖集</a:t>
            </a:r>
            <a:r>
              <a:rPr lang="en-US" altLang="zh-CN" sz="1800"/>
              <a:t>F,</a:t>
            </a:r>
            <a:r>
              <a:rPr lang="zh-CN" altLang="en-US" sz="1800"/>
              <a:t>如果</a:t>
            </a:r>
            <a:r>
              <a:rPr lang="en-US" altLang="zh-CN" sz="1800"/>
              <a:t>X</a:t>
            </a:r>
            <a:r>
              <a:rPr lang="zh-CN" altLang="en-US" sz="1800"/>
              <a:t>是</a:t>
            </a:r>
            <a:r>
              <a:rPr lang="en-US" altLang="zh-CN" sz="1800" b="1">
                <a:solidFill>
                  <a:srgbClr val="FF0000"/>
                </a:solidFill>
              </a:rPr>
              <a:t>R</a:t>
            </a:r>
            <a:r>
              <a:rPr lang="zh-CN" altLang="en-US" sz="1800" b="1">
                <a:solidFill>
                  <a:srgbClr val="FF0000"/>
                </a:solidFill>
              </a:rPr>
              <a:t>的</a:t>
            </a:r>
            <a:r>
              <a:rPr lang="en-US" altLang="zh-CN" sz="1800" b="1">
                <a:solidFill>
                  <a:srgbClr val="FF0000"/>
                </a:solidFill>
              </a:rPr>
              <a:t>N</a:t>
            </a:r>
            <a:r>
              <a:rPr lang="zh-CN" altLang="en-US" sz="1800" b="1">
                <a:solidFill>
                  <a:srgbClr val="FF0000"/>
                </a:solidFill>
              </a:rPr>
              <a:t>类和</a:t>
            </a:r>
            <a:r>
              <a:rPr lang="en-US" altLang="zh-CN" sz="1800" b="1">
                <a:solidFill>
                  <a:srgbClr val="FF0000"/>
                </a:solidFill>
              </a:rPr>
              <a:t>L</a:t>
            </a:r>
            <a:r>
              <a:rPr lang="zh-CN" altLang="en-US" sz="1800" b="1">
                <a:solidFill>
                  <a:srgbClr val="FF0000"/>
                </a:solidFill>
              </a:rPr>
              <a:t>类组成</a:t>
            </a:r>
            <a:r>
              <a:rPr lang="zh-CN" altLang="en-US" sz="1800"/>
              <a:t>的属性集</a:t>
            </a:r>
            <a:r>
              <a:rPr lang="en-US" altLang="zh-CN" sz="1800"/>
              <a:t>,</a:t>
            </a:r>
            <a:r>
              <a:rPr lang="zh-CN" altLang="en-US" sz="1800"/>
              <a:t>且</a:t>
            </a:r>
            <a:r>
              <a:rPr lang="en-US" altLang="zh-CN" sz="1800" b="1">
                <a:solidFill>
                  <a:srgbClr val="FF0000"/>
                </a:solidFill>
              </a:rPr>
              <a:t>X+</a:t>
            </a:r>
            <a:r>
              <a:rPr lang="zh-CN" altLang="en-US" sz="1800" b="1">
                <a:solidFill>
                  <a:srgbClr val="FF0000"/>
                </a:solidFill>
              </a:rPr>
              <a:t>包含了</a:t>
            </a:r>
            <a:r>
              <a:rPr lang="en-US" altLang="zh-CN" sz="1800" b="1">
                <a:solidFill>
                  <a:srgbClr val="FF0000"/>
                </a:solidFill>
              </a:rPr>
              <a:t>R</a:t>
            </a:r>
            <a:r>
              <a:rPr lang="zh-CN" altLang="en-US" sz="1800" b="1">
                <a:solidFill>
                  <a:srgbClr val="FF0000"/>
                </a:solidFill>
              </a:rPr>
              <a:t>的有属性</a:t>
            </a:r>
            <a:r>
              <a:rPr lang="en-US" altLang="zh-CN" sz="1800"/>
              <a:t>,</a:t>
            </a:r>
            <a:r>
              <a:rPr lang="zh-CN" altLang="en-US" sz="1800"/>
              <a:t>则</a:t>
            </a:r>
            <a:r>
              <a:rPr lang="en-US" altLang="zh-CN" sz="1800"/>
              <a:t>X</a:t>
            </a:r>
            <a:r>
              <a:rPr lang="zh-CN" altLang="en-US" sz="1800"/>
              <a:t>是</a:t>
            </a:r>
            <a:r>
              <a:rPr lang="en-US" altLang="zh-CN" sz="1800"/>
              <a:t>R</a:t>
            </a:r>
            <a:r>
              <a:rPr lang="zh-CN" altLang="en-US" sz="1800"/>
              <a:t>的</a:t>
            </a:r>
            <a:r>
              <a:rPr lang="zh-CN" altLang="en-US" sz="1800" b="1">
                <a:solidFill>
                  <a:srgbClr val="FF0000"/>
                </a:solidFill>
              </a:rPr>
              <a:t>唯一候选码</a:t>
            </a:r>
            <a:r>
              <a:rPr lang="zh-CN" altLang="en-US" sz="1800"/>
              <a:t>。</a:t>
            </a:r>
          </a:p>
          <a:p>
            <a:pPr>
              <a:defRPr/>
            </a:pPr>
            <a:endParaRPr lang="zh-CN"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数据依赖的类型</a:t>
            </a:r>
          </a:p>
        </p:txBody>
      </p:sp>
      <p:sp>
        <p:nvSpPr>
          <p:cNvPr id="10243" name="Rectangle 3"/>
          <p:cNvSpPr>
            <a:spLocks noGrp="1" noChangeArrowheads="1"/>
          </p:cNvSpPr>
          <p:nvPr>
            <p:ph sz="quarter" idx="10"/>
          </p:nvPr>
        </p:nvSpPr>
        <p:spPr>
          <a:xfrm>
            <a:off x="684213" y="696913"/>
            <a:ext cx="8135937" cy="4319587"/>
          </a:xfrm>
        </p:spPr>
        <p:txBody>
          <a:bodyPr/>
          <a:lstStyle/>
          <a:p>
            <a:pPr eaLnBrk="1" hangingPunct="1">
              <a:lnSpc>
                <a:spcPct val="150000"/>
              </a:lnSpc>
              <a:defRPr/>
            </a:pPr>
            <a:r>
              <a:rPr lang="zh-CN" altLang="en-US" b="1"/>
              <a:t>函数依赖</a:t>
            </a:r>
            <a:endParaRPr lang="en-US" altLang="zh-CN" sz="1800"/>
          </a:p>
          <a:p>
            <a:pPr lvl="1" eaLnBrk="1" hangingPunct="1">
              <a:lnSpc>
                <a:spcPct val="150000"/>
              </a:lnSpc>
              <a:buFont typeface="Wingdings" panose="05000000000000000000" pitchFamily="2" charset="2"/>
              <a:buChar char="n"/>
              <a:defRPr/>
            </a:pPr>
            <a:r>
              <a:rPr lang="zh-CN" altLang="en-US" sz="1700"/>
              <a:t>某个</a:t>
            </a:r>
            <a:r>
              <a:rPr lang="zh-CN" altLang="en-US" sz="1700" dirty="0"/>
              <a:t>属性集</a:t>
            </a:r>
            <a:r>
              <a:rPr lang="zh-CN" altLang="en-US" b="1" dirty="0">
                <a:solidFill>
                  <a:schemeClr val="accent6">
                    <a:lumMod val="75000"/>
                  </a:schemeClr>
                </a:solidFill>
              </a:rPr>
              <a:t>决定</a:t>
            </a:r>
            <a:r>
              <a:rPr lang="zh-CN" altLang="en-US" sz="1700" dirty="0"/>
              <a:t>另一个属性集时，称另一属性集依赖于该</a:t>
            </a:r>
            <a:r>
              <a:rPr lang="zh-CN" altLang="en-US" sz="1700"/>
              <a:t>属性集；表述的是唯一决定关系。</a:t>
            </a:r>
            <a:endParaRPr lang="en-US" altLang="zh-CN" sz="1700"/>
          </a:p>
          <a:p>
            <a:pPr lvl="1" eaLnBrk="1" hangingPunct="1">
              <a:lnSpc>
                <a:spcPct val="150000"/>
              </a:lnSpc>
              <a:buFont typeface="Wingdings" panose="05000000000000000000" pitchFamily="2" charset="2"/>
              <a:buChar char="n"/>
              <a:defRPr/>
            </a:pPr>
            <a:r>
              <a:rPr lang="zh-CN" altLang="en-US" sz="1700"/>
              <a:t>函数依赖是</a:t>
            </a:r>
            <a:r>
              <a:rPr lang="zh-CN" altLang="en-US" b="1">
                <a:solidFill>
                  <a:schemeClr val="accent6">
                    <a:lumMod val="75000"/>
                  </a:schemeClr>
                </a:solidFill>
              </a:rPr>
              <a:t>语义范畴</a:t>
            </a:r>
            <a:r>
              <a:rPr lang="zh-CN" altLang="en-US" sz="1700"/>
              <a:t>的概念，只能根据数据的语义来确定函数依赖。</a:t>
            </a:r>
            <a:endParaRPr lang="zh-CN" altLang="en-US" sz="1700" dirty="0"/>
          </a:p>
          <a:p>
            <a:pPr eaLnBrk="1" hangingPunct="1">
              <a:lnSpc>
                <a:spcPct val="150000"/>
              </a:lnSpc>
              <a:defRPr/>
            </a:pPr>
            <a:r>
              <a:rPr lang="zh-CN" altLang="en-US" b="1"/>
              <a:t>多值依赖</a:t>
            </a:r>
            <a:endParaRPr lang="en-US" altLang="zh-CN" b="1"/>
          </a:p>
          <a:p>
            <a:pPr lvl="1" eaLnBrk="1" hangingPunct="1">
              <a:lnSpc>
                <a:spcPct val="150000"/>
              </a:lnSpc>
              <a:buFont typeface="Wingdings" panose="05000000000000000000" pitchFamily="2" charset="2"/>
              <a:buChar char="n"/>
              <a:defRPr/>
            </a:pPr>
            <a:r>
              <a:rPr lang="zh-CN" altLang="en-US" sz="1700"/>
              <a:t>函数依赖</a:t>
            </a:r>
            <a:r>
              <a:rPr lang="zh-CN" altLang="en-US" sz="1700" dirty="0"/>
              <a:t>不能表示</a:t>
            </a:r>
            <a:r>
              <a:rPr lang="zh-CN" altLang="en-US" b="1" dirty="0">
                <a:solidFill>
                  <a:schemeClr val="accent6">
                    <a:lumMod val="75000"/>
                  </a:schemeClr>
                </a:solidFill>
              </a:rPr>
              <a:t>属性值</a:t>
            </a:r>
            <a:r>
              <a:rPr lang="zh-CN" altLang="en-US" sz="1700" dirty="0"/>
              <a:t>之间的</a:t>
            </a:r>
            <a:r>
              <a:rPr lang="zh-CN" altLang="en-US" b="1" dirty="0">
                <a:solidFill>
                  <a:schemeClr val="accent6">
                    <a:lumMod val="75000"/>
                  </a:schemeClr>
                </a:solidFill>
              </a:rPr>
              <a:t>一对多</a:t>
            </a:r>
            <a:r>
              <a:rPr lang="zh-CN" altLang="en-US" sz="1700" dirty="0"/>
              <a:t>联系，这些属性之间有些虽然没有直接关系，但存在间接的关系，把没有</a:t>
            </a:r>
            <a:r>
              <a:rPr lang="zh-CN" altLang="en-US" sz="1700"/>
              <a:t>直接联系但</a:t>
            </a:r>
            <a:r>
              <a:rPr lang="zh-CN" altLang="en-US" sz="1700" dirty="0"/>
              <a:t>有间接的联系称为多值依赖的</a:t>
            </a:r>
            <a:r>
              <a:rPr lang="zh-CN" altLang="en-US" sz="1700"/>
              <a:t>数据依赖。</a:t>
            </a:r>
            <a:endParaRPr lang="en-US" altLang="zh-CN" sz="1700"/>
          </a:p>
          <a:p>
            <a:pPr lvl="1" eaLnBrk="1" hangingPunct="1">
              <a:lnSpc>
                <a:spcPct val="150000"/>
              </a:lnSpc>
              <a:buFont typeface="Wingdings" panose="05000000000000000000" pitchFamily="2" charset="2"/>
              <a:buChar char="n"/>
              <a:defRPr/>
            </a:pPr>
            <a:r>
              <a:rPr lang="zh-CN" altLang="en-US" sz="1700"/>
              <a:t>函数依赖是多值依赖的特殊情况。</a:t>
            </a:r>
            <a:endParaRPr lang="en-US" altLang="zh-CN" sz="1700"/>
          </a:p>
          <a:p>
            <a:pPr marL="44450" indent="0" eaLnBrk="1" hangingPunct="1">
              <a:lnSpc>
                <a:spcPct val="150000"/>
              </a:lnSpc>
              <a:buFont typeface="Arial" pitchFamily="34" charset="0"/>
              <a:buNone/>
              <a:defRPr/>
            </a:pPr>
            <a:r>
              <a:rPr lang="zh-CN" altLang="en-US" b="1">
                <a:solidFill>
                  <a:srgbClr val="FF0000"/>
                </a:solidFill>
              </a:rPr>
              <a:t>简单点讲，函数依赖就是唯一确定的关系；多值依赖却不能唯一确定。</a:t>
            </a:r>
            <a:endParaRPr lang="en-US" altLang="zh-CN" b="1">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快速求候选码的方法</a:t>
            </a:r>
          </a:p>
        </p:txBody>
      </p:sp>
      <p:sp>
        <p:nvSpPr>
          <p:cNvPr id="3" name="内容占位符 2"/>
          <p:cNvSpPr>
            <a:spLocks noGrp="1"/>
          </p:cNvSpPr>
          <p:nvPr>
            <p:ph sz="quarter" idx="10"/>
          </p:nvPr>
        </p:nvSpPr>
        <p:spPr>
          <a:xfrm>
            <a:off x="684213" y="769938"/>
            <a:ext cx="8135937" cy="4319587"/>
          </a:xfrm>
        </p:spPr>
        <p:txBody>
          <a:bodyPr/>
          <a:lstStyle/>
          <a:p>
            <a:pPr marL="0" indent="0">
              <a:lnSpc>
                <a:spcPct val="150000"/>
              </a:lnSpc>
              <a:buFont typeface="Wingdings" panose="05000000000000000000" pitchFamily="2" charset="2"/>
              <a:buNone/>
              <a:defRPr/>
            </a:pPr>
            <a:r>
              <a:rPr lang="zh-CN" altLang="en-US" sz="1800"/>
              <a:t>例：如设有关系模式</a:t>
            </a:r>
            <a:r>
              <a:rPr lang="en-US" altLang="zh-CN" sz="1800"/>
              <a:t>R(U),</a:t>
            </a:r>
            <a:r>
              <a:rPr lang="zh-CN" altLang="en-US" sz="1800"/>
              <a:t>其函数依赖集为</a:t>
            </a:r>
            <a:r>
              <a:rPr lang="en-US" altLang="zh-CN" sz="1800"/>
              <a:t>F,</a:t>
            </a:r>
            <a:r>
              <a:rPr lang="zh-CN" altLang="en-US" sz="1800"/>
              <a:t>其中：</a:t>
            </a:r>
            <a:r>
              <a:rPr lang="en-US" altLang="zh-CN" sz="1800"/>
              <a:t>U={A,B,C,D,E},</a:t>
            </a:r>
            <a:r>
              <a:rPr lang="zh-CN" altLang="en-US" sz="1800"/>
              <a:t>　</a:t>
            </a:r>
            <a:r>
              <a:rPr lang="en-US" altLang="zh-CN" sz="1800"/>
              <a:t>F={A→C,C→A,B→AC,D→AC}</a:t>
            </a:r>
            <a:r>
              <a:rPr lang="zh-CN" altLang="en-US" sz="1800"/>
              <a:t>，求</a:t>
            </a:r>
            <a:r>
              <a:rPr lang="en-US" altLang="zh-CN" sz="1800"/>
              <a:t>R</a:t>
            </a:r>
            <a:r>
              <a:rPr lang="zh-CN" altLang="en-US" sz="1800"/>
              <a:t>的候选码。</a:t>
            </a:r>
          </a:p>
          <a:p>
            <a:pPr marL="0" indent="0">
              <a:lnSpc>
                <a:spcPct val="150000"/>
              </a:lnSpc>
              <a:buFont typeface="Wingdings" panose="05000000000000000000" pitchFamily="2" charset="2"/>
              <a:buNone/>
              <a:defRPr/>
            </a:pPr>
            <a:r>
              <a:rPr lang="zh-CN" altLang="en-US" sz="1800"/>
              <a:t>解：根据函数依赖可得，属性</a:t>
            </a:r>
            <a:r>
              <a:rPr lang="en-US" altLang="zh-CN" sz="1800"/>
              <a:t>B</a:t>
            </a:r>
            <a:r>
              <a:rPr lang="zh-CN" altLang="en-US" sz="1800"/>
              <a:t>、</a:t>
            </a:r>
            <a:r>
              <a:rPr lang="en-US" altLang="zh-CN" sz="1800"/>
              <a:t>D</a:t>
            </a:r>
            <a:r>
              <a:rPr lang="zh-CN" altLang="en-US" sz="1800"/>
              <a:t>为</a:t>
            </a:r>
            <a:r>
              <a:rPr lang="en-US" altLang="zh-CN" sz="1800"/>
              <a:t>L</a:t>
            </a:r>
            <a:r>
              <a:rPr lang="zh-CN" altLang="en-US" sz="1800"/>
              <a:t>类，</a:t>
            </a:r>
            <a:r>
              <a:rPr lang="en-US" altLang="zh-CN" sz="1800"/>
              <a:t>E</a:t>
            </a:r>
            <a:r>
              <a:rPr lang="zh-CN" altLang="en-US" sz="1800"/>
              <a:t>为</a:t>
            </a:r>
            <a:r>
              <a:rPr lang="en-US" altLang="zh-CN" sz="1800"/>
              <a:t>N</a:t>
            </a:r>
            <a:r>
              <a:rPr lang="zh-CN" altLang="en-US" sz="1800"/>
              <a:t>类，因此属性</a:t>
            </a:r>
            <a:r>
              <a:rPr lang="en-US" altLang="zh-CN" sz="1800"/>
              <a:t>B</a:t>
            </a:r>
            <a:r>
              <a:rPr lang="zh-CN" altLang="en-US" sz="1800"/>
              <a:t>、</a:t>
            </a:r>
            <a:r>
              <a:rPr lang="en-US" altLang="zh-CN" sz="1800"/>
              <a:t>D</a:t>
            </a:r>
            <a:r>
              <a:rPr lang="zh-CN" altLang="en-US" sz="1800"/>
              <a:t>、</a:t>
            </a:r>
            <a:r>
              <a:rPr lang="en-US" altLang="zh-CN" sz="1800"/>
              <a:t>E</a:t>
            </a:r>
            <a:r>
              <a:rPr lang="zh-CN" altLang="en-US" sz="1800"/>
              <a:t>必为候选码的成员。</a:t>
            </a:r>
            <a:endParaRPr lang="en-US" altLang="zh-CN" sz="1800"/>
          </a:p>
          <a:p>
            <a:pPr marL="0" indent="355600">
              <a:lnSpc>
                <a:spcPct val="150000"/>
              </a:lnSpc>
              <a:buFont typeface="Wingdings" panose="05000000000000000000" pitchFamily="2" charset="2"/>
              <a:buNone/>
              <a:defRPr/>
            </a:pPr>
            <a:r>
              <a:rPr lang="zh-CN" altLang="en-US" sz="1800"/>
              <a:t>三个属性的闭包：</a:t>
            </a:r>
            <a:r>
              <a:rPr lang="en-US" altLang="zh-CN" sz="1800"/>
              <a:t>B+=ABC</a:t>
            </a:r>
            <a:r>
              <a:rPr lang="zh-CN" altLang="en-US" sz="1800"/>
              <a:t>，</a:t>
            </a:r>
            <a:r>
              <a:rPr lang="en-US" altLang="zh-CN" sz="1800"/>
              <a:t>(BD)+=ABCD</a:t>
            </a:r>
            <a:r>
              <a:rPr lang="zh-CN" altLang="en-US" sz="1800"/>
              <a:t>，</a:t>
            </a:r>
            <a:r>
              <a:rPr lang="en-US" altLang="zh-CN" sz="1800"/>
              <a:t>(BDE)+=ABCDE</a:t>
            </a:r>
            <a:r>
              <a:rPr lang="zh-CN" altLang="en-US" sz="1800"/>
              <a:t>，根据推论</a:t>
            </a:r>
            <a:r>
              <a:rPr lang="en-US" altLang="zh-CN" sz="1800"/>
              <a:t>2</a:t>
            </a:r>
            <a:r>
              <a:rPr lang="zh-CN" altLang="en-US" sz="1800"/>
              <a:t>可得</a:t>
            </a:r>
            <a:r>
              <a:rPr lang="en-US" altLang="zh-CN" sz="1800"/>
              <a:t>BDE</a:t>
            </a:r>
            <a:r>
              <a:rPr lang="zh-CN" altLang="en-US" sz="1800"/>
              <a:t>是</a:t>
            </a:r>
            <a:r>
              <a:rPr lang="en-US" altLang="zh-CN" sz="1800"/>
              <a:t>R</a:t>
            </a:r>
            <a:r>
              <a:rPr lang="zh-CN" altLang="en-US" sz="1800"/>
              <a:t>的唯一候选码。所以</a:t>
            </a:r>
            <a:r>
              <a:rPr lang="en-US" altLang="zh-CN" sz="1800"/>
              <a:t>R</a:t>
            </a:r>
            <a:r>
              <a:rPr lang="zh-CN" altLang="en-US" sz="1800"/>
              <a:t>的候选码为</a:t>
            </a:r>
            <a:r>
              <a:rPr lang="en-US" altLang="zh-CN" sz="1800"/>
              <a:t>BDE</a:t>
            </a:r>
            <a:r>
              <a:rPr lang="zh-CN" altLang="en-US" sz="1800"/>
              <a:t>。</a:t>
            </a:r>
          </a:p>
          <a:p>
            <a:pPr marL="0" indent="355600">
              <a:lnSpc>
                <a:spcPct val="150000"/>
              </a:lnSpc>
              <a:buFont typeface="Wingdings" panose="05000000000000000000" pitchFamily="2" charset="2"/>
              <a:buNone/>
              <a:defRPr/>
            </a:pPr>
            <a:r>
              <a:rPr lang="zh-CN" altLang="en-US" sz="1800"/>
              <a:t>如果把例题中关系模式</a:t>
            </a:r>
            <a:r>
              <a:rPr lang="en-US" altLang="zh-CN" sz="1800"/>
              <a:t>R(U)</a:t>
            </a:r>
            <a:r>
              <a:rPr lang="zh-CN" altLang="en-US" sz="1800"/>
              <a:t>中的属性</a:t>
            </a:r>
            <a:r>
              <a:rPr lang="en-US" altLang="zh-CN" sz="1800"/>
              <a:t>E</a:t>
            </a:r>
            <a:r>
              <a:rPr lang="zh-CN" altLang="en-US" sz="1800"/>
              <a:t>去掉，那么再求</a:t>
            </a:r>
            <a:r>
              <a:rPr lang="en-US" altLang="zh-CN" sz="1800"/>
              <a:t>R</a:t>
            </a:r>
            <a:r>
              <a:rPr lang="zh-CN" altLang="en-US" sz="1800"/>
              <a:t>的候选码的话可以根据推论</a:t>
            </a:r>
            <a:r>
              <a:rPr lang="en-US" altLang="zh-CN" sz="1800"/>
              <a:t>1</a:t>
            </a:r>
            <a:r>
              <a:rPr lang="zh-CN" altLang="en-US" sz="1800"/>
              <a:t>得出</a:t>
            </a:r>
            <a:r>
              <a:rPr lang="en-US" altLang="zh-CN" sz="1800"/>
              <a:t>BD</a:t>
            </a:r>
            <a:r>
              <a:rPr lang="zh-CN" altLang="en-US" sz="1800"/>
              <a:t>为</a:t>
            </a:r>
            <a:r>
              <a:rPr lang="en-US" altLang="zh-CN" sz="1800"/>
              <a:t>R</a:t>
            </a:r>
            <a:r>
              <a:rPr lang="zh-CN" altLang="en-US" sz="1800"/>
              <a:t>的唯一候选码。</a:t>
            </a:r>
          </a:p>
          <a:p>
            <a:pPr marL="0" indent="355600">
              <a:lnSpc>
                <a:spcPct val="150000"/>
              </a:lnSpc>
              <a:buFont typeface="Wingdings" panose="05000000000000000000" pitchFamily="2" charset="2"/>
              <a:buNone/>
              <a:defRPr/>
            </a:pPr>
            <a:r>
              <a:rPr lang="zh-CN" altLang="en-US" sz="1800"/>
              <a:t>快速求解方法适用于判断有属性是属于</a:t>
            </a:r>
            <a:r>
              <a:rPr lang="en-US" altLang="zh-CN" sz="1800"/>
              <a:t>L</a:t>
            </a:r>
            <a:r>
              <a:rPr lang="zh-CN" altLang="en-US" sz="1800"/>
              <a:t>类、</a:t>
            </a:r>
            <a:r>
              <a:rPr lang="en-US" altLang="zh-CN" sz="1800"/>
              <a:t>N</a:t>
            </a:r>
            <a:r>
              <a:rPr lang="zh-CN" altLang="en-US" sz="1800"/>
              <a:t>类或其中一种的情况下求解。如果有</a:t>
            </a:r>
            <a:r>
              <a:rPr lang="en-US" altLang="zh-CN" sz="1800"/>
              <a:t>L</a:t>
            </a:r>
            <a:r>
              <a:rPr lang="zh-CN" altLang="en-US" sz="1800"/>
              <a:t>类和</a:t>
            </a:r>
            <a:r>
              <a:rPr lang="en-US" altLang="zh-CN" sz="1800"/>
              <a:t>N</a:t>
            </a:r>
            <a:r>
              <a:rPr lang="zh-CN" altLang="en-US" sz="1800"/>
              <a:t>类的属性</a:t>
            </a:r>
            <a:r>
              <a:rPr lang="en-US" altLang="zh-CN" sz="1800"/>
              <a:t>,</a:t>
            </a:r>
            <a:r>
              <a:rPr lang="zh-CN" altLang="en-US" sz="1800"/>
              <a:t>则求解候选码速度非常快。</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t>快速求候选码的方法</a:t>
            </a:r>
          </a:p>
        </p:txBody>
      </p:sp>
      <p:sp>
        <p:nvSpPr>
          <p:cNvPr id="3" name="内容占位符 2"/>
          <p:cNvSpPr>
            <a:spLocks noGrp="1"/>
          </p:cNvSpPr>
          <p:nvPr>
            <p:ph sz="quarter" idx="10"/>
          </p:nvPr>
        </p:nvSpPr>
        <p:spPr>
          <a:xfrm>
            <a:off x="684213" y="769938"/>
            <a:ext cx="8135937" cy="4319587"/>
          </a:xfrm>
        </p:spPr>
        <p:txBody>
          <a:bodyPr/>
          <a:lstStyle/>
          <a:p>
            <a:pPr marL="0" indent="0">
              <a:lnSpc>
                <a:spcPct val="150000"/>
              </a:lnSpc>
              <a:buFont typeface="Wingdings" panose="05000000000000000000" pitchFamily="2" charset="2"/>
              <a:buNone/>
              <a:defRPr/>
            </a:pPr>
            <a:r>
              <a:rPr lang="zh-CN" altLang="en-US" sz="1800"/>
              <a:t>简而言之：</a:t>
            </a:r>
            <a:r>
              <a:rPr lang="en-US" altLang="zh-CN" sz="1800"/>
              <a:t>L</a:t>
            </a:r>
            <a:r>
              <a:rPr lang="zh-CN" altLang="en-US" sz="1800"/>
              <a:t>、</a:t>
            </a:r>
            <a:r>
              <a:rPr lang="en-US" altLang="zh-CN" sz="1800"/>
              <a:t>R</a:t>
            </a:r>
            <a:r>
              <a:rPr lang="zh-CN" altLang="en-US" sz="1800"/>
              <a:t>、</a:t>
            </a:r>
            <a:r>
              <a:rPr lang="en-US" altLang="zh-CN" sz="1800"/>
              <a:t>N</a:t>
            </a:r>
            <a:r>
              <a:rPr lang="zh-CN" altLang="en-US" sz="1800"/>
              <a:t>、</a:t>
            </a:r>
            <a:r>
              <a:rPr lang="en-US" altLang="zh-CN" sz="1800"/>
              <a:t>LR</a:t>
            </a:r>
            <a:r>
              <a:rPr lang="zh-CN" altLang="en-US" sz="1800"/>
              <a:t>类。根据定理，</a:t>
            </a:r>
            <a:r>
              <a:rPr lang="en-US" altLang="zh-CN" sz="1800"/>
              <a:t>L</a:t>
            </a:r>
            <a:r>
              <a:rPr lang="zh-CN" altLang="en-US" sz="1800"/>
              <a:t>、</a:t>
            </a:r>
            <a:r>
              <a:rPr lang="en-US" altLang="zh-CN" sz="1800"/>
              <a:t>N</a:t>
            </a:r>
            <a:r>
              <a:rPr lang="zh-CN" altLang="en-US" sz="1800"/>
              <a:t>类必为侯选码之一，如果</a:t>
            </a:r>
            <a:r>
              <a:rPr lang="en-US" altLang="zh-CN" sz="1800"/>
              <a:t>L+</a:t>
            </a:r>
            <a:r>
              <a:rPr lang="zh-CN" altLang="en-US" sz="1800"/>
              <a:t>包含全部</a:t>
            </a:r>
            <a:r>
              <a:rPr lang="en-US" altLang="zh-CN" sz="1800"/>
              <a:t>R</a:t>
            </a:r>
            <a:r>
              <a:rPr lang="zh-CN" altLang="en-US" sz="1800"/>
              <a:t>，则</a:t>
            </a:r>
            <a:r>
              <a:rPr lang="en-US" altLang="zh-CN" sz="1800"/>
              <a:t>L</a:t>
            </a:r>
            <a:r>
              <a:rPr lang="zh-CN" altLang="en-US" sz="1800"/>
              <a:t>为唯一侯选。</a:t>
            </a:r>
            <a:r>
              <a:rPr lang="en-US" altLang="zh-CN" sz="1800"/>
              <a:t>R</a:t>
            </a:r>
            <a:r>
              <a:rPr lang="zh-CN" altLang="en-US" sz="1800"/>
              <a:t>类不在任何侯选码中。</a:t>
            </a:r>
            <a:r>
              <a:rPr lang="en-US" altLang="zh-CN" sz="1800"/>
              <a:t>L+N</a:t>
            </a:r>
            <a:r>
              <a:rPr lang="zh-CN" altLang="en-US" sz="1800"/>
              <a:t>类且（</a:t>
            </a:r>
            <a:r>
              <a:rPr lang="en-US" altLang="zh-CN" sz="1800"/>
              <a:t>L+N</a:t>
            </a:r>
            <a:r>
              <a:rPr lang="zh-CN" altLang="en-US" sz="1800"/>
              <a:t>）</a:t>
            </a:r>
            <a:r>
              <a:rPr lang="en-US" altLang="zh-CN" sz="1800"/>
              <a:t>+</a:t>
            </a:r>
            <a:r>
              <a:rPr lang="zh-CN" altLang="en-US" sz="1800"/>
              <a:t>包含所有</a:t>
            </a:r>
            <a:r>
              <a:rPr lang="en-US" altLang="zh-CN" sz="1800"/>
              <a:t>R</a:t>
            </a:r>
            <a:r>
              <a:rPr lang="zh-CN" altLang="en-US" sz="1800"/>
              <a:t>，则</a:t>
            </a:r>
            <a:r>
              <a:rPr lang="en-US" altLang="zh-CN" sz="1800"/>
              <a:t>L+N</a:t>
            </a:r>
            <a:r>
              <a:rPr lang="zh-CN" altLang="en-US" sz="1800"/>
              <a:t>为唯一侯选。（适于有</a:t>
            </a:r>
            <a:r>
              <a:rPr lang="en-US" altLang="zh-CN" sz="1800"/>
              <a:t>L</a:t>
            </a:r>
            <a:r>
              <a:rPr lang="zh-CN" altLang="en-US" sz="1800"/>
              <a:t>、</a:t>
            </a:r>
            <a:r>
              <a:rPr lang="en-US" altLang="zh-CN" sz="1800"/>
              <a:t>N</a:t>
            </a:r>
            <a:r>
              <a:rPr lang="zh-CN" altLang="en-US" sz="1800"/>
              <a:t>类至少一种的情况。）</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数据依赖的类型</a:t>
            </a:r>
          </a:p>
        </p:txBody>
      </p:sp>
      <p:sp>
        <p:nvSpPr>
          <p:cNvPr id="10243" name="Rectangle 3"/>
          <p:cNvSpPr>
            <a:spLocks noGrp="1" noChangeArrowheads="1"/>
          </p:cNvSpPr>
          <p:nvPr>
            <p:ph sz="quarter" idx="10"/>
          </p:nvPr>
        </p:nvSpPr>
        <p:spPr>
          <a:xfrm>
            <a:off x="684213" y="827088"/>
            <a:ext cx="8135937" cy="3887787"/>
          </a:xfrm>
        </p:spPr>
        <p:txBody>
          <a:bodyPr/>
          <a:lstStyle/>
          <a:p>
            <a:pPr marL="0" indent="0" eaLnBrk="1" hangingPunct="1">
              <a:lnSpc>
                <a:spcPct val="150000"/>
              </a:lnSpc>
              <a:buFont typeface="Arial" pitchFamily="34" charset="0"/>
              <a:buNone/>
              <a:defRPr/>
            </a:pPr>
            <a:r>
              <a:rPr lang="zh-CN" altLang="en-US" sz="1800" b="1"/>
              <a:t>授课（课程号，课程名，课程学分，教师号，教师姓名，参考书号，参考书名</a:t>
            </a:r>
            <a:r>
              <a:rPr lang="en-US" altLang="zh-CN" sz="1800" b="1"/>
              <a:t>)</a:t>
            </a:r>
          </a:p>
          <a:p>
            <a:pPr marL="0" indent="0" eaLnBrk="1" hangingPunct="1">
              <a:lnSpc>
                <a:spcPct val="150000"/>
              </a:lnSpc>
              <a:buFont typeface="Arial" pitchFamily="34" charset="0"/>
              <a:buNone/>
              <a:defRPr/>
            </a:pPr>
            <a:r>
              <a:rPr lang="zh-CN" altLang="en-US" sz="1800" b="1"/>
              <a:t>这个表的主键是（课程号，教师号，参考书号）</a:t>
            </a:r>
            <a:endParaRPr lang="en-US" altLang="zh-CN" sz="1800" b="1"/>
          </a:p>
          <a:p>
            <a:pPr eaLnBrk="1" hangingPunct="1">
              <a:lnSpc>
                <a:spcPct val="150000"/>
              </a:lnSpc>
              <a:defRPr/>
            </a:pPr>
            <a:r>
              <a:rPr lang="zh-CN" altLang="en-US" sz="1800" b="1">
                <a:solidFill>
                  <a:srgbClr val="FF0000"/>
                </a:solidFill>
              </a:rPr>
              <a:t>函数依赖：</a:t>
            </a:r>
            <a:r>
              <a:rPr lang="zh-CN" altLang="en-US" sz="1800"/>
              <a:t>是唯一确定的关系</a:t>
            </a:r>
            <a:endParaRPr lang="en-US" altLang="zh-CN" sz="1800"/>
          </a:p>
          <a:p>
            <a:pPr marL="698500" lvl="1" indent="-342900" eaLnBrk="1" hangingPunct="1">
              <a:lnSpc>
                <a:spcPct val="150000"/>
              </a:lnSpc>
              <a:buFont typeface="+mj-ea"/>
              <a:buAutoNum type="circleNumDbPlain"/>
              <a:defRPr/>
            </a:pPr>
            <a:r>
              <a:rPr lang="zh-CN" altLang="en-US" sz="1500"/>
              <a:t>课程名和课程学分函数依赖课程号，也就是说课程号唯一确定课程名字和课程学分；</a:t>
            </a:r>
          </a:p>
          <a:p>
            <a:pPr marL="698500" lvl="1" indent="-342900" eaLnBrk="1" hangingPunct="1">
              <a:lnSpc>
                <a:spcPct val="150000"/>
              </a:lnSpc>
              <a:buFont typeface="+mj-ea"/>
              <a:buAutoNum type="circleNumDbPlain"/>
              <a:defRPr/>
            </a:pPr>
            <a:r>
              <a:rPr lang="zh-CN" altLang="en-US" sz="1500"/>
              <a:t>教师姓名函数依赖教师号；</a:t>
            </a:r>
            <a:endParaRPr lang="en-US" altLang="zh-CN" sz="1500"/>
          </a:p>
          <a:p>
            <a:pPr marL="698500" lvl="1" indent="-342900" eaLnBrk="1" hangingPunct="1">
              <a:lnSpc>
                <a:spcPct val="150000"/>
              </a:lnSpc>
              <a:buFont typeface="+mj-ea"/>
              <a:buAutoNum type="circleNumDbPlain"/>
              <a:defRPr/>
            </a:pPr>
            <a:r>
              <a:rPr lang="zh-CN" altLang="en-US" sz="1500"/>
              <a:t>参考书名函数依赖参考书号。</a:t>
            </a:r>
          </a:p>
          <a:p>
            <a:pPr eaLnBrk="1" hangingPunct="1">
              <a:lnSpc>
                <a:spcPct val="150000"/>
              </a:lnSpc>
              <a:defRPr/>
            </a:pPr>
            <a:r>
              <a:rPr lang="zh-CN" altLang="en-US" sz="1800" b="1">
                <a:solidFill>
                  <a:srgbClr val="FF0000"/>
                </a:solidFill>
              </a:rPr>
              <a:t>多值依赖：</a:t>
            </a:r>
            <a:r>
              <a:rPr lang="zh-CN" altLang="en-US" sz="1800"/>
              <a:t>不能唯一确定关系</a:t>
            </a:r>
            <a:endParaRPr lang="en-US" altLang="zh-CN" sz="1800"/>
          </a:p>
          <a:p>
            <a:pPr marL="698500" lvl="1" indent="-342900" eaLnBrk="1" hangingPunct="1">
              <a:lnSpc>
                <a:spcPct val="150000"/>
              </a:lnSpc>
              <a:buFont typeface="+mj-ea"/>
              <a:buAutoNum type="circleNumDbPlain"/>
              <a:defRPr/>
            </a:pPr>
            <a:r>
              <a:rPr lang="zh-CN" altLang="en-US" sz="1500"/>
              <a:t>教师号可能多值依赖课程号，因为给定一个（课程号，参考书号）的组合，可能有对应多个教师号；</a:t>
            </a:r>
            <a:endParaRPr lang="en-US" altLang="zh-CN" sz="1500"/>
          </a:p>
          <a:p>
            <a:pPr marL="698500" lvl="1" indent="-342900" eaLnBrk="1" hangingPunct="1">
              <a:lnSpc>
                <a:spcPct val="150000"/>
              </a:lnSpc>
              <a:buFont typeface="+mj-ea"/>
              <a:buAutoNum type="circleNumDbPlain"/>
              <a:defRPr/>
            </a:pPr>
            <a:r>
              <a:rPr lang="zh-CN" altLang="en-US" sz="1500"/>
              <a:t>这是因为多个老师可以使用相同或不同的参考书上同一门课。</a:t>
            </a:r>
            <a:endParaRPr lang="en-US" altLang="zh-CN" sz="15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t>数据依赖的影响</a:t>
            </a:r>
          </a:p>
        </p:txBody>
      </p:sp>
      <p:sp>
        <p:nvSpPr>
          <p:cNvPr id="12291" name="Rectangle 3"/>
          <p:cNvSpPr>
            <a:spLocks noGrp="1" noChangeArrowheads="1"/>
          </p:cNvSpPr>
          <p:nvPr>
            <p:ph sz="quarter" idx="10"/>
          </p:nvPr>
        </p:nvSpPr>
        <p:spPr>
          <a:xfrm>
            <a:off x="728663" y="769938"/>
            <a:ext cx="8135937" cy="4319587"/>
          </a:xfrm>
        </p:spPr>
        <p:txBody>
          <a:bodyPr/>
          <a:lstStyle/>
          <a:p>
            <a:pPr marL="0" indent="0" eaLnBrk="1" hangingPunct="1">
              <a:lnSpc>
                <a:spcPct val="150000"/>
              </a:lnSpc>
              <a:buFont typeface="Arial" pitchFamily="34" charset="0"/>
              <a:buNone/>
              <a:defRPr/>
            </a:pPr>
            <a:r>
              <a:rPr lang="zh-CN" altLang="en-US"/>
              <a:t>描述学生信息的数据表：</a:t>
            </a:r>
            <a:endParaRPr lang="en-US" altLang="zh-CN"/>
          </a:p>
          <a:p>
            <a:pPr marL="0" indent="0" eaLnBrk="1" hangingPunct="1">
              <a:lnSpc>
                <a:spcPct val="150000"/>
              </a:lnSpc>
              <a:buFont typeface="Arial" pitchFamily="34" charset="0"/>
              <a:buNone/>
              <a:defRPr/>
            </a:pPr>
            <a:endParaRPr lang="en-US" altLang="zh-CN"/>
          </a:p>
          <a:p>
            <a:pPr marL="0" indent="0" eaLnBrk="1" hangingPunct="1">
              <a:lnSpc>
                <a:spcPct val="150000"/>
              </a:lnSpc>
              <a:buFont typeface="Arial" pitchFamily="34" charset="0"/>
              <a:buNone/>
              <a:defRPr/>
            </a:pPr>
            <a:endParaRPr lang="en-US" altLang="zh-CN"/>
          </a:p>
          <a:p>
            <a:pPr marL="0" indent="0" eaLnBrk="1" hangingPunct="1">
              <a:lnSpc>
                <a:spcPct val="150000"/>
              </a:lnSpc>
              <a:buFont typeface="Arial" pitchFamily="34" charset="0"/>
              <a:buNone/>
              <a:defRPr/>
            </a:pPr>
            <a:endParaRPr lang="en-US" altLang="zh-CN" sz="1700"/>
          </a:p>
          <a:p>
            <a:pPr marL="0" indent="0" eaLnBrk="1" hangingPunct="1">
              <a:lnSpc>
                <a:spcPct val="150000"/>
              </a:lnSpc>
              <a:buFont typeface="Arial" pitchFamily="34" charset="0"/>
              <a:buNone/>
              <a:defRPr/>
            </a:pPr>
            <a:r>
              <a:rPr lang="en-US" altLang="zh-CN" sz="1700"/>
              <a:t>Student &lt;U</a:t>
            </a:r>
            <a:r>
              <a:rPr lang="zh-CN" altLang="en-US" sz="1700"/>
              <a:t>、</a:t>
            </a:r>
            <a:r>
              <a:rPr lang="en-US" altLang="zh-CN" sz="1700"/>
              <a:t>F&gt;</a:t>
            </a:r>
            <a:r>
              <a:rPr lang="zh-CN" altLang="en-US" sz="1700"/>
              <a:t>，</a:t>
            </a:r>
            <a:r>
              <a:rPr lang="en-US" altLang="zh-CN" sz="1700"/>
              <a:t>U </a:t>
            </a:r>
            <a:r>
              <a:rPr lang="zh-CN" altLang="en-US" sz="1700"/>
              <a:t>＝｛ </a:t>
            </a:r>
            <a:r>
              <a:rPr lang="en-US" altLang="zh-CN" sz="1700"/>
              <a:t>Sno, Sdept, Mname, Cname, Grade </a:t>
            </a:r>
            <a:r>
              <a:rPr lang="zh-CN" altLang="en-US" sz="1700"/>
              <a:t>｝</a:t>
            </a:r>
          </a:p>
          <a:p>
            <a:pPr marL="0" indent="0" eaLnBrk="1" hangingPunct="1">
              <a:lnSpc>
                <a:spcPct val="150000"/>
              </a:lnSpc>
              <a:buFont typeface="Arial" pitchFamily="34" charset="0"/>
              <a:buNone/>
              <a:defRPr/>
            </a:pPr>
            <a:r>
              <a:rPr lang="zh-CN" altLang="en-US"/>
              <a:t>语义：</a:t>
            </a:r>
          </a:p>
          <a:p>
            <a:pPr marL="628650" lvl="1" indent="-317500" eaLnBrk="1" hangingPunct="1">
              <a:lnSpc>
                <a:spcPct val="150000"/>
              </a:lnSpc>
              <a:buFont typeface="+mj-ea"/>
              <a:buAutoNum type="circleNumDbPlain"/>
              <a:defRPr/>
            </a:pPr>
            <a:r>
              <a:rPr lang="zh-CN" altLang="en-US" sz="1400"/>
              <a:t> 一个学院有若干学生， 一个学生只属于一个学院；</a:t>
            </a:r>
          </a:p>
          <a:p>
            <a:pPr marL="654050" lvl="1" indent="-342900" eaLnBrk="1" hangingPunct="1">
              <a:lnSpc>
                <a:spcPct val="150000"/>
              </a:lnSpc>
              <a:buFont typeface="+mj-ea"/>
              <a:buAutoNum type="circleNumDbPlain"/>
              <a:defRPr/>
            </a:pPr>
            <a:r>
              <a:rPr lang="zh-CN" altLang="en-US" sz="1400"/>
              <a:t>一个学院只有一名院长；</a:t>
            </a:r>
          </a:p>
          <a:p>
            <a:pPr marL="654050" lvl="1" indent="-342900" eaLnBrk="1" hangingPunct="1">
              <a:lnSpc>
                <a:spcPct val="150000"/>
              </a:lnSpc>
              <a:buFont typeface="+mj-ea"/>
              <a:buAutoNum type="circleNumDbPlain"/>
              <a:defRPr/>
            </a:pPr>
            <a:r>
              <a:rPr lang="zh-CN" altLang="en-US" sz="1400"/>
              <a:t>一个学生可以选修多门课程， 每门课程有若干学生选修；</a:t>
            </a:r>
          </a:p>
          <a:p>
            <a:pPr marL="628650" lvl="1" indent="-317500" eaLnBrk="1" hangingPunct="1">
              <a:lnSpc>
                <a:spcPct val="150000"/>
              </a:lnSpc>
              <a:buFont typeface="+mj-ea"/>
              <a:buAutoNum type="circleNumDbPlain"/>
              <a:defRPr/>
            </a:pPr>
            <a:r>
              <a:rPr lang="zh-CN" altLang="en-US" sz="1400"/>
              <a:t>每个学生所学的每门课程都有一个成绩。</a:t>
            </a:r>
          </a:p>
        </p:txBody>
      </p:sp>
      <p:graphicFrame>
        <p:nvGraphicFramePr>
          <p:cNvPr id="2" name="表格 1"/>
          <p:cNvGraphicFramePr>
            <a:graphicFrameLocks noGrp="1"/>
          </p:cNvGraphicFramePr>
          <p:nvPr/>
        </p:nvGraphicFramePr>
        <p:xfrm>
          <a:off x="1403350" y="1344613"/>
          <a:ext cx="6624638" cy="1292224"/>
        </p:xfrm>
        <a:graphic>
          <a:graphicData uri="http://schemas.openxmlformats.org/drawingml/2006/table">
            <a:tbl>
              <a:tblPr firstRow="1" bandRow="1">
                <a:tableStyleId>{C4B1156A-380E-4F78-BDF5-A606A8083BF9}</a:tableStyleId>
              </a:tblPr>
              <a:tblGrid>
                <a:gridCol w="936090">
                  <a:extLst>
                    <a:ext uri="{9D8B030D-6E8A-4147-A177-3AD203B41FA5}">
                      <a16:colId xmlns:a16="http://schemas.microsoft.com/office/drawing/2014/main" val="20000"/>
                    </a:ext>
                  </a:extLst>
                </a:gridCol>
                <a:gridCol w="1656620">
                  <a:extLst>
                    <a:ext uri="{9D8B030D-6E8A-4147-A177-3AD203B41FA5}">
                      <a16:colId xmlns:a16="http://schemas.microsoft.com/office/drawing/2014/main" val="20001"/>
                    </a:ext>
                  </a:extLst>
                </a:gridCol>
                <a:gridCol w="1511685">
                  <a:extLst>
                    <a:ext uri="{9D8B030D-6E8A-4147-A177-3AD203B41FA5}">
                      <a16:colId xmlns:a16="http://schemas.microsoft.com/office/drawing/2014/main" val="20002"/>
                    </a:ext>
                  </a:extLst>
                </a:gridCol>
                <a:gridCol w="1368132">
                  <a:extLst>
                    <a:ext uri="{9D8B030D-6E8A-4147-A177-3AD203B41FA5}">
                      <a16:colId xmlns:a16="http://schemas.microsoft.com/office/drawing/2014/main" val="20003"/>
                    </a:ext>
                  </a:extLst>
                </a:gridCol>
                <a:gridCol w="1152111">
                  <a:extLst>
                    <a:ext uri="{9D8B030D-6E8A-4147-A177-3AD203B41FA5}">
                      <a16:colId xmlns:a16="http://schemas.microsoft.com/office/drawing/2014/main" val="20004"/>
                    </a:ext>
                  </a:extLst>
                </a:gridCol>
              </a:tblGrid>
              <a:tr h="323056">
                <a:tc>
                  <a:txBody>
                    <a:bodyPr/>
                    <a:lstStyle/>
                    <a:p>
                      <a:r>
                        <a:rPr lang="zh-CN" altLang="en-US" sz="1400">
                          <a:solidFill>
                            <a:schemeClr val="bg1">
                              <a:lumMod val="50000"/>
                            </a:schemeClr>
                          </a:solidFill>
                          <a:latin typeface="微软雅黑" panose="020B0503020204020204" pitchFamily="34" charset="-122"/>
                          <a:ea typeface="微软雅黑" panose="020B0503020204020204" pitchFamily="34" charset="-122"/>
                        </a:rPr>
                        <a:t>学号</a:t>
                      </a:r>
                      <a:r>
                        <a:rPr lang="en-US" altLang="zh-CN" sz="1400">
                          <a:solidFill>
                            <a:schemeClr val="bg1">
                              <a:lumMod val="50000"/>
                            </a:schemeClr>
                          </a:solidFill>
                          <a:latin typeface="微软雅黑" panose="020B0503020204020204" pitchFamily="34" charset="-122"/>
                          <a:ea typeface="微软雅黑" panose="020B0503020204020204" pitchFamily="34" charset="-122"/>
                        </a:rPr>
                        <a:t>Sno</a:t>
                      </a:r>
                      <a:endParaRPr lang="zh-CN" altLang="en-US" sz="1400" b="0">
                        <a:solidFill>
                          <a:schemeClr val="bg1">
                            <a:lumMod val="50000"/>
                          </a:schemeClr>
                        </a:solidFill>
                        <a:latin typeface="微软雅黑" panose="020B0503020204020204" pitchFamily="34" charset="-122"/>
                        <a:ea typeface="微软雅黑" panose="020B0503020204020204" pitchFamily="34" charset="-122"/>
                      </a:endParaRPr>
                    </a:p>
                  </a:txBody>
                  <a:tcPr marL="91439" marR="91439" marT="45749" marB="45749" anchor="ctr"/>
                </a:tc>
                <a:tc>
                  <a:txBody>
                    <a:bodyPr/>
                    <a:lstStyle/>
                    <a:p>
                      <a:r>
                        <a:rPr lang="zh-CN" altLang="en-US" sz="1400">
                          <a:solidFill>
                            <a:schemeClr val="bg1">
                              <a:lumMod val="50000"/>
                            </a:schemeClr>
                          </a:solidFill>
                          <a:latin typeface="微软雅黑" panose="020B0503020204020204" pitchFamily="34" charset="-122"/>
                          <a:ea typeface="微软雅黑" panose="020B0503020204020204" pitchFamily="34" charset="-122"/>
                        </a:rPr>
                        <a:t>院长姓名</a:t>
                      </a:r>
                      <a:r>
                        <a:rPr lang="en-US" altLang="zh-CN" sz="1400">
                          <a:solidFill>
                            <a:schemeClr val="bg1">
                              <a:lumMod val="50000"/>
                            </a:schemeClr>
                          </a:solidFill>
                          <a:latin typeface="微软雅黑" panose="020B0503020204020204" pitchFamily="34" charset="-122"/>
                          <a:ea typeface="微软雅黑" panose="020B0503020204020204" pitchFamily="34" charset="-122"/>
                        </a:rPr>
                        <a:t>Mname</a:t>
                      </a:r>
                      <a:endParaRPr lang="zh-CN" altLang="en-US" sz="1400" b="0">
                        <a:solidFill>
                          <a:schemeClr val="bg1">
                            <a:lumMod val="50000"/>
                          </a:schemeClr>
                        </a:solidFill>
                        <a:latin typeface="微软雅黑" panose="020B0503020204020204" pitchFamily="34" charset="-122"/>
                        <a:ea typeface="微软雅黑" panose="020B0503020204020204" pitchFamily="34" charset="-122"/>
                      </a:endParaRPr>
                    </a:p>
                  </a:txBody>
                  <a:tcPr marL="91439" marR="91439" marT="45749" marB="45749" anchor="ctr"/>
                </a:tc>
                <a:tc>
                  <a:txBody>
                    <a:bodyPr/>
                    <a:lstStyle/>
                    <a:p>
                      <a:r>
                        <a:rPr lang="zh-CN" altLang="en-US" sz="1400">
                          <a:solidFill>
                            <a:schemeClr val="bg1">
                              <a:lumMod val="50000"/>
                            </a:schemeClr>
                          </a:solidFill>
                          <a:latin typeface="微软雅黑" panose="020B0503020204020204" pitchFamily="34" charset="-122"/>
                          <a:ea typeface="微软雅黑" panose="020B0503020204020204" pitchFamily="34" charset="-122"/>
                        </a:rPr>
                        <a:t>所在学院</a:t>
                      </a:r>
                      <a:r>
                        <a:rPr lang="en-US" altLang="zh-CN" sz="1400">
                          <a:solidFill>
                            <a:schemeClr val="bg1">
                              <a:lumMod val="50000"/>
                            </a:schemeClr>
                          </a:solidFill>
                          <a:latin typeface="微软雅黑" panose="020B0503020204020204" pitchFamily="34" charset="-122"/>
                          <a:ea typeface="微软雅黑" panose="020B0503020204020204" pitchFamily="34" charset="-122"/>
                        </a:rPr>
                        <a:t>Sdept</a:t>
                      </a:r>
                      <a:endParaRPr lang="zh-CN" altLang="en-US" sz="1400" b="0">
                        <a:solidFill>
                          <a:schemeClr val="bg1">
                            <a:lumMod val="50000"/>
                          </a:schemeClr>
                        </a:solidFill>
                        <a:latin typeface="微软雅黑" panose="020B0503020204020204" pitchFamily="34" charset="-122"/>
                        <a:ea typeface="微软雅黑" panose="020B0503020204020204" pitchFamily="34" charset="-122"/>
                      </a:endParaRPr>
                    </a:p>
                  </a:txBody>
                  <a:tcPr marL="91439" marR="91439" marT="45749" marB="45749" anchor="ctr"/>
                </a:tc>
                <a:tc>
                  <a:txBody>
                    <a:bodyPr/>
                    <a:lstStyle/>
                    <a:p>
                      <a:r>
                        <a:rPr lang="zh-CN" altLang="en-US" sz="1400">
                          <a:solidFill>
                            <a:schemeClr val="bg1">
                              <a:lumMod val="50000"/>
                            </a:schemeClr>
                          </a:solidFill>
                          <a:latin typeface="微软雅黑" panose="020B0503020204020204" pitchFamily="34" charset="-122"/>
                          <a:ea typeface="微软雅黑" panose="020B0503020204020204" pitchFamily="34" charset="-122"/>
                        </a:rPr>
                        <a:t>课程名</a:t>
                      </a:r>
                      <a:r>
                        <a:rPr lang="en-US" altLang="zh-CN" sz="1400">
                          <a:solidFill>
                            <a:schemeClr val="bg1">
                              <a:lumMod val="50000"/>
                            </a:schemeClr>
                          </a:solidFill>
                          <a:latin typeface="微软雅黑" panose="020B0503020204020204" pitchFamily="34" charset="-122"/>
                          <a:ea typeface="微软雅黑" panose="020B0503020204020204" pitchFamily="34" charset="-122"/>
                        </a:rPr>
                        <a:t>Cname</a:t>
                      </a:r>
                      <a:endParaRPr lang="zh-CN" altLang="en-US" sz="1400" b="0">
                        <a:solidFill>
                          <a:schemeClr val="bg1">
                            <a:lumMod val="50000"/>
                          </a:schemeClr>
                        </a:solidFill>
                        <a:latin typeface="微软雅黑" panose="020B0503020204020204" pitchFamily="34" charset="-122"/>
                        <a:ea typeface="微软雅黑" panose="020B0503020204020204" pitchFamily="34" charset="-122"/>
                      </a:endParaRPr>
                    </a:p>
                  </a:txBody>
                  <a:tcPr marL="91439" marR="91439" marT="45749" marB="45749" anchor="ctr"/>
                </a:tc>
                <a:tc>
                  <a:txBody>
                    <a:bodyPr/>
                    <a:lstStyle/>
                    <a:p>
                      <a:pPr marL="0" marR="0" indent="0" algn="l" defTabSz="713049" rtl="0" eaLnBrk="1" fontAlgn="auto" latinLnBrk="0" hangingPunct="1">
                        <a:lnSpc>
                          <a:spcPct val="100000"/>
                        </a:lnSpc>
                        <a:spcBef>
                          <a:spcPts val="0"/>
                        </a:spcBef>
                        <a:spcAft>
                          <a:spcPts val="0"/>
                        </a:spcAft>
                        <a:buClrTx/>
                        <a:buSzTx/>
                        <a:buFontTx/>
                        <a:buNone/>
                        <a:tabLst/>
                        <a:defRPr/>
                      </a:pPr>
                      <a:r>
                        <a:rPr lang="zh-CN" altLang="en-US" sz="1400">
                          <a:solidFill>
                            <a:schemeClr val="bg1">
                              <a:lumMod val="50000"/>
                            </a:schemeClr>
                          </a:solidFill>
                          <a:latin typeface="微软雅黑" panose="020B0503020204020204" pitchFamily="34" charset="-122"/>
                          <a:ea typeface="微软雅黑" panose="020B0503020204020204" pitchFamily="34" charset="-122"/>
                        </a:rPr>
                        <a:t>成绩</a:t>
                      </a:r>
                      <a:r>
                        <a:rPr lang="en-US" altLang="zh-CN" sz="1400">
                          <a:solidFill>
                            <a:schemeClr val="bg1">
                              <a:lumMod val="50000"/>
                            </a:schemeClr>
                          </a:solidFill>
                          <a:latin typeface="微软雅黑" panose="020B0503020204020204" pitchFamily="34" charset="-122"/>
                          <a:ea typeface="微软雅黑" panose="020B0503020204020204" pitchFamily="34" charset="-122"/>
                        </a:rPr>
                        <a:t>Grade</a:t>
                      </a:r>
                      <a:endParaRPr lang="zh-CN" altLang="en-US" sz="1400" b="0">
                        <a:solidFill>
                          <a:schemeClr val="bg1">
                            <a:lumMod val="50000"/>
                          </a:schemeClr>
                        </a:solidFill>
                        <a:latin typeface="微软雅黑" panose="020B0503020204020204" pitchFamily="34" charset="-122"/>
                        <a:ea typeface="微软雅黑" panose="020B0503020204020204" pitchFamily="34" charset="-122"/>
                      </a:endParaRPr>
                    </a:p>
                  </a:txBody>
                  <a:tcPr marL="91439" marR="91439" marT="45749" marB="45749" anchor="ctr"/>
                </a:tc>
                <a:extLst>
                  <a:ext uri="{0D108BD9-81ED-4DB2-BD59-A6C34878D82A}">
                    <a16:rowId xmlns:a16="http://schemas.microsoft.com/office/drawing/2014/main" val="10000"/>
                  </a:ext>
                </a:extLst>
              </a:tr>
              <a:tr h="323056">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pPr marL="0" marR="0" indent="0" algn="l" defTabSz="713049" rtl="0" eaLnBrk="1" fontAlgn="auto" latinLnBrk="0" hangingPunct="1">
                        <a:lnSpc>
                          <a:spcPct val="100000"/>
                        </a:lnSpc>
                        <a:spcBef>
                          <a:spcPts val="0"/>
                        </a:spcBef>
                        <a:spcAft>
                          <a:spcPts val="0"/>
                        </a:spcAft>
                        <a:buClrTx/>
                        <a:buSzTx/>
                        <a:buFontTx/>
                        <a:buNone/>
                        <a:tabLst/>
                        <a:defRPr/>
                      </a:pPr>
                      <a:endParaRPr lang="zh-CN" altLang="en-US" sz="1400">
                        <a:latin typeface="微软雅黑" panose="020B0503020204020204" pitchFamily="34" charset="-122"/>
                        <a:ea typeface="微软雅黑" panose="020B0503020204020204" pitchFamily="34" charset="-122"/>
                      </a:endParaRPr>
                    </a:p>
                  </a:txBody>
                  <a:tcPr marL="91439" marR="91439" marT="45749" marB="45749"/>
                </a:tc>
                <a:extLst>
                  <a:ext uri="{0D108BD9-81ED-4DB2-BD59-A6C34878D82A}">
                    <a16:rowId xmlns:a16="http://schemas.microsoft.com/office/drawing/2014/main" val="10001"/>
                  </a:ext>
                </a:extLst>
              </a:tr>
              <a:tr h="323056">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pPr marL="0" marR="0" indent="0" algn="l" defTabSz="713049" rtl="0" eaLnBrk="1" fontAlgn="auto" latinLnBrk="0" hangingPunct="1">
                        <a:lnSpc>
                          <a:spcPct val="100000"/>
                        </a:lnSpc>
                        <a:spcBef>
                          <a:spcPts val="0"/>
                        </a:spcBef>
                        <a:spcAft>
                          <a:spcPts val="0"/>
                        </a:spcAft>
                        <a:buClrTx/>
                        <a:buSzTx/>
                        <a:buFontTx/>
                        <a:buNone/>
                        <a:tabLst/>
                        <a:defRPr/>
                      </a:pPr>
                      <a:endParaRPr lang="zh-CN" altLang="en-US" sz="1400">
                        <a:latin typeface="微软雅黑" panose="020B0503020204020204" pitchFamily="34" charset="-122"/>
                        <a:ea typeface="微软雅黑" panose="020B0503020204020204" pitchFamily="34" charset="-122"/>
                      </a:endParaRPr>
                    </a:p>
                  </a:txBody>
                  <a:tcPr marL="91439" marR="91439" marT="45749" marB="45749"/>
                </a:tc>
                <a:extLst>
                  <a:ext uri="{0D108BD9-81ED-4DB2-BD59-A6C34878D82A}">
                    <a16:rowId xmlns:a16="http://schemas.microsoft.com/office/drawing/2014/main" val="10002"/>
                  </a:ext>
                </a:extLst>
              </a:tr>
              <a:tr h="323056">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endParaRPr lang="zh-CN" altLang="en-US" sz="1400">
                        <a:latin typeface="微软雅黑" panose="020B0503020204020204" pitchFamily="34" charset="-122"/>
                        <a:ea typeface="微软雅黑" panose="020B0503020204020204" pitchFamily="34" charset="-122"/>
                      </a:endParaRPr>
                    </a:p>
                  </a:txBody>
                  <a:tcPr marL="91439" marR="91439" marT="45749" marB="45749"/>
                </a:tc>
                <a:tc>
                  <a:txBody>
                    <a:bodyPr/>
                    <a:lstStyle/>
                    <a:p>
                      <a:pPr marL="0" marR="0" indent="0" algn="l" defTabSz="713049" rtl="0" eaLnBrk="1" fontAlgn="auto" latinLnBrk="0" hangingPunct="1">
                        <a:lnSpc>
                          <a:spcPct val="100000"/>
                        </a:lnSpc>
                        <a:spcBef>
                          <a:spcPts val="0"/>
                        </a:spcBef>
                        <a:spcAft>
                          <a:spcPts val="0"/>
                        </a:spcAft>
                        <a:buClrTx/>
                        <a:buSzTx/>
                        <a:buFontTx/>
                        <a:buNone/>
                        <a:tabLst/>
                        <a:defRPr/>
                      </a:pPr>
                      <a:endParaRPr lang="zh-CN" altLang="en-US" sz="1400">
                        <a:latin typeface="微软雅黑" panose="020B0503020204020204" pitchFamily="34" charset="-122"/>
                        <a:ea typeface="微软雅黑" panose="020B0503020204020204" pitchFamily="34" charset="-122"/>
                      </a:endParaRPr>
                    </a:p>
                  </a:txBody>
                  <a:tcPr marL="91439" marR="91439" marT="45749" marB="45749"/>
                </a:tc>
                <a:extLst>
                  <a:ext uri="{0D108BD9-81ED-4DB2-BD59-A6C34878D82A}">
                    <a16:rowId xmlns:a16="http://schemas.microsoft.com/office/drawing/2014/main" val="3511117521"/>
                  </a:ext>
                </a:extLst>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项目管理模板</Template>
  <TotalTime>12854</TotalTime>
  <Words>5507</Words>
  <Application>Microsoft Office PowerPoint</Application>
  <PresentationFormat>全屏显示(16:10)</PresentationFormat>
  <Paragraphs>704</Paragraphs>
  <Slides>71</Slides>
  <Notes>4</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8" baseType="lpstr">
      <vt:lpstr>Monotype Sorts</vt:lpstr>
      <vt:lpstr>黑体</vt:lpstr>
      <vt:lpstr>华文细黑</vt:lpstr>
      <vt:lpstr>华文中宋</vt:lpstr>
      <vt:lpstr>经典繁仿黑</vt:lpstr>
      <vt:lpstr>宋体</vt:lpstr>
      <vt:lpstr>微软雅黑</vt:lpstr>
      <vt:lpstr>Arial</vt:lpstr>
      <vt:lpstr>Calibri</vt:lpstr>
      <vt:lpstr>Cooper Black</vt:lpstr>
      <vt:lpstr>Impact</vt:lpstr>
      <vt:lpstr>Rockwell Extra Bold</vt:lpstr>
      <vt:lpstr>Symbol</vt:lpstr>
      <vt:lpstr>Times New Roman</vt:lpstr>
      <vt:lpstr>Wingdings</vt:lpstr>
      <vt:lpstr>Office 主题</vt:lpstr>
      <vt:lpstr>公式</vt:lpstr>
      <vt:lpstr>PowerPoint 演示文稿</vt:lpstr>
      <vt:lpstr>PowerPoint 演示文稿</vt:lpstr>
      <vt:lpstr>PowerPoint 演示文稿</vt:lpstr>
      <vt:lpstr>概念回顾</vt:lpstr>
      <vt:lpstr>关系模式的形式化定义</vt:lpstr>
      <vt:lpstr>什么是数据依赖</vt:lpstr>
      <vt:lpstr>数据依赖的类型</vt:lpstr>
      <vt:lpstr>数据依赖的类型</vt:lpstr>
      <vt:lpstr>数据依赖的影响</vt:lpstr>
      <vt:lpstr>数据依赖对关系模式的影响</vt:lpstr>
      <vt:lpstr>数据实例</vt:lpstr>
      <vt:lpstr>关系模式中存在的问题</vt:lpstr>
      <vt:lpstr>数据依赖对关系模式的影响</vt:lpstr>
      <vt:lpstr>PowerPoint 演示文稿</vt:lpstr>
      <vt:lpstr>PowerPoint 演示文稿</vt:lpstr>
      <vt:lpstr>规范化的目的</vt:lpstr>
      <vt:lpstr>各种函数依赖关系</vt:lpstr>
      <vt:lpstr>函数依赖</vt:lpstr>
      <vt:lpstr>说明 </vt:lpstr>
      <vt:lpstr>函数依赖举例</vt:lpstr>
      <vt:lpstr>平凡与非平凡函数依赖</vt:lpstr>
      <vt:lpstr>完全与部分函数依赖</vt:lpstr>
      <vt:lpstr>传递函数依赖</vt:lpstr>
      <vt:lpstr>候选码</vt:lpstr>
      <vt:lpstr>外部码（外键）</vt:lpstr>
      <vt:lpstr>范式</vt:lpstr>
      <vt:lpstr>范式</vt:lpstr>
      <vt:lpstr>1NF</vt:lpstr>
      <vt:lpstr>2NF</vt:lpstr>
      <vt:lpstr> 2NF</vt:lpstr>
      <vt:lpstr>SLC不是一个好的关系模式</vt:lpstr>
      <vt:lpstr>SLC不是一个好的关系模式</vt:lpstr>
      <vt:lpstr> 第二范式的规范方法</vt:lpstr>
      <vt:lpstr> 第二范式2NF定义</vt:lpstr>
      <vt:lpstr> 第二范式还可以继续规范化</vt:lpstr>
      <vt:lpstr>第三范式3NF</vt:lpstr>
      <vt:lpstr>3NF规范化方法</vt:lpstr>
      <vt:lpstr> 3NF定义</vt:lpstr>
      <vt:lpstr>3NF的特点</vt:lpstr>
      <vt:lpstr>BC范式（Boyce-Codd 鲍依斯-科得范式 ）</vt:lpstr>
      <vt:lpstr>BCNF所具有的性质</vt:lpstr>
      <vt:lpstr>BCNF</vt:lpstr>
      <vt:lpstr>BCNF</vt:lpstr>
      <vt:lpstr>BCNF</vt:lpstr>
      <vt:lpstr>BCNF</vt:lpstr>
      <vt:lpstr>3NF与BCNF的关系</vt:lpstr>
      <vt:lpstr>PowerPoint 演示文稿</vt:lpstr>
      <vt:lpstr>规范化实例（一）</vt:lpstr>
      <vt:lpstr>某公司的工资表</vt:lpstr>
      <vt:lpstr>某公司的项目工时表</vt:lpstr>
      <vt:lpstr>这样的表设计存在的问题</vt:lpstr>
      <vt:lpstr>一张表描述了多件事情</vt:lpstr>
      <vt:lpstr>应用第二范式规范化</vt:lpstr>
      <vt:lpstr>应用第三范式规范化</vt:lpstr>
      <vt:lpstr>规范化实例（二）</vt:lpstr>
      <vt:lpstr>分析依赖关系</vt:lpstr>
      <vt:lpstr>表结构设计</vt:lpstr>
      <vt:lpstr>表结构设计优化</vt:lpstr>
      <vt:lpstr>结论</vt:lpstr>
      <vt:lpstr>规范化实例（三）</vt:lpstr>
      <vt:lpstr>规范化举例</vt:lpstr>
      <vt:lpstr>规范化举例</vt:lpstr>
      <vt:lpstr>规范化举例</vt:lpstr>
      <vt:lpstr>规范化举例</vt:lpstr>
      <vt:lpstr>高考网上成绩查询系统</vt:lpstr>
      <vt:lpstr>规范化过程</vt:lpstr>
      <vt:lpstr>小结</vt:lpstr>
      <vt:lpstr>快速求候选码的方法</vt:lpstr>
      <vt:lpstr>快速求候选码的方法</vt:lpstr>
      <vt:lpstr>快速求候选码的方法</vt:lpstr>
      <vt:lpstr>快速求候选码的方法</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关系的规范化</dc:title>
  <dc:creator>隆承志</dc:creator>
  <cp:lastModifiedBy>czlong</cp:lastModifiedBy>
  <cp:revision>360</cp:revision>
  <dcterms:created xsi:type="dcterms:W3CDTF">2000-08-09T08:19:19Z</dcterms:created>
  <dcterms:modified xsi:type="dcterms:W3CDTF">2020-04-14T10:09:25Z</dcterms:modified>
</cp:coreProperties>
</file>