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0" r:id="rId3"/>
    <p:sldId id="258" r:id="rId4"/>
    <p:sldId id="292" r:id="rId5"/>
    <p:sldId id="270" r:id="rId6"/>
    <p:sldId id="285" r:id="rId7"/>
    <p:sldId id="273" r:id="rId8"/>
    <p:sldId id="274" r:id="rId9"/>
    <p:sldId id="286" r:id="rId10"/>
    <p:sldId id="275" r:id="rId11"/>
    <p:sldId id="280" r:id="rId12"/>
    <p:sldId id="278" r:id="rId13"/>
    <p:sldId id="294" r:id="rId14"/>
    <p:sldId id="299" r:id="rId15"/>
    <p:sldId id="300" r:id="rId16"/>
    <p:sldId id="301" r:id="rId17"/>
    <p:sldId id="302" r:id="rId18"/>
    <p:sldId id="303" r:id="rId19"/>
    <p:sldId id="288" r:id="rId20"/>
    <p:sldId id="304" r:id="rId21"/>
    <p:sldId id="305" r:id="rId22"/>
    <p:sldId id="306" r:id="rId23"/>
    <p:sldId id="287" r:id="rId24"/>
    <p:sldId id="307" r:id="rId25"/>
    <p:sldId id="28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4848"/>
    <a:srgbClr val="555555"/>
    <a:srgbClr val="CF3B4C"/>
    <a:srgbClr val="344F66"/>
    <a:srgbClr val="444444"/>
    <a:srgbClr val="5E5E5E"/>
    <a:srgbClr val="355067"/>
    <a:srgbClr val="D03C4D"/>
    <a:srgbClr val="375269"/>
    <a:srgbClr val="3853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82" autoAdjust="0"/>
    <p:restoredTop sz="96314" autoAdjust="0"/>
  </p:normalViewPr>
  <p:slideViewPr>
    <p:cSldViewPr snapToGrid="0">
      <p:cViewPr varScale="1">
        <p:scale>
          <a:sx n="82" d="100"/>
          <a:sy n="82" d="100"/>
        </p:scale>
        <p:origin x="84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8C92E-F6BC-41C6-ADE4-045FC7806329}" type="datetimeFigureOut">
              <a:rPr lang="zh-CN" altLang="en-US" smtClean="0"/>
              <a:t>2020/6/2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EA62F-52E9-49A1-AF7F-BFF2F138A557}" type="slidenum">
              <a:rPr lang="zh-CN" altLang="en-US" smtClean="0"/>
              <a:t>‹#›</a:t>
            </a:fld>
            <a:endParaRPr lang="zh-CN" altLang="en-US"/>
          </a:p>
        </p:txBody>
      </p:sp>
    </p:spTree>
    <p:extLst>
      <p:ext uri="{BB962C8B-B14F-4D97-AF65-F5344CB8AC3E}">
        <p14:creationId xmlns:p14="http://schemas.microsoft.com/office/powerpoint/2010/main" val="1569167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8335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0333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a:extLst>
              <a:ext uri="{FF2B5EF4-FFF2-40B4-BE49-F238E27FC236}">
                <a16:creationId xmlns:a16="http://schemas.microsoft.com/office/drawing/2014/main" id="{A3B4FAF4-0D8D-47C7-B20A-02B89BA96E60}"/>
              </a:ext>
            </a:extLst>
          </p:cNvPr>
          <p:cNvPicPr>
            <a:picLocks noChangeAspect="1"/>
          </p:cNvPicPr>
          <p:nvPr userDrawn="1"/>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grpSp>
        <p:nvGrpSpPr>
          <p:cNvPr id="51" name="组合 50">
            <a:extLst>
              <a:ext uri="{FF2B5EF4-FFF2-40B4-BE49-F238E27FC236}">
                <a16:creationId xmlns:a16="http://schemas.microsoft.com/office/drawing/2014/main" id="{6612AB9C-7CAC-448E-B17D-6C9AD7117109}"/>
              </a:ext>
            </a:extLst>
          </p:cNvPr>
          <p:cNvGrpSpPr/>
          <p:nvPr userDrawn="1"/>
        </p:nvGrpSpPr>
        <p:grpSpPr>
          <a:xfrm>
            <a:off x="-4151" y="6748272"/>
            <a:ext cx="3001030" cy="109728"/>
            <a:chOff x="0" y="0"/>
            <a:chExt cx="3001030" cy="109728"/>
          </a:xfrm>
        </p:grpSpPr>
        <p:sp>
          <p:nvSpPr>
            <p:cNvPr id="52" name="矩形 51">
              <a:extLst>
                <a:ext uri="{FF2B5EF4-FFF2-40B4-BE49-F238E27FC236}">
                  <a16:creationId xmlns:a16="http://schemas.microsoft.com/office/drawing/2014/main" id="{992BB410-5033-474F-B791-C20480EE8E6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69413CE5-7A06-4066-BC60-D08FA70694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F6AFCBEE-9FA5-41E1-B3D5-27E412C6C402}"/>
              </a:ext>
            </a:extLst>
          </p:cNvPr>
          <p:cNvGrpSpPr/>
          <p:nvPr userDrawn="1"/>
        </p:nvGrpSpPr>
        <p:grpSpPr>
          <a:xfrm>
            <a:off x="5993758" y="6748272"/>
            <a:ext cx="3001030" cy="109728"/>
            <a:chOff x="0" y="0"/>
            <a:chExt cx="3001030" cy="109728"/>
          </a:xfrm>
        </p:grpSpPr>
        <p:sp>
          <p:nvSpPr>
            <p:cNvPr id="55" name="矩形 54">
              <a:extLst>
                <a:ext uri="{FF2B5EF4-FFF2-40B4-BE49-F238E27FC236}">
                  <a16:creationId xmlns:a16="http://schemas.microsoft.com/office/drawing/2014/main" id="{556374CC-5710-4BA0-8B51-E3F3E8B116E2}"/>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CBB2D42F-3299-42AD-887D-58F575FEEA83}"/>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7" name="组合 56">
            <a:extLst>
              <a:ext uri="{FF2B5EF4-FFF2-40B4-BE49-F238E27FC236}">
                <a16:creationId xmlns:a16="http://schemas.microsoft.com/office/drawing/2014/main" id="{E269AE75-14CB-4307-A417-AE6F887A183E}"/>
              </a:ext>
            </a:extLst>
          </p:cNvPr>
          <p:cNvGrpSpPr/>
          <p:nvPr userDrawn="1"/>
        </p:nvGrpSpPr>
        <p:grpSpPr>
          <a:xfrm>
            <a:off x="2992728" y="6748272"/>
            <a:ext cx="3001030" cy="109728"/>
            <a:chOff x="0" y="0"/>
            <a:chExt cx="3001030" cy="109728"/>
          </a:xfrm>
        </p:grpSpPr>
        <p:sp>
          <p:nvSpPr>
            <p:cNvPr id="58" name="矩形 57">
              <a:extLst>
                <a:ext uri="{FF2B5EF4-FFF2-40B4-BE49-F238E27FC236}">
                  <a16:creationId xmlns:a16="http://schemas.microsoft.com/office/drawing/2014/main" id="{5858F192-30D5-402D-9437-780F7E0851D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673BC2F2-E419-4488-B9D3-C7814C7DC29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0" name="组合 59">
            <a:extLst>
              <a:ext uri="{FF2B5EF4-FFF2-40B4-BE49-F238E27FC236}">
                <a16:creationId xmlns:a16="http://schemas.microsoft.com/office/drawing/2014/main" id="{C89E93EA-8A1A-431A-A046-53A4AD3A0B57}"/>
              </a:ext>
            </a:extLst>
          </p:cNvPr>
          <p:cNvGrpSpPr/>
          <p:nvPr userDrawn="1"/>
        </p:nvGrpSpPr>
        <p:grpSpPr>
          <a:xfrm>
            <a:off x="8994788" y="6748272"/>
            <a:ext cx="3197212" cy="109728"/>
            <a:chOff x="0" y="0"/>
            <a:chExt cx="3001030" cy="109728"/>
          </a:xfrm>
        </p:grpSpPr>
        <p:sp>
          <p:nvSpPr>
            <p:cNvPr id="61" name="矩形 60">
              <a:extLst>
                <a:ext uri="{FF2B5EF4-FFF2-40B4-BE49-F238E27FC236}">
                  <a16:creationId xmlns:a16="http://schemas.microsoft.com/office/drawing/2014/main" id="{6537377D-08D0-4F62-8892-61934B111714}"/>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4FF8F0A7-4B30-457B-836E-BF27D90D082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3" name="图片 62">
            <a:extLst>
              <a:ext uri="{FF2B5EF4-FFF2-40B4-BE49-F238E27FC236}">
                <a16:creationId xmlns:a16="http://schemas.microsoft.com/office/drawing/2014/main" id="{6BF270C6-BACE-48B2-8185-014E46D97E9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0284" y="-210898"/>
            <a:ext cx="2690446" cy="1513197"/>
          </a:xfrm>
          <a:prstGeom prst="rect">
            <a:avLst/>
          </a:prstGeom>
        </p:spPr>
      </p:pic>
      <p:cxnSp>
        <p:nvCxnSpPr>
          <p:cNvPr id="19" name="直接连接符 18">
            <a:extLst>
              <a:ext uri="{FF2B5EF4-FFF2-40B4-BE49-F238E27FC236}">
                <a16:creationId xmlns:a16="http://schemas.microsoft.com/office/drawing/2014/main" id="{F2A08996-C8C7-4D8E-B105-6056D189A400}"/>
              </a:ext>
            </a:extLst>
          </p:cNvPr>
          <p:cNvCxnSpPr/>
          <p:nvPr userDrawn="1"/>
        </p:nvCxnSpPr>
        <p:spPr bwMode="auto">
          <a:xfrm>
            <a:off x="1145215" y="883628"/>
            <a:ext cx="9569060"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5782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8CD59B-5FCF-4003-A91C-A10DC4E3F9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92A1ED1-1F8F-4592-9D0E-0C126A6555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62C71D-338C-45AB-A403-22EB9EC0A7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6C00F5-FCF0-4349-83A1-01C5FA13001E}" type="datetimeFigureOut">
              <a:rPr lang="zh-CN" altLang="en-US" smtClean="0"/>
              <a:t>2020/6/2</a:t>
            </a:fld>
            <a:endParaRPr lang="zh-CN" altLang="en-US"/>
          </a:p>
        </p:txBody>
      </p:sp>
      <p:sp>
        <p:nvSpPr>
          <p:cNvPr id="5" name="页脚占位符 4">
            <a:extLst>
              <a:ext uri="{FF2B5EF4-FFF2-40B4-BE49-F238E27FC236}">
                <a16:creationId xmlns:a16="http://schemas.microsoft.com/office/drawing/2014/main" id="{CA87FB30-F7FA-41F9-BA62-DCABE16999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2F7EF38-34FB-41CA-852B-F40CAEA4C2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67CC6-4928-458E-94BA-DE18EA2C279C}" type="slidenum">
              <a:rPr lang="zh-CN" altLang="en-US" smtClean="0"/>
              <a:t>‹#›</a:t>
            </a:fld>
            <a:endParaRPr lang="zh-CN" altLang="en-US"/>
          </a:p>
        </p:txBody>
      </p:sp>
    </p:spTree>
    <p:extLst>
      <p:ext uri="{BB962C8B-B14F-4D97-AF65-F5344CB8AC3E}">
        <p14:creationId xmlns:p14="http://schemas.microsoft.com/office/powerpoint/2010/main" val="4284034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F3B29DC-3C1E-4571-B68A-E25EFD3B0763}"/>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0" y="0"/>
            <a:ext cx="12192001" cy="6858000"/>
          </a:xfrm>
          <a:prstGeom prst="rect">
            <a:avLst/>
          </a:prstGeom>
        </p:spPr>
      </p:pic>
      <p:sp>
        <p:nvSpPr>
          <p:cNvPr id="17" name="文本框 16">
            <a:extLst>
              <a:ext uri="{FF2B5EF4-FFF2-40B4-BE49-F238E27FC236}">
                <a16:creationId xmlns:a16="http://schemas.microsoft.com/office/drawing/2014/main" id="{FAE64323-C918-4DDA-8DE5-3A39BDC59763}"/>
              </a:ext>
            </a:extLst>
          </p:cNvPr>
          <p:cNvSpPr txBox="1"/>
          <p:nvPr/>
        </p:nvSpPr>
        <p:spPr>
          <a:xfrm>
            <a:off x="640278" y="2419630"/>
            <a:ext cx="10911445" cy="1200329"/>
          </a:xfrm>
          <a:prstGeom prst="rect">
            <a:avLst/>
          </a:prstGeom>
          <a:noFill/>
        </p:spPr>
        <p:txBody>
          <a:bodyPr wrap="square" rtlCol="0">
            <a:spAutoFit/>
          </a:bodyPr>
          <a:lstStyle/>
          <a:p>
            <a:pPr algn="dist"/>
            <a:r>
              <a:rPr lang="en-US" altLang="zh-CN" sz="3600" b="1">
                <a:solidFill>
                  <a:srgbClr val="484848"/>
                </a:solidFill>
                <a:cs typeface="+mn-ea"/>
                <a:sym typeface="+mn-lt"/>
              </a:rPr>
              <a:t>Elitist task scheduling adaptive algorithm </a:t>
            </a:r>
            <a:r>
              <a:rPr lang="en-US" altLang="zh-CN" sz="3600" b="1" dirty="0">
                <a:solidFill>
                  <a:srgbClr val="484848"/>
                </a:solidFill>
                <a:cs typeface="+mn-ea"/>
                <a:sym typeface="+mn-lt"/>
              </a:rPr>
              <a:t>in </a:t>
            </a:r>
            <a:r>
              <a:rPr lang="en-US" altLang="zh-CN" sz="3600" b="1">
                <a:solidFill>
                  <a:srgbClr val="484848"/>
                </a:solidFill>
                <a:cs typeface="+mn-ea"/>
                <a:sym typeface="+mn-lt"/>
              </a:rPr>
              <a:t>cloud system </a:t>
            </a:r>
            <a:r>
              <a:rPr lang="en-US" altLang="zh-CN" sz="3600" b="1" dirty="0">
                <a:solidFill>
                  <a:srgbClr val="484848"/>
                </a:solidFill>
                <a:cs typeface="+mn-ea"/>
                <a:sym typeface="+mn-lt"/>
              </a:rPr>
              <a:t>based </a:t>
            </a:r>
            <a:r>
              <a:rPr lang="en-US" altLang="zh-CN" sz="3600" b="1">
                <a:solidFill>
                  <a:srgbClr val="484848"/>
                </a:solidFill>
                <a:cs typeface="+mn-ea"/>
                <a:sym typeface="+mn-lt"/>
              </a:rPr>
              <a:t>on genetic algorithm</a:t>
            </a:r>
            <a:endParaRPr lang="zh-CN" altLang="en-US" sz="3600" b="1" dirty="0">
              <a:solidFill>
                <a:srgbClr val="484848"/>
              </a:solidFill>
              <a:cs typeface="+mn-ea"/>
              <a:sym typeface="+mn-lt"/>
            </a:endParaRPr>
          </a:p>
        </p:txBody>
      </p:sp>
      <p:sp>
        <p:nvSpPr>
          <p:cNvPr id="18" name="文本框 17">
            <a:extLst>
              <a:ext uri="{FF2B5EF4-FFF2-40B4-BE49-F238E27FC236}">
                <a16:creationId xmlns:a16="http://schemas.microsoft.com/office/drawing/2014/main" id="{AA5FC903-C042-4D22-8A82-DA8EF344EFC5}"/>
              </a:ext>
            </a:extLst>
          </p:cNvPr>
          <p:cNvSpPr txBox="1"/>
          <p:nvPr/>
        </p:nvSpPr>
        <p:spPr>
          <a:xfrm>
            <a:off x="2477071" y="4540086"/>
            <a:ext cx="7237857" cy="461665"/>
          </a:xfrm>
          <a:prstGeom prst="rect">
            <a:avLst/>
          </a:prstGeom>
          <a:noFill/>
        </p:spPr>
        <p:txBody>
          <a:bodyPr wrap="square" rtlCol="0">
            <a:spAutoFit/>
          </a:bodyPr>
          <a:lstStyle/>
          <a:p>
            <a:pPr algn="r"/>
            <a:r>
              <a:rPr lang="en-US" altLang="zh-CN" sz="2400" dirty="0">
                <a:solidFill>
                  <a:srgbClr val="484848"/>
                </a:solidFill>
                <a:cs typeface="+mn-ea"/>
                <a:sym typeface="+mn-lt"/>
              </a:rPr>
              <a:t>18</a:t>
            </a:r>
            <a:r>
              <a:rPr lang="zh-CN" altLang="en-US" sz="2400" dirty="0">
                <a:solidFill>
                  <a:srgbClr val="484848"/>
                </a:solidFill>
                <a:cs typeface="+mn-ea"/>
                <a:sym typeface="+mn-lt"/>
              </a:rPr>
              <a:t>级计科</a:t>
            </a:r>
            <a:r>
              <a:rPr lang="en-US" altLang="zh-CN" sz="2400" dirty="0">
                <a:solidFill>
                  <a:srgbClr val="484848"/>
                </a:solidFill>
                <a:cs typeface="+mn-ea"/>
                <a:sym typeface="+mn-lt"/>
              </a:rPr>
              <a:t>2</a:t>
            </a:r>
            <a:r>
              <a:rPr lang="zh-CN" altLang="en-US" sz="2400" dirty="0">
                <a:solidFill>
                  <a:srgbClr val="484848"/>
                </a:solidFill>
                <a:cs typeface="+mn-ea"/>
                <a:sym typeface="+mn-lt"/>
              </a:rPr>
              <a:t>班  叶劲亨</a:t>
            </a:r>
          </a:p>
        </p:txBody>
      </p:sp>
      <p:grpSp>
        <p:nvGrpSpPr>
          <p:cNvPr id="2" name="组合 1">
            <a:extLst>
              <a:ext uri="{FF2B5EF4-FFF2-40B4-BE49-F238E27FC236}">
                <a16:creationId xmlns:a16="http://schemas.microsoft.com/office/drawing/2014/main" id="{FE2DE64C-4B43-49F1-9FF0-6AF4CB3B4DDA}"/>
              </a:ext>
            </a:extLst>
          </p:cNvPr>
          <p:cNvGrpSpPr/>
          <p:nvPr/>
        </p:nvGrpSpPr>
        <p:grpSpPr>
          <a:xfrm>
            <a:off x="0" y="4214107"/>
            <a:ext cx="12195977" cy="71730"/>
            <a:chOff x="-1" y="3794229"/>
            <a:chExt cx="12195977" cy="71730"/>
          </a:xfrm>
        </p:grpSpPr>
        <p:sp>
          <p:nvSpPr>
            <p:cNvPr id="9" name="矩形 8">
              <a:extLst>
                <a:ext uri="{FF2B5EF4-FFF2-40B4-BE49-F238E27FC236}">
                  <a16:creationId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pic>
        <p:nvPicPr>
          <p:cNvPr id="22" name="图片 21">
            <a:extLst>
              <a:ext uri="{FF2B5EF4-FFF2-40B4-BE49-F238E27FC236}">
                <a16:creationId xmlns:a16="http://schemas.microsoft.com/office/drawing/2014/main" id="{692487AD-4E6B-4B46-9DBE-1CA84FEAC8D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5359398" y="160213"/>
            <a:ext cx="1473200" cy="1679326"/>
          </a:xfrm>
          <a:prstGeom prst="rect">
            <a:avLst/>
          </a:prstGeom>
        </p:spPr>
      </p:pic>
    </p:spTree>
    <p:extLst>
      <p:ext uri="{BB962C8B-B14F-4D97-AF65-F5344CB8AC3E}">
        <p14:creationId xmlns:p14="http://schemas.microsoft.com/office/powerpoint/2010/main" val="698321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7"/>
                                        </p:tgtEl>
                                        <p:attrNameLst>
                                          <p:attrName>ppt_y</p:attrName>
                                        </p:attrNameLst>
                                      </p:cBhvr>
                                      <p:tavLst>
                                        <p:tav tm="0">
                                          <p:val>
                                            <p:strVal val="#ppt_y"/>
                                          </p:val>
                                        </p:tav>
                                        <p:tav tm="100000">
                                          <p:val>
                                            <p:strVal val="#ppt_y"/>
                                          </p:val>
                                        </p:tav>
                                      </p:tavLst>
                                    </p:anim>
                                    <p:anim calcmode="lin" valueType="num">
                                      <p:cBhvr>
                                        <p:cTn id="9"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7"/>
                                        </p:tgtEl>
                                      </p:cBhvr>
                                    </p:animEffect>
                                  </p:childTnLst>
                                </p:cTn>
                              </p:par>
                            </p:childTnLst>
                          </p:cTn>
                        </p:par>
                        <p:par>
                          <p:cTn id="12" fill="hold">
                            <p:stCondLst>
                              <p:cond delay="415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465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par>
                          <p:cTn id="20" fill="hold">
                            <p:stCondLst>
                              <p:cond delay="5150"/>
                            </p:stCondLst>
                            <p:childTnLst>
                              <p:par>
                                <p:cTn id="21" presetID="53" presetClass="entr" presetSubtype="16"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42">
            <a:extLst>
              <a:ext uri="{FF2B5EF4-FFF2-40B4-BE49-F238E27FC236}">
                <a16:creationId xmlns:a16="http://schemas.microsoft.com/office/drawing/2014/main" id="{76445E83-B900-46AC-9F0B-AB76BA3A4ADE}"/>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3.1 </a:t>
            </a:r>
            <a:r>
              <a:rPr lang="zh-CN" altLang="en-US" b="0" dirty="0">
                <a:solidFill>
                  <a:srgbClr val="444444"/>
                </a:solidFill>
                <a:latin typeface="+mn-lt"/>
                <a:ea typeface="+mn-ea"/>
                <a:cs typeface="+mn-ea"/>
                <a:sym typeface="+mn-lt"/>
              </a:rPr>
              <a:t>染色体编码</a:t>
            </a:r>
          </a:p>
        </p:txBody>
      </p:sp>
      <p:sp>
        <p:nvSpPr>
          <p:cNvPr id="36" name="Rectangle 1">
            <a:extLst>
              <a:ext uri="{FF2B5EF4-FFF2-40B4-BE49-F238E27FC236}">
                <a16:creationId xmlns:a16="http://schemas.microsoft.com/office/drawing/2014/main" id="{B840E4BF-3675-4327-AE49-9C492EF04C12}"/>
              </a:ext>
            </a:extLst>
          </p:cNvPr>
          <p:cNvSpPr>
            <a:spLocks noChangeArrowheads="1"/>
          </p:cNvSpPr>
          <p:nvPr/>
        </p:nvSpPr>
        <p:spPr bwMode="auto">
          <a:xfrm>
            <a:off x="4427538" y="3851275"/>
            <a:ext cx="407443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37" name="表格 37">
            <a:extLst>
              <a:ext uri="{FF2B5EF4-FFF2-40B4-BE49-F238E27FC236}">
                <a16:creationId xmlns:a16="http://schemas.microsoft.com/office/drawing/2014/main" id="{07C72F56-A691-4F55-BB53-0524F69695EA}"/>
              </a:ext>
            </a:extLst>
          </p:cNvPr>
          <p:cNvGraphicFramePr>
            <a:graphicFrameLocks noGrp="1"/>
          </p:cNvGraphicFramePr>
          <p:nvPr>
            <p:extLst>
              <p:ext uri="{D42A27DB-BD31-4B8C-83A1-F6EECF244321}">
                <p14:modId xmlns:p14="http://schemas.microsoft.com/office/powerpoint/2010/main" val="2859567952"/>
              </p:ext>
            </p:extLst>
          </p:nvPr>
        </p:nvGraphicFramePr>
        <p:xfrm>
          <a:off x="2031999" y="2056017"/>
          <a:ext cx="8128002" cy="95070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755467698"/>
                    </a:ext>
                  </a:extLst>
                </a:gridCol>
                <a:gridCol w="1354667">
                  <a:extLst>
                    <a:ext uri="{9D8B030D-6E8A-4147-A177-3AD203B41FA5}">
                      <a16:colId xmlns:a16="http://schemas.microsoft.com/office/drawing/2014/main" val="3688905700"/>
                    </a:ext>
                  </a:extLst>
                </a:gridCol>
                <a:gridCol w="1354667">
                  <a:extLst>
                    <a:ext uri="{9D8B030D-6E8A-4147-A177-3AD203B41FA5}">
                      <a16:colId xmlns:a16="http://schemas.microsoft.com/office/drawing/2014/main" val="1557514468"/>
                    </a:ext>
                  </a:extLst>
                </a:gridCol>
                <a:gridCol w="1354667">
                  <a:extLst>
                    <a:ext uri="{9D8B030D-6E8A-4147-A177-3AD203B41FA5}">
                      <a16:colId xmlns:a16="http://schemas.microsoft.com/office/drawing/2014/main" val="3814563677"/>
                    </a:ext>
                  </a:extLst>
                </a:gridCol>
                <a:gridCol w="1354667">
                  <a:extLst>
                    <a:ext uri="{9D8B030D-6E8A-4147-A177-3AD203B41FA5}">
                      <a16:colId xmlns:a16="http://schemas.microsoft.com/office/drawing/2014/main" val="1143921903"/>
                    </a:ext>
                  </a:extLst>
                </a:gridCol>
                <a:gridCol w="1354667">
                  <a:extLst>
                    <a:ext uri="{9D8B030D-6E8A-4147-A177-3AD203B41FA5}">
                      <a16:colId xmlns:a16="http://schemas.microsoft.com/office/drawing/2014/main" val="4134812031"/>
                    </a:ext>
                  </a:extLst>
                </a:gridCol>
              </a:tblGrid>
              <a:tr h="472076">
                <a:tc>
                  <a:txBody>
                    <a:bodyPr/>
                    <a:lstStyle/>
                    <a:p>
                      <a:r>
                        <a:rPr lang="en-US" altLang="zh-CN" dirty="0"/>
                        <a:t>t2</a:t>
                      </a:r>
                      <a:endParaRPr lang="zh-CN" altLang="en-US" dirty="0"/>
                    </a:p>
                  </a:txBody>
                  <a:tcPr/>
                </a:tc>
                <a:tc>
                  <a:txBody>
                    <a:bodyPr/>
                    <a:lstStyle/>
                    <a:p>
                      <a:r>
                        <a:rPr lang="en-US" altLang="zh-CN" dirty="0"/>
                        <a:t>t3</a:t>
                      </a:r>
                      <a:endParaRPr lang="zh-CN" altLang="en-US" dirty="0"/>
                    </a:p>
                  </a:txBody>
                  <a:tcPr/>
                </a:tc>
                <a:tc>
                  <a:txBody>
                    <a:bodyPr/>
                    <a:lstStyle/>
                    <a:p>
                      <a:r>
                        <a:rPr lang="en-US" altLang="zh-CN" dirty="0"/>
                        <a:t>t1</a:t>
                      </a:r>
                      <a:endParaRPr lang="zh-CN" altLang="en-US" dirty="0"/>
                    </a:p>
                  </a:txBody>
                  <a:tcPr/>
                </a:tc>
                <a:tc>
                  <a:txBody>
                    <a:bodyPr/>
                    <a:lstStyle/>
                    <a:p>
                      <a:r>
                        <a:rPr lang="en-US" altLang="zh-CN" dirty="0"/>
                        <a:t>t4</a:t>
                      </a:r>
                      <a:endParaRPr lang="zh-CN" altLang="en-US" dirty="0"/>
                    </a:p>
                  </a:txBody>
                  <a:tcPr/>
                </a:tc>
                <a:tc>
                  <a:txBody>
                    <a:bodyPr/>
                    <a:lstStyle/>
                    <a:p>
                      <a:r>
                        <a:rPr lang="en-US" altLang="zh-CN" dirty="0"/>
                        <a:t>t6</a:t>
                      </a:r>
                      <a:endParaRPr lang="zh-CN" altLang="en-US" dirty="0"/>
                    </a:p>
                  </a:txBody>
                  <a:tcPr/>
                </a:tc>
                <a:tc>
                  <a:txBody>
                    <a:bodyPr/>
                    <a:lstStyle/>
                    <a:p>
                      <a:r>
                        <a:rPr lang="en-US" altLang="zh-CN" dirty="0"/>
                        <a:t>t5</a:t>
                      </a:r>
                      <a:endParaRPr lang="zh-CN" altLang="en-US" dirty="0"/>
                    </a:p>
                  </a:txBody>
                  <a:tcPr/>
                </a:tc>
                <a:extLst>
                  <a:ext uri="{0D108BD9-81ED-4DB2-BD59-A6C34878D82A}">
                    <a16:rowId xmlns:a16="http://schemas.microsoft.com/office/drawing/2014/main" val="258166494"/>
                  </a:ext>
                </a:extLst>
              </a:tr>
              <a:tr h="478632">
                <a:tc>
                  <a:txBody>
                    <a:bodyPr/>
                    <a:lstStyle/>
                    <a:p>
                      <a:r>
                        <a:rPr lang="en-US" altLang="zh-CN" dirty="0"/>
                        <a:t>r1</a:t>
                      </a:r>
                      <a:endParaRPr lang="zh-CN" altLang="en-US" dirty="0"/>
                    </a:p>
                  </a:txBody>
                  <a:tcPr/>
                </a:tc>
                <a:tc>
                  <a:txBody>
                    <a:bodyPr/>
                    <a:lstStyle/>
                    <a:p>
                      <a:r>
                        <a:rPr lang="en-US" altLang="zh-CN" dirty="0"/>
                        <a:t>r3</a:t>
                      </a:r>
                      <a:endParaRPr lang="zh-CN" altLang="en-US" dirty="0"/>
                    </a:p>
                  </a:txBody>
                  <a:tcPr/>
                </a:tc>
                <a:tc>
                  <a:txBody>
                    <a:bodyPr/>
                    <a:lstStyle/>
                    <a:p>
                      <a:r>
                        <a:rPr lang="en-US" altLang="zh-CN" dirty="0"/>
                        <a:t>r1</a:t>
                      </a:r>
                      <a:endParaRPr lang="zh-CN" altLang="en-US" dirty="0"/>
                    </a:p>
                  </a:txBody>
                  <a:tcPr/>
                </a:tc>
                <a:tc>
                  <a:txBody>
                    <a:bodyPr/>
                    <a:lstStyle/>
                    <a:p>
                      <a:r>
                        <a:rPr lang="en-US" altLang="zh-CN" dirty="0"/>
                        <a:t>r2</a:t>
                      </a:r>
                      <a:endParaRPr lang="zh-CN" altLang="en-US" dirty="0"/>
                    </a:p>
                  </a:txBody>
                  <a:tcPr/>
                </a:tc>
                <a:tc>
                  <a:txBody>
                    <a:bodyPr/>
                    <a:lstStyle/>
                    <a:p>
                      <a:r>
                        <a:rPr lang="en-US" altLang="zh-CN" dirty="0"/>
                        <a:t>r3</a:t>
                      </a:r>
                      <a:endParaRPr lang="zh-CN" altLang="en-US" dirty="0"/>
                    </a:p>
                  </a:txBody>
                  <a:tcPr/>
                </a:tc>
                <a:tc>
                  <a:txBody>
                    <a:bodyPr/>
                    <a:lstStyle/>
                    <a:p>
                      <a:r>
                        <a:rPr lang="en-US" altLang="zh-CN" dirty="0"/>
                        <a:t>r2</a:t>
                      </a:r>
                      <a:endParaRPr lang="zh-CN" altLang="en-US" dirty="0"/>
                    </a:p>
                  </a:txBody>
                  <a:tcPr/>
                </a:tc>
                <a:extLst>
                  <a:ext uri="{0D108BD9-81ED-4DB2-BD59-A6C34878D82A}">
                    <a16:rowId xmlns:a16="http://schemas.microsoft.com/office/drawing/2014/main" val="632323381"/>
                  </a:ext>
                </a:extLst>
              </a:tr>
            </a:tbl>
          </a:graphicData>
        </a:graphic>
      </p:graphicFrame>
      <p:sp>
        <p:nvSpPr>
          <p:cNvPr id="39" name="矩形: 圆角 38">
            <a:extLst>
              <a:ext uri="{FF2B5EF4-FFF2-40B4-BE49-F238E27FC236}">
                <a16:creationId xmlns:a16="http://schemas.microsoft.com/office/drawing/2014/main" id="{28E9A842-C52F-4C76-919A-071687E7B6C3}"/>
              </a:ext>
            </a:extLst>
          </p:cNvPr>
          <p:cNvSpPr/>
          <p:nvPr/>
        </p:nvSpPr>
        <p:spPr>
          <a:xfrm>
            <a:off x="350935" y="2040123"/>
            <a:ext cx="1144037" cy="4308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云任务</a:t>
            </a:r>
          </a:p>
        </p:txBody>
      </p:sp>
      <p:sp>
        <p:nvSpPr>
          <p:cNvPr id="40" name="箭头: 右 39">
            <a:extLst>
              <a:ext uri="{FF2B5EF4-FFF2-40B4-BE49-F238E27FC236}">
                <a16:creationId xmlns:a16="http://schemas.microsoft.com/office/drawing/2014/main" id="{31BBF024-AFE6-4250-9E75-FCCB98E9CA6B}"/>
              </a:ext>
            </a:extLst>
          </p:cNvPr>
          <p:cNvSpPr/>
          <p:nvPr/>
        </p:nvSpPr>
        <p:spPr>
          <a:xfrm rot="10800000">
            <a:off x="1595534" y="2129607"/>
            <a:ext cx="335902" cy="251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圆角 40">
            <a:extLst>
              <a:ext uri="{FF2B5EF4-FFF2-40B4-BE49-F238E27FC236}">
                <a16:creationId xmlns:a16="http://schemas.microsoft.com/office/drawing/2014/main" id="{034A7AB5-7814-4166-A5E3-9D5AF0A6072F}"/>
              </a:ext>
            </a:extLst>
          </p:cNvPr>
          <p:cNvSpPr/>
          <p:nvPr/>
        </p:nvSpPr>
        <p:spPr>
          <a:xfrm>
            <a:off x="350935" y="2531372"/>
            <a:ext cx="1144037" cy="4308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计算资源</a:t>
            </a:r>
          </a:p>
        </p:txBody>
      </p:sp>
      <p:sp>
        <p:nvSpPr>
          <p:cNvPr id="43" name="箭头: 右 42">
            <a:extLst>
              <a:ext uri="{FF2B5EF4-FFF2-40B4-BE49-F238E27FC236}">
                <a16:creationId xmlns:a16="http://schemas.microsoft.com/office/drawing/2014/main" id="{015F95AF-BF61-4C11-8280-E62C8F005CF5}"/>
              </a:ext>
            </a:extLst>
          </p:cNvPr>
          <p:cNvSpPr/>
          <p:nvPr/>
        </p:nvSpPr>
        <p:spPr>
          <a:xfrm rot="10800000">
            <a:off x="1595535" y="2620857"/>
            <a:ext cx="335902" cy="251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D938AF5D-2AD6-4851-ADA0-45C0B1DB5696}"/>
              </a:ext>
            </a:extLst>
          </p:cNvPr>
          <p:cNvSpPr txBox="1"/>
          <p:nvPr/>
        </p:nvSpPr>
        <p:spPr>
          <a:xfrm>
            <a:off x="2928257" y="3749424"/>
            <a:ext cx="6335486" cy="584775"/>
          </a:xfrm>
          <a:prstGeom prst="rect">
            <a:avLst/>
          </a:prstGeom>
          <a:noFill/>
        </p:spPr>
        <p:txBody>
          <a:bodyPr wrap="square" rtlCol="0">
            <a:spAutoFit/>
          </a:bodyPr>
          <a:lstStyle/>
          <a:p>
            <a:r>
              <a:rPr lang="zh-CN" altLang="en-US" sz="3200" dirty="0"/>
              <a:t>一个染色体对应一个云调度计划</a:t>
            </a:r>
          </a:p>
        </p:txBody>
      </p:sp>
    </p:spTree>
    <p:extLst>
      <p:ext uri="{BB962C8B-B14F-4D97-AF65-F5344CB8AC3E}">
        <p14:creationId xmlns:p14="http://schemas.microsoft.com/office/powerpoint/2010/main" val="327381433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3" grpId="0" animBg="1"/>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3.2 </a:t>
            </a:r>
            <a:r>
              <a:rPr lang="zh-CN" altLang="en-US" b="0" dirty="0">
                <a:solidFill>
                  <a:srgbClr val="444444"/>
                </a:solidFill>
                <a:latin typeface="+mn-lt"/>
                <a:ea typeface="+mn-ea"/>
                <a:cs typeface="+mn-ea"/>
                <a:sym typeface="+mn-lt"/>
              </a:rPr>
              <a:t>云任务的优先级</a:t>
            </a:r>
          </a:p>
        </p:txBody>
      </p:sp>
      <p:sp>
        <p:nvSpPr>
          <p:cNvPr id="33" name="文本框 32">
            <a:extLst>
              <a:ext uri="{FF2B5EF4-FFF2-40B4-BE49-F238E27FC236}">
                <a16:creationId xmlns:a16="http://schemas.microsoft.com/office/drawing/2014/main" id="{BC99BED9-49C7-4E49-9BA0-AAD6E4F2ECBA}"/>
              </a:ext>
            </a:extLst>
          </p:cNvPr>
          <p:cNvSpPr txBox="1"/>
          <p:nvPr/>
        </p:nvSpPr>
        <p:spPr>
          <a:xfrm>
            <a:off x="6590522" y="2397967"/>
            <a:ext cx="3004457" cy="369332"/>
          </a:xfrm>
          <a:prstGeom prst="rect">
            <a:avLst/>
          </a:prstGeom>
          <a:noFill/>
        </p:spPr>
        <p:txBody>
          <a:bodyPr wrap="square" rtlCol="0">
            <a:spAutoFit/>
          </a:bodyPr>
          <a:lstStyle/>
          <a:p>
            <a:r>
              <a:rPr lang="zh-CN" altLang="en-US" dirty="0"/>
              <a:t>不同云任务的优先级不同</a:t>
            </a:r>
          </a:p>
        </p:txBody>
      </p:sp>
      <p:grpSp>
        <p:nvGrpSpPr>
          <p:cNvPr id="37" name="组合 36">
            <a:extLst>
              <a:ext uri="{FF2B5EF4-FFF2-40B4-BE49-F238E27FC236}">
                <a16:creationId xmlns:a16="http://schemas.microsoft.com/office/drawing/2014/main" id="{3D555CFC-E263-46EC-AB60-FC40E63D625D}"/>
              </a:ext>
            </a:extLst>
          </p:cNvPr>
          <p:cNvGrpSpPr/>
          <p:nvPr/>
        </p:nvGrpSpPr>
        <p:grpSpPr>
          <a:xfrm>
            <a:off x="1574005" y="1489824"/>
            <a:ext cx="3881356" cy="2623030"/>
            <a:chOff x="1079483" y="1405848"/>
            <a:chExt cx="3881356" cy="2623030"/>
          </a:xfrm>
        </p:grpSpPr>
        <p:pic>
          <p:nvPicPr>
            <p:cNvPr id="34" name="图片 33">
              <a:extLst>
                <a:ext uri="{FF2B5EF4-FFF2-40B4-BE49-F238E27FC236}">
                  <a16:creationId xmlns:a16="http://schemas.microsoft.com/office/drawing/2014/main" id="{4E496ED3-586F-4EC0-859C-9292941A2FAF}"/>
                </a:ext>
              </a:extLst>
            </p:cNvPr>
            <p:cNvPicPr>
              <a:picLocks noChangeAspect="1"/>
            </p:cNvPicPr>
            <p:nvPr/>
          </p:nvPicPr>
          <p:blipFill>
            <a:blip r:embed="rId2"/>
            <a:stretch>
              <a:fillRect/>
            </a:stretch>
          </p:blipFill>
          <p:spPr>
            <a:xfrm>
              <a:off x="1079483" y="1405848"/>
              <a:ext cx="3881356" cy="2185618"/>
            </a:xfrm>
            <a:prstGeom prst="rect">
              <a:avLst/>
            </a:prstGeom>
          </p:spPr>
        </p:pic>
        <p:sp>
          <p:nvSpPr>
            <p:cNvPr id="35" name="文本框 34">
              <a:extLst>
                <a:ext uri="{FF2B5EF4-FFF2-40B4-BE49-F238E27FC236}">
                  <a16:creationId xmlns:a16="http://schemas.microsoft.com/office/drawing/2014/main" id="{0AF55FB4-54DE-482A-B7BD-E12C95020839}"/>
                </a:ext>
              </a:extLst>
            </p:cNvPr>
            <p:cNvSpPr txBox="1"/>
            <p:nvPr/>
          </p:nvSpPr>
          <p:spPr>
            <a:xfrm>
              <a:off x="2341984" y="3659546"/>
              <a:ext cx="1586204" cy="369332"/>
            </a:xfrm>
            <a:prstGeom prst="rect">
              <a:avLst/>
            </a:prstGeom>
            <a:noFill/>
          </p:spPr>
          <p:txBody>
            <a:bodyPr wrap="square" rtlCol="0">
              <a:spAutoFit/>
            </a:bodyPr>
            <a:lstStyle/>
            <a:p>
              <a:pPr algn="ctr"/>
              <a:r>
                <a:rPr lang="zh-CN" altLang="en-US" dirty="0"/>
                <a:t>拓扑结构</a:t>
              </a:r>
            </a:p>
          </p:txBody>
        </p:sp>
      </p:grpSp>
      <p:sp>
        <p:nvSpPr>
          <p:cNvPr id="38" name="箭头: 右 37">
            <a:extLst>
              <a:ext uri="{FF2B5EF4-FFF2-40B4-BE49-F238E27FC236}">
                <a16:creationId xmlns:a16="http://schemas.microsoft.com/office/drawing/2014/main" id="{B311E814-26A8-4019-8D09-82AD956D5271}"/>
              </a:ext>
            </a:extLst>
          </p:cNvPr>
          <p:cNvSpPr/>
          <p:nvPr/>
        </p:nvSpPr>
        <p:spPr>
          <a:xfrm>
            <a:off x="5568851" y="2424012"/>
            <a:ext cx="908180" cy="3172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箭头: 右 38">
            <a:extLst>
              <a:ext uri="{FF2B5EF4-FFF2-40B4-BE49-F238E27FC236}">
                <a16:creationId xmlns:a16="http://schemas.microsoft.com/office/drawing/2014/main" id="{1C201601-FBB8-49A7-A0D5-E3D76A47E9CD}"/>
              </a:ext>
            </a:extLst>
          </p:cNvPr>
          <p:cNvSpPr/>
          <p:nvPr/>
        </p:nvSpPr>
        <p:spPr>
          <a:xfrm rot="5400000">
            <a:off x="7142974" y="3490776"/>
            <a:ext cx="153022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圆角 39">
            <a:extLst>
              <a:ext uri="{FF2B5EF4-FFF2-40B4-BE49-F238E27FC236}">
                <a16:creationId xmlns:a16="http://schemas.microsoft.com/office/drawing/2014/main" id="{65AD528E-84E3-42BC-A54F-E4B54AA546D7}"/>
              </a:ext>
            </a:extLst>
          </p:cNvPr>
          <p:cNvSpPr/>
          <p:nvPr/>
        </p:nvSpPr>
        <p:spPr>
          <a:xfrm>
            <a:off x="6011652" y="4583585"/>
            <a:ext cx="3792863" cy="10543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为每一个云任务指定一个优先度</a:t>
            </a:r>
          </a:p>
        </p:txBody>
      </p:sp>
    </p:spTree>
    <p:extLst>
      <p:ext uri="{BB962C8B-B14F-4D97-AF65-F5344CB8AC3E}">
        <p14:creationId xmlns:p14="http://schemas.microsoft.com/office/powerpoint/2010/main" val="158032399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8" grpId="0" animBg="1"/>
      <p:bldP spid="39"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42">
            <a:extLst>
              <a:ext uri="{FF2B5EF4-FFF2-40B4-BE49-F238E27FC236}">
                <a16:creationId xmlns:a16="http://schemas.microsoft.com/office/drawing/2014/main" id="{AE5C2D34-ABF5-44E0-9675-D490C687CF91}"/>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3.2 </a:t>
            </a:r>
            <a:r>
              <a:rPr lang="zh-CN" altLang="en-US" b="0" dirty="0">
                <a:solidFill>
                  <a:srgbClr val="444444"/>
                </a:solidFill>
                <a:latin typeface="+mn-lt"/>
                <a:ea typeface="+mn-ea"/>
                <a:cs typeface="+mn-ea"/>
                <a:sym typeface="+mn-lt"/>
              </a:rPr>
              <a:t>云任务的优先级</a:t>
            </a:r>
          </a:p>
        </p:txBody>
      </p:sp>
      <mc:AlternateContent xmlns:mc="http://schemas.openxmlformats.org/markup-compatibility/2006">
        <mc:Choice xmlns:a14="http://schemas.microsoft.com/office/drawing/2010/main" Requires="a14">
          <p:sp>
            <p:nvSpPr>
              <p:cNvPr id="41" name="矩形 40">
                <a:extLst>
                  <a:ext uri="{FF2B5EF4-FFF2-40B4-BE49-F238E27FC236}">
                    <a16:creationId xmlns:a16="http://schemas.microsoft.com/office/drawing/2014/main" id="{061D8443-56DB-41E7-807C-20077CF2409A}"/>
                  </a:ext>
                </a:extLst>
              </p:cNvPr>
              <p:cNvSpPr/>
              <p:nvPr/>
            </p:nvSpPr>
            <p:spPr>
              <a:xfrm>
                <a:off x="887801" y="3337321"/>
                <a:ext cx="4073038" cy="49141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𝑗</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𝑇</m:t>
                          </m:r>
                        </m:e>
                        <m:sub>
                          <m:r>
                            <a:rPr lang="zh-CN" altLang="en-US" sz="2400" i="1">
                              <a:latin typeface="Cambria Math" panose="02040503050406030204" pitchFamily="18" charset="0"/>
                            </a:rPr>
                            <m:t>𝑝𝑟𝑒𝑑</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𝑖</m:t>
                              </m:r>
                            </m:sub>
                          </m:sSub>
                        </m:e>
                      </m:d>
                      <m:r>
                        <a:rPr lang="zh-CN" altLang="en-US" sz="2400" i="0">
                          <a:latin typeface="Cambria Math" panose="02040503050406030204" pitchFamily="18" charset="0"/>
                        </a:rPr>
                        <m:t>, </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𝑘</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𝑇</m:t>
                          </m:r>
                        </m:e>
                        <m:sub>
                          <m:r>
                            <a:rPr lang="zh-CN" altLang="en-US" sz="2400" i="1">
                              <a:latin typeface="Cambria Math" panose="02040503050406030204" pitchFamily="18" charset="0"/>
                            </a:rPr>
                            <m:t>𝑠𝑢𝑐𝑐</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𝑖</m:t>
                              </m:r>
                            </m:sub>
                          </m:sSub>
                        </m:e>
                      </m:d>
                    </m:oMath>
                  </m:oMathPara>
                </a14:m>
                <a:endParaRPr lang="zh-CN" altLang="en-US" sz="2400" dirty="0"/>
              </a:p>
            </p:txBody>
          </p:sp>
        </mc:Choice>
        <mc:Fallback>
          <p:sp>
            <p:nvSpPr>
              <p:cNvPr id="41" name="矩形 40">
                <a:extLst>
                  <a:ext uri="{FF2B5EF4-FFF2-40B4-BE49-F238E27FC236}">
                    <a16:creationId xmlns:a16="http://schemas.microsoft.com/office/drawing/2014/main" id="{061D8443-56DB-41E7-807C-20077CF2409A}"/>
                  </a:ext>
                </a:extLst>
              </p:cNvPr>
              <p:cNvSpPr>
                <a:spLocks noRot="1" noChangeAspect="1" noMove="1" noResize="1" noEditPoints="1" noAdjustHandles="1" noChangeArrowheads="1" noChangeShapeType="1" noTextEdit="1"/>
              </p:cNvSpPr>
              <p:nvPr/>
            </p:nvSpPr>
            <p:spPr>
              <a:xfrm>
                <a:off x="887801" y="3337321"/>
                <a:ext cx="4073038" cy="491417"/>
              </a:xfrm>
              <a:prstGeom prst="rect">
                <a:avLst/>
              </a:prstGeom>
              <a:blipFill>
                <a:blip r:embed="rId2"/>
                <a:stretch>
                  <a:fillRect b="-98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矩形 41">
                <a:extLst>
                  <a:ext uri="{FF2B5EF4-FFF2-40B4-BE49-F238E27FC236}">
                    <a16:creationId xmlns:a16="http://schemas.microsoft.com/office/drawing/2014/main" id="{93EE1C35-1670-4F9F-8C78-BE86DBDD2664}"/>
                  </a:ext>
                </a:extLst>
              </p:cNvPr>
              <p:cNvSpPr/>
              <p:nvPr/>
            </p:nvSpPr>
            <p:spPr>
              <a:xfrm>
                <a:off x="886409" y="1761544"/>
                <a:ext cx="10105052" cy="1267719"/>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𝑇</m:t>
                          </m:r>
                        </m:e>
                        <m:sub>
                          <m:r>
                            <a:rPr lang="zh-CN" altLang="en-US" sz="2400" i="1">
                              <a:latin typeface="Cambria Math" panose="02040503050406030204" pitchFamily="18" charset="0"/>
                            </a:rPr>
                            <m:t>𝑝𝑟𝑖𝑜𝑟𝑖𝑡𝑦</m:t>
                          </m:r>
                        </m:sub>
                      </m:sSub>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𝑖</m:t>
                              </m:r>
                            </m:sub>
                          </m:sSub>
                        </m:e>
                      </m:d>
                      <m:r>
                        <a:rPr lang="zh-CN" altLang="en-US" sz="2400" i="0">
                          <a:latin typeface="Cambria Math" panose="02040503050406030204" pitchFamily="18" charset="0"/>
                        </a:rPr>
                        <m:t>=</m:t>
                      </m:r>
                      <m:r>
                        <a:rPr lang="zh-CN" altLang="en-US" sz="2400" i="1">
                          <a:latin typeface="Cambria Math" panose="02040503050406030204" pitchFamily="18" charset="0"/>
                        </a:rPr>
                        <m:t>𝑤</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𝑖</m:t>
                              </m:r>
                            </m:sub>
                          </m:sSub>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𝑗</m:t>
                                  </m:r>
                                </m:sub>
                              </m:sSub>
                            </m:e>
                          </m:d>
                          <m:r>
                            <a:rPr lang="zh-CN" altLang="en-US" sz="2400" i="0">
                              <a:latin typeface="Cambria Math" panose="02040503050406030204" pitchFamily="18" charset="0"/>
                            </a:rPr>
                            <m:t>=</m:t>
                          </m:r>
                          <m:r>
                            <a:rPr lang="zh-CN" altLang="en-US" sz="2400" i="1">
                              <a:latin typeface="Cambria Math" panose="02040503050406030204" pitchFamily="18" charset="0"/>
                            </a:rPr>
                            <m:t>𝛼</m:t>
                          </m:r>
                        </m:sub>
                        <m:sup>
                          <m:r>
                            <a:rPr lang="zh-CN" altLang="en-US" sz="2400" i="1">
                              <a:latin typeface="Cambria Math" panose="02040503050406030204" pitchFamily="18" charset="0"/>
                            </a:rPr>
                            <m:t>𝛽</m:t>
                          </m:r>
                        </m:sup>
                        <m:e>
                          <m:d>
                            <m:dPr>
                              <m:ctrlPr>
                                <a:rPr lang="zh-CN" altLang="en-US" sz="2400" i="1">
                                  <a:latin typeface="Cambria Math" panose="02040503050406030204" pitchFamily="18" charset="0"/>
                                </a:rPr>
                              </m:ctrlPr>
                            </m:dPr>
                            <m:e>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𝑗</m:t>
                                      </m:r>
                                    </m:sub>
                                  </m:sSub>
                                </m:e>
                              </m:d>
                              <m:r>
                                <a:rPr lang="zh-CN" altLang="en-US" sz="2400" i="0">
                                  <a:latin typeface="Cambria Math" panose="02040503050406030204" pitchFamily="18" charset="0"/>
                                </a:rPr>
                                <m:t>×</m:t>
                              </m:r>
                              <m:r>
                                <a:rPr lang="zh-CN" altLang="en-US" sz="2400" i="1">
                                  <a:latin typeface="Cambria Math" panose="02040503050406030204" pitchFamily="18" charset="0"/>
                                </a:rPr>
                                <m:t>𝑤</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𝑗</m:t>
                                      </m:r>
                                    </m:sub>
                                  </m:sSub>
                                </m:e>
                              </m:d>
                            </m:e>
                          </m:d>
                          <m:r>
                            <a:rPr lang="zh-CN" altLang="en-US" sz="2400" i="0">
                              <a:latin typeface="Cambria Math" panose="02040503050406030204" pitchFamily="18" charset="0"/>
                            </a:rPr>
                            <m:t>+</m:t>
                          </m:r>
                          <m:nary>
                            <m:naryPr>
                              <m:chr m:val="∑"/>
                              <m:limLoc m:val="undOvr"/>
                              <m:ctrlPr>
                                <a:rPr lang="zh-CN" altLang="en-US" sz="2400" i="1">
                                  <a:latin typeface="Cambria Math" panose="02040503050406030204" pitchFamily="18" charset="0"/>
                                </a:rPr>
                              </m:ctrlPr>
                            </m:naryPr>
                            <m:sub>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𝑘</m:t>
                                      </m:r>
                                    </m:sub>
                                  </m:sSub>
                                </m:e>
                              </m:d>
                              <m:r>
                                <a:rPr lang="zh-CN" altLang="en-US" sz="2400" i="0">
                                  <a:latin typeface="Cambria Math" panose="02040503050406030204" pitchFamily="18" charset="0"/>
                                </a:rPr>
                                <m:t>=</m:t>
                              </m:r>
                              <m:r>
                                <a:rPr lang="zh-CN" altLang="en-US" sz="2400" i="1">
                                  <a:latin typeface="Cambria Math" panose="02040503050406030204" pitchFamily="18" charset="0"/>
                                </a:rPr>
                                <m:t>𝛼</m:t>
                              </m:r>
                            </m:sub>
                            <m:sup>
                              <m:r>
                                <a:rPr lang="zh-CN" altLang="en-US" sz="2400" i="1">
                                  <a:latin typeface="Cambria Math" panose="02040503050406030204" pitchFamily="18" charset="0"/>
                                </a:rPr>
                                <m:t>𝛽</m:t>
                              </m:r>
                            </m:sup>
                            <m:e>
                              <m:d>
                                <m:dPr>
                                  <m:ctrlPr>
                                    <a:rPr lang="zh-CN" altLang="en-US" sz="2400" i="1">
                                      <a:latin typeface="Cambria Math" panose="02040503050406030204" pitchFamily="18" charset="0"/>
                                    </a:rPr>
                                  </m:ctrlPr>
                                </m:dPr>
                                <m:e>
                                  <m:r>
                                    <a:rPr lang="zh-CN" altLang="en-US" sz="2400" i="1">
                                      <a:latin typeface="Cambria Math" panose="02040503050406030204" pitchFamily="18" charset="0"/>
                                    </a:rPr>
                                    <m:t>𝑑</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𝑘</m:t>
                                          </m:r>
                                        </m:sub>
                                      </m:sSub>
                                    </m:e>
                                  </m:d>
                                  <m:r>
                                    <a:rPr lang="zh-CN" altLang="en-US" sz="2400" i="0">
                                      <a:latin typeface="Cambria Math" panose="02040503050406030204" pitchFamily="18" charset="0"/>
                                    </a:rPr>
                                    <m:t>×</m:t>
                                  </m:r>
                                  <m:r>
                                    <a:rPr lang="zh-CN" altLang="en-US" sz="2400" i="1">
                                      <a:latin typeface="Cambria Math" panose="02040503050406030204" pitchFamily="18" charset="0"/>
                                    </a:rPr>
                                    <m:t>𝑤</m:t>
                                  </m:r>
                                  <m:d>
                                    <m:dPr>
                                      <m:ctrlPr>
                                        <a:rPr lang="zh-CN" altLang="en-US" sz="2400" i="1">
                                          <a:latin typeface="Cambria Math" panose="02040503050406030204" pitchFamily="18" charset="0"/>
                                        </a:rPr>
                                      </m:ctrlPr>
                                    </m:dPr>
                                    <m:e>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𝑣</m:t>
                                          </m:r>
                                        </m:e>
                                        <m:sub>
                                          <m:r>
                                            <a:rPr lang="zh-CN" altLang="en-US" sz="2400" i="1">
                                              <a:latin typeface="Cambria Math" panose="02040503050406030204" pitchFamily="18" charset="0"/>
                                            </a:rPr>
                                            <m:t>𝑘</m:t>
                                          </m:r>
                                        </m:sub>
                                      </m:sSub>
                                    </m:e>
                                  </m:d>
                                </m:e>
                              </m:d>
                            </m:e>
                          </m:nary>
                        </m:e>
                      </m:nary>
                    </m:oMath>
                  </m:oMathPara>
                </a14:m>
                <a:endParaRPr lang="zh-CN" altLang="en-US" sz="2400" dirty="0"/>
              </a:p>
            </p:txBody>
          </p:sp>
        </mc:Choice>
        <mc:Fallback>
          <p:sp>
            <p:nvSpPr>
              <p:cNvPr id="42" name="矩形 41">
                <a:extLst>
                  <a:ext uri="{FF2B5EF4-FFF2-40B4-BE49-F238E27FC236}">
                    <a16:creationId xmlns:a16="http://schemas.microsoft.com/office/drawing/2014/main" id="{93EE1C35-1670-4F9F-8C78-BE86DBDD2664}"/>
                  </a:ext>
                </a:extLst>
              </p:cNvPr>
              <p:cNvSpPr>
                <a:spLocks noRot="1" noChangeAspect="1" noMove="1" noResize="1" noEditPoints="1" noAdjustHandles="1" noChangeArrowheads="1" noChangeShapeType="1" noTextEdit="1"/>
              </p:cNvSpPr>
              <p:nvPr/>
            </p:nvSpPr>
            <p:spPr>
              <a:xfrm>
                <a:off x="886409" y="1761544"/>
                <a:ext cx="10105052" cy="1267719"/>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3" name="矩形 42">
                <a:extLst>
                  <a:ext uri="{FF2B5EF4-FFF2-40B4-BE49-F238E27FC236}">
                    <a16:creationId xmlns:a16="http://schemas.microsoft.com/office/drawing/2014/main" id="{2D09963D-FBE8-44D9-A008-37A675CB066E}"/>
                  </a:ext>
                </a:extLst>
              </p:cNvPr>
              <p:cNvSpPr/>
              <p:nvPr/>
            </p:nvSpPr>
            <p:spPr>
              <a:xfrm>
                <a:off x="886409" y="4548321"/>
                <a:ext cx="9731828" cy="1329851"/>
              </a:xfrm>
              <a:prstGeom prst="rect">
                <a:avLst/>
              </a:prstGeom>
            </p:spPr>
            <p:txBody>
              <a:bodyPr wrap="square">
                <a:spAutoFit/>
              </a:bodyPr>
              <a:lstStyle/>
              <a:p>
                <a:r>
                  <a:rPr lang="en-US" altLang="zh-CN" sz="2400" dirty="0"/>
                  <a:t>Where </a:t>
                </a:r>
                <a14:m>
                  <m:oMath xmlns:m="http://schemas.openxmlformats.org/officeDocument/2006/math">
                    <m:sSub>
                      <m:sSubPr>
                        <m:ctrlPr>
                          <a:rPr lang="zh-CN" altLang="zh-CN" sz="2400" i="1"/>
                        </m:ctrlPr>
                      </m:sSubPr>
                      <m:e>
                        <m:r>
                          <a:rPr lang="en-US" altLang="zh-CN" sz="2400" i="1"/>
                          <m:t>𝑇</m:t>
                        </m:r>
                      </m:e>
                      <m:sub>
                        <m:r>
                          <a:rPr lang="en-US" altLang="zh-CN" sz="2400" i="1"/>
                          <m:t>𝑠𝑢𝑐𝑐</m:t>
                        </m:r>
                      </m:sub>
                    </m:sSub>
                    <m:d>
                      <m:dPr>
                        <m:ctrlPr>
                          <a:rPr lang="zh-CN" altLang="zh-CN" sz="2400" i="1"/>
                        </m:ctrlPr>
                      </m:dPr>
                      <m:e>
                        <m:sSub>
                          <m:sSubPr>
                            <m:ctrlPr>
                              <a:rPr lang="zh-CN" altLang="zh-CN" sz="2400" i="1"/>
                            </m:ctrlPr>
                          </m:sSubPr>
                          <m:e>
                            <m:r>
                              <a:rPr lang="en-US" altLang="zh-CN" sz="2400" i="1"/>
                              <m:t>𝑣</m:t>
                            </m:r>
                          </m:e>
                          <m:sub>
                            <m:r>
                              <a:rPr lang="en-US" altLang="zh-CN" sz="2400" i="1"/>
                              <m:t>𝑖</m:t>
                            </m:r>
                          </m:sub>
                        </m:sSub>
                      </m:e>
                    </m:d>
                  </m:oMath>
                </a14:m>
                <a:r>
                  <a:rPr lang="en-US" altLang="zh-CN" sz="2400" dirty="0"/>
                  <a:t> is a set of successors of task </a:t>
                </a:r>
                <a14:m>
                  <m:oMath xmlns:m="http://schemas.openxmlformats.org/officeDocument/2006/math">
                    <m:sSub>
                      <m:sSubPr>
                        <m:ctrlPr>
                          <a:rPr lang="zh-CN" altLang="zh-CN" sz="2400" i="1"/>
                        </m:ctrlPr>
                      </m:sSubPr>
                      <m:e>
                        <m:r>
                          <a:rPr lang="en-US" altLang="zh-CN" sz="2400" i="1"/>
                          <m:t>𝑣</m:t>
                        </m:r>
                      </m:e>
                      <m:sub>
                        <m:r>
                          <a:rPr lang="en-US" altLang="zh-CN" sz="2400" i="1"/>
                          <m:t>𝑖</m:t>
                        </m:r>
                      </m:sub>
                    </m:sSub>
                  </m:oMath>
                </a14:m>
                <a:r>
                  <a:rPr lang="en-US" altLang="zh-CN" sz="2400" dirty="0"/>
                  <a:t>, </a:t>
                </a:r>
                <a14:m>
                  <m:oMath xmlns:m="http://schemas.openxmlformats.org/officeDocument/2006/math">
                    <m:sSub>
                      <m:sSubPr>
                        <m:ctrlPr>
                          <a:rPr lang="zh-CN" altLang="zh-CN" sz="2400" i="1"/>
                        </m:ctrlPr>
                      </m:sSubPr>
                      <m:e>
                        <m:r>
                          <a:rPr lang="en-US" altLang="zh-CN" sz="2400" i="1"/>
                          <m:t>𝑇</m:t>
                        </m:r>
                      </m:e>
                      <m:sub>
                        <m:r>
                          <a:rPr lang="en-US" altLang="zh-CN" sz="2400" i="1"/>
                          <m:t>𝑝𝑟𝑒𝑑</m:t>
                        </m:r>
                      </m:sub>
                    </m:sSub>
                    <m:d>
                      <m:dPr>
                        <m:ctrlPr>
                          <a:rPr lang="zh-CN" altLang="zh-CN" sz="2400" i="1"/>
                        </m:ctrlPr>
                      </m:dPr>
                      <m:e>
                        <m:sSub>
                          <m:sSubPr>
                            <m:ctrlPr>
                              <a:rPr lang="zh-CN" altLang="zh-CN" sz="2400" i="1"/>
                            </m:ctrlPr>
                          </m:sSubPr>
                          <m:e>
                            <m:r>
                              <a:rPr lang="en-US" altLang="zh-CN" sz="2400" i="1"/>
                              <m:t>𝑣</m:t>
                            </m:r>
                          </m:e>
                          <m:sub>
                            <m:r>
                              <a:rPr lang="en-US" altLang="zh-CN" sz="2400" i="1"/>
                              <m:t>𝑖</m:t>
                            </m:r>
                          </m:sub>
                        </m:sSub>
                      </m:e>
                    </m:d>
                  </m:oMath>
                </a14:m>
                <a:r>
                  <a:rPr lang="en-US" altLang="zh-CN" sz="2400" dirty="0"/>
                  <a:t> is a set of predecessors of task </a:t>
                </a:r>
                <a14:m>
                  <m:oMath xmlns:m="http://schemas.openxmlformats.org/officeDocument/2006/math">
                    <m:sSub>
                      <m:sSubPr>
                        <m:ctrlPr>
                          <a:rPr lang="zh-CN" altLang="zh-CN" sz="2400" i="1"/>
                        </m:ctrlPr>
                      </m:sSubPr>
                      <m:e>
                        <m:r>
                          <a:rPr lang="en-US" altLang="zh-CN" sz="2400" i="1"/>
                          <m:t>𝑣</m:t>
                        </m:r>
                      </m:e>
                      <m:sub>
                        <m:r>
                          <a:rPr lang="en-US" altLang="zh-CN" sz="2400" i="1"/>
                          <m:t>𝑖</m:t>
                        </m:r>
                      </m:sub>
                    </m:sSub>
                  </m:oMath>
                </a14:m>
                <a:r>
                  <a:rPr lang="en-US" altLang="zh-CN" sz="2400" dirty="0"/>
                  <a:t>, </a:t>
                </a:r>
                <a14:m>
                  <m:oMath xmlns:m="http://schemas.openxmlformats.org/officeDocument/2006/math">
                    <m:r>
                      <a:rPr lang="en-US" altLang="zh-CN" sz="2400" i="1"/>
                      <m:t>𝑑</m:t>
                    </m:r>
                    <m:d>
                      <m:dPr>
                        <m:ctrlPr>
                          <a:rPr lang="zh-CN" altLang="zh-CN" sz="2400" i="1"/>
                        </m:ctrlPr>
                      </m:dPr>
                      <m:e>
                        <m:sSub>
                          <m:sSubPr>
                            <m:ctrlPr>
                              <a:rPr lang="zh-CN" altLang="zh-CN" sz="2400" i="1"/>
                            </m:ctrlPr>
                          </m:sSubPr>
                          <m:e>
                            <m:r>
                              <a:rPr lang="en-US" altLang="zh-CN" sz="2400" i="1"/>
                              <m:t>𝑣</m:t>
                            </m:r>
                          </m:e>
                          <m:sub>
                            <m:r>
                              <a:rPr lang="en-US" altLang="zh-CN" sz="2400" i="1"/>
                              <m:t>𝑗</m:t>
                            </m:r>
                          </m:sub>
                        </m:sSub>
                      </m:e>
                    </m:d>
                  </m:oMath>
                </a14:m>
                <a:r>
                  <a:rPr lang="en-US" altLang="zh-CN" sz="2400" dirty="0"/>
                  <a:t> is the depth of </a:t>
                </a:r>
                <a14:m>
                  <m:oMath xmlns:m="http://schemas.openxmlformats.org/officeDocument/2006/math">
                    <m:sSub>
                      <m:sSubPr>
                        <m:ctrlPr>
                          <a:rPr lang="zh-CN" altLang="zh-CN" sz="2400" i="1"/>
                        </m:ctrlPr>
                      </m:sSubPr>
                      <m:e>
                        <m:r>
                          <a:rPr lang="en-US" altLang="zh-CN" sz="2400" i="1"/>
                          <m:t>𝑣</m:t>
                        </m:r>
                      </m:e>
                      <m:sub>
                        <m:r>
                          <a:rPr lang="en-US" altLang="zh-CN" sz="2400" i="1"/>
                          <m:t>𝑗</m:t>
                        </m:r>
                      </m:sub>
                    </m:sSub>
                  </m:oMath>
                </a14:m>
                <a:r>
                  <a:rPr lang="en-US" altLang="zh-CN" sz="2400" dirty="0"/>
                  <a:t>, </a:t>
                </a:r>
                <a14:m>
                  <m:oMath xmlns:m="http://schemas.openxmlformats.org/officeDocument/2006/math">
                    <m:r>
                      <a:rPr lang="en-US" altLang="zh-CN" sz="2400" i="1"/>
                      <m:t>𝑤</m:t>
                    </m:r>
                    <m:d>
                      <m:dPr>
                        <m:ctrlPr>
                          <a:rPr lang="zh-CN" altLang="zh-CN" sz="2400" i="1"/>
                        </m:ctrlPr>
                      </m:dPr>
                      <m:e>
                        <m:sSub>
                          <m:sSubPr>
                            <m:ctrlPr>
                              <a:rPr lang="zh-CN" altLang="zh-CN" sz="2400" i="1"/>
                            </m:ctrlPr>
                          </m:sSubPr>
                          <m:e>
                            <m:r>
                              <a:rPr lang="en-US" altLang="zh-CN" sz="2400" i="1"/>
                              <m:t>𝑣</m:t>
                            </m:r>
                          </m:e>
                          <m:sub>
                            <m:r>
                              <a:rPr lang="en-US" altLang="zh-CN" sz="2400" i="1"/>
                              <m:t>𝑗</m:t>
                            </m:r>
                          </m:sub>
                        </m:sSub>
                      </m:e>
                    </m:d>
                  </m:oMath>
                </a14:m>
                <a:r>
                  <a:rPr lang="en-US" altLang="zh-CN" sz="2400" dirty="0"/>
                  <a:t> is the average completion time of </a:t>
                </a:r>
                <a14:m>
                  <m:oMath xmlns:m="http://schemas.openxmlformats.org/officeDocument/2006/math">
                    <m:sSub>
                      <m:sSubPr>
                        <m:ctrlPr>
                          <a:rPr lang="zh-CN" altLang="zh-CN" sz="2400" i="1"/>
                        </m:ctrlPr>
                      </m:sSubPr>
                      <m:e>
                        <m:r>
                          <a:rPr lang="en-US" altLang="zh-CN" sz="2400" i="1"/>
                          <m:t>𝑣</m:t>
                        </m:r>
                      </m:e>
                      <m:sub>
                        <m:r>
                          <a:rPr lang="en-US" altLang="zh-CN" sz="2400" i="1"/>
                          <m:t>𝑗</m:t>
                        </m:r>
                      </m:sub>
                    </m:sSub>
                  </m:oMath>
                </a14:m>
                <a:endParaRPr lang="zh-CN" altLang="en-US" sz="2400" dirty="0"/>
              </a:p>
            </p:txBody>
          </p:sp>
        </mc:Choice>
        <mc:Fallback>
          <p:sp>
            <p:nvSpPr>
              <p:cNvPr id="43" name="矩形 42">
                <a:extLst>
                  <a:ext uri="{FF2B5EF4-FFF2-40B4-BE49-F238E27FC236}">
                    <a16:creationId xmlns:a16="http://schemas.microsoft.com/office/drawing/2014/main" id="{2D09963D-FBE8-44D9-A008-37A675CB066E}"/>
                  </a:ext>
                </a:extLst>
              </p:cNvPr>
              <p:cNvSpPr>
                <a:spLocks noRot="1" noChangeAspect="1" noMove="1" noResize="1" noEditPoints="1" noAdjustHandles="1" noChangeArrowheads="1" noChangeShapeType="1" noTextEdit="1"/>
              </p:cNvSpPr>
              <p:nvPr/>
            </p:nvSpPr>
            <p:spPr>
              <a:xfrm>
                <a:off x="886409" y="4548321"/>
                <a:ext cx="9731828" cy="1329851"/>
              </a:xfrm>
              <a:prstGeom prst="rect">
                <a:avLst/>
              </a:prstGeom>
              <a:blipFill>
                <a:blip r:embed="rId4"/>
                <a:stretch>
                  <a:fillRect l="-939" t="-3670" r="-751" b="-6881"/>
                </a:stretch>
              </a:blipFill>
            </p:spPr>
            <p:txBody>
              <a:bodyPr/>
              <a:lstStyle/>
              <a:p>
                <a:r>
                  <a:rPr lang="zh-CN" altLang="en-US">
                    <a:noFill/>
                  </a:rPr>
                  <a:t> </a:t>
                </a:r>
              </a:p>
            </p:txBody>
          </p:sp>
        </mc:Fallback>
      </mc:AlternateContent>
      <p:sp>
        <p:nvSpPr>
          <p:cNvPr id="44" name="矩形: 圆角 43">
            <a:extLst>
              <a:ext uri="{FF2B5EF4-FFF2-40B4-BE49-F238E27FC236}">
                <a16:creationId xmlns:a16="http://schemas.microsoft.com/office/drawing/2014/main" id="{FFFBFC3A-1CED-4EE6-86C9-5A082969045B}"/>
              </a:ext>
            </a:extLst>
          </p:cNvPr>
          <p:cNvSpPr/>
          <p:nvPr/>
        </p:nvSpPr>
        <p:spPr>
          <a:xfrm>
            <a:off x="1685212" y="1054803"/>
            <a:ext cx="1144037" cy="4308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云任务</a:t>
            </a:r>
          </a:p>
        </p:txBody>
      </p:sp>
      <p:sp>
        <p:nvSpPr>
          <p:cNvPr id="45" name="箭头: 右 44">
            <a:extLst>
              <a:ext uri="{FF2B5EF4-FFF2-40B4-BE49-F238E27FC236}">
                <a16:creationId xmlns:a16="http://schemas.microsoft.com/office/drawing/2014/main" id="{59F94B92-8203-4D8B-A060-C02E6406AE84}"/>
              </a:ext>
            </a:extLst>
          </p:cNvPr>
          <p:cNvSpPr/>
          <p:nvPr/>
        </p:nvSpPr>
        <p:spPr>
          <a:xfrm rot="16200000">
            <a:off x="1971220" y="1578304"/>
            <a:ext cx="572019" cy="430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圆角 45">
            <a:extLst>
              <a:ext uri="{FF2B5EF4-FFF2-40B4-BE49-F238E27FC236}">
                <a16:creationId xmlns:a16="http://schemas.microsoft.com/office/drawing/2014/main" id="{32E03682-E3C5-4F1F-AEB3-E3721F9B9AB4}"/>
              </a:ext>
            </a:extLst>
          </p:cNvPr>
          <p:cNvSpPr/>
          <p:nvPr/>
        </p:nvSpPr>
        <p:spPr>
          <a:xfrm>
            <a:off x="3136154" y="927899"/>
            <a:ext cx="1381450" cy="7067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云任务的平均耗时</a:t>
            </a:r>
          </a:p>
        </p:txBody>
      </p:sp>
      <p:sp>
        <p:nvSpPr>
          <p:cNvPr id="47" name="箭头: 右 46">
            <a:extLst>
              <a:ext uri="{FF2B5EF4-FFF2-40B4-BE49-F238E27FC236}">
                <a16:creationId xmlns:a16="http://schemas.microsoft.com/office/drawing/2014/main" id="{CFDF3D45-7641-4D8F-9988-14BF0F121230}"/>
              </a:ext>
            </a:extLst>
          </p:cNvPr>
          <p:cNvSpPr/>
          <p:nvPr/>
        </p:nvSpPr>
        <p:spPr>
          <a:xfrm rot="19349051">
            <a:off x="3136154" y="1761544"/>
            <a:ext cx="726719" cy="318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圆角 47">
            <a:extLst>
              <a:ext uri="{FF2B5EF4-FFF2-40B4-BE49-F238E27FC236}">
                <a16:creationId xmlns:a16="http://schemas.microsoft.com/office/drawing/2014/main" id="{D34A9E50-72E5-4BF8-8798-6D945806F999}"/>
              </a:ext>
            </a:extLst>
          </p:cNvPr>
          <p:cNvSpPr/>
          <p:nvPr/>
        </p:nvSpPr>
        <p:spPr>
          <a:xfrm>
            <a:off x="4824509" y="927899"/>
            <a:ext cx="1381450" cy="70674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云任务的深度</a:t>
            </a:r>
          </a:p>
        </p:txBody>
      </p:sp>
      <p:sp>
        <p:nvSpPr>
          <p:cNvPr id="49" name="箭头: 右 48">
            <a:extLst>
              <a:ext uri="{FF2B5EF4-FFF2-40B4-BE49-F238E27FC236}">
                <a16:creationId xmlns:a16="http://schemas.microsoft.com/office/drawing/2014/main" id="{65EDC6FF-97F6-4A8C-ACC7-6D213D938DCB}"/>
              </a:ext>
            </a:extLst>
          </p:cNvPr>
          <p:cNvSpPr/>
          <p:nvPr/>
        </p:nvSpPr>
        <p:spPr>
          <a:xfrm rot="16200000">
            <a:off x="5026486" y="1700511"/>
            <a:ext cx="440280" cy="318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36281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45" grpId="0" animBg="1"/>
      <p:bldP spid="46" grpId="0" animBg="1"/>
      <p:bldP spid="47" grpId="0" animBg="1"/>
      <p:bldP spid="48" grpId="0" animBg="1"/>
      <p:bldP spid="4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3.3 </a:t>
            </a:r>
            <a:r>
              <a:rPr lang="zh-CN" altLang="en-US" b="0" dirty="0">
                <a:solidFill>
                  <a:srgbClr val="444444"/>
                </a:solidFill>
                <a:latin typeface="+mn-lt"/>
                <a:ea typeface="+mn-ea"/>
                <a:cs typeface="+mn-ea"/>
                <a:sym typeface="+mn-lt"/>
              </a:rPr>
              <a:t>初始化种群</a:t>
            </a:r>
          </a:p>
        </p:txBody>
      </p:sp>
      <p:sp>
        <p:nvSpPr>
          <p:cNvPr id="10" name="文本框 9">
            <a:extLst>
              <a:ext uri="{FF2B5EF4-FFF2-40B4-BE49-F238E27FC236}">
                <a16:creationId xmlns:a16="http://schemas.microsoft.com/office/drawing/2014/main" id="{A7356A00-AC0F-450E-87EA-2E91EA04995E}"/>
              </a:ext>
            </a:extLst>
          </p:cNvPr>
          <p:cNvSpPr txBox="1"/>
          <p:nvPr/>
        </p:nvSpPr>
        <p:spPr>
          <a:xfrm>
            <a:off x="690465" y="2091550"/>
            <a:ext cx="10338318" cy="3921395"/>
          </a:xfrm>
          <a:prstGeom prst="rect">
            <a:avLst/>
          </a:prstGeom>
          <a:noFill/>
        </p:spPr>
        <p:txBody>
          <a:bodyPr wrap="square" rtlCol="0">
            <a:spAutoFit/>
          </a:bodyPr>
          <a:lstStyle/>
          <a:p>
            <a:r>
              <a:rPr lang="zh-CN" altLang="en-US" dirty="0"/>
              <a:t>伪代码：初始化种群中第</a:t>
            </a:r>
            <a:r>
              <a:rPr lang="en-US" altLang="zh-CN" dirty="0" err="1"/>
              <a:t>idx</a:t>
            </a:r>
            <a:r>
              <a:rPr lang="zh-CN" altLang="en-US" dirty="0"/>
              <a:t>个染色体</a:t>
            </a:r>
            <a:endParaRPr lang="en-US" altLang="zh-CN" dirty="0"/>
          </a:p>
          <a:p>
            <a:endParaRPr lang="en-US" altLang="zh-CN" dirty="0"/>
          </a:p>
          <a:p>
            <a:pPr marL="342900" indent="-342900">
              <a:lnSpc>
                <a:spcPct val="150000"/>
              </a:lnSpc>
              <a:buFont typeface="+mj-lt"/>
              <a:buAutoNum type="arabicPeriod"/>
            </a:pPr>
            <a:r>
              <a:rPr lang="zh-CN" altLang="en-US" dirty="0"/>
              <a:t>选取待处理云任务中优先级最高且能被处理（父节点已被处理）的任务，该任务属于第</a:t>
            </a:r>
            <a:r>
              <a:rPr lang="en-US" altLang="zh-CN" dirty="0"/>
              <a:t>order</a:t>
            </a:r>
            <a:r>
              <a:rPr lang="zh-CN" altLang="en-US" dirty="0"/>
              <a:t>个被处理的任务；</a:t>
            </a:r>
            <a:endParaRPr lang="en-US" altLang="zh-CN" dirty="0"/>
          </a:p>
          <a:p>
            <a:pPr marL="342900" indent="-342900">
              <a:lnSpc>
                <a:spcPct val="150000"/>
              </a:lnSpc>
              <a:buFont typeface="+mj-lt"/>
              <a:buAutoNum type="arabicPeriod"/>
            </a:pPr>
            <a:r>
              <a:rPr lang="zh-CN" altLang="en-US" dirty="0"/>
              <a:t>判断</a:t>
            </a:r>
            <a:r>
              <a:rPr lang="en-US" altLang="zh-CN" dirty="0"/>
              <a:t>order</a:t>
            </a:r>
            <a:r>
              <a:rPr lang="zh-CN" altLang="en-US" dirty="0"/>
              <a:t>是否小于</a:t>
            </a:r>
            <a:r>
              <a:rPr lang="en-US" altLang="zh-CN" dirty="0" err="1"/>
              <a:t>idx</a:t>
            </a:r>
            <a:r>
              <a:rPr lang="zh-CN" altLang="en-US" dirty="0"/>
              <a:t>，如果是，则随机指定一个计算资源进行处理，否则指定处理当前任务最快且闲置的计算资源进行处理；</a:t>
            </a:r>
            <a:endParaRPr lang="en-US" altLang="zh-CN" dirty="0"/>
          </a:p>
          <a:p>
            <a:pPr marL="342900" indent="-342900">
              <a:lnSpc>
                <a:spcPct val="150000"/>
              </a:lnSpc>
              <a:buFont typeface="+mj-lt"/>
              <a:buAutoNum type="arabicPeriod"/>
            </a:pPr>
            <a:r>
              <a:rPr lang="zh-CN" altLang="en-US" dirty="0"/>
              <a:t>判断所有云任务是否都被遍历过，如果是，获取最快处理完毕的云任务，计算当前时间，否则继续顺序选取待处理云任务中优先级最高且能被处理（父节点已被处理）的任务；</a:t>
            </a:r>
            <a:endParaRPr lang="en-US" altLang="zh-CN" dirty="0"/>
          </a:p>
          <a:p>
            <a:pPr marL="342900" indent="-342900">
              <a:lnSpc>
                <a:spcPct val="150000"/>
              </a:lnSpc>
              <a:buFont typeface="+mj-lt"/>
              <a:buAutoNum type="arabicPeriod"/>
            </a:pPr>
            <a:r>
              <a:rPr lang="zh-CN" altLang="en-US" dirty="0"/>
              <a:t>判断所有云任务是否处理完毕，如果是，则结束程序，返回耗时结果；否则跳转到第一步。</a:t>
            </a:r>
            <a:endParaRPr lang="en-US" altLang="zh-CN" dirty="0"/>
          </a:p>
          <a:p>
            <a:pPr marL="342900" indent="-342900">
              <a:lnSpc>
                <a:spcPct val="150000"/>
              </a:lnSpc>
              <a:buFont typeface="+mj-lt"/>
              <a:buAutoNum type="arabicPeriod"/>
            </a:pPr>
            <a:endParaRPr lang="en-US" altLang="zh-CN" dirty="0"/>
          </a:p>
        </p:txBody>
      </p:sp>
      <p:cxnSp>
        <p:nvCxnSpPr>
          <p:cNvPr id="11" name="直接连接符 10">
            <a:extLst>
              <a:ext uri="{FF2B5EF4-FFF2-40B4-BE49-F238E27FC236}">
                <a16:creationId xmlns:a16="http://schemas.microsoft.com/office/drawing/2014/main" id="{37660EE9-5D96-4818-8CE7-71FC1ACD09D4}"/>
              </a:ext>
            </a:extLst>
          </p:cNvPr>
          <p:cNvCxnSpPr>
            <a:cxnSpLocks/>
          </p:cNvCxnSpPr>
          <p:nvPr/>
        </p:nvCxnSpPr>
        <p:spPr>
          <a:xfrm>
            <a:off x="690465" y="2481174"/>
            <a:ext cx="1033831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264525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3.4 Fitness </a:t>
            </a:r>
            <a:r>
              <a:rPr lang="zh-CN" altLang="en-US" b="0" dirty="0">
                <a:solidFill>
                  <a:srgbClr val="444444"/>
                </a:solidFill>
                <a:latin typeface="+mn-lt"/>
                <a:ea typeface="+mn-ea"/>
                <a:cs typeface="+mn-ea"/>
                <a:sym typeface="+mn-lt"/>
              </a:rPr>
              <a:t>函数</a:t>
            </a: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DE98CE48-CEDC-4830-8538-8F4117BA9315}"/>
                  </a:ext>
                </a:extLst>
              </p:cNvPr>
              <p:cNvSpPr/>
              <p:nvPr/>
            </p:nvSpPr>
            <p:spPr>
              <a:xfrm>
                <a:off x="4920582" y="2507217"/>
                <a:ext cx="2350836"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sz="2400" i="1">
                          <a:latin typeface="Cambria Math" panose="02040503050406030204" pitchFamily="18" charset="0"/>
                        </a:rPr>
                        <m:t>𝐹𝑖𝑡𝑛𝑒𝑠𝑠</m:t>
                      </m:r>
                      <m:r>
                        <a:rPr lang="zh-CN" altLang="en-US" sz="2400" i="0">
                          <a:latin typeface="Cambria Math" panose="02040503050406030204" pitchFamily="18" charset="0"/>
                        </a:rPr>
                        <m:t>=</m:t>
                      </m:r>
                      <m:r>
                        <a:rPr lang="zh-CN" altLang="en-US" sz="2400" i="1">
                          <a:latin typeface="Cambria Math" panose="02040503050406030204" pitchFamily="18" charset="0"/>
                        </a:rPr>
                        <m:t>𝐷</m:t>
                      </m:r>
                      <m:d>
                        <m:dPr>
                          <m:ctrlPr>
                            <a:rPr lang="zh-CN" altLang="en-US" sz="2400" i="1">
                              <a:latin typeface="Cambria Math" panose="02040503050406030204" pitchFamily="18" charset="0"/>
                            </a:rPr>
                          </m:ctrlPr>
                        </m:dPr>
                        <m:e>
                          <m:r>
                            <a:rPr lang="zh-CN" altLang="en-US" sz="2400" i="1">
                              <a:latin typeface="Cambria Math" panose="02040503050406030204" pitchFamily="18" charset="0"/>
                            </a:rPr>
                            <m:t>𝑆</m:t>
                          </m:r>
                        </m:e>
                      </m:d>
                    </m:oMath>
                  </m:oMathPara>
                </a14:m>
                <a:endParaRPr lang="zh-CN" altLang="en-US" sz="2400" dirty="0"/>
              </a:p>
            </p:txBody>
          </p:sp>
        </mc:Choice>
        <mc:Fallback>
          <p:sp>
            <p:nvSpPr>
              <p:cNvPr id="2" name="矩形 1">
                <a:extLst>
                  <a:ext uri="{FF2B5EF4-FFF2-40B4-BE49-F238E27FC236}">
                    <a16:creationId xmlns:a16="http://schemas.microsoft.com/office/drawing/2014/main" id="{DE98CE48-CEDC-4830-8538-8F4117BA9315}"/>
                  </a:ext>
                </a:extLst>
              </p:cNvPr>
              <p:cNvSpPr>
                <a:spLocks noRot="1" noChangeAspect="1" noMove="1" noResize="1" noEditPoints="1" noAdjustHandles="1" noChangeArrowheads="1" noChangeShapeType="1" noTextEdit="1"/>
              </p:cNvSpPr>
              <p:nvPr/>
            </p:nvSpPr>
            <p:spPr>
              <a:xfrm>
                <a:off x="4920582" y="2507217"/>
                <a:ext cx="2350836" cy="461665"/>
              </a:xfrm>
              <a:prstGeom prst="rect">
                <a:avLst/>
              </a:prstGeom>
              <a:blipFill>
                <a:blip r:embed="rId2"/>
                <a:stretch>
                  <a:fillRect/>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372793EE-1E4D-4406-B315-D73F89EA16A9}"/>
              </a:ext>
            </a:extLst>
          </p:cNvPr>
          <p:cNvSpPr txBox="1"/>
          <p:nvPr/>
        </p:nvSpPr>
        <p:spPr>
          <a:xfrm>
            <a:off x="1769530" y="3760237"/>
            <a:ext cx="8733453" cy="874407"/>
          </a:xfrm>
          <a:prstGeom prst="rect">
            <a:avLst/>
          </a:prstGeom>
          <a:noFill/>
        </p:spPr>
        <p:txBody>
          <a:bodyPr wrap="square" rtlCol="0">
            <a:spAutoFit/>
          </a:bodyPr>
          <a:lstStyle/>
          <a:p>
            <a:pPr>
              <a:lnSpc>
                <a:spcPct val="150000"/>
              </a:lnSpc>
            </a:pPr>
            <a:r>
              <a:rPr lang="en-US" altLang="zh-CN" dirty="0"/>
              <a:t>S</a:t>
            </a:r>
            <a:r>
              <a:rPr lang="zh-CN" altLang="en-US" dirty="0"/>
              <a:t>表示一个云调度计划（可用一个染色体表示），</a:t>
            </a:r>
            <a:r>
              <a:rPr lang="en-US" altLang="zh-CN" dirty="0"/>
              <a:t>D(S)</a:t>
            </a:r>
            <a:r>
              <a:rPr lang="zh-CN" altLang="en-US" dirty="0"/>
              <a:t>表示执行该计划的完成时间。</a:t>
            </a:r>
            <a:endParaRPr lang="en-US" altLang="zh-CN" dirty="0"/>
          </a:p>
          <a:p>
            <a:pPr>
              <a:lnSpc>
                <a:spcPct val="150000"/>
              </a:lnSpc>
            </a:pPr>
            <a:r>
              <a:rPr lang="en-US" altLang="zh-CN" dirty="0"/>
              <a:t>Fitness</a:t>
            </a:r>
            <a:r>
              <a:rPr lang="zh-CN" altLang="en-US" dirty="0"/>
              <a:t>函数的值越小，表示完成时间越短，该云调度计划（染色体）越优。</a:t>
            </a:r>
            <a:endParaRPr lang="en-US" altLang="zh-CN" dirty="0"/>
          </a:p>
        </p:txBody>
      </p:sp>
    </p:spTree>
    <p:extLst>
      <p:ext uri="{BB962C8B-B14F-4D97-AF65-F5344CB8AC3E}">
        <p14:creationId xmlns:p14="http://schemas.microsoft.com/office/powerpoint/2010/main" val="304681148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5779795"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3.5 Crossover</a:t>
            </a:r>
            <a:endParaRPr lang="zh-CN" altLang="en-US" b="0" dirty="0">
              <a:solidFill>
                <a:srgbClr val="444444"/>
              </a:solidFill>
              <a:latin typeface="+mn-lt"/>
              <a:ea typeface="+mn-ea"/>
              <a:cs typeface="+mn-ea"/>
              <a:sym typeface="+mn-lt"/>
            </a:endParaRPr>
          </a:p>
        </p:txBody>
      </p:sp>
      <p:pic>
        <p:nvPicPr>
          <p:cNvPr id="2" name="图片 1">
            <a:extLst>
              <a:ext uri="{FF2B5EF4-FFF2-40B4-BE49-F238E27FC236}">
                <a16:creationId xmlns:a16="http://schemas.microsoft.com/office/drawing/2014/main" id="{0CB62557-FA25-4952-9DD8-918C4162EAC6}"/>
              </a:ext>
            </a:extLst>
          </p:cNvPr>
          <p:cNvPicPr>
            <a:picLocks noChangeAspect="1"/>
          </p:cNvPicPr>
          <p:nvPr/>
        </p:nvPicPr>
        <p:blipFill>
          <a:blip r:embed="rId2"/>
          <a:stretch>
            <a:fillRect/>
          </a:stretch>
        </p:blipFill>
        <p:spPr>
          <a:xfrm>
            <a:off x="3105150" y="1304925"/>
            <a:ext cx="5981700" cy="2124075"/>
          </a:xfrm>
          <a:prstGeom prst="rect">
            <a:avLst/>
          </a:prstGeom>
        </p:spPr>
      </p:pic>
      <p:pic>
        <p:nvPicPr>
          <p:cNvPr id="3" name="图片 2">
            <a:extLst>
              <a:ext uri="{FF2B5EF4-FFF2-40B4-BE49-F238E27FC236}">
                <a16:creationId xmlns:a16="http://schemas.microsoft.com/office/drawing/2014/main" id="{3697475A-A2B4-4C9E-ABD0-EBBADB8FAC54}"/>
              </a:ext>
            </a:extLst>
          </p:cNvPr>
          <p:cNvPicPr>
            <a:picLocks noChangeAspect="1"/>
          </p:cNvPicPr>
          <p:nvPr/>
        </p:nvPicPr>
        <p:blipFill>
          <a:blip r:embed="rId3"/>
          <a:stretch>
            <a:fillRect/>
          </a:stretch>
        </p:blipFill>
        <p:spPr>
          <a:xfrm>
            <a:off x="3105150" y="3906512"/>
            <a:ext cx="5981700" cy="2144564"/>
          </a:xfrm>
          <a:prstGeom prst="rect">
            <a:avLst/>
          </a:prstGeom>
        </p:spPr>
      </p:pic>
      <p:sp>
        <p:nvSpPr>
          <p:cNvPr id="4" name="矩形: 圆角 3">
            <a:extLst>
              <a:ext uri="{FF2B5EF4-FFF2-40B4-BE49-F238E27FC236}">
                <a16:creationId xmlns:a16="http://schemas.microsoft.com/office/drawing/2014/main" id="{BEAACBDB-F047-4EC3-929C-30C29F47ACA1}"/>
              </a:ext>
            </a:extLst>
          </p:cNvPr>
          <p:cNvSpPr/>
          <p:nvPr/>
        </p:nvSpPr>
        <p:spPr>
          <a:xfrm>
            <a:off x="531845" y="2012399"/>
            <a:ext cx="2006082" cy="709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Crossover</a:t>
            </a:r>
            <a:r>
              <a:rPr lang="zh-CN" altLang="en-US" dirty="0"/>
              <a:t>前</a:t>
            </a:r>
          </a:p>
        </p:txBody>
      </p:sp>
      <p:sp>
        <p:nvSpPr>
          <p:cNvPr id="6" name="矩形: 圆角 5">
            <a:extLst>
              <a:ext uri="{FF2B5EF4-FFF2-40B4-BE49-F238E27FC236}">
                <a16:creationId xmlns:a16="http://schemas.microsoft.com/office/drawing/2014/main" id="{BD85E5F4-BEDF-4EF4-B371-5F7ED9E18E57}"/>
              </a:ext>
            </a:extLst>
          </p:cNvPr>
          <p:cNvSpPr/>
          <p:nvPr/>
        </p:nvSpPr>
        <p:spPr>
          <a:xfrm>
            <a:off x="531845" y="4624231"/>
            <a:ext cx="2006082" cy="709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Crossover</a:t>
            </a:r>
            <a:r>
              <a:rPr lang="zh-CN" altLang="en-US" dirty="0"/>
              <a:t>后</a:t>
            </a:r>
          </a:p>
        </p:txBody>
      </p:sp>
      <p:sp>
        <p:nvSpPr>
          <p:cNvPr id="5" name="文本框 4">
            <a:extLst>
              <a:ext uri="{FF2B5EF4-FFF2-40B4-BE49-F238E27FC236}">
                <a16:creationId xmlns:a16="http://schemas.microsoft.com/office/drawing/2014/main" id="{907F89D9-D534-4F3D-B279-B77A2F6F906C}"/>
              </a:ext>
            </a:extLst>
          </p:cNvPr>
          <p:cNvSpPr txBox="1"/>
          <p:nvPr/>
        </p:nvSpPr>
        <p:spPr>
          <a:xfrm>
            <a:off x="531845" y="935593"/>
            <a:ext cx="4254759" cy="369332"/>
          </a:xfrm>
          <a:prstGeom prst="rect">
            <a:avLst/>
          </a:prstGeom>
          <a:noFill/>
        </p:spPr>
        <p:txBody>
          <a:bodyPr wrap="square" rtlCol="0">
            <a:spAutoFit/>
          </a:bodyPr>
          <a:lstStyle/>
          <a:p>
            <a:r>
              <a:rPr lang="en-US" altLang="zh-CN" dirty="0"/>
              <a:t>Random point crossover</a:t>
            </a:r>
            <a:endParaRPr lang="zh-CN" altLang="en-US" dirty="0"/>
          </a:p>
        </p:txBody>
      </p:sp>
    </p:spTree>
    <p:extLst>
      <p:ext uri="{BB962C8B-B14F-4D97-AF65-F5344CB8AC3E}">
        <p14:creationId xmlns:p14="http://schemas.microsoft.com/office/powerpoint/2010/main" val="346371412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3.6 Mutation</a:t>
            </a:r>
            <a:endParaRPr lang="zh-CN" altLang="en-US" b="0" dirty="0">
              <a:solidFill>
                <a:srgbClr val="444444"/>
              </a:solidFill>
              <a:latin typeface="+mn-lt"/>
              <a:ea typeface="+mn-ea"/>
              <a:cs typeface="+mn-ea"/>
              <a:sym typeface="+mn-lt"/>
            </a:endParaRPr>
          </a:p>
        </p:txBody>
      </p:sp>
      <p:graphicFrame>
        <p:nvGraphicFramePr>
          <p:cNvPr id="3" name="表格 37">
            <a:extLst>
              <a:ext uri="{FF2B5EF4-FFF2-40B4-BE49-F238E27FC236}">
                <a16:creationId xmlns:a16="http://schemas.microsoft.com/office/drawing/2014/main" id="{2D150029-CE5B-4880-A362-209D852B6AED}"/>
              </a:ext>
            </a:extLst>
          </p:cNvPr>
          <p:cNvGraphicFramePr>
            <a:graphicFrameLocks noGrp="1"/>
          </p:cNvGraphicFramePr>
          <p:nvPr>
            <p:extLst>
              <p:ext uri="{D42A27DB-BD31-4B8C-83A1-F6EECF244321}">
                <p14:modId xmlns:p14="http://schemas.microsoft.com/office/powerpoint/2010/main" val="3077699758"/>
              </p:ext>
            </p:extLst>
          </p:nvPr>
        </p:nvGraphicFramePr>
        <p:xfrm>
          <a:off x="2031999" y="2056017"/>
          <a:ext cx="8128002" cy="950708"/>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755467698"/>
                    </a:ext>
                  </a:extLst>
                </a:gridCol>
                <a:gridCol w="1354667">
                  <a:extLst>
                    <a:ext uri="{9D8B030D-6E8A-4147-A177-3AD203B41FA5}">
                      <a16:colId xmlns:a16="http://schemas.microsoft.com/office/drawing/2014/main" val="3688905700"/>
                    </a:ext>
                  </a:extLst>
                </a:gridCol>
                <a:gridCol w="1354667">
                  <a:extLst>
                    <a:ext uri="{9D8B030D-6E8A-4147-A177-3AD203B41FA5}">
                      <a16:colId xmlns:a16="http://schemas.microsoft.com/office/drawing/2014/main" val="1557514468"/>
                    </a:ext>
                  </a:extLst>
                </a:gridCol>
                <a:gridCol w="1354667">
                  <a:extLst>
                    <a:ext uri="{9D8B030D-6E8A-4147-A177-3AD203B41FA5}">
                      <a16:colId xmlns:a16="http://schemas.microsoft.com/office/drawing/2014/main" val="3814563677"/>
                    </a:ext>
                  </a:extLst>
                </a:gridCol>
                <a:gridCol w="1354667">
                  <a:extLst>
                    <a:ext uri="{9D8B030D-6E8A-4147-A177-3AD203B41FA5}">
                      <a16:colId xmlns:a16="http://schemas.microsoft.com/office/drawing/2014/main" val="1143921903"/>
                    </a:ext>
                  </a:extLst>
                </a:gridCol>
                <a:gridCol w="1354667">
                  <a:extLst>
                    <a:ext uri="{9D8B030D-6E8A-4147-A177-3AD203B41FA5}">
                      <a16:colId xmlns:a16="http://schemas.microsoft.com/office/drawing/2014/main" val="4134812031"/>
                    </a:ext>
                  </a:extLst>
                </a:gridCol>
              </a:tblGrid>
              <a:tr h="472076">
                <a:tc>
                  <a:txBody>
                    <a:bodyPr/>
                    <a:lstStyle/>
                    <a:p>
                      <a:r>
                        <a:rPr lang="en-US" altLang="zh-CN" dirty="0"/>
                        <a:t>V2</a:t>
                      </a:r>
                      <a:endParaRPr lang="zh-CN" altLang="en-US" dirty="0"/>
                    </a:p>
                  </a:txBody>
                  <a:tcPr/>
                </a:tc>
                <a:tc>
                  <a:txBody>
                    <a:bodyPr/>
                    <a:lstStyle/>
                    <a:p>
                      <a:r>
                        <a:rPr lang="en-US" altLang="zh-CN" dirty="0"/>
                        <a:t>V3</a:t>
                      </a:r>
                      <a:endParaRPr lang="zh-CN" altLang="en-US" dirty="0"/>
                    </a:p>
                  </a:txBody>
                  <a:tcPr/>
                </a:tc>
                <a:tc>
                  <a:txBody>
                    <a:bodyPr/>
                    <a:lstStyle/>
                    <a:p>
                      <a:r>
                        <a:rPr lang="en-US" altLang="zh-CN" dirty="0"/>
                        <a:t>V1</a:t>
                      </a:r>
                      <a:endParaRPr lang="zh-CN" altLang="en-US" dirty="0"/>
                    </a:p>
                  </a:txBody>
                  <a:tcPr/>
                </a:tc>
                <a:tc>
                  <a:txBody>
                    <a:bodyPr/>
                    <a:lstStyle/>
                    <a:p>
                      <a:r>
                        <a:rPr lang="en-US" altLang="zh-CN" dirty="0"/>
                        <a:t>V4</a:t>
                      </a:r>
                      <a:endParaRPr lang="zh-CN" altLang="en-US" dirty="0"/>
                    </a:p>
                  </a:txBody>
                  <a:tcPr/>
                </a:tc>
                <a:tc>
                  <a:txBody>
                    <a:bodyPr/>
                    <a:lstStyle/>
                    <a:p>
                      <a:r>
                        <a:rPr lang="en-US" altLang="zh-CN" dirty="0"/>
                        <a:t>V6</a:t>
                      </a:r>
                      <a:endParaRPr lang="zh-CN" altLang="en-US" dirty="0"/>
                    </a:p>
                  </a:txBody>
                  <a:tcPr/>
                </a:tc>
                <a:tc>
                  <a:txBody>
                    <a:bodyPr/>
                    <a:lstStyle/>
                    <a:p>
                      <a:r>
                        <a:rPr lang="en-US" altLang="zh-CN" dirty="0"/>
                        <a:t>V5</a:t>
                      </a:r>
                      <a:endParaRPr lang="zh-CN" altLang="en-US" dirty="0"/>
                    </a:p>
                  </a:txBody>
                  <a:tcPr/>
                </a:tc>
                <a:extLst>
                  <a:ext uri="{0D108BD9-81ED-4DB2-BD59-A6C34878D82A}">
                    <a16:rowId xmlns:a16="http://schemas.microsoft.com/office/drawing/2014/main" val="258166494"/>
                  </a:ext>
                </a:extLst>
              </a:tr>
              <a:tr h="478632">
                <a:tc>
                  <a:txBody>
                    <a:bodyPr/>
                    <a:lstStyle/>
                    <a:p>
                      <a:r>
                        <a:rPr lang="en-US" altLang="zh-CN" dirty="0"/>
                        <a:t>P1</a:t>
                      </a:r>
                      <a:endParaRPr lang="zh-CN" altLang="en-US" dirty="0"/>
                    </a:p>
                  </a:txBody>
                  <a:tcPr/>
                </a:tc>
                <a:tc>
                  <a:txBody>
                    <a:bodyPr/>
                    <a:lstStyle/>
                    <a:p>
                      <a:r>
                        <a:rPr lang="en-US" altLang="zh-CN" dirty="0"/>
                        <a:t>P3</a:t>
                      </a:r>
                      <a:endParaRPr lang="zh-CN" altLang="en-US" dirty="0"/>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tc>
                  <a:txBody>
                    <a:bodyPr/>
                    <a:lstStyle/>
                    <a:p>
                      <a:r>
                        <a:rPr lang="en-US" altLang="zh-CN" dirty="0"/>
                        <a:t>P3</a:t>
                      </a:r>
                      <a:endParaRPr lang="zh-CN" altLang="en-US" dirty="0"/>
                    </a:p>
                  </a:txBody>
                  <a:tcPr/>
                </a:tc>
                <a:tc>
                  <a:txBody>
                    <a:bodyPr/>
                    <a:lstStyle/>
                    <a:p>
                      <a:r>
                        <a:rPr lang="en-US" altLang="zh-CN" dirty="0"/>
                        <a:t>P2</a:t>
                      </a:r>
                      <a:endParaRPr lang="zh-CN" altLang="en-US" dirty="0"/>
                    </a:p>
                  </a:txBody>
                  <a:tcPr/>
                </a:tc>
                <a:extLst>
                  <a:ext uri="{0D108BD9-81ED-4DB2-BD59-A6C34878D82A}">
                    <a16:rowId xmlns:a16="http://schemas.microsoft.com/office/drawing/2014/main" val="632323381"/>
                  </a:ext>
                </a:extLst>
              </a:tr>
            </a:tbl>
          </a:graphicData>
        </a:graphic>
      </p:graphicFrame>
      <p:sp>
        <p:nvSpPr>
          <p:cNvPr id="4" name="矩形: 圆角 3">
            <a:extLst>
              <a:ext uri="{FF2B5EF4-FFF2-40B4-BE49-F238E27FC236}">
                <a16:creationId xmlns:a16="http://schemas.microsoft.com/office/drawing/2014/main" id="{1B8372AB-1CF8-4EA2-93E0-763C4CF55C17}"/>
              </a:ext>
            </a:extLst>
          </p:cNvPr>
          <p:cNvSpPr/>
          <p:nvPr/>
        </p:nvSpPr>
        <p:spPr>
          <a:xfrm>
            <a:off x="350935" y="2040123"/>
            <a:ext cx="1144037" cy="4308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云任务</a:t>
            </a:r>
          </a:p>
        </p:txBody>
      </p:sp>
      <p:sp>
        <p:nvSpPr>
          <p:cNvPr id="5" name="箭头: 右 4">
            <a:extLst>
              <a:ext uri="{FF2B5EF4-FFF2-40B4-BE49-F238E27FC236}">
                <a16:creationId xmlns:a16="http://schemas.microsoft.com/office/drawing/2014/main" id="{9643882A-960E-44C1-AE18-6AE1982D1AE3}"/>
              </a:ext>
            </a:extLst>
          </p:cNvPr>
          <p:cNvSpPr/>
          <p:nvPr/>
        </p:nvSpPr>
        <p:spPr>
          <a:xfrm rot="10800000">
            <a:off x="1595534" y="2129607"/>
            <a:ext cx="335902" cy="251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圆角 5">
            <a:extLst>
              <a:ext uri="{FF2B5EF4-FFF2-40B4-BE49-F238E27FC236}">
                <a16:creationId xmlns:a16="http://schemas.microsoft.com/office/drawing/2014/main" id="{473730F2-2898-4D0F-A070-D22A769E37EB}"/>
              </a:ext>
            </a:extLst>
          </p:cNvPr>
          <p:cNvSpPr/>
          <p:nvPr/>
        </p:nvSpPr>
        <p:spPr>
          <a:xfrm>
            <a:off x="350935" y="2531372"/>
            <a:ext cx="1144037" cy="43088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计算资源</a:t>
            </a:r>
          </a:p>
        </p:txBody>
      </p:sp>
      <p:sp>
        <p:nvSpPr>
          <p:cNvPr id="7" name="箭头: 右 6">
            <a:extLst>
              <a:ext uri="{FF2B5EF4-FFF2-40B4-BE49-F238E27FC236}">
                <a16:creationId xmlns:a16="http://schemas.microsoft.com/office/drawing/2014/main" id="{4F5D5410-16C7-4AE0-B93F-8ECC16BE0374}"/>
              </a:ext>
            </a:extLst>
          </p:cNvPr>
          <p:cNvSpPr/>
          <p:nvPr/>
        </p:nvSpPr>
        <p:spPr>
          <a:xfrm rot="10800000">
            <a:off x="1595535" y="2620857"/>
            <a:ext cx="335902" cy="251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37">
            <a:extLst>
              <a:ext uri="{FF2B5EF4-FFF2-40B4-BE49-F238E27FC236}">
                <a16:creationId xmlns:a16="http://schemas.microsoft.com/office/drawing/2014/main" id="{4598DCCE-1E11-47BF-86CD-DFBA0017E37F}"/>
              </a:ext>
            </a:extLst>
          </p:cNvPr>
          <p:cNvGraphicFramePr>
            <a:graphicFrameLocks noGrp="1"/>
          </p:cNvGraphicFramePr>
          <p:nvPr>
            <p:extLst>
              <p:ext uri="{D42A27DB-BD31-4B8C-83A1-F6EECF244321}">
                <p14:modId xmlns:p14="http://schemas.microsoft.com/office/powerpoint/2010/main" val="2518553223"/>
              </p:ext>
            </p:extLst>
          </p:nvPr>
        </p:nvGraphicFramePr>
        <p:xfrm>
          <a:off x="2031999" y="3893801"/>
          <a:ext cx="8128002" cy="844392"/>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2755467698"/>
                    </a:ext>
                  </a:extLst>
                </a:gridCol>
                <a:gridCol w="1354667">
                  <a:extLst>
                    <a:ext uri="{9D8B030D-6E8A-4147-A177-3AD203B41FA5}">
                      <a16:colId xmlns:a16="http://schemas.microsoft.com/office/drawing/2014/main" val="3688905700"/>
                    </a:ext>
                  </a:extLst>
                </a:gridCol>
                <a:gridCol w="1354667">
                  <a:extLst>
                    <a:ext uri="{9D8B030D-6E8A-4147-A177-3AD203B41FA5}">
                      <a16:colId xmlns:a16="http://schemas.microsoft.com/office/drawing/2014/main" val="1557514468"/>
                    </a:ext>
                  </a:extLst>
                </a:gridCol>
                <a:gridCol w="1354667">
                  <a:extLst>
                    <a:ext uri="{9D8B030D-6E8A-4147-A177-3AD203B41FA5}">
                      <a16:colId xmlns:a16="http://schemas.microsoft.com/office/drawing/2014/main" val="3814563677"/>
                    </a:ext>
                  </a:extLst>
                </a:gridCol>
                <a:gridCol w="1354667">
                  <a:extLst>
                    <a:ext uri="{9D8B030D-6E8A-4147-A177-3AD203B41FA5}">
                      <a16:colId xmlns:a16="http://schemas.microsoft.com/office/drawing/2014/main" val="1143921903"/>
                    </a:ext>
                  </a:extLst>
                </a:gridCol>
                <a:gridCol w="1354667">
                  <a:extLst>
                    <a:ext uri="{9D8B030D-6E8A-4147-A177-3AD203B41FA5}">
                      <a16:colId xmlns:a16="http://schemas.microsoft.com/office/drawing/2014/main" val="4134812031"/>
                    </a:ext>
                  </a:extLst>
                </a:gridCol>
              </a:tblGrid>
              <a:tr h="0">
                <a:tc>
                  <a:txBody>
                    <a:bodyPr/>
                    <a:lstStyle/>
                    <a:p>
                      <a:r>
                        <a:rPr lang="en-US" altLang="zh-CN" dirty="0"/>
                        <a:t>V2</a:t>
                      </a:r>
                      <a:endParaRPr lang="zh-CN" altLang="en-US" dirty="0"/>
                    </a:p>
                  </a:txBody>
                  <a:tcPr/>
                </a:tc>
                <a:tc>
                  <a:txBody>
                    <a:bodyPr/>
                    <a:lstStyle/>
                    <a:p>
                      <a:r>
                        <a:rPr lang="en-US" altLang="zh-CN" dirty="0"/>
                        <a:t>V3</a:t>
                      </a:r>
                      <a:endParaRPr lang="zh-CN" altLang="en-US" dirty="0"/>
                    </a:p>
                  </a:txBody>
                  <a:tcPr/>
                </a:tc>
                <a:tc>
                  <a:txBody>
                    <a:bodyPr/>
                    <a:lstStyle/>
                    <a:p>
                      <a:r>
                        <a:rPr lang="en-US" altLang="zh-CN" dirty="0"/>
                        <a:t>V1</a:t>
                      </a:r>
                      <a:endParaRPr lang="zh-CN" altLang="en-US" dirty="0"/>
                    </a:p>
                  </a:txBody>
                  <a:tcPr/>
                </a:tc>
                <a:tc>
                  <a:txBody>
                    <a:bodyPr/>
                    <a:lstStyle/>
                    <a:p>
                      <a:r>
                        <a:rPr lang="en-US" altLang="zh-CN" dirty="0"/>
                        <a:t>V4</a:t>
                      </a:r>
                      <a:endParaRPr lang="zh-CN" altLang="en-US" dirty="0"/>
                    </a:p>
                  </a:txBody>
                  <a:tcPr/>
                </a:tc>
                <a:tc>
                  <a:txBody>
                    <a:bodyPr/>
                    <a:lstStyle/>
                    <a:p>
                      <a:r>
                        <a:rPr lang="en-US" altLang="zh-CN" dirty="0"/>
                        <a:t>V6</a:t>
                      </a:r>
                      <a:endParaRPr lang="zh-CN" altLang="en-US" dirty="0"/>
                    </a:p>
                  </a:txBody>
                  <a:tcPr/>
                </a:tc>
                <a:tc>
                  <a:txBody>
                    <a:bodyPr/>
                    <a:lstStyle/>
                    <a:p>
                      <a:r>
                        <a:rPr lang="en-US" altLang="zh-CN" dirty="0"/>
                        <a:t>V5</a:t>
                      </a:r>
                      <a:endParaRPr lang="zh-CN" altLang="en-US" dirty="0"/>
                    </a:p>
                  </a:txBody>
                  <a:tcPr/>
                </a:tc>
                <a:extLst>
                  <a:ext uri="{0D108BD9-81ED-4DB2-BD59-A6C34878D82A}">
                    <a16:rowId xmlns:a16="http://schemas.microsoft.com/office/drawing/2014/main" val="258166494"/>
                  </a:ext>
                </a:extLst>
              </a:tr>
              <a:tr h="478632">
                <a:tc>
                  <a:txBody>
                    <a:bodyPr/>
                    <a:lstStyle/>
                    <a:p>
                      <a:r>
                        <a:rPr lang="en-US" altLang="zh-CN" dirty="0"/>
                        <a:t>P1</a:t>
                      </a:r>
                      <a:endParaRPr lang="zh-CN" altLang="en-US" dirty="0"/>
                    </a:p>
                  </a:txBody>
                  <a:tcPr/>
                </a:tc>
                <a:tc>
                  <a:txBody>
                    <a:bodyPr/>
                    <a:lstStyle/>
                    <a:p>
                      <a:r>
                        <a:rPr lang="en-US" altLang="zh-CN" dirty="0"/>
                        <a:t>P3</a:t>
                      </a:r>
                      <a:endParaRPr lang="zh-CN" altLang="en-US" dirty="0"/>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tc>
                  <a:txBody>
                    <a:bodyPr/>
                    <a:lstStyle/>
                    <a:p>
                      <a:r>
                        <a:rPr lang="en-US" altLang="zh-CN" dirty="0"/>
                        <a:t>P1</a:t>
                      </a:r>
                      <a:endParaRPr lang="zh-CN" altLang="en-US" dirty="0"/>
                    </a:p>
                  </a:txBody>
                  <a:tcPr/>
                </a:tc>
                <a:tc>
                  <a:txBody>
                    <a:bodyPr/>
                    <a:lstStyle/>
                    <a:p>
                      <a:r>
                        <a:rPr lang="en-US" altLang="zh-CN" dirty="0"/>
                        <a:t>P2</a:t>
                      </a:r>
                      <a:endParaRPr lang="zh-CN" altLang="en-US" dirty="0"/>
                    </a:p>
                  </a:txBody>
                  <a:tcPr/>
                </a:tc>
                <a:extLst>
                  <a:ext uri="{0D108BD9-81ED-4DB2-BD59-A6C34878D82A}">
                    <a16:rowId xmlns:a16="http://schemas.microsoft.com/office/drawing/2014/main" val="632323381"/>
                  </a:ext>
                </a:extLst>
              </a:tr>
            </a:tbl>
          </a:graphicData>
        </a:graphic>
      </p:graphicFrame>
      <p:sp>
        <p:nvSpPr>
          <p:cNvPr id="9" name="箭头: 下 8">
            <a:extLst>
              <a:ext uri="{FF2B5EF4-FFF2-40B4-BE49-F238E27FC236}">
                <a16:creationId xmlns:a16="http://schemas.microsoft.com/office/drawing/2014/main" id="{099F9EC3-6FDD-4A10-830E-1E4B71EE5BFD}"/>
              </a:ext>
            </a:extLst>
          </p:cNvPr>
          <p:cNvSpPr/>
          <p:nvPr/>
        </p:nvSpPr>
        <p:spPr>
          <a:xfrm>
            <a:off x="8070980" y="2748353"/>
            <a:ext cx="186611" cy="1652572"/>
          </a:xfrm>
          <a:prstGeom prst="downArrow">
            <a:avLst/>
          </a:prstGeom>
          <a:solidFill>
            <a:srgbClr val="FF0000"/>
          </a:solid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8364715F-62AD-4B66-90DF-EFC5E246C684}"/>
              </a:ext>
            </a:extLst>
          </p:cNvPr>
          <p:cNvSpPr/>
          <p:nvPr/>
        </p:nvSpPr>
        <p:spPr>
          <a:xfrm>
            <a:off x="10431106" y="2315927"/>
            <a:ext cx="1144037" cy="4308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Fitness1</a:t>
            </a:r>
            <a:endParaRPr lang="zh-CN" altLang="en-US" dirty="0"/>
          </a:p>
        </p:txBody>
      </p:sp>
      <p:sp>
        <p:nvSpPr>
          <p:cNvPr id="12" name="矩形: 圆角 11">
            <a:extLst>
              <a:ext uri="{FF2B5EF4-FFF2-40B4-BE49-F238E27FC236}">
                <a16:creationId xmlns:a16="http://schemas.microsoft.com/office/drawing/2014/main" id="{86E62C73-5EA7-4CF4-900A-B26B2ABBD982}"/>
              </a:ext>
            </a:extLst>
          </p:cNvPr>
          <p:cNvSpPr/>
          <p:nvPr/>
        </p:nvSpPr>
        <p:spPr>
          <a:xfrm>
            <a:off x="10431105" y="4100553"/>
            <a:ext cx="1144037" cy="43088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t>Fitness2</a:t>
            </a:r>
            <a:endParaRPr lang="zh-CN" altLang="en-US" dirty="0"/>
          </a:p>
        </p:txBody>
      </p:sp>
      <p:sp>
        <p:nvSpPr>
          <p:cNvPr id="10" name="文本框 9">
            <a:extLst>
              <a:ext uri="{FF2B5EF4-FFF2-40B4-BE49-F238E27FC236}">
                <a16:creationId xmlns:a16="http://schemas.microsoft.com/office/drawing/2014/main" id="{2BA7F00A-3D1A-4DC3-925C-DA437C899013}"/>
              </a:ext>
            </a:extLst>
          </p:cNvPr>
          <p:cNvSpPr txBox="1"/>
          <p:nvPr/>
        </p:nvSpPr>
        <p:spPr>
          <a:xfrm>
            <a:off x="1595533" y="5449078"/>
            <a:ext cx="8920067" cy="369332"/>
          </a:xfrm>
          <a:prstGeom prst="rect">
            <a:avLst/>
          </a:prstGeom>
          <a:noFill/>
        </p:spPr>
        <p:txBody>
          <a:bodyPr wrap="square" rtlCol="0">
            <a:spAutoFit/>
          </a:bodyPr>
          <a:lstStyle/>
          <a:p>
            <a:r>
              <a:rPr lang="zh-CN" altLang="en-US" dirty="0"/>
              <a:t>如果</a:t>
            </a:r>
            <a:r>
              <a:rPr lang="en-US" altLang="zh-CN" dirty="0"/>
              <a:t>Fitness2</a:t>
            </a:r>
            <a:r>
              <a:rPr lang="zh-CN" altLang="en-US" dirty="0"/>
              <a:t>大于</a:t>
            </a:r>
            <a:r>
              <a:rPr lang="en-US" altLang="zh-CN" dirty="0"/>
              <a:t>Fitness1</a:t>
            </a:r>
            <a:r>
              <a:rPr lang="zh-CN" altLang="en-US" dirty="0"/>
              <a:t>，本次变异才成立，否则撤销该变异操作。</a:t>
            </a:r>
          </a:p>
        </p:txBody>
      </p:sp>
    </p:spTree>
    <p:extLst>
      <p:ext uri="{BB962C8B-B14F-4D97-AF65-F5344CB8AC3E}">
        <p14:creationId xmlns:p14="http://schemas.microsoft.com/office/powerpoint/2010/main" val="298485098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9987901"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3.7 </a:t>
            </a:r>
            <a:r>
              <a:rPr lang="zh-CN" altLang="en-US" b="0" dirty="0">
                <a:solidFill>
                  <a:srgbClr val="444444"/>
                </a:solidFill>
                <a:latin typeface="+mn-lt"/>
                <a:ea typeface="+mn-ea"/>
                <a:cs typeface="+mn-ea"/>
                <a:sym typeface="+mn-lt"/>
              </a:rPr>
              <a:t>自适应参数 </a:t>
            </a:r>
            <a:r>
              <a:rPr lang="en-US" altLang="zh-CN" b="0" dirty="0">
                <a:solidFill>
                  <a:srgbClr val="444444"/>
                </a:solidFill>
                <a:latin typeface="+mn-lt"/>
                <a:ea typeface="+mn-ea"/>
                <a:cs typeface="+mn-ea"/>
                <a:sym typeface="+mn-lt"/>
              </a:rPr>
              <a:t>Adaptive Crossover and Mutation</a:t>
            </a:r>
            <a:endParaRPr lang="zh-CN" altLang="en-US" b="0" dirty="0">
              <a:solidFill>
                <a:srgbClr val="444444"/>
              </a:solidFill>
              <a:latin typeface="+mn-lt"/>
              <a:ea typeface="+mn-ea"/>
              <a:cs typeface="+mn-ea"/>
              <a:sym typeface="+mn-lt"/>
            </a:endParaRP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2C4FA966-CEFE-4A3F-B982-022C105E2CC3}"/>
                  </a:ext>
                </a:extLst>
              </p:cNvPr>
              <p:cNvSpPr/>
              <p:nvPr/>
            </p:nvSpPr>
            <p:spPr>
              <a:xfrm>
                <a:off x="1311470" y="2032990"/>
                <a:ext cx="2971711" cy="84619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tLang="zh-CN" sz="2400" i="1"/>
                        <m:t>∆=</m:t>
                      </m:r>
                      <m:f>
                        <m:fPr>
                          <m:ctrlPr>
                            <a:rPr lang="zh-CN" altLang="en-US" sz="2400">
                              <a:latin typeface="Cambria Math" panose="02040503050406030204" pitchFamily="18" charset="0"/>
                            </a:rPr>
                          </m:ctrlPr>
                        </m:fPr>
                        <m:num>
                          <m:r>
                            <a:rPr lang="zh-CN" altLang="en-US" sz="2400">
                              <a:latin typeface="Cambria Math" panose="02040503050406030204" pitchFamily="18" charset="0"/>
                            </a:rPr>
                            <m:t> </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𝑡</m:t>
                              </m:r>
                              <m:r>
                                <a:rPr lang="zh-CN" altLang="en-US" sz="2400" i="0">
                                  <a:latin typeface="Cambria Math" panose="02040503050406030204" pitchFamily="18" charset="0"/>
                                </a:rPr>
                                <m:t> </m:t>
                              </m:r>
                              <m:r>
                                <a:rPr lang="zh-CN" altLang="en-US" sz="2400" i="1">
                                  <a:latin typeface="Cambria Math" panose="02040503050406030204" pitchFamily="18" charset="0"/>
                                </a:rPr>
                                <m:t>𝑤𝑜𝑟𝑠𝑡</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𝑡</m:t>
                              </m:r>
                              <m:r>
                                <a:rPr lang="zh-CN" altLang="en-US" sz="2400" i="0">
                                  <a:latin typeface="Cambria Math" panose="02040503050406030204" pitchFamily="18" charset="0"/>
                                </a:rPr>
                                <m:t> </m:t>
                              </m:r>
                              <m:r>
                                <a:rPr lang="zh-CN" altLang="en-US" sz="2400" i="1">
                                  <a:latin typeface="Cambria Math" panose="02040503050406030204" pitchFamily="18" charset="0"/>
                                </a:rPr>
                                <m:t>𝑏𝑒𝑠𝑡</m:t>
                              </m:r>
                            </m:sub>
                          </m:sSub>
                        </m:num>
                        <m:den>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𝑡</m:t>
                              </m:r>
                              <m:r>
                                <a:rPr lang="zh-CN" altLang="en-US" sz="2400" i="0">
                                  <a:latin typeface="Cambria Math" panose="02040503050406030204" pitchFamily="18" charset="0"/>
                                </a:rPr>
                                <m:t> </m:t>
                              </m:r>
                              <m:r>
                                <a:rPr lang="zh-CN" altLang="en-US" sz="2400" i="1">
                                  <a:latin typeface="Cambria Math" panose="02040503050406030204" pitchFamily="18" charset="0"/>
                                </a:rPr>
                                <m:t>𝑤𝑜𝑟𝑠𝑡</m:t>
                              </m:r>
                            </m:sub>
                          </m:sSub>
                        </m:den>
                      </m:f>
                    </m:oMath>
                  </m:oMathPara>
                </a14:m>
                <a:endParaRPr lang="zh-CN" altLang="en-US" sz="2400" dirty="0"/>
              </a:p>
            </p:txBody>
          </p:sp>
        </mc:Choice>
        <mc:Fallback>
          <p:sp>
            <p:nvSpPr>
              <p:cNvPr id="2" name="矩形 1">
                <a:extLst>
                  <a:ext uri="{FF2B5EF4-FFF2-40B4-BE49-F238E27FC236}">
                    <a16:creationId xmlns:a16="http://schemas.microsoft.com/office/drawing/2014/main" id="{2C4FA966-CEFE-4A3F-B982-022C105E2CC3}"/>
                  </a:ext>
                </a:extLst>
              </p:cNvPr>
              <p:cNvSpPr>
                <a:spLocks noRot="1" noChangeAspect="1" noMove="1" noResize="1" noEditPoints="1" noAdjustHandles="1" noChangeArrowheads="1" noChangeShapeType="1" noTextEdit="1"/>
              </p:cNvSpPr>
              <p:nvPr/>
            </p:nvSpPr>
            <p:spPr>
              <a:xfrm>
                <a:off x="1311470" y="2032990"/>
                <a:ext cx="2971711" cy="84619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6BF28319-7BB1-4BE1-8DAD-A85867A507DB}"/>
                  </a:ext>
                </a:extLst>
              </p:cNvPr>
              <p:cNvSpPr/>
              <p:nvPr/>
            </p:nvSpPr>
            <p:spPr>
              <a:xfrm>
                <a:off x="1311470" y="4171471"/>
                <a:ext cx="215091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𝑐</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𝑐</m:t>
                          </m:r>
                          <m:r>
                            <a:rPr lang="zh-CN" altLang="en-US" sz="2400" i="0">
                              <a:latin typeface="Cambria Math" panose="02040503050406030204" pitchFamily="18" charset="0"/>
                            </a:rPr>
                            <m:t> </m:t>
                          </m:r>
                          <m:r>
                            <a:rPr lang="zh-CN" altLang="en-US" sz="2400" i="1">
                              <a:latin typeface="Cambria Math" panose="02040503050406030204" pitchFamily="18" charset="0"/>
                            </a:rPr>
                            <m:t>𝑚𝑎𝑥</m:t>
                          </m:r>
                        </m:sub>
                      </m:sSub>
                    </m:oMath>
                  </m:oMathPara>
                </a14:m>
                <a:endParaRPr lang="zh-CN" altLang="en-US" sz="2400" dirty="0"/>
              </a:p>
            </p:txBody>
          </p:sp>
        </mc:Choice>
        <mc:Fallback>
          <p:sp>
            <p:nvSpPr>
              <p:cNvPr id="3" name="矩形 2">
                <a:extLst>
                  <a:ext uri="{FF2B5EF4-FFF2-40B4-BE49-F238E27FC236}">
                    <a16:creationId xmlns:a16="http://schemas.microsoft.com/office/drawing/2014/main" id="{6BF28319-7BB1-4BE1-8DAD-A85867A507DB}"/>
                  </a:ext>
                </a:extLst>
              </p:cNvPr>
              <p:cNvSpPr>
                <a:spLocks noRot="1" noChangeAspect="1" noMove="1" noResize="1" noEditPoints="1" noAdjustHandles="1" noChangeArrowheads="1" noChangeShapeType="1" noTextEdit="1"/>
              </p:cNvSpPr>
              <p:nvPr/>
            </p:nvSpPr>
            <p:spPr>
              <a:xfrm>
                <a:off x="1311470" y="4171471"/>
                <a:ext cx="2150910"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C2E29A36-F287-47FA-A171-9B2619E0A9B5}"/>
                  </a:ext>
                </a:extLst>
              </p:cNvPr>
              <p:cNvSpPr/>
              <p:nvPr/>
            </p:nvSpPr>
            <p:spPr>
              <a:xfrm>
                <a:off x="1311470" y="3225674"/>
                <a:ext cx="2336730" cy="46166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zh-CN" altLang="en-US" sz="2400">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𝑚</m:t>
                          </m:r>
                        </m:sub>
                      </m:sSub>
                      <m:r>
                        <a:rPr lang="zh-CN" altLang="en-US" sz="2400" i="0">
                          <a:latin typeface="Cambria Math" panose="02040503050406030204" pitchFamily="18" charset="0"/>
                        </a:rPr>
                        <m:t>=∆∙</m:t>
                      </m:r>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𝑚</m:t>
                          </m:r>
                          <m:r>
                            <a:rPr lang="zh-CN" altLang="en-US" sz="2400" i="0">
                              <a:latin typeface="Cambria Math" panose="02040503050406030204" pitchFamily="18" charset="0"/>
                            </a:rPr>
                            <m:t> </m:t>
                          </m:r>
                          <m:r>
                            <a:rPr lang="zh-CN" altLang="en-US" sz="2400" i="1">
                              <a:latin typeface="Cambria Math" panose="02040503050406030204" pitchFamily="18" charset="0"/>
                            </a:rPr>
                            <m:t>𝑚𝑎𝑥</m:t>
                          </m:r>
                        </m:sub>
                      </m:sSub>
                    </m:oMath>
                  </m:oMathPara>
                </a14:m>
                <a:endParaRPr lang="zh-CN" altLang="en-US" sz="2400" dirty="0"/>
              </a:p>
            </p:txBody>
          </p:sp>
        </mc:Choice>
        <mc:Fallback>
          <p:sp>
            <p:nvSpPr>
              <p:cNvPr id="4" name="矩形 3">
                <a:extLst>
                  <a:ext uri="{FF2B5EF4-FFF2-40B4-BE49-F238E27FC236}">
                    <a16:creationId xmlns:a16="http://schemas.microsoft.com/office/drawing/2014/main" id="{C2E29A36-F287-47FA-A171-9B2619E0A9B5}"/>
                  </a:ext>
                </a:extLst>
              </p:cNvPr>
              <p:cNvSpPr>
                <a:spLocks noRot="1" noChangeAspect="1" noMove="1" noResize="1" noEditPoints="1" noAdjustHandles="1" noChangeArrowheads="1" noChangeShapeType="1" noTextEdit="1"/>
              </p:cNvSpPr>
              <p:nvPr/>
            </p:nvSpPr>
            <p:spPr>
              <a:xfrm>
                <a:off x="1311470" y="3225674"/>
                <a:ext cx="2336730"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2C9542E0-B428-4E0D-A2F2-81534CAC515F}"/>
                  </a:ext>
                </a:extLst>
              </p:cNvPr>
              <p:cNvSpPr txBox="1"/>
              <p:nvPr/>
            </p:nvSpPr>
            <p:spPr>
              <a:xfrm>
                <a:off x="4114800" y="3225673"/>
                <a:ext cx="3536302" cy="461665"/>
              </a:xfrm>
              <a:prstGeom prst="rect">
                <a:avLst/>
              </a:prstGeom>
              <a:noFill/>
            </p:spPr>
            <p:txBody>
              <a:bodyPr wrap="square" rtlCol="0">
                <a:spAutoFit/>
              </a:bodyPr>
              <a:lstStyle/>
              <a:p>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𝑚</m:t>
                        </m:r>
                      </m:sub>
                    </m:sSub>
                  </m:oMath>
                </a14:m>
                <a:r>
                  <a:rPr lang="zh-CN" altLang="en-US" sz="2400" dirty="0"/>
                  <a:t>通常设置为</a:t>
                </a:r>
                <a:r>
                  <a:rPr lang="en-US" altLang="zh-CN" sz="2400" dirty="0"/>
                  <a:t>[0.1, 0.5]</a:t>
                </a:r>
                <a:endParaRPr lang="zh-CN" altLang="en-US" sz="2400" dirty="0"/>
              </a:p>
            </p:txBody>
          </p:sp>
        </mc:Choice>
        <mc:Fallback>
          <p:sp>
            <p:nvSpPr>
              <p:cNvPr id="5" name="文本框 4">
                <a:extLst>
                  <a:ext uri="{FF2B5EF4-FFF2-40B4-BE49-F238E27FC236}">
                    <a16:creationId xmlns:a16="http://schemas.microsoft.com/office/drawing/2014/main" id="{2C9542E0-B428-4E0D-A2F2-81534CAC515F}"/>
                  </a:ext>
                </a:extLst>
              </p:cNvPr>
              <p:cNvSpPr txBox="1">
                <a:spLocks noRot="1" noChangeAspect="1" noMove="1" noResize="1" noEditPoints="1" noAdjustHandles="1" noChangeArrowheads="1" noChangeShapeType="1" noTextEdit="1"/>
              </p:cNvSpPr>
              <p:nvPr/>
            </p:nvSpPr>
            <p:spPr>
              <a:xfrm>
                <a:off x="4114800" y="3225673"/>
                <a:ext cx="3536302" cy="461665"/>
              </a:xfrm>
              <a:prstGeom prst="rect">
                <a:avLst/>
              </a:prstGeom>
              <a:blipFill>
                <a:blip r:embed="rId5"/>
                <a:stretch>
                  <a:fillRect l="-345"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341C8903-2CE5-4FED-AE8D-8D454DC4F99E}"/>
                  </a:ext>
                </a:extLst>
              </p:cNvPr>
              <p:cNvSpPr txBox="1"/>
              <p:nvPr/>
            </p:nvSpPr>
            <p:spPr>
              <a:xfrm>
                <a:off x="4114800" y="4171471"/>
                <a:ext cx="3536302" cy="461665"/>
              </a:xfrm>
              <a:prstGeom prst="rect">
                <a:avLst/>
              </a:prstGeom>
              <a:noFill/>
            </p:spPr>
            <p:txBody>
              <a:bodyPr wrap="square" rtlCol="0">
                <a:spAutoFit/>
              </a:bodyPr>
              <a:lstStyle/>
              <a:p>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𝑃</m:t>
                        </m:r>
                      </m:e>
                      <m:sub>
                        <m:r>
                          <a:rPr lang="zh-CN" altLang="en-US" sz="2400" i="1">
                            <a:latin typeface="Cambria Math" panose="02040503050406030204" pitchFamily="18" charset="0"/>
                          </a:rPr>
                          <m:t>𝑐</m:t>
                        </m:r>
                      </m:sub>
                    </m:sSub>
                  </m:oMath>
                </a14:m>
                <a:r>
                  <a:rPr lang="zh-CN" altLang="en-US" sz="2400" dirty="0"/>
                  <a:t>通常设置为</a:t>
                </a:r>
                <a:r>
                  <a:rPr lang="en-US" altLang="zh-CN" sz="2400" dirty="0"/>
                  <a:t>[0.2, 0.8]</a:t>
                </a:r>
                <a:endParaRPr lang="zh-CN" altLang="en-US" sz="2400" dirty="0"/>
              </a:p>
            </p:txBody>
          </p:sp>
        </mc:Choice>
        <mc:Fallback>
          <p:sp>
            <p:nvSpPr>
              <p:cNvPr id="7" name="文本框 6">
                <a:extLst>
                  <a:ext uri="{FF2B5EF4-FFF2-40B4-BE49-F238E27FC236}">
                    <a16:creationId xmlns:a16="http://schemas.microsoft.com/office/drawing/2014/main" id="{341C8903-2CE5-4FED-AE8D-8D454DC4F99E}"/>
                  </a:ext>
                </a:extLst>
              </p:cNvPr>
              <p:cNvSpPr txBox="1">
                <a:spLocks noRot="1" noChangeAspect="1" noMove="1" noResize="1" noEditPoints="1" noAdjustHandles="1" noChangeArrowheads="1" noChangeShapeType="1" noTextEdit="1"/>
              </p:cNvSpPr>
              <p:nvPr/>
            </p:nvSpPr>
            <p:spPr>
              <a:xfrm>
                <a:off x="4114800" y="4171471"/>
                <a:ext cx="3536302" cy="461665"/>
              </a:xfrm>
              <a:prstGeom prst="rect">
                <a:avLst/>
              </a:prstGeom>
              <a:blipFill>
                <a:blip r:embed="rId6"/>
                <a:stretch>
                  <a:fillRect l="-345" t="-10526" b="-2894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202698F-BADE-4D60-8022-CDA76D4D47F0}"/>
                  </a:ext>
                </a:extLst>
              </p:cNvPr>
              <p:cNvSpPr txBox="1"/>
              <p:nvPr/>
            </p:nvSpPr>
            <p:spPr>
              <a:xfrm>
                <a:off x="4568889" y="2013030"/>
                <a:ext cx="6164426" cy="830997"/>
              </a:xfrm>
              <a:prstGeom prst="rect">
                <a:avLst/>
              </a:prstGeom>
              <a:noFill/>
            </p:spPr>
            <p:txBody>
              <a:bodyPr wrap="square" rtlCol="0">
                <a:spAutoFit/>
              </a:bodyPr>
              <a:lstStyle/>
              <a:p>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𝑡</m:t>
                        </m:r>
                        <m:r>
                          <a:rPr lang="zh-CN" altLang="en-US" sz="2400">
                            <a:latin typeface="Cambria Math" panose="02040503050406030204" pitchFamily="18" charset="0"/>
                          </a:rPr>
                          <m:t> </m:t>
                        </m:r>
                        <m:r>
                          <a:rPr lang="zh-CN" altLang="en-US" sz="2400" i="1">
                            <a:latin typeface="Cambria Math" panose="02040503050406030204" pitchFamily="18" charset="0"/>
                          </a:rPr>
                          <m:t>𝑤𝑜𝑟𝑠𝑡</m:t>
                        </m:r>
                      </m:sub>
                    </m:sSub>
                  </m:oMath>
                </a14:m>
                <a:r>
                  <a:rPr lang="zh-CN" altLang="en-US" sz="2400" dirty="0"/>
                  <a:t>表示本代中最差（大）的</a:t>
                </a:r>
                <a:r>
                  <a:rPr lang="en-US" altLang="zh-CN" sz="2400" dirty="0"/>
                  <a:t>fitness</a:t>
                </a:r>
                <a:r>
                  <a:rPr lang="zh-CN" altLang="en-US" sz="2400" dirty="0"/>
                  <a:t>， </a:t>
                </a:r>
                <a14:m>
                  <m:oMath xmlns:m="http://schemas.openxmlformats.org/officeDocument/2006/math">
                    <m:sSub>
                      <m:sSubPr>
                        <m:ctrlPr>
                          <a:rPr lang="zh-CN" altLang="en-US" sz="2400" i="1">
                            <a:latin typeface="Cambria Math" panose="02040503050406030204" pitchFamily="18" charset="0"/>
                          </a:rPr>
                        </m:ctrlPr>
                      </m:sSubPr>
                      <m:e>
                        <m:r>
                          <a:rPr lang="zh-CN" altLang="en-US" sz="2400" i="1">
                            <a:latin typeface="Cambria Math" panose="02040503050406030204" pitchFamily="18" charset="0"/>
                          </a:rPr>
                          <m:t>𝐹</m:t>
                        </m:r>
                      </m:e>
                      <m:sub>
                        <m:r>
                          <a:rPr lang="zh-CN" altLang="en-US" sz="2400" i="1">
                            <a:latin typeface="Cambria Math" panose="02040503050406030204" pitchFamily="18" charset="0"/>
                          </a:rPr>
                          <m:t>𝑡</m:t>
                        </m:r>
                        <m:r>
                          <a:rPr lang="zh-CN" altLang="en-US" sz="2400">
                            <a:latin typeface="Cambria Math" panose="02040503050406030204" pitchFamily="18" charset="0"/>
                          </a:rPr>
                          <m:t> </m:t>
                        </m:r>
                        <m:r>
                          <a:rPr lang="zh-CN" altLang="en-US" sz="2400" i="1">
                            <a:latin typeface="Cambria Math" panose="02040503050406030204" pitchFamily="18" charset="0"/>
                          </a:rPr>
                          <m:t>𝑏𝑒𝑠𝑡</m:t>
                        </m:r>
                      </m:sub>
                    </m:sSub>
                  </m:oMath>
                </a14:m>
                <a:r>
                  <a:rPr lang="zh-CN" altLang="en-US" sz="2400" dirty="0"/>
                  <a:t>表示本代中最好（小）的</a:t>
                </a:r>
                <a:r>
                  <a:rPr lang="en-US" altLang="zh-CN" sz="2400" dirty="0"/>
                  <a:t>fitness</a:t>
                </a:r>
                <a:endParaRPr lang="zh-CN" altLang="en-US" sz="2400" dirty="0"/>
              </a:p>
            </p:txBody>
          </p:sp>
        </mc:Choice>
        <mc:Fallback>
          <p:sp>
            <p:nvSpPr>
              <p:cNvPr id="8" name="文本框 7">
                <a:extLst>
                  <a:ext uri="{FF2B5EF4-FFF2-40B4-BE49-F238E27FC236}">
                    <a16:creationId xmlns:a16="http://schemas.microsoft.com/office/drawing/2014/main" id="{3202698F-BADE-4D60-8022-CDA76D4D47F0}"/>
                  </a:ext>
                </a:extLst>
              </p:cNvPr>
              <p:cNvSpPr txBox="1">
                <a:spLocks noRot="1" noChangeAspect="1" noMove="1" noResize="1" noEditPoints="1" noAdjustHandles="1" noChangeArrowheads="1" noChangeShapeType="1" noTextEdit="1"/>
              </p:cNvSpPr>
              <p:nvPr/>
            </p:nvSpPr>
            <p:spPr>
              <a:xfrm>
                <a:off x="4568889" y="2013030"/>
                <a:ext cx="6164426" cy="830997"/>
              </a:xfrm>
              <a:prstGeom prst="rect">
                <a:avLst/>
              </a:prstGeom>
              <a:blipFill>
                <a:blip r:embed="rId7"/>
                <a:stretch>
                  <a:fillRect l="-198" t="-5839" b="-153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6915569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762725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3.7 </a:t>
            </a:r>
            <a:r>
              <a:rPr lang="zh-CN" altLang="en-US" b="0" dirty="0">
                <a:solidFill>
                  <a:srgbClr val="444444"/>
                </a:solidFill>
                <a:latin typeface="+mn-lt"/>
                <a:ea typeface="+mn-ea"/>
                <a:cs typeface="+mn-ea"/>
                <a:sym typeface="+mn-lt"/>
              </a:rPr>
              <a:t>精英选择策略 </a:t>
            </a:r>
            <a:r>
              <a:rPr lang="en-US" altLang="zh-CN" b="0" dirty="0">
                <a:solidFill>
                  <a:srgbClr val="444444"/>
                </a:solidFill>
                <a:latin typeface="+mn-lt"/>
                <a:ea typeface="+mn-ea"/>
                <a:cs typeface="+mn-ea"/>
                <a:sym typeface="+mn-lt"/>
              </a:rPr>
              <a:t>Elitist Selection Solution</a:t>
            </a:r>
            <a:endParaRPr lang="zh-CN" altLang="en-US" b="0" dirty="0">
              <a:solidFill>
                <a:srgbClr val="444444"/>
              </a:solidFill>
              <a:latin typeface="+mn-lt"/>
              <a:ea typeface="+mn-ea"/>
              <a:cs typeface="+mn-ea"/>
              <a:sym typeface="+mn-lt"/>
            </a:endParaRPr>
          </a:p>
        </p:txBody>
      </p:sp>
      <p:sp>
        <p:nvSpPr>
          <p:cNvPr id="6" name="椭圆 5">
            <a:extLst>
              <a:ext uri="{FF2B5EF4-FFF2-40B4-BE49-F238E27FC236}">
                <a16:creationId xmlns:a16="http://schemas.microsoft.com/office/drawing/2014/main" id="{1BBCBD16-B62D-4963-A555-0EB2D45A666B}"/>
              </a:ext>
            </a:extLst>
          </p:cNvPr>
          <p:cNvSpPr/>
          <p:nvPr/>
        </p:nvSpPr>
        <p:spPr>
          <a:xfrm>
            <a:off x="4646644" y="2045884"/>
            <a:ext cx="2584580" cy="11989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数量为</a:t>
            </a:r>
            <a:r>
              <a:rPr lang="en-US" altLang="zh-CN" dirty="0"/>
              <a:t>k</a:t>
            </a:r>
            <a:r>
              <a:rPr lang="zh-CN" altLang="en-US" dirty="0"/>
              <a:t>的精英</a:t>
            </a:r>
          </a:p>
        </p:txBody>
      </p:sp>
      <p:sp>
        <p:nvSpPr>
          <p:cNvPr id="9" name="文本框 8">
            <a:extLst>
              <a:ext uri="{FF2B5EF4-FFF2-40B4-BE49-F238E27FC236}">
                <a16:creationId xmlns:a16="http://schemas.microsoft.com/office/drawing/2014/main" id="{BC61C739-6098-423E-B55F-E2DB13906798}"/>
              </a:ext>
            </a:extLst>
          </p:cNvPr>
          <p:cNvSpPr txBox="1"/>
          <p:nvPr/>
        </p:nvSpPr>
        <p:spPr>
          <a:xfrm>
            <a:off x="3023118" y="3806889"/>
            <a:ext cx="5831633"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表现最优的一批（约总种群的</a:t>
            </a:r>
            <a:r>
              <a:rPr lang="en-US" altLang="zh-CN" dirty="0"/>
              <a:t>10%</a:t>
            </a:r>
            <a:r>
              <a:rPr lang="zh-CN" altLang="en-US" dirty="0"/>
              <a:t>）才能入选精英</a:t>
            </a:r>
            <a:endParaRPr lang="en-US" altLang="zh-CN" dirty="0"/>
          </a:p>
          <a:p>
            <a:pPr marL="285750" indent="-285750">
              <a:buFont typeface="Arial" panose="020B0604020202020204" pitchFamily="34" charset="0"/>
              <a:buChar char="•"/>
            </a:pPr>
            <a:r>
              <a:rPr lang="zh-CN" altLang="en-US" dirty="0"/>
              <a:t>精英不会在</a:t>
            </a:r>
            <a:r>
              <a:rPr lang="en-US" altLang="zh-CN" dirty="0"/>
              <a:t>Crossover</a:t>
            </a:r>
            <a:r>
              <a:rPr lang="zh-CN" altLang="en-US" dirty="0"/>
              <a:t>阶段被改变，但是可以与其他的</a:t>
            </a:r>
            <a:r>
              <a:rPr lang="en-US" altLang="zh-CN" dirty="0"/>
              <a:t>chromosome</a:t>
            </a:r>
            <a:r>
              <a:rPr lang="zh-CN" altLang="en-US" dirty="0"/>
              <a:t>交配使它们的</a:t>
            </a:r>
            <a:r>
              <a:rPr lang="en-US" altLang="zh-CN" dirty="0"/>
              <a:t>genes</a:t>
            </a:r>
            <a:r>
              <a:rPr lang="zh-CN" altLang="en-US" dirty="0"/>
              <a:t>改变</a:t>
            </a:r>
          </a:p>
        </p:txBody>
      </p:sp>
    </p:spTree>
    <p:extLst>
      <p:ext uri="{BB962C8B-B14F-4D97-AF65-F5344CB8AC3E}">
        <p14:creationId xmlns:p14="http://schemas.microsoft.com/office/powerpoint/2010/main" val="40625683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第四部分</a:t>
            </a: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实验结果分析</a:t>
            </a:r>
          </a:p>
        </p:txBody>
      </p:sp>
    </p:spTree>
    <p:extLst>
      <p:ext uri="{BB962C8B-B14F-4D97-AF65-F5344CB8AC3E}">
        <p14:creationId xmlns:p14="http://schemas.microsoft.com/office/powerpoint/2010/main" val="346984770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2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图片 66">
            <a:extLst>
              <a:ext uri="{FF2B5EF4-FFF2-40B4-BE49-F238E27FC236}">
                <a16:creationId xmlns:a16="http://schemas.microsoft.com/office/drawing/2014/main" id="{DEDD26DB-C552-485B-9ABA-05B5D196D2D1}"/>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4" name="图片 3">
            <a:extLst>
              <a:ext uri="{FF2B5EF4-FFF2-40B4-BE49-F238E27FC236}">
                <a16:creationId xmlns:a16="http://schemas.microsoft.com/office/drawing/2014/main" id="{7C692EE9-D43E-45B1-B7F8-EBD3A0756F9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1745762" y="1220061"/>
            <a:ext cx="1473200" cy="1679326"/>
          </a:xfrm>
          <a:prstGeom prst="rect">
            <a:avLst/>
          </a:prstGeom>
        </p:spPr>
      </p:pic>
      <p:sp>
        <p:nvSpPr>
          <p:cNvPr id="5" name="文本框 4">
            <a:extLst>
              <a:ext uri="{FF2B5EF4-FFF2-40B4-BE49-F238E27FC236}">
                <a16:creationId xmlns:a16="http://schemas.microsoft.com/office/drawing/2014/main" id="{A00E676E-5D58-4343-A068-F469B0830F2A}"/>
              </a:ext>
            </a:extLst>
          </p:cNvPr>
          <p:cNvSpPr txBox="1"/>
          <p:nvPr/>
        </p:nvSpPr>
        <p:spPr>
          <a:xfrm>
            <a:off x="1542292" y="3330211"/>
            <a:ext cx="2055986" cy="1107996"/>
          </a:xfrm>
          <a:prstGeom prst="rect">
            <a:avLst/>
          </a:prstGeom>
          <a:noFill/>
        </p:spPr>
        <p:txBody>
          <a:bodyPr wrap="square" rtlCol="0">
            <a:spAutoFit/>
          </a:bodyPr>
          <a:lstStyle/>
          <a:p>
            <a:pPr algn="dist"/>
            <a:r>
              <a:rPr lang="zh-CN" altLang="en-US" sz="6600" b="1" dirty="0">
                <a:solidFill>
                  <a:srgbClr val="484848"/>
                </a:solidFill>
                <a:cs typeface="+mn-ea"/>
                <a:sym typeface="+mn-lt"/>
              </a:rPr>
              <a:t>目录</a:t>
            </a:r>
          </a:p>
        </p:txBody>
      </p:sp>
      <p:pic>
        <p:nvPicPr>
          <p:cNvPr id="23" name="图片 22">
            <a:extLst>
              <a:ext uri="{FF2B5EF4-FFF2-40B4-BE49-F238E27FC236}">
                <a16:creationId xmlns:a16="http://schemas.microsoft.com/office/drawing/2014/main" id="{AF9B27DF-0BEA-4C8A-8735-81CBCBD394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1949458"/>
            <a:ext cx="625231" cy="625231"/>
          </a:xfrm>
          <a:prstGeom prst="rect">
            <a:avLst/>
          </a:prstGeom>
        </p:spPr>
      </p:pic>
      <p:pic>
        <p:nvPicPr>
          <p:cNvPr id="24" name="图片 23">
            <a:extLst>
              <a:ext uri="{FF2B5EF4-FFF2-40B4-BE49-F238E27FC236}">
                <a16:creationId xmlns:a16="http://schemas.microsoft.com/office/drawing/2014/main" id="{B86AEF63-7E30-4A69-9A3C-CF90C8F820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894137"/>
            <a:ext cx="625231" cy="625231"/>
          </a:xfrm>
          <a:prstGeom prst="rect">
            <a:avLst/>
          </a:prstGeom>
        </p:spPr>
      </p:pic>
      <p:pic>
        <p:nvPicPr>
          <p:cNvPr id="25" name="图片 24">
            <a:extLst>
              <a:ext uri="{FF2B5EF4-FFF2-40B4-BE49-F238E27FC236}">
                <a16:creationId xmlns:a16="http://schemas.microsoft.com/office/drawing/2014/main" id="{D0B2B327-8368-4C67-BE6F-75F528C547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3004779"/>
            <a:ext cx="625231" cy="625231"/>
          </a:xfrm>
          <a:prstGeom prst="rect">
            <a:avLst/>
          </a:prstGeom>
        </p:spPr>
      </p:pic>
      <p:pic>
        <p:nvPicPr>
          <p:cNvPr id="26" name="图片 25">
            <a:extLst>
              <a:ext uri="{FF2B5EF4-FFF2-40B4-BE49-F238E27FC236}">
                <a16:creationId xmlns:a16="http://schemas.microsoft.com/office/drawing/2014/main" id="{25651961-A7B9-4E05-B697-700072139C5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4060100"/>
            <a:ext cx="625231" cy="625231"/>
          </a:xfrm>
          <a:prstGeom prst="rect">
            <a:avLst/>
          </a:prstGeom>
        </p:spPr>
      </p:pic>
      <p:pic>
        <p:nvPicPr>
          <p:cNvPr id="27" name="图片 26">
            <a:extLst>
              <a:ext uri="{FF2B5EF4-FFF2-40B4-BE49-F238E27FC236}">
                <a16:creationId xmlns:a16="http://schemas.microsoft.com/office/drawing/2014/main" id="{F8B84590-CE27-4596-A1AC-D04CA0FDCB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27076" y="5115422"/>
            <a:ext cx="625231" cy="625231"/>
          </a:xfrm>
          <a:prstGeom prst="rect">
            <a:avLst/>
          </a:prstGeom>
        </p:spPr>
      </p:pic>
      <p:grpSp>
        <p:nvGrpSpPr>
          <p:cNvPr id="30" name="组合 29">
            <a:extLst>
              <a:ext uri="{FF2B5EF4-FFF2-40B4-BE49-F238E27FC236}">
                <a16:creationId xmlns:a16="http://schemas.microsoft.com/office/drawing/2014/main" id="{31C610FE-515F-4CFE-A098-188BB2710EFB}"/>
              </a:ext>
            </a:extLst>
          </p:cNvPr>
          <p:cNvGrpSpPr/>
          <p:nvPr/>
        </p:nvGrpSpPr>
        <p:grpSpPr>
          <a:xfrm>
            <a:off x="-4151" y="0"/>
            <a:ext cx="12196151" cy="6858000"/>
            <a:chOff x="-4151" y="0"/>
            <a:chExt cx="12196151" cy="6858000"/>
          </a:xfrm>
        </p:grpSpPr>
        <p:grpSp>
          <p:nvGrpSpPr>
            <p:cNvPr id="31" name="组合 30">
              <a:extLst>
                <a:ext uri="{FF2B5EF4-FFF2-40B4-BE49-F238E27FC236}">
                  <a16:creationId xmlns:a16="http://schemas.microsoft.com/office/drawing/2014/main" id="{79CE61CC-A88A-4FBC-B93F-52CDFEFC8EF4}"/>
                </a:ext>
              </a:extLst>
            </p:cNvPr>
            <p:cNvGrpSpPr/>
            <p:nvPr/>
          </p:nvGrpSpPr>
          <p:grpSpPr>
            <a:xfrm>
              <a:off x="0" y="0"/>
              <a:ext cx="3001030" cy="109728"/>
              <a:chOff x="0" y="0"/>
              <a:chExt cx="3001030" cy="109728"/>
            </a:xfrm>
          </p:grpSpPr>
          <p:sp>
            <p:nvSpPr>
              <p:cNvPr id="65" name="矩形 64">
                <a:extLst>
                  <a:ext uri="{FF2B5EF4-FFF2-40B4-BE49-F238E27FC236}">
                    <a16:creationId xmlns:a16="http://schemas.microsoft.com/office/drawing/2014/main" id="{2262E4E6-FAFB-49F9-881B-21719EF9A7A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6" name="矩形 65">
                <a:extLst>
                  <a:ext uri="{FF2B5EF4-FFF2-40B4-BE49-F238E27FC236}">
                    <a16:creationId xmlns:a16="http://schemas.microsoft.com/office/drawing/2014/main" id="{9CA87D7B-9802-4A59-B4AA-48EBDD17199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2" name="组合 31">
              <a:extLst>
                <a:ext uri="{FF2B5EF4-FFF2-40B4-BE49-F238E27FC236}">
                  <a16:creationId xmlns:a16="http://schemas.microsoft.com/office/drawing/2014/main" id="{54EBCD83-9B2A-4CA2-9238-661C8E2FE129}"/>
                </a:ext>
              </a:extLst>
            </p:cNvPr>
            <p:cNvGrpSpPr/>
            <p:nvPr/>
          </p:nvGrpSpPr>
          <p:grpSpPr>
            <a:xfrm>
              <a:off x="8994788" y="0"/>
              <a:ext cx="3197212" cy="109728"/>
              <a:chOff x="0" y="0"/>
              <a:chExt cx="3001030" cy="109728"/>
            </a:xfrm>
          </p:grpSpPr>
          <p:sp>
            <p:nvSpPr>
              <p:cNvPr id="63" name="矩形 62">
                <a:extLst>
                  <a:ext uri="{FF2B5EF4-FFF2-40B4-BE49-F238E27FC236}">
                    <a16:creationId xmlns:a16="http://schemas.microsoft.com/office/drawing/2014/main" id="{2297B72A-73B2-4D9C-947B-98A260A1E5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矩形 63">
                <a:extLst>
                  <a:ext uri="{FF2B5EF4-FFF2-40B4-BE49-F238E27FC236}">
                    <a16:creationId xmlns:a16="http://schemas.microsoft.com/office/drawing/2014/main" id="{70F58B1C-1429-45AE-81A9-4FB7721572B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3" name="组合 32">
              <a:extLst>
                <a:ext uri="{FF2B5EF4-FFF2-40B4-BE49-F238E27FC236}">
                  <a16:creationId xmlns:a16="http://schemas.microsoft.com/office/drawing/2014/main" id="{D41D9533-7ED5-43B9-9FFF-B768A4F9B072}"/>
                </a:ext>
              </a:extLst>
            </p:cNvPr>
            <p:cNvGrpSpPr/>
            <p:nvPr/>
          </p:nvGrpSpPr>
          <p:grpSpPr>
            <a:xfrm>
              <a:off x="5997909" y="0"/>
              <a:ext cx="3001030" cy="109728"/>
              <a:chOff x="0" y="0"/>
              <a:chExt cx="3001030" cy="109728"/>
            </a:xfrm>
          </p:grpSpPr>
          <p:sp>
            <p:nvSpPr>
              <p:cNvPr id="61" name="矩形 60">
                <a:extLst>
                  <a:ext uri="{FF2B5EF4-FFF2-40B4-BE49-F238E27FC236}">
                    <a16:creationId xmlns:a16="http://schemas.microsoft.com/office/drawing/2014/main" id="{DF293F52-91A3-48D3-B4A2-0F1EE5714647}"/>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2" name="矩形 61">
                <a:extLst>
                  <a:ext uri="{FF2B5EF4-FFF2-40B4-BE49-F238E27FC236}">
                    <a16:creationId xmlns:a16="http://schemas.microsoft.com/office/drawing/2014/main" id="{4755401B-7D6F-4F4F-9A24-09980FB0A1B8}"/>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4" name="组合 33">
              <a:extLst>
                <a:ext uri="{FF2B5EF4-FFF2-40B4-BE49-F238E27FC236}">
                  <a16:creationId xmlns:a16="http://schemas.microsoft.com/office/drawing/2014/main" id="{8675C6B3-A200-4291-9657-CA44EDDF666E}"/>
                </a:ext>
              </a:extLst>
            </p:cNvPr>
            <p:cNvGrpSpPr/>
            <p:nvPr/>
          </p:nvGrpSpPr>
          <p:grpSpPr>
            <a:xfrm>
              <a:off x="2996879" y="0"/>
              <a:ext cx="3001030" cy="109728"/>
              <a:chOff x="0" y="0"/>
              <a:chExt cx="3001030" cy="109728"/>
            </a:xfrm>
          </p:grpSpPr>
          <p:sp>
            <p:nvSpPr>
              <p:cNvPr id="59" name="矩形 58">
                <a:extLst>
                  <a:ext uri="{FF2B5EF4-FFF2-40B4-BE49-F238E27FC236}">
                    <a16:creationId xmlns:a16="http://schemas.microsoft.com/office/drawing/2014/main" id="{6097EA9E-8B54-42AC-80D2-B6776A2377E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0" name="矩形 59">
                <a:extLst>
                  <a:ext uri="{FF2B5EF4-FFF2-40B4-BE49-F238E27FC236}">
                    <a16:creationId xmlns:a16="http://schemas.microsoft.com/office/drawing/2014/main" id="{BC61B23A-809D-4046-B190-C2DC2D98054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5" name="组合 34">
              <a:extLst>
                <a:ext uri="{FF2B5EF4-FFF2-40B4-BE49-F238E27FC236}">
                  <a16:creationId xmlns:a16="http://schemas.microsoft.com/office/drawing/2014/main" id="{B42AC855-DEBE-444F-9CA9-05872B6FCD66}"/>
                </a:ext>
              </a:extLst>
            </p:cNvPr>
            <p:cNvGrpSpPr/>
            <p:nvPr/>
          </p:nvGrpSpPr>
          <p:grpSpPr>
            <a:xfrm>
              <a:off x="-4151" y="6748272"/>
              <a:ext cx="3001030" cy="109728"/>
              <a:chOff x="0" y="0"/>
              <a:chExt cx="3001030" cy="109728"/>
            </a:xfrm>
          </p:grpSpPr>
          <p:sp>
            <p:nvSpPr>
              <p:cNvPr id="57" name="矩形 56">
                <a:extLst>
                  <a:ext uri="{FF2B5EF4-FFF2-40B4-BE49-F238E27FC236}">
                    <a16:creationId xmlns:a16="http://schemas.microsoft.com/office/drawing/2014/main" id="{9EB930A3-9EF3-4862-9548-B99164F43B1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8" name="矩形 57">
                <a:extLst>
                  <a:ext uri="{FF2B5EF4-FFF2-40B4-BE49-F238E27FC236}">
                    <a16:creationId xmlns:a16="http://schemas.microsoft.com/office/drawing/2014/main" id="{A1173D05-1356-4C94-A4A8-90A793D5991B}"/>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6" name="组合 35">
              <a:extLst>
                <a:ext uri="{FF2B5EF4-FFF2-40B4-BE49-F238E27FC236}">
                  <a16:creationId xmlns:a16="http://schemas.microsoft.com/office/drawing/2014/main" id="{E81EE573-3F3B-4B3A-B8B4-9F1FA0D204DB}"/>
                </a:ext>
              </a:extLst>
            </p:cNvPr>
            <p:cNvGrpSpPr/>
            <p:nvPr/>
          </p:nvGrpSpPr>
          <p:grpSpPr>
            <a:xfrm>
              <a:off x="5993758" y="6748272"/>
              <a:ext cx="3001030" cy="109728"/>
              <a:chOff x="0" y="0"/>
              <a:chExt cx="3001030" cy="109728"/>
            </a:xfrm>
          </p:grpSpPr>
          <p:sp>
            <p:nvSpPr>
              <p:cNvPr id="55" name="矩形 54">
                <a:extLst>
                  <a:ext uri="{FF2B5EF4-FFF2-40B4-BE49-F238E27FC236}">
                    <a16:creationId xmlns:a16="http://schemas.microsoft.com/office/drawing/2014/main" id="{19925D33-D687-4C74-8237-E06E137C94C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矩形 55">
                <a:extLst>
                  <a:ext uri="{FF2B5EF4-FFF2-40B4-BE49-F238E27FC236}">
                    <a16:creationId xmlns:a16="http://schemas.microsoft.com/office/drawing/2014/main" id="{3CBE44DB-5ACB-42AC-9CFD-2AF4625361E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7" name="组合 36">
              <a:extLst>
                <a:ext uri="{FF2B5EF4-FFF2-40B4-BE49-F238E27FC236}">
                  <a16:creationId xmlns:a16="http://schemas.microsoft.com/office/drawing/2014/main" id="{FDF63CFB-264B-4D7B-B45F-DA8126919B1F}"/>
                </a:ext>
              </a:extLst>
            </p:cNvPr>
            <p:cNvGrpSpPr/>
            <p:nvPr/>
          </p:nvGrpSpPr>
          <p:grpSpPr>
            <a:xfrm>
              <a:off x="2992728" y="6748272"/>
              <a:ext cx="3001030" cy="109728"/>
              <a:chOff x="0" y="0"/>
              <a:chExt cx="3001030" cy="109728"/>
            </a:xfrm>
          </p:grpSpPr>
          <p:sp>
            <p:nvSpPr>
              <p:cNvPr id="53" name="矩形 52">
                <a:extLst>
                  <a:ext uri="{FF2B5EF4-FFF2-40B4-BE49-F238E27FC236}">
                    <a16:creationId xmlns:a16="http://schemas.microsoft.com/office/drawing/2014/main" id="{7115DB29-DEC5-412E-9649-C7D792823956}"/>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id="{CE65F1E4-22B4-404B-8CBE-2D35CF9CA33D}"/>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8" name="组合 37">
              <a:extLst>
                <a:ext uri="{FF2B5EF4-FFF2-40B4-BE49-F238E27FC236}">
                  <a16:creationId xmlns:a16="http://schemas.microsoft.com/office/drawing/2014/main" id="{FFF88403-06BE-4F06-A757-05F063CE0BFD}"/>
                </a:ext>
              </a:extLst>
            </p:cNvPr>
            <p:cNvGrpSpPr/>
            <p:nvPr/>
          </p:nvGrpSpPr>
          <p:grpSpPr>
            <a:xfrm>
              <a:off x="8994788" y="6748272"/>
              <a:ext cx="3197212" cy="109728"/>
              <a:chOff x="0" y="0"/>
              <a:chExt cx="3001030" cy="109728"/>
            </a:xfrm>
          </p:grpSpPr>
          <p:sp>
            <p:nvSpPr>
              <p:cNvPr id="51" name="矩形 50">
                <a:extLst>
                  <a:ext uri="{FF2B5EF4-FFF2-40B4-BE49-F238E27FC236}">
                    <a16:creationId xmlns:a16="http://schemas.microsoft.com/office/drawing/2014/main" id="{52635464-5F6B-41D7-BA9B-DA9B00ED4DC0}"/>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7AC6131C-0513-423D-87F8-0B8E350BB87E}"/>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9" name="组合 38">
              <a:extLst>
                <a:ext uri="{FF2B5EF4-FFF2-40B4-BE49-F238E27FC236}">
                  <a16:creationId xmlns:a16="http://schemas.microsoft.com/office/drawing/2014/main" id="{AF28E9FE-8D74-4FE1-8AED-32F676E6807E}"/>
                </a:ext>
              </a:extLst>
            </p:cNvPr>
            <p:cNvGrpSpPr/>
            <p:nvPr/>
          </p:nvGrpSpPr>
          <p:grpSpPr>
            <a:xfrm rot="16200000">
              <a:off x="-1543742" y="1653470"/>
              <a:ext cx="3197212" cy="109728"/>
              <a:chOff x="0" y="0"/>
              <a:chExt cx="3001030" cy="109728"/>
            </a:xfrm>
          </p:grpSpPr>
          <p:sp>
            <p:nvSpPr>
              <p:cNvPr id="49" name="矩形 48">
                <a:extLst>
                  <a:ext uri="{FF2B5EF4-FFF2-40B4-BE49-F238E27FC236}">
                    <a16:creationId xmlns:a16="http://schemas.microsoft.com/office/drawing/2014/main" id="{30C6AB88-9A24-42C6-9D46-28F7085446A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id="{CA0E3D73-D9CF-4CC4-AD94-B90068683CB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0" name="组合 39">
              <a:extLst>
                <a:ext uri="{FF2B5EF4-FFF2-40B4-BE49-F238E27FC236}">
                  <a16:creationId xmlns:a16="http://schemas.microsoft.com/office/drawing/2014/main" id="{2C5EC10F-BB10-4283-A0D8-C0382A3D910A}"/>
                </a:ext>
              </a:extLst>
            </p:cNvPr>
            <p:cNvGrpSpPr/>
            <p:nvPr/>
          </p:nvGrpSpPr>
          <p:grpSpPr>
            <a:xfrm rot="16200000">
              <a:off x="-1667877" y="4970666"/>
              <a:ext cx="3441332" cy="113879"/>
              <a:chOff x="0" y="0"/>
              <a:chExt cx="3001030" cy="109728"/>
            </a:xfrm>
          </p:grpSpPr>
          <p:sp>
            <p:nvSpPr>
              <p:cNvPr id="47" name="矩形 46">
                <a:extLst>
                  <a:ext uri="{FF2B5EF4-FFF2-40B4-BE49-F238E27FC236}">
                    <a16:creationId xmlns:a16="http://schemas.microsoft.com/office/drawing/2014/main" id="{65D8CC88-1D7D-4C1F-9132-DE1BAB80CC0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id="{E94C685D-1016-4F82-8F89-3566D6AF532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1" name="组合 40">
              <a:extLst>
                <a:ext uri="{FF2B5EF4-FFF2-40B4-BE49-F238E27FC236}">
                  <a16:creationId xmlns:a16="http://schemas.microsoft.com/office/drawing/2014/main" id="{94B7C6C2-520A-49A1-9FA3-162BC81CCFD1}"/>
                </a:ext>
              </a:extLst>
            </p:cNvPr>
            <p:cNvGrpSpPr/>
            <p:nvPr/>
          </p:nvGrpSpPr>
          <p:grpSpPr>
            <a:xfrm rot="16200000">
              <a:off x="10538530" y="1653470"/>
              <a:ext cx="3197212" cy="109728"/>
              <a:chOff x="0" y="0"/>
              <a:chExt cx="3001030" cy="109728"/>
            </a:xfrm>
          </p:grpSpPr>
          <p:sp>
            <p:nvSpPr>
              <p:cNvPr id="45" name="矩形 44">
                <a:extLst>
                  <a:ext uri="{FF2B5EF4-FFF2-40B4-BE49-F238E27FC236}">
                    <a16:creationId xmlns:a16="http://schemas.microsoft.com/office/drawing/2014/main" id="{2506B37B-C6A5-4B97-ACB9-CC1808F38B3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id="{66D06482-6CC1-4BB1-AD0F-C4A3312D2A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42" name="组合 41">
              <a:extLst>
                <a:ext uri="{FF2B5EF4-FFF2-40B4-BE49-F238E27FC236}">
                  <a16:creationId xmlns:a16="http://schemas.microsoft.com/office/drawing/2014/main" id="{901AE102-8A84-4533-A6BE-C7FD7ECE4E7D}"/>
                </a:ext>
              </a:extLst>
            </p:cNvPr>
            <p:cNvGrpSpPr/>
            <p:nvPr/>
          </p:nvGrpSpPr>
          <p:grpSpPr>
            <a:xfrm rot="16200000">
              <a:off x="10414395" y="4970666"/>
              <a:ext cx="3441332" cy="113879"/>
              <a:chOff x="0" y="0"/>
              <a:chExt cx="3001030" cy="109728"/>
            </a:xfrm>
          </p:grpSpPr>
          <p:sp>
            <p:nvSpPr>
              <p:cNvPr id="43" name="矩形 42">
                <a:extLst>
                  <a:ext uri="{FF2B5EF4-FFF2-40B4-BE49-F238E27FC236}">
                    <a16:creationId xmlns:a16="http://schemas.microsoft.com/office/drawing/2014/main" id="{188120D6-2C79-43F1-A398-21DA34F11A8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id="{BD10300B-17FF-4AB7-ABEF-C72F48AA6C7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68" name="图片 67">
            <a:extLst>
              <a:ext uri="{FF2B5EF4-FFF2-40B4-BE49-F238E27FC236}">
                <a16:creationId xmlns:a16="http://schemas.microsoft.com/office/drawing/2014/main" id="{2006B894-5916-47F1-89DC-DA6C4124723E}"/>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6194092" y="1480027"/>
            <a:ext cx="5301002" cy="145020"/>
          </a:xfrm>
          <a:prstGeom prst="rect">
            <a:avLst/>
          </a:prstGeom>
        </p:spPr>
      </p:pic>
      <p:sp>
        <p:nvSpPr>
          <p:cNvPr id="69" name="TextBox 47">
            <a:extLst>
              <a:ext uri="{FF2B5EF4-FFF2-40B4-BE49-F238E27FC236}">
                <a16:creationId xmlns:a16="http://schemas.microsoft.com/office/drawing/2014/main" id="{26CADA55-3A56-4401-A04C-B9B5C4CA4B6D}"/>
              </a:ext>
            </a:extLst>
          </p:cNvPr>
          <p:cNvSpPr txBox="1"/>
          <p:nvPr/>
        </p:nvSpPr>
        <p:spPr>
          <a:xfrm>
            <a:off x="6606855" y="943410"/>
            <a:ext cx="5112568" cy="523220"/>
          </a:xfrm>
          <a:prstGeom prst="rect">
            <a:avLst/>
          </a:prstGeom>
          <a:noFill/>
        </p:spPr>
        <p:txBody>
          <a:bodyPr wrap="square" rtlCol="0">
            <a:spAutoFit/>
          </a:bodyPr>
          <a:lstStyle>
            <a:defPPr>
              <a:defRPr lang="zh-CN"/>
            </a:defPPr>
            <a:lvl1pPr>
              <a:defRPr sz="2800">
                <a:solidFill>
                  <a:schemeClr val="accent1"/>
                </a:solidFill>
                <a:latin typeface="微软雅黑" panose="020B0503020204020204" pitchFamily="34" charset="-122"/>
                <a:ea typeface="微软雅黑" panose="020B0503020204020204" pitchFamily="34" charset="-122"/>
              </a:defRPr>
            </a:lvl1pPr>
          </a:lstStyle>
          <a:p>
            <a:r>
              <a:rPr lang="zh-CN" altLang="en-US" dirty="0">
                <a:solidFill>
                  <a:srgbClr val="484848"/>
                </a:solidFill>
                <a:latin typeface="+mn-lt"/>
                <a:ea typeface="+mn-ea"/>
                <a:cs typeface="+mn-ea"/>
                <a:sym typeface="+mn-lt"/>
              </a:rPr>
              <a:t>云任务调度问题介绍</a:t>
            </a:r>
          </a:p>
        </p:txBody>
      </p:sp>
      <p:sp>
        <p:nvSpPr>
          <p:cNvPr id="70" name="TextBox 48">
            <a:extLst>
              <a:ext uri="{FF2B5EF4-FFF2-40B4-BE49-F238E27FC236}">
                <a16:creationId xmlns:a16="http://schemas.microsoft.com/office/drawing/2014/main" id="{E9B1265E-3727-45A0-B490-ECF9E1E35017}"/>
              </a:ext>
            </a:extLst>
          </p:cNvPr>
          <p:cNvSpPr txBox="1"/>
          <p:nvPr/>
        </p:nvSpPr>
        <p:spPr>
          <a:xfrm>
            <a:off x="6606855" y="2004844"/>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en-US" altLang="zh-CN" sz="2800" dirty="0">
                <a:solidFill>
                  <a:srgbClr val="484848"/>
                </a:solidFill>
                <a:latin typeface="+mn-lt"/>
                <a:ea typeface="+mn-ea"/>
                <a:cs typeface="+mn-ea"/>
                <a:sym typeface="+mn-lt"/>
              </a:rPr>
              <a:t>FCFS</a:t>
            </a:r>
            <a:r>
              <a:rPr lang="zh-CN" altLang="en-US" sz="2800" dirty="0">
                <a:solidFill>
                  <a:srgbClr val="484848"/>
                </a:solidFill>
                <a:latin typeface="+mn-lt"/>
                <a:ea typeface="+mn-ea"/>
                <a:cs typeface="+mn-ea"/>
                <a:sym typeface="+mn-lt"/>
              </a:rPr>
              <a:t>贪心算法</a:t>
            </a:r>
          </a:p>
        </p:txBody>
      </p:sp>
      <p:sp>
        <p:nvSpPr>
          <p:cNvPr id="71" name="TextBox 55">
            <a:extLst>
              <a:ext uri="{FF2B5EF4-FFF2-40B4-BE49-F238E27FC236}">
                <a16:creationId xmlns:a16="http://schemas.microsoft.com/office/drawing/2014/main" id="{D21FEEF9-2C0F-4D68-B885-B5BAB6223F28}"/>
              </a:ext>
            </a:extLst>
          </p:cNvPr>
          <p:cNvSpPr txBox="1"/>
          <p:nvPr/>
        </p:nvSpPr>
        <p:spPr>
          <a:xfrm>
            <a:off x="6606855" y="306627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基于</a:t>
            </a:r>
            <a:r>
              <a:rPr lang="en-US" altLang="zh-CN" sz="2800" dirty="0">
                <a:solidFill>
                  <a:srgbClr val="484848"/>
                </a:solidFill>
                <a:latin typeface="+mn-lt"/>
                <a:ea typeface="+mn-ea"/>
                <a:cs typeface="+mn-ea"/>
                <a:sym typeface="+mn-lt"/>
              </a:rPr>
              <a:t>GA</a:t>
            </a:r>
            <a:r>
              <a:rPr lang="zh-CN" altLang="en-US" sz="2800">
                <a:solidFill>
                  <a:srgbClr val="484848"/>
                </a:solidFill>
                <a:latin typeface="+mn-lt"/>
                <a:ea typeface="+mn-ea"/>
                <a:cs typeface="+mn-ea"/>
                <a:sym typeface="+mn-lt"/>
              </a:rPr>
              <a:t>的</a:t>
            </a:r>
            <a:r>
              <a:rPr lang="en-US" altLang="zh-CN" sz="2800">
                <a:solidFill>
                  <a:srgbClr val="484848"/>
                </a:solidFill>
                <a:latin typeface="+mn-lt"/>
                <a:ea typeface="+mn-ea"/>
                <a:cs typeface="+mn-ea"/>
                <a:sym typeface="+mn-lt"/>
              </a:rPr>
              <a:t>ETSAA</a:t>
            </a:r>
            <a:r>
              <a:rPr lang="zh-CN" altLang="en-US" sz="2800" dirty="0">
                <a:solidFill>
                  <a:srgbClr val="484848"/>
                </a:solidFill>
                <a:latin typeface="+mn-lt"/>
                <a:ea typeface="+mn-ea"/>
                <a:cs typeface="+mn-ea"/>
                <a:sym typeface="+mn-lt"/>
              </a:rPr>
              <a:t>算法</a:t>
            </a:r>
          </a:p>
        </p:txBody>
      </p:sp>
      <p:sp>
        <p:nvSpPr>
          <p:cNvPr id="72" name="TextBox 56">
            <a:extLst>
              <a:ext uri="{FF2B5EF4-FFF2-40B4-BE49-F238E27FC236}">
                <a16:creationId xmlns:a16="http://schemas.microsoft.com/office/drawing/2014/main" id="{6FED0460-420B-4FC8-88A5-56109D211AAC}"/>
              </a:ext>
            </a:extLst>
          </p:cNvPr>
          <p:cNvSpPr txBox="1"/>
          <p:nvPr/>
        </p:nvSpPr>
        <p:spPr>
          <a:xfrm>
            <a:off x="6606855" y="4127712"/>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实验结果分析</a:t>
            </a:r>
          </a:p>
        </p:txBody>
      </p:sp>
      <p:sp>
        <p:nvSpPr>
          <p:cNvPr id="73" name="TextBox 57">
            <a:extLst>
              <a:ext uri="{FF2B5EF4-FFF2-40B4-BE49-F238E27FC236}">
                <a16:creationId xmlns:a16="http://schemas.microsoft.com/office/drawing/2014/main" id="{86D21A9B-56AA-45E7-B765-4D60F8FE4CDE}"/>
              </a:ext>
            </a:extLst>
          </p:cNvPr>
          <p:cNvSpPr txBox="1"/>
          <p:nvPr/>
        </p:nvSpPr>
        <p:spPr>
          <a:xfrm>
            <a:off x="6606855" y="5189148"/>
            <a:ext cx="5112568" cy="523220"/>
          </a:xfrm>
          <a:prstGeom prst="rect">
            <a:avLst/>
          </a:prstGeom>
          <a:noFill/>
        </p:spPr>
        <p:txBody>
          <a:bodyPr wrap="square" rtlCol="0">
            <a:spAutoFit/>
          </a:bodyPr>
          <a:lstStyle>
            <a:defPPr>
              <a:defRPr lang="zh-CN"/>
            </a:defPPr>
            <a:lvl1pPr>
              <a:defRPr sz="3200">
                <a:latin typeface="微软雅黑" panose="020B0503020204020204" pitchFamily="34" charset="-122"/>
                <a:ea typeface="微软雅黑" panose="020B0503020204020204" pitchFamily="34" charset="-122"/>
              </a:defRPr>
            </a:lvl1pPr>
          </a:lstStyle>
          <a:p>
            <a:r>
              <a:rPr lang="zh-CN" altLang="en-US" sz="2800" dirty="0">
                <a:solidFill>
                  <a:srgbClr val="484848"/>
                </a:solidFill>
                <a:latin typeface="+mn-lt"/>
                <a:ea typeface="+mn-ea"/>
                <a:cs typeface="+mn-ea"/>
                <a:sym typeface="+mn-lt"/>
              </a:rPr>
              <a:t>论文结论</a:t>
            </a:r>
          </a:p>
        </p:txBody>
      </p:sp>
      <p:pic>
        <p:nvPicPr>
          <p:cNvPr id="74" name="图片 73">
            <a:extLst>
              <a:ext uri="{FF2B5EF4-FFF2-40B4-BE49-F238E27FC236}">
                <a16:creationId xmlns:a16="http://schemas.microsoft.com/office/drawing/2014/main" id="{7855E579-7987-4603-905D-7F5F3DC46209}"/>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5772745"/>
            <a:ext cx="5301002" cy="145020"/>
          </a:xfrm>
          <a:prstGeom prst="rect">
            <a:avLst/>
          </a:prstGeom>
        </p:spPr>
      </p:pic>
      <p:pic>
        <p:nvPicPr>
          <p:cNvPr id="75" name="图片 74">
            <a:extLst>
              <a:ext uri="{FF2B5EF4-FFF2-40B4-BE49-F238E27FC236}">
                <a16:creationId xmlns:a16="http://schemas.microsoft.com/office/drawing/2014/main" id="{E2EC31BA-59A5-4D5D-A31F-22674FB77FB1}"/>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2553206"/>
            <a:ext cx="5301002" cy="145020"/>
          </a:xfrm>
          <a:prstGeom prst="rect">
            <a:avLst/>
          </a:prstGeom>
        </p:spPr>
      </p:pic>
      <p:pic>
        <p:nvPicPr>
          <p:cNvPr id="76" name="图片 75">
            <a:extLst>
              <a:ext uri="{FF2B5EF4-FFF2-40B4-BE49-F238E27FC236}">
                <a16:creationId xmlns:a16="http://schemas.microsoft.com/office/drawing/2014/main" id="{285F13D0-27DF-43E2-93D4-5FD6D718AA36}"/>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3626386"/>
            <a:ext cx="5301002" cy="145020"/>
          </a:xfrm>
          <a:prstGeom prst="rect">
            <a:avLst/>
          </a:prstGeom>
        </p:spPr>
      </p:pic>
      <p:pic>
        <p:nvPicPr>
          <p:cNvPr id="77" name="图片 76">
            <a:extLst>
              <a:ext uri="{FF2B5EF4-FFF2-40B4-BE49-F238E27FC236}">
                <a16:creationId xmlns:a16="http://schemas.microsoft.com/office/drawing/2014/main" id="{7663B279-DDBC-4672-B84C-63A3771C80DC}"/>
              </a:ext>
            </a:extLst>
          </p:cNvPr>
          <p:cNvPicPr>
            <a:picLocks noChangeAspect="1"/>
          </p:cNvPicPr>
          <p:nvPr/>
        </p:nvPicPr>
        <p:blipFill>
          <a:blip r:embed="rId5" cstate="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194092" y="4699566"/>
            <a:ext cx="5301002" cy="145020"/>
          </a:xfrm>
          <a:prstGeom prst="rect">
            <a:avLst/>
          </a:prstGeom>
        </p:spPr>
      </p:pic>
    </p:spTree>
    <p:extLst>
      <p:ext uri="{BB962C8B-B14F-4D97-AF65-F5344CB8AC3E}">
        <p14:creationId xmlns:p14="http://schemas.microsoft.com/office/powerpoint/2010/main" val="91538658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wheel(1)">
                                      <p:cBhvr>
                                        <p:cTn id="7" dur="2000"/>
                                        <p:tgtEl>
                                          <p:spTgt spid="30"/>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anim calcmode="lin" valueType="num">
                                      <p:cBhvr>
                                        <p:cTn id="1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5"/>
                                        </p:tgtEl>
                                      </p:cBhvr>
                                    </p:animEffect>
                                  </p:childTnLst>
                                </p:cTn>
                              </p:par>
                            </p:childTnLst>
                          </p:cTn>
                        </p:par>
                        <p:par>
                          <p:cTn id="22" fill="hold">
                            <p:stCondLst>
                              <p:cond delay="3050"/>
                            </p:stCondLst>
                            <p:childTnLst>
                              <p:par>
                                <p:cTn id="23" presetID="10" presetClass="entr" presetSubtype="0" fill="hold"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22" presetClass="entr" presetSubtype="8"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left)">
                                      <p:cBhvr>
                                        <p:cTn id="28" dur="1000"/>
                                        <p:tgtEl>
                                          <p:spTgt spid="68"/>
                                        </p:tgtEl>
                                      </p:cBhvr>
                                    </p:animEffect>
                                  </p:childTnLst>
                                </p:cTn>
                              </p:par>
                              <p:par>
                                <p:cTn id="29" presetID="63" presetClass="path" presetSubtype="0" accel="50000" decel="50000" fill="hold" nodeType="withEffect">
                                  <p:stCondLst>
                                    <p:cond delay="0"/>
                                  </p:stCondLst>
                                  <p:childTnLst>
                                    <p:animMotion origin="layout" path="M 6.25E-7 4.07407E-6 L 0.47409 4.07407E-6 " pathEditMode="relative" rAng="0" ptsTypes="AA">
                                      <p:cBhvr>
                                        <p:cTn id="30" dur="1000" fill="hold"/>
                                        <p:tgtEl>
                                          <p:spTgt spid="24"/>
                                        </p:tgtEl>
                                        <p:attrNameLst>
                                          <p:attrName>ppt_x</p:attrName>
                                          <p:attrName>ppt_y</p:attrName>
                                        </p:attrNameLst>
                                      </p:cBhvr>
                                      <p:rCtr x="23698" y="0"/>
                                    </p:animMotion>
                                  </p:childTnLst>
                                </p:cTn>
                              </p:par>
                            </p:childTnLst>
                          </p:cTn>
                        </p:par>
                        <p:par>
                          <p:cTn id="31" fill="hold">
                            <p:stCondLst>
                              <p:cond delay="4050"/>
                            </p:stCondLst>
                            <p:childTnLst>
                              <p:par>
                                <p:cTn id="32" presetID="41" presetClass="entr" presetSubtype="0" fill="hold" grpId="0" nodeType="afterEffect">
                                  <p:stCondLst>
                                    <p:cond delay="0"/>
                                  </p:stCondLst>
                                  <p:iterate type="lt">
                                    <p:tmPct val="10000"/>
                                  </p:iterate>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ppt_x</p:attrName>
                                        </p:attrNameLst>
                                      </p:cBhvr>
                                      <p:tavLst>
                                        <p:tav tm="0">
                                          <p:val>
                                            <p:strVal val="#ppt_x"/>
                                          </p:val>
                                        </p:tav>
                                        <p:tav tm="50000">
                                          <p:val>
                                            <p:strVal val="#ppt_x+.1"/>
                                          </p:val>
                                        </p:tav>
                                        <p:tav tm="100000">
                                          <p:val>
                                            <p:strVal val="#ppt_x"/>
                                          </p:val>
                                        </p:tav>
                                      </p:tavLst>
                                    </p:anim>
                                    <p:anim calcmode="lin" valueType="num">
                                      <p:cBhvr>
                                        <p:cTn id="35" dur="500" fill="hold"/>
                                        <p:tgtEl>
                                          <p:spTgt spid="69"/>
                                        </p:tgtEl>
                                        <p:attrNameLst>
                                          <p:attrName>ppt_y</p:attrName>
                                        </p:attrNameLst>
                                      </p:cBhvr>
                                      <p:tavLst>
                                        <p:tav tm="0">
                                          <p:val>
                                            <p:strVal val="#ppt_y"/>
                                          </p:val>
                                        </p:tav>
                                        <p:tav tm="100000">
                                          <p:val>
                                            <p:strVal val="#ppt_y"/>
                                          </p:val>
                                        </p:tav>
                                      </p:tavLst>
                                    </p:anim>
                                    <p:anim calcmode="lin" valueType="num">
                                      <p:cBhvr>
                                        <p:cTn id="36" dur="500" fill="hold"/>
                                        <p:tgtEl>
                                          <p:spTgt spid="69"/>
                                        </p:tgtEl>
                                        <p:attrNameLst>
                                          <p:attrName>ppt_h</p:attrName>
                                        </p:attrNameLst>
                                      </p:cBhvr>
                                      <p:tavLst>
                                        <p:tav tm="0">
                                          <p:val>
                                            <p:strVal val="#ppt_h/10"/>
                                          </p:val>
                                        </p:tav>
                                        <p:tav tm="50000">
                                          <p:val>
                                            <p:strVal val="#ppt_h+.01"/>
                                          </p:val>
                                        </p:tav>
                                        <p:tav tm="100000">
                                          <p:val>
                                            <p:strVal val="#ppt_h"/>
                                          </p:val>
                                        </p:tav>
                                      </p:tavLst>
                                    </p:anim>
                                    <p:anim calcmode="lin" valueType="num">
                                      <p:cBhvr>
                                        <p:cTn id="37" dur="500" fill="hold"/>
                                        <p:tgtEl>
                                          <p:spTgt spid="69"/>
                                        </p:tgtEl>
                                        <p:attrNameLst>
                                          <p:attrName>ppt_w</p:attrName>
                                        </p:attrNameLst>
                                      </p:cBhvr>
                                      <p:tavLst>
                                        <p:tav tm="0">
                                          <p:val>
                                            <p:strVal val="#ppt_w/10"/>
                                          </p:val>
                                        </p:tav>
                                        <p:tav tm="50000">
                                          <p:val>
                                            <p:strVal val="#ppt_w+.01"/>
                                          </p:val>
                                        </p:tav>
                                        <p:tav tm="100000">
                                          <p:val>
                                            <p:strVal val="#ppt_w"/>
                                          </p:val>
                                        </p:tav>
                                      </p:tavLst>
                                    </p:anim>
                                    <p:animEffect transition="in" filter="fade">
                                      <p:cBhvr>
                                        <p:cTn id="38" dur="500" tmFilter="0,0; .5, 1; 1, 1"/>
                                        <p:tgtEl>
                                          <p:spTgt spid="69"/>
                                        </p:tgtEl>
                                      </p:cBhvr>
                                    </p:animEffect>
                                  </p:childTnLst>
                                </p:cTn>
                              </p:par>
                            </p:childTnLst>
                          </p:cTn>
                        </p:par>
                        <p:par>
                          <p:cTn id="39" fill="hold">
                            <p:stCondLst>
                              <p:cond delay="4950"/>
                            </p:stCondLst>
                            <p:childTnLst>
                              <p:par>
                                <p:cTn id="40" presetID="10" presetClass="entr" presetSubtype="0" fill="hold" nodeType="after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22" presetClass="entr" presetSubtype="8" fill="hold" nodeType="withEffect">
                                  <p:stCondLst>
                                    <p:cond delay="0"/>
                                  </p:stCondLst>
                                  <p:childTnLst>
                                    <p:set>
                                      <p:cBhvr>
                                        <p:cTn id="44" dur="1" fill="hold">
                                          <p:stCondLst>
                                            <p:cond delay="0"/>
                                          </p:stCondLst>
                                        </p:cTn>
                                        <p:tgtEl>
                                          <p:spTgt spid="75"/>
                                        </p:tgtEl>
                                        <p:attrNameLst>
                                          <p:attrName>style.visibility</p:attrName>
                                        </p:attrNameLst>
                                      </p:cBhvr>
                                      <p:to>
                                        <p:strVal val="visible"/>
                                      </p:to>
                                    </p:set>
                                    <p:animEffect transition="in" filter="wipe(left)">
                                      <p:cBhvr>
                                        <p:cTn id="45" dur="1000"/>
                                        <p:tgtEl>
                                          <p:spTgt spid="75"/>
                                        </p:tgtEl>
                                      </p:cBhvr>
                                    </p:animEffect>
                                  </p:childTnLst>
                                </p:cTn>
                              </p:par>
                              <p:par>
                                <p:cTn id="46" presetID="63" presetClass="path" presetSubtype="0" accel="50000" decel="50000" fill="hold" nodeType="withEffect">
                                  <p:stCondLst>
                                    <p:cond delay="0"/>
                                  </p:stCondLst>
                                  <p:childTnLst>
                                    <p:animMotion origin="layout" path="M 6.25E-7 4.07407E-6 L 0.47409 4.07407E-6 " pathEditMode="relative" rAng="0" ptsTypes="AA">
                                      <p:cBhvr>
                                        <p:cTn id="47" dur="1000" fill="hold"/>
                                        <p:tgtEl>
                                          <p:spTgt spid="23"/>
                                        </p:tgtEl>
                                        <p:attrNameLst>
                                          <p:attrName>ppt_x</p:attrName>
                                          <p:attrName>ppt_y</p:attrName>
                                        </p:attrNameLst>
                                      </p:cBhvr>
                                      <p:rCtr x="23698" y="0"/>
                                    </p:animMotion>
                                  </p:childTnLst>
                                </p:cTn>
                              </p:par>
                            </p:childTnLst>
                          </p:cTn>
                        </p:par>
                        <p:par>
                          <p:cTn id="48" fill="hold">
                            <p:stCondLst>
                              <p:cond delay="5950"/>
                            </p:stCondLst>
                            <p:childTnLst>
                              <p:par>
                                <p:cTn id="49" presetID="41" presetClass="entr" presetSubtype="0" fill="hold" grpId="0" nodeType="afterEffect">
                                  <p:stCondLst>
                                    <p:cond delay="0"/>
                                  </p:stCondLst>
                                  <p:iterate type="lt">
                                    <p:tmPct val="10000"/>
                                  </p:iterate>
                                  <p:childTnLst>
                                    <p:set>
                                      <p:cBhvr>
                                        <p:cTn id="50" dur="1" fill="hold">
                                          <p:stCondLst>
                                            <p:cond delay="0"/>
                                          </p:stCondLst>
                                        </p:cTn>
                                        <p:tgtEl>
                                          <p:spTgt spid="70"/>
                                        </p:tgtEl>
                                        <p:attrNameLst>
                                          <p:attrName>style.visibility</p:attrName>
                                        </p:attrNameLst>
                                      </p:cBhvr>
                                      <p:to>
                                        <p:strVal val="visible"/>
                                      </p:to>
                                    </p:set>
                                    <p:anim calcmode="lin" valueType="num">
                                      <p:cBhvr>
                                        <p:cTn id="51" dur="500" fill="hold"/>
                                        <p:tgtEl>
                                          <p:spTgt spid="70"/>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70"/>
                                        </p:tgtEl>
                                        <p:attrNameLst>
                                          <p:attrName>ppt_y</p:attrName>
                                        </p:attrNameLst>
                                      </p:cBhvr>
                                      <p:tavLst>
                                        <p:tav tm="0">
                                          <p:val>
                                            <p:strVal val="#ppt_y"/>
                                          </p:val>
                                        </p:tav>
                                        <p:tav tm="100000">
                                          <p:val>
                                            <p:strVal val="#ppt_y"/>
                                          </p:val>
                                        </p:tav>
                                      </p:tavLst>
                                    </p:anim>
                                    <p:anim calcmode="lin" valueType="num">
                                      <p:cBhvr>
                                        <p:cTn id="53" dur="500" fill="hold"/>
                                        <p:tgtEl>
                                          <p:spTgt spid="70"/>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70"/>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70"/>
                                        </p:tgtEl>
                                      </p:cBhvr>
                                    </p:animEffect>
                                  </p:childTnLst>
                                </p:cTn>
                              </p:par>
                            </p:childTnLst>
                          </p:cTn>
                        </p:par>
                        <p:par>
                          <p:cTn id="56" fill="hold">
                            <p:stCondLst>
                              <p:cond delay="6800"/>
                            </p:stCondLst>
                            <p:childTnLst>
                              <p:par>
                                <p:cTn id="57" presetID="10" presetClass="entr" presetSubtype="0" fill="hold"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fade">
                                      <p:cBhvr>
                                        <p:cTn id="59" dur="500"/>
                                        <p:tgtEl>
                                          <p:spTgt spid="25"/>
                                        </p:tgtEl>
                                      </p:cBhvr>
                                    </p:animEffect>
                                  </p:childTnLst>
                                </p:cTn>
                              </p:par>
                              <p:par>
                                <p:cTn id="60" presetID="22" presetClass="entr" presetSubtype="8" fill="hold" nodeType="with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wipe(left)">
                                      <p:cBhvr>
                                        <p:cTn id="62" dur="1000"/>
                                        <p:tgtEl>
                                          <p:spTgt spid="76"/>
                                        </p:tgtEl>
                                      </p:cBhvr>
                                    </p:animEffect>
                                  </p:childTnLst>
                                </p:cTn>
                              </p:par>
                              <p:par>
                                <p:cTn id="63" presetID="63" presetClass="path" presetSubtype="0" accel="50000" decel="50000" fill="hold" nodeType="withEffect">
                                  <p:stCondLst>
                                    <p:cond delay="0"/>
                                  </p:stCondLst>
                                  <p:childTnLst>
                                    <p:animMotion origin="layout" path="M 6.25E-7 4.07407E-6 L 0.47409 4.07407E-6 " pathEditMode="relative" rAng="0" ptsTypes="AA">
                                      <p:cBhvr>
                                        <p:cTn id="64" dur="1000" fill="hold"/>
                                        <p:tgtEl>
                                          <p:spTgt spid="25"/>
                                        </p:tgtEl>
                                        <p:attrNameLst>
                                          <p:attrName>ppt_x</p:attrName>
                                          <p:attrName>ppt_y</p:attrName>
                                        </p:attrNameLst>
                                      </p:cBhvr>
                                      <p:rCtr x="23698" y="0"/>
                                    </p:animMotion>
                                  </p:childTnLst>
                                </p:cTn>
                              </p:par>
                            </p:childTnLst>
                          </p:cTn>
                        </p:par>
                        <p:par>
                          <p:cTn id="65" fill="hold">
                            <p:stCondLst>
                              <p:cond delay="7800"/>
                            </p:stCondLst>
                            <p:childTnLst>
                              <p:par>
                                <p:cTn id="66" presetID="41" presetClass="entr" presetSubtype="0" fill="hold" grpId="0" nodeType="afterEffect">
                                  <p:stCondLst>
                                    <p:cond delay="0"/>
                                  </p:stCondLst>
                                  <p:iterate type="lt">
                                    <p:tmPct val="10000"/>
                                  </p:iterate>
                                  <p:childTnLst>
                                    <p:set>
                                      <p:cBhvr>
                                        <p:cTn id="67" dur="1" fill="hold">
                                          <p:stCondLst>
                                            <p:cond delay="0"/>
                                          </p:stCondLst>
                                        </p:cTn>
                                        <p:tgtEl>
                                          <p:spTgt spid="71"/>
                                        </p:tgtEl>
                                        <p:attrNameLst>
                                          <p:attrName>style.visibility</p:attrName>
                                        </p:attrNameLst>
                                      </p:cBhvr>
                                      <p:to>
                                        <p:strVal val="visible"/>
                                      </p:to>
                                    </p:set>
                                    <p:anim calcmode="lin" valueType="num">
                                      <p:cBhvr>
                                        <p:cTn id="68" dur="500" fill="hold"/>
                                        <p:tgtEl>
                                          <p:spTgt spid="71"/>
                                        </p:tgtEl>
                                        <p:attrNameLst>
                                          <p:attrName>ppt_x</p:attrName>
                                        </p:attrNameLst>
                                      </p:cBhvr>
                                      <p:tavLst>
                                        <p:tav tm="0">
                                          <p:val>
                                            <p:strVal val="#ppt_x"/>
                                          </p:val>
                                        </p:tav>
                                        <p:tav tm="50000">
                                          <p:val>
                                            <p:strVal val="#ppt_x+.1"/>
                                          </p:val>
                                        </p:tav>
                                        <p:tav tm="100000">
                                          <p:val>
                                            <p:strVal val="#ppt_x"/>
                                          </p:val>
                                        </p:tav>
                                      </p:tavLst>
                                    </p:anim>
                                    <p:anim calcmode="lin" valueType="num">
                                      <p:cBhvr>
                                        <p:cTn id="69" dur="500" fill="hold"/>
                                        <p:tgtEl>
                                          <p:spTgt spid="71"/>
                                        </p:tgtEl>
                                        <p:attrNameLst>
                                          <p:attrName>ppt_y</p:attrName>
                                        </p:attrNameLst>
                                      </p:cBhvr>
                                      <p:tavLst>
                                        <p:tav tm="0">
                                          <p:val>
                                            <p:strVal val="#ppt_y"/>
                                          </p:val>
                                        </p:tav>
                                        <p:tav tm="100000">
                                          <p:val>
                                            <p:strVal val="#ppt_y"/>
                                          </p:val>
                                        </p:tav>
                                      </p:tavLst>
                                    </p:anim>
                                    <p:anim calcmode="lin" valueType="num">
                                      <p:cBhvr>
                                        <p:cTn id="70" dur="500" fill="hold"/>
                                        <p:tgtEl>
                                          <p:spTgt spid="71"/>
                                        </p:tgtEl>
                                        <p:attrNameLst>
                                          <p:attrName>ppt_h</p:attrName>
                                        </p:attrNameLst>
                                      </p:cBhvr>
                                      <p:tavLst>
                                        <p:tav tm="0">
                                          <p:val>
                                            <p:strVal val="#ppt_h/10"/>
                                          </p:val>
                                        </p:tav>
                                        <p:tav tm="50000">
                                          <p:val>
                                            <p:strVal val="#ppt_h+.01"/>
                                          </p:val>
                                        </p:tav>
                                        <p:tav tm="100000">
                                          <p:val>
                                            <p:strVal val="#ppt_h"/>
                                          </p:val>
                                        </p:tav>
                                      </p:tavLst>
                                    </p:anim>
                                    <p:anim calcmode="lin" valueType="num">
                                      <p:cBhvr>
                                        <p:cTn id="71" dur="500" fill="hold"/>
                                        <p:tgtEl>
                                          <p:spTgt spid="71"/>
                                        </p:tgtEl>
                                        <p:attrNameLst>
                                          <p:attrName>ppt_w</p:attrName>
                                        </p:attrNameLst>
                                      </p:cBhvr>
                                      <p:tavLst>
                                        <p:tav tm="0">
                                          <p:val>
                                            <p:strVal val="#ppt_w/10"/>
                                          </p:val>
                                        </p:tav>
                                        <p:tav tm="50000">
                                          <p:val>
                                            <p:strVal val="#ppt_w+.01"/>
                                          </p:val>
                                        </p:tav>
                                        <p:tav tm="100000">
                                          <p:val>
                                            <p:strVal val="#ppt_w"/>
                                          </p:val>
                                        </p:tav>
                                      </p:tavLst>
                                    </p:anim>
                                    <p:animEffect transition="in" filter="fade">
                                      <p:cBhvr>
                                        <p:cTn id="72" dur="500" tmFilter="0,0; .5, 1; 1, 1"/>
                                        <p:tgtEl>
                                          <p:spTgt spid="71"/>
                                        </p:tgtEl>
                                      </p:cBhvr>
                                    </p:animEffect>
                                  </p:childTnLst>
                                </p:cTn>
                              </p:par>
                            </p:childTnLst>
                          </p:cTn>
                        </p:par>
                        <p:par>
                          <p:cTn id="73" fill="hold">
                            <p:stCondLst>
                              <p:cond delay="8850"/>
                            </p:stCondLst>
                            <p:childTnLst>
                              <p:par>
                                <p:cTn id="74" presetID="10" presetClass="entr" presetSubtype="0" fill="hold" nodeType="afterEffect">
                                  <p:stCondLst>
                                    <p:cond delay="0"/>
                                  </p:stCondLst>
                                  <p:childTnLst>
                                    <p:set>
                                      <p:cBhvr>
                                        <p:cTn id="75" dur="1" fill="hold">
                                          <p:stCondLst>
                                            <p:cond delay="0"/>
                                          </p:stCondLst>
                                        </p:cTn>
                                        <p:tgtEl>
                                          <p:spTgt spid="26"/>
                                        </p:tgtEl>
                                        <p:attrNameLst>
                                          <p:attrName>style.visibility</p:attrName>
                                        </p:attrNameLst>
                                      </p:cBhvr>
                                      <p:to>
                                        <p:strVal val="visible"/>
                                      </p:to>
                                    </p:set>
                                    <p:animEffect transition="in" filter="fade">
                                      <p:cBhvr>
                                        <p:cTn id="76" dur="500"/>
                                        <p:tgtEl>
                                          <p:spTgt spid="26"/>
                                        </p:tgtEl>
                                      </p:cBhvr>
                                    </p:animEffect>
                                  </p:childTnLst>
                                </p:cTn>
                              </p:par>
                              <p:par>
                                <p:cTn id="77" presetID="22" presetClass="entr" presetSubtype="8" fill="hold" nodeType="withEffect">
                                  <p:stCondLst>
                                    <p:cond delay="0"/>
                                  </p:stCondLst>
                                  <p:childTnLst>
                                    <p:set>
                                      <p:cBhvr>
                                        <p:cTn id="78" dur="1" fill="hold">
                                          <p:stCondLst>
                                            <p:cond delay="0"/>
                                          </p:stCondLst>
                                        </p:cTn>
                                        <p:tgtEl>
                                          <p:spTgt spid="77"/>
                                        </p:tgtEl>
                                        <p:attrNameLst>
                                          <p:attrName>style.visibility</p:attrName>
                                        </p:attrNameLst>
                                      </p:cBhvr>
                                      <p:to>
                                        <p:strVal val="visible"/>
                                      </p:to>
                                    </p:set>
                                    <p:animEffect transition="in" filter="wipe(left)">
                                      <p:cBhvr>
                                        <p:cTn id="79" dur="1000"/>
                                        <p:tgtEl>
                                          <p:spTgt spid="77"/>
                                        </p:tgtEl>
                                      </p:cBhvr>
                                    </p:animEffect>
                                  </p:childTnLst>
                                </p:cTn>
                              </p:par>
                              <p:par>
                                <p:cTn id="80" presetID="63" presetClass="path" presetSubtype="0" accel="50000" decel="50000" fill="hold" nodeType="withEffect">
                                  <p:stCondLst>
                                    <p:cond delay="0"/>
                                  </p:stCondLst>
                                  <p:childTnLst>
                                    <p:animMotion origin="layout" path="M 6.25E-7 4.07407E-6 L 0.47409 4.07407E-6 " pathEditMode="relative" rAng="0" ptsTypes="AA">
                                      <p:cBhvr>
                                        <p:cTn id="81" dur="1000" fill="hold"/>
                                        <p:tgtEl>
                                          <p:spTgt spid="26"/>
                                        </p:tgtEl>
                                        <p:attrNameLst>
                                          <p:attrName>ppt_x</p:attrName>
                                          <p:attrName>ppt_y</p:attrName>
                                        </p:attrNameLst>
                                      </p:cBhvr>
                                      <p:rCtr x="23698" y="0"/>
                                    </p:animMotion>
                                  </p:childTnLst>
                                </p:cTn>
                              </p:par>
                            </p:childTnLst>
                          </p:cTn>
                        </p:par>
                        <p:par>
                          <p:cTn id="82" fill="hold">
                            <p:stCondLst>
                              <p:cond delay="9850"/>
                            </p:stCondLst>
                            <p:childTnLst>
                              <p:par>
                                <p:cTn id="83" presetID="41" presetClass="entr" presetSubtype="0" fill="hold" grpId="0" nodeType="afterEffect">
                                  <p:stCondLst>
                                    <p:cond delay="0"/>
                                  </p:stCondLst>
                                  <p:iterate type="lt">
                                    <p:tmPct val="10000"/>
                                  </p:iterate>
                                  <p:childTnLst>
                                    <p:set>
                                      <p:cBhvr>
                                        <p:cTn id="84" dur="1" fill="hold">
                                          <p:stCondLst>
                                            <p:cond delay="0"/>
                                          </p:stCondLst>
                                        </p:cTn>
                                        <p:tgtEl>
                                          <p:spTgt spid="72"/>
                                        </p:tgtEl>
                                        <p:attrNameLst>
                                          <p:attrName>style.visibility</p:attrName>
                                        </p:attrNameLst>
                                      </p:cBhvr>
                                      <p:to>
                                        <p:strVal val="visible"/>
                                      </p:to>
                                    </p:set>
                                    <p:anim calcmode="lin" valueType="num">
                                      <p:cBhvr>
                                        <p:cTn id="85" dur="500" fill="hold"/>
                                        <p:tgtEl>
                                          <p:spTgt spid="72"/>
                                        </p:tgtEl>
                                        <p:attrNameLst>
                                          <p:attrName>ppt_x</p:attrName>
                                        </p:attrNameLst>
                                      </p:cBhvr>
                                      <p:tavLst>
                                        <p:tav tm="0">
                                          <p:val>
                                            <p:strVal val="#ppt_x"/>
                                          </p:val>
                                        </p:tav>
                                        <p:tav tm="50000">
                                          <p:val>
                                            <p:strVal val="#ppt_x+.1"/>
                                          </p:val>
                                        </p:tav>
                                        <p:tav tm="100000">
                                          <p:val>
                                            <p:strVal val="#ppt_x"/>
                                          </p:val>
                                        </p:tav>
                                      </p:tavLst>
                                    </p:anim>
                                    <p:anim calcmode="lin" valueType="num">
                                      <p:cBhvr>
                                        <p:cTn id="86" dur="500" fill="hold"/>
                                        <p:tgtEl>
                                          <p:spTgt spid="72"/>
                                        </p:tgtEl>
                                        <p:attrNameLst>
                                          <p:attrName>ppt_y</p:attrName>
                                        </p:attrNameLst>
                                      </p:cBhvr>
                                      <p:tavLst>
                                        <p:tav tm="0">
                                          <p:val>
                                            <p:strVal val="#ppt_y"/>
                                          </p:val>
                                        </p:tav>
                                        <p:tav tm="100000">
                                          <p:val>
                                            <p:strVal val="#ppt_y"/>
                                          </p:val>
                                        </p:tav>
                                      </p:tavLst>
                                    </p:anim>
                                    <p:anim calcmode="lin" valueType="num">
                                      <p:cBhvr>
                                        <p:cTn id="87" dur="500" fill="hold"/>
                                        <p:tgtEl>
                                          <p:spTgt spid="72"/>
                                        </p:tgtEl>
                                        <p:attrNameLst>
                                          <p:attrName>ppt_h</p:attrName>
                                        </p:attrNameLst>
                                      </p:cBhvr>
                                      <p:tavLst>
                                        <p:tav tm="0">
                                          <p:val>
                                            <p:strVal val="#ppt_h/10"/>
                                          </p:val>
                                        </p:tav>
                                        <p:tav tm="50000">
                                          <p:val>
                                            <p:strVal val="#ppt_h+.01"/>
                                          </p:val>
                                        </p:tav>
                                        <p:tav tm="100000">
                                          <p:val>
                                            <p:strVal val="#ppt_h"/>
                                          </p:val>
                                        </p:tav>
                                      </p:tavLst>
                                    </p:anim>
                                    <p:anim calcmode="lin" valueType="num">
                                      <p:cBhvr>
                                        <p:cTn id="88" dur="500" fill="hold"/>
                                        <p:tgtEl>
                                          <p:spTgt spid="72"/>
                                        </p:tgtEl>
                                        <p:attrNameLst>
                                          <p:attrName>ppt_w</p:attrName>
                                        </p:attrNameLst>
                                      </p:cBhvr>
                                      <p:tavLst>
                                        <p:tav tm="0">
                                          <p:val>
                                            <p:strVal val="#ppt_w/10"/>
                                          </p:val>
                                        </p:tav>
                                        <p:tav tm="50000">
                                          <p:val>
                                            <p:strVal val="#ppt_w+.01"/>
                                          </p:val>
                                        </p:tav>
                                        <p:tav tm="100000">
                                          <p:val>
                                            <p:strVal val="#ppt_w"/>
                                          </p:val>
                                        </p:tav>
                                      </p:tavLst>
                                    </p:anim>
                                    <p:animEffect transition="in" filter="fade">
                                      <p:cBhvr>
                                        <p:cTn id="89" dur="500" tmFilter="0,0; .5, 1; 1, 1"/>
                                        <p:tgtEl>
                                          <p:spTgt spid="72"/>
                                        </p:tgtEl>
                                      </p:cBhvr>
                                    </p:animEffect>
                                  </p:childTnLst>
                                </p:cTn>
                              </p:par>
                            </p:childTnLst>
                          </p:cTn>
                        </p:par>
                        <p:par>
                          <p:cTn id="90" fill="hold">
                            <p:stCondLst>
                              <p:cond delay="10600"/>
                            </p:stCondLst>
                            <p:childTnLst>
                              <p:par>
                                <p:cTn id="91" presetID="10" presetClass="entr" presetSubtype="0" fill="hold" nodeType="after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par>
                                <p:cTn id="94" presetID="22" presetClass="entr" presetSubtype="8" fill="hold" nodeType="with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wipe(left)">
                                      <p:cBhvr>
                                        <p:cTn id="96" dur="1000"/>
                                        <p:tgtEl>
                                          <p:spTgt spid="74"/>
                                        </p:tgtEl>
                                      </p:cBhvr>
                                    </p:animEffect>
                                  </p:childTnLst>
                                </p:cTn>
                              </p:par>
                              <p:par>
                                <p:cTn id="97" presetID="63" presetClass="path" presetSubtype="0" accel="50000" decel="50000" fill="hold" nodeType="withEffect">
                                  <p:stCondLst>
                                    <p:cond delay="0"/>
                                  </p:stCondLst>
                                  <p:childTnLst>
                                    <p:animMotion origin="layout" path="M 6.25E-7 4.07407E-6 L 0.47409 4.07407E-6 " pathEditMode="relative" rAng="0" ptsTypes="AA">
                                      <p:cBhvr>
                                        <p:cTn id="98" dur="1000" fill="hold"/>
                                        <p:tgtEl>
                                          <p:spTgt spid="27"/>
                                        </p:tgtEl>
                                        <p:attrNameLst>
                                          <p:attrName>ppt_x</p:attrName>
                                          <p:attrName>ppt_y</p:attrName>
                                        </p:attrNameLst>
                                      </p:cBhvr>
                                      <p:rCtr x="23698" y="0"/>
                                    </p:animMotion>
                                  </p:childTnLst>
                                </p:cTn>
                              </p:par>
                            </p:childTnLst>
                          </p:cTn>
                        </p:par>
                        <p:par>
                          <p:cTn id="99" fill="hold">
                            <p:stCondLst>
                              <p:cond delay="11600"/>
                            </p:stCondLst>
                            <p:childTnLst>
                              <p:par>
                                <p:cTn id="100" presetID="41" presetClass="entr" presetSubtype="0" fill="hold" grpId="0" nodeType="afterEffect">
                                  <p:stCondLst>
                                    <p:cond delay="0"/>
                                  </p:stCondLst>
                                  <p:iterate type="lt">
                                    <p:tmPct val="10000"/>
                                  </p:iterate>
                                  <p:childTnLst>
                                    <p:set>
                                      <p:cBhvr>
                                        <p:cTn id="101" dur="1" fill="hold">
                                          <p:stCondLst>
                                            <p:cond delay="0"/>
                                          </p:stCondLst>
                                        </p:cTn>
                                        <p:tgtEl>
                                          <p:spTgt spid="73"/>
                                        </p:tgtEl>
                                        <p:attrNameLst>
                                          <p:attrName>style.visibility</p:attrName>
                                        </p:attrNameLst>
                                      </p:cBhvr>
                                      <p:to>
                                        <p:strVal val="visible"/>
                                      </p:to>
                                    </p:set>
                                    <p:anim calcmode="lin" valueType="num">
                                      <p:cBhvr>
                                        <p:cTn id="102" dur="500" fill="hold"/>
                                        <p:tgtEl>
                                          <p:spTgt spid="73"/>
                                        </p:tgtEl>
                                        <p:attrNameLst>
                                          <p:attrName>ppt_x</p:attrName>
                                        </p:attrNameLst>
                                      </p:cBhvr>
                                      <p:tavLst>
                                        <p:tav tm="0">
                                          <p:val>
                                            <p:strVal val="#ppt_x"/>
                                          </p:val>
                                        </p:tav>
                                        <p:tav tm="50000">
                                          <p:val>
                                            <p:strVal val="#ppt_x+.1"/>
                                          </p:val>
                                        </p:tav>
                                        <p:tav tm="100000">
                                          <p:val>
                                            <p:strVal val="#ppt_x"/>
                                          </p:val>
                                        </p:tav>
                                      </p:tavLst>
                                    </p:anim>
                                    <p:anim calcmode="lin" valueType="num">
                                      <p:cBhvr>
                                        <p:cTn id="103" dur="500" fill="hold"/>
                                        <p:tgtEl>
                                          <p:spTgt spid="73"/>
                                        </p:tgtEl>
                                        <p:attrNameLst>
                                          <p:attrName>ppt_y</p:attrName>
                                        </p:attrNameLst>
                                      </p:cBhvr>
                                      <p:tavLst>
                                        <p:tav tm="0">
                                          <p:val>
                                            <p:strVal val="#ppt_y"/>
                                          </p:val>
                                        </p:tav>
                                        <p:tav tm="100000">
                                          <p:val>
                                            <p:strVal val="#ppt_y"/>
                                          </p:val>
                                        </p:tav>
                                      </p:tavLst>
                                    </p:anim>
                                    <p:anim calcmode="lin" valueType="num">
                                      <p:cBhvr>
                                        <p:cTn id="104" dur="500" fill="hold"/>
                                        <p:tgtEl>
                                          <p:spTgt spid="73"/>
                                        </p:tgtEl>
                                        <p:attrNameLst>
                                          <p:attrName>ppt_h</p:attrName>
                                        </p:attrNameLst>
                                      </p:cBhvr>
                                      <p:tavLst>
                                        <p:tav tm="0">
                                          <p:val>
                                            <p:strVal val="#ppt_h/10"/>
                                          </p:val>
                                        </p:tav>
                                        <p:tav tm="50000">
                                          <p:val>
                                            <p:strVal val="#ppt_h+.01"/>
                                          </p:val>
                                        </p:tav>
                                        <p:tav tm="100000">
                                          <p:val>
                                            <p:strVal val="#ppt_h"/>
                                          </p:val>
                                        </p:tav>
                                      </p:tavLst>
                                    </p:anim>
                                    <p:anim calcmode="lin" valueType="num">
                                      <p:cBhvr>
                                        <p:cTn id="105" dur="500" fill="hold"/>
                                        <p:tgtEl>
                                          <p:spTgt spid="73"/>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500" tmFilter="0,0; .5, 1; 1, 1"/>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9" grpId="0"/>
      <p:bldP spid="70" grpId="0"/>
      <p:bldP spid="71" grpId="0"/>
      <p:bldP spid="72" grpId="0"/>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762725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4.1 ETSAA</a:t>
            </a:r>
            <a:r>
              <a:rPr lang="zh-CN" altLang="en-US" b="0" dirty="0">
                <a:solidFill>
                  <a:srgbClr val="444444"/>
                </a:solidFill>
                <a:latin typeface="+mn-lt"/>
                <a:ea typeface="+mn-ea"/>
                <a:cs typeface="+mn-ea"/>
                <a:sym typeface="+mn-lt"/>
              </a:rPr>
              <a:t>与其他算法</a:t>
            </a:r>
          </a:p>
        </p:txBody>
      </p:sp>
      <p:pic>
        <p:nvPicPr>
          <p:cNvPr id="5" name="图片 4">
            <a:extLst>
              <a:ext uri="{FF2B5EF4-FFF2-40B4-BE49-F238E27FC236}">
                <a16:creationId xmlns:a16="http://schemas.microsoft.com/office/drawing/2014/main" id="{7EEDAE15-FE64-4557-AD03-CF23F766F880}"/>
              </a:ext>
            </a:extLst>
          </p:cNvPr>
          <p:cNvPicPr/>
          <p:nvPr/>
        </p:nvPicPr>
        <p:blipFill>
          <a:blip r:embed="rId2"/>
          <a:stretch>
            <a:fillRect/>
          </a:stretch>
        </p:blipFill>
        <p:spPr>
          <a:xfrm>
            <a:off x="2424572" y="1428251"/>
            <a:ext cx="7342855" cy="3507643"/>
          </a:xfrm>
          <a:prstGeom prst="rect">
            <a:avLst/>
          </a:prstGeom>
        </p:spPr>
      </p:pic>
      <p:sp>
        <p:nvSpPr>
          <p:cNvPr id="2" name="文本框 1">
            <a:extLst>
              <a:ext uri="{FF2B5EF4-FFF2-40B4-BE49-F238E27FC236}">
                <a16:creationId xmlns:a16="http://schemas.microsoft.com/office/drawing/2014/main" id="{EF7D7EBD-03BA-4F7F-8125-5DB5F592263F}"/>
              </a:ext>
            </a:extLst>
          </p:cNvPr>
          <p:cNvSpPr txBox="1"/>
          <p:nvPr/>
        </p:nvSpPr>
        <p:spPr>
          <a:xfrm>
            <a:off x="2111828" y="5299788"/>
            <a:ext cx="7968342" cy="369332"/>
          </a:xfrm>
          <a:prstGeom prst="rect">
            <a:avLst/>
          </a:prstGeom>
          <a:noFill/>
        </p:spPr>
        <p:txBody>
          <a:bodyPr wrap="square" rtlCol="0">
            <a:spAutoFit/>
          </a:bodyPr>
          <a:lstStyle/>
          <a:p>
            <a:pPr algn="ctr"/>
            <a:r>
              <a:rPr lang="zh-CN" altLang="en-US" dirty="0"/>
              <a:t>使用</a:t>
            </a:r>
            <a:r>
              <a:rPr lang="en-US" altLang="zh-CN" dirty="0"/>
              <a:t>ETSAA</a:t>
            </a:r>
            <a:r>
              <a:rPr lang="zh-CN" altLang="en-US" dirty="0"/>
              <a:t>算法所需的完成时间显著低于</a:t>
            </a:r>
            <a:r>
              <a:rPr lang="en-US" altLang="zh-CN" dirty="0"/>
              <a:t>Traditional GA</a:t>
            </a:r>
            <a:r>
              <a:rPr lang="zh-CN" altLang="en-US" dirty="0"/>
              <a:t>、</a:t>
            </a:r>
            <a:r>
              <a:rPr lang="en-US" altLang="zh-CN" dirty="0"/>
              <a:t>FCFS</a:t>
            </a:r>
            <a:r>
              <a:rPr lang="zh-CN" altLang="en-US" dirty="0"/>
              <a:t>算法</a:t>
            </a:r>
          </a:p>
        </p:txBody>
      </p:sp>
      <p:sp>
        <p:nvSpPr>
          <p:cNvPr id="3" name="文本框 2">
            <a:extLst>
              <a:ext uri="{FF2B5EF4-FFF2-40B4-BE49-F238E27FC236}">
                <a16:creationId xmlns:a16="http://schemas.microsoft.com/office/drawing/2014/main" id="{35CB4FAD-E552-4B74-B8E9-89BFD881129F}"/>
              </a:ext>
            </a:extLst>
          </p:cNvPr>
          <p:cNvSpPr txBox="1"/>
          <p:nvPr/>
        </p:nvSpPr>
        <p:spPr>
          <a:xfrm>
            <a:off x="301690" y="1428251"/>
            <a:ext cx="1810138" cy="738664"/>
          </a:xfrm>
          <a:prstGeom prst="rect">
            <a:avLst/>
          </a:prstGeom>
          <a:noFill/>
        </p:spPr>
        <p:txBody>
          <a:bodyPr wrap="square" rtlCol="0">
            <a:spAutoFit/>
          </a:bodyPr>
          <a:lstStyle/>
          <a:p>
            <a:pPr marL="285750" indent="-285750">
              <a:buFont typeface="Wingdings" panose="05000000000000000000" pitchFamily="2" charset="2"/>
              <a:buChar char="Ø"/>
            </a:pPr>
            <a:r>
              <a:rPr lang="en-US" altLang="zh-CN" sz="1400" dirty="0"/>
              <a:t>ETSAA</a:t>
            </a:r>
          </a:p>
          <a:p>
            <a:pPr marL="285750" indent="-285750">
              <a:buFont typeface="Wingdings" panose="05000000000000000000" pitchFamily="2" charset="2"/>
              <a:buChar char="Ø"/>
            </a:pPr>
            <a:r>
              <a:rPr lang="en-US" altLang="zh-CN" sz="1400" dirty="0"/>
              <a:t>Traditional GA</a:t>
            </a:r>
          </a:p>
          <a:p>
            <a:pPr marL="285750" indent="-285750">
              <a:buFont typeface="Wingdings" panose="05000000000000000000" pitchFamily="2" charset="2"/>
              <a:buChar char="Ø"/>
            </a:pPr>
            <a:r>
              <a:rPr lang="en-US" altLang="zh-CN" sz="1400" dirty="0"/>
              <a:t>FCFS</a:t>
            </a:r>
            <a:r>
              <a:rPr lang="zh-CN" altLang="en-US" sz="1400" dirty="0"/>
              <a:t>贪心算法</a:t>
            </a:r>
          </a:p>
        </p:txBody>
      </p:sp>
    </p:spTree>
    <p:extLst>
      <p:ext uri="{BB962C8B-B14F-4D97-AF65-F5344CB8AC3E}">
        <p14:creationId xmlns:p14="http://schemas.microsoft.com/office/powerpoint/2010/main" val="212093901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762725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4.2 Traditional GA</a:t>
            </a:r>
            <a:r>
              <a:rPr lang="zh-CN" altLang="en-US" b="0" dirty="0">
                <a:solidFill>
                  <a:srgbClr val="444444"/>
                </a:solidFill>
                <a:latin typeface="+mn-lt"/>
                <a:ea typeface="+mn-ea"/>
                <a:cs typeface="+mn-ea"/>
                <a:sym typeface="+mn-lt"/>
              </a:rPr>
              <a:t>的参数影响</a:t>
            </a:r>
          </a:p>
        </p:txBody>
      </p:sp>
      <p:pic>
        <p:nvPicPr>
          <p:cNvPr id="5" name="图片 4">
            <a:extLst>
              <a:ext uri="{FF2B5EF4-FFF2-40B4-BE49-F238E27FC236}">
                <a16:creationId xmlns:a16="http://schemas.microsoft.com/office/drawing/2014/main" id="{937DF84A-B0D4-4580-B8EF-2C4B6C8B1BB6}"/>
              </a:ext>
            </a:extLst>
          </p:cNvPr>
          <p:cNvPicPr/>
          <p:nvPr/>
        </p:nvPicPr>
        <p:blipFill>
          <a:blip r:embed="rId2"/>
          <a:stretch>
            <a:fillRect/>
          </a:stretch>
        </p:blipFill>
        <p:spPr>
          <a:xfrm>
            <a:off x="2422331" y="1285292"/>
            <a:ext cx="7347338" cy="4287416"/>
          </a:xfrm>
          <a:prstGeom prst="rect">
            <a:avLst/>
          </a:prstGeom>
        </p:spPr>
      </p:pic>
      <p:sp>
        <p:nvSpPr>
          <p:cNvPr id="2" name="文本框 1">
            <a:extLst>
              <a:ext uri="{FF2B5EF4-FFF2-40B4-BE49-F238E27FC236}">
                <a16:creationId xmlns:a16="http://schemas.microsoft.com/office/drawing/2014/main" id="{BB72A57E-0C01-474F-AEDC-6F8D11856857}"/>
              </a:ext>
            </a:extLst>
          </p:cNvPr>
          <p:cNvSpPr txBox="1"/>
          <p:nvPr/>
        </p:nvSpPr>
        <p:spPr>
          <a:xfrm>
            <a:off x="2340429" y="5833283"/>
            <a:ext cx="7511142" cy="369332"/>
          </a:xfrm>
          <a:prstGeom prst="rect">
            <a:avLst/>
          </a:prstGeom>
          <a:noFill/>
        </p:spPr>
        <p:txBody>
          <a:bodyPr wrap="square" rtlCol="0">
            <a:spAutoFit/>
          </a:bodyPr>
          <a:lstStyle/>
          <a:p>
            <a:pPr algn="ctr"/>
            <a:r>
              <a:rPr lang="zh-CN" altLang="en-US" dirty="0"/>
              <a:t>对参数的选取要求高，而且</a:t>
            </a:r>
            <a:r>
              <a:rPr lang="en-US" altLang="zh-CN" dirty="0"/>
              <a:t>crossover rate &gt; 0 </a:t>
            </a:r>
            <a:r>
              <a:rPr lang="zh-CN" altLang="en-US" dirty="0"/>
              <a:t>会显著影响实验结果</a:t>
            </a:r>
          </a:p>
        </p:txBody>
      </p:sp>
    </p:spTree>
    <p:extLst>
      <p:ext uri="{BB962C8B-B14F-4D97-AF65-F5344CB8AC3E}">
        <p14:creationId xmlns:p14="http://schemas.microsoft.com/office/powerpoint/2010/main" val="41814196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762725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4.3 ETSAA</a:t>
            </a:r>
            <a:r>
              <a:rPr lang="zh-CN" altLang="en-US" b="0" dirty="0">
                <a:solidFill>
                  <a:srgbClr val="444444"/>
                </a:solidFill>
                <a:latin typeface="+mn-lt"/>
                <a:ea typeface="+mn-ea"/>
                <a:cs typeface="+mn-ea"/>
                <a:sym typeface="+mn-lt"/>
              </a:rPr>
              <a:t>的参数影响</a:t>
            </a:r>
          </a:p>
        </p:txBody>
      </p:sp>
      <p:pic>
        <p:nvPicPr>
          <p:cNvPr id="5" name="图片 4">
            <a:extLst>
              <a:ext uri="{FF2B5EF4-FFF2-40B4-BE49-F238E27FC236}">
                <a16:creationId xmlns:a16="http://schemas.microsoft.com/office/drawing/2014/main" id="{3478DAD4-A954-4FE0-92FD-32D649FBE022}"/>
              </a:ext>
            </a:extLst>
          </p:cNvPr>
          <p:cNvPicPr/>
          <p:nvPr/>
        </p:nvPicPr>
        <p:blipFill>
          <a:blip r:embed="rId2"/>
          <a:stretch>
            <a:fillRect/>
          </a:stretch>
        </p:blipFill>
        <p:spPr>
          <a:xfrm>
            <a:off x="2369005" y="1329612"/>
            <a:ext cx="7453990" cy="4198775"/>
          </a:xfrm>
          <a:prstGeom prst="rect">
            <a:avLst/>
          </a:prstGeom>
        </p:spPr>
      </p:pic>
      <p:sp>
        <p:nvSpPr>
          <p:cNvPr id="7" name="文本框 6">
            <a:extLst>
              <a:ext uri="{FF2B5EF4-FFF2-40B4-BE49-F238E27FC236}">
                <a16:creationId xmlns:a16="http://schemas.microsoft.com/office/drawing/2014/main" id="{0B47D832-6814-4303-A95B-8FD4EF5D5422}"/>
              </a:ext>
            </a:extLst>
          </p:cNvPr>
          <p:cNvSpPr txBox="1"/>
          <p:nvPr/>
        </p:nvSpPr>
        <p:spPr>
          <a:xfrm>
            <a:off x="2340429" y="5833283"/>
            <a:ext cx="7511142" cy="369332"/>
          </a:xfrm>
          <a:prstGeom prst="rect">
            <a:avLst/>
          </a:prstGeom>
          <a:noFill/>
        </p:spPr>
        <p:txBody>
          <a:bodyPr wrap="square" rtlCol="0">
            <a:spAutoFit/>
          </a:bodyPr>
          <a:lstStyle/>
          <a:p>
            <a:pPr algn="ctr"/>
            <a:r>
              <a:rPr lang="zh-CN" altLang="en-US" dirty="0"/>
              <a:t>对参数的选取要求宽松，大部分的参数选取都能得到较好结果！</a:t>
            </a:r>
          </a:p>
        </p:txBody>
      </p:sp>
    </p:spTree>
    <p:extLst>
      <p:ext uri="{BB962C8B-B14F-4D97-AF65-F5344CB8AC3E}">
        <p14:creationId xmlns:p14="http://schemas.microsoft.com/office/powerpoint/2010/main" val="94769136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第五部分</a:t>
            </a: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论文结论</a:t>
            </a:r>
          </a:p>
        </p:txBody>
      </p:sp>
    </p:spTree>
    <p:extLst>
      <p:ext uri="{BB962C8B-B14F-4D97-AF65-F5344CB8AC3E}">
        <p14:creationId xmlns:p14="http://schemas.microsoft.com/office/powerpoint/2010/main" val="143822695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1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42">
            <a:extLst>
              <a:ext uri="{FF2B5EF4-FFF2-40B4-BE49-F238E27FC236}">
                <a16:creationId xmlns:a16="http://schemas.microsoft.com/office/drawing/2014/main" id="{0768FBC7-4AF0-4822-847F-9B6FBCF3BB15}"/>
              </a:ext>
            </a:extLst>
          </p:cNvPr>
          <p:cNvSpPr txBox="1"/>
          <p:nvPr/>
        </p:nvSpPr>
        <p:spPr>
          <a:xfrm>
            <a:off x="1311470" y="315858"/>
            <a:ext cx="7627257"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5. </a:t>
            </a:r>
            <a:r>
              <a:rPr lang="zh-CN" altLang="en-US" b="0" dirty="0">
                <a:solidFill>
                  <a:srgbClr val="444444"/>
                </a:solidFill>
                <a:latin typeface="+mn-lt"/>
                <a:ea typeface="+mn-ea"/>
                <a:cs typeface="+mn-ea"/>
                <a:sym typeface="+mn-lt"/>
              </a:rPr>
              <a:t>论文总结</a:t>
            </a:r>
          </a:p>
        </p:txBody>
      </p:sp>
      <p:sp>
        <p:nvSpPr>
          <p:cNvPr id="3" name="椭圆 2">
            <a:extLst>
              <a:ext uri="{FF2B5EF4-FFF2-40B4-BE49-F238E27FC236}">
                <a16:creationId xmlns:a16="http://schemas.microsoft.com/office/drawing/2014/main" id="{658DBF85-6F5B-48DF-AC61-3703FCB8FE89}"/>
              </a:ext>
            </a:extLst>
          </p:cNvPr>
          <p:cNvSpPr/>
          <p:nvPr/>
        </p:nvSpPr>
        <p:spPr>
          <a:xfrm>
            <a:off x="4623059" y="1156996"/>
            <a:ext cx="2945882" cy="1679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ETSAA</a:t>
            </a:r>
            <a:endParaRPr lang="zh-CN" altLang="en-US" dirty="0"/>
          </a:p>
        </p:txBody>
      </p:sp>
      <p:sp>
        <p:nvSpPr>
          <p:cNvPr id="4" name="椭圆 3">
            <a:extLst>
              <a:ext uri="{FF2B5EF4-FFF2-40B4-BE49-F238E27FC236}">
                <a16:creationId xmlns:a16="http://schemas.microsoft.com/office/drawing/2014/main" id="{4A0EDAB9-BDEF-448D-BF0D-8C8EEC34D25F}"/>
              </a:ext>
            </a:extLst>
          </p:cNvPr>
          <p:cNvSpPr/>
          <p:nvPr/>
        </p:nvSpPr>
        <p:spPr>
          <a:xfrm>
            <a:off x="2379306" y="2631233"/>
            <a:ext cx="2407298" cy="1679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精英选择策略</a:t>
            </a:r>
          </a:p>
        </p:txBody>
      </p:sp>
      <p:sp>
        <p:nvSpPr>
          <p:cNvPr id="9" name="椭圆 8">
            <a:extLst>
              <a:ext uri="{FF2B5EF4-FFF2-40B4-BE49-F238E27FC236}">
                <a16:creationId xmlns:a16="http://schemas.microsoft.com/office/drawing/2014/main" id="{3C5F73C0-E2F2-4706-928E-222835D4BE93}"/>
              </a:ext>
            </a:extLst>
          </p:cNvPr>
          <p:cNvSpPr/>
          <p:nvPr/>
        </p:nvSpPr>
        <p:spPr>
          <a:xfrm>
            <a:off x="7629331" y="2631233"/>
            <a:ext cx="2407298" cy="16795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自适应参数</a:t>
            </a:r>
          </a:p>
        </p:txBody>
      </p:sp>
      <p:sp>
        <p:nvSpPr>
          <p:cNvPr id="8" name="箭头: 右 7">
            <a:extLst>
              <a:ext uri="{FF2B5EF4-FFF2-40B4-BE49-F238E27FC236}">
                <a16:creationId xmlns:a16="http://schemas.microsoft.com/office/drawing/2014/main" id="{1FF909B7-6DFC-419F-8F33-A4764AD9A1C7}"/>
              </a:ext>
            </a:extLst>
          </p:cNvPr>
          <p:cNvSpPr/>
          <p:nvPr/>
        </p:nvSpPr>
        <p:spPr>
          <a:xfrm rot="8117105">
            <a:off x="3918857" y="2435290"/>
            <a:ext cx="998376" cy="643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箭头: 右 11">
            <a:extLst>
              <a:ext uri="{FF2B5EF4-FFF2-40B4-BE49-F238E27FC236}">
                <a16:creationId xmlns:a16="http://schemas.microsoft.com/office/drawing/2014/main" id="{54348037-4D6F-4DF5-8FA1-90EE10FD6D37}"/>
              </a:ext>
            </a:extLst>
          </p:cNvPr>
          <p:cNvSpPr/>
          <p:nvPr/>
        </p:nvSpPr>
        <p:spPr>
          <a:xfrm rot="2509598">
            <a:off x="7281036" y="2426611"/>
            <a:ext cx="998376" cy="6438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6203C2E-C2C4-4CA5-932C-CFC98FE168C8}"/>
              </a:ext>
            </a:extLst>
          </p:cNvPr>
          <p:cNvSpPr txBox="1"/>
          <p:nvPr/>
        </p:nvSpPr>
        <p:spPr>
          <a:xfrm>
            <a:off x="2379306" y="4575324"/>
            <a:ext cx="2873829"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保存优良个体</a:t>
            </a:r>
            <a:endParaRPr lang="en-US" altLang="zh-CN" dirty="0"/>
          </a:p>
          <a:p>
            <a:pPr marL="285750" indent="-285750">
              <a:buFont typeface="Wingdings" panose="05000000000000000000" pitchFamily="2" charset="2"/>
              <a:buChar char="ü"/>
            </a:pPr>
            <a:r>
              <a:rPr lang="zh-CN" altLang="en-US" dirty="0"/>
              <a:t>促进寻找全局最优解</a:t>
            </a:r>
          </a:p>
        </p:txBody>
      </p:sp>
      <p:sp>
        <p:nvSpPr>
          <p:cNvPr id="14" name="文本框 13">
            <a:extLst>
              <a:ext uri="{FF2B5EF4-FFF2-40B4-BE49-F238E27FC236}">
                <a16:creationId xmlns:a16="http://schemas.microsoft.com/office/drawing/2014/main" id="{03CCA763-CB58-4228-BC5E-A6FFFB2CA325}"/>
              </a:ext>
            </a:extLst>
          </p:cNvPr>
          <p:cNvSpPr txBox="1"/>
          <p:nvPr/>
        </p:nvSpPr>
        <p:spPr>
          <a:xfrm>
            <a:off x="7629331" y="4559446"/>
            <a:ext cx="2873829" cy="646331"/>
          </a:xfrm>
          <a:prstGeom prst="rect">
            <a:avLst/>
          </a:prstGeom>
          <a:noFill/>
        </p:spPr>
        <p:txBody>
          <a:bodyPr wrap="square" rtlCol="0">
            <a:spAutoFit/>
          </a:bodyPr>
          <a:lstStyle/>
          <a:p>
            <a:pPr marL="285750" indent="-285750">
              <a:buFont typeface="Wingdings" panose="05000000000000000000" pitchFamily="2" charset="2"/>
              <a:buChar char="ü"/>
            </a:pPr>
            <a:r>
              <a:rPr lang="zh-CN" altLang="en-US" dirty="0"/>
              <a:t>算法参数自适应调整</a:t>
            </a:r>
            <a:endParaRPr lang="en-US" altLang="zh-CN" dirty="0"/>
          </a:p>
          <a:p>
            <a:pPr marL="285750" indent="-285750">
              <a:buFont typeface="Wingdings" panose="05000000000000000000" pitchFamily="2" charset="2"/>
              <a:buChar char="ü"/>
            </a:pPr>
            <a:r>
              <a:rPr lang="zh-CN" altLang="en-US" dirty="0"/>
              <a:t>有助于处理更复杂任务</a:t>
            </a:r>
          </a:p>
        </p:txBody>
      </p:sp>
    </p:spTree>
    <p:extLst>
      <p:ext uri="{BB962C8B-B14F-4D97-AF65-F5344CB8AC3E}">
        <p14:creationId xmlns:p14="http://schemas.microsoft.com/office/powerpoint/2010/main" val="39430492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8" grpId="0" animBg="1"/>
      <p:bldP spid="12" grpId="0" animBg="1"/>
      <p:bldP spid="10" grpId="0"/>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F3B29DC-3C1E-4571-B68A-E25EFD3B0763}"/>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7" name="图片 6">
            <a:extLst>
              <a:ext uri="{FF2B5EF4-FFF2-40B4-BE49-F238E27FC236}">
                <a16:creationId xmlns:a16="http://schemas.microsoft.com/office/drawing/2014/main" id="{6C774C83-6782-48C9-98AF-F1BC764DBC7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397" t="24071" r="37290" b="24627"/>
          <a:stretch/>
        </p:blipFill>
        <p:spPr>
          <a:xfrm>
            <a:off x="5359400" y="536575"/>
            <a:ext cx="1473200" cy="1679326"/>
          </a:xfrm>
          <a:prstGeom prst="rect">
            <a:avLst/>
          </a:prstGeom>
        </p:spPr>
      </p:pic>
      <p:sp>
        <p:nvSpPr>
          <p:cNvPr id="17" name="文本框 16">
            <a:extLst>
              <a:ext uri="{FF2B5EF4-FFF2-40B4-BE49-F238E27FC236}">
                <a16:creationId xmlns:a16="http://schemas.microsoft.com/office/drawing/2014/main" id="{FAE64323-C918-4DDA-8DE5-3A39BDC59763}"/>
              </a:ext>
            </a:extLst>
          </p:cNvPr>
          <p:cNvSpPr txBox="1"/>
          <p:nvPr/>
        </p:nvSpPr>
        <p:spPr>
          <a:xfrm>
            <a:off x="2328445" y="2492976"/>
            <a:ext cx="7535103" cy="1107996"/>
          </a:xfrm>
          <a:prstGeom prst="rect">
            <a:avLst/>
          </a:prstGeom>
          <a:noFill/>
        </p:spPr>
        <p:txBody>
          <a:bodyPr wrap="square" rtlCol="0">
            <a:spAutoFit/>
          </a:bodyPr>
          <a:lstStyle/>
          <a:p>
            <a:pPr algn="dist"/>
            <a:r>
              <a:rPr lang="zh-CN" altLang="en-US" sz="6600" b="1" dirty="0">
                <a:solidFill>
                  <a:srgbClr val="484848"/>
                </a:solidFill>
                <a:cs typeface="+mn-ea"/>
                <a:sym typeface="+mn-lt"/>
              </a:rPr>
              <a:t>谢谢您的观看</a:t>
            </a:r>
          </a:p>
        </p:txBody>
      </p:sp>
      <p:sp>
        <p:nvSpPr>
          <p:cNvPr id="18" name="文本框 17">
            <a:extLst>
              <a:ext uri="{FF2B5EF4-FFF2-40B4-BE49-F238E27FC236}">
                <a16:creationId xmlns:a16="http://schemas.microsoft.com/office/drawing/2014/main" id="{AA5FC903-C042-4D22-8A82-DA8EF344EFC5}"/>
              </a:ext>
            </a:extLst>
          </p:cNvPr>
          <p:cNvSpPr txBox="1"/>
          <p:nvPr/>
        </p:nvSpPr>
        <p:spPr>
          <a:xfrm>
            <a:off x="2477070" y="4026902"/>
            <a:ext cx="7237857" cy="400110"/>
          </a:xfrm>
          <a:prstGeom prst="rect">
            <a:avLst/>
          </a:prstGeom>
          <a:noFill/>
        </p:spPr>
        <p:txBody>
          <a:bodyPr wrap="square" rtlCol="0">
            <a:spAutoFit/>
          </a:bodyPr>
          <a:lstStyle/>
          <a:p>
            <a:pPr algn="dist"/>
            <a:r>
              <a:rPr lang="en-US" altLang="zh-CN" sz="2000">
                <a:solidFill>
                  <a:srgbClr val="484848"/>
                </a:solidFill>
                <a:cs typeface="+mn-ea"/>
                <a:sym typeface="+mn-lt"/>
              </a:rPr>
              <a:t>Thank you for watching</a:t>
            </a:r>
            <a:endParaRPr lang="zh-CN" altLang="en-US" sz="2000" dirty="0">
              <a:solidFill>
                <a:srgbClr val="484848"/>
              </a:solidFill>
              <a:cs typeface="+mn-ea"/>
              <a:sym typeface="+mn-lt"/>
            </a:endParaRPr>
          </a:p>
        </p:txBody>
      </p:sp>
      <p:sp>
        <p:nvSpPr>
          <p:cNvPr id="19" name="文本框 18">
            <a:extLst>
              <a:ext uri="{FF2B5EF4-FFF2-40B4-BE49-F238E27FC236}">
                <a16:creationId xmlns:a16="http://schemas.microsoft.com/office/drawing/2014/main" id="{08DC3E3B-3D7C-4EF5-8B63-EE3E5B39BE39}"/>
              </a:ext>
            </a:extLst>
          </p:cNvPr>
          <p:cNvSpPr txBox="1"/>
          <p:nvPr/>
        </p:nvSpPr>
        <p:spPr>
          <a:xfrm>
            <a:off x="4155733" y="4896280"/>
            <a:ext cx="3880529" cy="523220"/>
          </a:xfrm>
          <a:prstGeom prst="rect">
            <a:avLst/>
          </a:prstGeom>
          <a:noFill/>
        </p:spPr>
        <p:txBody>
          <a:bodyPr wrap="square" rtlCol="0">
            <a:spAutoFit/>
          </a:bodyPr>
          <a:lstStyle/>
          <a:p>
            <a:pPr algn="ctr"/>
            <a:r>
              <a:rPr lang="en-US" altLang="zh-CN" sz="2800" dirty="0">
                <a:solidFill>
                  <a:srgbClr val="484848"/>
                </a:solidFill>
                <a:cs typeface="+mn-ea"/>
                <a:sym typeface="+mn-lt"/>
              </a:rPr>
              <a:t>18</a:t>
            </a:r>
            <a:r>
              <a:rPr lang="zh-CN" altLang="en-US" sz="2800" dirty="0">
                <a:solidFill>
                  <a:srgbClr val="484848"/>
                </a:solidFill>
                <a:cs typeface="+mn-ea"/>
                <a:sym typeface="+mn-lt"/>
              </a:rPr>
              <a:t>级计科</a:t>
            </a:r>
            <a:r>
              <a:rPr lang="en-US" altLang="zh-CN" sz="2800" dirty="0">
                <a:solidFill>
                  <a:srgbClr val="484848"/>
                </a:solidFill>
                <a:cs typeface="+mn-ea"/>
                <a:sym typeface="+mn-lt"/>
              </a:rPr>
              <a:t>2</a:t>
            </a:r>
            <a:r>
              <a:rPr lang="zh-CN" altLang="en-US" sz="2800" dirty="0">
                <a:solidFill>
                  <a:srgbClr val="484848"/>
                </a:solidFill>
                <a:cs typeface="+mn-ea"/>
                <a:sym typeface="+mn-lt"/>
              </a:rPr>
              <a:t>班  叶劲亨</a:t>
            </a:r>
          </a:p>
        </p:txBody>
      </p:sp>
      <p:grpSp>
        <p:nvGrpSpPr>
          <p:cNvPr id="2" name="组合 1">
            <a:extLst>
              <a:ext uri="{FF2B5EF4-FFF2-40B4-BE49-F238E27FC236}">
                <a16:creationId xmlns:a16="http://schemas.microsoft.com/office/drawing/2014/main" id="{FE2DE64C-4B43-49F1-9FF0-6AF4CB3B4DDA}"/>
              </a:ext>
            </a:extLst>
          </p:cNvPr>
          <p:cNvGrpSpPr/>
          <p:nvPr/>
        </p:nvGrpSpPr>
        <p:grpSpPr>
          <a:xfrm>
            <a:off x="-1" y="3794229"/>
            <a:ext cx="12195977" cy="71730"/>
            <a:chOff x="-1" y="3794229"/>
            <a:chExt cx="12195977" cy="71730"/>
          </a:xfrm>
        </p:grpSpPr>
        <p:sp>
          <p:nvSpPr>
            <p:cNvPr id="9" name="矩形 8">
              <a:extLst>
                <a:ext uri="{FF2B5EF4-FFF2-40B4-BE49-F238E27FC236}">
                  <a16:creationId xmlns:a16="http://schemas.microsoft.com/office/drawing/2014/main" id="{714E2647-81FC-4C15-842A-CC557B11C546}"/>
                </a:ext>
              </a:extLst>
            </p:cNvPr>
            <p:cNvSpPr/>
            <p:nvPr/>
          </p:nvSpPr>
          <p:spPr>
            <a:xfrm>
              <a:off x="-1"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
              <a:extLst>
                <a:ext uri="{FF2B5EF4-FFF2-40B4-BE49-F238E27FC236}">
                  <a16:creationId xmlns:a16="http://schemas.microsoft.com/office/drawing/2014/main" id="{E9599FE8-5AB4-49CA-9CBF-A5A67E44283E}"/>
                </a:ext>
              </a:extLst>
            </p:cNvPr>
            <p:cNvSpPr/>
            <p:nvPr/>
          </p:nvSpPr>
          <p:spPr>
            <a:xfrm>
              <a:off x="1304630"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a:extLst>
                <a:ext uri="{FF2B5EF4-FFF2-40B4-BE49-F238E27FC236}">
                  <a16:creationId xmlns:a16="http://schemas.microsoft.com/office/drawing/2014/main" id="{A5B519EC-9FFA-4465-8EE8-112CBECAB1C3}"/>
                </a:ext>
              </a:extLst>
            </p:cNvPr>
            <p:cNvSpPr/>
            <p:nvPr/>
          </p:nvSpPr>
          <p:spPr>
            <a:xfrm>
              <a:off x="2877018"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a16="http://schemas.microsoft.com/office/drawing/2014/main" id="{BE54C905-3CFC-44CF-97E6-F60D0ABF4F26}"/>
                </a:ext>
              </a:extLst>
            </p:cNvPr>
            <p:cNvSpPr/>
            <p:nvPr/>
          </p:nvSpPr>
          <p:spPr>
            <a:xfrm>
              <a:off x="4181649"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8" name="矩形 27">
              <a:extLst>
                <a:ext uri="{FF2B5EF4-FFF2-40B4-BE49-F238E27FC236}">
                  <a16:creationId xmlns:a16="http://schemas.microsoft.com/office/drawing/2014/main" id="{B894C46E-1190-4995-A2CD-090F3037BB82}"/>
                </a:ext>
              </a:extLst>
            </p:cNvPr>
            <p:cNvSpPr/>
            <p:nvPr/>
          </p:nvSpPr>
          <p:spPr>
            <a:xfrm>
              <a:off x="5754037"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矩形 28">
              <a:extLst>
                <a:ext uri="{FF2B5EF4-FFF2-40B4-BE49-F238E27FC236}">
                  <a16:creationId xmlns:a16="http://schemas.microsoft.com/office/drawing/2014/main" id="{F639BB04-0FC6-44FC-A9DD-10203C795D4E}"/>
                </a:ext>
              </a:extLst>
            </p:cNvPr>
            <p:cNvSpPr/>
            <p:nvPr/>
          </p:nvSpPr>
          <p:spPr>
            <a:xfrm>
              <a:off x="7058668"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a:extLst>
                <a:ext uri="{FF2B5EF4-FFF2-40B4-BE49-F238E27FC236}">
                  <a16:creationId xmlns:a16="http://schemas.microsoft.com/office/drawing/2014/main" id="{126294C3-4510-423F-91C9-CFB81F4C06DA}"/>
                </a:ext>
              </a:extLst>
            </p:cNvPr>
            <p:cNvSpPr/>
            <p:nvPr/>
          </p:nvSpPr>
          <p:spPr>
            <a:xfrm>
              <a:off x="8631056" y="3794229"/>
              <a:ext cx="1316485"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a:extLst>
                <a:ext uri="{FF2B5EF4-FFF2-40B4-BE49-F238E27FC236}">
                  <a16:creationId xmlns:a16="http://schemas.microsoft.com/office/drawing/2014/main" id="{1AA23EDA-2145-4429-9291-BCEFE412F9F5}"/>
                </a:ext>
              </a:extLst>
            </p:cNvPr>
            <p:cNvSpPr/>
            <p:nvPr/>
          </p:nvSpPr>
          <p:spPr>
            <a:xfrm>
              <a:off x="9935687" y="3794229"/>
              <a:ext cx="1572388" cy="71730"/>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5124E841-AC0D-4F4A-BD21-A7ED49971213}"/>
                </a:ext>
              </a:extLst>
            </p:cNvPr>
            <p:cNvSpPr/>
            <p:nvPr/>
          </p:nvSpPr>
          <p:spPr>
            <a:xfrm>
              <a:off x="11508076" y="3794229"/>
              <a:ext cx="687900" cy="71730"/>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extLst>
      <p:ext uri="{BB962C8B-B14F-4D97-AF65-F5344CB8AC3E}">
        <p14:creationId xmlns:p14="http://schemas.microsoft.com/office/powerpoint/2010/main" val="335785517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par>
                          <p:cTn id="10" fill="hold">
                            <p:stCondLst>
                              <p:cond delay="500"/>
                            </p:stCondLst>
                            <p:childTnLst>
                              <p:par>
                                <p:cTn id="11" presetID="41" presetClass="entr" presetSubtype="0" fill="hold" grpId="0" nodeType="afterEffect">
                                  <p:stCondLst>
                                    <p:cond delay="0"/>
                                  </p:stCondLst>
                                  <p:iterate type="lt">
                                    <p:tmPct val="10000"/>
                                  </p:iterate>
                                  <p:childTnLst>
                                    <p:set>
                                      <p:cBhvr>
                                        <p:cTn id="12" dur="1" fill="hold">
                                          <p:stCondLst>
                                            <p:cond delay="0"/>
                                          </p:stCondLst>
                                        </p:cTn>
                                        <p:tgtEl>
                                          <p:spTgt spid="17"/>
                                        </p:tgtEl>
                                        <p:attrNameLst>
                                          <p:attrName>style.visibility</p:attrName>
                                        </p:attrNameLst>
                                      </p:cBhvr>
                                      <p:to>
                                        <p:strVal val="visible"/>
                                      </p:to>
                                    </p:set>
                                    <p:anim calcmode="lin" valueType="num">
                                      <p:cBhvr>
                                        <p:cTn id="13" dur="500" fill="hold"/>
                                        <p:tgtEl>
                                          <p:spTgt spid="17"/>
                                        </p:tgtEl>
                                        <p:attrNameLst>
                                          <p:attrName>ppt_x</p:attrName>
                                        </p:attrNameLst>
                                      </p:cBhvr>
                                      <p:tavLst>
                                        <p:tav tm="0">
                                          <p:val>
                                            <p:strVal val="#ppt_x"/>
                                          </p:val>
                                        </p:tav>
                                        <p:tav tm="50000">
                                          <p:val>
                                            <p:strVal val="#ppt_x+.1"/>
                                          </p:val>
                                        </p:tav>
                                        <p:tav tm="100000">
                                          <p:val>
                                            <p:strVal val="#ppt_x"/>
                                          </p:val>
                                        </p:tav>
                                      </p:tavLst>
                                    </p:anim>
                                    <p:anim calcmode="lin" valueType="num">
                                      <p:cBhvr>
                                        <p:cTn id="14" dur="500" fill="hold"/>
                                        <p:tgtEl>
                                          <p:spTgt spid="17"/>
                                        </p:tgtEl>
                                        <p:attrNameLst>
                                          <p:attrName>ppt_y</p:attrName>
                                        </p:attrNameLst>
                                      </p:cBhvr>
                                      <p:tavLst>
                                        <p:tav tm="0">
                                          <p:val>
                                            <p:strVal val="#ppt_y"/>
                                          </p:val>
                                        </p:tav>
                                        <p:tav tm="100000">
                                          <p:val>
                                            <p:strVal val="#ppt_y"/>
                                          </p:val>
                                        </p:tav>
                                      </p:tavLst>
                                    </p:anim>
                                    <p:anim calcmode="lin" valueType="num">
                                      <p:cBhvr>
                                        <p:cTn id="15" dur="500" fill="hold"/>
                                        <p:tgtEl>
                                          <p:spTgt spid="17"/>
                                        </p:tgtEl>
                                        <p:attrNameLst>
                                          <p:attrName>ppt_h</p:attrName>
                                        </p:attrNameLst>
                                      </p:cBhvr>
                                      <p:tavLst>
                                        <p:tav tm="0">
                                          <p:val>
                                            <p:strVal val="#ppt_h/10"/>
                                          </p:val>
                                        </p:tav>
                                        <p:tav tm="50000">
                                          <p:val>
                                            <p:strVal val="#ppt_h+.01"/>
                                          </p:val>
                                        </p:tav>
                                        <p:tav tm="100000">
                                          <p:val>
                                            <p:strVal val="#ppt_h"/>
                                          </p:val>
                                        </p:tav>
                                      </p:tavLst>
                                    </p:anim>
                                    <p:anim calcmode="lin" valueType="num">
                                      <p:cBhvr>
                                        <p:cTn id="16" dur="500" fill="hold"/>
                                        <p:tgtEl>
                                          <p:spTgt spid="17"/>
                                        </p:tgtEl>
                                        <p:attrNameLst>
                                          <p:attrName>ppt_w</p:attrName>
                                        </p:attrNameLst>
                                      </p:cBhvr>
                                      <p:tavLst>
                                        <p:tav tm="0">
                                          <p:val>
                                            <p:strVal val="#ppt_w/10"/>
                                          </p:val>
                                        </p:tav>
                                        <p:tav tm="50000">
                                          <p:val>
                                            <p:strVal val="#ppt_w+.01"/>
                                          </p:val>
                                        </p:tav>
                                        <p:tav tm="100000">
                                          <p:val>
                                            <p:strVal val="#ppt_w"/>
                                          </p:val>
                                        </p:tav>
                                      </p:tavLst>
                                    </p:anim>
                                    <p:animEffect transition="in" filter="fade">
                                      <p:cBhvr>
                                        <p:cTn id="17" dur="500" tmFilter="0,0; .5, 1; 1, 1"/>
                                        <p:tgtEl>
                                          <p:spTgt spid="17"/>
                                        </p:tgtEl>
                                      </p:cBhvr>
                                    </p:animEffect>
                                  </p:childTnLst>
                                </p:cTn>
                              </p:par>
                            </p:childTnLst>
                          </p:cTn>
                        </p:par>
                        <p:par>
                          <p:cTn id="18" fill="hold">
                            <p:stCondLst>
                              <p:cond delay="125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750"/>
                            </p:stCondLst>
                            <p:childTnLst>
                              <p:par>
                                <p:cTn id="23" presetID="22" presetClass="entr" presetSubtype="8"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500"/>
                                        <p:tgtEl>
                                          <p:spTgt spid="18"/>
                                        </p:tgtEl>
                                      </p:cBhvr>
                                    </p:animEffect>
                                  </p:childTnLst>
                                </p:cTn>
                              </p:par>
                            </p:childTnLst>
                          </p:cTn>
                        </p:par>
                        <p:par>
                          <p:cTn id="26" fill="hold">
                            <p:stCondLst>
                              <p:cond delay="2250"/>
                            </p:stCondLst>
                            <p:childTnLst>
                              <p:par>
                                <p:cTn id="27" presetID="2" presetClass="entr" presetSubtype="4"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additive="base">
                                        <p:cTn id="29" dur="500" fill="hold"/>
                                        <p:tgtEl>
                                          <p:spTgt spid="19"/>
                                        </p:tgtEl>
                                        <p:attrNameLst>
                                          <p:attrName>ppt_x</p:attrName>
                                        </p:attrNameLst>
                                      </p:cBhvr>
                                      <p:tavLst>
                                        <p:tav tm="0">
                                          <p:val>
                                            <p:strVal val="#ppt_x"/>
                                          </p:val>
                                        </p:tav>
                                        <p:tav tm="100000">
                                          <p:val>
                                            <p:strVal val="#ppt_x"/>
                                          </p:val>
                                        </p:tav>
                                      </p:tavLst>
                                    </p:anim>
                                    <p:anim calcmode="lin" valueType="num">
                                      <p:cBhvr additive="base">
                                        <p:cTn id="3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第一部分</a:t>
            </a: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云任务调度问题介绍</a:t>
            </a:r>
          </a:p>
        </p:txBody>
      </p:sp>
    </p:spTree>
    <p:extLst>
      <p:ext uri="{BB962C8B-B14F-4D97-AF65-F5344CB8AC3E}">
        <p14:creationId xmlns:p14="http://schemas.microsoft.com/office/powerpoint/2010/main" val="108484862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40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42">
            <a:extLst>
              <a:ext uri="{FF2B5EF4-FFF2-40B4-BE49-F238E27FC236}">
                <a16:creationId xmlns:a16="http://schemas.microsoft.com/office/drawing/2014/main" id="{F2F7ED78-01B1-4A10-BC0B-D1209C2179E5}"/>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1.1 </a:t>
            </a:r>
            <a:r>
              <a:rPr lang="zh-CN" altLang="en-US" b="0" dirty="0">
                <a:solidFill>
                  <a:srgbClr val="444444"/>
                </a:solidFill>
                <a:latin typeface="+mn-lt"/>
                <a:ea typeface="+mn-ea"/>
                <a:cs typeface="+mn-ea"/>
                <a:sym typeface="+mn-lt"/>
              </a:rPr>
              <a:t>云任务的拓扑结构</a:t>
            </a:r>
          </a:p>
        </p:txBody>
      </p:sp>
      <p:pic>
        <p:nvPicPr>
          <p:cNvPr id="22" name="图片 21">
            <a:extLst>
              <a:ext uri="{FF2B5EF4-FFF2-40B4-BE49-F238E27FC236}">
                <a16:creationId xmlns:a16="http://schemas.microsoft.com/office/drawing/2014/main" id="{31DECDF2-7951-4C48-ABFE-D0B013916EC8}"/>
              </a:ext>
            </a:extLst>
          </p:cNvPr>
          <p:cNvPicPr>
            <a:picLocks noChangeAspect="1"/>
          </p:cNvPicPr>
          <p:nvPr/>
        </p:nvPicPr>
        <p:blipFill>
          <a:blip r:embed="rId2"/>
          <a:stretch>
            <a:fillRect/>
          </a:stretch>
        </p:blipFill>
        <p:spPr>
          <a:xfrm>
            <a:off x="4155322" y="1481312"/>
            <a:ext cx="3881356" cy="2185618"/>
          </a:xfrm>
          <a:prstGeom prst="rect">
            <a:avLst/>
          </a:prstGeom>
        </p:spPr>
      </p:pic>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8B465C36-D02E-4A11-A40F-0C1ACD79D2E1}"/>
                  </a:ext>
                </a:extLst>
              </p:cNvPr>
              <p:cNvSpPr txBox="1"/>
              <p:nvPr/>
            </p:nvSpPr>
            <p:spPr>
              <a:xfrm>
                <a:off x="1001485" y="4086783"/>
                <a:ext cx="10189029" cy="1783886"/>
              </a:xfrm>
              <a:prstGeom prst="rect">
                <a:avLst/>
              </a:prstGeom>
              <a:noFill/>
            </p:spPr>
            <p:txBody>
              <a:bodyPr wrap="square" rtlCol="0">
                <a:spAutoFit/>
              </a:bodyPr>
              <a:lstStyle/>
              <a:p>
                <a:pPr algn="just">
                  <a:lnSpc>
                    <a:spcPct val="150000"/>
                  </a:lnSpc>
                </a:pPr>
                <a:r>
                  <a:rPr lang="zh-CN" altLang="en-US" dirty="0"/>
                  <a:t>一个任务流中有许多的任务，而这些任务之间存在一个拓扑结构，即任务之间有着父子关系，这个结构可以形成一个无回路有向图（</a:t>
                </a:r>
                <a:r>
                  <a:rPr lang="en-US" altLang="zh-CN" dirty="0"/>
                  <a:t>DAG</a:t>
                </a:r>
                <a:r>
                  <a:rPr lang="zh-CN" altLang="en-US" dirty="0"/>
                  <a:t>）。</a:t>
                </a:r>
                <a:endParaRPr lang="en-US" altLang="zh-CN" dirty="0"/>
              </a:p>
              <a:p>
                <a:pPr algn="just">
                  <a:lnSpc>
                    <a:spcPct val="150000"/>
                  </a:lnSpc>
                </a:pPr>
                <a:r>
                  <a:rPr lang="zh-CN" altLang="en-US" dirty="0"/>
                  <a:t>我们定义一个任务流 </a:t>
                </a:r>
                <a:r>
                  <a:rPr lang="en-US" altLang="zh-CN"/>
                  <a:t>W=(T,</a:t>
                </a:r>
                <a:r>
                  <a:rPr lang="en-US" altLang="zh-CN" dirty="0" err="1"/>
                  <a:t>E</a:t>
                </a:r>
                <a:r>
                  <a:rPr lang="en-US" altLang="zh-CN" dirty="0"/>
                  <a:t>)</a:t>
                </a:r>
                <a:r>
                  <a:rPr lang="zh-CN" altLang="en-US"/>
                  <a:t>，其中</a:t>
                </a:r>
                <a:r>
                  <a:rPr lang="en-US" altLang="zh-CN"/>
                  <a:t>T</a:t>
                </a:r>
                <a:r>
                  <a:rPr lang="zh-CN" altLang="en-US"/>
                  <a:t>是</a:t>
                </a:r>
                <a:r>
                  <a:rPr lang="zh-CN" altLang="en-US" dirty="0"/>
                  <a:t>所有任务的集合，</a:t>
                </a:r>
                <a:r>
                  <a:rPr lang="en-US" altLang="zh-CN" dirty="0"/>
                  <a:t>E</a:t>
                </a:r>
                <a:r>
                  <a:rPr lang="zh-CN" altLang="en-US" dirty="0"/>
                  <a:t>是所有边的集合。</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𝑖𝑗</m:t>
                        </m:r>
                      </m:sub>
                    </m:sSub>
                  </m:oMath>
                </a14:m>
                <a:r>
                  <a:rPr lang="zh-CN" altLang="en-US" dirty="0"/>
                  <a:t>表示任务</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𝑗</m:t>
                        </m:r>
                      </m:sub>
                    </m:sSub>
                  </m:oMath>
                </a14:m>
                <a:r>
                  <a:rPr lang="zh-CN" altLang="en-US" dirty="0"/>
                  <a:t>必须在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执行完之后才能执行，即</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𝑗</m:t>
                        </m:r>
                      </m:sub>
                    </m:sSub>
                  </m:oMath>
                </a14:m>
                <a:r>
                  <a:rPr lang="zh-CN" altLang="en-US" dirty="0"/>
                  <a:t>是</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的子任务。</a:t>
                </a:r>
              </a:p>
            </p:txBody>
          </p:sp>
        </mc:Choice>
        <mc:Fallback>
          <p:sp>
            <p:nvSpPr>
              <p:cNvPr id="23" name="文本框 22">
                <a:extLst>
                  <a:ext uri="{FF2B5EF4-FFF2-40B4-BE49-F238E27FC236}">
                    <a16:creationId xmlns:a16="http://schemas.microsoft.com/office/drawing/2014/main" id="{8B465C36-D02E-4A11-A40F-0C1ACD79D2E1}"/>
                  </a:ext>
                </a:extLst>
              </p:cNvPr>
              <p:cNvSpPr txBox="1">
                <a:spLocks noRot="1" noChangeAspect="1" noMove="1" noResize="1" noEditPoints="1" noAdjustHandles="1" noChangeArrowheads="1" noChangeShapeType="1" noTextEdit="1"/>
              </p:cNvSpPr>
              <p:nvPr/>
            </p:nvSpPr>
            <p:spPr>
              <a:xfrm>
                <a:off x="1001485" y="4086783"/>
                <a:ext cx="10189029" cy="1783886"/>
              </a:xfrm>
              <a:prstGeom prst="rect">
                <a:avLst/>
              </a:prstGeom>
              <a:blipFill>
                <a:blip r:embed="rId3"/>
                <a:stretch>
                  <a:fillRect l="-478" r="-478" b="-307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801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2">
            <a:extLst>
              <a:ext uri="{FF2B5EF4-FFF2-40B4-BE49-F238E27FC236}">
                <a16:creationId xmlns:a16="http://schemas.microsoft.com/office/drawing/2014/main" id="{F794CAF2-A895-41AB-993B-4E8DAF28F8D8}"/>
              </a:ext>
            </a:extLst>
          </p:cNvPr>
          <p:cNvSpPr txBox="1"/>
          <p:nvPr/>
        </p:nvSpPr>
        <p:spPr>
          <a:xfrm>
            <a:off x="1311470" y="315858"/>
            <a:ext cx="3649369"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1.2 </a:t>
            </a:r>
            <a:r>
              <a:rPr lang="zh-CN" altLang="en-US" b="0" dirty="0">
                <a:solidFill>
                  <a:srgbClr val="444444"/>
                </a:solidFill>
                <a:latin typeface="+mn-lt"/>
                <a:ea typeface="+mn-ea"/>
                <a:cs typeface="+mn-ea"/>
                <a:sym typeface="+mn-lt"/>
              </a:rPr>
              <a:t>云计算资源调度</a:t>
            </a:r>
          </a:p>
        </p:txBody>
      </p:sp>
      <p:pic>
        <p:nvPicPr>
          <p:cNvPr id="45" name="图片 44">
            <a:extLst>
              <a:ext uri="{FF2B5EF4-FFF2-40B4-BE49-F238E27FC236}">
                <a16:creationId xmlns:a16="http://schemas.microsoft.com/office/drawing/2014/main" id="{221299B6-6714-42DC-B0B8-DB934053C049}"/>
              </a:ext>
            </a:extLst>
          </p:cNvPr>
          <p:cNvPicPr>
            <a:picLocks noChangeAspect="1"/>
          </p:cNvPicPr>
          <p:nvPr/>
        </p:nvPicPr>
        <p:blipFill>
          <a:blip r:embed="rId2"/>
          <a:stretch>
            <a:fillRect/>
          </a:stretch>
        </p:blipFill>
        <p:spPr>
          <a:xfrm>
            <a:off x="2112904" y="1545160"/>
            <a:ext cx="7966192" cy="2261730"/>
          </a:xfrm>
          <a:prstGeom prst="rect">
            <a:avLst/>
          </a:prstGeom>
        </p:spPr>
      </p:pic>
      <p:sp>
        <p:nvSpPr>
          <p:cNvPr id="48" name="文本框 47">
            <a:extLst>
              <a:ext uri="{FF2B5EF4-FFF2-40B4-BE49-F238E27FC236}">
                <a16:creationId xmlns:a16="http://schemas.microsoft.com/office/drawing/2014/main" id="{09999BD9-93EA-4449-B264-AA370079E4ED}"/>
              </a:ext>
            </a:extLst>
          </p:cNvPr>
          <p:cNvSpPr txBox="1"/>
          <p:nvPr/>
        </p:nvSpPr>
        <p:spPr>
          <a:xfrm>
            <a:off x="1001485" y="4241940"/>
            <a:ext cx="10189029" cy="874407"/>
          </a:xfrm>
          <a:prstGeom prst="rect">
            <a:avLst/>
          </a:prstGeom>
          <a:noFill/>
        </p:spPr>
        <p:txBody>
          <a:bodyPr wrap="square" rtlCol="0">
            <a:spAutoFit/>
          </a:bodyPr>
          <a:lstStyle/>
          <a:p>
            <a:pPr algn="just">
              <a:lnSpc>
                <a:spcPct val="150000"/>
              </a:lnSpc>
            </a:pPr>
            <a:r>
              <a:rPr lang="zh-CN" altLang="en-US" dirty="0"/>
              <a:t>如何合理的安排</a:t>
            </a:r>
            <a:r>
              <a:rPr lang="zh-CN" altLang="en-US"/>
              <a:t>云任务</a:t>
            </a:r>
            <a:r>
              <a:rPr lang="en-US" altLang="zh-CN"/>
              <a:t>t</a:t>
            </a:r>
            <a:r>
              <a:rPr lang="zh-CN" altLang="en-US"/>
              <a:t>与计算资源</a:t>
            </a:r>
            <a:r>
              <a:rPr lang="en-US" altLang="zh-CN"/>
              <a:t>r</a:t>
            </a:r>
            <a:r>
              <a:rPr lang="zh-CN" altLang="en-US"/>
              <a:t>的</a:t>
            </a:r>
            <a:r>
              <a:rPr lang="zh-CN" altLang="en-US" dirty="0"/>
              <a:t>映射关系，使得处理完所有的云任务所需的时间最少就是本论文研究的主要问题。</a:t>
            </a:r>
          </a:p>
        </p:txBody>
      </p:sp>
      <p:sp>
        <p:nvSpPr>
          <p:cNvPr id="46" name="矩形: 圆角 45">
            <a:extLst>
              <a:ext uri="{FF2B5EF4-FFF2-40B4-BE49-F238E27FC236}">
                <a16:creationId xmlns:a16="http://schemas.microsoft.com/office/drawing/2014/main" id="{C8B3DE33-38C4-4311-90F7-ED69471AE5AB}"/>
              </a:ext>
            </a:extLst>
          </p:cNvPr>
          <p:cNvSpPr/>
          <p:nvPr/>
        </p:nvSpPr>
        <p:spPr>
          <a:xfrm>
            <a:off x="802433" y="1744974"/>
            <a:ext cx="1194318" cy="53184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t>云任务</a:t>
            </a:r>
          </a:p>
        </p:txBody>
      </p:sp>
      <p:sp>
        <p:nvSpPr>
          <p:cNvPr id="49" name="矩形: 圆角 48">
            <a:extLst>
              <a:ext uri="{FF2B5EF4-FFF2-40B4-BE49-F238E27FC236}">
                <a16:creationId xmlns:a16="http://schemas.microsoft.com/office/drawing/2014/main" id="{BA56EDB1-DB6A-462A-AD3F-905FDC4FD07A}"/>
              </a:ext>
            </a:extLst>
          </p:cNvPr>
          <p:cNvSpPr/>
          <p:nvPr/>
        </p:nvSpPr>
        <p:spPr>
          <a:xfrm>
            <a:off x="802433" y="3149072"/>
            <a:ext cx="1194318" cy="53184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计算资源</a:t>
            </a:r>
          </a:p>
        </p:txBody>
      </p:sp>
      <p:sp>
        <p:nvSpPr>
          <p:cNvPr id="50" name="箭头: 右 49">
            <a:extLst>
              <a:ext uri="{FF2B5EF4-FFF2-40B4-BE49-F238E27FC236}">
                <a16:creationId xmlns:a16="http://schemas.microsoft.com/office/drawing/2014/main" id="{ABBAB1F8-70B7-4F56-8506-09097DF9C92F}"/>
              </a:ext>
            </a:extLst>
          </p:cNvPr>
          <p:cNvSpPr/>
          <p:nvPr/>
        </p:nvSpPr>
        <p:spPr>
          <a:xfrm rot="10800000">
            <a:off x="2229057" y="3303042"/>
            <a:ext cx="2496418" cy="251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箭头: 右 50">
            <a:extLst>
              <a:ext uri="{FF2B5EF4-FFF2-40B4-BE49-F238E27FC236}">
                <a16:creationId xmlns:a16="http://schemas.microsoft.com/office/drawing/2014/main" id="{0CEF9F69-3B83-4129-A9E5-66E3352FE9D8}"/>
              </a:ext>
            </a:extLst>
          </p:cNvPr>
          <p:cNvSpPr/>
          <p:nvPr/>
        </p:nvSpPr>
        <p:spPr>
          <a:xfrm rot="10800000">
            <a:off x="1996751" y="1821948"/>
            <a:ext cx="335902" cy="2519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03141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6" grpId="0" animBg="1"/>
      <p:bldP spid="49" grpId="0" animBg="1"/>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第二部分</a:t>
            </a: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2232214" y="3346064"/>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en-US" altLang="zh-CN" sz="6600" dirty="0">
                <a:solidFill>
                  <a:srgbClr val="484848"/>
                </a:solidFill>
                <a:latin typeface="+mn-lt"/>
                <a:ea typeface="+mn-ea"/>
                <a:cs typeface="+mn-ea"/>
                <a:sym typeface="+mn-lt"/>
              </a:rPr>
              <a:t>FCFS</a:t>
            </a:r>
            <a:r>
              <a:rPr lang="zh-CN" altLang="en-US" sz="6600" dirty="0">
                <a:solidFill>
                  <a:srgbClr val="484848"/>
                </a:solidFill>
                <a:latin typeface="+mn-lt"/>
                <a:ea typeface="+mn-ea"/>
                <a:cs typeface="+mn-ea"/>
                <a:sym typeface="+mn-lt"/>
              </a:rPr>
              <a:t>贪心算法</a:t>
            </a:r>
          </a:p>
        </p:txBody>
      </p:sp>
    </p:spTree>
    <p:extLst>
      <p:ext uri="{BB962C8B-B14F-4D97-AF65-F5344CB8AC3E}">
        <p14:creationId xmlns:p14="http://schemas.microsoft.com/office/powerpoint/2010/main" val="398355746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3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2">
            <a:extLst>
              <a:ext uri="{FF2B5EF4-FFF2-40B4-BE49-F238E27FC236}">
                <a16:creationId xmlns:a16="http://schemas.microsoft.com/office/drawing/2014/main" id="{2052E58D-DADD-4C07-A293-B9F72BF007B9}"/>
              </a:ext>
            </a:extLst>
          </p:cNvPr>
          <p:cNvSpPr txBox="1"/>
          <p:nvPr/>
        </p:nvSpPr>
        <p:spPr>
          <a:xfrm>
            <a:off x="1311470" y="315858"/>
            <a:ext cx="4398865"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2.1 FCFS</a:t>
            </a:r>
            <a:r>
              <a:rPr lang="zh-CN" altLang="en-US" b="0" dirty="0">
                <a:solidFill>
                  <a:srgbClr val="444444"/>
                </a:solidFill>
                <a:latin typeface="+mn-lt"/>
                <a:ea typeface="+mn-ea"/>
                <a:cs typeface="+mn-ea"/>
                <a:sym typeface="+mn-lt"/>
              </a:rPr>
              <a:t>算法</a:t>
            </a:r>
            <a:r>
              <a:rPr lang="en-US" altLang="zh-CN" b="0" dirty="0">
                <a:solidFill>
                  <a:srgbClr val="444444"/>
                </a:solidFill>
                <a:latin typeface="+mn-lt"/>
                <a:ea typeface="+mn-ea"/>
                <a:cs typeface="+mn-ea"/>
                <a:sym typeface="+mn-lt"/>
              </a:rPr>
              <a:t>——</a:t>
            </a:r>
            <a:r>
              <a:rPr lang="zh-CN" altLang="en-US" b="0" dirty="0">
                <a:solidFill>
                  <a:srgbClr val="444444"/>
                </a:solidFill>
                <a:latin typeface="+mn-lt"/>
                <a:ea typeface="+mn-ea"/>
                <a:cs typeface="+mn-ea"/>
                <a:sym typeface="+mn-lt"/>
              </a:rPr>
              <a:t>伪代码</a:t>
            </a:r>
          </a:p>
        </p:txBody>
      </p:sp>
      <p:sp>
        <p:nvSpPr>
          <p:cNvPr id="48" name="文本框 47">
            <a:extLst>
              <a:ext uri="{FF2B5EF4-FFF2-40B4-BE49-F238E27FC236}">
                <a16:creationId xmlns:a16="http://schemas.microsoft.com/office/drawing/2014/main" id="{8FC732BC-F88A-47FC-A467-E90B1CD370FE}"/>
              </a:ext>
            </a:extLst>
          </p:cNvPr>
          <p:cNvSpPr txBox="1"/>
          <p:nvPr/>
        </p:nvSpPr>
        <p:spPr>
          <a:xfrm>
            <a:off x="690465" y="2091550"/>
            <a:ext cx="10338318" cy="3090398"/>
          </a:xfrm>
          <a:prstGeom prst="rect">
            <a:avLst/>
          </a:prstGeom>
          <a:noFill/>
        </p:spPr>
        <p:txBody>
          <a:bodyPr wrap="square" rtlCol="0">
            <a:spAutoFit/>
          </a:bodyPr>
          <a:lstStyle/>
          <a:p>
            <a:r>
              <a:rPr lang="zh-CN" altLang="en-US" dirty="0"/>
              <a:t>伪代码</a:t>
            </a:r>
            <a:endParaRPr lang="en-US" altLang="zh-CN" dirty="0"/>
          </a:p>
          <a:p>
            <a:endParaRPr lang="en-US" altLang="zh-CN" dirty="0"/>
          </a:p>
          <a:p>
            <a:pPr marL="342900" indent="-342900">
              <a:lnSpc>
                <a:spcPct val="150000"/>
              </a:lnSpc>
              <a:buFont typeface="+mj-lt"/>
              <a:buAutoNum type="arabicPeriod"/>
            </a:pPr>
            <a:r>
              <a:rPr lang="zh-CN" altLang="en-US" dirty="0"/>
              <a:t>顺序选择一个待处理的云任务，判断该任务是否能够处理（其父节点已被处理完毕）；</a:t>
            </a:r>
            <a:endParaRPr lang="en-US" altLang="zh-CN" dirty="0"/>
          </a:p>
          <a:p>
            <a:pPr marL="342900" indent="-342900">
              <a:lnSpc>
                <a:spcPct val="150000"/>
              </a:lnSpc>
              <a:buFont typeface="+mj-lt"/>
              <a:buAutoNum type="arabicPeriod"/>
            </a:pPr>
            <a:r>
              <a:rPr lang="zh-CN" altLang="en-US" dirty="0"/>
              <a:t>如果该任务能被处理，则挑选一个闲置的且处理该任务最快的计算资源进行处理，得到一个云任务</a:t>
            </a:r>
            <a:r>
              <a:rPr lang="en-US" altLang="zh-CN" dirty="0"/>
              <a:t>-</a:t>
            </a:r>
            <a:r>
              <a:rPr lang="zh-CN" altLang="en-US" dirty="0"/>
              <a:t>云计算资源映射（</a:t>
            </a:r>
            <a:r>
              <a:rPr lang="en-US" altLang="zh-CN" dirty="0"/>
              <a:t>t</a:t>
            </a:r>
            <a:r>
              <a:rPr lang="zh-CN" altLang="en-US" dirty="0"/>
              <a:t>，</a:t>
            </a:r>
            <a:r>
              <a:rPr lang="en-US" altLang="zh-CN" dirty="0"/>
              <a:t>s</a:t>
            </a:r>
            <a:r>
              <a:rPr lang="zh-CN" altLang="en-US" dirty="0"/>
              <a:t>）；</a:t>
            </a:r>
            <a:endParaRPr lang="en-US" altLang="zh-CN" dirty="0"/>
          </a:p>
          <a:p>
            <a:pPr marL="342900" indent="-342900">
              <a:lnSpc>
                <a:spcPct val="150000"/>
              </a:lnSpc>
              <a:buFont typeface="+mj-lt"/>
              <a:buAutoNum type="arabicPeriod"/>
            </a:pPr>
            <a:r>
              <a:rPr lang="zh-CN" altLang="en-US" dirty="0"/>
              <a:t>判断所有云任务是否都被遍历过，如果是，获取最快处理完毕的云任务，计算当前时间，否则继续顺序选择下一个待处理的云任务；</a:t>
            </a:r>
            <a:endParaRPr lang="en-US" altLang="zh-CN" dirty="0"/>
          </a:p>
          <a:p>
            <a:pPr marL="342900" indent="-342900">
              <a:lnSpc>
                <a:spcPct val="150000"/>
              </a:lnSpc>
              <a:buFont typeface="+mj-lt"/>
              <a:buAutoNum type="arabicPeriod"/>
            </a:pPr>
            <a:r>
              <a:rPr lang="zh-CN" altLang="en-US" dirty="0"/>
              <a:t>判断所有云任务是否处理完毕，如果是，则结束程序，返回耗时结果；否则跳转到第一步。</a:t>
            </a:r>
            <a:endParaRPr lang="en-US" altLang="zh-CN" dirty="0"/>
          </a:p>
        </p:txBody>
      </p:sp>
      <p:cxnSp>
        <p:nvCxnSpPr>
          <p:cNvPr id="53" name="直接连接符 52">
            <a:extLst>
              <a:ext uri="{FF2B5EF4-FFF2-40B4-BE49-F238E27FC236}">
                <a16:creationId xmlns:a16="http://schemas.microsoft.com/office/drawing/2014/main" id="{52EB8DA7-09FF-4957-ACD9-A4D97CAC114C}"/>
              </a:ext>
            </a:extLst>
          </p:cNvPr>
          <p:cNvCxnSpPr>
            <a:cxnSpLocks/>
          </p:cNvCxnSpPr>
          <p:nvPr/>
        </p:nvCxnSpPr>
        <p:spPr>
          <a:xfrm>
            <a:off x="690465" y="2481174"/>
            <a:ext cx="1033831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52560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42">
            <a:extLst>
              <a:ext uri="{FF2B5EF4-FFF2-40B4-BE49-F238E27FC236}">
                <a16:creationId xmlns:a16="http://schemas.microsoft.com/office/drawing/2014/main" id="{AC828C3E-7FF7-4F68-A95F-801045203E87}"/>
              </a:ext>
            </a:extLst>
          </p:cNvPr>
          <p:cNvSpPr txBox="1"/>
          <p:nvPr/>
        </p:nvSpPr>
        <p:spPr>
          <a:xfrm>
            <a:off x="1311470" y="315858"/>
            <a:ext cx="4902718" cy="430887"/>
          </a:xfrm>
          <a:prstGeom prst="rect">
            <a:avLst/>
          </a:prstGeom>
          <a:noFill/>
          <a:ln>
            <a:noFill/>
          </a:ln>
        </p:spPr>
        <p:txBody>
          <a:bodyPr vert="horz" wrap="square" lIns="0" tIns="0" rIns="0" bIns="0" numCol="1" anchor="t" anchorCtr="0" compatLnSpc="1">
            <a:spAutoFit/>
          </a:bodyPr>
          <a:lstStyle>
            <a:defPPr>
              <a:defRPr lang="zh-CN"/>
            </a:defPPr>
            <a:lvl1pPr marL="0" marR="0" lvl="0" indent="0" defTabSz="914400" eaLnBrk="1" latinLnBrk="0" hangingPunct="1">
              <a:lnSpc>
                <a:spcPct val="100000"/>
              </a:lnSpc>
              <a:buClrTx/>
              <a:buSzTx/>
              <a:buFontTx/>
              <a:buNone/>
              <a:defRPr kumimoji="0" sz="2800" b="1" i="0" u="none" strike="noStrike" cap="none" normalizeH="0" baseline="0">
                <a:ln>
                  <a:noFill/>
                </a:ln>
                <a:effectLst/>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b="0" dirty="0">
                <a:solidFill>
                  <a:srgbClr val="444444"/>
                </a:solidFill>
                <a:latin typeface="+mn-lt"/>
                <a:ea typeface="+mn-ea"/>
                <a:cs typeface="+mn-ea"/>
                <a:sym typeface="+mn-lt"/>
              </a:rPr>
              <a:t>2.2 FCFS</a:t>
            </a:r>
            <a:r>
              <a:rPr lang="zh-CN" altLang="en-US" b="0" dirty="0">
                <a:solidFill>
                  <a:srgbClr val="444444"/>
                </a:solidFill>
                <a:latin typeface="+mn-lt"/>
                <a:ea typeface="+mn-ea"/>
                <a:cs typeface="+mn-ea"/>
                <a:sym typeface="+mn-lt"/>
              </a:rPr>
              <a:t>算法</a:t>
            </a:r>
            <a:r>
              <a:rPr lang="en-US" altLang="zh-CN" b="0" dirty="0">
                <a:solidFill>
                  <a:srgbClr val="444444"/>
                </a:solidFill>
                <a:latin typeface="+mn-lt"/>
                <a:ea typeface="+mn-ea"/>
                <a:cs typeface="+mn-ea"/>
                <a:sym typeface="+mn-lt"/>
              </a:rPr>
              <a:t>——</a:t>
            </a:r>
            <a:r>
              <a:rPr lang="zh-CN" altLang="en-US" b="0" dirty="0">
                <a:solidFill>
                  <a:srgbClr val="444444"/>
                </a:solidFill>
                <a:latin typeface="+mn-lt"/>
                <a:ea typeface="+mn-ea"/>
                <a:cs typeface="+mn-ea"/>
                <a:sym typeface="+mn-lt"/>
              </a:rPr>
              <a:t>流程图</a:t>
            </a:r>
            <a:endParaRPr lang="en-US" altLang="zh-CN" b="0" dirty="0">
              <a:solidFill>
                <a:srgbClr val="444444"/>
              </a:solidFill>
              <a:latin typeface="+mn-lt"/>
              <a:ea typeface="+mn-ea"/>
              <a:cs typeface="+mn-ea"/>
              <a:sym typeface="+mn-lt"/>
            </a:endParaRPr>
          </a:p>
        </p:txBody>
      </p:sp>
      <p:sp>
        <p:nvSpPr>
          <p:cNvPr id="24" name="矩形: 圆角 23">
            <a:extLst>
              <a:ext uri="{FF2B5EF4-FFF2-40B4-BE49-F238E27FC236}">
                <a16:creationId xmlns:a16="http://schemas.microsoft.com/office/drawing/2014/main" id="{42EF4842-0643-47E9-8689-B9F3C6115A13}"/>
              </a:ext>
            </a:extLst>
          </p:cNvPr>
          <p:cNvSpPr/>
          <p:nvPr/>
        </p:nvSpPr>
        <p:spPr>
          <a:xfrm>
            <a:off x="4219769" y="1020024"/>
            <a:ext cx="2794519" cy="491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顺序选择一个待处理的云任务</a:t>
            </a:r>
          </a:p>
        </p:txBody>
      </p:sp>
      <p:sp>
        <p:nvSpPr>
          <p:cNvPr id="30" name="矩形: 圆角 29">
            <a:extLst>
              <a:ext uri="{FF2B5EF4-FFF2-40B4-BE49-F238E27FC236}">
                <a16:creationId xmlns:a16="http://schemas.microsoft.com/office/drawing/2014/main" id="{1D0C7084-4BF4-414A-B552-B157C08E4D50}"/>
              </a:ext>
            </a:extLst>
          </p:cNvPr>
          <p:cNvSpPr/>
          <p:nvPr/>
        </p:nvSpPr>
        <p:spPr>
          <a:xfrm>
            <a:off x="4516014" y="2821576"/>
            <a:ext cx="2202026" cy="4314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得到一</a:t>
            </a:r>
            <a:r>
              <a:rPr lang="zh-CN" altLang="en-US" sz="1400"/>
              <a:t>个（</a:t>
            </a:r>
            <a:r>
              <a:rPr lang="en-US" altLang="zh-CN" sz="1400"/>
              <a:t>t</a:t>
            </a:r>
            <a:r>
              <a:rPr lang="zh-CN" altLang="en-US" sz="1400"/>
              <a:t>，</a:t>
            </a:r>
            <a:r>
              <a:rPr lang="en-US" altLang="zh-CN" sz="1400" dirty="0"/>
              <a:t>s</a:t>
            </a:r>
            <a:r>
              <a:rPr lang="zh-CN" altLang="en-US" sz="1400" dirty="0"/>
              <a:t>）映射</a:t>
            </a:r>
          </a:p>
        </p:txBody>
      </p:sp>
      <p:sp>
        <p:nvSpPr>
          <p:cNvPr id="31" name="菱形 30">
            <a:extLst>
              <a:ext uri="{FF2B5EF4-FFF2-40B4-BE49-F238E27FC236}">
                <a16:creationId xmlns:a16="http://schemas.microsoft.com/office/drawing/2014/main" id="{B580D323-F757-436E-BC30-A34CC95E8A11}"/>
              </a:ext>
            </a:extLst>
          </p:cNvPr>
          <p:cNvSpPr/>
          <p:nvPr/>
        </p:nvSpPr>
        <p:spPr>
          <a:xfrm>
            <a:off x="4595325" y="1796557"/>
            <a:ext cx="2043405" cy="82060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该任务能被处理？</a:t>
            </a:r>
          </a:p>
        </p:txBody>
      </p:sp>
      <p:sp>
        <p:nvSpPr>
          <p:cNvPr id="34" name="菱形 33">
            <a:extLst>
              <a:ext uri="{FF2B5EF4-FFF2-40B4-BE49-F238E27FC236}">
                <a16:creationId xmlns:a16="http://schemas.microsoft.com/office/drawing/2014/main" id="{6F8F01C0-BD16-4E33-94D2-63A4EF33C53D}"/>
              </a:ext>
            </a:extLst>
          </p:cNvPr>
          <p:cNvSpPr/>
          <p:nvPr/>
        </p:nvSpPr>
        <p:spPr>
          <a:xfrm>
            <a:off x="4441370" y="3570743"/>
            <a:ext cx="2351314" cy="931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所有云任务都被遍历过？</a:t>
            </a:r>
          </a:p>
        </p:txBody>
      </p:sp>
      <p:sp>
        <p:nvSpPr>
          <p:cNvPr id="36" name="菱形 35">
            <a:extLst>
              <a:ext uri="{FF2B5EF4-FFF2-40B4-BE49-F238E27FC236}">
                <a16:creationId xmlns:a16="http://schemas.microsoft.com/office/drawing/2014/main" id="{43E15F90-F281-48A3-8985-D96A3F6928E7}"/>
              </a:ext>
            </a:extLst>
          </p:cNvPr>
          <p:cNvSpPr/>
          <p:nvPr/>
        </p:nvSpPr>
        <p:spPr>
          <a:xfrm>
            <a:off x="4441370" y="4820186"/>
            <a:ext cx="2351314" cy="93170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所有云任务都处理完毕？</a:t>
            </a:r>
          </a:p>
        </p:txBody>
      </p:sp>
      <p:sp>
        <p:nvSpPr>
          <p:cNvPr id="37" name="矩形: 圆角 36">
            <a:extLst>
              <a:ext uri="{FF2B5EF4-FFF2-40B4-BE49-F238E27FC236}">
                <a16:creationId xmlns:a16="http://schemas.microsoft.com/office/drawing/2014/main" id="{68374D90-9141-40CE-89D3-DE9B5391687A}"/>
              </a:ext>
            </a:extLst>
          </p:cNvPr>
          <p:cNvSpPr/>
          <p:nvPr/>
        </p:nvSpPr>
        <p:spPr>
          <a:xfrm>
            <a:off x="4219769" y="6030579"/>
            <a:ext cx="2794519" cy="4914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t>结束程序，返回耗时结果</a:t>
            </a:r>
          </a:p>
        </p:txBody>
      </p:sp>
      <p:cxnSp>
        <p:nvCxnSpPr>
          <p:cNvPr id="40" name="直接箭头连接符 39">
            <a:extLst>
              <a:ext uri="{FF2B5EF4-FFF2-40B4-BE49-F238E27FC236}">
                <a16:creationId xmlns:a16="http://schemas.microsoft.com/office/drawing/2014/main" id="{428B08BE-20E2-4E4D-B687-4D66E82A22E5}"/>
              </a:ext>
            </a:extLst>
          </p:cNvPr>
          <p:cNvCxnSpPr>
            <a:stCxn id="24" idx="2"/>
            <a:endCxn id="31" idx="0"/>
          </p:cNvCxnSpPr>
          <p:nvPr/>
        </p:nvCxnSpPr>
        <p:spPr>
          <a:xfrm flipH="1">
            <a:off x="5617028" y="1511436"/>
            <a:ext cx="1" cy="285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CC47D0F5-63CD-43CA-99BB-F2E02EC2D05B}"/>
              </a:ext>
            </a:extLst>
          </p:cNvPr>
          <p:cNvCxnSpPr>
            <a:stCxn id="31" idx="2"/>
            <a:endCxn id="30" idx="0"/>
          </p:cNvCxnSpPr>
          <p:nvPr/>
        </p:nvCxnSpPr>
        <p:spPr>
          <a:xfrm flipH="1">
            <a:off x="5617027" y="2617158"/>
            <a:ext cx="1" cy="2044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接箭头连接符 44">
            <a:extLst>
              <a:ext uri="{FF2B5EF4-FFF2-40B4-BE49-F238E27FC236}">
                <a16:creationId xmlns:a16="http://schemas.microsoft.com/office/drawing/2014/main" id="{7DC6CDAA-4621-46AB-BF04-E609E3CED6EF}"/>
              </a:ext>
            </a:extLst>
          </p:cNvPr>
          <p:cNvCxnSpPr>
            <a:stCxn id="30" idx="2"/>
            <a:endCxn id="34" idx="0"/>
          </p:cNvCxnSpPr>
          <p:nvPr/>
        </p:nvCxnSpPr>
        <p:spPr>
          <a:xfrm>
            <a:off x="5617027" y="3253005"/>
            <a:ext cx="0" cy="317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a:extLst>
              <a:ext uri="{FF2B5EF4-FFF2-40B4-BE49-F238E27FC236}">
                <a16:creationId xmlns:a16="http://schemas.microsoft.com/office/drawing/2014/main" id="{C29C8901-216B-4084-B7E9-36537FD7A899}"/>
              </a:ext>
            </a:extLst>
          </p:cNvPr>
          <p:cNvCxnSpPr>
            <a:stCxn id="34" idx="2"/>
            <a:endCxn id="36" idx="0"/>
          </p:cNvCxnSpPr>
          <p:nvPr/>
        </p:nvCxnSpPr>
        <p:spPr>
          <a:xfrm>
            <a:off x="5617027" y="4502448"/>
            <a:ext cx="0" cy="3177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a:extLst>
              <a:ext uri="{FF2B5EF4-FFF2-40B4-BE49-F238E27FC236}">
                <a16:creationId xmlns:a16="http://schemas.microsoft.com/office/drawing/2014/main" id="{C66D7EA1-F518-4868-8912-A43ACECB36AA}"/>
              </a:ext>
            </a:extLst>
          </p:cNvPr>
          <p:cNvCxnSpPr>
            <a:stCxn id="36" idx="2"/>
            <a:endCxn id="37" idx="0"/>
          </p:cNvCxnSpPr>
          <p:nvPr/>
        </p:nvCxnSpPr>
        <p:spPr>
          <a:xfrm>
            <a:off x="5617027" y="5751891"/>
            <a:ext cx="2" cy="2786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连接符: 肘形 53">
            <a:extLst>
              <a:ext uri="{FF2B5EF4-FFF2-40B4-BE49-F238E27FC236}">
                <a16:creationId xmlns:a16="http://schemas.microsoft.com/office/drawing/2014/main" id="{A6E4F77C-B02D-4088-BD5A-335DB6B8D659}"/>
              </a:ext>
            </a:extLst>
          </p:cNvPr>
          <p:cNvCxnSpPr>
            <a:stCxn id="31" idx="3"/>
            <a:endCxn id="24" idx="3"/>
          </p:cNvCxnSpPr>
          <p:nvPr/>
        </p:nvCxnSpPr>
        <p:spPr>
          <a:xfrm flipV="1">
            <a:off x="6638730" y="1265730"/>
            <a:ext cx="375558" cy="941128"/>
          </a:xfrm>
          <a:prstGeom prst="bentConnector3">
            <a:avLst>
              <a:gd name="adj1" fmla="val 160869"/>
            </a:avLst>
          </a:prstGeom>
          <a:ln>
            <a:tailEnd type="triangle"/>
          </a:ln>
        </p:spPr>
        <p:style>
          <a:lnRef idx="1">
            <a:schemeClr val="dk1"/>
          </a:lnRef>
          <a:fillRef idx="0">
            <a:schemeClr val="dk1"/>
          </a:fillRef>
          <a:effectRef idx="0">
            <a:schemeClr val="dk1"/>
          </a:effectRef>
          <a:fontRef idx="minor">
            <a:schemeClr val="tx1"/>
          </a:fontRef>
        </p:style>
      </p:cxnSp>
      <p:cxnSp>
        <p:nvCxnSpPr>
          <p:cNvPr id="56" name="连接符: 肘形 55">
            <a:extLst>
              <a:ext uri="{FF2B5EF4-FFF2-40B4-BE49-F238E27FC236}">
                <a16:creationId xmlns:a16="http://schemas.microsoft.com/office/drawing/2014/main" id="{E3AB4B78-18FD-4AB1-A54A-8B1E98E6D785}"/>
              </a:ext>
            </a:extLst>
          </p:cNvPr>
          <p:cNvCxnSpPr>
            <a:stCxn id="34" idx="3"/>
            <a:endCxn id="24" idx="3"/>
          </p:cNvCxnSpPr>
          <p:nvPr/>
        </p:nvCxnSpPr>
        <p:spPr>
          <a:xfrm flipV="1">
            <a:off x="6792684" y="1265730"/>
            <a:ext cx="221604" cy="2770866"/>
          </a:xfrm>
          <a:prstGeom prst="bentConnector3">
            <a:avLst>
              <a:gd name="adj1" fmla="val 203157"/>
            </a:avLst>
          </a:prstGeom>
          <a:ln>
            <a:tailEnd type="triangle"/>
          </a:ln>
        </p:spPr>
        <p:style>
          <a:lnRef idx="1">
            <a:schemeClr val="dk1"/>
          </a:lnRef>
          <a:fillRef idx="0">
            <a:schemeClr val="dk1"/>
          </a:fillRef>
          <a:effectRef idx="0">
            <a:schemeClr val="dk1"/>
          </a:effectRef>
          <a:fontRef idx="minor">
            <a:schemeClr val="tx1"/>
          </a:fontRef>
        </p:style>
      </p:cxnSp>
      <p:cxnSp>
        <p:nvCxnSpPr>
          <p:cNvPr id="60" name="连接符: 肘形 59">
            <a:extLst>
              <a:ext uri="{FF2B5EF4-FFF2-40B4-BE49-F238E27FC236}">
                <a16:creationId xmlns:a16="http://schemas.microsoft.com/office/drawing/2014/main" id="{DCE32642-7C46-4559-B0CF-CC994AE45D20}"/>
              </a:ext>
            </a:extLst>
          </p:cNvPr>
          <p:cNvCxnSpPr>
            <a:stCxn id="36" idx="3"/>
            <a:endCxn id="24" idx="3"/>
          </p:cNvCxnSpPr>
          <p:nvPr/>
        </p:nvCxnSpPr>
        <p:spPr>
          <a:xfrm flipV="1">
            <a:off x="6792684" y="1265730"/>
            <a:ext cx="221604" cy="4020309"/>
          </a:xfrm>
          <a:prstGeom prst="bentConnector3">
            <a:avLst>
              <a:gd name="adj1" fmla="val 203157"/>
            </a:avLst>
          </a:prstGeom>
          <a:ln>
            <a:tailEnd type="triangle"/>
          </a:ln>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154E5E5F-1BEB-434E-9F5B-C77D5EF525CB}"/>
              </a:ext>
            </a:extLst>
          </p:cNvPr>
          <p:cNvSpPr txBox="1"/>
          <p:nvPr/>
        </p:nvSpPr>
        <p:spPr>
          <a:xfrm>
            <a:off x="6792684" y="1855402"/>
            <a:ext cx="296248" cy="369332"/>
          </a:xfrm>
          <a:prstGeom prst="rect">
            <a:avLst/>
          </a:prstGeom>
          <a:noFill/>
        </p:spPr>
        <p:txBody>
          <a:bodyPr wrap="square" rtlCol="0">
            <a:spAutoFit/>
          </a:bodyPr>
          <a:lstStyle/>
          <a:p>
            <a:r>
              <a:rPr lang="en-US" altLang="zh-CN" dirty="0"/>
              <a:t>N</a:t>
            </a:r>
            <a:endParaRPr lang="zh-CN" altLang="en-US" dirty="0"/>
          </a:p>
        </p:txBody>
      </p:sp>
      <p:sp>
        <p:nvSpPr>
          <p:cNvPr id="62" name="文本框 61">
            <a:extLst>
              <a:ext uri="{FF2B5EF4-FFF2-40B4-BE49-F238E27FC236}">
                <a16:creationId xmlns:a16="http://schemas.microsoft.com/office/drawing/2014/main" id="{43FF03D1-42FC-4417-B642-D59902B486FE}"/>
              </a:ext>
            </a:extLst>
          </p:cNvPr>
          <p:cNvSpPr txBox="1"/>
          <p:nvPr/>
        </p:nvSpPr>
        <p:spPr>
          <a:xfrm>
            <a:off x="6792684" y="3673061"/>
            <a:ext cx="296248" cy="369332"/>
          </a:xfrm>
          <a:prstGeom prst="rect">
            <a:avLst/>
          </a:prstGeom>
          <a:noFill/>
        </p:spPr>
        <p:txBody>
          <a:bodyPr wrap="square" rtlCol="0">
            <a:spAutoFit/>
          </a:bodyPr>
          <a:lstStyle/>
          <a:p>
            <a:r>
              <a:rPr lang="en-US" altLang="zh-CN" dirty="0"/>
              <a:t>N</a:t>
            </a:r>
            <a:endParaRPr lang="zh-CN" altLang="en-US" dirty="0"/>
          </a:p>
        </p:txBody>
      </p:sp>
      <p:sp>
        <p:nvSpPr>
          <p:cNvPr id="63" name="文本框 62">
            <a:extLst>
              <a:ext uri="{FF2B5EF4-FFF2-40B4-BE49-F238E27FC236}">
                <a16:creationId xmlns:a16="http://schemas.microsoft.com/office/drawing/2014/main" id="{5D130919-1864-41E1-BCAD-E53F8F3EF5EC}"/>
              </a:ext>
            </a:extLst>
          </p:cNvPr>
          <p:cNvSpPr txBox="1"/>
          <p:nvPr/>
        </p:nvSpPr>
        <p:spPr>
          <a:xfrm>
            <a:off x="6792684" y="4916708"/>
            <a:ext cx="296248" cy="369332"/>
          </a:xfrm>
          <a:prstGeom prst="rect">
            <a:avLst/>
          </a:prstGeom>
          <a:noFill/>
        </p:spPr>
        <p:txBody>
          <a:bodyPr wrap="square" rtlCol="0">
            <a:spAutoFit/>
          </a:bodyPr>
          <a:lstStyle/>
          <a:p>
            <a:r>
              <a:rPr lang="en-US" altLang="zh-CN" dirty="0"/>
              <a:t>N</a:t>
            </a:r>
            <a:endParaRPr lang="zh-CN" altLang="en-US" dirty="0"/>
          </a:p>
        </p:txBody>
      </p:sp>
      <p:sp>
        <p:nvSpPr>
          <p:cNvPr id="64" name="文本框 63">
            <a:extLst>
              <a:ext uri="{FF2B5EF4-FFF2-40B4-BE49-F238E27FC236}">
                <a16:creationId xmlns:a16="http://schemas.microsoft.com/office/drawing/2014/main" id="{B7E11832-F12D-4549-8A64-D047A22639CB}"/>
              </a:ext>
            </a:extLst>
          </p:cNvPr>
          <p:cNvSpPr txBox="1"/>
          <p:nvPr/>
        </p:nvSpPr>
        <p:spPr>
          <a:xfrm>
            <a:off x="5166825" y="5699977"/>
            <a:ext cx="296248" cy="369332"/>
          </a:xfrm>
          <a:prstGeom prst="rect">
            <a:avLst/>
          </a:prstGeom>
          <a:noFill/>
        </p:spPr>
        <p:txBody>
          <a:bodyPr wrap="square" rtlCol="0">
            <a:spAutoFit/>
          </a:bodyPr>
          <a:lstStyle/>
          <a:p>
            <a:r>
              <a:rPr lang="en-US" altLang="zh-CN" dirty="0"/>
              <a:t>Y</a:t>
            </a:r>
            <a:endParaRPr lang="zh-CN" altLang="en-US" dirty="0"/>
          </a:p>
        </p:txBody>
      </p:sp>
      <p:sp>
        <p:nvSpPr>
          <p:cNvPr id="65" name="文本框 64">
            <a:extLst>
              <a:ext uri="{FF2B5EF4-FFF2-40B4-BE49-F238E27FC236}">
                <a16:creationId xmlns:a16="http://schemas.microsoft.com/office/drawing/2014/main" id="{C552AFAE-9689-4C88-91C2-14184C9A8FCF}"/>
              </a:ext>
            </a:extLst>
          </p:cNvPr>
          <p:cNvSpPr txBox="1"/>
          <p:nvPr/>
        </p:nvSpPr>
        <p:spPr>
          <a:xfrm>
            <a:off x="5166825" y="2519469"/>
            <a:ext cx="296248" cy="369332"/>
          </a:xfrm>
          <a:prstGeom prst="rect">
            <a:avLst/>
          </a:prstGeom>
          <a:noFill/>
        </p:spPr>
        <p:txBody>
          <a:bodyPr wrap="square" rtlCol="0">
            <a:spAutoFit/>
          </a:bodyPr>
          <a:lstStyle/>
          <a:p>
            <a:r>
              <a:rPr lang="en-US" altLang="zh-CN" dirty="0"/>
              <a:t>Y</a:t>
            </a:r>
            <a:endParaRPr lang="zh-CN" altLang="en-US" dirty="0"/>
          </a:p>
        </p:txBody>
      </p:sp>
      <p:sp>
        <p:nvSpPr>
          <p:cNvPr id="66" name="文本框 65">
            <a:extLst>
              <a:ext uri="{FF2B5EF4-FFF2-40B4-BE49-F238E27FC236}">
                <a16:creationId xmlns:a16="http://schemas.microsoft.com/office/drawing/2014/main" id="{24B00CD0-AE3E-4E3A-8592-1DBE3617C24F}"/>
              </a:ext>
            </a:extLst>
          </p:cNvPr>
          <p:cNvSpPr txBox="1"/>
          <p:nvPr/>
        </p:nvSpPr>
        <p:spPr>
          <a:xfrm>
            <a:off x="5166825" y="4541498"/>
            <a:ext cx="296248" cy="369332"/>
          </a:xfrm>
          <a:prstGeom prst="rect">
            <a:avLst/>
          </a:prstGeom>
          <a:noFill/>
        </p:spPr>
        <p:txBody>
          <a:bodyPr wrap="square" rtlCol="0">
            <a:spAutoFit/>
          </a:bodyPr>
          <a:lstStyle/>
          <a:p>
            <a:r>
              <a:rPr lang="en-US" altLang="zh-CN" dirty="0"/>
              <a:t>Y</a:t>
            </a:r>
            <a:endParaRPr lang="zh-CN" altLang="en-US" dirty="0"/>
          </a:p>
        </p:txBody>
      </p:sp>
    </p:spTree>
    <p:extLst>
      <p:ext uri="{BB962C8B-B14F-4D97-AF65-F5344CB8AC3E}">
        <p14:creationId xmlns:p14="http://schemas.microsoft.com/office/powerpoint/2010/main" val="83609226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1F2CD67A-B099-47BB-A39B-54BFFB77D3B7}"/>
              </a:ext>
            </a:extLst>
          </p:cNvPr>
          <p:cNvPicPr>
            <a:picLocks noChangeAspect="1"/>
          </p:cNvPicPr>
          <p:nvPr/>
        </p:nvPicPr>
        <p:blipFill rotWithShape="1">
          <a:blip r:embed="rId2">
            <a:extLst>
              <a:ext uri="{BEBA8EAE-BF5A-486C-A8C5-ECC9F3942E4B}">
                <a14:imgProps xmlns:a14="http://schemas.microsoft.com/office/drawing/2010/main">
                  <a14:imgLayer>
                    <a14:imgEffect>
                      <a14:brightnessContrast contrast="40000"/>
                    </a14:imgEffect>
                  </a14:imgLayer>
                </a14:imgProps>
              </a:ext>
            </a:extLst>
          </a:blip>
          <a:srcRect l="6659" t="6677" r="6720" b="6693"/>
          <a:stretch/>
        </p:blipFill>
        <p:spPr>
          <a:xfrm>
            <a:off x="-1" y="0"/>
            <a:ext cx="12192001" cy="6858000"/>
          </a:xfrm>
          <a:prstGeom prst="rect">
            <a:avLst/>
          </a:prstGeom>
        </p:spPr>
      </p:pic>
      <p:pic>
        <p:nvPicPr>
          <p:cNvPr id="5" name="图片 4">
            <a:extLst>
              <a:ext uri="{FF2B5EF4-FFF2-40B4-BE49-F238E27FC236}">
                <a16:creationId xmlns:a16="http://schemas.microsoft.com/office/drawing/2014/main" id="{06A0E1BF-1728-479F-B549-3663266EC3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4592" y="6060713"/>
            <a:ext cx="2734062" cy="539497"/>
          </a:xfrm>
          <a:prstGeom prst="rect">
            <a:avLst/>
          </a:prstGeom>
        </p:spPr>
      </p:pic>
      <p:pic>
        <p:nvPicPr>
          <p:cNvPr id="6" name="图片 5">
            <a:extLst>
              <a:ext uri="{FF2B5EF4-FFF2-40B4-BE49-F238E27FC236}">
                <a16:creationId xmlns:a16="http://schemas.microsoft.com/office/drawing/2014/main" id="{F514C474-AAB9-4151-BAC9-FD20AEE290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6510" t="24114" r="34678" b="22737"/>
          <a:stretch/>
        </p:blipFill>
        <p:spPr>
          <a:xfrm>
            <a:off x="1651394" y="1134208"/>
            <a:ext cx="2094129" cy="2172731"/>
          </a:xfrm>
          <a:prstGeom prst="rect">
            <a:avLst/>
          </a:prstGeom>
        </p:spPr>
      </p:pic>
      <p:sp>
        <p:nvSpPr>
          <p:cNvPr id="7" name="TextBox 12">
            <a:extLst>
              <a:ext uri="{FF2B5EF4-FFF2-40B4-BE49-F238E27FC236}">
                <a16:creationId xmlns:a16="http://schemas.microsoft.com/office/drawing/2014/main" id="{E8043F6F-DD71-4645-8971-26F34E1D6B15}"/>
              </a:ext>
            </a:extLst>
          </p:cNvPr>
          <p:cNvSpPr txBox="1"/>
          <p:nvPr/>
        </p:nvSpPr>
        <p:spPr>
          <a:xfrm>
            <a:off x="2472996" y="1849942"/>
            <a:ext cx="8067610" cy="1107996"/>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第三部分</a:t>
            </a:r>
          </a:p>
        </p:txBody>
      </p:sp>
      <p:grpSp>
        <p:nvGrpSpPr>
          <p:cNvPr id="18" name="组合 17">
            <a:extLst>
              <a:ext uri="{FF2B5EF4-FFF2-40B4-BE49-F238E27FC236}">
                <a16:creationId xmlns:a16="http://schemas.microsoft.com/office/drawing/2014/main" id="{AB369D6C-C612-49B5-93B3-5EE8AD9E8D07}"/>
              </a:ext>
            </a:extLst>
          </p:cNvPr>
          <p:cNvGrpSpPr/>
          <p:nvPr/>
        </p:nvGrpSpPr>
        <p:grpSpPr>
          <a:xfrm>
            <a:off x="-4151" y="0"/>
            <a:ext cx="12196151" cy="6858000"/>
            <a:chOff x="-4151" y="0"/>
            <a:chExt cx="12196151" cy="6858000"/>
          </a:xfrm>
        </p:grpSpPr>
        <p:grpSp>
          <p:nvGrpSpPr>
            <p:cNvPr id="19" name="组合 18">
              <a:extLst>
                <a:ext uri="{FF2B5EF4-FFF2-40B4-BE49-F238E27FC236}">
                  <a16:creationId xmlns:a16="http://schemas.microsoft.com/office/drawing/2014/main" id="{3297A512-334C-4BB2-8100-59F63C0B3CD1}"/>
                </a:ext>
              </a:extLst>
            </p:cNvPr>
            <p:cNvGrpSpPr/>
            <p:nvPr/>
          </p:nvGrpSpPr>
          <p:grpSpPr>
            <a:xfrm>
              <a:off x="0" y="0"/>
              <a:ext cx="3001030" cy="109728"/>
              <a:chOff x="0" y="0"/>
              <a:chExt cx="3001030" cy="109728"/>
            </a:xfrm>
          </p:grpSpPr>
          <p:sp>
            <p:nvSpPr>
              <p:cNvPr id="53" name="矩形 52">
                <a:extLst>
                  <a:ext uri="{FF2B5EF4-FFF2-40B4-BE49-F238E27FC236}">
                    <a16:creationId xmlns:a16="http://schemas.microsoft.com/office/drawing/2014/main" id="{5D604D0F-DF26-4DF4-BA56-421E2073D19E}"/>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矩形 53">
                <a:extLst>
                  <a:ext uri="{FF2B5EF4-FFF2-40B4-BE49-F238E27FC236}">
                    <a16:creationId xmlns:a16="http://schemas.microsoft.com/office/drawing/2014/main" id="{2112ED3F-CA9D-4831-9620-B2AECEBE215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0" name="组合 19">
              <a:extLst>
                <a:ext uri="{FF2B5EF4-FFF2-40B4-BE49-F238E27FC236}">
                  <a16:creationId xmlns:a16="http://schemas.microsoft.com/office/drawing/2014/main" id="{707573DA-7C8A-4295-9645-089699C5CF94}"/>
                </a:ext>
              </a:extLst>
            </p:cNvPr>
            <p:cNvGrpSpPr/>
            <p:nvPr/>
          </p:nvGrpSpPr>
          <p:grpSpPr>
            <a:xfrm>
              <a:off x="8994788" y="0"/>
              <a:ext cx="3197212" cy="109728"/>
              <a:chOff x="0" y="0"/>
              <a:chExt cx="3001030" cy="109728"/>
            </a:xfrm>
          </p:grpSpPr>
          <p:sp>
            <p:nvSpPr>
              <p:cNvPr id="51" name="矩形 50">
                <a:extLst>
                  <a:ext uri="{FF2B5EF4-FFF2-40B4-BE49-F238E27FC236}">
                    <a16:creationId xmlns:a16="http://schemas.microsoft.com/office/drawing/2014/main" id="{1ED0E2D4-0F71-4678-9520-FC43D98FBCD5}"/>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2" name="矩形 51">
                <a:extLst>
                  <a:ext uri="{FF2B5EF4-FFF2-40B4-BE49-F238E27FC236}">
                    <a16:creationId xmlns:a16="http://schemas.microsoft.com/office/drawing/2014/main" id="{4D5A5A30-B7BE-4761-BDC3-5F291ADA11A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1" name="组合 20">
              <a:extLst>
                <a:ext uri="{FF2B5EF4-FFF2-40B4-BE49-F238E27FC236}">
                  <a16:creationId xmlns:a16="http://schemas.microsoft.com/office/drawing/2014/main" id="{E65EDA0B-7BE6-40F0-B01F-EECD80B2FF21}"/>
                </a:ext>
              </a:extLst>
            </p:cNvPr>
            <p:cNvGrpSpPr/>
            <p:nvPr/>
          </p:nvGrpSpPr>
          <p:grpSpPr>
            <a:xfrm>
              <a:off x="5997909" y="0"/>
              <a:ext cx="3001030" cy="109728"/>
              <a:chOff x="0" y="0"/>
              <a:chExt cx="3001030" cy="109728"/>
            </a:xfrm>
          </p:grpSpPr>
          <p:sp>
            <p:nvSpPr>
              <p:cNvPr id="49" name="矩形 48">
                <a:extLst>
                  <a:ext uri="{FF2B5EF4-FFF2-40B4-BE49-F238E27FC236}">
                    <a16:creationId xmlns:a16="http://schemas.microsoft.com/office/drawing/2014/main" id="{178E8E22-A759-417F-9D08-159AE357DBF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矩形 49">
                <a:extLst>
                  <a:ext uri="{FF2B5EF4-FFF2-40B4-BE49-F238E27FC236}">
                    <a16:creationId xmlns:a16="http://schemas.microsoft.com/office/drawing/2014/main" id="{96064E53-8C3E-4625-9499-E9A2367FB43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a:extLst>
                <a:ext uri="{FF2B5EF4-FFF2-40B4-BE49-F238E27FC236}">
                  <a16:creationId xmlns:a16="http://schemas.microsoft.com/office/drawing/2014/main" id="{9CD63B54-8877-4555-B605-D02460D92FC7}"/>
                </a:ext>
              </a:extLst>
            </p:cNvPr>
            <p:cNvGrpSpPr/>
            <p:nvPr/>
          </p:nvGrpSpPr>
          <p:grpSpPr>
            <a:xfrm>
              <a:off x="2996879" y="0"/>
              <a:ext cx="3001030" cy="109728"/>
              <a:chOff x="0" y="0"/>
              <a:chExt cx="3001030" cy="109728"/>
            </a:xfrm>
          </p:grpSpPr>
          <p:sp>
            <p:nvSpPr>
              <p:cNvPr id="47" name="矩形 46">
                <a:extLst>
                  <a:ext uri="{FF2B5EF4-FFF2-40B4-BE49-F238E27FC236}">
                    <a16:creationId xmlns:a16="http://schemas.microsoft.com/office/drawing/2014/main" id="{295CC89B-78CA-4C82-B5D6-6DE0D1866A2A}"/>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矩形 47">
                <a:extLst>
                  <a:ext uri="{FF2B5EF4-FFF2-40B4-BE49-F238E27FC236}">
                    <a16:creationId xmlns:a16="http://schemas.microsoft.com/office/drawing/2014/main" id="{DADCAB0D-4CD3-4151-8C74-64D4D056592F}"/>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3" name="组合 22">
              <a:extLst>
                <a:ext uri="{FF2B5EF4-FFF2-40B4-BE49-F238E27FC236}">
                  <a16:creationId xmlns:a16="http://schemas.microsoft.com/office/drawing/2014/main" id="{95A38C03-944C-458B-A486-0DCE30FDF237}"/>
                </a:ext>
              </a:extLst>
            </p:cNvPr>
            <p:cNvGrpSpPr/>
            <p:nvPr/>
          </p:nvGrpSpPr>
          <p:grpSpPr>
            <a:xfrm>
              <a:off x="-4151" y="6748272"/>
              <a:ext cx="3001030" cy="109728"/>
              <a:chOff x="0" y="0"/>
              <a:chExt cx="3001030" cy="109728"/>
            </a:xfrm>
          </p:grpSpPr>
          <p:sp>
            <p:nvSpPr>
              <p:cNvPr id="45" name="矩形 44">
                <a:extLst>
                  <a:ext uri="{FF2B5EF4-FFF2-40B4-BE49-F238E27FC236}">
                    <a16:creationId xmlns:a16="http://schemas.microsoft.com/office/drawing/2014/main" id="{C6775FAD-AC6E-4B11-A7D6-08C26B52044C}"/>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矩形 45">
                <a:extLst>
                  <a:ext uri="{FF2B5EF4-FFF2-40B4-BE49-F238E27FC236}">
                    <a16:creationId xmlns:a16="http://schemas.microsoft.com/office/drawing/2014/main" id="{BEA3CE06-701C-4DDC-A81F-E5A65B3FA9E2}"/>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4" name="组合 23">
              <a:extLst>
                <a:ext uri="{FF2B5EF4-FFF2-40B4-BE49-F238E27FC236}">
                  <a16:creationId xmlns:a16="http://schemas.microsoft.com/office/drawing/2014/main" id="{36BCCE02-56D2-45A9-8F79-91B03E2CD5A6}"/>
                </a:ext>
              </a:extLst>
            </p:cNvPr>
            <p:cNvGrpSpPr/>
            <p:nvPr/>
          </p:nvGrpSpPr>
          <p:grpSpPr>
            <a:xfrm>
              <a:off x="5993758" y="6748272"/>
              <a:ext cx="3001030" cy="109728"/>
              <a:chOff x="0" y="0"/>
              <a:chExt cx="3001030" cy="109728"/>
            </a:xfrm>
          </p:grpSpPr>
          <p:sp>
            <p:nvSpPr>
              <p:cNvPr id="43" name="矩形 42">
                <a:extLst>
                  <a:ext uri="{FF2B5EF4-FFF2-40B4-BE49-F238E27FC236}">
                    <a16:creationId xmlns:a16="http://schemas.microsoft.com/office/drawing/2014/main" id="{DD19CD7E-0DD2-4D83-92D8-E01BFA82B92B}"/>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矩形 43">
                <a:extLst>
                  <a:ext uri="{FF2B5EF4-FFF2-40B4-BE49-F238E27FC236}">
                    <a16:creationId xmlns:a16="http://schemas.microsoft.com/office/drawing/2014/main" id="{A3B2F5F0-03A5-4391-B7A9-7C34A10B6085}"/>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a:extLst>
                <a:ext uri="{FF2B5EF4-FFF2-40B4-BE49-F238E27FC236}">
                  <a16:creationId xmlns:a16="http://schemas.microsoft.com/office/drawing/2014/main" id="{899A0142-FBF5-4236-956C-346CD1851CA0}"/>
                </a:ext>
              </a:extLst>
            </p:cNvPr>
            <p:cNvGrpSpPr/>
            <p:nvPr/>
          </p:nvGrpSpPr>
          <p:grpSpPr>
            <a:xfrm>
              <a:off x="2992728" y="6748272"/>
              <a:ext cx="3001030" cy="109728"/>
              <a:chOff x="0" y="0"/>
              <a:chExt cx="3001030" cy="109728"/>
            </a:xfrm>
          </p:grpSpPr>
          <p:sp>
            <p:nvSpPr>
              <p:cNvPr id="41" name="矩形 40">
                <a:extLst>
                  <a:ext uri="{FF2B5EF4-FFF2-40B4-BE49-F238E27FC236}">
                    <a16:creationId xmlns:a16="http://schemas.microsoft.com/office/drawing/2014/main" id="{57AE3187-F330-4265-A1B6-6FA443D16529}"/>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a:extLst>
                  <a:ext uri="{FF2B5EF4-FFF2-40B4-BE49-F238E27FC236}">
                    <a16:creationId xmlns:a16="http://schemas.microsoft.com/office/drawing/2014/main" id="{1C0F31F2-AE40-431E-B7C4-29C1DFC7771C}"/>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6" name="组合 25">
              <a:extLst>
                <a:ext uri="{FF2B5EF4-FFF2-40B4-BE49-F238E27FC236}">
                  <a16:creationId xmlns:a16="http://schemas.microsoft.com/office/drawing/2014/main" id="{EE7125E5-B37E-43C0-8339-FEF90D76DBCC}"/>
                </a:ext>
              </a:extLst>
            </p:cNvPr>
            <p:cNvGrpSpPr/>
            <p:nvPr/>
          </p:nvGrpSpPr>
          <p:grpSpPr>
            <a:xfrm>
              <a:off x="8994788" y="6748272"/>
              <a:ext cx="3197212" cy="109728"/>
              <a:chOff x="0" y="0"/>
              <a:chExt cx="3001030" cy="109728"/>
            </a:xfrm>
          </p:grpSpPr>
          <p:sp>
            <p:nvSpPr>
              <p:cNvPr id="39" name="矩形 38">
                <a:extLst>
                  <a:ext uri="{FF2B5EF4-FFF2-40B4-BE49-F238E27FC236}">
                    <a16:creationId xmlns:a16="http://schemas.microsoft.com/office/drawing/2014/main" id="{3C16523F-6B1E-4561-BBF7-2058BD36336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EED1299B-32F9-407E-94A7-3A38E9874799}"/>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7" name="组合 26">
              <a:extLst>
                <a:ext uri="{FF2B5EF4-FFF2-40B4-BE49-F238E27FC236}">
                  <a16:creationId xmlns:a16="http://schemas.microsoft.com/office/drawing/2014/main" id="{D13C5C57-4A7B-4D8C-982E-09700291C688}"/>
                </a:ext>
              </a:extLst>
            </p:cNvPr>
            <p:cNvGrpSpPr/>
            <p:nvPr/>
          </p:nvGrpSpPr>
          <p:grpSpPr>
            <a:xfrm rot="16200000">
              <a:off x="-1543742" y="1653470"/>
              <a:ext cx="3197212" cy="109728"/>
              <a:chOff x="0" y="0"/>
              <a:chExt cx="3001030" cy="109728"/>
            </a:xfrm>
          </p:grpSpPr>
          <p:sp>
            <p:nvSpPr>
              <p:cNvPr id="37" name="矩形 36">
                <a:extLst>
                  <a:ext uri="{FF2B5EF4-FFF2-40B4-BE49-F238E27FC236}">
                    <a16:creationId xmlns:a16="http://schemas.microsoft.com/office/drawing/2014/main" id="{50CD75AB-957E-4F80-AD9F-BEAD9C69AEED}"/>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a:extLst>
                  <a:ext uri="{FF2B5EF4-FFF2-40B4-BE49-F238E27FC236}">
                    <a16:creationId xmlns:a16="http://schemas.microsoft.com/office/drawing/2014/main" id="{CE540AB2-8CEF-4A54-B988-285BF448A924}"/>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a:extLst>
                <a:ext uri="{FF2B5EF4-FFF2-40B4-BE49-F238E27FC236}">
                  <a16:creationId xmlns:a16="http://schemas.microsoft.com/office/drawing/2014/main" id="{5323858F-2BEE-4A07-8760-BA3F2BCA6A00}"/>
                </a:ext>
              </a:extLst>
            </p:cNvPr>
            <p:cNvGrpSpPr/>
            <p:nvPr/>
          </p:nvGrpSpPr>
          <p:grpSpPr>
            <a:xfrm rot="16200000">
              <a:off x="-1667877" y="4970666"/>
              <a:ext cx="3441332" cy="113879"/>
              <a:chOff x="0" y="0"/>
              <a:chExt cx="3001030" cy="109728"/>
            </a:xfrm>
          </p:grpSpPr>
          <p:sp>
            <p:nvSpPr>
              <p:cNvPr id="35" name="矩形 34">
                <a:extLst>
                  <a:ext uri="{FF2B5EF4-FFF2-40B4-BE49-F238E27FC236}">
                    <a16:creationId xmlns:a16="http://schemas.microsoft.com/office/drawing/2014/main" id="{0617FDD5-F223-4DB1-9021-7A1905D2CA8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a:extLst>
                  <a:ext uri="{FF2B5EF4-FFF2-40B4-BE49-F238E27FC236}">
                    <a16:creationId xmlns:a16="http://schemas.microsoft.com/office/drawing/2014/main" id="{43A28B4B-7691-4C2F-A0B8-1774443D79B1}"/>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a:extLst>
                <a:ext uri="{FF2B5EF4-FFF2-40B4-BE49-F238E27FC236}">
                  <a16:creationId xmlns:a16="http://schemas.microsoft.com/office/drawing/2014/main" id="{12B1BB0C-F546-40B3-ABB0-145C7A878C20}"/>
                </a:ext>
              </a:extLst>
            </p:cNvPr>
            <p:cNvGrpSpPr/>
            <p:nvPr/>
          </p:nvGrpSpPr>
          <p:grpSpPr>
            <a:xfrm rot="16200000">
              <a:off x="10538530" y="1653470"/>
              <a:ext cx="3197212" cy="109728"/>
              <a:chOff x="0" y="0"/>
              <a:chExt cx="3001030" cy="109728"/>
            </a:xfrm>
          </p:grpSpPr>
          <p:sp>
            <p:nvSpPr>
              <p:cNvPr id="33" name="矩形 32">
                <a:extLst>
                  <a:ext uri="{FF2B5EF4-FFF2-40B4-BE49-F238E27FC236}">
                    <a16:creationId xmlns:a16="http://schemas.microsoft.com/office/drawing/2014/main" id="{39F86426-CDD7-4F6E-9EC9-8FCEE939D761}"/>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矩形 33">
                <a:extLst>
                  <a:ext uri="{FF2B5EF4-FFF2-40B4-BE49-F238E27FC236}">
                    <a16:creationId xmlns:a16="http://schemas.microsoft.com/office/drawing/2014/main" id="{D37BF6F2-09D7-41CE-8FD1-F88B6D644AEA}"/>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30" name="组合 29">
              <a:extLst>
                <a:ext uri="{FF2B5EF4-FFF2-40B4-BE49-F238E27FC236}">
                  <a16:creationId xmlns:a16="http://schemas.microsoft.com/office/drawing/2014/main" id="{6F464884-B34C-4B24-AD08-5622359221A6}"/>
                </a:ext>
              </a:extLst>
            </p:cNvPr>
            <p:cNvGrpSpPr/>
            <p:nvPr/>
          </p:nvGrpSpPr>
          <p:grpSpPr>
            <a:xfrm rot="16200000">
              <a:off x="10414395" y="4970666"/>
              <a:ext cx="3441332" cy="113879"/>
              <a:chOff x="0" y="0"/>
              <a:chExt cx="3001030" cy="109728"/>
            </a:xfrm>
          </p:grpSpPr>
          <p:sp>
            <p:nvSpPr>
              <p:cNvPr id="31" name="矩形 30">
                <a:extLst>
                  <a:ext uri="{FF2B5EF4-FFF2-40B4-BE49-F238E27FC236}">
                    <a16:creationId xmlns:a16="http://schemas.microsoft.com/office/drawing/2014/main" id="{5B964A98-CB9E-4C18-85C1-7A89E652D13F}"/>
                  </a:ext>
                </a:extLst>
              </p:cNvPr>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矩形 31">
                <a:extLst>
                  <a:ext uri="{FF2B5EF4-FFF2-40B4-BE49-F238E27FC236}">
                    <a16:creationId xmlns:a16="http://schemas.microsoft.com/office/drawing/2014/main" id="{F37D85CA-E6C4-497D-B8A0-95DCAD7BC970}"/>
                  </a:ext>
                </a:extLst>
              </p:cNvPr>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pic>
        <p:nvPicPr>
          <p:cNvPr id="55" name="图片 54">
            <a:extLst>
              <a:ext uri="{FF2B5EF4-FFF2-40B4-BE49-F238E27FC236}">
                <a16:creationId xmlns:a16="http://schemas.microsoft.com/office/drawing/2014/main" id="{EFACDAAF-B3C5-47A8-81D2-D0B711311CB4}"/>
              </a:ext>
            </a:extLst>
          </p:cNvPr>
          <p:cNvPicPr>
            <a:picLocks noChangeAspect="1"/>
          </p:cNvPicPr>
          <p:nvPr/>
        </p:nvPicPr>
        <p:blipFill>
          <a:blip r:embed="rId5" cstate="print">
            <a:duotone>
              <a:prstClr val="black"/>
              <a:srgbClr val="38536A">
                <a:tint val="45000"/>
                <a:satMod val="400000"/>
              </a:srgbClr>
            </a:duotone>
            <a:extLst>
              <a:ext uri="{28A0092B-C50C-407E-A947-70E740481C1C}">
                <a14:useLocalDpi xmlns:a14="http://schemas.microsoft.com/office/drawing/2010/main" val="0"/>
              </a:ext>
            </a:extLst>
          </a:blip>
          <a:stretch>
            <a:fillRect/>
          </a:stretch>
        </p:blipFill>
        <p:spPr>
          <a:xfrm>
            <a:off x="3856300" y="2960980"/>
            <a:ext cx="5301002" cy="145020"/>
          </a:xfrm>
          <a:prstGeom prst="rect">
            <a:avLst/>
          </a:prstGeom>
        </p:spPr>
      </p:pic>
      <p:sp>
        <p:nvSpPr>
          <p:cNvPr id="57" name="TextBox 12">
            <a:extLst>
              <a:ext uri="{FF2B5EF4-FFF2-40B4-BE49-F238E27FC236}">
                <a16:creationId xmlns:a16="http://schemas.microsoft.com/office/drawing/2014/main" id="{B7D692BB-98D4-4846-A3AB-3BE0897A580C}"/>
              </a:ext>
            </a:extLst>
          </p:cNvPr>
          <p:cNvSpPr txBox="1"/>
          <p:nvPr/>
        </p:nvSpPr>
        <p:spPr>
          <a:xfrm>
            <a:off x="2232214" y="3346064"/>
            <a:ext cx="8067610" cy="2123658"/>
          </a:xfrm>
          <a:prstGeom prst="rect">
            <a:avLst/>
          </a:prstGeom>
          <a:noFill/>
        </p:spPr>
        <p:txBody>
          <a:bodyPr wrap="square" rtlCol="0">
            <a:spAutoFit/>
          </a:bodyPr>
          <a:lstStyle>
            <a:defPPr>
              <a:defRPr lang="zh-CN"/>
            </a:defPPr>
            <a:lvl1pPr algn="ctr">
              <a:defRPr sz="5400" b="1">
                <a:latin typeface="微软雅黑" panose="020B0503020204020204" pitchFamily="34" charset="-122"/>
                <a:ea typeface="微软雅黑" panose="020B0503020204020204" pitchFamily="34" charset="-122"/>
              </a:defRPr>
            </a:lvl1pPr>
          </a:lstStyle>
          <a:p>
            <a:r>
              <a:rPr lang="zh-CN" altLang="en-US" sz="6600" dirty="0">
                <a:solidFill>
                  <a:srgbClr val="484848"/>
                </a:solidFill>
                <a:latin typeface="+mn-lt"/>
                <a:ea typeface="+mn-ea"/>
                <a:cs typeface="+mn-ea"/>
                <a:sym typeface="+mn-lt"/>
              </a:rPr>
              <a:t>基于</a:t>
            </a:r>
            <a:r>
              <a:rPr lang="en-US" altLang="zh-CN" sz="6600" dirty="0">
                <a:solidFill>
                  <a:srgbClr val="484848"/>
                </a:solidFill>
                <a:latin typeface="+mn-lt"/>
                <a:ea typeface="+mn-ea"/>
                <a:cs typeface="+mn-ea"/>
                <a:sym typeface="+mn-lt"/>
              </a:rPr>
              <a:t>GA</a:t>
            </a:r>
            <a:r>
              <a:rPr lang="zh-CN" altLang="en-US" sz="6600">
                <a:solidFill>
                  <a:srgbClr val="484848"/>
                </a:solidFill>
                <a:latin typeface="+mn-lt"/>
                <a:ea typeface="+mn-ea"/>
                <a:cs typeface="+mn-ea"/>
                <a:sym typeface="+mn-lt"/>
              </a:rPr>
              <a:t>的</a:t>
            </a:r>
            <a:r>
              <a:rPr lang="en-US" altLang="zh-CN" sz="6600">
                <a:solidFill>
                  <a:srgbClr val="484848"/>
                </a:solidFill>
                <a:latin typeface="+mn-lt"/>
                <a:ea typeface="+mn-ea"/>
                <a:cs typeface="+mn-ea"/>
                <a:sym typeface="+mn-lt"/>
              </a:rPr>
              <a:t>ETSAA</a:t>
            </a:r>
            <a:endParaRPr lang="en-US" altLang="zh-CN" sz="6600" dirty="0">
              <a:solidFill>
                <a:srgbClr val="484848"/>
              </a:solidFill>
              <a:latin typeface="+mn-lt"/>
              <a:ea typeface="+mn-ea"/>
              <a:cs typeface="+mn-ea"/>
              <a:sym typeface="+mn-lt"/>
            </a:endParaRPr>
          </a:p>
          <a:p>
            <a:r>
              <a:rPr lang="zh-CN" altLang="en-US" sz="6600" dirty="0">
                <a:solidFill>
                  <a:srgbClr val="484848"/>
                </a:solidFill>
                <a:latin typeface="+mn-lt"/>
                <a:ea typeface="+mn-ea"/>
                <a:cs typeface="+mn-ea"/>
                <a:sym typeface="+mn-lt"/>
              </a:rPr>
              <a:t>算法</a:t>
            </a:r>
          </a:p>
        </p:txBody>
      </p:sp>
    </p:spTree>
    <p:extLst>
      <p:ext uri="{BB962C8B-B14F-4D97-AF65-F5344CB8AC3E}">
        <p14:creationId xmlns:p14="http://schemas.microsoft.com/office/powerpoint/2010/main" val="303086791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par>
                          <p:cTn id="8" fill="hold">
                            <p:stCondLst>
                              <p:cond delay="20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2500"/>
                            </p:stCondLst>
                            <p:childTnLst>
                              <p:par>
                                <p:cTn id="15" presetID="53" presetClass="entr" presetSubtype="16"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par>
                          <p:cTn id="20" fill="hold">
                            <p:stCondLst>
                              <p:cond delay="3000"/>
                            </p:stCondLst>
                            <p:childTnLst>
                              <p:par>
                                <p:cTn id="21" presetID="22" presetClass="entr" presetSubtype="8" fill="hold" nodeType="afterEffect">
                                  <p:stCondLst>
                                    <p:cond delay="0"/>
                                  </p:stCondLst>
                                  <p:childTnLst>
                                    <p:set>
                                      <p:cBhvr>
                                        <p:cTn id="22" dur="1" fill="hold">
                                          <p:stCondLst>
                                            <p:cond delay="0"/>
                                          </p:stCondLst>
                                        </p:cTn>
                                        <p:tgtEl>
                                          <p:spTgt spid="55"/>
                                        </p:tgtEl>
                                        <p:attrNameLst>
                                          <p:attrName>style.visibility</p:attrName>
                                        </p:attrNameLst>
                                      </p:cBhvr>
                                      <p:to>
                                        <p:strVal val="visible"/>
                                      </p:to>
                                    </p:set>
                                    <p:animEffect transition="in" filter="wipe(left)">
                                      <p:cBhvr>
                                        <p:cTn id="23" dur="500"/>
                                        <p:tgtEl>
                                          <p:spTgt spid="55"/>
                                        </p:tgtEl>
                                      </p:cBhvr>
                                    </p:animEffect>
                                  </p:childTnLst>
                                </p:cTn>
                              </p:par>
                            </p:childTnLst>
                          </p:cTn>
                        </p:par>
                        <p:par>
                          <p:cTn id="24" fill="hold">
                            <p:stCondLst>
                              <p:cond delay="3500"/>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57"/>
                                        </p:tgtEl>
                                        <p:attrNameLst>
                                          <p:attrName>style.visibility</p:attrName>
                                        </p:attrNameLst>
                                      </p:cBhvr>
                                      <p:to>
                                        <p:strVal val="visible"/>
                                      </p:to>
                                    </p:set>
                                    <p:anim calcmode="lin" valueType="num">
                                      <p:cBhvr>
                                        <p:cTn id="27" dur="500" fill="hold"/>
                                        <p:tgtEl>
                                          <p:spTgt spid="57"/>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7"/>
                                        </p:tgtEl>
                                        <p:attrNameLst>
                                          <p:attrName>ppt_y</p:attrName>
                                        </p:attrNameLst>
                                      </p:cBhvr>
                                      <p:tavLst>
                                        <p:tav tm="0">
                                          <p:val>
                                            <p:strVal val="#ppt_y"/>
                                          </p:val>
                                        </p:tav>
                                        <p:tav tm="100000">
                                          <p:val>
                                            <p:strVal val="#ppt_y"/>
                                          </p:val>
                                        </p:tav>
                                      </p:tavLst>
                                    </p:anim>
                                    <p:anim calcmode="lin" valueType="num">
                                      <p:cBhvr>
                                        <p:cTn id="29" dur="500" fill="hold"/>
                                        <p:tgtEl>
                                          <p:spTgt spid="57"/>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7"/>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7"/>
                                        </p:tgtEl>
                                      </p:cBhvr>
                                    </p:animEffect>
                                  </p:childTnLst>
                                </p:cTn>
                              </p:par>
                            </p:childTnLst>
                          </p:cTn>
                        </p:par>
                        <p:par>
                          <p:cTn id="32" fill="hold">
                            <p:stCondLst>
                              <p:cond delay="4550"/>
                            </p:stCondLst>
                            <p:childTnLst>
                              <p:par>
                                <p:cTn id="33" presetID="22" presetClass="entr" presetSubtype="8"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4qj3hy4w">
      <a:majorFont>
        <a:latin typeface="Microsoft YaHei" panose="020F0302020204030204"/>
        <a:ea typeface="Microsoft YaHei"/>
        <a:cs typeface=""/>
      </a:majorFont>
      <a:minorFont>
        <a:latin typeface="Microsoft YaHei" panose="020F0502020204030204"/>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3310</TotalTime>
  <Words>1042</Words>
  <Application>Microsoft Office PowerPoint</Application>
  <PresentationFormat>宽屏</PresentationFormat>
  <Paragraphs>149</Paragraphs>
  <Slides>25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25</vt:i4>
      </vt:variant>
    </vt:vector>
  </HeadingPairs>
  <TitlesOfParts>
    <vt:vector size="31" baseType="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dc:description>http://www.ypppt.com/</dc:description>
  <cp:lastModifiedBy>叶 劲亨</cp:lastModifiedBy>
  <cp:revision>154</cp:revision>
  <dcterms:created xsi:type="dcterms:W3CDTF">2019-03-07T05:23:18Z</dcterms:created>
  <dcterms:modified xsi:type="dcterms:W3CDTF">2020-06-02T08:02:12Z</dcterms:modified>
</cp:coreProperties>
</file>