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audio1" ContentType="audio/x-wav"/>
  <Override PartName="/ppt/media/audio2" ContentType="audio/x-wav"/>
  <Override PartName="/ppt/notesSlides/notesSlide2.xml" ContentType="application/vnd.openxmlformats-officedocument.presentationml.notesSlide+xml"/>
  <Override PartName="/ppt/media/audio3" ContentType="audio/x-wav"/>
  <Override PartName="/ppt/media/audio4" ContentType="audio/x-wav"/>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audio5" ContentType="audio/x-wav"/>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3"/>
  </p:notesMasterIdLst>
  <p:handoutMasterIdLst>
    <p:handoutMasterId r:id="rId34"/>
  </p:handoutMasterIdLst>
  <p:sldIdLst>
    <p:sldId id="693" r:id="rId2"/>
    <p:sldId id="871" r:id="rId3"/>
    <p:sldId id="872" r:id="rId4"/>
    <p:sldId id="881" r:id="rId5"/>
    <p:sldId id="880" r:id="rId6"/>
    <p:sldId id="882" r:id="rId7"/>
    <p:sldId id="883" r:id="rId8"/>
    <p:sldId id="884" r:id="rId9"/>
    <p:sldId id="873" r:id="rId10"/>
    <p:sldId id="874" r:id="rId11"/>
    <p:sldId id="885" r:id="rId12"/>
    <p:sldId id="886" r:id="rId13"/>
    <p:sldId id="700" r:id="rId14"/>
    <p:sldId id="704" r:id="rId15"/>
    <p:sldId id="792" r:id="rId16"/>
    <p:sldId id="793" r:id="rId17"/>
    <p:sldId id="794" r:id="rId18"/>
    <p:sldId id="795" r:id="rId19"/>
    <p:sldId id="705" r:id="rId20"/>
    <p:sldId id="706" r:id="rId21"/>
    <p:sldId id="707" r:id="rId22"/>
    <p:sldId id="720" r:id="rId23"/>
    <p:sldId id="723" r:id="rId24"/>
    <p:sldId id="724" r:id="rId25"/>
    <p:sldId id="725" r:id="rId26"/>
    <p:sldId id="726" r:id="rId27"/>
    <p:sldId id="721" r:id="rId28"/>
    <p:sldId id="722" r:id="rId29"/>
    <p:sldId id="876" r:id="rId30"/>
    <p:sldId id="877" r:id="rId31"/>
    <p:sldId id="878" r:id="rId32"/>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FF66FF"/>
    <a:srgbClr val="00FF00"/>
    <a:srgbClr val="660033"/>
    <a:srgbClr val="003300"/>
    <a:srgbClr val="CC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41" d="100"/>
          <a:sy n="41" d="100"/>
        </p:scale>
        <p:origin x="-66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688"/>
    </p:cViewPr>
  </p:sorterViewPr>
  <p:notesViewPr>
    <p:cSldViewPr>
      <p:cViewPr varScale="1">
        <p:scale>
          <a:sx n="54" d="100"/>
          <a:sy n="54" d="100"/>
        </p:scale>
        <p:origin x="-2676"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kumimoji="1" sz="1200">
                <a:latin typeface="Times New Roman" pitchFamily="18" charset="0"/>
              </a:defRPr>
            </a:lvl1pPr>
          </a:lstStyle>
          <a:p>
            <a:r>
              <a:rPr lang="en-US" altLang="zh-CN"/>
              <a:t>入门篇</a:t>
            </a:r>
          </a:p>
        </p:txBody>
      </p:sp>
      <p:sp>
        <p:nvSpPr>
          <p:cNvPr id="4099"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kumimoji="1" sz="1200">
                <a:latin typeface="Times New Roman" pitchFamily="18" charset="0"/>
              </a:defRPr>
            </a:lvl1pPr>
          </a:lstStyle>
          <a:p>
            <a:fld id="{2A5FD0ED-07C4-4871-972A-16CAA83327B4}" type="slidenum">
              <a:rPr lang="en-US" altLang="zh-CN"/>
              <a:pPr/>
              <a:t>‹#›</a:t>
            </a:fld>
            <a:endParaRPr lang="en-US" altLang="zh-CN"/>
          </a:p>
        </p:txBody>
      </p:sp>
    </p:spTree>
    <p:extLst>
      <p:ext uri="{BB962C8B-B14F-4D97-AF65-F5344CB8AC3E}">
        <p14:creationId xmlns:p14="http://schemas.microsoft.com/office/powerpoint/2010/main" val="2505306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kumimoji="1" sz="1200">
                <a:latin typeface="Times New Roman" pitchFamily="18" charset="0"/>
              </a:defRPr>
            </a:lvl1pPr>
          </a:lstStyle>
          <a:p>
            <a:r>
              <a:rPr lang="en-US" altLang="zh-CN"/>
              <a:t>入门篇</a:t>
            </a:r>
          </a:p>
        </p:txBody>
      </p:sp>
      <p:sp>
        <p:nvSpPr>
          <p:cNvPr id="205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052" name="Rectangle 4"/>
          <p:cNvSpPr>
            <a:spLocks noGrp="1" noRot="1" noChangeAspect="1" noChangeArrowheads="1" noTextEdit="1"/>
          </p:cNvSpPr>
          <p:nvPr>
            <p:ph type="sldImg" idx="2"/>
          </p:nvPr>
        </p:nvSpPr>
        <p:spPr bwMode="auto">
          <a:xfrm>
            <a:off x="917575" y="746125"/>
            <a:ext cx="4962525" cy="3719513"/>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kumimoji="1" sz="1200">
                <a:latin typeface="Times New Roman" pitchFamily="18" charset="0"/>
              </a:defRPr>
            </a:lvl1pPr>
          </a:lstStyle>
          <a:p>
            <a:fld id="{65A016EE-1E64-4DC7-822D-3970EFBCC385}" type="slidenum">
              <a:rPr lang="en-US" altLang="zh-CN"/>
              <a:pPr/>
              <a:t>‹#›</a:t>
            </a:fld>
            <a:endParaRPr lang="en-US" altLang="zh-CN"/>
          </a:p>
        </p:txBody>
      </p:sp>
    </p:spTree>
    <p:extLst>
      <p:ext uri="{BB962C8B-B14F-4D97-AF65-F5344CB8AC3E}">
        <p14:creationId xmlns:p14="http://schemas.microsoft.com/office/powerpoint/2010/main" val="1521168278"/>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入门篇</a:t>
            </a:r>
          </a:p>
        </p:txBody>
      </p:sp>
      <p:sp>
        <p:nvSpPr>
          <p:cNvPr id="5" name="Rectangle 7"/>
          <p:cNvSpPr>
            <a:spLocks noGrp="1" noChangeArrowheads="1"/>
          </p:cNvSpPr>
          <p:nvPr>
            <p:ph type="sldNum" sz="quarter" idx="5"/>
          </p:nvPr>
        </p:nvSpPr>
        <p:spPr>
          <a:ln/>
        </p:spPr>
        <p:txBody>
          <a:bodyPr/>
          <a:lstStyle/>
          <a:p>
            <a:fld id="{B821D62A-9E9D-445F-83D0-732A86442C20}" type="slidenum">
              <a:rPr lang="en-US" altLang="zh-CN"/>
              <a:pPr/>
              <a:t>1</a:t>
            </a:fld>
            <a:endParaRPr lang="en-US" altLang="zh-CN"/>
          </a:p>
        </p:txBody>
      </p:sp>
      <p:sp>
        <p:nvSpPr>
          <p:cNvPr id="592898" name="Rectangle 2"/>
          <p:cNvSpPr>
            <a:spLocks noGrp="1" noRot="1" noChangeAspect="1" noChangeArrowheads="1"/>
          </p:cNvSpPr>
          <p:nvPr>
            <p:ph type="sldImg"/>
          </p:nvPr>
        </p:nvSpPr>
        <p:spPr bwMode="auto">
          <a:xfrm>
            <a:off x="919163" y="746125"/>
            <a:ext cx="4959350" cy="3719513"/>
          </a:xfrm>
          <a:prstGeom prst="rect">
            <a:avLst/>
          </a:prstGeom>
          <a:solidFill>
            <a:srgbClr val="FFFFFF"/>
          </a:solidFill>
          <a:ln w="12700" cap="flat">
            <a:solidFill>
              <a:srgbClr val="000000"/>
            </a:solidFill>
            <a:miter lim="800000"/>
            <a:headEnd/>
            <a:tailEnd/>
          </a:ln>
        </p:spPr>
      </p:sp>
      <p:sp>
        <p:nvSpPr>
          <p:cNvPr id="592899" name="Rectangle 3"/>
          <p:cNvSpPr>
            <a:spLocks noGrp="1" noChangeArrowheads="1"/>
          </p:cNvSpPr>
          <p:nvPr>
            <p:ph type="body" idx="1"/>
          </p:nvPr>
        </p:nvSpPr>
        <p:spPr bwMode="auto">
          <a:xfrm>
            <a:off x="906463" y="4714875"/>
            <a:ext cx="4984750" cy="4467225"/>
          </a:xfrm>
          <a:prstGeom prst="rect">
            <a:avLst/>
          </a:prstGeom>
          <a:noFill/>
          <a:ln>
            <a:miter lim="800000"/>
            <a:headEnd/>
            <a:tailEnd/>
          </a:ln>
        </p:spPr>
        <p:txBody>
          <a:bodyPr lIns="92075" tIns="46038" rIns="92075" bIns="46038"/>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入门篇</a:t>
            </a:r>
          </a:p>
        </p:txBody>
      </p:sp>
      <p:sp>
        <p:nvSpPr>
          <p:cNvPr id="5" name="Rectangle 7"/>
          <p:cNvSpPr>
            <a:spLocks noGrp="1" noChangeArrowheads="1"/>
          </p:cNvSpPr>
          <p:nvPr>
            <p:ph type="sldNum" sz="quarter" idx="5"/>
          </p:nvPr>
        </p:nvSpPr>
        <p:spPr>
          <a:ln/>
        </p:spPr>
        <p:txBody>
          <a:bodyPr/>
          <a:lstStyle/>
          <a:p>
            <a:fld id="{8B3BAFD2-0368-46CB-90FA-A8F117818866}" type="slidenum">
              <a:rPr lang="en-US" altLang="zh-CN"/>
              <a:pPr/>
              <a:t>14</a:t>
            </a:fld>
            <a:endParaRPr lang="en-US" altLang="zh-CN"/>
          </a:p>
        </p:txBody>
      </p:sp>
      <p:sp>
        <p:nvSpPr>
          <p:cNvPr id="611330"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11331" name="Rectangle 3"/>
          <p:cNvSpPr>
            <a:spLocks noGrp="1" noChangeArrowheads="1"/>
          </p:cNvSpPr>
          <p:nvPr>
            <p:ph type="body" idx="1"/>
          </p:nvPr>
        </p:nvSpPr>
        <p:spPr bwMode="auto">
          <a:xfrm>
            <a:off x="906463" y="4714875"/>
            <a:ext cx="4984750" cy="4467225"/>
          </a:xfrm>
          <a:prstGeom prst="rect">
            <a:avLst/>
          </a:prstGeom>
          <a:solidFill>
            <a:srgbClr val="FFFFFF"/>
          </a:solidFill>
          <a:ln>
            <a:solidFill>
              <a:srgbClr val="000000"/>
            </a:solidFill>
            <a:miter lim="800000"/>
            <a:headEnd/>
            <a:tailEnd/>
          </a:ln>
        </p:spPr>
        <p:txBody>
          <a:bodyPr lIns="92738" tIns="46369" rIns="92738" bIns="46369"/>
          <a:lstStyle/>
          <a:p>
            <a:r>
              <a:rPr lang="zh-CN" altLang="en-US" sz="1000"/>
              <a:t>按照所采用的基本元件，计算机的发展经历了</a:t>
            </a:r>
            <a:r>
              <a:rPr lang="en-US" altLang="zh-CN" sz="1000"/>
              <a:t>4</a:t>
            </a:r>
            <a:r>
              <a:rPr lang="zh-CN" altLang="en-US" sz="1000"/>
              <a:t>个阶段：</a:t>
            </a:r>
          </a:p>
          <a:p>
            <a:r>
              <a:rPr lang="zh-CN" altLang="en-US" sz="1000"/>
              <a:t>        </a:t>
            </a:r>
            <a:r>
              <a:rPr lang="zh-CN" altLang="en-US" sz="1000">
                <a:latin typeface="Arial"/>
              </a:rPr>
              <a:t>“</a:t>
            </a:r>
            <a:r>
              <a:rPr lang="zh-CN" altLang="en-US" sz="1000"/>
              <a:t>埃迪瓦克</a:t>
            </a:r>
            <a:r>
              <a:rPr lang="zh-CN" altLang="en-US" sz="1000">
                <a:latin typeface="Arial"/>
              </a:rPr>
              <a:t>”</a:t>
            </a:r>
            <a:r>
              <a:rPr lang="zh-CN" altLang="en-US" sz="1000"/>
              <a:t>（</a:t>
            </a:r>
            <a:r>
              <a:rPr lang="en-US" altLang="zh-CN" sz="1000"/>
              <a:t>EDVAC</a:t>
            </a:r>
            <a:r>
              <a:rPr lang="zh-CN" altLang="en-US" sz="1000"/>
              <a:t>）是典型的</a:t>
            </a:r>
            <a:r>
              <a:rPr lang="zh-CN" altLang="en-US" sz="1000" b="1"/>
              <a:t>第一代电子计算机</a:t>
            </a:r>
            <a:r>
              <a:rPr lang="zh-CN" altLang="en-US" sz="1000"/>
              <a:t>。第一代电子计算机的主要特点是使用电子管作为逻辑元件。它的五个基本部分为运算器，控制器，存储器，输入器和输出器。运算器和控制器采用电子管，</a:t>
            </a:r>
            <a:r>
              <a:rPr lang="zh-CN" altLang="en-US" sz="1000">
                <a:latin typeface="宋体" pitchFamily="2" charset="-122"/>
              </a:rPr>
              <a:t>控制器和运算器构成</a:t>
            </a:r>
            <a:r>
              <a:rPr lang="zh-CN" altLang="en-US" sz="1000"/>
              <a:t>中央处理机，存储器采用电子管和延迟线，这一代计算机的一切操作，包括输入输出在内，都由中央处理机集中控制。这种计算机主要用于科学技术方面的计算。</a:t>
            </a:r>
          </a:p>
          <a:p>
            <a:r>
              <a:rPr lang="zh-CN" altLang="en-US" sz="1000"/>
              <a:t>        第一代电子计算机使用的是</a:t>
            </a:r>
            <a:r>
              <a:rPr lang="zh-CN" altLang="en-US" sz="1000">
                <a:latin typeface="Arial"/>
              </a:rPr>
              <a:t>“</a:t>
            </a:r>
            <a:r>
              <a:rPr lang="zh-CN" altLang="en-US" sz="1000"/>
              <a:t>定点运算制</a:t>
            </a:r>
            <a:r>
              <a:rPr lang="zh-CN" altLang="en-US" sz="1000">
                <a:latin typeface="Arial"/>
              </a:rPr>
              <a:t>”</a:t>
            </a:r>
            <a:r>
              <a:rPr lang="zh-CN" altLang="en-US" sz="1000"/>
              <a:t>，参与运算的绝对值必须小于</a:t>
            </a:r>
            <a:r>
              <a:rPr lang="en-US" altLang="zh-CN" sz="1000"/>
              <a:t>1</a:t>
            </a:r>
            <a:r>
              <a:rPr lang="zh-CN" altLang="en-US" sz="1000"/>
              <a:t>；而第二代电子计算机则增加了浮点运算，使数据的绝对值可达到</a:t>
            </a:r>
            <a:r>
              <a:rPr lang="en-US" altLang="zh-CN" sz="1000"/>
              <a:t>2</a:t>
            </a:r>
            <a:r>
              <a:rPr lang="zh-CN" altLang="en-US" sz="1000"/>
              <a:t>的几十次方或几百次方，使电子计算机的计算能力实现了一次飞跃。同时，用晶体管取代了电子管使第二代电子计算机的体积大大减小，寿命延长，价格降低，为电子计算机的广泛应用创造了条件。</a:t>
            </a:r>
          </a:p>
          <a:p>
            <a:r>
              <a:rPr lang="zh-CN" altLang="en-US" sz="1000" b="1"/>
              <a:t>        第二代电子计算机</a:t>
            </a:r>
            <a:r>
              <a:rPr lang="zh-CN" altLang="en-US" sz="1000"/>
              <a:t>是用晶体管制造的计算机。在</a:t>
            </a:r>
            <a:r>
              <a:rPr lang="en-US" altLang="zh-CN" sz="1000"/>
              <a:t>20</a:t>
            </a:r>
            <a:r>
              <a:rPr lang="zh-CN" altLang="en-US" sz="1000"/>
              <a:t>世纪</a:t>
            </a:r>
            <a:r>
              <a:rPr lang="en-US" altLang="zh-CN" sz="1000"/>
              <a:t>50</a:t>
            </a:r>
            <a:r>
              <a:rPr lang="zh-CN" altLang="en-US" sz="1000"/>
              <a:t>年代之前，计算机都采用电子管作元件。电子管元件有许多明显的缺点。例如，在运行时产生的热量太多，可靠性较差，运算速度不快，价格昂贵，体积庞大，这些都使计算机发展受到限制。于是，晶体管开始被用来作计算机的元件。晶体管不仅能实现电子管的功能，又具有尺寸小，重量轻，寿命长，效率高，发热少，功耗低等优点。使用了晶体管以后，电子线路的结构大大改观，制造高速电子计算机的设想也就更容易实现了。</a:t>
            </a:r>
          </a:p>
          <a:p>
            <a:r>
              <a:rPr lang="zh-CN" altLang="en-US" sz="1000" b="1"/>
              <a:t>        第三代电子计算机</a:t>
            </a:r>
            <a:r>
              <a:rPr lang="zh-CN" altLang="en-US" sz="1000"/>
              <a:t>是使用了集成电路的计算机。集成电路所包含的元件数量以每</a:t>
            </a:r>
            <a:r>
              <a:rPr lang="en-US" altLang="zh-CN" sz="1000"/>
              <a:t>1~2</a:t>
            </a:r>
            <a:r>
              <a:rPr lang="zh-CN" altLang="en-US" sz="1000"/>
              <a:t>年翻一番的速度增长着。发展到</a:t>
            </a:r>
            <a:r>
              <a:rPr lang="en-US" altLang="zh-CN" sz="1000"/>
              <a:t>70</a:t>
            </a:r>
            <a:r>
              <a:rPr lang="zh-CN" altLang="en-US" sz="1000"/>
              <a:t>年代初期，大部分电路元件都已经以集成电路的形式出现。甚至，在像拇指指甲那样大的约</a:t>
            </a:r>
            <a:r>
              <a:rPr lang="en-US" altLang="zh-CN" sz="1000"/>
              <a:t>1</a:t>
            </a:r>
            <a:r>
              <a:rPr lang="zh-CN" altLang="en-US" sz="1000"/>
              <a:t>平方厘米的芯片上，就可以集成上百万个电子元件。</a:t>
            </a:r>
          </a:p>
          <a:p>
            <a:r>
              <a:rPr lang="zh-CN" altLang="en-US" sz="1000"/>
              <a:t>        进入</a:t>
            </a:r>
            <a:r>
              <a:rPr lang="en-US" altLang="zh-CN" sz="1000"/>
              <a:t>20</a:t>
            </a:r>
            <a:r>
              <a:rPr lang="zh-CN" altLang="en-US" sz="1000"/>
              <a:t>世纪</a:t>
            </a:r>
            <a:r>
              <a:rPr lang="en-US" altLang="zh-CN" sz="1000"/>
              <a:t>60</a:t>
            </a:r>
            <a:r>
              <a:rPr lang="zh-CN" altLang="en-US" sz="1000"/>
              <a:t>年代后，微电子技术发展迅猛。在</a:t>
            </a:r>
            <a:r>
              <a:rPr lang="en-US" altLang="zh-CN" sz="1000"/>
              <a:t>1967</a:t>
            </a:r>
            <a:r>
              <a:rPr lang="zh-CN" altLang="en-US" sz="1000"/>
              <a:t>年和</a:t>
            </a:r>
            <a:r>
              <a:rPr lang="en-US" altLang="zh-CN" sz="1000"/>
              <a:t>1977</a:t>
            </a:r>
            <a:r>
              <a:rPr lang="zh-CN" altLang="en-US" sz="1000"/>
              <a:t>年，分别出现了大规模集成电路和超大规模集成电路，并立即在电子计算机上得到了应用。由大规模和超大规模集成电路组装成的计算机，就被称为</a:t>
            </a:r>
            <a:r>
              <a:rPr lang="zh-CN" altLang="en-US" sz="1000" b="1"/>
              <a:t>第四代电子计算机</a:t>
            </a:r>
            <a:r>
              <a:rPr lang="zh-CN" altLang="en-US" sz="1000"/>
              <a:t>。美国</a:t>
            </a:r>
            <a:r>
              <a:rPr lang="en-US" altLang="zh-CN" sz="1000"/>
              <a:t>ILLIAC-IV</a:t>
            </a:r>
            <a:r>
              <a:rPr lang="zh-CN" altLang="en-US" sz="1000"/>
              <a:t>计算机，是第一台全面使用大规模集成电路作为逻辑元件和存储器的计算机，它标志着计算机的发展已到了第四代。</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入门篇</a:t>
            </a:r>
          </a:p>
        </p:txBody>
      </p:sp>
      <p:sp>
        <p:nvSpPr>
          <p:cNvPr id="5" name="Rectangle 7"/>
          <p:cNvSpPr>
            <a:spLocks noGrp="1" noChangeArrowheads="1"/>
          </p:cNvSpPr>
          <p:nvPr>
            <p:ph type="sldNum" sz="quarter" idx="5"/>
          </p:nvPr>
        </p:nvSpPr>
        <p:spPr>
          <a:ln/>
        </p:spPr>
        <p:txBody>
          <a:bodyPr/>
          <a:lstStyle/>
          <a:p>
            <a:fld id="{A930E41B-0378-419D-AF54-4FD41FFD73DD}" type="slidenum">
              <a:rPr lang="en-US" altLang="zh-CN"/>
              <a:pPr/>
              <a:t>19</a:t>
            </a:fld>
            <a:endParaRPr lang="en-US" altLang="zh-CN"/>
          </a:p>
        </p:txBody>
      </p:sp>
      <p:sp>
        <p:nvSpPr>
          <p:cNvPr id="61337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13379" name="Rectangle 3"/>
          <p:cNvSpPr>
            <a:spLocks noGrp="1" noChangeArrowheads="1"/>
          </p:cNvSpPr>
          <p:nvPr>
            <p:ph type="body" idx="1"/>
          </p:nvPr>
        </p:nvSpPr>
        <p:spPr bwMode="auto">
          <a:xfrm>
            <a:off x="906463" y="4714875"/>
            <a:ext cx="4984750" cy="4467225"/>
          </a:xfrm>
          <a:prstGeom prst="rect">
            <a:avLst/>
          </a:prstGeom>
          <a:solidFill>
            <a:srgbClr val="FFFFFF"/>
          </a:solidFill>
          <a:ln>
            <a:solidFill>
              <a:srgbClr val="000000"/>
            </a:solidFill>
            <a:miter lim="800000"/>
            <a:headEnd/>
            <a:tailEnd/>
          </a:ln>
        </p:spPr>
        <p:txBody>
          <a:bodyPr lIns="92738" tIns="46369" rIns="92738" bIns="46369"/>
          <a:lstStyle/>
          <a:p>
            <a:r>
              <a:rPr lang="en-US" altLang="zh-CN"/>
              <a:t>        1938</a:t>
            </a:r>
            <a:r>
              <a:rPr lang="zh-CN" altLang="en-US"/>
              <a:t>年，</a:t>
            </a:r>
            <a:r>
              <a:rPr lang="zh-CN" altLang="en-US" b="1"/>
              <a:t>香侬</a:t>
            </a:r>
            <a:r>
              <a:rPr lang="zh-CN" altLang="en-US"/>
              <a:t>发表了著名的论文</a:t>
            </a:r>
            <a:r>
              <a:rPr lang="en-US" altLang="zh-CN"/>
              <a:t>《</a:t>
            </a:r>
            <a:r>
              <a:rPr lang="zh-CN" altLang="en-US"/>
              <a:t>继电器和开关电路的符号分析</a:t>
            </a:r>
            <a:r>
              <a:rPr lang="en-US" altLang="zh-CN"/>
              <a:t>》</a:t>
            </a:r>
            <a:r>
              <a:rPr lang="zh-CN" altLang="en-US"/>
              <a:t>，首次用布尔代数进行开关电路分析，并证明布尔代数的逻辑运算可以通过继电器电路来实现，明确地给出了实现加、减、乘、除等运算的电子电路的设计方法。这篇论文成为开关电路理论的开端。</a:t>
            </a:r>
          </a:p>
          <a:p>
            <a:r>
              <a:rPr lang="zh-CN" altLang="en-US"/>
              <a:t>香侬是现代信息论的著名创始人。现代信息论的出现对现代通信技术和电子计算机的设计产生了巨大的影响。信息论对早期的计算机产业没有什么直接影响，但随着数字压缩技术的出现和成熟，该理论的影响力日益加深。</a:t>
            </a:r>
          </a:p>
          <a:p>
            <a:r>
              <a:rPr lang="zh-CN" altLang="en-US"/>
              <a:t>        </a:t>
            </a:r>
            <a:r>
              <a:rPr lang="zh-CN" altLang="en-US" b="1"/>
              <a:t>阿塔纳索夫</a:t>
            </a:r>
            <a:r>
              <a:rPr lang="zh-CN" altLang="en-US"/>
              <a:t>提出了计算机的三条原则，这也是现代电子计算机所依据的三条基本原则：</a:t>
            </a:r>
          </a:p>
          <a:p>
            <a:r>
              <a:rPr lang="zh-CN" altLang="en-US"/>
              <a:t>　</a:t>
            </a:r>
            <a:r>
              <a:rPr lang="en-US" altLang="zh-CN"/>
              <a:t>1</a:t>
            </a:r>
            <a:r>
              <a:rPr lang="zh-CN" altLang="en-US"/>
              <a:t>）以二进制的逻辑基础来实现数字运算，以保证精度；</a:t>
            </a:r>
          </a:p>
          <a:p>
            <a:r>
              <a:rPr lang="zh-CN" altLang="en-US"/>
              <a:t>　</a:t>
            </a:r>
            <a:r>
              <a:rPr lang="en-US" altLang="zh-CN"/>
              <a:t>2</a:t>
            </a:r>
            <a:r>
              <a:rPr lang="zh-CN" altLang="en-US"/>
              <a:t>）利用电子技术来实现控制、逻辑运算和算术运算，以保证计算速度；</a:t>
            </a:r>
          </a:p>
          <a:p>
            <a:r>
              <a:rPr lang="zh-CN" altLang="en-US"/>
              <a:t>　</a:t>
            </a:r>
            <a:r>
              <a:rPr lang="en-US" altLang="zh-CN"/>
              <a:t>3</a:t>
            </a:r>
            <a:r>
              <a:rPr lang="zh-CN" altLang="en-US"/>
              <a:t>）采用把计算功能和二进制数更新存储功能相分离的结构。</a:t>
            </a:r>
          </a:p>
          <a:p>
            <a:r>
              <a:rPr lang="zh-CN" altLang="en-US"/>
              <a:t>        阿塔纳索夫倡导用电子管作开关元件，这为实现高速运算创造了条件。他主张把数字存储和数字运算分开进行，这一思想一直贯穿到今天的计算机结构设计之中。阿塔纳索夫及其同事于</a:t>
            </a:r>
            <a:r>
              <a:rPr lang="en-US" altLang="zh-CN"/>
              <a:t>1939</a:t>
            </a:r>
            <a:r>
              <a:rPr lang="zh-CN" altLang="en-US"/>
              <a:t>年研制出第一台数字计算机的模型。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入门篇</a:t>
            </a:r>
          </a:p>
        </p:txBody>
      </p:sp>
      <p:sp>
        <p:nvSpPr>
          <p:cNvPr id="5" name="Rectangle 7"/>
          <p:cNvSpPr>
            <a:spLocks noGrp="1" noChangeArrowheads="1"/>
          </p:cNvSpPr>
          <p:nvPr>
            <p:ph type="sldNum" sz="quarter" idx="5"/>
          </p:nvPr>
        </p:nvSpPr>
        <p:spPr>
          <a:ln/>
        </p:spPr>
        <p:txBody>
          <a:bodyPr/>
          <a:lstStyle/>
          <a:p>
            <a:fld id="{60F3ACCF-255A-40E2-B65B-BBE0CC4D403C}" type="slidenum">
              <a:rPr lang="en-US" altLang="zh-CN"/>
              <a:pPr/>
              <a:t>20</a:t>
            </a:fld>
            <a:endParaRPr lang="en-US" altLang="zh-CN"/>
          </a:p>
        </p:txBody>
      </p:sp>
      <p:sp>
        <p:nvSpPr>
          <p:cNvPr id="615426"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15427" name="Rectangle 3"/>
          <p:cNvSpPr>
            <a:spLocks noGrp="1" noChangeArrowheads="1"/>
          </p:cNvSpPr>
          <p:nvPr>
            <p:ph type="body" idx="1"/>
          </p:nvPr>
        </p:nvSpPr>
        <p:spPr bwMode="auto">
          <a:xfrm>
            <a:off x="906463" y="4549775"/>
            <a:ext cx="4984750" cy="4716463"/>
          </a:xfrm>
          <a:prstGeom prst="rect">
            <a:avLst/>
          </a:prstGeom>
          <a:solidFill>
            <a:srgbClr val="FFFFFF"/>
          </a:solidFill>
          <a:ln>
            <a:solidFill>
              <a:srgbClr val="000000"/>
            </a:solidFill>
            <a:miter lim="800000"/>
            <a:headEnd/>
            <a:tailEnd/>
          </a:ln>
        </p:spPr>
        <p:txBody>
          <a:bodyPr lIns="92738" tIns="46369" rIns="92738" bIns="46369"/>
          <a:lstStyle/>
          <a:p>
            <a:r>
              <a:rPr lang="en-US" altLang="zh-CN"/>
              <a:t>        1936</a:t>
            </a:r>
            <a:r>
              <a:rPr lang="zh-CN" altLang="en-US"/>
              <a:t>年，年仅</a:t>
            </a:r>
            <a:r>
              <a:rPr lang="en-US" altLang="zh-CN"/>
              <a:t>24</a:t>
            </a:r>
            <a:r>
              <a:rPr lang="zh-CN" altLang="en-US"/>
              <a:t>岁的英国人图灵发表了著名的</a:t>
            </a:r>
            <a:r>
              <a:rPr lang="en-US" altLang="zh-CN"/>
              <a:t>《</a:t>
            </a:r>
            <a:r>
              <a:rPr lang="zh-CN" altLang="en-US"/>
              <a:t>论应用于决定问题的可计算数字</a:t>
            </a:r>
            <a:r>
              <a:rPr lang="en-US" altLang="zh-CN"/>
              <a:t>》</a:t>
            </a:r>
            <a:r>
              <a:rPr lang="zh-CN" altLang="en-US"/>
              <a:t>一文，提出思考实验原理计算机概念。图灵把人在计算时所做的工作分解成简单的动作，与人的计算类似，机器需要：（</a:t>
            </a:r>
            <a:r>
              <a:rPr lang="en-US" altLang="zh-CN"/>
              <a:t>1</a:t>
            </a:r>
            <a:r>
              <a:rPr lang="zh-CN" altLang="en-US"/>
              <a:t>）存储器，用于储存计算结果；（</a:t>
            </a:r>
            <a:r>
              <a:rPr lang="en-US" altLang="zh-CN"/>
              <a:t>2</a:t>
            </a:r>
            <a:r>
              <a:rPr lang="zh-CN" altLang="en-US"/>
              <a:t>）一种语言，表示运算和数字；</a:t>
            </a:r>
            <a:r>
              <a:rPr lang="en-US" altLang="zh-CN"/>
              <a:t>(3)</a:t>
            </a:r>
            <a:r>
              <a:rPr lang="zh-CN" altLang="en-US"/>
              <a:t>扫描；（</a:t>
            </a:r>
            <a:r>
              <a:rPr lang="en-US" altLang="zh-CN"/>
              <a:t>4</a:t>
            </a:r>
            <a:r>
              <a:rPr lang="zh-CN" altLang="en-US"/>
              <a:t>）计算意向，即在计算过程中下一步打算做什么；（</a:t>
            </a:r>
            <a:r>
              <a:rPr lang="en-US" altLang="zh-CN"/>
              <a:t>5</a:t>
            </a:r>
            <a:r>
              <a:rPr lang="zh-CN" altLang="en-US"/>
              <a:t>）执行下一步计算。具体到一步计算，则分成：（</a:t>
            </a:r>
            <a:r>
              <a:rPr lang="en-US" altLang="zh-CN"/>
              <a:t>1</a:t>
            </a:r>
            <a:r>
              <a:rPr lang="zh-CN" altLang="en-US"/>
              <a:t>）改变数字的符号；（</a:t>
            </a:r>
            <a:r>
              <a:rPr lang="en-US" altLang="zh-CN"/>
              <a:t>2</a:t>
            </a:r>
            <a:r>
              <a:rPr lang="zh-CN" altLang="en-US"/>
              <a:t>）扫描区改变，如往左进位和往右添位等；（</a:t>
            </a:r>
            <a:r>
              <a:rPr lang="en-US" altLang="zh-CN"/>
              <a:t>3</a:t>
            </a:r>
            <a:r>
              <a:rPr lang="zh-CN" altLang="en-US"/>
              <a:t>）改变计算意向等。图灵还采用了二进位制。这样，</a:t>
            </a:r>
            <a:r>
              <a:rPr lang="en-US" altLang="zh-CN"/>
              <a:t>24</a:t>
            </a:r>
            <a:r>
              <a:rPr lang="zh-CN" altLang="en-US"/>
              <a:t>岁的他就把人的工作机械化了。这种理想中的机器被称为</a:t>
            </a:r>
            <a:r>
              <a:rPr lang="zh-CN" altLang="en-US">
                <a:latin typeface="Arial"/>
              </a:rPr>
              <a:t>“</a:t>
            </a:r>
            <a:r>
              <a:rPr lang="zh-CN" altLang="en-US"/>
              <a:t>图灵机</a:t>
            </a:r>
            <a:r>
              <a:rPr lang="zh-CN" altLang="en-US">
                <a:latin typeface="Arial"/>
              </a:rPr>
              <a:t>”</a:t>
            </a:r>
            <a:r>
              <a:rPr lang="zh-CN" altLang="en-US"/>
              <a:t>。图灵机是一种抽象计算模型，用来精确定义可计算函数。图灵机由一个控制器，一条可以无限延伸的带子和一个在带子上左右移动的读写头组成。工作带起着存储器的作用，它被划分为大小相同的方格，每一格上可书写一个给定字母表上的符号，控制器可以在纸带上左右移动，控制器有一个读写头，读写头可以读出控制器访问格子上的符号，也能改写和抹去这一符号，这就是计算机史上与</a:t>
            </a:r>
            <a:r>
              <a:rPr lang="zh-CN" altLang="en-US">
                <a:latin typeface="Arial"/>
              </a:rPr>
              <a:t>“</a:t>
            </a:r>
            <a:r>
              <a:rPr lang="zh-CN" altLang="en-US"/>
              <a:t>冯</a:t>
            </a:r>
            <a:r>
              <a:rPr lang="en-US" altLang="zh-CN">
                <a:latin typeface="Arial"/>
              </a:rPr>
              <a:t>·</a:t>
            </a:r>
            <a:r>
              <a:rPr lang="zh-CN" altLang="en-US"/>
              <a:t>诺依曼机器</a:t>
            </a:r>
            <a:r>
              <a:rPr lang="zh-CN" altLang="en-US">
                <a:latin typeface="Arial"/>
              </a:rPr>
              <a:t>”</a:t>
            </a:r>
            <a:r>
              <a:rPr lang="zh-CN" altLang="en-US"/>
              <a:t>齐名的</a:t>
            </a:r>
            <a:r>
              <a:rPr lang="zh-CN" altLang="en-US">
                <a:latin typeface="Arial"/>
              </a:rPr>
              <a:t>“</a:t>
            </a:r>
            <a:r>
              <a:rPr lang="zh-CN" altLang="en-US"/>
              <a:t>图灵机</a:t>
            </a:r>
            <a:r>
              <a:rPr lang="zh-CN" altLang="en-US">
                <a:latin typeface="Arial"/>
              </a:rPr>
              <a:t>”</a:t>
            </a:r>
            <a:r>
              <a:rPr lang="zh-CN" altLang="en-US"/>
              <a:t>。这个概念如此简单的机器，理论上却可以计算任何直观可计算函数。图灵在设计了上述模型后提出，凡可计算的函数都可用这样的机器来实现，这就是著名的图灵论题。现在图灵论题已被当成公理一样在使用着，它不仅是数学的基础之一。</a:t>
            </a:r>
          </a:p>
          <a:p>
            <a:r>
              <a:rPr lang="zh-CN" altLang="en-US"/>
              <a:t>        半个世纪以来，数学家提出的各种各样的计算模型都被证明是和图灵机等价的。</a:t>
            </a:r>
            <a:r>
              <a:rPr lang="en-US" altLang="zh-CN"/>
              <a:t>1945</a:t>
            </a:r>
            <a:r>
              <a:rPr lang="zh-CN" altLang="en-US"/>
              <a:t>年，图灵到英国国家物理研究所工作，并开始设计自动计算机。</a:t>
            </a:r>
            <a:r>
              <a:rPr lang="en-US" altLang="zh-CN"/>
              <a:t>1950</a:t>
            </a:r>
            <a:r>
              <a:rPr lang="zh-CN" altLang="en-US"/>
              <a:t>年，图灵发表了题为</a:t>
            </a:r>
            <a:r>
              <a:rPr lang="en-US" altLang="zh-CN"/>
              <a:t>《</a:t>
            </a:r>
            <a:r>
              <a:rPr lang="zh-CN" altLang="en-US"/>
              <a:t>计算机能思考吗？</a:t>
            </a:r>
            <a:r>
              <a:rPr lang="en-US" altLang="zh-CN"/>
              <a:t>》</a:t>
            </a:r>
            <a:r>
              <a:rPr lang="zh-CN" altLang="en-US"/>
              <a:t>的论文，给人工智能下了一个定义，而且论证了人工智能的可能性。</a:t>
            </a:r>
            <a:r>
              <a:rPr lang="en-US" altLang="zh-CN"/>
              <a:t>1951</a:t>
            </a:r>
            <a:r>
              <a:rPr lang="zh-CN" altLang="en-US"/>
              <a:t>年，他被选为英国皇家学会会员。</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入门篇</a:t>
            </a:r>
          </a:p>
        </p:txBody>
      </p:sp>
      <p:sp>
        <p:nvSpPr>
          <p:cNvPr id="5" name="Rectangle 7"/>
          <p:cNvSpPr>
            <a:spLocks noGrp="1" noChangeArrowheads="1"/>
          </p:cNvSpPr>
          <p:nvPr>
            <p:ph type="sldNum" sz="quarter" idx="5"/>
          </p:nvPr>
        </p:nvSpPr>
        <p:spPr>
          <a:ln/>
        </p:spPr>
        <p:txBody>
          <a:bodyPr/>
          <a:lstStyle/>
          <a:p>
            <a:fld id="{923B9F7E-E06E-4905-BA43-A4FEC4326C0D}" type="slidenum">
              <a:rPr lang="en-US" altLang="zh-CN"/>
              <a:pPr/>
              <a:t>21</a:t>
            </a:fld>
            <a:endParaRPr lang="en-US" altLang="zh-CN"/>
          </a:p>
        </p:txBody>
      </p:sp>
      <p:sp>
        <p:nvSpPr>
          <p:cNvPr id="617474"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17475" name="Rectangle 3"/>
          <p:cNvSpPr>
            <a:spLocks noGrp="1" noChangeArrowheads="1"/>
          </p:cNvSpPr>
          <p:nvPr>
            <p:ph type="body" idx="1"/>
          </p:nvPr>
        </p:nvSpPr>
        <p:spPr bwMode="auto">
          <a:xfrm>
            <a:off x="906463" y="4714875"/>
            <a:ext cx="4984750" cy="4467225"/>
          </a:xfrm>
          <a:prstGeom prst="rect">
            <a:avLst/>
          </a:prstGeom>
          <a:solidFill>
            <a:srgbClr val="FFFFFF"/>
          </a:solidFill>
          <a:ln>
            <a:solidFill>
              <a:srgbClr val="000000"/>
            </a:solidFill>
            <a:miter lim="800000"/>
            <a:headEnd/>
            <a:tailEnd/>
          </a:ln>
        </p:spPr>
        <p:txBody>
          <a:bodyPr lIns="92738" tIns="46369" rIns="92738" bIns="46369"/>
          <a:lstStyle/>
          <a:p>
            <a:r>
              <a:rPr lang="en-US" altLang="zh-CN"/>
              <a:t>        </a:t>
            </a:r>
            <a:r>
              <a:rPr lang="zh-CN" altLang="en-US" b="1"/>
              <a:t>存储程序原理</a:t>
            </a:r>
            <a:r>
              <a:rPr lang="zh-CN" altLang="en-US"/>
              <a:t>是由美籍匈牙利数学家冯</a:t>
            </a:r>
            <a:r>
              <a:rPr lang="en-US" altLang="zh-CN">
                <a:latin typeface="Arial"/>
              </a:rPr>
              <a:t>·</a:t>
            </a:r>
            <a:r>
              <a:rPr lang="zh-CN" altLang="en-US"/>
              <a:t>诺依曼于</a:t>
            </a:r>
            <a:r>
              <a:rPr lang="en-US" altLang="zh-CN"/>
              <a:t>1946</a:t>
            </a:r>
            <a:r>
              <a:rPr lang="zh-CN" altLang="en-US"/>
              <a:t>年提出的，把程序本身当作数据来对待，程序和该程序处理的数据用同样的方式储存，这正是治愈</a:t>
            </a:r>
            <a:r>
              <a:rPr lang="zh-CN" altLang="en-US">
                <a:latin typeface="Arial"/>
              </a:rPr>
              <a:t>“</a:t>
            </a:r>
            <a:r>
              <a:rPr lang="zh-CN" altLang="en-US"/>
              <a:t>神童</a:t>
            </a:r>
            <a:r>
              <a:rPr lang="zh-CN" altLang="en-US">
                <a:latin typeface="Arial"/>
              </a:rPr>
              <a:t>”</a:t>
            </a:r>
            <a:r>
              <a:rPr lang="en-US" altLang="zh-CN"/>
              <a:t>ENIAC</a:t>
            </a:r>
            <a:r>
              <a:rPr lang="zh-CN" altLang="en-US"/>
              <a:t>健忘症的良方。冯</a:t>
            </a:r>
            <a:r>
              <a:rPr lang="en-US" altLang="zh-CN">
                <a:latin typeface="Arial"/>
              </a:rPr>
              <a:t>·</a:t>
            </a:r>
            <a:r>
              <a:rPr lang="zh-CN" altLang="en-US"/>
              <a:t>诺依曼和同事们依据此原理设计出了一个完整的现代计算机雏形，并确定了存储程序计算机的五大组成部分和基本工作方法。冯</a:t>
            </a:r>
            <a:r>
              <a:rPr lang="en-US" altLang="zh-CN">
                <a:latin typeface="Arial"/>
              </a:rPr>
              <a:t>·</a:t>
            </a:r>
            <a:r>
              <a:rPr lang="zh-CN" altLang="en-US"/>
              <a:t>诺依曼的这一设计思想被誉为计算机发展史上的里程碑，标志着计算机时代的真正开始。</a:t>
            </a:r>
          </a:p>
          <a:p>
            <a:r>
              <a:rPr lang="zh-CN" altLang="en-US"/>
              <a:t>        虽然计算机技术发展很快，但</a:t>
            </a:r>
            <a:r>
              <a:rPr lang="zh-CN" altLang="en-US">
                <a:latin typeface="Arial"/>
              </a:rPr>
              <a:t>“</a:t>
            </a:r>
            <a:r>
              <a:rPr lang="zh-CN" altLang="en-US"/>
              <a:t>存储程序原理</a:t>
            </a:r>
            <a:r>
              <a:rPr lang="zh-CN" altLang="en-US">
                <a:latin typeface="Arial"/>
              </a:rPr>
              <a:t>”</a:t>
            </a:r>
            <a:r>
              <a:rPr lang="zh-CN" altLang="en-US"/>
              <a:t>至今仍然是计算机内在的基本工作原理。自计算机诞生的那一天起，这一原理就决定了人们使用计算机的主要方式</a:t>
            </a:r>
            <a:r>
              <a:rPr lang="en-US" altLang="zh-CN">
                <a:latin typeface="Arial"/>
              </a:rPr>
              <a:t>——</a:t>
            </a:r>
            <a:r>
              <a:rPr lang="zh-CN" altLang="en-US"/>
              <a:t>编写程序和运行程序。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a:latin typeface="Arial"/>
              </a:rPr>
              <a:t>“</a:t>
            </a:r>
            <a:r>
              <a:rPr lang="zh-CN" altLang="en-US"/>
              <a:t>存储程序原理</a:t>
            </a:r>
            <a:r>
              <a:rPr lang="zh-CN" altLang="en-US">
                <a:latin typeface="Arial"/>
              </a:rPr>
              <a:t>”</a:t>
            </a:r>
            <a:r>
              <a:rPr lang="zh-CN" altLang="en-US"/>
              <a:t>没有变，它仍然是我们理解计算机系统功能与特征的基础。</a:t>
            </a:r>
          </a:p>
          <a:p>
            <a:endParaRPr lang="zh-CN" altLang="en-US"/>
          </a:p>
          <a:p>
            <a:r>
              <a:rPr lang="zh-CN" altLang="en-US"/>
              <a:t>　　</a:t>
            </a:r>
            <a:r>
              <a:rPr lang="en-US" altLang="zh-CN"/>
              <a:t>EDSAC</a:t>
            </a:r>
            <a:r>
              <a:rPr lang="zh-CN" altLang="en-US"/>
              <a:t>于</a:t>
            </a:r>
            <a:r>
              <a:rPr lang="en-US" altLang="zh-CN"/>
              <a:t>1949</a:t>
            </a:r>
            <a:r>
              <a:rPr lang="zh-CN" altLang="en-US"/>
              <a:t>年</a:t>
            </a:r>
            <a:r>
              <a:rPr lang="en-US" altLang="zh-CN"/>
              <a:t>5</a:t>
            </a:r>
            <a:r>
              <a:rPr lang="zh-CN" altLang="en-US"/>
              <a:t>月建成，它是世界上第一台真正实现内部存储程序的电子计算机，其中凝集着冯</a:t>
            </a:r>
            <a:r>
              <a:rPr lang="en-US" altLang="zh-CN">
                <a:latin typeface="Arial"/>
              </a:rPr>
              <a:t>·</a:t>
            </a:r>
            <a:r>
              <a:rPr lang="zh-CN" altLang="en-US"/>
              <a:t>诺依曼等人设想，也是后来所有电脑的真正原型和范本。</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41BED09-5BD9-4F71-ABE9-13136B5B95CF}" type="slidenum">
              <a:rPr lang="en-US" altLang="zh-CN"/>
              <a:pPr/>
              <a:t>‹#›</a:t>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31B518C-411F-4BA4-B936-3B04E330EFD9}" type="slidenum">
              <a:rPr lang="en-US" altLang="zh-CN"/>
              <a:pPr/>
              <a:t>‹#›</a:t>
            </a:fld>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A6C47F-86C0-4C35-9378-012D6D478550}" type="slidenum">
              <a:rPr lang="en-US" altLang="zh-CN"/>
              <a:pPr/>
              <a:t>‹#›</a:t>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F3A9AA3-BCA7-4141-AA04-92AC5FC015E7}" type="slidenum">
              <a:rPr lang="en-US" altLang="zh-CN"/>
              <a:pPr/>
              <a:t>‹#›</a:t>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B4BB2E5-FC9D-41AB-B00E-A08B6AC39C76}" type="slidenum">
              <a:rPr lang="en-US" altLang="zh-CN"/>
              <a:pPr/>
              <a:t>‹#›</a:t>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2C421F0-352C-4908-A40E-17511C5683C8}" type="slidenum">
              <a:rPr lang="en-US" altLang="zh-CN"/>
              <a:pPr/>
              <a:t>‹#›</a:t>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CF2F4E8-0584-417F-9076-2164522F13D9}" type="slidenum">
              <a:rPr lang="en-US" altLang="zh-CN"/>
              <a:pPr/>
              <a:t>‹#›</a:t>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3FC4B8D-12C1-4C83-9066-6D4E1AC99134}" type="slidenum">
              <a:rPr lang="en-US" altLang="zh-CN"/>
              <a:pPr/>
              <a:t>‹#›</a:t>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DF4FA1C-B22E-4EB3-8E7B-BEF37F389B79}" type="slidenum">
              <a:rPr lang="en-US" altLang="zh-CN"/>
              <a:pPr/>
              <a:t>‹#›</a:t>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AC6F1B-A0FC-4FFB-A5AD-13BA735855EC}" type="slidenum">
              <a:rPr lang="en-US" altLang="zh-CN"/>
              <a:pPr/>
              <a:t>‹#›</a:t>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9636" name="Rectangle 4"/>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endParaRPr lang="en-US" altLang="zh-CN"/>
          </a:p>
        </p:txBody>
      </p:sp>
      <p:sp>
        <p:nvSpPr>
          <p:cNvPr id="709637"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709638" name="Rectangle 6"/>
          <p:cNvSpPr>
            <a:spLocks noGrp="1" noChangeArrowheads="1"/>
          </p:cNvSpPr>
          <p:nvPr>
            <p:ph type="sldNum" sz="quarter" idx="4"/>
          </p:nvPr>
        </p:nvSpPr>
        <p:spPr bwMode="auto">
          <a:xfrm>
            <a:off x="3995738" y="6237288"/>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B015182B-3C38-4AAE-93DE-4EDC8705187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med">
    <p:random/>
  </p:transition>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Arial" pitchFamily="34" charset="0"/>
          <a:ea typeface="宋体" pitchFamily="2" charset="-122"/>
        </a:defRPr>
      </a:lvl2pPr>
      <a:lvl3pPr algn="l" rtl="0" fontAlgn="base">
        <a:spcBef>
          <a:spcPct val="0"/>
        </a:spcBef>
        <a:spcAft>
          <a:spcPct val="0"/>
        </a:spcAft>
        <a:defRPr sz="4200">
          <a:solidFill>
            <a:schemeClr val="tx2"/>
          </a:solidFill>
          <a:latin typeface="Arial" pitchFamily="34" charset="0"/>
          <a:ea typeface="宋体" pitchFamily="2" charset="-122"/>
        </a:defRPr>
      </a:lvl3pPr>
      <a:lvl4pPr algn="l" rtl="0" fontAlgn="base">
        <a:spcBef>
          <a:spcPct val="0"/>
        </a:spcBef>
        <a:spcAft>
          <a:spcPct val="0"/>
        </a:spcAft>
        <a:defRPr sz="4200">
          <a:solidFill>
            <a:schemeClr val="tx2"/>
          </a:solidFill>
          <a:latin typeface="Arial" pitchFamily="34" charset="0"/>
          <a:ea typeface="宋体" pitchFamily="2" charset="-122"/>
        </a:defRPr>
      </a:lvl4pPr>
      <a:lvl5pPr algn="l" rtl="0" fontAlgn="base">
        <a:spcBef>
          <a:spcPct val="0"/>
        </a:spcBef>
        <a:spcAft>
          <a:spcPct val="0"/>
        </a:spcAft>
        <a:defRPr sz="4200">
          <a:solidFill>
            <a:schemeClr val="tx2"/>
          </a:solidFill>
          <a:latin typeface="Arial" pitchFamily="34" charset="0"/>
          <a:ea typeface="宋体" pitchFamily="2" charset="-122"/>
        </a:defRPr>
      </a:lvl5pPr>
      <a:lvl6pPr marL="457200" algn="l" rtl="0" fontAlgn="base">
        <a:spcBef>
          <a:spcPct val="0"/>
        </a:spcBef>
        <a:spcAft>
          <a:spcPct val="0"/>
        </a:spcAft>
        <a:defRPr sz="4200">
          <a:solidFill>
            <a:schemeClr val="tx2"/>
          </a:solidFill>
          <a:latin typeface="Arial" pitchFamily="34" charset="0"/>
          <a:ea typeface="宋体" pitchFamily="2" charset="-122"/>
        </a:defRPr>
      </a:lvl6pPr>
      <a:lvl7pPr marL="914400" algn="l" rtl="0" fontAlgn="base">
        <a:spcBef>
          <a:spcPct val="0"/>
        </a:spcBef>
        <a:spcAft>
          <a:spcPct val="0"/>
        </a:spcAft>
        <a:defRPr sz="4200">
          <a:solidFill>
            <a:schemeClr val="tx2"/>
          </a:solidFill>
          <a:latin typeface="Arial" pitchFamily="34" charset="0"/>
          <a:ea typeface="宋体" pitchFamily="2" charset="-122"/>
        </a:defRPr>
      </a:lvl7pPr>
      <a:lvl8pPr marL="1371600" algn="l" rtl="0" fontAlgn="base">
        <a:spcBef>
          <a:spcPct val="0"/>
        </a:spcBef>
        <a:spcAft>
          <a:spcPct val="0"/>
        </a:spcAft>
        <a:defRPr sz="4200">
          <a:solidFill>
            <a:schemeClr val="tx2"/>
          </a:solidFill>
          <a:latin typeface="Arial" pitchFamily="34" charset="0"/>
          <a:ea typeface="宋体" pitchFamily="2" charset="-122"/>
        </a:defRPr>
      </a:lvl8pPr>
      <a:lvl9pPr marL="1828800" algn="l" rtl="0" fontAlgn="base">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fontAlgn="base">
        <a:spcBef>
          <a:spcPct val="20000"/>
        </a:spcBef>
        <a:spcAft>
          <a:spcPct val="0"/>
        </a:spcAft>
        <a:buClr>
          <a:schemeClr val="accent2"/>
        </a:buClr>
        <a:buChar char="•"/>
        <a:defRPr sz="2400">
          <a:solidFill>
            <a:schemeClr val="tx2"/>
          </a:solidFill>
          <a:latin typeface="+mn-lt"/>
          <a:ea typeface="+mn-ea"/>
        </a:defRPr>
      </a:lvl3pPr>
      <a:lvl4pPr marL="1600200" indent="-228600" algn="l" rtl="0" fontAlgn="base">
        <a:spcBef>
          <a:spcPct val="20000"/>
        </a:spcBef>
        <a:spcAft>
          <a:spcPct val="0"/>
        </a:spcAft>
        <a:buClr>
          <a:schemeClr val="tx1"/>
        </a:buClr>
        <a:buChar char="•"/>
        <a:defRPr sz="2000">
          <a:solidFill>
            <a:schemeClr val="tx2"/>
          </a:solidFill>
          <a:latin typeface="+mn-lt"/>
          <a:ea typeface="+mn-ea"/>
        </a:defRPr>
      </a:lvl4pPr>
      <a:lvl5pPr marL="2057400" indent="-228600" algn="l" rtl="0" fontAlgn="base">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Relationship Id="rId2" Type="http://schemas.openxmlformats.org/officeDocument/2006/relationships/audio" Target="../media/audio1"/><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9.png"/><Relationship Id="rId12"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1.png"/><Relationship Id="rId5" Type="http://schemas.openxmlformats.org/officeDocument/2006/relationships/audio" Target="../media/audio4"/><Relationship Id="rId10" Type="http://schemas.openxmlformats.org/officeDocument/2006/relationships/oleObject" Target="../embeddings/oleObject3.bin"/><Relationship Id="rId4" Type="http://schemas.openxmlformats.org/officeDocument/2006/relationships/audio" Target="../media/audio3"/><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audio" Target="../media/audio5"/><Relationship Id="rId4" Type="http://schemas.openxmlformats.org/officeDocument/2006/relationships/audio" Target="../media/audio3"/><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ideo" Target="file:///I:\2006.09&#35745;&#31639;&#26426;&#23548;&#35770;\Di00.avi"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EA63507C-3F63-4ED3-9027-22B547DBEA3F}" type="slidenum">
              <a:rPr lang="en-US" altLang="zh-CN"/>
              <a:pPr/>
              <a:t>1</a:t>
            </a:fld>
            <a:endParaRPr lang="en-US" altLang="zh-CN"/>
          </a:p>
        </p:txBody>
      </p:sp>
      <p:sp>
        <p:nvSpPr>
          <p:cNvPr id="591874" name="Oval 2">
            <a:hlinkClick r:id="rId3" action="ppaction://hlinksldjump"/>
          </p:cNvPr>
          <p:cNvSpPr>
            <a:spLocks noChangeArrowheads="1"/>
          </p:cNvSpPr>
          <p:nvPr/>
        </p:nvSpPr>
        <p:spPr bwMode="auto">
          <a:xfrm>
            <a:off x="228600" y="3962400"/>
            <a:ext cx="4114800" cy="762000"/>
          </a:xfrm>
          <a:prstGeom prst="ellipse">
            <a:avLst/>
          </a:prstGeom>
          <a:solidFill>
            <a:srgbClr val="339966"/>
          </a:solidFill>
          <a:ln w="3175">
            <a:noFill/>
            <a:round/>
            <a:headEnd/>
            <a:tailEnd/>
          </a:ln>
          <a:effectLst>
            <a:prstShdw prst="shdw17" dist="17961" dir="2700000">
              <a:srgbClr val="339966">
                <a:gamma/>
                <a:shade val="60000"/>
                <a:invGamma/>
              </a:srgbClr>
            </a:prstShdw>
          </a:effectLst>
        </p:spPr>
        <p:txBody>
          <a:bodyPr wrap="none" anchor="ctr"/>
          <a:lstStyle/>
          <a:p>
            <a:pPr algn="ctr"/>
            <a:r>
              <a:rPr kumimoji="1" lang="zh-CN" altLang="en-US" sz="3200" b="1" u="sng">
                <a:solidFill>
                  <a:srgbClr val="FFFF00"/>
                </a:solidFill>
                <a:latin typeface="隶书" pitchFamily="49" charset="-122"/>
                <a:ea typeface="隶书" pitchFamily="49" charset="-122"/>
              </a:rPr>
              <a:t>计算机的产生与发展</a:t>
            </a:r>
          </a:p>
        </p:txBody>
      </p:sp>
      <p:sp>
        <p:nvSpPr>
          <p:cNvPr id="591876" name="Oval 4">
            <a:hlinkClick r:id="rId4" action="ppaction://hlinksldjump"/>
          </p:cNvPr>
          <p:cNvSpPr>
            <a:spLocks noChangeArrowheads="1"/>
          </p:cNvSpPr>
          <p:nvPr/>
        </p:nvSpPr>
        <p:spPr bwMode="auto">
          <a:xfrm>
            <a:off x="533400" y="4953000"/>
            <a:ext cx="3505200" cy="685800"/>
          </a:xfrm>
          <a:prstGeom prst="ellipse">
            <a:avLst/>
          </a:prstGeom>
          <a:solidFill>
            <a:srgbClr val="008000"/>
          </a:solidFill>
          <a:ln w="3175">
            <a:solidFill>
              <a:schemeClr val="tx1"/>
            </a:solidFill>
            <a:round/>
            <a:headEnd/>
            <a:tailEnd/>
          </a:ln>
          <a:effectLst/>
        </p:spPr>
        <p:txBody>
          <a:bodyPr wrap="none" anchor="ctr"/>
          <a:lstStyle/>
          <a:p>
            <a:pPr algn="ctr"/>
            <a:r>
              <a:rPr kumimoji="1" lang="zh-CN" altLang="en-US" sz="3200" b="1" u="sng">
                <a:solidFill>
                  <a:srgbClr val="FFFF00"/>
                </a:solidFill>
                <a:latin typeface="隶书" pitchFamily="49" charset="-122"/>
                <a:ea typeface="隶书" pitchFamily="49" charset="-122"/>
              </a:rPr>
              <a:t>新型计算机</a:t>
            </a:r>
          </a:p>
        </p:txBody>
      </p:sp>
      <p:sp>
        <p:nvSpPr>
          <p:cNvPr id="591877" name="Oval 5">
            <a:hlinkClick r:id="" action="ppaction://noaction"/>
          </p:cNvPr>
          <p:cNvSpPr>
            <a:spLocks noChangeArrowheads="1"/>
          </p:cNvSpPr>
          <p:nvPr/>
        </p:nvSpPr>
        <p:spPr bwMode="auto">
          <a:xfrm>
            <a:off x="381000" y="2667000"/>
            <a:ext cx="4038600" cy="1066800"/>
          </a:xfrm>
          <a:prstGeom prst="ellipse">
            <a:avLst/>
          </a:prstGeom>
          <a:solidFill>
            <a:srgbClr val="CC99FF"/>
          </a:solidFill>
          <a:ln w="3175">
            <a:noFill/>
            <a:round/>
            <a:headEnd/>
            <a:tailEnd/>
          </a:ln>
          <a:effectLst>
            <a:prstShdw prst="shdw17" dist="17961" dir="2700000">
              <a:srgbClr val="CC99FF">
                <a:gamma/>
                <a:shade val="60000"/>
                <a:invGamma/>
              </a:srgbClr>
            </a:prstShdw>
          </a:effectLst>
        </p:spPr>
        <p:txBody>
          <a:bodyPr wrap="none" anchor="ctr"/>
          <a:lstStyle/>
          <a:p>
            <a:pPr algn="ctr"/>
            <a:r>
              <a:rPr kumimoji="1" lang="zh-CN" altLang="en-US" sz="3200" b="1" u="sng">
                <a:latin typeface="隶书" pitchFamily="49" charset="-122"/>
                <a:ea typeface="隶书" pitchFamily="49" charset="-122"/>
              </a:rPr>
              <a:t>计算机的概念与模型</a:t>
            </a:r>
          </a:p>
        </p:txBody>
      </p:sp>
      <p:sp>
        <p:nvSpPr>
          <p:cNvPr id="591879" name="WordArt 7"/>
          <p:cNvSpPr>
            <a:spLocks noChangeArrowheads="1" noChangeShapeType="1" noTextEdit="1"/>
          </p:cNvSpPr>
          <p:nvPr/>
        </p:nvSpPr>
        <p:spPr bwMode="auto">
          <a:xfrm>
            <a:off x="990600" y="228600"/>
            <a:ext cx="6324600" cy="2209800"/>
          </a:xfrm>
          <a:prstGeom prst="rect">
            <a:avLst/>
          </a:prstGeom>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b="1" kern="10">
                <a:ln w="9525">
                  <a:round/>
                  <a:headEnd/>
                  <a:tailEnd/>
                </a:ln>
                <a:gradFill rotWithShape="0">
                  <a:gsLst>
                    <a:gs pos="0">
                      <a:srgbClr val="FFE701"/>
                    </a:gs>
                    <a:gs pos="100000">
                      <a:srgbClr val="FE3E02"/>
                    </a:gs>
                  </a:gsLst>
                  <a:lin ang="5400000" scaled="1"/>
                </a:gradFill>
                <a:latin typeface="楷体_GB2312"/>
                <a:ea typeface="楷体_GB2312"/>
              </a:rPr>
              <a:t>第</a:t>
            </a:r>
            <a:r>
              <a:rPr lang="en-US" altLang="zh-CN" sz="3600" b="1" kern="10">
                <a:ln w="9525">
                  <a:round/>
                  <a:headEnd/>
                  <a:tailEnd/>
                </a:ln>
                <a:gradFill rotWithShape="0">
                  <a:gsLst>
                    <a:gs pos="0">
                      <a:srgbClr val="FFE701"/>
                    </a:gs>
                    <a:gs pos="100000">
                      <a:srgbClr val="FE3E02"/>
                    </a:gs>
                  </a:gsLst>
                  <a:lin ang="5400000" scaled="1"/>
                </a:gradFill>
                <a:latin typeface="楷体_GB2312"/>
                <a:ea typeface="楷体_GB2312"/>
              </a:rPr>
              <a:t>1</a:t>
            </a:r>
            <a:r>
              <a:rPr lang="zh-CN" altLang="en-US" sz="3600" b="1" kern="10">
                <a:ln w="9525">
                  <a:round/>
                  <a:headEnd/>
                  <a:tailEnd/>
                </a:ln>
                <a:gradFill rotWithShape="0">
                  <a:gsLst>
                    <a:gs pos="0">
                      <a:srgbClr val="FFE701"/>
                    </a:gs>
                    <a:gs pos="100000">
                      <a:srgbClr val="FE3E02"/>
                    </a:gs>
                  </a:gsLst>
                  <a:lin ang="5400000" scaled="1"/>
                </a:gradFill>
                <a:latin typeface="楷体_GB2312"/>
                <a:ea typeface="楷体_GB2312"/>
              </a:rPr>
              <a:t>章 绪论</a:t>
            </a:r>
          </a:p>
        </p:txBody>
      </p:sp>
      <p:pic>
        <p:nvPicPr>
          <p:cNvPr id="591880" name="Picture 8" descr="computerfront"/>
          <p:cNvPicPr>
            <a:picLocks noChangeAspect="1" noChangeArrowheads="1"/>
          </p:cNvPicPr>
          <p:nvPr/>
        </p:nvPicPr>
        <p:blipFill>
          <a:blip r:embed="rId5"/>
          <a:srcRect/>
          <a:stretch>
            <a:fillRect/>
          </a:stretch>
        </p:blipFill>
        <p:spPr bwMode="auto">
          <a:xfrm>
            <a:off x="4648200" y="1600200"/>
            <a:ext cx="4495800" cy="4343400"/>
          </a:xfrm>
          <a:prstGeom prst="rect">
            <a:avLst/>
          </a:prstGeom>
          <a:noFill/>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6E84CE8-27C8-4662-974A-BA939BF105AD}" type="slidenum">
              <a:rPr lang="en-US" altLang="zh-CN"/>
              <a:pPr/>
              <a:t>10</a:t>
            </a:fld>
            <a:endParaRPr lang="en-US" altLang="zh-CN"/>
          </a:p>
        </p:txBody>
      </p:sp>
      <p:sp>
        <p:nvSpPr>
          <p:cNvPr id="832515" name="Rectangle 3"/>
          <p:cNvSpPr>
            <a:spLocks noGrp="1" noChangeArrowheads="1"/>
          </p:cNvSpPr>
          <p:nvPr>
            <p:ph type="body" idx="1"/>
          </p:nvPr>
        </p:nvSpPr>
        <p:spPr bwMode="auto">
          <a:xfrm>
            <a:off x="457200" y="260350"/>
            <a:ext cx="8229600" cy="586581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Wingdings" pitchFamily="2" charset="2"/>
              <a:buChar char="u"/>
            </a:pPr>
            <a:r>
              <a:rPr lang="zh-CN" altLang="en-US" b="1">
                <a:latin typeface="黑体" pitchFamily="2" charset="-122"/>
                <a:ea typeface="黑体" pitchFamily="2" charset="-122"/>
              </a:rPr>
              <a:t>计算机硬件的基本结构（</a:t>
            </a:r>
            <a:r>
              <a:rPr lang="en-US" altLang="zh-CN" b="1">
                <a:latin typeface="黑体" pitchFamily="2" charset="-122"/>
                <a:ea typeface="黑体" pitchFamily="2" charset="-122"/>
              </a:rPr>
              <a:t>4</a:t>
            </a:r>
            <a:r>
              <a:rPr lang="zh-CN" altLang="en-US" b="1">
                <a:latin typeface="黑体" pitchFamily="2" charset="-122"/>
                <a:ea typeface="黑体" pitchFamily="2" charset="-122"/>
              </a:rPr>
              <a:t>大子系统）</a:t>
            </a:r>
          </a:p>
          <a:p>
            <a:pPr>
              <a:lnSpc>
                <a:spcPct val="90000"/>
              </a:lnSpc>
              <a:buFont typeface="Wingdings" pitchFamily="2" charset="2"/>
              <a:buNone/>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冯</a:t>
            </a:r>
            <a:r>
              <a:rPr lang="en-US" altLang="zh-CN">
                <a:solidFill>
                  <a:srgbClr val="FF0000"/>
                </a:solidFill>
                <a:latin typeface="黑体" pitchFamily="2" charset="-122"/>
                <a:ea typeface="黑体" pitchFamily="2" charset="-122"/>
              </a:rPr>
              <a:t>.</a:t>
            </a:r>
            <a:r>
              <a:rPr lang="zh-CN" altLang="en-US">
                <a:solidFill>
                  <a:srgbClr val="FF0000"/>
                </a:solidFill>
                <a:latin typeface="黑体" pitchFamily="2" charset="-122"/>
                <a:ea typeface="黑体" pitchFamily="2" charset="-122"/>
              </a:rPr>
              <a:t>诺依曼模型计算机定义为接收数据，处理数据并输出数据的可编程数据处理机。</a:t>
            </a:r>
            <a:endParaRPr lang="zh-CN" altLang="en-US" b="1">
              <a:solidFill>
                <a:srgbClr val="FF0000"/>
              </a:solidFill>
              <a:latin typeface="黑体" pitchFamily="2" charset="-122"/>
              <a:ea typeface="黑体" pitchFamily="2" charset="-122"/>
            </a:endParaRPr>
          </a:p>
          <a:p>
            <a:pPr lvl="1">
              <a:lnSpc>
                <a:spcPct val="90000"/>
              </a:lnSpc>
              <a:buFont typeface="Wingdings" pitchFamily="2" charset="2"/>
              <a:buChar char="Ø"/>
            </a:pPr>
            <a:r>
              <a:rPr lang="zh-CN" altLang="en-US">
                <a:latin typeface="黑体" pitchFamily="2" charset="-122"/>
                <a:ea typeface="黑体" pitchFamily="2" charset="-122"/>
              </a:rPr>
              <a:t>存储器（</a:t>
            </a:r>
            <a:r>
              <a:rPr lang="en-US" altLang="zh-CN">
                <a:latin typeface="黑体" pitchFamily="2" charset="-122"/>
                <a:ea typeface="黑体" pitchFamily="2" charset="-122"/>
              </a:rPr>
              <a:t>Memory)</a:t>
            </a:r>
          </a:p>
          <a:p>
            <a:pPr lvl="1">
              <a:lnSpc>
                <a:spcPct val="90000"/>
              </a:lnSpc>
              <a:buFont typeface="Wingdings" pitchFamily="2" charset="2"/>
              <a:buChar char="Ø"/>
            </a:pPr>
            <a:r>
              <a:rPr lang="zh-CN" altLang="en-US">
                <a:latin typeface="黑体" pitchFamily="2" charset="-122"/>
                <a:ea typeface="黑体" pitchFamily="2" charset="-122"/>
              </a:rPr>
              <a:t>控制器（</a:t>
            </a:r>
            <a:r>
              <a:rPr lang="en-US" altLang="zh-CN">
                <a:latin typeface="黑体" pitchFamily="2" charset="-122"/>
                <a:ea typeface="黑体" pitchFamily="2" charset="-122"/>
              </a:rPr>
              <a:t>Control Unit</a:t>
            </a:r>
            <a:r>
              <a:rPr lang="zh-CN" altLang="en-US">
                <a:latin typeface="黑体" pitchFamily="2" charset="-122"/>
                <a:ea typeface="黑体" pitchFamily="2" charset="-122"/>
              </a:rPr>
              <a:t>）</a:t>
            </a:r>
          </a:p>
          <a:p>
            <a:pPr lvl="1">
              <a:lnSpc>
                <a:spcPct val="90000"/>
              </a:lnSpc>
              <a:buFont typeface="Wingdings" pitchFamily="2" charset="2"/>
              <a:buChar char="Ø"/>
            </a:pPr>
            <a:r>
              <a:rPr lang="zh-CN" altLang="en-US">
                <a:latin typeface="黑体" pitchFamily="2" charset="-122"/>
                <a:ea typeface="黑体" pitchFamily="2" charset="-122"/>
              </a:rPr>
              <a:t>运算器</a:t>
            </a:r>
            <a:r>
              <a:rPr lang="en-US" altLang="zh-CN">
                <a:latin typeface="黑体" pitchFamily="2" charset="-122"/>
                <a:ea typeface="黑体" pitchFamily="2" charset="-122"/>
              </a:rPr>
              <a:t>(Arithmetic Logic Unit/ALU)</a:t>
            </a:r>
          </a:p>
          <a:p>
            <a:pPr lvl="1">
              <a:lnSpc>
                <a:spcPct val="90000"/>
              </a:lnSpc>
              <a:buFont typeface="Wingdings" pitchFamily="2" charset="2"/>
              <a:buChar char="Ø"/>
            </a:pPr>
            <a:r>
              <a:rPr lang="zh-CN" altLang="en-US">
                <a:latin typeface="黑体" pitchFamily="2" charset="-122"/>
                <a:ea typeface="黑体" pitchFamily="2" charset="-122"/>
              </a:rPr>
              <a:t>输入与输出 </a:t>
            </a:r>
            <a:r>
              <a:rPr lang="en-US" altLang="zh-CN">
                <a:latin typeface="黑体" pitchFamily="2" charset="-122"/>
                <a:ea typeface="黑体" pitchFamily="2" charset="-122"/>
              </a:rPr>
              <a:t>(Input/output)</a:t>
            </a:r>
          </a:p>
          <a:p>
            <a:pPr>
              <a:lnSpc>
                <a:spcPct val="90000"/>
              </a:lnSpc>
              <a:buFont typeface="Wingdings" pitchFamily="2" charset="2"/>
              <a:buChar char="u"/>
            </a:pPr>
            <a:r>
              <a:rPr lang="zh-CN" altLang="en-US">
                <a:latin typeface="黑体" pitchFamily="2" charset="-122"/>
                <a:ea typeface="黑体" pitchFamily="2" charset="-122"/>
              </a:rPr>
              <a:t>冯</a:t>
            </a:r>
            <a:r>
              <a:rPr lang="en-US" altLang="zh-CN">
                <a:latin typeface="黑体" pitchFamily="2" charset="-122"/>
                <a:ea typeface="黑体" pitchFamily="2" charset="-122"/>
              </a:rPr>
              <a:t>.</a:t>
            </a:r>
            <a:r>
              <a:rPr lang="zh-CN" altLang="en-US">
                <a:latin typeface="黑体" pitchFamily="2" charset="-122"/>
                <a:ea typeface="黑体" pitchFamily="2" charset="-122"/>
              </a:rPr>
              <a:t>诺依曼模型</a:t>
            </a:r>
            <a:r>
              <a:rPr lang="zh-CN" altLang="en-US" b="1">
                <a:latin typeface="黑体" pitchFamily="2" charset="-122"/>
                <a:ea typeface="黑体" pitchFamily="2" charset="-122"/>
              </a:rPr>
              <a:t>设计理念</a:t>
            </a:r>
          </a:p>
          <a:p>
            <a:pPr lvl="1">
              <a:lnSpc>
                <a:spcPct val="90000"/>
              </a:lnSpc>
              <a:buFont typeface="Wingdings" pitchFamily="2" charset="2"/>
              <a:buChar char="Ø"/>
            </a:pPr>
            <a:r>
              <a:rPr lang="zh-CN" altLang="en-US">
                <a:latin typeface="黑体" pitchFamily="2" charset="-122"/>
                <a:ea typeface="黑体" pitchFamily="2" charset="-122"/>
              </a:rPr>
              <a:t>采用二进制</a:t>
            </a:r>
          </a:p>
          <a:p>
            <a:pPr lvl="1">
              <a:lnSpc>
                <a:spcPct val="90000"/>
              </a:lnSpc>
              <a:buFont typeface="Wingdings" pitchFamily="2" charset="2"/>
              <a:buNone/>
            </a:pPr>
            <a:r>
              <a:rPr lang="zh-CN" altLang="en-US">
                <a:latin typeface="黑体" pitchFamily="2" charset="-122"/>
                <a:ea typeface="黑体" pitchFamily="2" charset="-122"/>
              </a:rPr>
              <a:t>	</a:t>
            </a:r>
            <a:r>
              <a:rPr lang="zh-CN" altLang="en-US" sz="2400">
                <a:latin typeface="黑体" pitchFamily="2" charset="-122"/>
                <a:ea typeface="黑体" pitchFamily="2" charset="-122"/>
              </a:rPr>
              <a:t>任何信息在计算机内部的存储、组织、处理、传输都采用二进制。</a:t>
            </a:r>
          </a:p>
          <a:p>
            <a:pPr lvl="1">
              <a:lnSpc>
                <a:spcPct val="90000"/>
              </a:lnSpc>
              <a:buFont typeface="Wingdings" pitchFamily="2" charset="2"/>
              <a:buChar char="Ø"/>
            </a:pPr>
            <a:r>
              <a:rPr lang="zh-CN" altLang="en-US">
                <a:latin typeface="黑体" pitchFamily="2" charset="-122"/>
                <a:ea typeface="黑体" pitchFamily="2" charset="-122"/>
              </a:rPr>
              <a:t>存储程序与程序控制</a:t>
            </a:r>
            <a:r>
              <a:rPr lang="zh-CN" altLang="en-US">
                <a:solidFill>
                  <a:schemeClr val="tx1"/>
                </a:solidFill>
                <a:latin typeface="黑体" pitchFamily="2" charset="-122"/>
                <a:ea typeface="黑体" pitchFamily="2" charset="-122"/>
              </a:rPr>
              <a:t> </a:t>
            </a:r>
          </a:p>
          <a:p>
            <a:pPr>
              <a:lnSpc>
                <a:spcPct val="90000"/>
              </a:lnSpc>
              <a:buFont typeface="Wingdings" pitchFamily="2" charset="2"/>
              <a:buChar char="u"/>
            </a:pPr>
            <a:endParaRPr lang="en-US" altLang="zh-CN" sz="3400">
              <a:solidFill>
                <a:srgbClr val="0000FF"/>
              </a:solidFill>
              <a:latin typeface="黑体" pitchFamily="2" charset="-122"/>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7D281D8-B95F-4C9E-9182-E6FC4649E381}" type="slidenum">
              <a:rPr lang="en-US" altLang="zh-CN"/>
              <a:pPr/>
              <a:t>11</a:t>
            </a:fld>
            <a:endParaRPr lang="en-US" altLang="zh-CN"/>
          </a:p>
        </p:txBody>
      </p:sp>
      <p:sp>
        <p:nvSpPr>
          <p:cNvPr id="845826" name="Rectangle 2"/>
          <p:cNvSpPr>
            <a:spLocks noGrp="1" noChangeArrowheads="1"/>
          </p:cNvSpPr>
          <p:nvPr>
            <p:ph type="body" idx="1"/>
          </p:nvPr>
        </p:nvSpPr>
        <p:spPr bwMode="auto">
          <a:xfrm>
            <a:off x="457200" y="260350"/>
            <a:ext cx="8229600" cy="586581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pPr>
            <a:r>
              <a:rPr lang="zh-CN" altLang="en-US">
                <a:solidFill>
                  <a:schemeClr val="tx1"/>
                </a:solidFill>
                <a:latin typeface="黑体" pitchFamily="2" charset="-122"/>
                <a:ea typeface="黑体" pitchFamily="2" charset="-122"/>
              </a:rPr>
              <a:t>冯</a:t>
            </a:r>
            <a:r>
              <a:rPr lang="en-US" altLang="zh-CN">
                <a:solidFill>
                  <a:schemeClr val="tx1"/>
                </a:solidFill>
                <a:latin typeface="黑体" pitchFamily="2" charset="-122"/>
                <a:ea typeface="黑体" pitchFamily="2" charset="-122"/>
              </a:rPr>
              <a:t>.</a:t>
            </a:r>
            <a:r>
              <a:rPr lang="zh-CN" altLang="en-US">
                <a:solidFill>
                  <a:schemeClr val="tx1"/>
                </a:solidFill>
                <a:latin typeface="黑体" pitchFamily="2" charset="-122"/>
                <a:ea typeface="黑体" pitchFamily="2" charset="-122"/>
              </a:rPr>
              <a:t>诺依曼模型</a:t>
            </a:r>
            <a:r>
              <a:rPr lang="zh-CN" altLang="en-US" b="1">
                <a:solidFill>
                  <a:schemeClr val="tx1"/>
                </a:solidFill>
                <a:latin typeface="黑体" pitchFamily="2" charset="-122"/>
                <a:ea typeface="黑体" pitchFamily="2" charset="-122"/>
              </a:rPr>
              <a:t>设计理念</a:t>
            </a:r>
          </a:p>
          <a:p>
            <a:pPr lvl="1">
              <a:buFont typeface="Wingdings" pitchFamily="2" charset="2"/>
              <a:buChar char="Ø"/>
            </a:pPr>
            <a:r>
              <a:rPr lang="zh-CN" altLang="en-US">
                <a:latin typeface="黑体" pitchFamily="2" charset="-122"/>
                <a:ea typeface="黑体" pitchFamily="2" charset="-122"/>
              </a:rPr>
              <a:t>采用二进制</a:t>
            </a:r>
            <a:endParaRPr lang="zh-CN" altLang="en-US" sz="2400">
              <a:latin typeface="黑体" pitchFamily="2" charset="-122"/>
              <a:ea typeface="黑体" pitchFamily="2" charset="-122"/>
            </a:endParaRPr>
          </a:p>
          <a:p>
            <a:pPr lvl="1">
              <a:buFont typeface="Wingdings" pitchFamily="2" charset="2"/>
              <a:buChar char="Ø"/>
            </a:pPr>
            <a:r>
              <a:rPr lang="zh-CN" altLang="en-US">
                <a:latin typeface="黑体" pitchFamily="2" charset="-122"/>
                <a:ea typeface="黑体" pitchFamily="2" charset="-122"/>
              </a:rPr>
              <a:t>存储程序与程序控制 </a:t>
            </a:r>
          </a:p>
          <a:p>
            <a:pPr lvl="2">
              <a:buFont typeface="Wingdings" pitchFamily="2" charset="2"/>
              <a:buChar char="Ø"/>
            </a:pPr>
            <a:r>
              <a:rPr lang="zh-CN" altLang="en-US">
                <a:latin typeface="黑体" pitchFamily="2" charset="-122"/>
                <a:ea typeface="黑体" pitchFamily="2" charset="-122"/>
              </a:rPr>
              <a:t>存储程序（</a:t>
            </a:r>
            <a:r>
              <a:rPr lang="en-US" altLang="zh-CN">
                <a:latin typeface="黑体" pitchFamily="2" charset="-122"/>
                <a:ea typeface="黑体" pitchFamily="2" charset="-122"/>
              </a:rPr>
              <a:t>Stored Program Concept</a:t>
            </a:r>
            <a:r>
              <a:rPr lang="zh-CN" altLang="en-US">
                <a:latin typeface="黑体" pitchFamily="2" charset="-122"/>
                <a:ea typeface="黑体" pitchFamily="2" charset="-122"/>
              </a:rPr>
              <a:t>）</a:t>
            </a:r>
          </a:p>
          <a:p>
            <a:pPr lvl="2">
              <a:buFont typeface="Wingdings" pitchFamily="2" charset="2"/>
              <a:buNone/>
            </a:pPr>
            <a:r>
              <a:rPr lang="zh-CN" altLang="en-US">
                <a:latin typeface="黑体" pitchFamily="2" charset="-122"/>
                <a:ea typeface="黑体" pitchFamily="2" charset="-122"/>
              </a:rPr>
              <a:t>  冯</a:t>
            </a:r>
            <a:r>
              <a:rPr lang="en-US" altLang="zh-CN">
                <a:latin typeface="黑体" pitchFamily="2" charset="-122"/>
                <a:ea typeface="黑体" pitchFamily="2" charset="-122"/>
              </a:rPr>
              <a:t>.</a:t>
            </a:r>
            <a:r>
              <a:rPr lang="zh-CN" altLang="en-US">
                <a:latin typeface="黑体" pitchFamily="2" charset="-122"/>
                <a:ea typeface="黑体" pitchFamily="2" charset="-122"/>
              </a:rPr>
              <a:t>诺依曼模型的最大特征。不仅仅存贮数据，还存储处理数据的程序，而且不作区分的存贮在同一个存储器。</a:t>
            </a:r>
            <a:endParaRPr lang="zh-CN" altLang="en-US" sz="2800">
              <a:latin typeface="黑体" pitchFamily="2" charset="-122"/>
              <a:ea typeface="黑体" pitchFamily="2" charset="-122"/>
            </a:endParaRPr>
          </a:p>
        </p:txBody>
      </p:sp>
      <p:pic>
        <p:nvPicPr>
          <p:cNvPr id="845827" name="Picture 3"/>
          <p:cNvPicPr>
            <a:picLocks noChangeAspect="1" noChangeArrowheads="1"/>
          </p:cNvPicPr>
          <p:nvPr/>
        </p:nvPicPr>
        <p:blipFill>
          <a:blip r:embed="rId2"/>
          <a:srcRect/>
          <a:stretch>
            <a:fillRect/>
          </a:stretch>
        </p:blipFill>
        <p:spPr bwMode="auto">
          <a:xfrm>
            <a:off x="5580063" y="3429000"/>
            <a:ext cx="1960562" cy="2886075"/>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FA0CCB4-DE05-4190-92D6-0D7DBEE795D5}" type="slidenum">
              <a:rPr lang="en-US" altLang="zh-CN"/>
              <a:pPr/>
              <a:t>12</a:t>
            </a:fld>
            <a:endParaRPr lang="en-US" altLang="zh-CN"/>
          </a:p>
        </p:txBody>
      </p:sp>
      <p:sp>
        <p:nvSpPr>
          <p:cNvPr id="846850" name="Rectangle 2"/>
          <p:cNvSpPr>
            <a:spLocks noGrp="1" noChangeArrowheads="1"/>
          </p:cNvSpPr>
          <p:nvPr>
            <p:ph type="body" idx="1"/>
          </p:nvPr>
        </p:nvSpPr>
        <p:spPr bwMode="auto">
          <a:xfrm>
            <a:off x="457200" y="260350"/>
            <a:ext cx="8229600" cy="586581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pPr>
            <a:r>
              <a:rPr lang="zh-CN" altLang="en-US">
                <a:solidFill>
                  <a:schemeClr val="tx1"/>
                </a:solidFill>
                <a:latin typeface="黑体" pitchFamily="2" charset="-122"/>
                <a:ea typeface="黑体" pitchFamily="2" charset="-122"/>
              </a:rPr>
              <a:t>冯</a:t>
            </a:r>
            <a:r>
              <a:rPr lang="en-US" altLang="zh-CN">
                <a:solidFill>
                  <a:schemeClr val="tx1"/>
                </a:solidFill>
                <a:latin typeface="黑体" pitchFamily="2" charset="-122"/>
                <a:ea typeface="黑体" pitchFamily="2" charset="-122"/>
              </a:rPr>
              <a:t>.</a:t>
            </a:r>
            <a:r>
              <a:rPr lang="zh-CN" altLang="en-US">
                <a:solidFill>
                  <a:schemeClr val="tx1"/>
                </a:solidFill>
                <a:latin typeface="黑体" pitchFamily="2" charset="-122"/>
                <a:ea typeface="黑体" pitchFamily="2" charset="-122"/>
              </a:rPr>
              <a:t>诺依曼模型</a:t>
            </a:r>
            <a:r>
              <a:rPr lang="zh-CN" altLang="en-US" b="1">
                <a:solidFill>
                  <a:schemeClr val="tx1"/>
                </a:solidFill>
                <a:latin typeface="黑体" pitchFamily="2" charset="-122"/>
                <a:ea typeface="黑体" pitchFamily="2" charset="-122"/>
              </a:rPr>
              <a:t>设计理念</a:t>
            </a:r>
          </a:p>
          <a:p>
            <a:pPr lvl="1">
              <a:buFont typeface="Wingdings" pitchFamily="2" charset="2"/>
              <a:buChar char="Ø"/>
            </a:pPr>
            <a:r>
              <a:rPr lang="zh-CN" altLang="en-US">
                <a:latin typeface="黑体" pitchFamily="2" charset="-122"/>
                <a:ea typeface="黑体" pitchFamily="2" charset="-122"/>
              </a:rPr>
              <a:t>采用二进制</a:t>
            </a:r>
            <a:endParaRPr lang="zh-CN" altLang="en-US" sz="2400">
              <a:latin typeface="黑体" pitchFamily="2" charset="-122"/>
              <a:ea typeface="黑体" pitchFamily="2" charset="-122"/>
            </a:endParaRPr>
          </a:p>
          <a:p>
            <a:pPr lvl="1">
              <a:buFont typeface="Wingdings" pitchFamily="2" charset="2"/>
              <a:buChar char="Ø"/>
            </a:pPr>
            <a:r>
              <a:rPr lang="zh-CN" altLang="en-US">
                <a:latin typeface="黑体" pitchFamily="2" charset="-122"/>
                <a:ea typeface="黑体" pitchFamily="2" charset="-122"/>
              </a:rPr>
              <a:t>存储程序与程序控制 </a:t>
            </a:r>
          </a:p>
          <a:p>
            <a:pPr lvl="2">
              <a:buFont typeface="Wingdings" pitchFamily="2" charset="2"/>
              <a:buNone/>
            </a:pPr>
            <a:r>
              <a:rPr lang="zh-CN" altLang="en-US">
                <a:latin typeface="黑体" pitchFamily="2" charset="-122"/>
                <a:ea typeface="黑体" pitchFamily="2" charset="-122"/>
              </a:rPr>
              <a:t>程序控制：指令按顺序自动执行（</a:t>
            </a:r>
            <a:r>
              <a:rPr lang="en-US" altLang="zh-CN">
                <a:latin typeface="黑体" pitchFamily="2" charset="-122"/>
                <a:ea typeface="黑体" pitchFamily="2" charset="-122"/>
              </a:rPr>
              <a:t>Sequential Execution of Instructions</a:t>
            </a:r>
            <a:r>
              <a:rPr lang="zh-CN" altLang="en-US">
                <a:latin typeface="黑体" pitchFamily="2" charset="-122"/>
                <a:ea typeface="黑体" pitchFamily="2" charset="-122"/>
              </a:rPr>
              <a:t>）</a:t>
            </a:r>
          </a:p>
          <a:p>
            <a:pPr lvl="2">
              <a:buFont typeface="Wingdings" pitchFamily="2" charset="2"/>
              <a:buNone/>
            </a:pPr>
            <a:r>
              <a:rPr lang="zh-CN" altLang="en-US">
                <a:latin typeface="黑体" pitchFamily="2" charset="-122"/>
                <a:ea typeface="黑体" pitchFamily="2" charset="-122"/>
              </a:rPr>
              <a:t>任务的自动执行</a:t>
            </a:r>
            <a:r>
              <a:rPr lang="zh-CN" altLang="en-US">
                <a:latin typeface="黑体" pitchFamily="2" charset="-122"/>
                <a:ea typeface="黑体" pitchFamily="2" charset="-122"/>
                <a:sym typeface="Wingdings" pitchFamily="2" charset="2"/>
              </a:rPr>
              <a:t>程序的自动执行</a:t>
            </a:r>
          </a:p>
          <a:p>
            <a:pPr lvl="2">
              <a:buFont typeface="Wingdings" pitchFamily="2" charset="2"/>
              <a:buNone/>
            </a:pPr>
            <a:r>
              <a:rPr lang="zh-CN" altLang="en-US">
                <a:latin typeface="黑体" pitchFamily="2" charset="-122"/>
                <a:ea typeface="黑体" pitchFamily="2" charset="-122"/>
                <a:sym typeface="Wingdings" pitchFamily="2" charset="2"/>
              </a:rPr>
              <a:t>程序：指令序列。（复用性）</a:t>
            </a:r>
          </a:p>
          <a:p>
            <a:pPr lvl="2">
              <a:buFont typeface="Wingdings" pitchFamily="2" charset="2"/>
              <a:buNone/>
            </a:pPr>
            <a:r>
              <a:rPr lang="zh-CN" altLang="en-US">
                <a:latin typeface="黑体" pitchFamily="2" charset="-122"/>
                <a:ea typeface="黑体" pitchFamily="2" charset="-122"/>
                <a:sym typeface="Wingdings" pitchFamily="2" charset="2"/>
              </a:rPr>
              <a:t>任务的自动执行周而复始的取指令，分析指令，执行指令。</a:t>
            </a:r>
            <a:endParaRPr lang="zh-CN" altLang="en-US">
              <a:latin typeface="黑体" pitchFamily="2" charset="-122"/>
              <a:ea typeface="黑体" pitchFamily="2" charset="-122"/>
            </a:endParaRPr>
          </a:p>
          <a:p>
            <a:pPr lvl="2">
              <a:buFont typeface="Wingdings" pitchFamily="2" charset="2"/>
              <a:buNone/>
            </a:pPr>
            <a:r>
              <a:rPr lang="zh-CN" altLang="en-US">
                <a:solidFill>
                  <a:schemeClr val="tx1"/>
                </a:solidFill>
                <a:latin typeface="黑体" pitchFamily="2" charset="-122"/>
                <a:ea typeface="黑体" pitchFamily="2" charset="-122"/>
              </a:rPr>
              <a:t>  </a:t>
            </a: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7F2F93D7-9C14-44E0-B3C5-55898454E93F}" type="slidenum">
              <a:rPr lang="en-US" altLang="zh-CN"/>
              <a:pPr/>
              <a:t>13</a:t>
            </a:fld>
            <a:endParaRPr lang="en-US" altLang="zh-CN"/>
          </a:p>
        </p:txBody>
      </p:sp>
      <p:sp>
        <p:nvSpPr>
          <p:cNvPr id="603138" name="Text Box 2"/>
          <p:cNvSpPr txBox="1">
            <a:spLocks noChangeArrowheads="1"/>
          </p:cNvSpPr>
          <p:nvPr/>
        </p:nvSpPr>
        <p:spPr bwMode="auto">
          <a:xfrm>
            <a:off x="381000" y="1295400"/>
            <a:ext cx="8458200" cy="2506663"/>
          </a:xfrm>
          <a:prstGeom prst="rect">
            <a:avLst/>
          </a:prstGeom>
          <a:noFill/>
          <a:ln w="3175">
            <a:noFill/>
            <a:miter lim="800000"/>
            <a:headEnd/>
            <a:tailEnd/>
          </a:ln>
          <a:effectLst/>
        </p:spPr>
        <p:txBody>
          <a:bodyPr>
            <a:spAutoFit/>
          </a:bodyPr>
          <a:lstStyle/>
          <a:p>
            <a:pPr>
              <a:lnSpc>
                <a:spcPct val="105000"/>
              </a:lnSpc>
              <a:spcBef>
                <a:spcPct val="30000"/>
              </a:spcBef>
            </a:pPr>
            <a:r>
              <a:rPr kumimoji="1" lang="en-US" altLang="zh-CN" sz="2400" b="1">
                <a:latin typeface="Times New Roman" pitchFamily="18" charset="0"/>
              </a:rPr>
              <a:t>       </a:t>
            </a:r>
            <a:r>
              <a:rPr kumimoji="1" lang="zh-CN" altLang="en-US" sz="2400" b="1">
                <a:solidFill>
                  <a:srgbClr val="FF0000"/>
                </a:solidFill>
                <a:latin typeface="Times New Roman" pitchFamily="18" charset="0"/>
              </a:rPr>
              <a:t>世界上第一台计算机</a:t>
            </a:r>
            <a:r>
              <a:rPr kumimoji="1" lang="en-US" altLang="zh-CN" sz="2400" b="1">
                <a:solidFill>
                  <a:srgbClr val="FF0000"/>
                </a:solidFill>
                <a:latin typeface="Times New Roman" pitchFamily="18" charset="0"/>
              </a:rPr>
              <a:t>ENIAC</a:t>
            </a:r>
            <a:r>
              <a:rPr kumimoji="1" lang="en-US" altLang="zh-CN" sz="2400" b="1">
                <a:latin typeface="Times New Roman" pitchFamily="18" charset="0"/>
              </a:rPr>
              <a:t>,  ( Electonic Numerical </a:t>
            </a:r>
          </a:p>
          <a:p>
            <a:pPr>
              <a:lnSpc>
                <a:spcPct val="105000"/>
              </a:lnSpc>
              <a:spcBef>
                <a:spcPct val="30000"/>
              </a:spcBef>
            </a:pPr>
            <a:r>
              <a:rPr kumimoji="1" lang="en-US" altLang="zh-CN" sz="2400" b="1">
                <a:latin typeface="Times New Roman" pitchFamily="18" charset="0"/>
              </a:rPr>
              <a:t>Integrator And Calculator)</a:t>
            </a:r>
            <a:r>
              <a:rPr kumimoji="1" lang="zh-CN" altLang="en-US" sz="2400" b="1">
                <a:solidFill>
                  <a:srgbClr val="FF0000"/>
                </a:solidFill>
                <a:latin typeface="Times New Roman" pitchFamily="18" charset="0"/>
              </a:rPr>
              <a:t>于</a:t>
            </a:r>
            <a:r>
              <a:rPr kumimoji="1" lang="en-US" altLang="zh-CN" sz="2400" b="1">
                <a:solidFill>
                  <a:srgbClr val="FF0000"/>
                </a:solidFill>
                <a:latin typeface="Times New Roman" pitchFamily="18" charset="0"/>
              </a:rPr>
              <a:t>1946</a:t>
            </a:r>
            <a:r>
              <a:rPr kumimoji="1" lang="zh-CN" altLang="en-US" sz="2400" b="1">
                <a:solidFill>
                  <a:srgbClr val="FF0000"/>
                </a:solidFill>
                <a:latin typeface="Times New Roman" pitchFamily="18" charset="0"/>
              </a:rPr>
              <a:t>年诞生于美国</a:t>
            </a:r>
            <a:r>
              <a:rPr kumimoji="1" lang="zh-CN" altLang="en-US" sz="2400" b="1">
                <a:latin typeface="Times New Roman" pitchFamily="18" charset="0"/>
              </a:rPr>
              <a:t>宾西法尼压大学，它的全称为“电子数值积分和计算机”。它是为计算弹道和射击而设计的。占地</a:t>
            </a:r>
            <a:r>
              <a:rPr kumimoji="1" lang="en-US" altLang="zh-CN" sz="2400" b="1">
                <a:latin typeface="Times New Roman" pitchFamily="18" charset="0"/>
              </a:rPr>
              <a:t>170m</a:t>
            </a:r>
            <a:r>
              <a:rPr kumimoji="1" lang="en-US" altLang="zh-CN" sz="2400" b="1" baseline="30000">
                <a:latin typeface="Times New Roman" pitchFamily="18" charset="0"/>
              </a:rPr>
              <a:t>2</a:t>
            </a:r>
            <a:r>
              <a:rPr kumimoji="1" lang="en-US" altLang="zh-CN" sz="2400" b="1">
                <a:latin typeface="Times New Roman" pitchFamily="18" charset="0"/>
              </a:rPr>
              <a:t>,</a:t>
            </a:r>
            <a:r>
              <a:rPr kumimoji="1" lang="zh-CN" altLang="en-US" sz="2400" b="1">
                <a:latin typeface="Times New Roman" pitchFamily="18" charset="0"/>
              </a:rPr>
              <a:t>重达</a:t>
            </a:r>
            <a:r>
              <a:rPr kumimoji="1" lang="en-US" altLang="zh-CN" sz="2400" b="1">
                <a:latin typeface="Times New Roman" pitchFamily="18" charset="0"/>
              </a:rPr>
              <a:t>30</a:t>
            </a:r>
            <a:r>
              <a:rPr kumimoji="1" lang="zh-CN" altLang="en-US" sz="2400" b="1">
                <a:latin typeface="Times New Roman" pitchFamily="18" charset="0"/>
              </a:rPr>
              <a:t>吨，耗电</a:t>
            </a:r>
            <a:r>
              <a:rPr kumimoji="1" lang="en-US" altLang="zh-CN" sz="2400" b="1">
                <a:latin typeface="Times New Roman" pitchFamily="18" charset="0"/>
              </a:rPr>
              <a:t>150</a:t>
            </a:r>
            <a:r>
              <a:rPr kumimoji="1" lang="zh-CN" altLang="en-US" sz="2400" b="1">
                <a:latin typeface="Times New Roman" pitchFamily="18" charset="0"/>
              </a:rPr>
              <a:t>千瓦，耗资</a:t>
            </a:r>
            <a:r>
              <a:rPr kumimoji="1" lang="en-US" altLang="zh-CN" sz="2400" b="1">
                <a:latin typeface="Times New Roman" pitchFamily="18" charset="0"/>
              </a:rPr>
              <a:t>40</a:t>
            </a:r>
            <a:r>
              <a:rPr kumimoji="1" lang="zh-CN" altLang="en-US" sz="2400" b="1">
                <a:latin typeface="Times New Roman" pitchFamily="18" charset="0"/>
              </a:rPr>
              <a:t>万美元，可谓“庞然大物”。人民公认，</a:t>
            </a:r>
            <a:r>
              <a:rPr kumimoji="1" lang="zh-CN" altLang="en-US" sz="2400" b="1">
                <a:solidFill>
                  <a:srgbClr val="FF0000"/>
                </a:solidFill>
                <a:latin typeface="Times New Roman" pitchFamily="18" charset="0"/>
                <a:ea typeface="黑体" pitchFamily="2" charset="-122"/>
              </a:rPr>
              <a:t>它的问世标志着计算机时代的到来，它的出现具有划时代的伟大意义。</a:t>
            </a:r>
          </a:p>
        </p:txBody>
      </p:sp>
      <p:sp>
        <p:nvSpPr>
          <p:cNvPr id="603139" name="AutoShape 3"/>
          <p:cNvSpPr>
            <a:spLocks noChangeArrowheads="1"/>
          </p:cNvSpPr>
          <p:nvPr/>
        </p:nvSpPr>
        <p:spPr bwMode="auto">
          <a:xfrm>
            <a:off x="228600" y="4267200"/>
            <a:ext cx="3962400" cy="2590800"/>
          </a:xfrm>
          <a:prstGeom prst="wedgeRoundRectCallout">
            <a:avLst>
              <a:gd name="adj1" fmla="val 51083"/>
              <a:gd name="adj2" fmla="val -37009"/>
              <a:gd name="adj3" fmla="val 16667"/>
            </a:avLst>
          </a:prstGeom>
          <a:solidFill>
            <a:srgbClr val="99CC00"/>
          </a:solidFill>
          <a:ln w="317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p:spPr>
        <p:txBody>
          <a:bodyPr anchor="ctr">
            <a:flatTx/>
          </a:bodyPr>
          <a:lstStyle/>
          <a:p>
            <a:pPr algn="ctr"/>
            <a:r>
              <a:rPr kumimoji="1" lang="zh-CN" altLang="en-US" sz="2800" b="1">
                <a:solidFill>
                  <a:srgbClr val="FFFFFF"/>
                </a:solidFill>
                <a:latin typeface="Times New Roman" pitchFamily="18" charset="0"/>
                <a:ea typeface=""/>
                <a:cs typeface=""/>
              </a:rPr>
              <a:t>使用了</a:t>
            </a:r>
            <a:r>
              <a:rPr kumimoji="1" lang="en-US" altLang="zh-CN" sz="2800" b="1">
                <a:solidFill>
                  <a:srgbClr val="FFFFFF"/>
                </a:solidFill>
                <a:latin typeface="Times New Roman" pitchFamily="18" charset="0"/>
                <a:ea typeface=""/>
                <a:cs typeface=""/>
              </a:rPr>
              <a:t>18 000</a:t>
            </a:r>
            <a:r>
              <a:rPr kumimoji="1" lang="zh-CN" altLang="en-US" sz="2800" b="1">
                <a:solidFill>
                  <a:srgbClr val="FFFFFF"/>
                </a:solidFill>
                <a:latin typeface="Times New Roman" pitchFamily="18" charset="0"/>
                <a:ea typeface=""/>
                <a:cs typeface=""/>
              </a:rPr>
              <a:t>个电子管，</a:t>
            </a:r>
            <a:r>
              <a:rPr kumimoji="1" lang="en-US" altLang="zh-CN" sz="2800" b="1">
                <a:solidFill>
                  <a:srgbClr val="FFFFFF"/>
                </a:solidFill>
                <a:latin typeface="Times New Roman" pitchFamily="18" charset="0"/>
                <a:ea typeface=""/>
                <a:cs typeface=""/>
              </a:rPr>
              <a:t>1500</a:t>
            </a:r>
            <a:r>
              <a:rPr kumimoji="1" lang="zh-CN" altLang="en-US" sz="2800" b="1">
                <a:solidFill>
                  <a:srgbClr val="FFFFFF"/>
                </a:solidFill>
                <a:latin typeface="Times New Roman" pitchFamily="18" charset="0"/>
                <a:ea typeface=""/>
                <a:cs typeface=""/>
              </a:rPr>
              <a:t>个继电器以及其他器件</a:t>
            </a:r>
            <a:r>
              <a:rPr kumimoji="1" lang="en-US" altLang="zh-CN" sz="2800" b="1">
                <a:solidFill>
                  <a:srgbClr val="FFFFFF"/>
                </a:solidFill>
                <a:latin typeface="Times New Roman" pitchFamily="18" charset="0"/>
                <a:ea typeface=""/>
                <a:cs typeface=""/>
              </a:rPr>
              <a:t>,</a:t>
            </a:r>
            <a:r>
              <a:rPr kumimoji="1" lang="zh-CN" altLang="en-US" sz="2800" b="1">
                <a:solidFill>
                  <a:srgbClr val="FFFFFF"/>
                </a:solidFill>
                <a:latin typeface="Times New Roman" pitchFamily="18" charset="0"/>
                <a:ea typeface=""/>
                <a:cs typeface=""/>
              </a:rPr>
              <a:t>只能存放</a:t>
            </a:r>
            <a:r>
              <a:rPr kumimoji="1" lang="en-US" altLang="zh-CN" sz="2800" b="1">
                <a:solidFill>
                  <a:srgbClr val="FFFFFF"/>
                </a:solidFill>
                <a:latin typeface="Times New Roman" pitchFamily="18" charset="0"/>
                <a:ea typeface=""/>
                <a:cs typeface=""/>
              </a:rPr>
              <a:t>20</a:t>
            </a:r>
            <a:r>
              <a:rPr kumimoji="1" lang="zh-CN" altLang="en-US" sz="2800" b="1">
                <a:solidFill>
                  <a:srgbClr val="FFFFFF"/>
                </a:solidFill>
                <a:latin typeface="Times New Roman" pitchFamily="18" charset="0"/>
                <a:ea typeface=""/>
                <a:cs typeface=""/>
              </a:rPr>
              <a:t>个</a:t>
            </a:r>
            <a:r>
              <a:rPr kumimoji="1" lang="en-US" altLang="zh-CN" sz="2800" b="1">
                <a:solidFill>
                  <a:srgbClr val="FFFFFF"/>
                </a:solidFill>
                <a:latin typeface="Times New Roman" pitchFamily="18" charset="0"/>
                <a:ea typeface=""/>
                <a:cs typeface=""/>
              </a:rPr>
              <a:t>10</a:t>
            </a:r>
            <a:r>
              <a:rPr kumimoji="1" lang="zh-CN" altLang="en-US" sz="2800" b="1">
                <a:solidFill>
                  <a:srgbClr val="FFFFFF"/>
                </a:solidFill>
                <a:latin typeface="Times New Roman" pitchFamily="18" charset="0"/>
                <a:ea typeface=""/>
                <a:cs typeface=""/>
              </a:rPr>
              <a:t>位的十进制数。运算速度为</a:t>
            </a:r>
            <a:r>
              <a:rPr kumimoji="1" lang="en-US" altLang="zh-CN" sz="2800" b="1">
                <a:solidFill>
                  <a:srgbClr val="FFFFFF"/>
                </a:solidFill>
                <a:latin typeface="Times New Roman" pitchFamily="18" charset="0"/>
                <a:ea typeface=""/>
                <a:cs typeface=""/>
              </a:rPr>
              <a:t>5000</a:t>
            </a:r>
            <a:r>
              <a:rPr kumimoji="1" lang="zh-CN" altLang="en-US" sz="2800" b="1">
                <a:solidFill>
                  <a:srgbClr val="FFFFFF"/>
                </a:solidFill>
                <a:latin typeface="Times New Roman" pitchFamily="18" charset="0"/>
                <a:ea typeface=""/>
                <a:cs typeface=""/>
              </a:rPr>
              <a:t>次</a:t>
            </a:r>
            <a:r>
              <a:rPr kumimoji="1" lang="en-US" altLang="zh-CN" sz="2800" b="1">
                <a:solidFill>
                  <a:srgbClr val="FFFFFF"/>
                </a:solidFill>
                <a:latin typeface="Times New Roman" pitchFamily="18" charset="0"/>
                <a:ea typeface=""/>
                <a:cs typeface=""/>
              </a:rPr>
              <a:t>/s</a:t>
            </a:r>
            <a:r>
              <a:rPr kumimoji="1" lang="zh-CN" altLang="en-US" sz="2800" b="1">
                <a:solidFill>
                  <a:srgbClr val="FFFFFF"/>
                </a:solidFill>
                <a:latin typeface="Times New Roman" pitchFamily="18" charset="0"/>
                <a:ea typeface=""/>
                <a:cs typeface=""/>
              </a:rPr>
              <a:t>加法，</a:t>
            </a:r>
          </a:p>
        </p:txBody>
      </p:sp>
      <p:sp>
        <p:nvSpPr>
          <p:cNvPr id="603140" name="Document"/>
          <p:cNvSpPr>
            <a:spLocks noEditPoints="1" noChangeArrowheads="1"/>
          </p:cNvSpPr>
          <p:nvPr/>
        </p:nvSpPr>
        <p:spPr bwMode="auto">
          <a:xfrm>
            <a:off x="1676400" y="152400"/>
            <a:ext cx="5334000" cy="9906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603141" name="Text Box 5"/>
          <p:cNvSpPr txBox="1">
            <a:spLocks noChangeArrowheads="1"/>
          </p:cNvSpPr>
          <p:nvPr/>
        </p:nvSpPr>
        <p:spPr bwMode="auto">
          <a:xfrm>
            <a:off x="1905000" y="304800"/>
            <a:ext cx="5410200" cy="641350"/>
          </a:xfrm>
          <a:prstGeom prst="rect">
            <a:avLst/>
          </a:prstGeom>
          <a:noFill/>
          <a:ln w="3175">
            <a:noFill/>
            <a:miter lim="800000"/>
            <a:headEnd/>
            <a:tailEnd/>
          </a:ln>
          <a:effectLst/>
        </p:spPr>
        <p:txBody>
          <a:bodyPr>
            <a:spAutoFit/>
          </a:bodyPr>
          <a:lstStyle/>
          <a:p>
            <a:pPr algn="ctr">
              <a:spcBef>
                <a:spcPct val="50000"/>
              </a:spcBef>
            </a:pPr>
            <a:r>
              <a:rPr kumimoji="1" lang="zh-CN" altLang="en-US" sz="3600" b="1">
                <a:solidFill>
                  <a:schemeClr val="tx2"/>
                </a:solidFill>
                <a:latin typeface="宋体" pitchFamily="2" charset="-122"/>
              </a:rPr>
              <a:t>计算机的诞生</a:t>
            </a:r>
          </a:p>
        </p:txBody>
      </p:sp>
      <p:pic>
        <p:nvPicPr>
          <p:cNvPr id="603142" name="Picture 6" descr="2-1"/>
          <p:cNvPicPr>
            <a:picLocks noChangeAspect="1" noChangeArrowheads="1"/>
          </p:cNvPicPr>
          <p:nvPr/>
        </p:nvPicPr>
        <p:blipFill>
          <a:blip r:embed="rId4"/>
          <a:srcRect/>
          <a:stretch>
            <a:fillRect/>
          </a:stretch>
        </p:blipFill>
        <p:spPr bwMode="auto">
          <a:xfrm>
            <a:off x="4572000" y="3810000"/>
            <a:ext cx="4572000" cy="3048000"/>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03139"/>
                                        </p:tgtEl>
                                        <p:attrNameLst>
                                          <p:attrName>style.visibility</p:attrName>
                                        </p:attrNameLst>
                                      </p:cBhvr>
                                      <p:to>
                                        <p:strVal val="visible"/>
                                      </p:to>
                                    </p:set>
                                    <p:anim calcmode="lin" valueType="num">
                                      <p:cBhvr additive="base">
                                        <p:cTn id="7" dur="500" fill="hold"/>
                                        <p:tgtEl>
                                          <p:spTgt spid="603139"/>
                                        </p:tgtEl>
                                        <p:attrNameLst>
                                          <p:attrName>ppt_x</p:attrName>
                                        </p:attrNameLst>
                                      </p:cBhvr>
                                      <p:tavLst>
                                        <p:tav tm="0">
                                          <p:val>
                                            <p:strVal val="1+#ppt_w/2"/>
                                          </p:val>
                                        </p:tav>
                                        <p:tav tm="100000">
                                          <p:val>
                                            <p:strVal val="#ppt_x"/>
                                          </p:val>
                                        </p:tav>
                                      </p:tavLst>
                                    </p:anim>
                                    <p:anim calcmode="lin" valueType="num">
                                      <p:cBhvr additive="base">
                                        <p:cTn id="8" dur="500" fill="hold"/>
                                        <p:tgtEl>
                                          <p:spTgt spid="60313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03140"/>
                                        </p:tgtEl>
                                        <p:attrNameLst>
                                          <p:attrName>style.visibility</p:attrName>
                                        </p:attrNameLst>
                                      </p:cBhvr>
                                      <p:to>
                                        <p:strVal val="visible"/>
                                      </p:to>
                                    </p:set>
                                    <p:anim calcmode="lin" valueType="num">
                                      <p:cBhvr additive="base">
                                        <p:cTn id="12" dur="500" fill="hold"/>
                                        <p:tgtEl>
                                          <p:spTgt spid="603140"/>
                                        </p:tgtEl>
                                        <p:attrNameLst>
                                          <p:attrName>ppt_x</p:attrName>
                                        </p:attrNameLst>
                                      </p:cBhvr>
                                      <p:tavLst>
                                        <p:tav tm="0">
                                          <p:val>
                                            <p:strVal val="#ppt_x"/>
                                          </p:val>
                                        </p:tav>
                                        <p:tav tm="100000">
                                          <p:val>
                                            <p:strVal val="#ppt_x"/>
                                          </p:val>
                                        </p:tav>
                                      </p:tavLst>
                                    </p:anim>
                                    <p:anim calcmode="lin" valueType="num">
                                      <p:cBhvr additive="base">
                                        <p:cTn id="13" dur="500" fill="hold"/>
                                        <p:tgtEl>
                                          <p:spTgt spid="60314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03141"/>
                                        </p:tgtEl>
                                        <p:attrNameLst>
                                          <p:attrName>style.visibility</p:attrName>
                                        </p:attrNameLst>
                                      </p:cBhvr>
                                      <p:to>
                                        <p:strVal val="visible"/>
                                      </p:to>
                                    </p:set>
                                    <p:anim calcmode="lin" valueType="num">
                                      <p:cBhvr additive="base">
                                        <p:cTn id="17" dur="500" fill="hold"/>
                                        <p:tgtEl>
                                          <p:spTgt spid="603141"/>
                                        </p:tgtEl>
                                        <p:attrNameLst>
                                          <p:attrName>ppt_x</p:attrName>
                                        </p:attrNameLst>
                                      </p:cBhvr>
                                      <p:tavLst>
                                        <p:tav tm="0">
                                          <p:val>
                                            <p:strVal val="#ppt_x"/>
                                          </p:val>
                                        </p:tav>
                                        <p:tav tm="100000">
                                          <p:val>
                                            <p:strVal val="#ppt_x"/>
                                          </p:val>
                                        </p:tav>
                                      </p:tavLst>
                                    </p:anim>
                                    <p:anim calcmode="lin" valueType="num">
                                      <p:cBhvr additive="base">
                                        <p:cTn id="18" dur="500" fill="hold"/>
                                        <p:tgtEl>
                                          <p:spTgt spid="60314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6" presetClass="entr" presetSubtype="42" fill="hold" grpId="0" nodeType="afterEffect">
                                  <p:stCondLst>
                                    <p:cond delay="0"/>
                                  </p:stCondLst>
                                  <p:childTnLst>
                                    <p:set>
                                      <p:cBhvr>
                                        <p:cTn id="21" dur="1" fill="hold">
                                          <p:stCondLst>
                                            <p:cond delay="0"/>
                                          </p:stCondLst>
                                        </p:cTn>
                                        <p:tgtEl>
                                          <p:spTgt spid="603138"/>
                                        </p:tgtEl>
                                        <p:attrNameLst>
                                          <p:attrName>style.visibility</p:attrName>
                                        </p:attrNameLst>
                                      </p:cBhvr>
                                      <p:to>
                                        <p:strVal val="visible"/>
                                      </p:to>
                                    </p:set>
                                    <p:animEffect transition="in" filter="barn(outHorizontal)">
                                      <p:cBhvr>
                                        <p:cTn id="22" dur="500"/>
                                        <p:tgtEl>
                                          <p:spTgt spid="60313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utoUpdateAnimBg="0"/>
      <p:bldP spid="603139" grpId="0" animBg="1" autoUpdateAnimBg="0"/>
      <p:bldP spid="603140" grpId="0" animBg="1"/>
      <p:bldP spid="6031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0306" name="Group 2"/>
          <p:cNvGrpSpPr>
            <a:grpSpLocks/>
          </p:cNvGrpSpPr>
          <p:nvPr/>
        </p:nvGrpSpPr>
        <p:grpSpPr bwMode="auto">
          <a:xfrm>
            <a:off x="-68263" y="990600"/>
            <a:ext cx="4487863" cy="2438400"/>
            <a:chOff x="-177" y="1252"/>
            <a:chExt cx="2672" cy="1131"/>
          </a:xfrm>
        </p:grpSpPr>
        <p:graphicFrame>
          <p:nvGraphicFramePr>
            <p:cNvPr id="610307" name="Object 3"/>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610321" name="Image" r:id="rId6" imgW="1244444" imgH="1804448" progId="Photoshop.Image.4">
                    <p:embed/>
                  </p:oleObj>
                </mc:Choice>
                <mc:Fallback>
                  <p:oleObj name="Image" r:id="rId6" imgW="1244444" imgH="1804448" progId="Photoshop.Image.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0308" name="Rectangle 4"/>
            <p:cNvSpPr>
              <a:spLocks noChangeArrowheads="1"/>
            </p:cNvSpPr>
            <p:nvPr/>
          </p:nvSpPr>
          <p:spPr bwMode="auto">
            <a:xfrm>
              <a:off x="-177" y="1382"/>
              <a:ext cx="2044" cy="947"/>
            </a:xfrm>
            <a:prstGeom prst="rect">
              <a:avLst/>
            </a:prstGeom>
            <a:noFill/>
            <a:ln w="9525">
              <a:noFill/>
              <a:miter lim="800000"/>
              <a:headEnd/>
              <a:tailEnd/>
            </a:ln>
            <a:effectLst/>
          </p:spPr>
          <p:txBody>
            <a:bodyPr wrap="none" lIns="92075" tIns="46038" rIns="92075" bIns="46038">
              <a:spAutoFit/>
            </a:bodyPr>
            <a:lstStyle/>
            <a:p>
              <a:pPr algn="ctr" defTabSz="762000" eaLnBrk="0" hangingPunct="0"/>
              <a:r>
                <a:rPr kumimoji="1" lang="zh-CN" altLang="en-US" sz="3200" b="1">
                  <a:solidFill>
                    <a:srgbClr val="FF0000"/>
                  </a:solidFill>
                  <a:ea typeface="幼圆" pitchFamily="49" charset="-122"/>
                </a:rPr>
                <a:t>第一代</a:t>
              </a:r>
            </a:p>
            <a:p>
              <a:pPr algn="ctr" defTabSz="762000" eaLnBrk="0" hangingPunct="0"/>
              <a:r>
                <a:rPr kumimoji="1" lang="zh-CN" altLang="en-US" sz="3200" b="1">
                  <a:solidFill>
                    <a:schemeClr val="tx2"/>
                  </a:solidFill>
                  <a:ea typeface="幼圆" pitchFamily="49" charset="-122"/>
                </a:rPr>
                <a:t>（</a:t>
              </a:r>
              <a:r>
                <a:rPr kumimoji="1" lang="en-US" altLang="zh-CN" sz="3200" b="1">
                  <a:solidFill>
                    <a:schemeClr val="tx2"/>
                  </a:solidFill>
                  <a:ea typeface="幼圆" pitchFamily="49" charset="-122"/>
                </a:rPr>
                <a:t>1946~1956</a:t>
              </a:r>
              <a:r>
                <a:rPr kumimoji="1" lang="zh-CN" altLang="en-US" sz="3200" b="1">
                  <a:solidFill>
                    <a:schemeClr val="tx2"/>
                  </a:solidFill>
                  <a:ea typeface="幼圆" pitchFamily="49" charset="-122"/>
                </a:rPr>
                <a:t>）</a:t>
              </a:r>
            </a:p>
            <a:p>
              <a:pPr algn="ctr" defTabSz="762000" eaLnBrk="0" hangingPunct="0"/>
              <a:r>
                <a:rPr kumimoji="1" lang="zh-CN" altLang="en-US" sz="3200" b="1">
                  <a:solidFill>
                    <a:srgbClr val="FF0000"/>
                  </a:solidFill>
                  <a:ea typeface="幼圆" pitchFamily="49" charset="-122"/>
                </a:rPr>
                <a:t>电子管</a:t>
              </a:r>
            </a:p>
            <a:p>
              <a:pPr algn="ctr" defTabSz="762000" eaLnBrk="0" hangingPunct="0"/>
              <a:r>
                <a:rPr kumimoji="1" lang="en-US" altLang="zh-CN" sz="3200" b="1">
                  <a:solidFill>
                    <a:schemeClr val="tx2"/>
                  </a:solidFill>
                  <a:ea typeface="幼圆" pitchFamily="49" charset="-122"/>
                </a:rPr>
                <a:t>5</a:t>
              </a:r>
              <a:r>
                <a:rPr kumimoji="1" lang="zh-CN" altLang="en-US" sz="3200" b="1">
                  <a:solidFill>
                    <a:schemeClr val="tx2"/>
                  </a:solidFill>
                  <a:ea typeface="幼圆" pitchFamily="49" charset="-122"/>
                </a:rPr>
                <a:t>千</a:t>
              </a:r>
              <a:r>
                <a:rPr kumimoji="1" lang="en-US" altLang="zh-CN" sz="3200" b="1">
                  <a:solidFill>
                    <a:schemeClr val="tx2"/>
                  </a:solidFill>
                  <a:ea typeface="幼圆" pitchFamily="49" charset="-122"/>
                </a:rPr>
                <a:t>~4</a:t>
              </a:r>
              <a:r>
                <a:rPr kumimoji="1" lang="zh-CN" altLang="en-US" sz="3200" b="1">
                  <a:solidFill>
                    <a:schemeClr val="tx2"/>
                  </a:solidFill>
                  <a:ea typeface="幼圆" pitchFamily="49" charset="-122"/>
                </a:rPr>
                <a:t>万（次</a:t>
              </a:r>
              <a:r>
                <a:rPr kumimoji="1" lang="en-US" altLang="zh-CN" sz="3200" b="1">
                  <a:solidFill>
                    <a:schemeClr val="tx2"/>
                  </a:solidFill>
                  <a:ea typeface="幼圆" pitchFamily="49" charset="-122"/>
                </a:rPr>
                <a:t>/</a:t>
              </a:r>
              <a:r>
                <a:rPr kumimoji="1" lang="zh-CN" altLang="en-US" sz="3200" b="1">
                  <a:solidFill>
                    <a:schemeClr val="tx2"/>
                  </a:solidFill>
                  <a:ea typeface="幼圆" pitchFamily="49" charset="-122"/>
                </a:rPr>
                <a:t>秒）</a:t>
              </a:r>
            </a:p>
          </p:txBody>
        </p:sp>
      </p:grpSp>
      <p:grpSp>
        <p:nvGrpSpPr>
          <p:cNvPr id="610309" name="Group 5"/>
          <p:cNvGrpSpPr>
            <a:grpSpLocks/>
          </p:cNvGrpSpPr>
          <p:nvPr/>
        </p:nvGrpSpPr>
        <p:grpSpPr bwMode="auto">
          <a:xfrm>
            <a:off x="4286250" y="914400"/>
            <a:ext cx="4857750" cy="2347913"/>
            <a:chOff x="2655" y="1377"/>
            <a:chExt cx="2932" cy="978"/>
          </a:xfrm>
        </p:grpSpPr>
        <p:sp>
          <p:nvSpPr>
            <p:cNvPr id="610310" name="Rectangle 6"/>
            <p:cNvSpPr>
              <a:spLocks noChangeArrowheads="1"/>
            </p:cNvSpPr>
            <p:nvPr/>
          </p:nvSpPr>
          <p:spPr bwMode="auto">
            <a:xfrm>
              <a:off x="2655" y="1430"/>
              <a:ext cx="2236" cy="800"/>
            </a:xfrm>
            <a:prstGeom prst="rect">
              <a:avLst/>
            </a:prstGeom>
            <a:noFill/>
            <a:ln w="9525">
              <a:noFill/>
              <a:miter lim="800000"/>
              <a:headEnd/>
              <a:tailEnd/>
            </a:ln>
            <a:effectLst/>
          </p:spPr>
          <p:txBody>
            <a:bodyPr wrap="none" lIns="92075" tIns="46038" rIns="92075" bIns="46038">
              <a:spAutoFit/>
            </a:bodyPr>
            <a:lstStyle/>
            <a:p>
              <a:pPr algn="ctr" defTabSz="762000" eaLnBrk="0" hangingPunct="0"/>
              <a:r>
                <a:rPr kumimoji="1" lang="zh-CN" altLang="en-US" sz="3200" b="1">
                  <a:solidFill>
                    <a:srgbClr val="FF0000"/>
                  </a:solidFill>
                  <a:ea typeface="幼圆" pitchFamily="49" charset="-122"/>
                </a:rPr>
                <a:t>第二代</a:t>
              </a:r>
            </a:p>
            <a:p>
              <a:pPr algn="ctr" defTabSz="762000" eaLnBrk="0" hangingPunct="0"/>
              <a:r>
                <a:rPr kumimoji="1" lang="zh-CN" altLang="en-US" sz="2800" b="1">
                  <a:solidFill>
                    <a:schemeClr val="tx2"/>
                  </a:solidFill>
                  <a:ea typeface="幼圆" pitchFamily="49" charset="-122"/>
                </a:rPr>
                <a:t>（</a:t>
              </a:r>
              <a:r>
                <a:rPr kumimoji="1" lang="en-US" altLang="zh-CN" sz="2800" b="1">
                  <a:solidFill>
                    <a:schemeClr val="tx2"/>
                  </a:solidFill>
                  <a:ea typeface="幼圆" pitchFamily="49" charset="-122"/>
                </a:rPr>
                <a:t>1957~1964</a:t>
              </a:r>
              <a:r>
                <a:rPr kumimoji="1" lang="zh-CN" altLang="en-US" sz="2800" b="1">
                  <a:solidFill>
                    <a:schemeClr val="tx2"/>
                  </a:solidFill>
                  <a:ea typeface="幼圆" pitchFamily="49" charset="-122"/>
                </a:rPr>
                <a:t>）</a:t>
              </a:r>
            </a:p>
            <a:p>
              <a:pPr algn="ctr" defTabSz="762000" eaLnBrk="0" hangingPunct="0"/>
              <a:r>
                <a:rPr kumimoji="1" lang="zh-CN" altLang="en-US" sz="3200" b="1">
                  <a:solidFill>
                    <a:srgbClr val="FF0000"/>
                  </a:solidFill>
                  <a:ea typeface="幼圆" pitchFamily="49" charset="-122"/>
                </a:rPr>
                <a:t>晶体管</a:t>
              </a:r>
            </a:p>
            <a:p>
              <a:pPr algn="ctr" defTabSz="762000" eaLnBrk="0" hangingPunct="0"/>
              <a:r>
                <a:rPr kumimoji="1" lang="zh-CN" altLang="en-US" sz="2800" b="1">
                  <a:solidFill>
                    <a:schemeClr val="tx2"/>
                  </a:solidFill>
                  <a:ea typeface="幼圆" pitchFamily="49" charset="-122"/>
                </a:rPr>
                <a:t>几十万</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百万（次</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秒）</a:t>
              </a:r>
            </a:p>
          </p:txBody>
        </p:sp>
        <p:graphicFrame>
          <p:nvGraphicFramePr>
            <p:cNvPr id="610311" name="Object 7"/>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610322" name="Image" r:id="rId8" imgW="1155556" imgH="1561905" progId="Photoshop.Image.4">
                    <p:embed/>
                  </p:oleObj>
                </mc:Choice>
                <mc:Fallback>
                  <p:oleObj name="Image" r:id="rId8" imgW="1155556" imgH="1561905" progId="Photoshop.Image.4">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10312" name="Group 8"/>
          <p:cNvGrpSpPr>
            <a:grpSpLocks/>
          </p:cNvGrpSpPr>
          <p:nvPr/>
        </p:nvGrpSpPr>
        <p:grpSpPr bwMode="auto">
          <a:xfrm>
            <a:off x="4445000" y="3886200"/>
            <a:ext cx="4616450" cy="2514600"/>
            <a:chOff x="2751" y="3110"/>
            <a:chExt cx="2908" cy="893"/>
          </a:xfrm>
        </p:grpSpPr>
        <p:graphicFrame>
          <p:nvGraphicFramePr>
            <p:cNvPr id="610313" name="Object 9"/>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610323" name="Image" r:id="rId10" imgW="1384127" imgH="1155556" progId="Photoshop.Image.4">
                    <p:embed/>
                  </p:oleObj>
                </mc:Choice>
                <mc:Fallback>
                  <p:oleObj name="Image" r:id="rId10" imgW="1384127" imgH="1155556" progId="Photoshop.Image.4">
                    <p:embed/>
                    <p:pic>
                      <p:nvPicPr>
                        <p:cNvPr id="0" name="Picture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0314" name="Rectangle 10"/>
            <p:cNvSpPr>
              <a:spLocks noChangeArrowheads="1"/>
            </p:cNvSpPr>
            <p:nvPr/>
          </p:nvSpPr>
          <p:spPr bwMode="auto">
            <a:xfrm>
              <a:off x="2751" y="3110"/>
              <a:ext cx="2334" cy="682"/>
            </a:xfrm>
            <a:prstGeom prst="rect">
              <a:avLst/>
            </a:prstGeom>
            <a:noFill/>
            <a:ln w="9525">
              <a:noFill/>
              <a:miter lim="800000"/>
              <a:headEnd/>
              <a:tailEnd/>
            </a:ln>
            <a:effectLst/>
          </p:spPr>
          <p:txBody>
            <a:bodyPr wrap="none" lIns="92075" tIns="46038" rIns="92075" bIns="46038">
              <a:spAutoFit/>
            </a:bodyPr>
            <a:lstStyle/>
            <a:p>
              <a:pPr algn="ctr" defTabSz="762000" eaLnBrk="0" hangingPunct="0"/>
              <a:r>
                <a:rPr kumimoji="1" lang="zh-CN" altLang="en-US" sz="3200" b="1">
                  <a:solidFill>
                    <a:srgbClr val="FF0000"/>
                  </a:solidFill>
                  <a:ea typeface="幼圆" pitchFamily="49" charset="-122"/>
                </a:rPr>
                <a:t>第三代</a:t>
              </a:r>
            </a:p>
            <a:p>
              <a:pPr algn="ctr" defTabSz="762000" eaLnBrk="0" hangingPunct="0"/>
              <a:r>
                <a:rPr kumimoji="1" lang="zh-CN" altLang="en-US" sz="2800" b="1">
                  <a:solidFill>
                    <a:schemeClr val="tx2"/>
                  </a:solidFill>
                  <a:ea typeface="幼圆" pitchFamily="49" charset="-122"/>
                </a:rPr>
                <a:t>（</a:t>
              </a:r>
              <a:r>
                <a:rPr kumimoji="1" lang="en-US" altLang="zh-CN" sz="2800" b="1">
                  <a:solidFill>
                    <a:schemeClr val="tx2"/>
                  </a:solidFill>
                  <a:ea typeface="幼圆" pitchFamily="49" charset="-122"/>
                </a:rPr>
                <a:t>1965~1970</a:t>
              </a:r>
              <a:r>
                <a:rPr kumimoji="1" lang="zh-CN" altLang="en-US" sz="2800" b="1">
                  <a:solidFill>
                    <a:schemeClr val="tx2"/>
                  </a:solidFill>
                  <a:ea typeface="幼圆" pitchFamily="49" charset="-122"/>
                </a:rPr>
                <a:t>）</a:t>
              </a:r>
            </a:p>
            <a:p>
              <a:pPr algn="ctr" defTabSz="762000" eaLnBrk="0" hangingPunct="0"/>
              <a:r>
                <a:rPr kumimoji="1" lang="zh-CN" altLang="en-US" sz="3200" b="1">
                  <a:solidFill>
                    <a:srgbClr val="FF0000"/>
                  </a:solidFill>
                  <a:ea typeface="幼圆" pitchFamily="49" charset="-122"/>
                </a:rPr>
                <a:t>集成电路</a:t>
              </a:r>
            </a:p>
            <a:p>
              <a:pPr algn="ctr" defTabSz="762000" eaLnBrk="0" hangingPunct="0"/>
              <a:r>
                <a:rPr kumimoji="1" lang="zh-CN" altLang="en-US" sz="2800" b="1">
                  <a:solidFill>
                    <a:schemeClr val="tx2"/>
                  </a:solidFill>
                  <a:ea typeface="幼圆" pitchFamily="49" charset="-122"/>
                </a:rPr>
                <a:t>百万</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几百万（次</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秒）</a:t>
              </a:r>
            </a:p>
          </p:txBody>
        </p:sp>
      </p:grpSp>
      <p:grpSp>
        <p:nvGrpSpPr>
          <p:cNvPr id="610315" name="Group 11"/>
          <p:cNvGrpSpPr>
            <a:grpSpLocks/>
          </p:cNvGrpSpPr>
          <p:nvPr/>
        </p:nvGrpSpPr>
        <p:grpSpPr bwMode="auto">
          <a:xfrm>
            <a:off x="0" y="4267200"/>
            <a:ext cx="4494213" cy="2286000"/>
            <a:chOff x="-320" y="3158"/>
            <a:chExt cx="3083" cy="957"/>
          </a:xfrm>
        </p:grpSpPr>
        <p:graphicFrame>
          <p:nvGraphicFramePr>
            <p:cNvPr id="610316" name="Object 12"/>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610324" name="Image" r:id="rId12" imgW="1485714" imgH="1358730" progId="Photoshop.Image.4">
                    <p:embed/>
                  </p:oleObj>
                </mc:Choice>
                <mc:Fallback>
                  <p:oleObj name="Image" r:id="rId12" imgW="1485714" imgH="1358730" progId="Photoshop.Image.4">
                    <p:embed/>
                    <p:pic>
                      <p:nvPicPr>
                        <p:cNvPr id="0" name="Picture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0317" name="Rectangle 13"/>
            <p:cNvSpPr>
              <a:spLocks noChangeArrowheads="1"/>
            </p:cNvSpPr>
            <p:nvPr/>
          </p:nvSpPr>
          <p:spPr bwMode="auto">
            <a:xfrm>
              <a:off x="-320" y="3158"/>
              <a:ext cx="2542" cy="804"/>
            </a:xfrm>
            <a:prstGeom prst="rect">
              <a:avLst/>
            </a:prstGeom>
            <a:noFill/>
            <a:ln w="9525">
              <a:noFill/>
              <a:miter lim="800000"/>
              <a:headEnd/>
              <a:tailEnd/>
            </a:ln>
            <a:effectLst/>
          </p:spPr>
          <p:txBody>
            <a:bodyPr wrap="none" lIns="92075" tIns="46038" rIns="92075" bIns="46038">
              <a:spAutoFit/>
            </a:bodyPr>
            <a:lstStyle/>
            <a:p>
              <a:pPr algn="ctr" defTabSz="762000" eaLnBrk="0" hangingPunct="0"/>
              <a:r>
                <a:rPr kumimoji="1" lang="zh-CN" altLang="en-US" sz="3200" b="1">
                  <a:solidFill>
                    <a:srgbClr val="FF0000"/>
                  </a:solidFill>
                  <a:ea typeface="幼圆" pitchFamily="49" charset="-122"/>
                </a:rPr>
                <a:t>第四代</a:t>
              </a:r>
            </a:p>
            <a:p>
              <a:pPr algn="ctr" defTabSz="762000" eaLnBrk="0" hangingPunct="0"/>
              <a:r>
                <a:rPr kumimoji="1" lang="zh-CN" altLang="en-US" sz="2800" b="1">
                  <a:solidFill>
                    <a:schemeClr val="tx2"/>
                  </a:solidFill>
                  <a:ea typeface="幼圆" pitchFamily="49" charset="-122"/>
                </a:rPr>
                <a:t>（</a:t>
              </a:r>
              <a:r>
                <a:rPr kumimoji="1" lang="en-US" altLang="zh-CN" sz="2800" b="1">
                  <a:solidFill>
                    <a:schemeClr val="tx2"/>
                  </a:solidFill>
                  <a:ea typeface="幼圆" pitchFamily="49" charset="-122"/>
                </a:rPr>
                <a:t>1971~90</a:t>
              </a:r>
              <a:r>
                <a:rPr kumimoji="1" lang="zh-CN" altLang="en-US" sz="2800" b="1">
                  <a:solidFill>
                    <a:schemeClr val="tx2"/>
                  </a:solidFill>
                  <a:ea typeface="幼圆" pitchFamily="49" charset="-122"/>
                </a:rPr>
                <a:t>年代）</a:t>
              </a:r>
            </a:p>
            <a:p>
              <a:pPr algn="ctr" defTabSz="762000" eaLnBrk="0" hangingPunct="0"/>
              <a:r>
                <a:rPr kumimoji="1" lang="zh-CN" altLang="en-US" sz="3200" b="1">
                  <a:solidFill>
                    <a:srgbClr val="FF0000"/>
                  </a:solidFill>
                  <a:ea typeface="幼圆" pitchFamily="49" charset="-122"/>
                </a:rPr>
                <a:t>集成电路</a:t>
              </a:r>
            </a:p>
            <a:p>
              <a:pPr algn="ctr" defTabSz="762000" eaLnBrk="0" hangingPunct="0"/>
              <a:r>
                <a:rPr kumimoji="1" lang="zh-CN" altLang="en-US" sz="2800" b="1">
                  <a:solidFill>
                    <a:schemeClr val="tx2"/>
                  </a:solidFill>
                  <a:ea typeface="幼圆" pitchFamily="49" charset="-122"/>
                </a:rPr>
                <a:t>几百万</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几亿（次</a:t>
              </a:r>
              <a:r>
                <a:rPr kumimoji="1" lang="en-US" altLang="zh-CN" sz="2800" b="1">
                  <a:solidFill>
                    <a:schemeClr val="tx2"/>
                  </a:solidFill>
                  <a:ea typeface="幼圆" pitchFamily="49" charset="-122"/>
                </a:rPr>
                <a:t>/</a:t>
              </a:r>
              <a:r>
                <a:rPr kumimoji="1" lang="zh-CN" altLang="en-US" sz="2800" b="1">
                  <a:solidFill>
                    <a:schemeClr val="tx2"/>
                  </a:solidFill>
                  <a:ea typeface="幼圆" pitchFamily="49" charset="-122"/>
                </a:rPr>
                <a:t>秒）</a:t>
              </a:r>
            </a:p>
          </p:txBody>
        </p:sp>
      </p:grpSp>
      <p:sp>
        <p:nvSpPr>
          <p:cNvPr id="610318" name="Text Box 14"/>
          <p:cNvSpPr txBox="1">
            <a:spLocks noChangeArrowheads="1"/>
          </p:cNvSpPr>
          <p:nvPr/>
        </p:nvSpPr>
        <p:spPr bwMode="auto">
          <a:xfrm>
            <a:off x="609600" y="3581400"/>
            <a:ext cx="1989138" cy="457200"/>
          </a:xfrm>
          <a:prstGeom prst="rect">
            <a:avLst/>
          </a:prstGeom>
          <a:noFill/>
          <a:ln w="9525">
            <a:noFill/>
            <a:miter lim="800000"/>
            <a:headEnd/>
            <a:tailEnd/>
          </a:ln>
          <a:effectLst/>
        </p:spPr>
        <p:txBody>
          <a:bodyPr wrap="none">
            <a:spAutoFit/>
          </a:bodyPr>
          <a:lstStyle/>
          <a:p>
            <a:pPr algn="ctr"/>
            <a:r>
              <a:rPr kumimoji="1" lang="en-US" altLang="zh-CN" sz="2400" b="1">
                <a:solidFill>
                  <a:srgbClr val="5F5F5F"/>
                </a:solidFill>
                <a:ea typeface="幼圆" pitchFamily="49" charset="-122"/>
              </a:rPr>
              <a:t>1964</a:t>
            </a:r>
            <a:r>
              <a:rPr kumimoji="1" lang="zh-CN" altLang="en-US" sz="2400" b="1">
                <a:solidFill>
                  <a:srgbClr val="5F5F5F"/>
                </a:solidFill>
                <a:ea typeface="幼圆" pitchFamily="49" charset="-122"/>
              </a:rPr>
              <a:t>年</a:t>
            </a:r>
            <a:r>
              <a:rPr kumimoji="1" lang="en-US" altLang="zh-CN" sz="2400" b="1">
                <a:solidFill>
                  <a:srgbClr val="5F5F5F"/>
                </a:solidFill>
                <a:ea typeface="幼圆" pitchFamily="49" charset="-122"/>
              </a:rPr>
              <a:t>911</a:t>
            </a:r>
            <a:r>
              <a:rPr kumimoji="1" lang="zh-CN" altLang="en-US" sz="2400" b="1">
                <a:solidFill>
                  <a:srgbClr val="5F5F5F"/>
                </a:solidFill>
                <a:ea typeface="幼圆" pitchFamily="49" charset="-122"/>
              </a:rPr>
              <a:t>机</a:t>
            </a:r>
          </a:p>
        </p:txBody>
      </p:sp>
      <p:sp>
        <p:nvSpPr>
          <p:cNvPr id="610319" name="Text Box 15"/>
          <p:cNvSpPr txBox="1">
            <a:spLocks noChangeArrowheads="1"/>
          </p:cNvSpPr>
          <p:nvPr/>
        </p:nvSpPr>
        <p:spPr bwMode="auto">
          <a:xfrm>
            <a:off x="5334000" y="3352800"/>
            <a:ext cx="1989138" cy="457200"/>
          </a:xfrm>
          <a:prstGeom prst="rect">
            <a:avLst/>
          </a:prstGeom>
          <a:noFill/>
          <a:ln w="9525">
            <a:noFill/>
            <a:miter lim="800000"/>
            <a:headEnd/>
            <a:tailEnd/>
          </a:ln>
          <a:effectLst/>
        </p:spPr>
        <p:txBody>
          <a:bodyPr>
            <a:spAutoFit/>
          </a:bodyPr>
          <a:lstStyle/>
          <a:p>
            <a:pPr algn="ctr"/>
            <a:r>
              <a:rPr kumimoji="1" lang="en-US" altLang="zh-CN" sz="2400" b="1">
                <a:solidFill>
                  <a:srgbClr val="5F5F5F"/>
                </a:solidFill>
                <a:ea typeface="幼圆" pitchFamily="49" charset="-122"/>
              </a:rPr>
              <a:t>1966</a:t>
            </a:r>
            <a:r>
              <a:rPr kumimoji="1" lang="zh-CN" altLang="en-US" sz="2400" b="1">
                <a:solidFill>
                  <a:srgbClr val="5F5F5F"/>
                </a:solidFill>
                <a:ea typeface="幼圆" pitchFamily="49" charset="-122"/>
              </a:rPr>
              <a:t>年</a:t>
            </a:r>
            <a:r>
              <a:rPr kumimoji="1" lang="en-US" altLang="zh-CN" sz="2400" b="1">
                <a:solidFill>
                  <a:srgbClr val="5F5F5F"/>
                </a:solidFill>
                <a:ea typeface="幼圆" pitchFamily="49" charset="-122"/>
              </a:rPr>
              <a:t>112</a:t>
            </a:r>
            <a:r>
              <a:rPr kumimoji="1" lang="zh-CN" altLang="en-US" sz="2400" b="1">
                <a:solidFill>
                  <a:srgbClr val="5F5F5F"/>
                </a:solidFill>
                <a:ea typeface="幼圆" pitchFamily="49" charset="-122"/>
              </a:rPr>
              <a:t>机</a:t>
            </a:r>
          </a:p>
        </p:txBody>
      </p:sp>
      <p:sp>
        <p:nvSpPr>
          <p:cNvPr id="610320" name="Rectangle 16"/>
          <p:cNvSpPr>
            <a:spLocks noGrp="1" noChangeArrowheads="1"/>
          </p:cNvSpPr>
          <p:nvPr>
            <p:ph type="title"/>
          </p:nvPr>
        </p:nvSpPr>
        <p:spPr bwMode="auto">
          <a:xfrm>
            <a:off x="685800" y="0"/>
            <a:ext cx="7848600" cy="7620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b="1">
                <a:ea typeface="黑体" pitchFamily="2" charset="-122"/>
              </a:rPr>
              <a:t>计算机发展的几个阶段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10306"/>
                                        </p:tgtEl>
                                        <p:attrNameLst>
                                          <p:attrName>style.visibility</p:attrName>
                                        </p:attrNameLst>
                                      </p:cBhvr>
                                      <p:to>
                                        <p:strVal val="visible"/>
                                      </p:to>
                                    </p:set>
                                    <p:animEffect transition="in" filter="blinds(vertical)">
                                      <p:cBhvr>
                                        <p:cTn id="7" dur="500"/>
                                        <p:tgtEl>
                                          <p:spTgt spid="6103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0309"/>
                                        </p:tgtEl>
                                        <p:attrNameLst>
                                          <p:attrName>style.visibility</p:attrName>
                                        </p:attrNameLst>
                                      </p:cBhvr>
                                      <p:to>
                                        <p:strVal val="visible"/>
                                      </p:to>
                                    </p:set>
                                    <p:animEffect transition="in" filter="box(out)">
                                      <p:cBhvr>
                                        <p:cTn id="12" dur="500"/>
                                        <p:tgtEl>
                                          <p:spTgt spid="6103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0312"/>
                                        </p:tgtEl>
                                        <p:attrNameLst>
                                          <p:attrName>style.visibility</p:attrName>
                                        </p:attrNameLst>
                                      </p:cBhvr>
                                      <p:to>
                                        <p:strVal val="visible"/>
                                      </p:to>
                                    </p:set>
                                    <p:animEffect transition="in" filter="checkerboard(across)">
                                      <p:cBhvr>
                                        <p:cTn id="17" dur="500"/>
                                        <p:tgtEl>
                                          <p:spTgt spid="610312"/>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610315"/>
                                        </p:tgtEl>
                                        <p:attrNameLst>
                                          <p:attrName>style.visibility</p:attrName>
                                        </p:attrNameLst>
                                      </p:cBhvr>
                                      <p:to>
                                        <p:strVal val="visible"/>
                                      </p:to>
                                    </p:set>
                                    <p:animEffect transition="in" filter="randombar(vertical)">
                                      <p:cBhvr>
                                        <p:cTn id="22" dur="500"/>
                                        <p:tgtEl>
                                          <p:spTgt spid="6103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10318"/>
                                        </p:tgtEl>
                                        <p:attrNameLst>
                                          <p:attrName>style.visibility</p:attrName>
                                        </p:attrNameLst>
                                      </p:cBhvr>
                                      <p:to>
                                        <p:strVal val="visible"/>
                                      </p:to>
                                    </p:set>
                                    <p:animEffect transition="in" filter="barn(inVertical)">
                                      <p:cBhvr>
                                        <p:cTn id="27" dur="500"/>
                                        <p:tgtEl>
                                          <p:spTgt spid="610318"/>
                                        </p:tgtEl>
                                      </p:cBhvr>
                                    </p:animEffect>
                                  </p:childTnLst>
                                  <p:subTnLst>
                                    <p:audio>
                                      <p:cMediaNode>
                                        <p:cTn display="0" masterRel="sameClick">
                                          <p:stCondLst>
                                            <p:cond evt="begin" delay="0">
                                              <p:tn val="25"/>
                                            </p:cond>
                                          </p:stCondLst>
                                          <p:endCondLst>
                                            <p:cond evt="onStopAudio" delay="0">
                                              <p:tgtEl>
                                                <p:sldTgt/>
                                              </p:tgtEl>
                                            </p:cond>
                                          </p:endCondLst>
                                        </p:cTn>
                                        <p:tgtEl>
                                          <p:sndTgt r:embed="rId5"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10319"/>
                                        </p:tgtEl>
                                        <p:attrNameLst>
                                          <p:attrName>style.visibility</p:attrName>
                                        </p:attrNameLst>
                                      </p:cBhvr>
                                      <p:to>
                                        <p:strVal val="visible"/>
                                      </p:to>
                                    </p:set>
                                    <p:animEffect transition="in" filter="barn(inVertical)">
                                      <p:cBhvr>
                                        <p:cTn id="32" dur="500"/>
                                        <p:tgtEl>
                                          <p:spTgt spid="610319"/>
                                        </p:tgtEl>
                                      </p:cBhvr>
                                    </p:animEffect>
                                  </p:childTnLst>
                                  <p:subTnLst>
                                    <p:audio>
                                      <p:cMediaNode>
                                        <p:cTn display="0" masterRel="sameClick">
                                          <p:stCondLst>
                                            <p:cond evt="begin" delay="0">
                                              <p:tn val="30"/>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8" grpId="0" autoUpdateAnimBg="0"/>
      <p:bldP spid="61031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9137A53-89D1-4808-B226-05489511164C}" type="slidenum">
              <a:rPr lang="en-US" altLang="zh-CN"/>
              <a:pPr/>
              <a:t>15</a:t>
            </a:fld>
            <a:endParaRPr lang="en-US" altLang="zh-CN"/>
          </a:p>
        </p:txBody>
      </p:sp>
      <p:sp>
        <p:nvSpPr>
          <p:cNvPr id="734211" name="Rectangle 3"/>
          <p:cNvSpPr>
            <a:spLocks noGrp="1" noChangeArrowheads="1"/>
          </p:cNvSpPr>
          <p:nvPr>
            <p:ph type="body" idx="1"/>
          </p:nvPr>
        </p:nvSpPr>
        <p:spPr bwMode="auto">
          <a:xfrm>
            <a:off x="250825" y="333375"/>
            <a:ext cx="8229600" cy="2597150"/>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spcBef>
                <a:spcPct val="0"/>
              </a:spcBef>
              <a:buFont typeface="Wingdings" pitchFamily="2" charset="2"/>
              <a:buNone/>
            </a:pPr>
            <a:r>
              <a:rPr lang="zh-CN" altLang="en-US" sz="3200" b="1">
                <a:solidFill>
                  <a:schemeClr val="tx1"/>
                </a:solidFill>
                <a:ea typeface="黑体" pitchFamily="2" charset="-122"/>
              </a:rPr>
              <a:t>第一代：电子管</a:t>
            </a:r>
          </a:p>
          <a:p>
            <a:pPr algn="just">
              <a:lnSpc>
                <a:spcPct val="110000"/>
              </a:lnSpc>
              <a:spcBef>
                <a:spcPct val="0"/>
              </a:spcBef>
              <a:buFont typeface="Wingdings" pitchFamily="2" charset="2"/>
              <a:buNone/>
            </a:pPr>
            <a:r>
              <a:rPr lang="zh-CN" altLang="en-US" sz="3200" b="1">
                <a:solidFill>
                  <a:schemeClr val="tx1"/>
                </a:solidFill>
                <a:ea typeface="黑体" pitchFamily="2" charset="-122"/>
              </a:rPr>
              <a:t>          </a:t>
            </a:r>
            <a:r>
              <a:rPr lang="zh-CN" altLang="en-US" sz="2800" b="1">
                <a:solidFill>
                  <a:schemeClr val="tx1"/>
                </a:solidFill>
                <a:ea typeface="黑体" pitchFamily="2" charset="-122"/>
              </a:rPr>
              <a:t>基本特征采用电子管作为计算机的逻辑元器件，每秒运算速度仅为几千次，内存容量仅数</a:t>
            </a:r>
            <a:r>
              <a:rPr lang="en-US" altLang="zh-CN" sz="2800" b="1">
                <a:solidFill>
                  <a:schemeClr val="tx1"/>
                </a:solidFill>
                <a:ea typeface="黑体" pitchFamily="2" charset="-122"/>
              </a:rPr>
              <a:t>KB</a:t>
            </a:r>
            <a:r>
              <a:rPr lang="zh-CN" altLang="en-US" sz="2800" b="1">
                <a:solidFill>
                  <a:schemeClr val="tx1"/>
                </a:solidFill>
                <a:ea typeface="黑体" pitchFamily="2" charset="-122"/>
              </a:rPr>
              <a:t>。其数据表示主要是定点数，使用机器语言或汇编语言编写程序。第一代电子计算机体积庞大，造价昂贵，用于军事和科学研究工作。其代表机型有</a:t>
            </a:r>
            <a:r>
              <a:rPr lang="en-US" altLang="zh-CN" sz="2800" b="1">
                <a:solidFill>
                  <a:schemeClr val="tx1"/>
                </a:solidFill>
                <a:ea typeface="黑体" pitchFamily="2" charset="-122"/>
              </a:rPr>
              <a:t>IBM 650</a:t>
            </a:r>
            <a:r>
              <a:rPr lang="zh-CN" altLang="en-US" sz="2800" b="1">
                <a:solidFill>
                  <a:schemeClr val="tx1"/>
                </a:solidFill>
                <a:ea typeface="黑体" pitchFamily="2" charset="-122"/>
              </a:rPr>
              <a:t>（小型机）、</a:t>
            </a:r>
            <a:r>
              <a:rPr lang="en-US" altLang="zh-CN" sz="2800" b="1">
                <a:solidFill>
                  <a:schemeClr val="tx1"/>
                </a:solidFill>
                <a:ea typeface="黑体" pitchFamily="2" charset="-122"/>
              </a:rPr>
              <a:t>IBM 709</a:t>
            </a:r>
            <a:r>
              <a:rPr lang="zh-CN" altLang="en-US" sz="2800" b="1">
                <a:solidFill>
                  <a:schemeClr val="tx1"/>
                </a:solidFill>
                <a:ea typeface="黑体" pitchFamily="2" charset="-122"/>
              </a:rPr>
              <a:t>（大型机）。</a:t>
            </a:r>
          </a:p>
        </p:txBody>
      </p:sp>
      <p:grpSp>
        <p:nvGrpSpPr>
          <p:cNvPr id="734212" name="Group 4"/>
          <p:cNvGrpSpPr>
            <a:grpSpLocks/>
          </p:cNvGrpSpPr>
          <p:nvPr/>
        </p:nvGrpSpPr>
        <p:grpSpPr bwMode="auto">
          <a:xfrm>
            <a:off x="2268538" y="3806825"/>
            <a:ext cx="4103687" cy="3051175"/>
            <a:chOff x="6640" y="6902"/>
            <a:chExt cx="2829" cy="1821"/>
          </a:xfrm>
        </p:grpSpPr>
        <p:pic>
          <p:nvPicPr>
            <p:cNvPr id="734213" name="Picture 5" descr="B131208"/>
            <p:cNvPicPr>
              <a:picLocks noChangeAspect="1" noChangeArrowheads="1"/>
            </p:cNvPicPr>
            <p:nvPr/>
          </p:nvPicPr>
          <p:blipFill>
            <a:blip r:embed="rId2"/>
            <a:srcRect/>
            <a:stretch>
              <a:fillRect/>
            </a:stretch>
          </p:blipFill>
          <p:spPr bwMode="auto">
            <a:xfrm>
              <a:off x="6640" y="6902"/>
              <a:ext cx="2829" cy="1790"/>
            </a:xfrm>
            <a:prstGeom prst="rect">
              <a:avLst/>
            </a:prstGeom>
            <a:noFill/>
            <a:ln w="9525">
              <a:noFill/>
              <a:miter lim="800000"/>
              <a:headEnd/>
              <a:tailEnd/>
            </a:ln>
          </p:spPr>
        </p:pic>
        <p:sp>
          <p:nvSpPr>
            <p:cNvPr id="734214" name="Text Box 6"/>
            <p:cNvSpPr txBox="1">
              <a:spLocks noChangeArrowheads="1"/>
            </p:cNvSpPr>
            <p:nvPr/>
          </p:nvSpPr>
          <p:spPr bwMode="auto">
            <a:xfrm>
              <a:off x="7182" y="8243"/>
              <a:ext cx="2134" cy="480"/>
            </a:xfrm>
            <a:prstGeom prst="rect">
              <a:avLst/>
            </a:prstGeom>
            <a:noFill/>
            <a:ln w="9525">
              <a:noFill/>
              <a:miter lim="800000"/>
              <a:headEnd/>
              <a:tailEnd/>
            </a:ln>
          </p:spPr>
          <p:txBody>
            <a:bodyPr/>
            <a:lstStyle/>
            <a:p>
              <a:pPr algn="ctr" eaLnBrk="0" hangingPunct="0">
                <a:spcAft>
                  <a:spcPts val="600"/>
                </a:spcAft>
              </a:pPr>
              <a:r>
                <a:rPr lang="zh-CN" altLang="en-US" sz="2400" b="1">
                  <a:ea typeface="黑体" pitchFamily="2" charset="-122"/>
                </a:rPr>
                <a:t>电子管</a:t>
              </a:r>
            </a:p>
          </p:txBody>
        </p:sp>
      </p:gr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406B9D-D958-43F1-BDDB-5CB2C0D95E2E}" type="slidenum">
              <a:rPr lang="en-US" altLang="zh-CN"/>
              <a:pPr/>
              <a:t>16</a:t>
            </a:fld>
            <a:endParaRPr lang="en-US" altLang="zh-CN"/>
          </a:p>
        </p:txBody>
      </p:sp>
      <p:sp>
        <p:nvSpPr>
          <p:cNvPr id="735235" name="Rectangle 3"/>
          <p:cNvSpPr>
            <a:spLocks noGrp="1" noChangeArrowheads="1"/>
          </p:cNvSpPr>
          <p:nvPr>
            <p:ph type="body" idx="1"/>
          </p:nvPr>
        </p:nvSpPr>
        <p:spPr bwMode="auto">
          <a:xfrm>
            <a:off x="323850" y="260350"/>
            <a:ext cx="8496300" cy="31162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800" b="1">
                <a:solidFill>
                  <a:schemeClr val="tx1"/>
                </a:solidFill>
                <a:latin typeface="黑体" pitchFamily="2" charset="-122"/>
                <a:ea typeface="黑体" pitchFamily="2" charset="-122"/>
              </a:rPr>
              <a:t>第二代：晶体管</a:t>
            </a:r>
          </a:p>
          <a:p>
            <a:pPr>
              <a:buFont typeface="Wingdings" pitchFamily="2" charset="2"/>
              <a:buNone/>
            </a:pPr>
            <a:r>
              <a:rPr lang="zh-CN" altLang="en-US" sz="2800" b="1">
                <a:solidFill>
                  <a:schemeClr val="tx1"/>
                </a:solidFill>
                <a:latin typeface="黑体" pitchFamily="2" charset="-122"/>
                <a:ea typeface="黑体" pitchFamily="2" charset="-122"/>
              </a:rPr>
              <a:t>       基本特征是采用晶体管作为计算机的逻辑元器件，由于电子技术的发展，运算速度达每秒几十万次，内存容量增至几十</a:t>
            </a:r>
            <a:r>
              <a:rPr lang="en-US" altLang="zh-CN" sz="2800" b="1">
                <a:solidFill>
                  <a:schemeClr val="tx1"/>
                </a:solidFill>
                <a:latin typeface="黑体" pitchFamily="2" charset="-122"/>
                <a:ea typeface="黑体" pitchFamily="2" charset="-122"/>
              </a:rPr>
              <a:t>KB</a:t>
            </a:r>
            <a:r>
              <a:rPr lang="zh-CN" altLang="en-US" sz="2800" b="1">
                <a:solidFill>
                  <a:schemeClr val="tx1"/>
                </a:solidFill>
                <a:latin typeface="黑体" pitchFamily="2" charset="-122"/>
                <a:ea typeface="黑体" pitchFamily="2" charset="-122"/>
              </a:rPr>
              <a:t>。与此同时，计算机软件技术也有了较大发展，出现了</a:t>
            </a:r>
            <a:r>
              <a:rPr lang="en-US" altLang="zh-CN" sz="2800" b="1">
                <a:solidFill>
                  <a:schemeClr val="tx1"/>
                </a:solidFill>
                <a:latin typeface="黑体" pitchFamily="2" charset="-122"/>
                <a:ea typeface="黑体" pitchFamily="2" charset="-122"/>
              </a:rPr>
              <a:t>FORTRAN</a:t>
            </a:r>
            <a:r>
              <a:rPr lang="zh-CN" altLang="en-US" sz="2800" b="1">
                <a:solidFill>
                  <a:schemeClr val="tx1"/>
                </a:solidFill>
                <a:latin typeface="黑体" pitchFamily="2" charset="-122"/>
                <a:ea typeface="黑体" pitchFamily="2" charset="-122"/>
              </a:rPr>
              <a:t>、</a:t>
            </a:r>
            <a:r>
              <a:rPr lang="en-US" altLang="zh-CN" sz="2800" b="1">
                <a:solidFill>
                  <a:schemeClr val="tx1"/>
                </a:solidFill>
                <a:latin typeface="黑体" pitchFamily="2" charset="-122"/>
                <a:ea typeface="黑体" pitchFamily="2" charset="-122"/>
              </a:rPr>
              <a:t>COBOL</a:t>
            </a:r>
            <a:r>
              <a:rPr lang="zh-CN" altLang="en-US" sz="2800" b="1">
                <a:solidFill>
                  <a:schemeClr val="tx1"/>
                </a:solidFill>
                <a:latin typeface="黑体" pitchFamily="2" charset="-122"/>
                <a:ea typeface="黑体" pitchFamily="2" charset="-122"/>
              </a:rPr>
              <a:t>、</a:t>
            </a:r>
            <a:r>
              <a:rPr lang="en-US" altLang="zh-CN" sz="2800" b="1">
                <a:solidFill>
                  <a:schemeClr val="tx1"/>
                </a:solidFill>
                <a:latin typeface="黑体" pitchFamily="2" charset="-122"/>
                <a:ea typeface="黑体" pitchFamily="2" charset="-122"/>
              </a:rPr>
              <a:t>ALGOL</a:t>
            </a:r>
            <a:r>
              <a:rPr lang="zh-CN" altLang="en-US" sz="2800" b="1">
                <a:solidFill>
                  <a:schemeClr val="tx1"/>
                </a:solidFill>
                <a:latin typeface="黑体" pitchFamily="2" charset="-122"/>
                <a:ea typeface="黑体" pitchFamily="2" charset="-122"/>
              </a:rPr>
              <a:t>等高级语言。与第一代计算机相比，晶体管电子计算机体积小、成本低、功能强、可靠性大大提高。除了科学计算外，还用于数据处理和事务处理。其代表机型有</a:t>
            </a:r>
            <a:r>
              <a:rPr lang="en-US" altLang="zh-CN" sz="2800" b="1">
                <a:solidFill>
                  <a:schemeClr val="tx1"/>
                </a:solidFill>
                <a:latin typeface="黑体" pitchFamily="2" charset="-122"/>
                <a:ea typeface="黑体" pitchFamily="2" charset="-122"/>
              </a:rPr>
              <a:t>IBM 7094</a:t>
            </a:r>
            <a:r>
              <a:rPr lang="zh-CN" altLang="en-US" sz="2800" b="1">
                <a:solidFill>
                  <a:schemeClr val="tx1"/>
                </a:solidFill>
                <a:latin typeface="黑体" pitchFamily="2" charset="-122"/>
                <a:ea typeface="黑体" pitchFamily="2" charset="-122"/>
              </a:rPr>
              <a:t>、</a:t>
            </a:r>
            <a:r>
              <a:rPr lang="en-US" altLang="zh-CN" sz="2800" b="1">
                <a:solidFill>
                  <a:schemeClr val="tx1"/>
                </a:solidFill>
                <a:latin typeface="黑体" pitchFamily="2" charset="-122"/>
                <a:ea typeface="黑体" pitchFamily="2" charset="-122"/>
              </a:rPr>
              <a:t>CDC 7600</a:t>
            </a:r>
            <a:r>
              <a:rPr lang="zh-CN" altLang="en-US" sz="2800" b="1">
                <a:solidFill>
                  <a:schemeClr val="tx1"/>
                </a:solidFill>
                <a:latin typeface="黑体" pitchFamily="2" charset="-122"/>
                <a:ea typeface="黑体" pitchFamily="2" charset="-122"/>
              </a:rPr>
              <a:t>。</a:t>
            </a:r>
            <a:r>
              <a:rPr lang="zh-CN" altLang="en-US" sz="2800" b="1">
                <a:solidFill>
                  <a:srgbClr val="0000FF"/>
                </a:solidFill>
                <a:latin typeface="黑体" pitchFamily="2" charset="-122"/>
                <a:ea typeface="黑体" pitchFamily="2" charset="-122"/>
              </a:rPr>
              <a:t> </a:t>
            </a:r>
          </a:p>
        </p:txBody>
      </p:sp>
      <p:grpSp>
        <p:nvGrpSpPr>
          <p:cNvPr id="735236" name="Group 4"/>
          <p:cNvGrpSpPr>
            <a:grpSpLocks/>
          </p:cNvGrpSpPr>
          <p:nvPr/>
        </p:nvGrpSpPr>
        <p:grpSpPr bwMode="auto">
          <a:xfrm>
            <a:off x="3059113" y="4292600"/>
            <a:ext cx="3086100" cy="2565400"/>
            <a:chOff x="6728" y="8189"/>
            <a:chExt cx="2732" cy="2061"/>
          </a:xfrm>
        </p:grpSpPr>
        <p:pic>
          <p:nvPicPr>
            <p:cNvPr id="735237" name="Picture 5" descr="B131209"/>
            <p:cNvPicPr>
              <a:picLocks noChangeAspect="1" noChangeArrowheads="1"/>
            </p:cNvPicPr>
            <p:nvPr/>
          </p:nvPicPr>
          <p:blipFill>
            <a:blip r:embed="rId2"/>
            <a:srcRect/>
            <a:stretch>
              <a:fillRect/>
            </a:stretch>
          </p:blipFill>
          <p:spPr bwMode="auto">
            <a:xfrm>
              <a:off x="6728" y="8189"/>
              <a:ext cx="2710" cy="1730"/>
            </a:xfrm>
            <a:prstGeom prst="rect">
              <a:avLst/>
            </a:prstGeom>
            <a:noFill/>
            <a:ln w="9525">
              <a:noFill/>
              <a:miter lim="800000"/>
              <a:headEnd/>
              <a:tailEnd/>
            </a:ln>
          </p:spPr>
        </p:pic>
        <p:sp>
          <p:nvSpPr>
            <p:cNvPr id="735238" name="Text Box 6"/>
            <p:cNvSpPr txBox="1">
              <a:spLocks noChangeArrowheads="1"/>
            </p:cNvSpPr>
            <p:nvPr/>
          </p:nvSpPr>
          <p:spPr bwMode="auto">
            <a:xfrm>
              <a:off x="6730" y="9812"/>
              <a:ext cx="2730" cy="438"/>
            </a:xfrm>
            <a:prstGeom prst="rect">
              <a:avLst/>
            </a:prstGeom>
            <a:noFill/>
            <a:ln w="9525">
              <a:noFill/>
              <a:miter lim="800000"/>
              <a:headEnd/>
              <a:tailEnd/>
            </a:ln>
          </p:spPr>
          <p:txBody>
            <a:bodyPr/>
            <a:lstStyle/>
            <a:p>
              <a:pPr algn="ctr" eaLnBrk="0" hangingPunct="0">
                <a:spcAft>
                  <a:spcPts val="600"/>
                </a:spcAft>
              </a:pPr>
              <a:r>
                <a:rPr lang="zh-CN" altLang="en-US" sz="2400" b="1">
                  <a:latin typeface="Times New Roman" pitchFamily="18" charset="0"/>
                </a:rPr>
                <a:t>晶体管</a:t>
              </a:r>
            </a:p>
          </p:txBody>
        </p:sp>
      </p:gr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9D5E4ED-A610-40A0-96C7-72A5020D61A4}" type="slidenum">
              <a:rPr lang="en-US" altLang="zh-CN"/>
              <a:pPr/>
              <a:t>17</a:t>
            </a:fld>
            <a:endParaRPr lang="en-US" altLang="zh-CN"/>
          </a:p>
        </p:txBody>
      </p:sp>
      <p:sp>
        <p:nvSpPr>
          <p:cNvPr id="736259" name="Rectangle 3"/>
          <p:cNvSpPr>
            <a:spLocks noGrp="1" noChangeArrowheads="1"/>
          </p:cNvSpPr>
          <p:nvPr>
            <p:ph type="body" idx="1"/>
          </p:nvPr>
        </p:nvSpPr>
        <p:spPr bwMode="auto">
          <a:xfrm>
            <a:off x="250825" y="188913"/>
            <a:ext cx="8424863" cy="2971800"/>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800" b="1">
                <a:ea typeface="黑体" pitchFamily="2" charset="-122"/>
              </a:rPr>
              <a:t>第三代：集成电路 </a:t>
            </a:r>
          </a:p>
          <a:p>
            <a:pPr>
              <a:buFont typeface="Wingdings" pitchFamily="2" charset="2"/>
              <a:buNone/>
            </a:pPr>
            <a:r>
              <a:rPr lang="zh-CN" altLang="en-US" sz="2800" b="1">
                <a:latin typeface="宋体" pitchFamily="2" charset="-122"/>
                <a:ea typeface="黑体" pitchFamily="2" charset="-122"/>
              </a:rPr>
              <a:t>    基本特征是采用小规模集成电路作为计算机的逻辑元器件，随着固体物理技术的发展，集成电路工艺己可以在几平方毫米的单晶硅</a:t>
            </a:r>
            <a:r>
              <a:rPr lang="zh-CN" altLang="en-US" sz="2800" b="1">
                <a:ea typeface="黑体" pitchFamily="2" charset="-122"/>
              </a:rPr>
              <a:t>集成电路</a:t>
            </a:r>
            <a:r>
              <a:rPr lang="zh-CN" altLang="en-US" sz="2800" b="1">
                <a:latin typeface="宋体" pitchFamily="2" charset="-122"/>
                <a:ea typeface="黑体" pitchFamily="2" charset="-122"/>
              </a:rPr>
              <a:t>片上集成由十几个甚至上百个电子元器件组成的逻辑电路。它的运算速度每秒可达几十万次到几百万次，体积越来越小，价格越来越低，软件越来越完善，在监控程序的基础上发展形成了操作系统。其代表机型有</a:t>
            </a:r>
            <a:r>
              <a:rPr lang="en-US" altLang="zh-CN" sz="2800" b="1">
                <a:latin typeface="宋体" pitchFamily="2" charset="-122"/>
                <a:ea typeface="黑体" pitchFamily="2" charset="-122"/>
              </a:rPr>
              <a:t>IBM360</a:t>
            </a:r>
            <a:r>
              <a:rPr lang="zh-CN" altLang="en-US" sz="2800" b="1">
                <a:latin typeface="宋体" pitchFamily="2" charset="-122"/>
                <a:ea typeface="黑体" pitchFamily="2" charset="-122"/>
              </a:rPr>
              <a:t>。</a:t>
            </a:r>
          </a:p>
        </p:txBody>
      </p:sp>
      <p:grpSp>
        <p:nvGrpSpPr>
          <p:cNvPr id="736260" name="Group 4"/>
          <p:cNvGrpSpPr>
            <a:grpSpLocks/>
          </p:cNvGrpSpPr>
          <p:nvPr/>
        </p:nvGrpSpPr>
        <p:grpSpPr bwMode="auto">
          <a:xfrm>
            <a:off x="3203575" y="3978275"/>
            <a:ext cx="3265488" cy="2879725"/>
            <a:chOff x="6522" y="1655"/>
            <a:chExt cx="2460" cy="2115"/>
          </a:xfrm>
        </p:grpSpPr>
        <p:pic>
          <p:nvPicPr>
            <p:cNvPr id="736261" name="Picture 5" descr="B131211"/>
            <p:cNvPicPr>
              <a:picLocks noChangeAspect="1" noChangeArrowheads="1"/>
            </p:cNvPicPr>
            <p:nvPr/>
          </p:nvPicPr>
          <p:blipFill>
            <a:blip r:embed="rId2"/>
            <a:srcRect/>
            <a:stretch>
              <a:fillRect/>
            </a:stretch>
          </p:blipFill>
          <p:spPr bwMode="auto">
            <a:xfrm>
              <a:off x="6522" y="1655"/>
              <a:ext cx="2460" cy="1643"/>
            </a:xfrm>
            <a:prstGeom prst="rect">
              <a:avLst/>
            </a:prstGeom>
            <a:noFill/>
            <a:ln w="9525">
              <a:noFill/>
              <a:miter lim="800000"/>
              <a:headEnd/>
              <a:tailEnd/>
            </a:ln>
          </p:spPr>
        </p:pic>
        <p:sp>
          <p:nvSpPr>
            <p:cNvPr id="736262" name="Text Box 6"/>
            <p:cNvSpPr txBox="1">
              <a:spLocks noChangeArrowheads="1"/>
            </p:cNvSpPr>
            <p:nvPr/>
          </p:nvSpPr>
          <p:spPr bwMode="auto">
            <a:xfrm>
              <a:off x="6540" y="3299"/>
              <a:ext cx="2420" cy="471"/>
            </a:xfrm>
            <a:prstGeom prst="rect">
              <a:avLst/>
            </a:prstGeom>
            <a:noFill/>
            <a:ln w="9525">
              <a:noFill/>
              <a:miter lim="800000"/>
              <a:headEnd/>
              <a:tailEnd/>
            </a:ln>
          </p:spPr>
          <p:txBody>
            <a:bodyPr/>
            <a:lstStyle/>
            <a:p>
              <a:pPr algn="ctr" eaLnBrk="0" hangingPunct="0">
                <a:spcAft>
                  <a:spcPts val="600"/>
                </a:spcAft>
              </a:pPr>
              <a:r>
                <a:rPr lang="zh-CN" altLang="en-US" sz="2400" b="1">
                  <a:solidFill>
                    <a:srgbClr val="0000FF"/>
                  </a:solidFill>
                  <a:latin typeface="Times New Roman" pitchFamily="18" charset="0"/>
                </a:rPr>
                <a:t>集成电路</a:t>
              </a:r>
            </a:p>
          </p:txBody>
        </p:sp>
      </p:grpSp>
    </p:spTree>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875D09F-8F79-4E65-81C3-3AF382BCED73}" type="slidenum">
              <a:rPr lang="en-US" altLang="zh-CN"/>
              <a:pPr/>
              <a:t>18</a:t>
            </a:fld>
            <a:endParaRPr lang="en-US" altLang="zh-CN"/>
          </a:p>
        </p:txBody>
      </p:sp>
      <p:sp>
        <p:nvSpPr>
          <p:cNvPr id="737283" name="Rectangle 3"/>
          <p:cNvSpPr>
            <a:spLocks noGrp="1" noChangeArrowheads="1"/>
          </p:cNvSpPr>
          <p:nvPr>
            <p:ph type="body" idx="1"/>
          </p:nvPr>
        </p:nvSpPr>
        <p:spPr bwMode="auto">
          <a:xfrm>
            <a:off x="250825" y="260350"/>
            <a:ext cx="8569325" cy="2895600"/>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800" b="1">
                <a:ea typeface="黑体" pitchFamily="2" charset="-122"/>
              </a:rPr>
              <a:t>第四代：大规模</a:t>
            </a:r>
            <a:r>
              <a:rPr lang="en-US" altLang="zh-CN" sz="2800" b="1">
                <a:ea typeface="黑体" pitchFamily="2" charset="-122"/>
              </a:rPr>
              <a:t>/</a:t>
            </a:r>
            <a:r>
              <a:rPr lang="zh-CN" altLang="en-US" sz="2800" b="1">
                <a:ea typeface="黑体" pitchFamily="2" charset="-122"/>
              </a:rPr>
              <a:t>超大规模集成电路</a:t>
            </a:r>
          </a:p>
          <a:p>
            <a:pPr>
              <a:buFont typeface="Wingdings" pitchFamily="2" charset="2"/>
              <a:buNone/>
            </a:pPr>
            <a:r>
              <a:rPr lang="zh-CN" altLang="en-US" sz="2800" b="1">
                <a:ea typeface="黑体" pitchFamily="2" charset="-122"/>
              </a:rPr>
              <a:t>         </a:t>
            </a:r>
            <a:r>
              <a:rPr lang="zh-CN" altLang="en-US" sz="2800" b="1">
                <a:latin typeface="宋体" pitchFamily="2" charset="-122"/>
                <a:ea typeface="黑体" pitchFamily="2" charset="-122"/>
              </a:rPr>
              <a:t>基本特征是采用大规模集成电路和超大规模集成电路作为计算机的逻辑元器件，</a:t>
            </a:r>
            <a:r>
              <a:rPr lang="en-US" altLang="zh-CN" sz="2800" b="1">
                <a:latin typeface="宋体" pitchFamily="2" charset="-122"/>
                <a:ea typeface="黑体" pitchFamily="2" charset="-122"/>
              </a:rPr>
              <a:t>20</a:t>
            </a:r>
            <a:r>
              <a:rPr lang="zh-CN" altLang="en-US" sz="2800" b="1">
                <a:latin typeface="宋体" pitchFamily="2" charset="-122"/>
                <a:ea typeface="黑体" pitchFamily="2" charset="-122"/>
              </a:rPr>
              <a:t>世纪</a:t>
            </a:r>
            <a:r>
              <a:rPr lang="en-US" altLang="zh-CN" sz="2800" b="1">
                <a:latin typeface="宋体" pitchFamily="2" charset="-122"/>
                <a:ea typeface="黑体" pitchFamily="2" charset="-122"/>
              </a:rPr>
              <a:t>70</a:t>
            </a:r>
            <a:r>
              <a:rPr lang="zh-CN" altLang="en-US" sz="2800" b="1">
                <a:latin typeface="宋体" pitchFamily="2" charset="-122"/>
                <a:ea typeface="黑体" pitchFamily="2" charset="-122"/>
              </a:rPr>
              <a:t>年代以来，集成电路制作工艺取得了迅猛的发展，在硅半导体上可集成更多的电子元器件，半导体存储器代替了磁芯存储器，目前，计算机的速度最高可以达到每秒几百万亿次浮点运算。操作系统不断完善，高级程序设计语言功能更加完善，人们的生活与计算机应用息息相关。</a:t>
            </a:r>
          </a:p>
          <a:p>
            <a:pPr>
              <a:buFont typeface="Wingdings" pitchFamily="2" charset="2"/>
              <a:buNone/>
            </a:pPr>
            <a:endParaRPr lang="en-US" altLang="zh-CN" sz="2100"/>
          </a:p>
        </p:txBody>
      </p:sp>
      <p:grpSp>
        <p:nvGrpSpPr>
          <p:cNvPr id="737284" name="Group 4"/>
          <p:cNvGrpSpPr>
            <a:grpSpLocks/>
          </p:cNvGrpSpPr>
          <p:nvPr/>
        </p:nvGrpSpPr>
        <p:grpSpPr bwMode="auto">
          <a:xfrm>
            <a:off x="3708400" y="3933825"/>
            <a:ext cx="3600450" cy="2924175"/>
            <a:chOff x="7030" y="3878"/>
            <a:chExt cx="2480" cy="2040"/>
          </a:xfrm>
        </p:grpSpPr>
        <p:pic>
          <p:nvPicPr>
            <p:cNvPr id="737285" name="Picture 5" descr="cpu"/>
            <p:cNvPicPr>
              <a:picLocks noChangeAspect="1" noChangeArrowheads="1"/>
            </p:cNvPicPr>
            <p:nvPr/>
          </p:nvPicPr>
          <p:blipFill>
            <a:blip r:embed="rId2"/>
            <a:srcRect/>
            <a:stretch>
              <a:fillRect/>
            </a:stretch>
          </p:blipFill>
          <p:spPr bwMode="auto">
            <a:xfrm>
              <a:off x="7088" y="3878"/>
              <a:ext cx="2210" cy="1450"/>
            </a:xfrm>
            <a:prstGeom prst="rect">
              <a:avLst/>
            </a:prstGeom>
            <a:noFill/>
            <a:ln w="9525">
              <a:noFill/>
              <a:miter lim="800000"/>
              <a:headEnd/>
              <a:tailEnd/>
            </a:ln>
          </p:spPr>
        </p:pic>
        <p:sp>
          <p:nvSpPr>
            <p:cNvPr id="737286" name="Text Box 6"/>
            <p:cNvSpPr txBox="1">
              <a:spLocks noChangeArrowheads="1"/>
            </p:cNvSpPr>
            <p:nvPr/>
          </p:nvSpPr>
          <p:spPr bwMode="auto">
            <a:xfrm>
              <a:off x="7030" y="5417"/>
              <a:ext cx="2480" cy="501"/>
            </a:xfrm>
            <a:prstGeom prst="rect">
              <a:avLst/>
            </a:prstGeom>
            <a:noFill/>
            <a:ln w="9525">
              <a:noFill/>
              <a:miter lim="800000"/>
              <a:headEnd/>
              <a:tailEnd/>
            </a:ln>
          </p:spPr>
          <p:txBody>
            <a:bodyPr/>
            <a:lstStyle/>
            <a:p>
              <a:pPr algn="ctr" eaLnBrk="0" hangingPunct="0">
                <a:spcAft>
                  <a:spcPts val="600"/>
                </a:spcAft>
              </a:pPr>
              <a:r>
                <a:rPr lang="zh-CN" altLang="en-US" sz="2400" b="1">
                  <a:solidFill>
                    <a:srgbClr val="0000FF"/>
                  </a:solidFill>
                  <a:latin typeface="Times New Roman" pitchFamily="18" charset="0"/>
                </a:rPr>
                <a:t>超大规模集成电路</a:t>
              </a:r>
            </a:p>
          </p:txBody>
        </p:sp>
      </p:gr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152400" y="1066800"/>
            <a:ext cx="8836025" cy="4995863"/>
          </a:xfrm>
          <a:prstGeom prst="rect">
            <a:avLst/>
          </a:prstGeom>
          <a:noFill/>
          <a:ln w="12700">
            <a:noFill/>
            <a:miter lim="800000"/>
            <a:headEnd/>
            <a:tailEnd/>
          </a:ln>
          <a:effectLst/>
        </p:spPr>
        <p:txBody>
          <a:bodyPr wrap="none">
            <a:spAutoFit/>
          </a:bodyPr>
          <a:lstStyle/>
          <a:p>
            <a:pPr>
              <a:spcBef>
                <a:spcPct val="5000"/>
              </a:spcBef>
            </a:pPr>
            <a:r>
              <a:rPr kumimoji="1" lang="zh-CN" altLang="en-US" sz="2800" b="1">
                <a:solidFill>
                  <a:srgbClr val="660066"/>
                </a:solidFill>
                <a:effectLst>
                  <a:outerShdw blurRad="38100" dist="38100" dir="2700000" algn="tl">
                    <a:srgbClr val="C0C0C0"/>
                  </a:outerShdw>
                </a:effectLst>
                <a:ea typeface="幼圆" pitchFamily="49" charset="-122"/>
              </a:rPr>
              <a:t>香侬</a:t>
            </a:r>
            <a:r>
              <a:rPr kumimoji="1" lang="zh-CN" altLang="en-US" sz="2800" b="1">
                <a:solidFill>
                  <a:schemeClr val="tx2"/>
                </a:solidFill>
                <a:ea typeface="幼圆" pitchFamily="49" charset="-122"/>
              </a:rPr>
              <a:t>是现代信息论的著名创始人。</a:t>
            </a:r>
            <a:r>
              <a:rPr kumimoji="1" lang="en-US" altLang="zh-CN" sz="2800" b="1">
                <a:solidFill>
                  <a:schemeClr val="tx2"/>
                </a:solidFill>
                <a:ea typeface="幼圆" pitchFamily="49" charset="-122"/>
              </a:rPr>
              <a:t>1938</a:t>
            </a:r>
            <a:r>
              <a:rPr kumimoji="1" lang="zh-CN" altLang="en-US" sz="2800" b="1">
                <a:solidFill>
                  <a:schemeClr val="tx2"/>
                </a:solidFill>
                <a:ea typeface="幼圆" pitchFamily="49" charset="-122"/>
              </a:rPr>
              <a:t>年，香侬在发表</a:t>
            </a:r>
          </a:p>
          <a:p>
            <a:pPr>
              <a:spcBef>
                <a:spcPct val="5000"/>
              </a:spcBef>
            </a:pPr>
            <a:r>
              <a:rPr kumimoji="1" lang="zh-CN" altLang="en-US" sz="2800" b="1">
                <a:solidFill>
                  <a:schemeClr val="tx2"/>
                </a:solidFill>
                <a:ea typeface="幼圆" pitchFamily="49" charset="-122"/>
              </a:rPr>
              <a:t>的论文中，首次用布尔代数进行开关电路分析，并证明</a:t>
            </a:r>
          </a:p>
          <a:p>
            <a:pPr>
              <a:spcBef>
                <a:spcPct val="5000"/>
              </a:spcBef>
            </a:pPr>
            <a:r>
              <a:rPr kumimoji="1" lang="zh-CN" altLang="en-US" sz="2800" b="1">
                <a:solidFill>
                  <a:schemeClr val="tx2"/>
                </a:solidFill>
                <a:ea typeface="幼圆" pitchFamily="49" charset="-122"/>
              </a:rPr>
              <a:t>布尔代数的逻辑运算可以通过继电器电路来实现。</a:t>
            </a:r>
          </a:p>
          <a:p>
            <a:pPr>
              <a:spcBef>
                <a:spcPct val="5000"/>
              </a:spcBef>
            </a:pPr>
            <a:endParaRPr kumimoji="1" lang="zh-CN" altLang="en-US" sz="2800" b="1">
              <a:solidFill>
                <a:srgbClr val="5F5F5F"/>
              </a:solidFill>
              <a:ea typeface="幼圆" pitchFamily="49" charset="-122"/>
            </a:endParaRPr>
          </a:p>
          <a:p>
            <a:pPr>
              <a:spcBef>
                <a:spcPct val="5000"/>
              </a:spcBef>
            </a:pPr>
            <a:r>
              <a:rPr kumimoji="1" lang="zh-CN" altLang="en-US" sz="2800" b="1">
                <a:solidFill>
                  <a:srgbClr val="660066"/>
                </a:solidFill>
                <a:effectLst>
                  <a:outerShdw blurRad="38100" dist="38100" dir="2700000" algn="tl">
                    <a:srgbClr val="C0C0C0"/>
                  </a:outerShdw>
                </a:effectLst>
                <a:ea typeface="幼圆" pitchFamily="49" charset="-122"/>
              </a:rPr>
              <a:t>阿塔纳索夫</a:t>
            </a:r>
            <a:r>
              <a:rPr kumimoji="1" lang="zh-CN" altLang="en-US" sz="2800" b="1">
                <a:solidFill>
                  <a:schemeClr val="tx2"/>
                </a:solidFill>
                <a:ea typeface="幼圆" pitchFamily="49" charset="-122"/>
              </a:rPr>
              <a:t>提出了计算机的三条原则：</a:t>
            </a:r>
          </a:p>
          <a:p>
            <a:pPr>
              <a:spcBef>
                <a:spcPct val="5000"/>
              </a:spcBef>
            </a:pPr>
            <a:r>
              <a:rPr kumimoji="1" lang="en-US" altLang="zh-CN" sz="2800" b="1">
                <a:solidFill>
                  <a:schemeClr val="tx2"/>
                </a:solidFill>
                <a:ea typeface="幼圆" pitchFamily="49" charset="-122"/>
              </a:rPr>
              <a:t>1</a:t>
            </a:r>
            <a:r>
              <a:rPr kumimoji="1" lang="zh-CN" altLang="en-US" sz="2800" b="1">
                <a:solidFill>
                  <a:schemeClr val="tx2"/>
                </a:solidFill>
                <a:ea typeface="幼圆" pitchFamily="49" charset="-122"/>
              </a:rPr>
              <a:t>）以二进制的逻辑基础来实现数字运算</a:t>
            </a:r>
          </a:p>
          <a:p>
            <a:pPr>
              <a:spcBef>
                <a:spcPct val="5000"/>
              </a:spcBef>
            </a:pPr>
            <a:r>
              <a:rPr kumimoji="1" lang="zh-CN" altLang="en-US" sz="2800" b="1">
                <a:solidFill>
                  <a:schemeClr val="tx2"/>
                </a:solidFill>
                <a:ea typeface="幼圆" pitchFamily="49" charset="-122"/>
              </a:rPr>
              <a:t>      以保证精度；</a:t>
            </a:r>
          </a:p>
          <a:p>
            <a:pPr>
              <a:spcBef>
                <a:spcPct val="5000"/>
              </a:spcBef>
            </a:pPr>
            <a:r>
              <a:rPr kumimoji="1" lang="en-US" altLang="zh-CN" sz="2800" b="1">
                <a:solidFill>
                  <a:schemeClr val="tx2"/>
                </a:solidFill>
                <a:ea typeface="幼圆" pitchFamily="49" charset="-122"/>
              </a:rPr>
              <a:t>2</a:t>
            </a:r>
            <a:r>
              <a:rPr kumimoji="1" lang="zh-CN" altLang="en-US" sz="2800" b="1">
                <a:solidFill>
                  <a:schemeClr val="tx2"/>
                </a:solidFill>
                <a:ea typeface="幼圆" pitchFamily="49" charset="-122"/>
              </a:rPr>
              <a:t>）利用电子技术来实现控制、逻辑运算</a:t>
            </a:r>
          </a:p>
          <a:p>
            <a:pPr>
              <a:spcBef>
                <a:spcPct val="5000"/>
              </a:spcBef>
            </a:pPr>
            <a:r>
              <a:rPr kumimoji="1" lang="zh-CN" altLang="en-US" sz="2800" b="1">
                <a:solidFill>
                  <a:schemeClr val="tx2"/>
                </a:solidFill>
                <a:ea typeface="幼圆" pitchFamily="49" charset="-122"/>
              </a:rPr>
              <a:t>      和算术运算</a:t>
            </a:r>
            <a:r>
              <a:rPr kumimoji="1" lang="en-US" altLang="zh-CN" sz="2800" b="1">
                <a:solidFill>
                  <a:schemeClr val="tx2"/>
                </a:solidFill>
                <a:ea typeface="幼圆" pitchFamily="49" charset="-122"/>
              </a:rPr>
              <a:t>, </a:t>
            </a:r>
            <a:r>
              <a:rPr kumimoji="1" lang="zh-CN" altLang="en-US" sz="2800" b="1">
                <a:solidFill>
                  <a:schemeClr val="tx2"/>
                </a:solidFill>
                <a:ea typeface="幼圆" pitchFamily="49" charset="-122"/>
              </a:rPr>
              <a:t>以保证计算速度；</a:t>
            </a:r>
          </a:p>
          <a:p>
            <a:pPr>
              <a:spcBef>
                <a:spcPct val="5000"/>
              </a:spcBef>
            </a:pPr>
            <a:r>
              <a:rPr kumimoji="1" lang="en-US" altLang="zh-CN" sz="2800" b="1">
                <a:solidFill>
                  <a:schemeClr val="tx2"/>
                </a:solidFill>
                <a:ea typeface="幼圆" pitchFamily="49" charset="-122"/>
              </a:rPr>
              <a:t>3</a:t>
            </a:r>
            <a:r>
              <a:rPr kumimoji="1" lang="zh-CN" altLang="en-US" sz="2800" b="1">
                <a:solidFill>
                  <a:schemeClr val="tx2"/>
                </a:solidFill>
                <a:ea typeface="幼圆" pitchFamily="49" charset="-122"/>
              </a:rPr>
              <a:t>）采用把计算功能和二进制数更</a:t>
            </a:r>
          </a:p>
          <a:p>
            <a:pPr>
              <a:spcBef>
                <a:spcPct val="5000"/>
              </a:spcBef>
            </a:pPr>
            <a:r>
              <a:rPr kumimoji="1" lang="zh-CN" altLang="en-US" sz="2800" b="1">
                <a:solidFill>
                  <a:schemeClr val="tx2"/>
                </a:solidFill>
                <a:ea typeface="幼圆" pitchFamily="49" charset="-122"/>
              </a:rPr>
              <a:t>     新存储功能相分离的结构。</a:t>
            </a:r>
          </a:p>
        </p:txBody>
      </p:sp>
      <p:sp>
        <p:nvSpPr>
          <p:cNvPr id="612355" name="Rectangle 3"/>
          <p:cNvSpPr>
            <a:spLocks noGrp="1" noChangeArrowheads="1"/>
          </p:cNvSpPr>
          <p:nvPr>
            <p:ph type="title"/>
          </p:nvPr>
        </p:nvSpPr>
        <p:spPr bwMode="auto">
          <a:xfrm>
            <a:off x="250825" y="333375"/>
            <a:ext cx="8458200" cy="404813"/>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300"/>
              <a:t>  </a:t>
            </a:r>
            <a:r>
              <a:rPr lang="zh-CN" altLang="en-US" sz="3300" b="1">
                <a:ea typeface="黑体" pitchFamily="2" charset="-122"/>
              </a:rPr>
              <a:t>奠定现代计算机发展的重要人物和思想</a:t>
            </a:r>
          </a:p>
        </p:txBody>
      </p:sp>
      <p:grpSp>
        <p:nvGrpSpPr>
          <p:cNvPr id="612356" name="Group 4"/>
          <p:cNvGrpSpPr>
            <a:grpSpLocks/>
          </p:cNvGrpSpPr>
          <p:nvPr/>
        </p:nvGrpSpPr>
        <p:grpSpPr bwMode="auto">
          <a:xfrm>
            <a:off x="5486400" y="2590800"/>
            <a:ext cx="3246438" cy="3821113"/>
            <a:chOff x="3779" y="2322"/>
            <a:chExt cx="1353" cy="1267"/>
          </a:xfrm>
        </p:grpSpPr>
        <p:pic>
          <p:nvPicPr>
            <p:cNvPr id="612357" name="Picture 5" descr="!48-SHAN"/>
            <p:cNvPicPr>
              <a:picLocks noChangeAspect="1" noChangeArrowheads="1"/>
            </p:cNvPicPr>
            <p:nvPr/>
          </p:nvPicPr>
          <p:blipFill>
            <a:blip r:embed="rId3"/>
            <a:srcRect/>
            <a:stretch>
              <a:fillRect/>
            </a:stretch>
          </p:blipFill>
          <p:spPr bwMode="auto">
            <a:xfrm>
              <a:off x="4311" y="2322"/>
              <a:ext cx="821" cy="1038"/>
            </a:xfrm>
            <a:prstGeom prst="rect">
              <a:avLst/>
            </a:prstGeom>
            <a:noFill/>
            <a:effectLst>
              <a:outerShdw dist="35921" dir="2700000" algn="ctr" rotWithShape="0">
                <a:srgbClr val="B2B2B2"/>
              </a:outerShdw>
            </a:effectLst>
          </p:spPr>
        </p:pic>
        <p:sp>
          <p:nvSpPr>
            <p:cNvPr id="612358" name="Text Box 6"/>
            <p:cNvSpPr txBox="1">
              <a:spLocks noChangeArrowheads="1"/>
            </p:cNvSpPr>
            <p:nvPr/>
          </p:nvSpPr>
          <p:spPr bwMode="auto">
            <a:xfrm>
              <a:off x="3779" y="3417"/>
              <a:ext cx="1247" cy="172"/>
            </a:xfrm>
            <a:prstGeom prst="rect">
              <a:avLst/>
            </a:prstGeom>
            <a:noFill/>
            <a:ln w="9525">
              <a:noFill/>
              <a:miter lim="800000"/>
              <a:headEnd/>
              <a:tailEnd/>
            </a:ln>
            <a:effectLst/>
          </p:spPr>
          <p:txBody>
            <a:bodyPr wrap="none">
              <a:spAutoFit/>
            </a:bodyPr>
            <a:lstStyle/>
            <a:p>
              <a:pPr eaLnBrk="0" hangingPunct="0"/>
              <a:r>
                <a:rPr kumimoji="1" lang="en-US" altLang="zh-CN" sz="2800" b="1">
                  <a:solidFill>
                    <a:schemeClr val="bg2"/>
                  </a:solidFill>
                  <a:effectLst>
                    <a:outerShdw blurRad="38100" dist="38100" dir="2700000" algn="tl">
                      <a:srgbClr val="C0C0C0"/>
                    </a:outerShdw>
                  </a:effectLst>
                </a:rPr>
                <a:t>Claude Shannon</a:t>
              </a:r>
            </a:p>
          </p:txBody>
        </p:sp>
      </p:grpSp>
      <p:sp>
        <p:nvSpPr>
          <p:cNvPr id="612359" name="Text Box 7"/>
          <p:cNvSpPr txBox="1">
            <a:spLocks noChangeArrowheads="1"/>
          </p:cNvSpPr>
          <p:nvPr/>
        </p:nvSpPr>
        <p:spPr bwMode="auto">
          <a:xfrm>
            <a:off x="898525" y="2840038"/>
            <a:ext cx="184150" cy="457200"/>
          </a:xfrm>
          <a:prstGeom prst="rect">
            <a:avLst/>
          </a:prstGeom>
          <a:noFill/>
          <a:ln w="12700">
            <a:noFill/>
            <a:miter lim="800000"/>
            <a:headEnd/>
            <a:tailEnd/>
          </a:ln>
          <a:effectLst/>
        </p:spPr>
        <p:txBody>
          <a:bodyPr wrap="none">
            <a:spAutoFit/>
          </a:bodyPr>
          <a:lstStyle/>
          <a:p>
            <a:pPr algn="ctr"/>
            <a:endParaRPr lang="zh-CN" altLang="zh-CN" sz="240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A78E1C2-FA2D-42F6-9FA8-FFB6C70FE556}" type="slidenum">
              <a:rPr lang="en-US" altLang="zh-CN"/>
              <a:pPr/>
              <a:t>2</a:t>
            </a:fld>
            <a:endParaRPr lang="en-US" altLang="zh-CN"/>
          </a:p>
        </p:txBody>
      </p:sp>
      <p:sp>
        <p:nvSpPr>
          <p:cNvPr id="829443" name="Rectangle 3"/>
          <p:cNvSpPr>
            <a:spLocks noGrp="1" noChangeArrowheads="1"/>
          </p:cNvSpPr>
          <p:nvPr>
            <p:ph type="body" idx="1"/>
          </p:nvPr>
        </p:nvSpPr>
        <p:spPr bwMode="auto">
          <a:xfrm>
            <a:off x="457200" y="765175"/>
            <a:ext cx="8229600" cy="5360988"/>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800" dirty="0">
                <a:solidFill>
                  <a:schemeClr val="tx1"/>
                </a:solidFill>
                <a:latin typeface="黑体" pitchFamily="2" charset="-122"/>
                <a:ea typeface="黑体" pitchFamily="2" charset="-122"/>
              </a:rPr>
              <a:t>计算机：自动进行信息加工、任务处理的电子设备。</a:t>
            </a:r>
          </a:p>
          <a:p>
            <a:pPr>
              <a:buFont typeface="Wingdings" pitchFamily="2" charset="2"/>
              <a:buNone/>
            </a:pPr>
            <a:r>
              <a:rPr lang="zh-CN" altLang="en-US" sz="2800">
                <a:solidFill>
                  <a:schemeClr val="tx1"/>
                </a:solidFill>
                <a:latin typeface="黑体" pitchFamily="2" charset="-122"/>
                <a:ea typeface="黑体" pitchFamily="2" charset="-122"/>
              </a:rPr>
              <a:t>计算机科学</a:t>
            </a:r>
            <a:r>
              <a:rPr lang="zh-CN" altLang="en-US" sz="2800" smtClean="0">
                <a:solidFill>
                  <a:schemeClr val="tx1"/>
                </a:solidFill>
                <a:latin typeface="黑体" pitchFamily="2" charset="-122"/>
                <a:ea typeface="黑体" pitchFamily="2" charset="-122"/>
              </a:rPr>
              <a:t>：</a:t>
            </a:r>
            <a:r>
              <a:rPr lang="zh-CN" altLang="en-US" sz="2800">
                <a:solidFill>
                  <a:schemeClr val="tx1"/>
                </a:solidFill>
                <a:latin typeface="黑体" pitchFamily="2" charset="-122"/>
                <a:ea typeface="黑体" pitchFamily="2" charset="-122"/>
              </a:rPr>
              <a:t>和</a:t>
            </a:r>
            <a:r>
              <a:rPr lang="zh-CN" altLang="en-US" sz="2800" smtClean="0">
                <a:solidFill>
                  <a:schemeClr val="tx1"/>
                </a:solidFill>
                <a:latin typeface="黑体" pitchFamily="2" charset="-122"/>
                <a:ea typeface="黑体" pitchFamily="2" charset="-122"/>
              </a:rPr>
              <a:t>计算机</a:t>
            </a:r>
            <a:r>
              <a:rPr lang="zh-CN" altLang="en-US" sz="2800">
                <a:solidFill>
                  <a:schemeClr val="tx1"/>
                </a:solidFill>
                <a:latin typeface="黑体" pitchFamily="2" charset="-122"/>
                <a:ea typeface="黑体" pitchFamily="2" charset="-122"/>
              </a:rPr>
              <a:t>相关问题的知识</a:t>
            </a:r>
            <a:r>
              <a:rPr lang="zh-CN" altLang="en-US" sz="2800" smtClean="0">
                <a:solidFill>
                  <a:schemeClr val="tx1"/>
                </a:solidFill>
                <a:latin typeface="黑体" pitchFamily="2" charset="-122"/>
                <a:ea typeface="黑体" pitchFamily="2" charset="-122"/>
              </a:rPr>
              <a:t>技术。</a:t>
            </a:r>
            <a:endParaRPr lang="zh-CN" altLang="en-US" sz="2800">
              <a:solidFill>
                <a:schemeClr val="tx1"/>
              </a:solidFill>
              <a:latin typeface="黑体" pitchFamily="2" charset="-122"/>
              <a:ea typeface="黑体" pitchFamily="2" charset="-122"/>
            </a:endParaRPr>
          </a:p>
          <a:p>
            <a:pPr>
              <a:buFont typeface="Wingdings" pitchFamily="2" charset="2"/>
              <a:buNone/>
            </a:pPr>
            <a:r>
              <a:rPr lang="zh-CN" altLang="en-US" sz="2800" dirty="0">
                <a:solidFill>
                  <a:srgbClr val="FF0000"/>
                </a:solidFill>
                <a:latin typeface="黑体" pitchFamily="2" charset="-122"/>
                <a:ea typeface="黑体" pitchFamily="2" charset="-122"/>
              </a:rPr>
              <a:t>如何研究计算机这种复杂电子系统？</a:t>
            </a:r>
          </a:p>
          <a:p>
            <a:pPr>
              <a:buFont typeface="Wingdings" pitchFamily="2" charset="2"/>
              <a:buNone/>
            </a:pPr>
            <a:r>
              <a:rPr lang="zh-CN" altLang="en-US" sz="2800" dirty="0">
                <a:solidFill>
                  <a:srgbClr val="FF0000"/>
                </a:solidFill>
                <a:latin typeface="黑体" pitchFamily="2" charset="-122"/>
                <a:ea typeface="黑体" pitchFamily="2" charset="-122"/>
              </a:rPr>
              <a:t>如何定义？</a:t>
            </a:r>
          </a:p>
          <a:p>
            <a:pPr>
              <a:buFont typeface="Wingdings" pitchFamily="2" charset="2"/>
              <a:buNone/>
            </a:pPr>
            <a:r>
              <a:rPr lang="zh-CN" altLang="en-US" sz="2800" dirty="0">
                <a:solidFill>
                  <a:schemeClr val="tx1"/>
                </a:solidFill>
                <a:latin typeface="黑体" pitchFamily="2" charset="-122"/>
                <a:ea typeface="黑体" pitchFamily="2" charset="-122"/>
              </a:rPr>
              <a:t>通常通过</a:t>
            </a:r>
            <a:r>
              <a:rPr lang="en-US" altLang="zh-CN" sz="2800" dirty="0" err="1">
                <a:solidFill>
                  <a:schemeClr val="tx1"/>
                </a:solidFill>
                <a:latin typeface="黑体" pitchFamily="2" charset="-122"/>
                <a:ea typeface="黑体" pitchFamily="2" charset="-122"/>
              </a:rPr>
              <a:t>BlackBox</a:t>
            </a:r>
            <a:r>
              <a:rPr lang="en-US" altLang="zh-CN" sz="2800" dirty="0">
                <a:solidFill>
                  <a:srgbClr val="FF0000"/>
                </a:solidFill>
                <a:latin typeface="Arial"/>
                <a:ea typeface="黑体" pitchFamily="2" charset="-122"/>
              </a:rPr>
              <a:t>“</a:t>
            </a:r>
            <a:r>
              <a:rPr lang="zh-CN" altLang="en-US" sz="2800" dirty="0">
                <a:solidFill>
                  <a:srgbClr val="FF0000"/>
                </a:solidFill>
                <a:latin typeface="黑体" pitchFamily="2" charset="-122"/>
                <a:ea typeface="黑体" pitchFamily="2" charset="-122"/>
              </a:rPr>
              <a:t>黑箱</a:t>
            </a:r>
            <a:r>
              <a:rPr lang="zh-CN" altLang="en-US" sz="2800" dirty="0">
                <a:solidFill>
                  <a:srgbClr val="FF0000"/>
                </a:solidFill>
                <a:latin typeface="Arial"/>
                <a:ea typeface="黑体" pitchFamily="2" charset="-122"/>
              </a:rPr>
              <a:t>”</a:t>
            </a:r>
            <a:r>
              <a:rPr lang="zh-CN" altLang="en-US" sz="2800" dirty="0">
                <a:solidFill>
                  <a:schemeClr val="tx1"/>
                </a:solidFill>
                <a:latin typeface="黑体" pitchFamily="2" charset="-122"/>
                <a:ea typeface="黑体" pitchFamily="2" charset="-122"/>
              </a:rPr>
              <a:t>方法，根据计算机</a:t>
            </a:r>
          </a:p>
          <a:p>
            <a:pPr>
              <a:buFont typeface="Wingdings" pitchFamily="2" charset="2"/>
              <a:buNone/>
            </a:pPr>
            <a:r>
              <a:rPr lang="zh-CN" altLang="en-US" sz="2800" dirty="0">
                <a:solidFill>
                  <a:schemeClr val="tx1"/>
                </a:solidFill>
                <a:latin typeface="黑体" pitchFamily="2" charset="-122"/>
                <a:ea typeface="黑体" pitchFamily="2" charset="-122"/>
              </a:rPr>
              <a:t>发展历史，主要介绍两种常见计算机模型。</a:t>
            </a:r>
            <a:endParaRPr lang="zh-CN" altLang="en-US" sz="2600" dirty="0">
              <a:solidFill>
                <a:schemeClr val="tx1"/>
              </a:solidFill>
              <a:ea typeface="黑体" pitchFamily="2" charset="-122"/>
            </a:endParaRPr>
          </a:p>
          <a:p>
            <a:pPr>
              <a:buFont typeface="Wingdings" pitchFamily="2" charset="2"/>
              <a:buChar char="Ø"/>
            </a:pPr>
            <a:r>
              <a:rPr lang="zh-CN" altLang="en-US" sz="2600" dirty="0">
                <a:solidFill>
                  <a:schemeClr val="tx1"/>
                </a:solidFill>
                <a:ea typeface="黑体" pitchFamily="2" charset="-122"/>
              </a:rPr>
              <a:t>数据处理器模型（</a:t>
            </a:r>
            <a:r>
              <a:rPr lang="en-US" altLang="zh-CN" sz="2600" dirty="0">
                <a:solidFill>
                  <a:schemeClr val="tx1"/>
                </a:solidFill>
                <a:ea typeface="黑体" pitchFamily="2" charset="-122"/>
              </a:rPr>
              <a:t>Data Processor model</a:t>
            </a:r>
            <a:r>
              <a:rPr lang="zh-CN" altLang="en-US" sz="2600" dirty="0">
                <a:solidFill>
                  <a:schemeClr val="tx1"/>
                </a:solidFill>
                <a:ea typeface="黑体" pitchFamily="2" charset="-122"/>
              </a:rPr>
              <a:t>）</a:t>
            </a:r>
          </a:p>
          <a:p>
            <a:pPr>
              <a:buFont typeface="Wingdings" pitchFamily="2" charset="2"/>
              <a:buChar char="Ø"/>
            </a:pPr>
            <a:r>
              <a:rPr lang="zh-CN" altLang="en-US" sz="2600" dirty="0">
                <a:solidFill>
                  <a:schemeClr val="tx1"/>
                </a:solidFill>
                <a:ea typeface="黑体" pitchFamily="2" charset="-122"/>
              </a:rPr>
              <a:t>可编程数据处理器模型</a:t>
            </a:r>
            <a:r>
              <a:rPr lang="en-US" altLang="zh-CN" sz="2600" dirty="0">
                <a:solidFill>
                  <a:schemeClr val="tx1"/>
                </a:solidFill>
                <a:ea typeface="黑体" pitchFamily="2" charset="-122"/>
              </a:rPr>
              <a:t>(Programmable Data Processor model)</a:t>
            </a:r>
          </a:p>
          <a:p>
            <a:pPr>
              <a:buFont typeface="Wingdings" pitchFamily="2" charset="2"/>
              <a:buNone/>
            </a:pPr>
            <a:endParaRPr lang="en-US" altLang="zh-CN" sz="2600" dirty="0">
              <a:solidFill>
                <a:schemeClr val="tx1"/>
              </a:solidFill>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bwMode="auto">
          <a:xfrm>
            <a:off x="250825" y="188913"/>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  </a:t>
            </a:r>
            <a:r>
              <a:rPr lang="zh-CN" altLang="en-US" sz="3200" b="1">
                <a:ea typeface="黑体" pitchFamily="2" charset="-122"/>
              </a:rPr>
              <a:t>图灵与图灵机</a:t>
            </a:r>
          </a:p>
        </p:txBody>
      </p:sp>
      <p:grpSp>
        <p:nvGrpSpPr>
          <p:cNvPr id="614403" name="Group 3"/>
          <p:cNvGrpSpPr>
            <a:grpSpLocks/>
          </p:cNvGrpSpPr>
          <p:nvPr/>
        </p:nvGrpSpPr>
        <p:grpSpPr bwMode="auto">
          <a:xfrm>
            <a:off x="228600" y="2286000"/>
            <a:ext cx="4827588" cy="4248150"/>
            <a:chOff x="144" y="1344"/>
            <a:chExt cx="2641" cy="2036"/>
          </a:xfrm>
        </p:grpSpPr>
        <p:pic>
          <p:nvPicPr>
            <p:cNvPr id="614404" name="Picture 4" descr="tuling"/>
            <p:cNvPicPr>
              <a:picLocks noChangeAspect="1" noChangeArrowheads="1"/>
            </p:cNvPicPr>
            <p:nvPr/>
          </p:nvPicPr>
          <p:blipFill>
            <a:blip r:embed="rId3"/>
            <a:srcRect/>
            <a:stretch>
              <a:fillRect/>
            </a:stretch>
          </p:blipFill>
          <p:spPr bwMode="auto">
            <a:xfrm>
              <a:off x="617" y="1344"/>
              <a:ext cx="1055" cy="1392"/>
            </a:xfrm>
            <a:prstGeom prst="rect">
              <a:avLst/>
            </a:prstGeom>
            <a:noFill/>
          </p:spPr>
        </p:pic>
        <p:sp>
          <p:nvSpPr>
            <p:cNvPr id="614405" name="Text Box 5"/>
            <p:cNvSpPr txBox="1">
              <a:spLocks noChangeArrowheads="1"/>
            </p:cNvSpPr>
            <p:nvPr/>
          </p:nvSpPr>
          <p:spPr bwMode="auto">
            <a:xfrm>
              <a:off x="144" y="2722"/>
              <a:ext cx="2641" cy="658"/>
            </a:xfrm>
            <a:prstGeom prst="rect">
              <a:avLst/>
            </a:prstGeom>
            <a:noFill/>
            <a:ln w="12700">
              <a:noFill/>
              <a:miter lim="800000"/>
              <a:headEnd/>
              <a:tailEnd/>
            </a:ln>
            <a:effectLst/>
          </p:spPr>
          <p:txBody>
            <a:bodyPr wrap="none">
              <a:spAutoFit/>
            </a:bodyPr>
            <a:lstStyle/>
            <a:p>
              <a:r>
                <a:rPr lang="zh-CN" altLang="en-US" sz="2800" b="1">
                  <a:solidFill>
                    <a:schemeClr val="tx2"/>
                  </a:solidFill>
                  <a:ea typeface="幼圆" pitchFamily="49" charset="-122"/>
                </a:rPr>
                <a:t>为纪念图灵对计算机的贡献，</a:t>
              </a:r>
            </a:p>
            <a:p>
              <a:r>
                <a:rPr lang="zh-CN" altLang="en-US" sz="2800" b="1">
                  <a:solidFill>
                    <a:schemeClr val="tx2"/>
                  </a:solidFill>
                  <a:ea typeface="幼圆" pitchFamily="49" charset="-122"/>
                </a:rPr>
                <a:t>美国计算机博物馆于</a:t>
              </a:r>
              <a:r>
                <a:rPr lang="en-US" altLang="zh-CN" sz="2800" b="1">
                  <a:solidFill>
                    <a:schemeClr val="tx2"/>
                  </a:solidFill>
                  <a:ea typeface="幼圆" pitchFamily="49" charset="-122"/>
                </a:rPr>
                <a:t>1966</a:t>
              </a:r>
              <a:r>
                <a:rPr lang="zh-CN" altLang="en-US" sz="2800" b="1">
                  <a:solidFill>
                    <a:schemeClr val="tx2"/>
                  </a:solidFill>
                  <a:ea typeface="幼圆" pitchFamily="49" charset="-122"/>
                </a:rPr>
                <a:t>年</a:t>
              </a:r>
            </a:p>
            <a:p>
              <a:r>
                <a:rPr lang="zh-CN" altLang="en-US" sz="2800" b="1">
                  <a:solidFill>
                    <a:schemeClr val="tx2"/>
                  </a:solidFill>
                  <a:ea typeface="幼圆" pitchFamily="49" charset="-122"/>
                </a:rPr>
                <a:t>设立了“图灵奖”</a:t>
              </a:r>
            </a:p>
          </p:txBody>
        </p:sp>
      </p:grpSp>
      <p:sp>
        <p:nvSpPr>
          <p:cNvPr id="614406" name="Text Box 6"/>
          <p:cNvSpPr txBox="1">
            <a:spLocks noChangeArrowheads="1"/>
          </p:cNvSpPr>
          <p:nvPr/>
        </p:nvSpPr>
        <p:spPr bwMode="auto">
          <a:xfrm>
            <a:off x="457200" y="1066800"/>
            <a:ext cx="5080000" cy="1066800"/>
          </a:xfrm>
          <a:prstGeom prst="rect">
            <a:avLst/>
          </a:prstGeom>
          <a:noFill/>
          <a:ln w="12700">
            <a:noFill/>
            <a:miter lim="800000"/>
            <a:headEnd/>
            <a:tailEnd/>
          </a:ln>
          <a:effectLst/>
        </p:spPr>
        <p:txBody>
          <a:bodyPr wrap="none">
            <a:spAutoFit/>
          </a:bodyPr>
          <a:lstStyle/>
          <a:p>
            <a:r>
              <a:rPr lang="zh-CN" altLang="en-US" sz="3200" b="1">
                <a:solidFill>
                  <a:schemeClr val="tx2"/>
                </a:solidFill>
                <a:ea typeface="幼圆" pitchFamily="49" charset="-122"/>
              </a:rPr>
              <a:t>计算机是使用相应的程序</a:t>
            </a:r>
          </a:p>
          <a:p>
            <a:r>
              <a:rPr lang="zh-CN" altLang="en-US" sz="3200" b="1">
                <a:solidFill>
                  <a:schemeClr val="tx2"/>
                </a:solidFill>
                <a:ea typeface="幼圆" pitchFamily="49" charset="-122"/>
              </a:rPr>
              <a:t>来完成任何设定好的任务。</a:t>
            </a:r>
          </a:p>
        </p:txBody>
      </p:sp>
      <p:sp>
        <p:nvSpPr>
          <p:cNvPr id="614407" name="Text Box 7"/>
          <p:cNvSpPr txBox="1">
            <a:spLocks noChangeArrowheads="1"/>
          </p:cNvSpPr>
          <p:nvPr/>
        </p:nvSpPr>
        <p:spPr bwMode="auto">
          <a:xfrm>
            <a:off x="3200400" y="2286000"/>
            <a:ext cx="5487988" cy="2528888"/>
          </a:xfrm>
          <a:prstGeom prst="rect">
            <a:avLst/>
          </a:prstGeom>
          <a:noFill/>
          <a:ln w="12700">
            <a:noFill/>
            <a:miter lim="800000"/>
            <a:headEnd/>
            <a:tailEnd/>
          </a:ln>
          <a:effectLst/>
        </p:spPr>
        <p:txBody>
          <a:bodyPr wrap="none">
            <a:spAutoFit/>
          </a:bodyPr>
          <a:lstStyle/>
          <a:p>
            <a:r>
              <a:rPr lang="zh-CN" altLang="en-US" sz="3200" b="1">
                <a:solidFill>
                  <a:schemeClr val="tx2"/>
                </a:solidFill>
                <a:ea typeface="幼圆" pitchFamily="49" charset="-122"/>
              </a:rPr>
              <a:t>图灵机是一种思想模型，</a:t>
            </a:r>
          </a:p>
          <a:p>
            <a:r>
              <a:rPr lang="zh-CN" altLang="en-US" sz="3200" b="1">
                <a:solidFill>
                  <a:schemeClr val="tx2"/>
                </a:solidFill>
                <a:ea typeface="幼圆" pitchFamily="49" charset="-122"/>
              </a:rPr>
              <a:t>它由三部分组成：</a:t>
            </a:r>
          </a:p>
          <a:p>
            <a:r>
              <a:rPr lang="zh-CN" altLang="en-US" sz="3200" b="1">
                <a:solidFill>
                  <a:schemeClr val="tx2"/>
                </a:solidFill>
                <a:ea typeface="幼圆" pitchFamily="49" charset="-122"/>
              </a:rPr>
              <a:t>一个控制器，一条可以无限延</a:t>
            </a:r>
          </a:p>
          <a:p>
            <a:r>
              <a:rPr lang="zh-CN" altLang="en-US" sz="3200" b="1">
                <a:solidFill>
                  <a:schemeClr val="tx2"/>
                </a:solidFill>
                <a:ea typeface="幼圆" pitchFamily="49" charset="-122"/>
              </a:rPr>
              <a:t>伸的带子和一个在带子上左右</a:t>
            </a:r>
          </a:p>
          <a:p>
            <a:r>
              <a:rPr lang="zh-CN" altLang="en-US" sz="3200" b="1">
                <a:solidFill>
                  <a:schemeClr val="tx2"/>
                </a:solidFill>
                <a:ea typeface="幼圆" pitchFamily="49" charset="-122"/>
              </a:rPr>
              <a:t>移动的读写头。</a:t>
            </a:r>
          </a:p>
        </p:txBody>
      </p:sp>
      <p:grpSp>
        <p:nvGrpSpPr>
          <p:cNvPr id="614408" name="Group 8"/>
          <p:cNvGrpSpPr>
            <a:grpSpLocks/>
          </p:cNvGrpSpPr>
          <p:nvPr/>
        </p:nvGrpSpPr>
        <p:grpSpPr bwMode="auto">
          <a:xfrm>
            <a:off x="4800600" y="5105400"/>
            <a:ext cx="4191000" cy="1474788"/>
            <a:chOff x="2688" y="2928"/>
            <a:chExt cx="2688" cy="593"/>
          </a:xfrm>
        </p:grpSpPr>
        <p:sp>
          <p:nvSpPr>
            <p:cNvPr id="614409" name="Rectangle 9"/>
            <p:cNvSpPr>
              <a:spLocks noChangeArrowheads="1"/>
            </p:cNvSpPr>
            <p:nvPr/>
          </p:nvSpPr>
          <p:spPr bwMode="auto">
            <a:xfrm>
              <a:off x="3648" y="2928"/>
              <a:ext cx="816" cy="593"/>
            </a:xfrm>
            <a:prstGeom prst="rect">
              <a:avLst/>
            </a:prstGeom>
            <a:solidFill>
              <a:schemeClr val="bg1"/>
            </a:solidFill>
            <a:ln w="12700">
              <a:miter lim="800000"/>
              <a:headEnd/>
              <a:tailEnd/>
            </a:ln>
            <a:effectLst/>
            <a:scene3d>
              <a:camera prst="legacyObliqueTopRight"/>
              <a:lightRig rig="legacyFlat3" dir="b"/>
            </a:scene3d>
            <a:sp3d extrusionH="5826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614410" name="Group 10"/>
            <p:cNvGrpSpPr>
              <a:grpSpLocks/>
            </p:cNvGrpSpPr>
            <p:nvPr/>
          </p:nvGrpSpPr>
          <p:grpSpPr bwMode="auto">
            <a:xfrm>
              <a:off x="2688" y="3168"/>
              <a:ext cx="2688" cy="96"/>
              <a:chOff x="2688" y="3216"/>
              <a:chExt cx="2688" cy="96"/>
            </a:xfrm>
          </p:grpSpPr>
          <p:sp>
            <p:nvSpPr>
              <p:cNvPr id="614411" name="Rectangle 11" descr="宽上对角线"/>
              <p:cNvSpPr>
                <a:spLocks noChangeArrowheads="1"/>
              </p:cNvSpPr>
              <p:nvPr/>
            </p:nvSpPr>
            <p:spPr bwMode="auto">
              <a:xfrm>
                <a:off x="2688" y="3216"/>
                <a:ext cx="2688" cy="96"/>
              </a:xfrm>
              <a:prstGeom prst="rect">
                <a:avLst/>
              </a:prstGeom>
              <a:pattFill prst="wdUpDiag">
                <a:fgClr>
                  <a:srgbClr val="99CCFF"/>
                </a:fgClr>
                <a:bgClr>
                  <a:srgbClr val="FFFFFF"/>
                </a:bgClr>
              </a:pattFill>
              <a:ln w="12700">
                <a:noFill/>
                <a:miter lim="800000"/>
                <a:headEnd/>
                <a:tailEnd/>
              </a:ln>
              <a:effectLst/>
            </p:spPr>
            <p:txBody>
              <a:bodyPr wrap="none" anchor="ctr"/>
              <a:lstStyle/>
              <a:p>
                <a:endParaRPr lang="zh-CN" altLang="en-US"/>
              </a:p>
            </p:txBody>
          </p:sp>
          <p:sp>
            <p:nvSpPr>
              <p:cNvPr id="614412" name="Line 12"/>
              <p:cNvSpPr>
                <a:spLocks noChangeShapeType="1"/>
              </p:cNvSpPr>
              <p:nvPr/>
            </p:nvSpPr>
            <p:spPr bwMode="auto">
              <a:xfrm>
                <a:off x="2688" y="3216"/>
                <a:ext cx="2688" cy="0"/>
              </a:xfrm>
              <a:prstGeom prst="line">
                <a:avLst/>
              </a:prstGeom>
              <a:noFill/>
              <a:ln w="12700">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2688" y="3312"/>
                <a:ext cx="2688" cy="0"/>
              </a:xfrm>
              <a:prstGeom prst="line">
                <a:avLst/>
              </a:prstGeom>
              <a:noFill/>
              <a:ln w="12700">
                <a:solidFill>
                  <a:schemeClr val="tx1"/>
                </a:solidFill>
                <a:round/>
                <a:headEnd/>
                <a:tailEnd/>
              </a:ln>
              <a:effectLst/>
            </p:spPr>
            <p:txBody>
              <a:bodyPr wrap="none" anchor="ctr"/>
              <a:lstStyle/>
              <a:p>
                <a:endParaRPr lang="zh-CN" altLang="en-US"/>
              </a:p>
            </p:txBody>
          </p:sp>
        </p:grpSp>
        <p:sp>
          <p:nvSpPr>
            <p:cNvPr id="614414" name="Rectangle 14"/>
            <p:cNvSpPr>
              <a:spLocks noChangeArrowheads="1"/>
            </p:cNvSpPr>
            <p:nvPr/>
          </p:nvSpPr>
          <p:spPr bwMode="auto">
            <a:xfrm>
              <a:off x="3936" y="3264"/>
              <a:ext cx="192" cy="254"/>
            </a:xfrm>
            <a:prstGeom prst="rect">
              <a:avLst/>
            </a:prstGeom>
            <a:solidFill>
              <a:srgbClr val="99CCFF"/>
            </a:solidFill>
            <a:ln w="12700">
              <a:solidFill>
                <a:schemeClr val="tx1"/>
              </a:solidFill>
              <a:miter lim="800000"/>
              <a:headEnd/>
              <a:tailEnd/>
            </a:ln>
            <a:effectLst/>
          </p:spPr>
          <p:txBody>
            <a:bodyPr wrap="none" anchor="ctr"/>
            <a:lstStyle/>
            <a:p>
              <a:endParaRPr lang="zh-CN" altLang="en-US"/>
            </a:p>
          </p:txBody>
        </p:sp>
        <p:sp>
          <p:nvSpPr>
            <p:cNvPr id="614415" name="AutoShape 15"/>
            <p:cNvSpPr>
              <a:spLocks noChangeArrowheads="1"/>
            </p:cNvSpPr>
            <p:nvPr/>
          </p:nvSpPr>
          <p:spPr bwMode="auto">
            <a:xfrm flipV="1">
              <a:off x="3936" y="2976"/>
              <a:ext cx="192" cy="192"/>
            </a:xfrm>
            <a:prstGeom prst="triangle">
              <a:avLst>
                <a:gd name="adj" fmla="val 50000"/>
              </a:avLst>
            </a:prstGeom>
            <a:solidFill>
              <a:srgbClr val="99CCFF"/>
            </a:solidFill>
            <a:ln w="12700">
              <a:solidFill>
                <a:schemeClr val="tx1"/>
              </a:solidFill>
              <a:miter lim="800000"/>
              <a:headEnd/>
              <a:tailEnd/>
            </a:ln>
            <a:effectLst/>
          </p:spPr>
          <p:txBody>
            <a:bodyPr wrap="none" anchor="ctr"/>
            <a:lstStyle/>
            <a:p>
              <a:endParaRPr lang="zh-CN" altLang="en-US"/>
            </a:p>
          </p:txBody>
        </p:sp>
        <p:sp>
          <p:nvSpPr>
            <p:cNvPr id="614416" name="AutoShape 16"/>
            <p:cNvSpPr>
              <a:spLocks noChangeArrowheads="1"/>
            </p:cNvSpPr>
            <p:nvPr/>
          </p:nvSpPr>
          <p:spPr bwMode="auto">
            <a:xfrm>
              <a:off x="3936" y="3264"/>
              <a:ext cx="192" cy="192"/>
            </a:xfrm>
            <a:prstGeom prst="triangle">
              <a:avLst>
                <a:gd name="adj" fmla="val 50000"/>
              </a:avLst>
            </a:prstGeom>
            <a:solidFill>
              <a:srgbClr val="99CCFF"/>
            </a:solidFill>
            <a:ln w="12700">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6450" name="Object 2"/>
          <p:cNvGraphicFramePr>
            <a:graphicFrameLocks/>
          </p:cNvGraphicFramePr>
          <p:nvPr/>
        </p:nvGraphicFramePr>
        <p:xfrm>
          <a:off x="6172200" y="1295400"/>
          <a:ext cx="2971800" cy="3733800"/>
        </p:xfrm>
        <a:graphic>
          <a:graphicData uri="http://schemas.openxmlformats.org/presentationml/2006/ole">
            <mc:AlternateContent xmlns:mc="http://schemas.openxmlformats.org/markup-compatibility/2006">
              <mc:Choice xmlns:v="urn:schemas-microsoft-com:vml" Requires="v">
                <p:oleObj spid="_x0000_s616456" name="Image" r:id="rId6" imgW="2742857" imgH="3523810" progId="Photoshop.Image.3">
                  <p:embed/>
                </p:oleObj>
              </mc:Choice>
              <mc:Fallback>
                <p:oleObj name="Image" r:id="rId6" imgW="2742857" imgH="3523810" progId="Photoshop.Image.3">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1295400"/>
                        <a:ext cx="2971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451" name="Rectangle 3"/>
          <p:cNvSpPr>
            <a:spLocks noChangeArrowheads="1"/>
          </p:cNvSpPr>
          <p:nvPr/>
        </p:nvSpPr>
        <p:spPr bwMode="auto">
          <a:xfrm>
            <a:off x="5629275" y="5181600"/>
            <a:ext cx="3487738" cy="946150"/>
          </a:xfrm>
          <a:prstGeom prst="rect">
            <a:avLst/>
          </a:prstGeom>
          <a:noFill/>
          <a:ln w="9525">
            <a:noFill/>
            <a:miter lim="800000"/>
            <a:headEnd/>
            <a:tailEnd/>
          </a:ln>
          <a:effectLst/>
        </p:spPr>
        <p:txBody>
          <a:bodyPr wrap="none" lIns="92075" tIns="46038" rIns="92075" bIns="46038">
            <a:spAutoFit/>
          </a:bodyPr>
          <a:lstStyle/>
          <a:p>
            <a:pPr algn="ctr" defTabSz="762000" eaLnBrk="0" hangingPunct="0"/>
            <a:r>
              <a:rPr kumimoji="1" lang="en-US" altLang="zh-CN" sz="2800" b="1">
                <a:solidFill>
                  <a:srgbClr val="0000CC"/>
                </a:solidFill>
                <a:ea typeface="幼圆" pitchFamily="49" charset="-122"/>
              </a:rPr>
              <a:t>John von Neumann</a:t>
            </a:r>
          </a:p>
          <a:p>
            <a:pPr algn="ctr" defTabSz="762000" eaLnBrk="0" hangingPunct="0"/>
            <a:r>
              <a:rPr kumimoji="1" lang="zh-CN" altLang="en-US" sz="2800" b="1">
                <a:solidFill>
                  <a:srgbClr val="0000CC"/>
                </a:solidFill>
                <a:ea typeface="幼圆" pitchFamily="49" charset="-122"/>
              </a:rPr>
              <a:t>冯</a:t>
            </a:r>
            <a:r>
              <a:rPr kumimoji="1" lang="zh-CN" altLang="en-US" sz="2800" b="1">
                <a:solidFill>
                  <a:srgbClr val="0000CC"/>
                </a:solidFill>
                <a:ea typeface="幼圆" pitchFamily="49" charset="-122"/>
                <a:sym typeface="Symbol" pitchFamily="18" charset="2"/>
              </a:rPr>
              <a:t></a:t>
            </a:r>
            <a:r>
              <a:rPr kumimoji="1" lang="zh-CN" altLang="en-US" sz="2800" b="1">
                <a:solidFill>
                  <a:srgbClr val="0000CC"/>
                </a:solidFill>
                <a:ea typeface="幼圆" pitchFamily="49" charset="-122"/>
              </a:rPr>
              <a:t>诺依曼</a:t>
            </a:r>
          </a:p>
        </p:txBody>
      </p:sp>
      <p:grpSp>
        <p:nvGrpSpPr>
          <p:cNvPr id="616452" name="Group 4"/>
          <p:cNvGrpSpPr>
            <a:grpSpLocks/>
          </p:cNvGrpSpPr>
          <p:nvPr/>
        </p:nvGrpSpPr>
        <p:grpSpPr bwMode="auto">
          <a:xfrm>
            <a:off x="228600" y="4419600"/>
            <a:ext cx="4645025" cy="2276475"/>
            <a:chOff x="617" y="3189"/>
            <a:chExt cx="2200" cy="1002"/>
          </a:xfrm>
        </p:grpSpPr>
        <p:graphicFrame>
          <p:nvGraphicFramePr>
            <p:cNvPr id="616453"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616457" name="Image" r:id="rId8" imgW="1688889" imgH="1600000" progId="Photoshop.Image.4">
                    <p:embed/>
                  </p:oleObj>
                </mc:Choice>
                <mc:Fallback>
                  <p:oleObj name="Image" r:id="rId8" imgW="1688889" imgH="1600000" progId="Photoshop.Image.4">
                    <p:embed/>
                    <p:pic>
                      <p:nvPicPr>
                        <p:cNvPr id="0" name="Picture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454" name="Rectangle 6"/>
            <p:cNvSpPr>
              <a:spLocks noChangeArrowheads="1"/>
            </p:cNvSpPr>
            <p:nvPr/>
          </p:nvSpPr>
          <p:spPr bwMode="auto">
            <a:xfrm>
              <a:off x="1718" y="3513"/>
              <a:ext cx="1099" cy="229"/>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800" b="1">
                  <a:solidFill>
                    <a:srgbClr val="0000CC"/>
                  </a:solidFill>
                </a:rPr>
                <a:t>1949 </a:t>
              </a:r>
              <a:r>
                <a:rPr kumimoji="1" lang="en-US" altLang="zh-CN" sz="2800" b="1">
                  <a:solidFill>
                    <a:srgbClr val="0000FF"/>
                  </a:solidFill>
                  <a:effectLst>
                    <a:outerShdw blurRad="38100" dist="38100" dir="2700000" algn="tl">
                      <a:srgbClr val="C0C0C0"/>
                    </a:outerShdw>
                  </a:effectLst>
                </a:rPr>
                <a:t>EDVAC</a:t>
              </a:r>
            </a:p>
          </p:txBody>
        </p:sp>
      </p:grpSp>
      <p:sp>
        <p:nvSpPr>
          <p:cNvPr id="616455" name="Rectangle 7"/>
          <p:cNvSpPr>
            <a:spLocks noGrp="1" noChangeArrowheads="1"/>
          </p:cNvSpPr>
          <p:nvPr>
            <p:ph type="title"/>
          </p:nvPr>
        </p:nvSpPr>
        <p:spPr bwMode="auto">
          <a:xfrm>
            <a:off x="323850" y="188913"/>
            <a:ext cx="7772400" cy="47625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800"/>
              <a:t> </a:t>
            </a:r>
            <a:r>
              <a:rPr lang="zh-CN" altLang="en-US" sz="2800" b="1">
                <a:ea typeface="黑体" pitchFamily="2" charset="-122"/>
              </a:rPr>
              <a:t>冯</a:t>
            </a:r>
            <a:r>
              <a:rPr lang="en-US" altLang="zh-CN" sz="2800" b="1">
                <a:ea typeface="黑体" pitchFamily="2" charset="-122"/>
              </a:rPr>
              <a:t>·</a:t>
            </a:r>
            <a:r>
              <a:rPr lang="zh-CN" altLang="en-US" sz="2800" b="1">
                <a:ea typeface="黑体" pitchFamily="2" charset="-122"/>
              </a:rPr>
              <a:t>诺依曼计算机</a:t>
            </a:r>
          </a:p>
        </p:txBody>
      </p:sp>
      <p:sp>
        <p:nvSpPr>
          <p:cNvPr id="616456" name="Rectangle 8"/>
          <p:cNvSpPr>
            <a:spLocks noChangeArrowheads="1"/>
          </p:cNvSpPr>
          <p:nvPr/>
        </p:nvSpPr>
        <p:spPr bwMode="auto">
          <a:xfrm>
            <a:off x="228600" y="838200"/>
            <a:ext cx="6019800" cy="3810000"/>
          </a:xfrm>
          <a:prstGeom prst="rect">
            <a:avLst/>
          </a:prstGeom>
          <a:noFill/>
          <a:ln w="9525">
            <a:noFill/>
            <a:miter lim="800000"/>
            <a:headEnd/>
            <a:tailEnd/>
          </a:ln>
          <a:effectLst/>
        </p:spPr>
        <p:txBody>
          <a:bodyPr lIns="92075" tIns="46038" rIns="92075" bIns="46038"/>
          <a:lstStyle/>
          <a:p>
            <a:pPr defTabSz="762000">
              <a:buClr>
                <a:schemeClr val="tx1"/>
              </a:buClr>
              <a:buSzPct val="200000"/>
              <a:buFont typeface="Wingdings" pitchFamily="2" charset="2"/>
              <a:buNone/>
            </a:pPr>
            <a:r>
              <a:rPr lang="zh-CN" altLang="en-US" sz="2600" b="1">
                <a:solidFill>
                  <a:schemeClr val="tx2"/>
                </a:solidFill>
                <a:ea typeface="幼圆" pitchFamily="49" charset="-122"/>
              </a:rPr>
              <a:t>存储程序工作原理</a:t>
            </a:r>
          </a:p>
          <a:p>
            <a:pPr defTabSz="762000">
              <a:buClr>
                <a:schemeClr val="tx1"/>
              </a:buClr>
              <a:buSzPct val="200000"/>
              <a:buFont typeface="Wingdings" pitchFamily="2" charset="2"/>
              <a:buNone/>
            </a:pPr>
            <a:r>
              <a:rPr lang="zh-CN" altLang="en-US" sz="2600" b="1">
                <a:solidFill>
                  <a:srgbClr val="FF0000"/>
                </a:solidFill>
                <a:ea typeface="幼圆" pitchFamily="49" charset="-122"/>
              </a:rPr>
              <a:t>计算机的两个基本能力：</a:t>
            </a:r>
            <a:r>
              <a:rPr lang="zh-CN" altLang="en-US" sz="2600" b="1">
                <a:solidFill>
                  <a:schemeClr val="tx2"/>
                </a:solidFill>
                <a:ea typeface="幼圆" pitchFamily="49" charset="-122"/>
              </a:rPr>
              <a:t>一是能够存储程序，二是能够自动地执行程序。</a:t>
            </a:r>
          </a:p>
          <a:p>
            <a:pPr defTabSz="762000">
              <a:buClr>
                <a:schemeClr val="tx1"/>
              </a:buClr>
              <a:buSzPct val="200000"/>
              <a:buFont typeface="Wingdings" pitchFamily="2" charset="2"/>
              <a:buNone/>
            </a:pPr>
            <a:r>
              <a:rPr lang="zh-CN" altLang="en-US" sz="2600" b="1">
                <a:solidFill>
                  <a:schemeClr val="tx2"/>
                </a:solidFill>
                <a:ea typeface="幼圆" pitchFamily="49" charset="-122"/>
              </a:rPr>
              <a:t>计算机是利用“存储器”（内存）来存放所要执行的程序的，而称之为</a:t>
            </a:r>
            <a:r>
              <a:rPr lang="en-US" altLang="zh-CN" sz="2600" b="1">
                <a:solidFill>
                  <a:schemeClr val="tx2"/>
                </a:solidFill>
                <a:ea typeface="幼圆" pitchFamily="49" charset="-122"/>
              </a:rPr>
              <a:t>CPU</a:t>
            </a:r>
            <a:r>
              <a:rPr lang="zh-CN" altLang="en-US" sz="2600" b="1">
                <a:solidFill>
                  <a:schemeClr val="tx2"/>
                </a:solidFill>
                <a:ea typeface="幼圆" pitchFamily="49" charset="-122"/>
              </a:rPr>
              <a:t>的部件可以依次从存储器中取出程序中的每一条指令，并加以分析和执行，直至完成全部指令任务为止。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6450"/>
                                        </p:tgtEl>
                                        <p:attrNameLst>
                                          <p:attrName>style.visibility</p:attrName>
                                        </p:attrNameLst>
                                      </p:cBhvr>
                                      <p:to>
                                        <p:strVal val="visible"/>
                                      </p:to>
                                    </p:set>
                                    <p:anim calcmode="lin" valueType="num">
                                      <p:cBhvr additive="base">
                                        <p:cTn id="7" dur="500" fill="hold"/>
                                        <p:tgtEl>
                                          <p:spTgt spid="616450"/>
                                        </p:tgtEl>
                                        <p:attrNameLst>
                                          <p:attrName>ppt_x</p:attrName>
                                        </p:attrNameLst>
                                      </p:cBhvr>
                                      <p:tavLst>
                                        <p:tav tm="0">
                                          <p:val>
                                            <p:strVal val="0-#ppt_w/2"/>
                                          </p:val>
                                        </p:tav>
                                        <p:tav tm="100000">
                                          <p:val>
                                            <p:strVal val="#ppt_x"/>
                                          </p:val>
                                        </p:tav>
                                      </p:tavLst>
                                    </p:anim>
                                    <p:anim calcmode="lin" valueType="num">
                                      <p:cBhvr additive="base">
                                        <p:cTn id="8" dur="500" fill="hold"/>
                                        <p:tgtEl>
                                          <p:spTgt spid="6164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616451">
                                            <p:txEl>
                                              <p:pRg st="0" end="0"/>
                                            </p:txEl>
                                          </p:spTgt>
                                        </p:tgtEl>
                                        <p:attrNameLst>
                                          <p:attrName>style.visibility</p:attrName>
                                        </p:attrNameLst>
                                      </p:cBhvr>
                                      <p:to>
                                        <p:strVal val="visible"/>
                                      </p:to>
                                    </p:set>
                                    <p:animEffect transition="in" filter="wipe(up)">
                                      <p:cBhvr>
                                        <p:cTn id="13" dur="75"/>
                                        <p:tgtEl>
                                          <p:spTgt spid="61645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5" name="Typewriter"/>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616451">
                                            <p:txEl>
                                              <p:pRg st="1" end="1"/>
                                            </p:txEl>
                                          </p:spTgt>
                                        </p:tgtEl>
                                        <p:attrNameLst>
                                          <p:attrName>style.visibility</p:attrName>
                                        </p:attrNameLst>
                                      </p:cBhvr>
                                      <p:to>
                                        <p:strVal val="visible"/>
                                      </p:to>
                                    </p:set>
                                    <p:animEffect transition="in" filter="wipe(up)">
                                      <p:cBhvr>
                                        <p:cTn id="18" dur="75"/>
                                        <p:tgtEl>
                                          <p:spTgt spid="616451">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5" name="Typewriter"/>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16452"/>
                                        </p:tgtEl>
                                        <p:attrNameLst>
                                          <p:attrName>style.visibility</p:attrName>
                                        </p:attrNameLst>
                                      </p:cBhvr>
                                      <p:to>
                                        <p:strVal val="visible"/>
                                      </p:to>
                                    </p:set>
                                    <p:animEffect transition="in" filter="wipe(left)">
                                      <p:cBhvr>
                                        <p:cTn id="23" dur="500"/>
                                        <p:tgtEl>
                                          <p:spTgt spid="616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564839F4-9ADA-4AC0-AFA8-74F1B52DEDE9}" type="slidenum">
              <a:rPr lang="en-US" altLang="zh-CN"/>
              <a:pPr/>
              <a:t>22</a:t>
            </a:fld>
            <a:endParaRPr lang="en-US" altLang="zh-CN"/>
          </a:p>
        </p:txBody>
      </p:sp>
      <p:sp>
        <p:nvSpPr>
          <p:cNvPr id="637954" name="Text Box 2"/>
          <p:cNvSpPr txBox="1">
            <a:spLocks noChangeArrowheads="1"/>
          </p:cNvSpPr>
          <p:nvPr/>
        </p:nvSpPr>
        <p:spPr bwMode="auto">
          <a:xfrm>
            <a:off x="0" y="1676400"/>
            <a:ext cx="8382000" cy="1373188"/>
          </a:xfrm>
          <a:prstGeom prst="rect">
            <a:avLst/>
          </a:prstGeom>
          <a:noFill/>
          <a:ln w="3175">
            <a:noFill/>
            <a:miter lim="800000"/>
            <a:headEnd/>
            <a:tailEnd/>
          </a:ln>
          <a:effectLst/>
        </p:spPr>
        <p:txBody>
          <a:bodyPr>
            <a:spAutoFit/>
          </a:bodyPr>
          <a:lstStyle/>
          <a:p>
            <a:pPr>
              <a:spcBef>
                <a:spcPct val="30000"/>
              </a:spcBef>
            </a:pPr>
            <a:r>
              <a:rPr kumimoji="1" lang="en-US" altLang="zh-CN" sz="2800">
                <a:latin typeface="楷体_GB2312" pitchFamily="49" charset="-122"/>
                <a:ea typeface="楷体_GB2312" pitchFamily="49" charset="-122"/>
              </a:rPr>
              <a:t>    </a:t>
            </a:r>
            <a:r>
              <a:rPr kumimoji="1" lang="zh-CN" altLang="en-US" sz="2800" b="1">
                <a:latin typeface="宋体" pitchFamily="2" charset="-122"/>
              </a:rPr>
              <a:t>计算机的应用范围，按其应用特点可分为科学计算、信息处理、过程控制、计算机辅助系统、多媒体技术、计算机通信、人工智能。　　</a:t>
            </a:r>
          </a:p>
        </p:txBody>
      </p:sp>
      <p:sp>
        <p:nvSpPr>
          <p:cNvPr id="637955" name="Text Box 3"/>
          <p:cNvSpPr txBox="1">
            <a:spLocks noChangeArrowheads="1"/>
          </p:cNvSpPr>
          <p:nvPr/>
        </p:nvSpPr>
        <p:spPr bwMode="auto">
          <a:xfrm>
            <a:off x="304800" y="3124200"/>
            <a:ext cx="4267200" cy="3508375"/>
          </a:xfrm>
          <a:prstGeom prst="rect">
            <a:avLst/>
          </a:prstGeom>
          <a:noFill/>
          <a:ln w="3175">
            <a:noFill/>
            <a:miter lim="800000"/>
            <a:headEnd/>
            <a:tailEnd/>
          </a:ln>
          <a:effectLst/>
        </p:spPr>
        <p:txBody>
          <a:bodyPr>
            <a:spAutoFit/>
          </a:bodyPr>
          <a:lstStyle/>
          <a:p>
            <a:pPr>
              <a:spcBef>
                <a:spcPct val="50000"/>
              </a:spcBef>
            </a:pPr>
            <a:r>
              <a:rPr kumimoji="1" lang="en-US" altLang="zh-CN" sz="2800" b="1">
                <a:latin typeface="宋体" pitchFamily="2" charset="-122"/>
              </a:rPr>
              <a:t>1</a:t>
            </a:r>
            <a:r>
              <a:rPr kumimoji="1" lang="zh-CN" altLang="en-US" sz="2800" b="1">
                <a:latin typeface="宋体" pitchFamily="2" charset="-122"/>
              </a:rPr>
              <a:t>．</a:t>
            </a:r>
            <a:r>
              <a:rPr kumimoji="1" lang="zh-CN" altLang="en-US" sz="2800" b="1">
                <a:solidFill>
                  <a:srgbClr val="FF0000"/>
                </a:solidFill>
                <a:latin typeface="宋体" pitchFamily="2" charset="-122"/>
              </a:rPr>
              <a:t>科学计算</a:t>
            </a:r>
            <a:r>
              <a:rPr kumimoji="1" lang="zh-CN" altLang="en-US" sz="2800" b="1">
                <a:latin typeface="宋体" pitchFamily="2" charset="-122"/>
              </a:rPr>
              <a:t>：指计算机应用于完成科学研究和工程技术中所提出的数学问题（数值计算）。一般要求计算机速度快、精度高，存储容量相对大。科学计算是计算机最早的应用方面。</a:t>
            </a:r>
          </a:p>
        </p:txBody>
      </p:sp>
      <p:sp>
        <p:nvSpPr>
          <p:cNvPr id="637956" name="Document"/>
          <p:cNvSpPr>
            <a:spLocks noEditPoints="1" noChangeArrowheads="1"/>
          </p:cNvSpPr>
          <p:nvPr/>
        </p:nvSpPr>
        <p:spPr bwMode="auto">
          <a:xfrm>
            <a:off x="1828800" y="304800"/>
            <a:ext cx="5029200" cy="762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eaLnBrk="0" hangingPunct="0"/>
            <a:r>
              <a:rPr kumimoji="1" lang="en-US" altLang="zh-CN" sz="4000" b="1" i="1">
                <a:solidFill>
                  <a:schemeClr val="tx2"/>
                </a:solidFill>
                <a:latin typeface="隶书" pitchFamily="49" charset="-122"/>
                <a:ea typeface="隶书" pitchFamily="49" charset="-122"/>
              </a:rPr>
              <a:t>1.4 </a:t>
            </a:r>
            <a:r>
              <a:rPr kumimoji="1" lang="zh-CN" altLang="en-US" sz="4000" b="1" i="1">
                <a:solidFill>
                  <a:schemeClr val="tx2"/>
                </a:solidFill>
                <a:latin typeface="隶书" pitchFamily="49" charset="-122"/>
                <a:ea typeface="隶书" pitchFamily="49" charset="-122"/>
              </a:rPr>
              <a:t>计算机的应用</a:t>
            </a:r>
          </a:p>
        </p:txBody>
      </p:sp>
      <p:pic>
        <p:nvPicPr>
          <p:cNvPr id="637957" name="Picture 5" descr="电脑用途"/>
          <p:cNvPicPr>
            <a:picLocks noChangeAspect="1" noChangeArrowheads="1"/>
          </p:cNvPicPr>
          <p:nvPr/>
        </p:nvPicPr>
        <p:blipFill>
          <a:blip r:embed="rId2"/>
          <a:srcRect/>
          <a:stretch>
            <a:fillRect/>
          </a:stretch>
        </p:blipFill>
        <p:spPr bwMode="auto">
          <a:xfrm>
            <a:off x="4648200" y="3048000"/>
            <a:ext cx="4267200" cy="3505200"/>
          </a:xfrm>
          <a:prstGeom prst="rect">
            <a:avLst/>
          </a:prstGeom>
          <a:noFill/>
        </p:spPr>
      </p:pic>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82138F6-1B9A-425F-A0EF-42C0C68FBDF7}" type="slidenum">
              <a:rPr lang="en-US" altLang="zh-CN"/>
              <a:pPr/>
              <a:t>23</a:t>
            </a:fld>
            <a:endParaRPr lang="en-US" altLang="zh-CN"/>
          </a:p>
        </p:txBody>
      </p:sp>
      <p:sp>
        <p:nvSpPr>
          <p:cNvPr id="641027" name="Text Box 3"/>
          <p:cNvSpPr txBox="1">
            <a:spLocks noChangeArrowheads="1"/>
          </p:cNvSpPr>
          <p:nvPr/>
        </p:nvSpPr>
        <p:spPr bwMode="auto">
          <a:xfrm>
            <a:off x="0" y="0"/>
            <a:ext cx="8915400" cy="4341813"/>
          </a:xfrm>
          <a:prstGeom prst="rect">
            <a:avLst/>
          </a:prstGeom>
          <a:noFill/>
          <a:ln w="3175">
            <a:noFill/>
            <a:miter lim="800000"/>
            <a:headEnd/>
            <a:tailEnd/>
          </a:ln>
          <a:effectLst/>
        </p:spPr>
        <p:txBody>
          <a:bodyPr>
            <a:spAutoFit/>
          </a:bodyPr>
          <a:lstStyle/>
          <a:p>
            <a:pPr algn="dist">
              <a:spcBef>
                <a:spcPct val="5000"/>
              </a:spcBef>
            </a:pPr>
            <a:r>
              <a:rPr kumimoji="1" lang="en-US" altLang="zh-CN" sz="2400" b="1">
                <a:latin typeface="宋体" pitchFamily="2" charset="-122"/>
              </a:rPr>
              <a:t>    </a:t>
            </a:r>
          </a:p>
          <a:p>
            <a:pPr algn="dist">
              <a:spcBef>
                <a:spcPct val="5000"/>
              </a:spcBef>
            </a:pPr>
            <a:r>
              <a:rPr kumimoji="1" lang="en-US" altLang="zh-CN" sz="2800" b="1">
                <a:latin typeface="宋体" pitchFamily="2" charset="-122"/>
              </a:rPr>
              <a:t>2</a:t>
            </a:r>
            <a:r>
              <a:rPr kumimoji="1" lang="zh-CN" altLang="en-US" sz="2800" b="1">
                <a:latin typeface="宋体" pitchFamily="2" charset="-122"/>
              </a:rPr>
              <a:t>．</a:t>
            </a:r>
            <a:r>
              <a:rPr kumimoji="1" lang="zh-CN" altLang="en-US" sz="2800" b="1">
                <a:solidFill>
                  <a:srgbClr val="FF0000"/>
                </a:solidFill>
                <a:latin typeface="宋体" pitchFamily="2" charset="-122"/>
              </a:rPr>
              <a:t>信息处理</a:t>
            </a:r>
            <a:r>
              <a:rPr kumimoji="1" lang="zh-CN" altLang="en-US" sz="2800" b="1">
                <a:latin typeface="宋体" pitchFamily="2" charset="-122"/>
              </a:rPr>
              <a:t>：信息处理主要是指非数值形式的数据处理</a:t>
            </a:r>
            <a:r>
              <a:rPr kumimoji="1" lang="en-US" altLang="zh-CN" sz="2800" b="1">
                <a:latin typeface="宋体" pitchFamily="2" charset="-122"/>
              </a:rPr>
              <a:t>,</a:t>
            </a:r>
            <a:r>
              <a:rPr kumimoji="1" lang="zh-CN" altLang="en-US" sz="2800" b="1">
                <a:latin typeface="宋体" pitchFamily="2" charset="-122"/>
              </a:rPr>
              <a:t>包括对数据资料的收集、存储、加工、分类、排序、检索和发布等一系列工作。信息处理包括办公自动化（</a:t>
            </a:r>
            <a:r>
              <a:rPr kumimoji="1" lang="en-US" altLang="zh-CN" sz="2800" b="1">
                <a:latin typeface="宋体" pitchFamily="2" charset="-122"/>
              </a:rPr>
              <a:t>OA</a:t>
            </a:r>
            <a:r>
              <a:rPr kumimoji="1" lang="zh-CN" altLang="en-US" sz="2800" b="1">
                <a:latin typeface="宋体" pitchFamily="2" charset="-122"/>
              </a:rPr>
              <a:t>）、企业管理、情报检索、报刊编排处理等。特点是要处理的原始数据量大</a:t>
            </a:r>
            <a:r>
              <a:rPr kumimoji="1" lang="en-US" altLang="zh-CN" sz="2800" b="1">
                <a:latin typeface="宋体" pitchFamily="2" charset="-122"/>
              </a:rPr>
              <a:t>,</a:t>
            </a:r>
            <a:r>
              <a:rPr kumimoji="1" lang="zh-CN" altLang="en-US" sz="2800" b="1">
                <a:latin typeface="宋体" pitchFamily="2" charset="-122"/>
              </a:rPr>
              <a:t>而算术运算较简单</a:t>
            </a:r>
            <a:r>
              <a:rPr kumimoji="1" lang="en-US" altLang="zh-CN" sz="2800" b="1">
                <a:latin typeface="宋体" pitchFamily="2" charset="-122"/>
              </a:rPr>
              <a:t>,</a:t>
            </a:r>
            <a:r>
              <a:rPr kumimoji="1" lang="zh-CN" altLang="en-US" sz="2800" b="1">
                <a:latin typeface="宋体" pitchFamily="2" charset="-122"/>
              </a:rPr>
              <a:t>有大量的逻辑运算与判断</a:t>
            </a:r>
            <a:r>
              <a:rPr kumimoji="1" lang="en-US" altLang="zh-CN" sz="2800" b="1">
                <a:latin typeface="宋体" pitchFamily="2" charset="-122"/>
              </a:rPr>
              <a:t>,</a:t>
            </a:r>
            <a:r>
              <a:rPr kumimoji="1" lang="zh-CN" altLang="en-US" sz="2800" b="1">
                <a:latin typeface="宋体" pitchFamily="2" charset="-122"/>
              </a:rPr>
              <a:t>结果要求以表格或文件形式存储、输出。要求计算机的存储容量大</a:t>
            </a:r>
            <a:r>
              <a:rPr kumimoji="1" lang="en-US" altLang="zh-CN" sz="2800" b="1">
                <a:latin typeface="宋体" pitchFamily="2" charset="-122"/>
              </a:rPr>
              <a:t>,</a:t>
            </a:r>
            <a:r>
              <a:rPr kumimoji="1" lang="zh-CN" altLang="en-US" sz="2800" b="1">
                <a:latin typeface="宋体" pitchFamily="2" charset="-122"/>
              </a:rPr>
              <a:t>速度则不怎么要求。信息处理目前应用最广</a:t>
            </a:r>
            <a:r>
              <a:rPr kumimoji="1" lang="en-US" altLang="zh-CN" sz="2800" b="1">
                <a:latin typeface="宋体" pitchFamily="2" charset="-122"/>
              </a:rPr>
              <a:t>,</a:t>
            </a:r>
            <a:r>
              <a:rPr kumimoji="1" lang="zh-CN" altLang="en-US" sz="2800" b="1">
                <a:latin typeface="宋体" pitchFamily="2" charset="-122"/>
              </a:rPr>
              <a:t>占所有应用的</a:t>
            </a:r>
          </a:p>
          <a:p>
            <a:pPr>
              <a:spcBef>
                <a:spcPct val="5000"/>
              </a:spcBef>
            </a:pPr>
            <a:r>
              <a:rPr kumimoji="1" lang="en-US" altLang="zh-CN" sz="2800" b="1">
                <a:latin typeface="宋体" pitchFamily="2" charset="-122"/>
              </a:rPr>
              <a:t>80%</a:t>
            </a:r>
            <a:r>
              <a:rPr kumimoji="1" lang="zh-CN" altLang="en-US" sz="2800" b="1">
                <a:latin typeface="宋体" pitchFamily="2" charset="-122"/>
              </a:rPr>
              <a:t>左右。    </a:t>
            </a:r>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D60C935-1D19-4168-AA6C-33901A7A0804}" type="slidenum">
              <a:rPr lang="en-US" altLang="zh-CN"/>
              <a:pPr/>
              <a:t>24</a:t>
            </a:fld>
            <a:endParaRPr lang="en-US" altLang="zh-CN"/>
          </a:p>
        </p:txBody>
      </p:sp>
      <p:sp>
        <p:nvSpPr>
          <p:cNvPr id="642050" name="Text Box 2"/>
          <p:cNvSpPr txBox="1">
            <a:spLocks noChangeArrowheads="1"/>
          </p:cNvSpPr>
          <p:nvPr/>
        </p:nvSpPr>
        <p:spPr bwMode="auto">
          <a:xfrm>
            <a:off x="228600" y="1371600"/>
            <a:ext cx="8382000" cy="5362575"/>
          </a:xfrm>
          <a:prstGeom prst="rect">
            <a:avLst/>
          </a:prstGeom>
          <a:noFill/>
          <a:ln w="3175">
            <a:noFill/>
            <a:miter lim="800000"/>
            <a:headEnd/>
            <a:tailEnd/>
          </a:ln>
          <a:effectLst/>
        </p:spPr>
        <p:txBody>
          <a:bodyPr>
            <a:spAutoFit/>
          </a:bodyPr>
          <a:lstStyle/>
          <a:p>
            <a:pPr>
              <a:lnSpc>
                <a:spcPct val="120000"/>
              </a:lnSpc>
              <a:spcBef>
                <a:spcPct val="30000"/>
              </a:spcBef>
            </a:pPr>
            <a:r>
              <a:rPr kumimoji="1" lang="en-US" altLang="zh-CN" sz="3600" b="1">
                <a:solidFill>
                  <a:srgbClr val="FF0000"/>
                </a:solidFill>
                <a:latin typeface="黑体" pitchFamily="2" charset="-122"/>
                <a:ea typeface="黑体" pitchFamily="2" charset="-122"/>
              </a:rPr>
              <a:t>3</a:t>
            </a:r>
            <a:r>
              <a:rPr kumimoji="1" lang="zh-CN" altLang="en-US" sz="3600" b="1">
                <a:solidFill>
                  <a:srgbClr val="FF0000"/>
                </a:solidFill>
                <a:latin typeface="黑体" pitchFamily="2" charset="-122"/>
                <a:ea typeface="黑体" pitchFamily="2" charset="-122"/>
              </a:rPr>
              <a:t>．过程控制：</a:t>
            </a:r>
            <a:r>
              <a:rPr kumimoji="1" lang="zh-CN" altLang="en-US" sz="3600" b="1">
                <a:solidFill>
                  <a:schemeClr val="tx2"/>
                </a:solidFill>
                <a:latin typeface="黑体" pitchFamily="2" charset="-122"/>
                <a:ea typeface="黑体" pitchFamily="2" charset="-122"/>
              </a:rPr>
              <a:t>把计算机用于科学技术、军事领域、工业、农业等各个领域的过程控制。且计算机控制系统中，需有专门的数字</a:t>
            </a:r>
            <a:r>
              <a:rPr kumimoji="1" lang="en-US" altLang="zh-CN" sz="3600" b="1">
                <a:solidFill>
                  <a:schemeClr val="tx2"/>
                </a:solidFill>
                <a:latin typeface="Times New Roman"/>
                <a:ea typeface="黑体" pitchFamily="2" charset="-122"/>
              </a:rPr>
              <a:t>—</a:t>
            </a:r>
            <a:r>
              <a:rPr kumimoji="1" lang="zh-CN" altLang="en-US" sz="3600" b="1">
                <a:solidFill>
                  <a:schemeClr val="tx2"/>
                </a:solidFill>
                <a:latin typeface="黑体" pitchFamily="2" charset="-122"/>
                <a:ea typeface="黑体" pitchFamily="2" charset="-122"/>
              </a:rPr>
              <a:t>模拟转换设备和模拟</a:t>
            </a:r>
            <a:r>
              <a:rPr kumimoji="1" lang="en-US" altLang="zh-CN" sz="3600" b="1">
                <a:solidFill>
                  <a:schemeClr val="tx2"/>
                </a:solidFill>
                <a:latin typeface="Times New Roman"/>
                <a:ea typeface="黑体" pitchFamily="2" charset="-122"/>
              </a:rPr>
              <a:t>—</a:t>
            </a:r>
            <a:r>
              <a:rPr kumimoji="1" lang="zh-CN" altLang="en-US" sz="3600" b="1">
                <a:solidFill>
                  <a:schemeClr val="tx2"/>
                </a:solidFill>
                <a:latin typeface="黑体" pitchFamily="2" charset="-122"/>
                <a:ea typeface="黑体" pitchFamily="2" charset="-122"/>
              </a:rPr>
              <a:t>数字转换设备（称为</a:t>
            </a:r>
            <a:r>
              <a:rPr kumimoji="1" lang="en-US" altLang="zh-CN" sz="3600" b="1">
                <a:solidFill>
                  <a:schemeClr val="tx2"/>
                </a:solidFill>
                <a:latin typeface="黑体" pitchFamily="2" charset="-122"/>
                <a:ea typeface="黑体" pitchFamily="2" charset="-122"/>
              </a:rPr>
              <a:t>D/A</a:t>
            </a:r>
            <a:r>
              <a:rPr kumimoji="1" lang="zh-CN" altLang="en-US" sz="3600" b="1">
                <a:solidFill>
                  <a:schemeClr val="tx2"/>
                </a:solidFill>
                <a:latin typeface="黑体" pitchFamily="2" charset="-122"/>
                <a:ea typeface="黑体" pitchFamily="2" charset="-122"/>
              </a:rPr>
              <a:t>转换和</a:t>
            </a:r>
            <a:r>
              <a:rPr kumimoji="1" lang="en-US" altLang="zh-CN" sz="3600" b="1">
                <a:solidFill>
                  <a:schemeClr val="tx2"/>
                </a:solidFill>
                <a:latin typeface="黑体" pitchFamily="2" charset="-122"/>
                <a:ea typeface="黑体" pitchFamily="2" charset="-122"/>
              </a:rPr>
              <a:t>A/D</a:t>
            </a:r>
            <a:r>
              <a:rPr kumimoji="1" lang="zh-CN" altLang="en-US" sz="3600" b="1">
                <a:solidFill>
                  <a:schemeClr val="tx2"/>
                </a:solidFill>
                <a:latin typeface="黑体" pitchFamily="2" charset="-122"/>
                <a:ea typeface="黑体" pitchFamily="2" charset="-122"/>
              </a:rPr>
              <a:t>转换）。由于过程控制一般都是实时控制</a:t>
            </a:r>
            <a:r>
              <a:rPr kumimoji="1" lang="en-US" altLang="zh-CN" sz="3600" b="1">
                <a:solidFill>
                  <a:schemeClr val="tx2"/>
                </a:solidFill>
                <a:latin typeface="黑体" pitchFamily="2" charset="-122"/>
                <a:ea typeface="黑体" pitchFamily="2" charset="-122"/>
              </a:rPr>
              <a:t>,</a:t>
            </a:r>
            <a:r>
              <a:rPr kumimoji="1" lang="zh-CN" altLang="en-US" sz="3600" b="1">
                <a:solidFill>
                  <a:schemeClr val="tx2"/>
                </a:solidFill>
                <a:latin typeface="黑体" pitchFamily="2" charset="-122"/>
                <a:ea typeface="黑体" pitchFamily="2" charset="-122"/>
              </a:rPr>
              <a:t>有时对计算速度要求不高，但要求可靠性高，相应及时。</a:t>
            </a:r>
          </a:p>
        </p:txBody>
      </p:sp>
      <p:pic>
        <p:nvPicPr>
          <p:cNvPr id="642051" name="Picture 3" descr="boy10"/>
          <p:cNvPicPr>
            <a:picLocks noChangeAspect="1" noChangeArrowheads="1" noCrop="1"/>
          </p:cNvPicPr>
          <p:nvPr/>
        </p:nvPicPr>
        <p:blipFill>
          <a:blip r:embed="rId2"/>
          <a:srcRect/>
          <a:stretch>
            <a:fillRect/>
          </a:stretch>
        </p:blipFill>
        <p:spPr bwMode="auto">
          <a:xfrm>
            <a:off x="3657600" y="169863"/>
            <a:ext cx="2286000" cy="1277937"/>
          </a:xfrm>
          <a:prstGeom prst="rect">
            <a:avLst/>
          </a:prstGeom>
          <a:noFill/>
        </p:spPr>
      </p:pic>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6C4815C-AD8E-4F73-819F-14064D2DEA82}" type="slidenum">
              <a:rPr lang="en-US" altLang="zh-CN"/>
              <a:pPr/>
              <a:t>25</a:t>
            </a:fld>
            <a:endParaRPr lang="en-US" altLang="zh-CN"/>
          </a:p>
        </p:txBody>
      </p:sp>
      <p:sp>
        <p:nvSpPr>
          <p:cNvPr id="643074" name="Text Box 2"/>
          <p:cNvSpPr txBox="1">
            <a:spLocks noChangeArrowheads="1"/>
          </p:cNvSpPr>
          <p:nvPr/>
        </p:nvSpPr>
        <p:spPr bwMode="auto">
          <a:xfrm>
            <a:off x="1066800" y="228600"/>
            <a:ext cx="7772400" cy="2309813"/>
          </a:xfrm>
          <a:prstGeom prst="rect">
            <a:avLst/>
          </a:prstGeom>
          <a:noFill/>
          <a:ln w="3175">
            <a:noFill/>
            <a:miter lim="800000"/>
            <a:headEnd/>
            <a:tailEnd/>
          </a:ln>
          <a:effectLst/>
        </p:spPr>
        <p:txBody>
          <a:bodyPr>
            <a:spAutoFit/>
          </a:bodyPr>
          <a:lstStyle/>
          <a:p>
            <a:pPr>
              <a:spcBef>
                <a:spcPct val="5000"/>
              </a:spcBef>
            </a:pPr>
            <a:r>
              <a:rPr kumimoji="1" lang="en-US" altLang="zh-CN" sz="2800" b="1">
                <a:latin typeface="宋体" pitchFamily="2" charset="-122"/>
              </a:rPr>
              <a:t>    </a:t>
            </a:r>
            <a:r>
              <a:rPr kumimoji="1" lang="en-US" altLang="zh-CN" sz="2800" b="1">
                <a:latin typeface="宋体" pitchFamily="2" charset="-122"/>
                <a:ea typeface="黑体" pitchFamily="2" charset="-122"/>
              </a:rPr>
              <a:t>4</a:t>
            </a:r>
            <a:r>
              <a:rPr kumimoji="1" lang="zh-CN" altLang="en-US" sz="2800" b="1">
                <a:latin typeface="宋体" pitchFamily="2" charset="-122"/>
                <a:ea typeface="黑体" pitchFamily="2" charset="-122"/>
              </a:rPr>
              <a:t>．</a:t>
            </a:r>
            <a:r>
              <a:rPr kumimoji="1" lang="zh-CN" altLang="en-US" sz="2800" b="1">
                <a:solidFill>
                  <a:srgbClr val="FF0000"/>
                </a:solidFill>
                <a:latin typeface="宋体" pitchFamily="2" charset="-122"/>
                <a:ea typeface="黑体" pitchFamily="2" charset="-122"/>
              </a:rPr>
              <a:t>计算机辅助系统</a:t>
            </a:r>
            <a:r>
              <a:rPr kumimoji="1" lang="zh-CN" altLang="en-US" sz="2800" b="1">
                <a:latin typeface="宋体" pitchFamily="2" charset="-122"/>
                <a:ea typeface="黑体" pitchFamily="2" charset="-122"/>
              </a:rPr>
              <a:t>：</a:t>
            </a:r>
          </a:p>
          <a:p>
            <a:pPr>
              <a:spcBef>
                <a:spcPct val="5000"/>
              </a:spcBef>
            </a:pPr>
            <a:r>
              <a:rPr kumimoji="1" lang="zh-CN" altLang="en-US" sz="2800" b="1">
                <a:latin typeface="宋体" pitchFamily="2" charset="-122"/>
                <a:ea typeface="黑体" pitchFamily="2" charset="-122"/>
              </a:rPr>
              <a:t>有计算机辅助教学</a:t>
            </a:r>
            <a:r>
              <a:rPr kumimoji="1" lang="en-US" altLang="zh-CN" sz="2800" b="1">
                <a:latin typeface="宋体" pitchFamily="2" charset="-122"/>
                <a:ea typeface="黑体" pitchFamily="2" charset="-122"/>
              </a:rPr>
              <a:t>(CAI)</a:t>
            </a:r>
            <a:r>
              <a:rPr kumimoji="1" lang="zh-CN" altLang="en-US" sz="2800" b="1">
                <a:latin typeface="宋体" pitchFamily="2" charset="-122"/>
                <a:ea typeface="黑体" pitchFamily="2" charset="-122"/>
              </a:rPr>
              <a:t>、计算机辅助设计</a:t>
            </a:r>
            <a:r>
              <a:rPr kumimoji="1" lang="en-US" altLang="zh-CN" sz="2800" b="1">
                <a:latin typeface="宋体" pitchFamily="2" charset="-122"/>
                <a:ea typeface="黑体" pitchFamily="2" charset="-122"/>
              </a:rPr>
              <a:t>(CAD)</a:t>
            </a:r>
          </a:p>
          <a:p>
            <a:pPr>
              <a:spcBef>
                <a:spcPct val="5000"/>
              </a:spcBef>
            </a:pPr>
            <a:r>
              <a:rPr kumimoji="1" lang="zh-CN" altLang="en-US" sz="2800" b="1">
                <a:latin typeface="宋体" pitchFamily="2" charset="-122"/>
                <a:ea typeface="黑体" pitchFamily="2" charset="-122"/>
              </a:rPr>
              <a:t>计算机辅助制造</a:t>
            </a:r>
            <a:r>
              <a:rPr kumimoji="1" lang="en-US" altLang="zh-CN" sz="2800" b="1">
                <a:latin typeface="宋体" pitchFamily="2" charset="-122"/>
                <a:ea typeface="黑体" pitchFamily="2" charset="-122"/>
              </a:rPr>
              <a:t>(CAM)</a:t>
            </a:r>
            <a:r>
              <a:rPr kumimoji="1" lang="zh-CN" altLang="en-US" sz="2800" b="1">
                <a:latin typeface="宋体" pitchFamily="2" charset="-122"/>
                <a:ea typeface="黑体" pitchFamily="2" charset="-122"/>
              </a:rPr>
              <a:t>、计算机辅助测试</a:t>
            </a:r>
            <a:r>
              <a:rPr kumimoji="1" lang="en-US" altLang="zh-CN" sz="2800" b="1">
                <a:latin typeface="宋体" pitchFamily="2" charset="-122"/>
                <a:ea typeface="黑体" pitchFamily="2" charset="-122"/>
              </a:rPr>
              <a:t>(CAT)</a:t>
            </a:r>
            <a:r>
              <a:rPr kumimoji="1" lang="zh-CN" altLang="en-US" sz="2800" b="1">
                <a:latin typeface="宋体" pitchFamily="2" charset="-122"/>
                <a:ea typeface="黑体" pitchFamily="2" charset="-122"/>
              </a:rPr>
              <a:t>、</a:t>
            </a:r>
          </a:p>
          <a:p>
            <a:pPr>
              <a:spcBef>
                <a:spcPct val="5000"/>
              </a:spcBef>
            </a:pPr>
            <a:r>
              <a:rPr kumimoji="1" lang="zh-CN" altLang="en-US" sz="2800" b="1">
                <a:latin typeface="宋体" pitchFamily="2" charset="-122"/>
                <a:ea typeface="黑体" pitchFamily="2" charset="-122"/>
              </a:rPr>
              <a:t>计算机集成制造（</a:t>
            </a:r>
            <a:r>
              <a:rPr kumimoji="1" lang="en-US" altLang="zh-CN" sz="2800" b="1">
                <a:latin typeface="宋体" pitchFamily="2" charset="-122"/>
                <a:ea typeface="黑体" pitchFamily="2" charset="-122"/>
              </a:rPr>
              <a:t>CIMS</a:t>
            </a:r>
            <a:r>
              <a:rPr kumimoji="1" lang="zh-CN" altLang="en-US" sz="2800" b="1">
                <a:latin typeface="宋体" pitchFamily="2" charset="-122"/>
                <a:ea typeface="黑体" pitchFamily="2" charset="-122"/>
              </a:rPr>
              <a:t>）等系统。</a:t>
            </a:r>
          </a:p>
          <a:p>
            <a:pPr>
              <a:spcBef>
                <a:spcPct val="5000"/>
              </a:spcBef>
            </a:pPr>
            <a:r>
              <a:rPr kumimoji="1" lang="zh-CN" altLang="en-US" sz="2800" b="1">
                <a:latin typeface="宋体" pitchFamily="2" charset="-122"/>
                <a:ea typeface="黑体" pitchFamily="2" charset="-122"/>
              </a:rPr>
              <a:t>　　</a:t>
            </a:r>
            <a:endParaRPr kumimoji="1" lang="zh-CN" altLang="en-US" sz="2800" b="1">
              <a:latin typeface="楷体_GB2312" pitchFamily="49" charset="-122"/>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6928689-91A7-496C-8A7D-1D2C38E9F2D4}" type="slidenum">
              <a:rPr lang="en-US" altLang="zh-CN"/>
              <a:pPr/>
              <a:t>26</a:t>
            </a:fld>
            <a:endParaRPr lang="en-US" altLang="zh-CN"/>
          </a:p>
        </p:txBody>
      </p:sp>
      <p:sp>
        <p:nvSpPr>
          <p:cNvPr id="644098" name="Text Box 2"/>
          <p:cNvSpPr txBox="1">
            <a:spLocks noChangeArrowheads="1"/>
          </p:cNvSpPr>
          <p:nvPr/>
        </p:nvSpPr>
        <p:spPr bwMode="auto">
          <a:xfrm>
            <a:off x="609600" y="457200"/>
            <a:ext cx="8305800" cy="3414713"/>
          </a:xfrm>
          <a:prstGeom prst="rect">
            <a:avLst/>
          </a:prstGeom>
          <a:noFill/>
          <a:ln w="3175">
            <a:noFill/>
            <a:miter lim="800000"/>
            <a:headEnd/>
            <a:tailEnd/>
          </a:ln>
          <a:effectLst/>
        </p:spPr>
        <p:txBody>
          <a:bodyPr>
            <a:spAutoFit/>
          </a:bodyPr>
          <a:lstStyle/>
          <a:p>
            <a:pPr>
              <a:lnSpc>
                <a:spcPct val="130000"/>
              </a:lnSpc>
              <a:spcBef>
                <a:spcPct val="30000"/>
              </a:spcBef>
            </a:pPr>
            <a:r>
              <a:rPr kumimoji="1" lang="zh-CN" altLang="en-US" sz="2400" b="1">
                <a:latin typeface="宋体" pitchFamily="2" charset="-122"/>
              </a:rPr>
              <a:t>　　</a:t>
            </a:r>
            <a:r>
              <a:rPr kumimoji="1" lang="en-US" altLang="zh-CN" sz="2400" b="1">
                <a:latin typeface="宋体" pitchFamily="2" charset="-122"/>
              </a:rPr>
              <a:t>5</a:t>
            </a:r>
            <a:r>
              <a:rPr kumimoji="1" lang="zh-CN" altLang="en-US" sz="2400" b="1">
                <a:latin typeface="宋体" pitchFamily="2" charset="-122"/>
              </a:rPr>
              <a:t>．</a:t>
            </a:r>
            <a:r>
              <a:rPr kumimoji="1" lang="zh-CN" altLang="en-US" sz="2400" b="1">
                <a:solidFill>
                  <a:srgbClr val="FF0000"/>
                </a:solidFill>
                <a:latin typeface="宋体" pitchFamily="2" charset="-122"/>
              </a:rPr>
              <a:t>多媒体技术</a:t>
            </a:r>
            <a:r>
              <a:rPr kumimoji="1" lang="zh-CN" altLang="en-US" sz="2400" b="1">
                <a:latin typeface="宋体" pitchFamily="2" charset="-122"/>
              </a:rPr>
              <a:t>：把数字、文字、声音、图形、图像和动画等多种媒体有机组合起来，利用计算机、通信和广播电视技术，使它们建立起逻辑联系，并能进行加工处理（包括对这些媒体的录入、压缩和解压缩、存储、显示和传输等）的技术。目前多媒体计算机技术的应用领域正在不断拓宽，除了知识学习、电子图书、商业及家庭应用外，在远程医疗、视频会议中都得到了极大的推广</a:t>
            </a:r>
            <a:endParaRPr kumimoji="1" lang="zh-CN" altLang="en-US" sz="2400">
              <a:latin typeface="楷体_GB2312" pitchFamily="49" charset="-122"/>
              <a:ea typeface="楷体_GB2312" pitchFamily="49" charset="-122"/>
            </a:endParaRPr>
          </a:p>
        </p:txBody>
      </p:sp>
      <p:pic>
        <p:nvPicPr>
          <p:cNvPr id="644105" name="Di00.avi">
            <a:hlinkClick r:id="" action="ppaction://media"/>
          </p:cNvPr>
          <p:cNvPicPr>
            <a:picLocks noRot="1" noChangeAspect="1" noChangeArrowheads="1"/>
          </p:cNvPicPr>
          <p:nvPr>
            <a:videoFile r:link="rId1"/>
          </p:nvPr>
        </p:nvPicPr>
        <p:blipFill>
          <a:blip r:embed="rId3"/>
          <a:srcRect/>
          <a:stretch>
            <a:fillRect/>
          </a:stretch>
        </p:blipFill>
        <p:spPr bwMode="auto">
          <a:xfrm>
            <a:off x="5003800" y="3716338"/>
            <a:ext cx="3600450" cy="2946400"/>
          </a:xfrm>
          <a:prstGeom prst="rect">
            <a:avLst/>
          </a:prstGeom>
          <a:noFill/>
        </p:spPr>
      </p:pic>
    </p:spTree>
  </p:cSld>
  <p:clrMapOvr>
    <a:masterClrMapping/>
  </p:clrMapOvr>
  <p:transition spd="med">
    <p:random/>
  </p:transition>
  <p:timing>
    <p:tnLst>
      <p:par>
        <p:cTn id="1" dur="indefinite" restart="never" nodeType="tmRoot">
          <p:childTnLst>
            <p:seq concurrent="1" nextAc="seek">
              <p:cTn id="2" restart="whenNotActive" fill="hold" evtFilter="cancelBubble" nodeType="interactiveSeq">
                <p:stCondLst>
                  <p:cond evt="onClick" delay="0">
                    <p:tgtEl>
                      <p:spTgt spid="64410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44105"/>
                                        </p:tgtEl>
                                      </p:cBhvr>
                                    </p:cmd>
                                  </p:childTnLst>
                                </p:cTn>
                              </p:par>
                            </p:childTnLst>
                          </p:cTn>
                        </p:par>
                      </p:childTnLst>
                    </p:cTn>
                  </p:par>
                </p:childTnLst>
              </p:cTn>
              <p:nextCondLst>
                <p:cond evt="onClick" delay="0">
                  <p:tgtEl>
                    <p:spTgt spid="644105"/>
                  </p:tgtEl>
                </p:cond>
              </p:nextCondLst>
            </p:seq>
            <p:video>
              <p:cMediaNode>
                <p:cTn id="7" fill="hold" display="0">
                  <p:stCondLst>
                    <p:cond delay="indefinite"/>
                  </p:stCondLst>
                  <p:endCondLst>
                    <p:cond evt="onNext" delay="0">
                      <p:tgtEl>
                        <p:sldTgt/>
                      </p:tgtEl>
                    </p:cond>
                    <p:cond evt="onPrev" delay="0">
                      <p:tgtEl>
                        <p:sldTgt/>
                      </p:tgtEl>
                    </p:cond>
                  </p:endCondLst>
                </p:cTn>
                <p:tgtEl>
                  <p:spTgt spid="644105"/>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5D2ACE3-8986-4E0D-B19C-5FE8E1FFB283}" type="slidenum">
              <a:rPr lang="en-US" altLang="zh-CN"/>
              <a:pPr/>
              <a:t>27</a:t>
            </a:fld>
            <a:endParaRPr lang="en-US" altLang="zh-CN"/>
          </a:p>
        </p:txBody>
      </p:sp>
      <p:pic>
        <p:nvPicPr>
          <p:cNvPr id="638978" name="Picture 2" descr="电子邮件"/>
          <p:cNvPicPr>
            <a:picLocks noChangeAspect="1" noChangeArrowheads="1"/>
          </p:cNvPicPr>
          <p:nvPr/>
        </p:nvPicPr>
        <p:blipFill>
          <a:blip r:embed="rId2"/>
          <a:srcRect/>
          <a:stretch>
            <a:fillRect/>
          </a:stretch>
        </p:blipFill>
        <p:spPr bwMode="auto">
          <a:xfrm>
            <a:off x="381000" y="2590800"/>
            <a:ext cx="8534400" cy="4267200"/>
          </a:xfrm>
          <a:prstGeom prst="rect">
            <a:avLst/>
          </a:prstGeom>
          <a:noFill/>
        </p:spPr>
      </p:pic>
      <p:sp>
        <p:nvSpPr>
          <p:cNvPr id="638980" name="Text Box 4"/>
          <p:cNvSpPr txBox="1">
            <a:spLocks noChangeArrowheads="1"/>
          </p:cNvSpPr>
          <p:nvPr/>
        </p:nvSpPr>
        <p:spPr bwMode="auto">
          <a:xfrm>
            <a:off x="250825" y="188913"/>
            <a:ext cx="8686800" cy="2238375"/>
          </a:xfrm>
          <a:prstGeom prst="rect">
            <a:avLst/>
          </a:prstGeom>
          <a:noFill/>
          <a:ln w="3175">
            <a:noFill/>
            <a:miter lim="800000"/>
            <a:headEnd/>
            <a:tailEnd/>
          </a:ln>
          <a:effectLst/>
        </p:spPr>
        <p:txBody>
          <a:bodyPr>
            <a:spAutoFit/>
          </a:bodyPr>
          <a:lstStyle/>
          <a:p>
            <a:pPr>
              <a:lnSpc>
                <a:spcPct val="110000"/>
              </a:lnSpc>
              <a:spcBef>
                <a:spcPct val="50000"/>
              </a:spcBef>
            </a:pPr>
            <a:r>
              <a:rPr kumimoji="1" lang="en-US" altLang="zh-CN" sz="2400" b="1">
                <a:latin typeface="宋体" pitchFamily="2" charset="-122"/>
              </a:rPr>
              <a:t>    </a:t>
            </a:r>
            <a:r>
              <a:rPr kumimoji="1" lang="en-US" altLang="zh-CN" sz="3200" b="1">
                <a:latin typeface="黑体" pitchFamily="2" charset="-122"/>
                <a:ea typeface="黑体" pitchFamily="2" charset="-122"/>
              </a:rPr>
              <a:t>6</a:t>
            </a:r>
            <a:r>
              <a:rPr kumimoji="1" lang="zh-CN" altLang="en-US" sz="3200" b="1">
                <a:latin typeface="黑体" pitchFamily="2" charset="-122"/>
                <a:ea typeface="黑体" pitchFamily="2" charset="-122"/>
              </a:rPr>
              <a:t>．</a:t>
            </a:r>
            <a:r>
              <a:rPr kumimoji="1" lang="zh-CN" altLang="en-US" sz="3200" b="1">
                <a:solidFill>
                  <a:srgbClr val="FF0000"/>
                </a:solidFill>
                <a:latin typeface="黑体" pitchFamily="2" charset="-122"/>
                <a:ea typeface="黑体" pitchFamily="2" charset="-122"/>
              </a:rPr>
              <a:t>计算机通信</a:t>
            </a:r>
            <a:r>
              <a:rPr kumimoji="1" lang="zh-CN" altLang="en-US" sz="3200" b="1">
                <a:latin typeface="黑体" pitchFamily="2" charset="-122"/>
                <a:ea typeface="黑体" pitchFamily="2" charset="-122"/>
              </a:rPr>
              <a:t>：是计算机技术与通信技术结合的产物，计算机网络技术的发展将处在不同地域的计算机用通讯线路连接起来，配以相应的软件，达到资源共享的目的。</a:t>
            </a:r>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F17D6A4-25D9-4A9A-A90A-98DD485B3DD5}" type="slidenum">
              <a:rPr lang="en-US" altLang="zh-CN"/>
              <a:pPr/>
              <a:t>28</a:t>
            </a:fld>
            <a:endParaRPr lang="en-US" altLang="zh-CN"/>
          </a:p>
        </p:txBody>
      </p:sp>
      <p:sp>
        <p:nvSpPr>
          <p:cNvPr id="640002" name="Text Box 2"/>
          <p:cNvSpPr txBox="1">
            <a:spLocks noChangeArrowheads="1"/>
          </p:cNvSpPr>
          <p:nvPr/>
        </p:nvSpPr>
        <p:spPr bwMode="auto">
          <a:xfrm>
            <a:off x="381000" y="1295400"/>
            <a:ext cx="3276600" cy="493713"/>
          </a:xfrm>
          <a:prstGeom prst="rect">
            <a:avLst/>
          </a:prstGeom>
          <a:noFill/>
          <a:ln w="3175">
            <a:noFill/>
            <a:miter lim="800000"/>
            <a:headEnd/>
            <a:tailEnd/>
          </a:ln>
          <a:effectLst/>
        </p:spPr>
        <p:txBody>
          <a:bodyPr>
            <a:spAutoFit/>
          </a:bodyPr>
          <a:lstStyle/>
          <a:p>
            <a:pPr>
              <a:lnSpc>
                <a:spcPct val="110000"/>
              </a:lnSpc>
              <a:spcBef>
                <a:spcPct val="50000"/>
              </a:spcBef>
            </a:pPr>
            <a:r>
              <a:rPr kumimoji="1" lang="en-US" altLang="zh-CN" sz="2400" b="1">
                <a:latin typeface="宋体" pitchFamily="2" charset="-122"/>
              </a:rPr>
              <a:t>    </a:t>
            </a:r>
          </a:p>
        </p:txBody>
      </p:sp>
      <p:sp>
        <p:nvSpPr>
          <p:cNvPr id="640004" name="Text Box 4"/>
          <p:cNvSpPr txBox="1">
            <a:spLocks noChangeArrowheads="1"/>
          </p:cNvSpPr>
          <p:nvPr/>
        </p:nvSpPr>
        <p:spPr bwMode="auto">
          <a:xfrm>
            <a:off x="323850" y="188913"/>
            <a:ext cx="8458200" cy="2654300"/>
          </a:xfrm>
          <a:prstGeom prst="rect">
            <a:avLst/>
          </a:prstGeom>
          <a:noFill/>
          <a:ln w="3175">
            <a:noFill/>
            <a:miter lim="800000"/>
            <a:headEnd/>
            <a:tailEnd/>
          </a:ln>
          <a:effectLst/>
        </p:spPr>
        <p:txBody>
          <a:bodyPr>
            <a:spAutoFit/>
          </a:bodyPr>
          <a:lstStyle/>
          <a:p>
            <a:pPr>
              <a:spcBef>
                <a:spcPct val="30000"/>
              </a:spcBef>
            </a:pPr>
            <a:r>
              <a:rPr kumimoji="1" lang="en-US" altLang="zh-CN" sz="2800" b="1">
                <a:latin typeface="宋体" pitchFamily="2" charset="-122"/>
              </a:rPr>
              <a:t>   </a:t>
            </a:r>
            <a:r>
              <a:rPr kumimoji="1" lang="en-US" altLang="zh-CN" sz="2800" b="1">
                <a:latin typeface="宋体" pitchFamily="2" charset="-122"/>
                <a:ea typeface="黑体" pitchFamily="2" charset="-122"/>
              </a:rPr>
              <a:t>7</a:t>
            </a:r>
            <a:r>
              <a:rPr kumimoji="1" lang="zh-CN" altLang="en-US" sz="2800" b="1">
                <a:latin typeface="宋体" pitchFamily="2" charset="-122"/>
                <a:ea typeface="黑体" pitchFamily="2" charset="-122"/>
              </a:rPr>
              <a:t>．</a:t>
            </a:r>
            <a:r>
              <a:rPr kumimoji="1" lang="zh-CN" altLang="en-US" sz="2800" b="1">
                <a:solidFill>
                  <a:srgbClr val="FF0000"/>
                </a:solidFill>
                <a:latin typeface="宋体" pitchFamily="2" charset="-122"/>
                <a:ea typeface="黑体" pitchFamily="2" charset="-122"/>
              </a:rPr>
              <a:t>人工智能</a:t>
            </a:r>
            <a:r>
              <a:rPr kumimoji="1" lang="zh-CN" altLang="en-US" sz="2800" b="1">
                <a:latin typeface="宋体" pitchFamily="2" charset="-122"/>
                <a:ea typeface="黑体" pitchFamily="2" charset="-122"/>
              </a:rPr>
              <a:t>：研究解释和模拟人类智能、智能行为及其规律的一门学科。其主要任务是建立智能信息处理理论，进而设计可以展现某些近似于人类智能行为的计算系统。人工智能学科包括：知识工程、机器学习、模式识别、</a:t>
            </a:r>
            <a:r>
              <a:rPr kumimoji="1" lang="zh-CN" altLang="en-US" sz="2800" b="1">
                <a:solidFill>
                  <a:srgbClr val="FF0000"/>
                </a:solidFill>
                <a:latin typeface="Times New Roman" pitchFamily="18" charset="0"/>
                <a:ea typeface="黑体" pitchFamily="2" charset="-122"/>
              </a:rPr>
              <a:t>虚拟现实</a:t>
            </a:r>
            <a:r>
              <a:rPr kumimoji="1" lang="zh-CN" altLang="en-US" sz="2800" b="1">
                <a:latin typeface="Times New Roman" pitchFamily="18" charset="0"/>
                <a:ea typeface="黑体" pitchFamily="2" charset="-122"/>
              </a:rPr>
              <a:t>、</a:t>
            </a:r>
            <a:r>
              <a:rPr kumimoji="1" lang="zh-CN" altLang="en-US" sz="2800" b="1">
                <a:latin typeface="宋体" pitchFamily="2" charset="-122"/>
                <a:ea typeface="黑体" pitchFamily="2" charset="-122"/>
              </a:rPr>
              <a:t>自然语言处理、智能机器人和神经计算等多方面的研究。</a:t>
            </a:r>
            <a:endParaRPr kumimoji="1" lang="zh-CN" altLang="en-US" sz="2800" b="1">
              <a:latin typeface="Times New Roman" pitchFamily="18" charset="0"/>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91D0410-A0D5-40B5-8B8E-51A0C766BD49}" type="slidenum">
              <a:rPr lang="en-US" altLang="zh-CN"/>
              <a:pPr/>
              <a:t>29</a:t>
            </a:fld>
            <a:endParaRPr lang="en-US" altLang="zh-CN"/>
          </a:p>
        </p:txBody>
      </p:sp>
      <p:sp>
        <p:nvSpPr>
          <p:cNvPr id="834562" name="Text Box 2"/>
          <p:cNvSpPr txBox="1">
            <a:spLocks noChangeArrowheads="1"/>
          </p:cNvSpPr>
          <p:nvPr/>
        </p:nvSpPr>
        <p:spPr bwMode="auto">
          <a:xfrm>
            <a:off x="228600" y="1143000"/>
            <a:ext cx="8458200" cy="5684838"/>
          </a:xfrm>
          <a:prstGeom prst="rect">
            <a:avLst/>
          </a:prstGeom>
          <a:noFill/>
          <a:ln w="9525">
            <a:noFill/>
            <a:miter lim="800000"/>
            <a:headEnd/>
            <a:tailEnd/>
          </a:ln>
          <a:effectLst/>
        </p:spPr>
        <p:txBody>
          <a:bodyPr>
            <a:spAutoFit/>
          </a:bodyPr>
          <a:lstStyle/>
          <a:p>
            <a:pPr>
              <a:spcBef>
                <a:spcPct val="5000"/>
              </a:spcBef>
            </a:pPr>
            <a:r>
              <a:rPr kumimoji="1" lang="zh-CN" altLang="en-US" sz="2800" b="1">
                <a:solidFill>
                  <a:srgbClr val="0000FF"/>
                </a:solidFill>
                <a:latin typeface="Times New Roman" pitchFamily="18" charset="0"/>
                <a:ea typeface="黑体" pitchFamily="2" charset="-122"/>
              </a:rPr>
              <a:t>利用蛋白质的开关特性开发出生物计算机</a:t>
            </a:r>
          </a:p>
          <a:p>
            <a:pPr>
              <a:spcBef>
                <a:spcPct val="5000"/>
              </a:spcBef>
            </a:pPr>
            <a:r>
              <a:rPr kumimoji="1" lang="zh-CN" altLang="en-US" sz="2800" b="1">
                <a:solidFill>
                  <a:srgbClr val="0000FF"/>
                </a:solidFill>
                <a:latin typeface="Times New Roman" pitchFamily="18" charset="0"/>
                <a:ea typeface="黑体" pitchFamily="2" charset="-122"/>
              </a:rPr>
              <a:t>　　生物计算机主要是以生物电子元件构建的计算机。蛋白质有开关特性，用蛋白质分子作元件制成集成电路，称为生物芯片。使用生物芯片的计算机称为蛋白质电脑，或称为生物电脑。</a:t>
            </a:r>
          </a:p>
          <a:p>
            <a:pPr>
              <a:spcBef>
                <a:spcPct val="5000"/>
              </a:spcBef>
            </a:pPr>
            <a:r>
              <a:rPr kumimoji="1" lang="zh-CN" altLang="en-US" sz="2800" b="1">
                <a:solidFill>
                  <a:srgbClr val="0000FF"/>
                </a:solidFill>
                <a:latin typeface="Times New Roman" pitchFamily="18" charset="0"/>
                <a:ea typeface="黑体" pitchFamily="2" charset="-122"/>
              </a:rPr>
              <a:t>　　用蛋白质制造的电脑芯片，在</a:t>
            </a:r>
            <a:r>
              <a:rPr kumimoji="1" lang="en-US" altLang="zh-CN" sz="2800" b="1">
                <a:solidFill>
                  <a:srgbClr val="0000FF"/>
                </a:solidFill>
                <a:latin typeface="Times New Roman" pitchFamily="18" charset="0"/>
                <a:ea typeface="黑体" pitchFamily="2" charset="-122"/>
              </a:rPr>
              <a:t>1</a:t>
            </a:r>
            <a:r>
              <a:rPr kumimoji="1" lang="zh-CN" altLang="en-US" sz="2800" b="1">
                <a:solidFill>
                  <a:srgbClr val="0000FF"/>
                </a:solidFill>
                <a:latin typeface="Times New Roman" pitchFamily="18" charset="0"/>
                <a:ea typeface="黑体" pitchFamily="2" charset="-122"/>
              </a:rPr>
              <a:t>平方毫米的面积上即可容纳数亿个电路。因为它的一个存储点只有一个分子大小，所以它的存储量可以达到普通电脑的</a:t>
            </a:r>
            <a:r>
              <a:rPr kumimoji="1" lang="en-US" altLang="zh-CN" sz="2800" b="1">
                <a:solidFill>
                  <a:srgbClr val="0000FF"/>
                </a:solidFill>
                <a:latin typeface="Times New Roman" pitchFamily="18" charset="0"/>
                <a:ea typeface="黑体" pitchFamily="2" charset="-122"/>
              </a:rPr>
              <a:t>10</a:t>
            </a:r>
            <a:r>
              <a:rPr kumimoji="1" lang="zh-CN" altLang="en-US" sz="2800" b="1">
                <a:solidFill>
                  <a:srgbClr val="0000FF"/>
                </a:solidFill>
                <a:latin typeface="Times New Roman" pitchFamily="18" charset="0"/>
                <a:ea typeface="黑体" pitchFamily="2" charset="-122"/>
              </a:rPr>
              <a:t>亿倍。由蛋白质构成的集成电路，其大小只相当于硅片集成电路的十万分之一，而且运转速度更快，只有</a:t>
            </a:r>
            <a:r>
              <a:rPr kumimoji="1" lang="en-US" altLang="zh-CN" sz="2800" b="1">
                <a:solidFill>
                  <a:srgbClr val="0000FF"/>
                </a:solidFill>
                <a:latin typeface="Times New Roman" pitchFamily="18" charset="0"/>
                <a:ea typeface="黑体" pitchFamily="2" charset="-122"/>
              </a:rPr>
              <a:t>10</a:t>
            </a:r>
            <a:r>
              <a:rPr kumimoji="1" lang="en-US" altLang="zh-CN" sz="2800" b="1" baseline="30000">
                <a:solidFill>
                  <a:srgbClr val="0000FF"/>
                </a:solidFill>
                <a:latin typeface="Times New Roman" pitchFamily="18" charset="0"/>
                <a:ea typeface="黑体" pitchFamily="2" charset="-122"/>
              </a:rPr>
              <a:t>-11</a:t>
            </a:r>
            <a:r>
              <a:rPr kumimoji="1" lang="zh-CN" altLang="en-US" sz="2800" b="1">
                <a:solidFill>
                  <a:srgbClr val="0000FF"/>
                </a:solidFill>
                <a:latin typeface="Times New Roman" pitchFamily="18" charset="0"/>
                <a:ea typeface="黑体" pitchFamily="2" charset="-122"/>
              </a:rPr>
              <a:t>秒，大大超过人脑的思维速度。生物电脑元件的密度比大脑神经元的密度高</a:t>
            </a:r>
            <a:r>
              <a:rPr kumimoji="1" lang="en-US" altLang="zh-CN" sz="2800" b="1">
                <a:solidFill>
                  <a:srgbClr val="0000FF"/>
                </a:solidFill>
                <a:latin typeface="Times New Roman" pitchFamily="18" charset="0"/>
                <a:ea typeface="黑体" pitchFamily="2" charset="-122"/>
              </a:rPr>
              <a:t>100</a:t>
            </a:r>
            <a:r>
              <a:rPr kumimoji="1" lang="zh-CN" altLang="en-US" sz="2800" b="1">
                <a:solidFill>
                  <a:srgbClr val="0000FF"/>
                </a:solidFill>
                <a:latin typeface="Times New Roman" pitchFamily="18" charset="0"/>
                <a:ea typeface="黑体" pitchFamily="2" charset="-122"/>
              </a:rPr>
              <a:t>万倍，传递信息的速度也比人脑思维的速度快</a:t>
            </a:r>
            <a:r>
              <a:rPr kumimoji="1" lang="en-US" altLang="zh-CN" sz="2800" b="1">
                <a:solidFill>
                  <a:srgbClr val="0000FF"/>
                </a:solidFill>
                <a:latin typeface="Times New Roman" pitchFamily="18" charset="0"/>
                <a:ea typeface="黑体" pitchFamily="2" charset="-122"/>
              </a:rPr>
              <a:t>100</a:t>
            </a:r>
            <a:r>
              <a:rPr kumimoji="1" lang="zh-CN" altLang="en-US" sz="2800" b="1">
                <a:solidFill>
                  <a:srgbClr val="0000FF"/>
                </a:solidFill>
                <a:latin typeface="Times New Roman" pitchFamily="18" charset="0"/>
                <a:ea typeface="黑体" pitchFamily="2" charset="-122"/>
              </a:rPr>
              <a:t>万倍。　　</a:t>
            </a:r>
          </a:p>
        </p:txBody>
      </p:sp>
      <p:sp>
        <p:nvSpPr>
          <p:cNvPr id="834563" name="WordArt 3"/>
          <p:cNvSpPr>
            <a:spLocks noChangeArrowheads="1" noChangeShapeType="1" noTextEdit="1"/>
          </p:cNvSpPr>
          <p:nvPr/>
        </p:nvSpPr>
        <p:spPr bwMode="auto">
          <a:xfrm>
            <a:off x="2895600" y="0"/>
            <a:ext cx="2332038" cy="1219200"/>
          </a:xfrm>
          <a:prstGeom prst="rect">
            <a:avLst/>
          </a:prstGeom>
        </p:spPr>
        <p:txBody>
          <a:bodyPr wrap="none" fromWordArt="1">
            <a:prstTxWarp prst="textDeflate">
              <a:avLst>
                <a:gd name="adj" fmla="val 26227"/>
              </a:avLst>
            </a:prstTxWarp>
          </a:bodyPr>
          <a:lstStyle/>
          <a:p>
            <a:pPr algn="ctr"/>
            <a:r>
              <a:rPr lang="zh-CN" altLang="en-US" sz="3600" b="1" kern="10">
                <a:ln w="9525">
                  <a:solidFill>
                    <a:srgbClr val="000000"/>
                  </a:solidFill>
                  <a:round/>
                  <a:headEnd/>
                  <a:tailEnd/>
                </a:ln>
                <a:solidFill>
                  <a:srgbClr val="000000"/>
                </a:solidFill>
                <a:latin typeface="隶书"/>
                <a:ea typeface="隶书"/>
              </a:rPr>
              <a:t>未来计算机</a:t>
            </a:r>
          </a:p>
        </p:txBody>
      </p:sp>
      <p:pic>
        <p:nvPicPr>
          <p:cNvPr id="834564" name="Picture 4" descr="440-1"/>
          <p:cNvPicPr>
            <a:picLocks noChangeAspect="1" noChangeArrowheads="1"/>
          </p:cNvPicPr>
          <p:nvPr/>
        </p:nvPicPr>
        <p:blipFill>
          <a:blip r:embed="rId2"/>
          <a:srcRect/>
          <a:stretch>
            <a:fillRect/>
          </a:stretch>
        </p:blipFill>
        <p:spPr bwMode="auto">
          <a:xfrm>
            <a:off x="6858000" y="0"/>
            <a:ext cx="2286000" cy="1657350"/>
          </a:xfrm>
          <a:prstGeom prst="rect">
            <a:avLst/>
          </a:prstGeom>
          <a:noFill/>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34563"/>
                                        </p:tgtEl>
                                        <p:attrNameLst>
                                          <p:attrName>style.visibility</p:attrName>
                                        </p:attrNameLst>
                                      </p:cBhvr>
                                      <p:to>
                                        <p:strVal val="visible"/>
                                      </p:to>
                                    </p:set>
                                    <p:anim calcmode="lin" valueType="num">
                                      <p:cBhvr>
                                        <p:cTn id="7" dur="500" fill="hold"/>
                                        <p:tgtEl>
                                          <p:spTgt spid="834563"/>
                                        </p:tgtEl>
                                        <p:attrNameLst>
                                          <p:attrName>ppt_w</p:attrName>
                                        </p:attrNameLst>
                                      </p:cBhvr>
                                      <p:tavLst>
                                        <p:tav tm="0">
                                          <p:val>
                                            <p:strVal val="4*#ppt_w"/>
                                          </p:val>
                                        </p:tav>
                                        <p:tav tm="100000">
                                          <p:val>
                                            <p:strVal val="#ppt_w"/>
                                          </p:val>
                                        </p:tav>
                                      </p:tavLst>
                                    </p:anim>
                                    <p:anim calcmode="lin" valueType="num">
                                      <p:cBhvr>
                                        <p:cTn id="8" dur="500" fill="hold"/>
                                        <p:tgtEl>
                                          <p:spTgt spid="83456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C65666A-3604-42BA-BAE2-75FBA79CD395}" type="slidenum">
              <a:rPr lang="en-US" altLang="zh-CN"/>
              <a:pPr/>
              <a:t>3</a:t>
            </a:fld>
            <a:endParaRPr lang="en-US" altLang="zh-CN"/>
          </a:p>
        </p:txBody>
      </p:sp>
      <p:sp>
        <p:nvSpPr>
          <p:cNvPr id="830467" name="Rectangle 3"/>
          <p:cNvSpPr>
            <a:spLocks noGrp="1" noChangeArrowheads="1"/>
          </p:cNvSpPr>
          <p:nvPr>
            <p:ph type="body" idx="1"/>
          </p:nvPr>
        </p:nvSpPr>
        <p:spPr bwMode="auto">
          <a:xfrm>
            <a:off x="457200" y="333375"/>
            <a:ext cx="8229600" cy="7921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一</a:t>
            </a:r>
            <a:r>
              <a:rPr lang="en-US" altLang="zh-CN">
                <a:solidFill>
                  <a:schemeClr val="tx1"/>
                </a:solidFill>
                <a:ea typeface="黑体" pitchFamily="2" charset="-122"/>
              </a:rPr>
              <a:t>.</a:t>
            </a:r>
            <a:r>
              <a:rPr lang="zh-CN" altLang="en-US">
                <a:solidFill>
                  <a:schemeClr val="tx1"/>
                </a:solidFill>
                <a:ea typeface="黑体" pitchFamily="2" charset="-122"/>
              </a:rPr>
              <a:t>数据处理器模型</a:t>
            </a:r>
            <a:endParaRPr lang="zh-CN" altLang="en-US">
              <a:solidFill>
                <a:srgbClr val="0000FF"/>
              </a:solidFill>
              <a:ea typeface="黑体" pitchFamily="2" charset="-122"/>
            </a:endParaRPr>
          </a:p>
        </p:txBody>
      </p:sp>
      <p:pic>
        <p:nvPicPr>
          <p:cNvPr id="830477" name="Picture 13"/>
          <p:cNvPicPr>
            <a:picLocks noChangeAspect="1" noChangeArrowheads="1"/>
          </p:cNvPicPr>
          <p:nvPr/>
        </p:nvPicPr>
        <p:blipFill>
          <a:blip r:embed="rId2"/>
          <a:srcRect/>
          <a:stretch>
            <a:fillRect/>
          </a:stretch>
        </p:blipFill>
        <p:spPr bwMode="auto">
          <a:xfrm>
            <a:off x="323850" y="1341438"/>
            <a:ext cx="8629650" cy="873125"/>
          </a:xfrm>
          <a:prstGeom prst="rect">
            <a:avLst/>
          </a:prstGeom>
          <a:noFill/>
          <a:ln w="9525">
            <a:noFill/>
            <a:miter lim="800000"/>
            <a:headEnd/>
            <a:tailEnd/>
          </a:ln>
          <a:effectLst/>
        </p:spPr>
      </p:pic>
      <p:sp>
        <p:nvSpPr>
          <p:cNvPr id="830479" name="Rectangle 15"/>
          <p:cNvSpPr>
            <a:spLocks noChangeArrowheads="1"/>
          </p:cNvSpPr>
          <p:nvPr/>
        </p:nvSpPr>
        <p:spPr bwMode="auto">
          <a:xfrm>
            <a:off x="468313" y="2708275"/>
            <a:ext cx="8351837" cy="3097213"/>
          </a:xfrm>
          <a:prstGeom prst="rect">
            <a:avLst/>
          </a:prstGeom>
          <a:noFill/>
          <a:ln w="9525">
            <a:noFill/>
            <a:miter lim="800000"/>
            <a:headEnd/>
            <a:tailEnd/>
          </a:ln>
          <a:effectLst/>
        </p:spPr>
        <p:txBody>
          <a:bodyPr/>
          <a:lstStyle/>
          <a:p>
            <a:pPr marL="571500" indent="-571500">
              <a:spcBef>
                <a:spcPct val="20000"/>
              </a:spcBef>
              <a:buClr>
                <a:schemeClr val="tx1"/>
              </a:buClr>
              <a:buSzPct val="70000"/>
              <a:buFont typeface="Wingdings" pitchFamily="2" charset="2"/>
              <a:buNone/>
            </a:pPr>
            <a:r>
              <a:rPr lang="zh-CN" altLang="en-US" sz="3000">
                <a:solidFill>
                  <a:schemeClr val="tx2"/>
                </a:solidFill>
                <a:ea typeface="黑体" pitchFamily="2" charset="-122"/>
              </a:rPr>
              <a:t>计算机定义为一个接收数据，处理数据，</a:t>
            </a:r>
          </a:p>
          <a:p>
            <a:pPr marL="571500" indent="-571500">
              <a:spcBef>
                <a:spcPct val="20000"/>
              </a:spcBef>
              <a:buClr>
                <a:schemeClr val="tx1"/>
              </a:buClr>
              <a:buSzPct val="70000"/>
              <a:buFont typeface="Wingdings" pitchFamily="2" charset="2"/>
              <a:buNone/>
            </a:pPr>
            <a:r>
              <a:rPr lang="zh-CN" altLang="en-US" sz="3000">
                <a:solidFill>
                  <a:schemeClr val="tx2"/>
                </a:solidFill>
                <a:ea typeface="黑体" pitchFamily="2" charset="-122"/>
              </a:rPr>
              <a:t>产生输出结果的黑箱。</a:t>
            </a:r>
          </a:p>
          <a:p>
            <a:pPr marL="571500" indent="-571500">
              <a:spcBef>
                <a:spcPct val="20000"/>
              </a:spcBef>
              <a:buClr>
                <a:schemeClr val="tx1"/>
              </a:buClr>
              <a:buSzPct val="70000"/>
              <a:buFont typeface="Wingdings" pitchFamily="2" charset="2"/>
              <a:buNone/>
            </a:pPr>
            <a:r>
              <a:rPr lang="zh-CN" altLang="en-US" sz="3000">
                <a:solidFill>
                  <a:srgbClr val="FF0000"/>
                </a:solidFill>
                <a:ea typeface="黑体" pitchFamily="2" charset="-122"/>
              </a:rPr>
              <a:t>存在什么问题？</a:t>
            </a:r>
          </a:p>
          <a:p>
            <a:pPr marL="571500" indent="-571500">
              <a:spcBef>
                <a:spcPct val="20000"/>
              </a:spcBef>
              <a:buClr>
                <a:schemeClr val="tx1"/>
              </a:buClr>
              <a:buSzPct val="70000"/>
              <a:buFont typeface="Wingdings" pitchFamily="2" charset="2"/>
              <a:buAutoNum type="arabicPeriod"/>
            </a:pPr>
            <a:r>
              <a:rPr lang="zh-CN" altLang="en-US" sz="3000">
                <a:solidFill>
                  <a:schemeClr val="tx2"/>
                </a:solidFill>
                <a:ea typeface="黑体" pitchFamily="2" charset="-122"/>
              </a:rPr>
              <a:t>太广泛，便携式的计算器也符合该定义。</a:t>
            </a:r>
          </a:p>
          <a:p>
            <a:pPr marL="571500" indent="-571500">
              <a:spcBef>
                <a:spcPct val="20000"/>
              </a:spcBef>
              <a:buClr>
                <a:schemeClr val="tx1"/>
              </a:buClr>
              <a:buSzPct val="70000"/>
              <a:buFont typeface="Wingdings" pitchFamily="2" charset="2"/>
              <a:buAutoNum type="arabicPeriod"/>
            </a:pPr>
            <a:r>
              <a:rPr lang="zh-CN" altLang="en-US" sz="3000">
                <a:solidFill>
                  <a:schemeClr val="tx2"/>
                </a:solidFill>
                <a:ea typeface="黑体" pitchFamily="2" charset="-122"/>
              </a:rPr>
              <a:t>没有阐明数据处理加工的操作类型。</a:t>
            </a:r>
          </a:p>
          <a:p>
            <a:pPr marL="571500" indent="-571500">
              <a:spcBef>
                <a:spcPct val="20000"/>
              </a:spcBef>
              <a:buClr>
                <a:schemeClr val="tx1"/>
              </a:buClr>
              <a:buSzPct val="70000"/>
              <a:buFont typeface="Wingdings" pitchFamily="2" charset="2"/>
              <a:buNone/>
            </a:pPr>
            <a:r>
              <a:rPr lang="zh-CN" altLang="en-US" sz="3000">
                <a:solidFill>
                  <a:schemeClr val="tx2"/>
                </a:solidFill>
                <a:ea typeface="黑体" pitchFamily="2" charset="-122"/>
              </a:rPr>
              <a:t>     专用计算机</a:t>
            </a:r>
            <a:r>
              <a:rPr lang="en-US" altLang="zh-CN" sz="3000">
                <a:solidFill>
                  <a:schemeClr val="tx2"/>
                </a:solidFill>
                <a:ea typeface="黑体" pitchFamily="2" charset="-122"/>
              </a:rPr>
              <a:t>or</a:t>
            </a:r>
            <a:r>
              <a:rPr lang="zh-CN" altLang="en-US" sz="3000">
                <a:solidFill>
                  <a:schemeClr val="tx2"/>
                </a:solidFill>
                <a:ea typeface="黑体" pitchFamily="2" charset="-122"/>
              </a:rPr>
              <a:t>通用计算机？</a:t>
            </a:r>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B3E1A1-0F0D-4FB8-A616-C950C9721DBE}" type="slidenum">
              <a:rPr lang="en-US" altLang="zh-CN"/>
              <a:pPr/>
              <a:t>30</a:t>
            </a:fld>
            <a:endParaRPr lang="en-US" altLang="zh-CN"/>
          </a:p>
        </p:txBody>
      </p:sp>
      <p:sp>
        <p:nvSpPr>
          <p:cNvPr id="835586" name="Text Box 2"/>
          <p:cNvSpPr txBox="1">
            <a:spLocks noChangeArrowheads="1"/>
          </p:cNvSpPr>
          <p:nvPr/>
        </p:nvSpPr>
        <p:spPr bwMode="auto">
          <a:xfrm>
            <a:off x="228600" y="1143000"/>
            <a:ext cx="8686800" cy="5386388"/>
          </a:xfrm>
          <a:prstGeom prst="rect">
            <a:avLst/>
          </a:prstGeom>
          <a:noFill/>
          <a:ln w="9525">
            <a:noFill/>
            <a:miter lim="800000"/>
            <a:headEnd/>
            <a:tailEnd/>
          </a:ln>
          <a:effectLst/>
        </p:spPr>
        <p:txBody>
          <a:bodyPr>
            <a:spAutoFit/>
          </a:bodyPr>
          <a:lstStyle/>
          <a:p>
            <a:pPr>
              <a:spcBef>
                <a:spcPct val="50000"/>
              </a:spcBef>
            </a:pPr>
            <a:r>
              <a:rPr kumimoji="1" lang="en-US" altLang="zh-CN" sz="2400">
                <a:solidFill>
                  <a:schemeClr val="bg1"/>
                </a:solidFill>
                <a:latin typeface="Times New Roman" pitchFamily="18" charset="0"/>
              </a:rPr>
              <a:t> </a:t>
            </a:r>
            <a:r>
              <a:rPr kumimoji="1" lang="zh-CN" altLang="en-US" sz="2400">
                <a:solidFill>
                  <a:schemeClr val="bg1"/>
                </a:solidFill>
                <a:latin typeface="Times New Roman" pitchFamily="18" charset="0"/>
              </a:rPr>
              <a:t>　　</a:t>
            </a:r>
            <a:r>
              <a:rPr kumimoji="1" lang="zh-CN" altLang="en-US" sz="2400" b="1">
                <a:solidFill>
                  <a:srgbClr val="0000FF"/>
                </a:solidFill>
                <a:latin typeface="Times New Roman" pitchFamily="18" charset="0"/>
                <a:ea typeface="黑体" pitchFamily="2" charset="-122"/>
              </a:rPr>
              <a:t>超导计算机是使用超导体元器件的高速计算机。所谓超导，是指有些物质在接近绝对零度（相当于</a:t>
            </a:r>
            <a:r>
              <a:rPr kumimoji="1" lang="en-US" altLang="zh-CN" sz="2400" b="1">
                <a:solidFill>
                  <a:srgbClr val="0000FF"/>
                </a:solidFill>
                <a:latin typeface="Times New Roman" pitchFamily="18" charset="0"/>
                <a:ea typeface="黑体" pitchFamily="2" charset="-122"/>
              </a:rPr>
              <a:t>-269</a:t>
            </a:r>
            <a:r>
              <a:rPr kumimoji="1" lang="zh-CN" altLang="en-US" sz="2400" b="1">
                <a:solidFill>
                  <a:srgbClr val="0000FF"/>
                </a:solidFill>
                <a:latin typeface="Times New Roman" pitchFamily="18" charset="0"/>
                <a:ea typeface="黑体" pitchFamily="2" charset="-122"/>
              </a:rPr>
              <a:t>摄氏度）时，电流流动是无阻力的。</a:t>
            </a:r>
            <a:r>
              <a:rPr kumimoji="1" lang="en-US" altLang="zh-CN" sz="2400" b="1">
                <a:solidFill>
                  <a:srgbClr val="0000FF"/>
                </a:solidFill>
                <a:latin typeface="Times New Roman" pitchFamily="18" charset="0"/>
                <a:ea typeface="黑体" pitchFamily="2" charset="-122"/>
              </a:rPr>
              <a:t>1962</a:t>
            </a:r>
            <a:r>
              <a:rPr kumimoji="1" lang="zh-CN" altLang="en-US" sz="2400" b="1">
                <a:solidFill>
                  <a:srgbClr val="0000FF"/>
                </a:solidFill>
                <a:latin typeface="Times New Roman" pitchFamily="18" charset="0"/>
                <a:ea typeface="黑体" pitchFamily="2" charset="-122"/>
              </a:rPr>
              <a:t>年，英国物理学家约瑟夫逊提出了超导隧道效应原理，即由超导体一绝缘体一超导体组成器件，当两端加电压时，电子便会像通过隧道一样无阻挡地从绝缘介质中穿过去，形成微小电流，而这一器件的两端是无电压的。约琴夫逊因此获得诺贝尔奖。</a:t>
            </a:r>
          </a:p>
          <a:p>
            <a:pPr>
              <a:spcBef>
                <a:spcPct val="50000"/>
              </a:spcBef>
            </a:pPr>
            <a:r>
              <a:rPr kumimoji="1" lang="zh-CN" altLang="en-US" sz="2400" b="1">
                <a:solidFill>
                  <a:srgbClr val="0000FF"/>
                </a:solidFill>
                <a:latin typeface="Times New Roman" pitchFamily="18" charset="0"/>
                <a:ea typeface="黑体" pitchFamily="2" charset="-122"/>
              </a:rPr>
              <a:t>　　用约瑟夫逊器件制成电子计算机，称为约瑟夫逊计算机，也就是超导计算机，又称超导电脑。这种电脑的耗电仅为用半导体器件制造的电脑所耗电的几千分之一，它执行一个指令只需十亿分之一秒，比半导体元件快</a:t>
            </a:r>
            <a:r>
              <a:rPr kumimoji="1" lang="en-US" altLang="zh-CN" sz="2400" b="1">
                <a:solidFill>
                  <a:srgbClr val="0000FF"/>
                </a:solidFill>
                <a:latin typeface="Times New Roman" pitchFamily="18" charset="0"/>
                <a:ea typeface="黑体" pitchFamily="2" charset="-122"/>
              </a:rPr>
              <a:t>10</a:t>
            </a:r>
            <a:r>
              <a:rPr kumimoji="1" lang="zh-CN" altLang="en-US" sz="2400" b="1">
                <a:solidFill>
                  <a:srgbClr val="0000FF"/>
                </a:solidFill>
                <a:latin typeface="Times New Roman" pitchFamily="18" charset="0"/>
                <a:ea typeface="黑体" pitchFamily="2" charset="-122"/>
              </a:rPr>
              <a:t>倍。日本电气技术研究所研制成世界上第一台完善的超导电脑，它采用了</a:t>
            </a:r>
            <a:r>
              <a:rPr kumimoji="1" lang="en-US" altLang="zh-CN" sz="2400" b="1">
                <a:solidFill>
                  <a:srgbClr val="0000FF"/>
                </a:solidFill>
                <a:latin typeface="Times New Roman" pitchFamily="18" charset="0"/>
                <a:ea typeface="黑体" pitchFamily="2" charset="-122"/>
              </a:rPr>
              <a:t>4</a:t>
            </a:r>
            <a:r>
              <a:rPr kumimoji="1" lang="zh-CN" altLang="en-US" sz="2400" b="1">
                <a:solidFill>
                  <a:srgbClr val="0000FF"/>
                </a:solidFill>
                <a:latin typeface="Times New Roman" pitchFamily="18" charset="0"/>
                <a:ea typeface="黑体" pitchFamily="2" charset="-122"/>
              </a:rPr>
              <a:t>个约瑟夫逊大规模集成电路，每个集成电路芯片只有</a:t>
            </a:r>
            <a:r>
              <a:rPr kumimoji="1" lang="en-US" altLang="zh-CN" sz="2400" b="1">
                <a:solidFill>
                  <a:srgbClr val="0000FF"/>
                </a:solidFill>
                <a:latin typeface="Times New Roman" pitchFamily="18" charset="0"/>
                <a:ea typeface="黑体" pitchFamily="2" charset="-122"/>
              </a:rPr>
              <a:t>3~5</a:t>
            </a:r>
            <a:r>
              <a:rPr kumimoji="1" lang="zh-CN" altLang="en-US" sz="2400" b="1">
                <a:solidFill>
                  <a:srgbClr val="0000FF"/>
                </a:solidFill>
                <a:latin typeface="Times New Roman" pitchFamily="18" charset="0"/>
                <a:ea typeface="黑体" pitchFamily="2" charset="-122"/>
              </a:rPr>
              <a:t>立方毫米大小，每个芯片上有上千个约瑟夫逊元件。　</a:t>
            </a:r>
          </a:p>
        </p:txBody>
      </p:sp>
      <p:sp>
        <p:nvSpPr>
          <p:cNvPr id="835587" name="WordArt 3"/>
          <p:cNvSpPr>
            <a:spLocks noChangeArrowheads="1" noChangeShapeType="1" noTextEdit="1"/>
          </p:cNvSpPr>
          <p:nvPr/>
        </p:nvSpPr>
        <p:spPr bwMode="auto">
          <a:xfrm>
            <a:off x="3124200" y="228600"/>
            <a:ext cx="3254375" cy="990600"/>
          </a:xfrm>
          <a:prstGeom prst="rect">
            <a:avLst/>
          </a:prstGeom>
        </p:spPr>
        <p:txBody>
          <a:bodyPr wrap="none" fromWordArt="1">
            <a:prstTxWarp prst="textDeflate">
              <a:avLst>
                <a:gd name="adj" fmla="val 26227"/>
              </a:avLst>
            </a:prstTxWarp>
          </a:bodyPr>
          <a:lstStyle/>
          <a:p>
            <a:pPr algn="ctr"/>
            <a:r>
              <a:rPr lang="zh-CN" altLang="en-US" sz="3600" b="1" kern="10">
                <a:ln w="9525">
                  <a:solidFill>
                    <a:srgbClr val="000000"/>
                  </a:solidFill>
                  <a:round/>
                  <a:headEnd/>
                  <a:tailEnd/>
                </a:ln>
                <a:solidFill>
                  <a:srgbClr val="000000"/>
                </a:solidFill>
                <a:latin typeface="宋体"/>
                <a:ea typeface="宋体"/>
              </a:rPr>
              <a:t>高速超导计算机</a:t>
            </a: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A96CA69-010A-4100-A0FF-EDA45E6DADEE}" type="slidenum">
              <a:rPr lang="en-US" altLang="zh-CN"/>
              <a:pPr/>
              <a:t>31</a:t>
            </a:fld>
            <a:endParaRPr lang="en-US" altLang="zh-CN"/>
          </a:p>
        </p:txBody>
      </p:sp>
      <p:sp>
        <p:nvSpPr>
          <p:cNvPr id="836610" name="Text Box 2"/>
          <p:cNvSpPr txBox="1">
            <a:spLocks noChangeArrowheads="1"/>
          </p:cNvSpPr>
          <p:nvPr/>
        </p:nvSpPr>
        <p:spPr bwMode="auto">
          <a:xfrm>
            <a:off x="250825" y="765175"/>
            <a:ext cx="8610600" cy="5632311"/>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chemeClr val="bg1"/>
                </a:solidFill>
                <a:latin typeface="Times New Roman" pitchFamily="18" charset="0"/>
              </a:rPr>
              <a:t> </a:t>
            </a:r>
            <a:r>
              <a:rPr kumimoji="1" lang="zh-CN" altLang="en-US" sz="2400" dirty="0">
                <a:solidFill>
                  <a:schemeClr val="bg1"/>
                </a:solidFill>
                <a:latin typeface="Times New Roman" pitchFamily="18" charset="0"/>
              </a:rPr>
              <a:t>　   </a:t>
            </a:r>
            <a:r>
              <a:rPr kumimoji="1" lang="zh-CN" altLang="en-US" sz="2400" b="1" dirty="0">
                <a:solidFill>
                  <a:srgbClr val="0000FF"/>
                </a:solidFill>
                <a:latin typeface="Times New Roman" pitchFamily="18" charset="0"/>
                <a:ea typeface="黑体" pitchFamily="2" charset="-122"/>
              </a:rPr>
              <a:t>光计算机是利用光作为载体进行信息处理的计算机。</a:t>
            </a:r>
            <a:r>
              <a:rPr kumimoji="1" lang="en-US" altLang="zh-CN" sz="2400" b="1" dirty="0">
                <a:solidFill>
                  <a:srgbClr val="0000FF"/>
                </a:solidFill>
                <a:latin typeface="Times New Roman" pitchFamily="18" charset="0"/>
                <a:ea typeface="黑体" pitchFamily="2" charset="-122"/>
              </a:rPr>
              <a:t>1990</a:t>
            </a:r>
            <a:r>
              <a:rPr kumimoji="1" lang="zh-CN" altLang="en-US" sz="2400" b="1" dirty="0">
                <a:solidFill>
                  <a:srgbClr val="0000FF"/>
                </a:solidFill>
                <a:latin typeface="Times New Roman" pitchFamily="18" charset="0"/>
                <a:ea typeface="黑体" pitchFamily="2" charset="-122"/>
              </a:rPr>
              <a:t>年，美国的贝尔实验室推出了一台由激光器，透镜，反射镜等组成的计算机。这就是光计算机的雏形。随后，英，法，比，德，意等国的</a:t>
            </a:r>
            <a:r>
              <a:rPr kumimoji="1" lang="en-US" altLang="zh-CN" sz="2400" b="1" dirty="0">
                <a:solidFill>
                  <a:srgbClr val="0000FF"/>
                </a:solidFill>
                <a:latin typeface="Times New Roman" pitchFamily="18" charset="0"/>
                <a:ea typeface="黑体" pitchFamily="2" charset="-122"/>
              </a:rPr>
              <a:t>70</a:t>
            </a:r>
            <a:r>
              <a:rPr kumimoji="1" lang="zh-CN" altLang="en-US" sz="2400" b="1" dirty="0">
                <a:solidFill>
                  <a:srgbClr val="0000FF"/>
                </a:solidFill>
                <a:latin typeface="Times New Roman" pitchFamily="18" charset="0"/>
                <a:ea typeface="黑体" pitchFamily="2" charset="-122"/>
              </a:rPr>
              <a:t>多名科学家研制成功了一台光计算机，其运算速度比普通的电子计算机快</a:t>
            </a:r>
            <a:r>
              <a:rPr kumimoji="1" lang="en-US" altLang="zh-CN" sz="2400" b="1" dirty="0">
                <a:solidFill>
                  <a:srgbClr val="0000FF"/>
                </a:solidFill>
                <a:latin typeface="Times New Roman" pitchFamily="18" charset="0"/>
                <a:ea typeface="黑体" pitchFamily="2" charset="-122"/>
              </a:rPr>
              <a:t>1000</a:t>
            </a:r>
            <a:r>
              <a:rPr kumimoji="1" lang="zh-CN" altLang="en-US" sz="2400" b="1" dirty="0">
                <a:solidFill>
                  <a:srgbClr val="0000FF"/>
                </a:solidFill>
                <a:latin typeface="Times New Roman" pitchFamily="18" charset="0"/>
                <a:ea typeface="黑体" pitchFamily="2" charset="-122"/>
              </a:rPr>
              <a:t>倍。光计算机又叫光脑。电脑是靠电荷在线路中的流动来处理信息的，而光脑则是靠激光束进入由反射镜和透镜组成的阵列中来对信息进行处理的。与电脑相似之处是，光脑也靠产生一系列逻辑操作来处理和解决问题。激光束对信息的处理速度可达现有半导体硅器件的</a:t>
            </a:r>
            <a:r>
              <a:rPr kumimoji="1" lang="en-US" altLang="zh-CN" sz="2400" b="1" dirty="0">
                <a:solidFill>
                  <a:srgbClr val="0000FF"/>
                </a:solidFill>
                <a:latin typeface="Times New Roman" pitchFamily="18" charset="0"/>
                <a:ea typeface="黑体" pitchFamily="2" charset="-122"/>
              </a:rPr>
              <a:t>1000</a:t>
            </a:r>
            <a:r>
              <a:rPr kumimoji="1" lang="zh-CN" altLang="en-US" sz="2400" b="1" dirty="0">
                <a:solidFill>
                  <a:srgbClr val="0000FF"/>
                </a:solidFill>
                <a:latin typeface="Times New Roman" pitchFamily="18" charset="0"/>
                <a:ea typeface="黑体" pitchFamily="2" charset="-122"/>
              </a:rPr>
              <a:t>倍。光子不像电子那样需要在导线中传播，即使在光线相交时，它们之间也不会相互影响，光束的这种互不干扰的特性，使得光脑能够在极小的空间内开辟很多平行的信息通道，密度大得惊人。一块截面为</a:t>
            </a:r>
            <a:r>
              <a:rPr kumimoji="1" lang="en-US" altLang="zh-CN" sz="2400" b="1" dirty="0">
                <a:solidFill>
                  <a:srgbClr val="0000FF"/>
                </a:solidFill>
                <a:latin typeface="Times New Roman" pitchFamily="18" charset="0"/>
                <a:ea typeface="黑体" pitchFamily="2" charset="-122"/>
              </a:rPr>
              <a:t>5</a:t>
            </a:r>
            <a:r>
              <a:rPr kumimoji="1" lang="zh-CN" altLang="en-US" sz="2400" b="1" dirty="0">
                <a:solidFill>
                  <a:srgbClr val="0000FF"/>
                </a:solidFill>
                <a:latin typeface="Times New Roman" pitchFamily="18" charset="0"/>
                <a:ea typeface="黑体" pitchFamily="2" charset="-122"/>
              </a:rPr>
              <a:t>分硬币大小的棱镜，其通过能力超过全球现有全部电话电缆的许多倍。贝尔实验室研制成功的光学转换器，在字母</a:t>
            </a:r>
            <a:r>
              <a:rPr kumimoji="1" lang="en-US" altLang="zh-CN" sz="2400" b="1" dirty="0">
                <a:solidFill>
                  <a:srgbClr val="0000FF"/>
                </a:solidFill>
                <a:latin typeface="Times New Roman" pitchFamily="18" charset="0"/>
                <a:ea typeface="黑体" pitchFamily="2" charset="-122"/>
              </a:rPr>
              <a:t>O</a:t>
            </a:r>
            <a:r>
              <a:rPr kumimoji="1" lang="zh-CN" altLang="en-US" sz="2400" b="1" dirty="0">
                <a:solidFill>
                  <a:srgbClr val="0000FF"/>
                </a:solidFill>
                <a:latin typeface="Times New Roman" pitchFamily="18" charset="0"/>
                <a:ea typeface="黑体" pitchFamily="2" charset="-122"/>
              </a:rPr>
              <a:t>中可以装入</a:t>
            </a:r>
            <a:r>
              <a:rPr kumimoji="1" lang="en-US" altLang="zh-CN" sz="2400" b="1" dirty="0">
                <a:solidFill>
                  <a:srgbClr val="0000FF"/>
                </a:solidFill>
                <a:latin typeface="Times New Roman" pitchFamily="18" charset="0"/>
                <a:ea typeface="黑体" pitchFamily="2" charset="-122"/>
              </a:rPr>
              <a:t>2000</a:t>
            </a:r>
            <a:r>
              <a:rPr kumimoji="1" lang="zh-CN" altLang="en-US" sz="2400" b="1" dirty="0">
                <a:solidFill>
                  <a:srgbClr val="0000FF"/>
                </a:solidFill>
                <a:latin typeface="Times New Roman" pitchFamily="18" charset="0"/>
                <a:ea typeface="黑体" pitchFamily="2" charset="-122"/>
              </a:rPr>
              <a:t>个信息</a:t>
            </a:r>
            <a:r>
              <a:rPr kumimoji="1" lang="zh-CN" altLang="en-US" sz="2400" b="1">
                <a:solidFill>
                  <a:srgbClr val="0000FF"/>
                </a:solidFill>
                <a:latin typeface="Times New Roman" pitchFamily="18" charset="0"/>
                <a:ea typeface="黑体" pitchFamily="2" charset="-122"/>
              </a:rPr>
              <a:t>通道</a:t>
            </a:r>
            <a:r>
              <a:rPr kumimoji="1" lang="zh-CN" altLang="en-US" sz="2400" b="1" smtClean="0">
                <a:solidFill>
                  <a:srgbClr val="0000FF"/>
                </a:solidFill>
                <a:latin typeface="Times New Roman" pitchFamily="18" charset="0"/>
                <a:ea typeface="黑体" pitchFamily="2" charset="-122"/>
              </a:rPr>
              <a:t>。</a:t>
            </a:r>
            <a:endParaRPr kumimoji="1" lang="zh-CN" altLang="en-US" sz="2400" b="1" dirty="0">
              <a:solidFill>
                <a:srgbClr val="0000FF"/>
              </a:solidFill>
              <a:latin typeface="Times New Roman" pitchFamily="18" charset="0"/>
              <a:ea typeface="黑体" pitchFamily="2" charset="-122"/>
            </a:endParaRPr>
          </a:p>
        </p:txBody>
      </p:sp>
      <p:sp>
        <p:nvSpPr>
          <p:cNvPr id="836611" name="WordArt 3"/>
          <p:cNvSpPr>
            <a:spLocks noChangeArrowheads="1" noChangeShapeType="1" noTextEdit="1"/>
          </p:cNvSpPr>
          <p:nvPr/>
        </p:nvSpPr>
        <p:spPr bwMode="auto">
          <a:xfrm>
            <a:off x="2195513" y="188913"/>
            <a:ext cx="4572000" cy="3603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800000"/>
                  </a:solidFill>
                  <a:round/>
                  <a:headEnd/>
                  <a:tailEnd/>
                </a:ln>
                <a:solidFill>
                  <a:srgbClr val="FFFF00"/>
                </a:solidFill>
                <a:effectLst>
                  <a:outerShdw dist="45791" dir="2021404" algn="ctr" rotWithShape="0">
                    <a:srgbClr val="C0C0C0"/>
                  </a:outerShdw>
                </a:effectLst>
                <a:latin typeface="隶书"/>
                <a:ea typeface="隶书"/>
              </a:rPr>
              <a:t>光计算机</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36611"/>
                                        </p:tgtEl>
                                        <p:attrNameLst>
                                          <p:attrName>style.visibility</p:attrName>
                                        </p:attrNameLst>
                                      </p:cBhvr>
                                      <p:to>
                                        <p:strVal val="visible"/>
                                      </p:to>
                                    </p:set>
                                    <p:anim calcmode="lin" valueType="num">
                                      <p:cBhvr>
                                        <p:cTn id="7" dur="500" fill="hold"/>
                                        <p:tgtEl>
                                          <p:spTgt spid="836611"/>
                                        </p:tgtEl>
                                        <p:attrNameLst>
                                          <p:attrName>ppt_w</p:attrName>
                                        </p:attrNameLst>
                                      </p:cBhvr>
                                      <p:tavLst>
                                        <p:tav tm="0">
                                          <p:val>
                                            <p:strVal val="4*#ppt_w"/>
                                          </p:val>
                                        </p:tav>
                                        <p:tav tm="100000">
                                          <p:val>
                                            <p:strVal val="#ppt_w"/>
                                          </p:val>
                                        </p:tav>
                                      </p:tavLst>
                                    </p:anim>
                                    <p:anim calcmode="lin" valueType="num">
                                      <p:cBhvr>
                                        <p:cTn id="8" dur="500" fill="hold"/>
                                        <p:tgtEl>
                                          <p:spTgt spid="83661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9AC6915-B9AD-4C98-BEE0-B144ACC5BAAB}" type="slidenum">
              <a:rPr lang="en-US" altLang="zh-CN"/>
              <a:pPr/>
              <a:t>4</a:t>
            </a:fld>
            <a:endParaRPr lang="en-US" altLang="zh-CN"/>
          </a:p>
        </p:txBody>
      </p:sp>
      <p:sp>
        <p:nvSpPr>
          <p:cNvPr id="839682" name="Rectangle 2"/>
          <p:cNvSpPr>
            <a:spLocks noGrp="1" noChangeArrowheads="1"/>
          </p:cNvSpPr>
          <p:nvPr>
            <p:ph type="body" idx="1"/>
          </p:nvPr>
        </p:nvSpPr>
        <p:spPr bwMode="auto">
          <a:xfrm>
            <a:off x="457200" y="333375"/>
            <a:ext cx="8229600" cy="7921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一</a:t>
            </a:r>
            <a:r>
              <a:rPr lang="en-US" altLang="zh-CN">
                <a:solidFill>
                  <a:schemeClr val="tx1"/>
                </a:solidFill>
                <a:ea typeface="黑体" pitchFamily="2" charset="-122"/>
              </a:rPr>
              <a:t>.</a:t>
            </a:r>
            <a:r>
              <a:rPr lang="zh-CN" altLang="en-US">
                <a:solidFill>
                  <a:schemeClr val="tx1"/>
                </a:solidFill>
                <a:ea typeface="黑体" pitchFamily="2" charset="-122"/>
              </a:rPr>
              <a:t>数据处理器模型</a:t>
            </a:r>
            <a:endParaRPr lang="zh-CN" altLang="en-US">
              <a:solidFill>
                <a:srgbClr val="0000FF"/>
              </a:solidFill>
              <a:ea typeface="黑体" pitchFamily="2" charset="-122"/>
            </a:endParaRPr>
          </a:p>
        </p:txBody>
      </p:sp>
      <p:pic>
        <p:nvPicPr>
          <p:cNvPr id="839683" name="Picture 3"/>
          <p:cNvPicPr>
            <a:picLocks noChangeAspect="1" noChangeArrowheads="1"/>
          </p:cNvPicPr>
          <p:nvPr/>
        </p:nvPicPr>
        <p:blipFill>
          <a:blip r:embed="rId2"/>
          <a:srcRect/>
          <a:stretch>
            <a:fillRect/>
          </a:stretch>
        </p:blipFill>
        <p:spPr bwMode="auto">
          <a:xfrm>
            <a:off x="323850" y="1341438"/>
            <a:ext cx="8629650" cy="873125"/>
          </a:xfrm>
          <a:prstGeom prst="rect">
            <a:avLst/>
          </a:prstGeom>
          <a:noFill/>
          <a:ln w="9525">
            <a:noFill/>
            <a:miter lim="800000"/>
            <a:headEnd/>
            <a:tailEnd/>
          </a:ln>
          <a:effectLst/>
        </p:spPr>
      </p:pic>
      <p:sp>
        <p:nvSpPr>
          <p:cNvPr id="839684" name="Rectangle 4"/>
          <p:cNvSpPr>
            <a:spLocks noChangeArrowheads="1"/>
          </p:cNvSpPr>
          <p:nvPr/>
        </p:nvSpPr>
        <p:spPr bwMode="auto">
          <a:xfrm>
            <a:off x="468313" y="2708275"/>
            <a:ext cx="8351837" cy="3097213"/>
          </a:xfrm>
          <a:prstGeom prst="rect">
            <a:avLst/>
          </a:prstGeom>
          <a:noFill/>
          <a:ln w="9525">
            <a:noFill/>
            <a:miter lim="800000"/>
            <a:headEnd/>
            <a:tailEnd/>
          </a:ln>
          <a:effectLst/>
        </p:spPr>
        <p:txBody>
          <a:bodyPr/>
          <a:lstStyle/>
          <a:p>
            <a:pPr marL="571500" indent="-571500">
              <a:spcBef>
                <a:spcPct val="20000"/>
              </a:spcBef>
              <a:buClr>
                <a:schemeClr val="tx1"/>
              </a:buClr>
              <a:buSzPct val="70000"/>
              <a:buFont typeface="Wingdings" pitchFamily="2" charset="2"/>
              <a:buNone/>
            </a:pPr>
            <a:r>
              <a:rPr lang="zh-CN" altLang="en-US" sz="3000">
                <a:solidFill>
                  <a:srgbClr val="FF0000"/>
                </a:solidFill>
                <a:ea typeface="黑体" pitchFamily="2" charset="-122"/>
              </a:rPr>
              <a:t>存在什么问题？</a:t>
            </a:r>
          </a:p>
          <a:p>
            <a:pPr marL="571500" indent="-571500">
              <a:spcBef>
                <a:spcPct val="20000"/>
              </a:spcBef>
              <a:buClr>
                <a:schemeClr val="tx1"/>
              </a:buClr>
              <a:buSzPct val="70000"/>
              <a:buFont typeface="Wingdings" pitchFamily="2" charset="2"/>
              <a:buAutoNum type="arabicPeriod"/>
            </a:pPr>
            <a:r>
              <a:rPr lang="zh-CN" altLang="en-US" sz="3000">
                <a:solidFill>
                  <a:schemeClr val="tx2"/>
                </a:solidFill>
                <a:ea typeface="黑体" pitchFamily="2" charset="-122"/>
              </a:rPr>
              <a:t>太广泛，便携式的计算器也符合该定义。</a:t>
            </a:r>
          </a:p>
          <a:p>
            <a:pPr marL="571500" indent="-571500">
              <a:spcBef>
                <a:spcPct val="20000"/>
              </a:spcBef>
              <a:buClr>
                <a:schemeClr val="tx1"/>
              </a:buClr>
              <a:buSzPct val="70000"/>
              <a:buFont typeface="Wingdings" pitchFamily="2" charset="2"/>
              <a:buAutoNum type="arabicPeriod"/>
            </a:pPr>
            <a:r>
              <a:rPr lang="zh-CN" altLang="en-US" sz="3000">
                <a:solidFill>
                  <a:schemeClr val="tx2"/>
                </a:solidFill>
                <a:ea typeface="黑体" pitchFamily="2" charset="-122"/>
              </a:rPr>
              <a:t>没有阐明数据处理加工的操作类型。专用计算机</a:t>
            </a:r>
            <a:r>
              <a:rPr lang="en-US" altLang="zh-CN" sz="3000">
                <a:solidFill>
                  <a:schemeClr val="tx2"/>
                </a:solidFill>
                <a:ea typeface="黑体" pitchFamily="2" charset="-122"/>
              </a:rPr>
              <a:t>or</a:t>
            </a:r>
            <a:r>
              <a:rPr lang="zh-CN" altLang="en-US" sz="3000">
                <a:solidFill>
                  <a:schemeClr val="tx2"/>
                </a:solidFill>
                <a:ea typeface="黑体" pitchFamily="2" charset="-122"/>
              </a:rPr>
              <a:t>通用计算机不明确？</a:t>
            </a:r>
          </a:p>
          <a:p>
            <a:pPr marL="571500" indent="-571500">
              <a:spcBef>
                <a:spcPct val="20000"/>
              </a:spcBef>
              <a:buClr>
                <a:schemeClr val="tx1"/>
              </a:buClr>
              <a:buSzPct val="70000"/>
              <a:buFont typeface="Wingdings" pitchFamily="2" charset="2"/>
              <a:buNone/>
            </a:pPr>
            <a:r>
              <a:rPr lang="zh-CN" altLang="en-US" sz="3000">
                <a:solidFill>
                  <a:srgbClr val="FF0000"/>
                </a:solidFill>
                <a:ea typeface="黑体" pitchFamily="2" charset="-122"/>
              </a:rPr>
              <a:t>适用于用来定义完成某种特定任务的专用计算机</a:t>
            </a:r>
          </a:p>
          <a:p>
            <a:pPr marL="571500" indent="-571500">
              <a:spcBef>
                <a:spcPct val="20000"/>
              </a:spcBef>
              <a:buClr>
                <a:schemeClr val="tx1"/>
              </a:buClr>
              <a:buSzPct val="70000"/>
              <a:buFont typeface="Wingdings" pitchFamily="2" charset="2"/>
              <a:buNone/>
            </a:pPr>
            <a:r>
              <a:rPr lang="zh-CN" altLang="en-US" sz="3000">
                <a:solidFill>
                  <a:srgbClr val="FF0000"/>
                </a:solidFill>
                <a:ea typeface="黑体" pitchFamily="2" charset="-122"/>
              </a:rPr>
              <a:t>模型。</a:t>
            </a: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220C0C1-26B1-4E23-844B-4AF73C53CE2F}" type="slidenum">
              <a:rPr lang="en-US" altLang="zh-CN"/>
              <a:pPr/>
              <a:t>5</a:t>
            </a:fld>
            <a:endParaRPr lang="en-US" altLang="zh-CN"/>
          </a:p>
        </p:txBody>
      </p:sp>
      <p:sp>
        <p:nvSpPr>
          <p:cNvPr id="838658" name="Rectangle 2"/>
          <p:cNvSpPr>
            <a:spLocks noGrp="1" noChangeArrowheads="1"/>
          </p:cNvSpPr>
          <p:nvPr>
            <p:ph type="body" idx="1"/>
          </p:nvPr>
        </p:nvSpPr>
        <p:spPr bwMode="auto">
          <a:xfrm>
            <a:off x="323850" y="0"/>
            <a:ext cx="8229600" cy="765175"/>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二</a:t>
            </a:r>
            <a:r>
              <a:rPr lang="en-US" altLang="zh-CN">
                <a:solidFill>
                  <a:schemeClr val="tx1"/>
                </a:solidFill>
                <a:ea typeface="黑体" pitchFamily="2" charset="-122"/>
              </a:rPr>
              <a:t>.</a:t>
            </a:r>
            <a:r>
              <a:rPr lang="zh-CN" altLang="en-US">
                <a:solidFill>
                  <a:schemeClr val="tx1"/>
                </a:solidFill>
                <a:ea typeface="黑体" pitchFamily="2" charset="-122"/>
              </a:rPr>
              <a:t>可编程数据处理器模型</a:t>
            </a:r>
          </a:p>
        </p:txBody>
      </p:sp>
      <p:pic>
        <p:nvPicPr>
          <p:cNvPr id="838660" name="Picture 4"/>
          <p:cNvPicPr>
            <a:picLocks noChangeAspect="1" noChangeArrowheads="1"/>
          </p:cNvPicPr>
          <p:nvPr/>
        </p:nvPicPr>
        <p:blipFill>
          <a:blip r:embed="rId2"/>
          <a:srcRect/>
          <a:stretch>
            <a:fillRect/>
          </a:stretch>
        </p:blipFill>
        <p:spPr bwMode="auto">
          <a:xfrm>
            <a:off x="179388" y="1125538"/>
            <a:ext cx="8629650" cy="2676525"/>
          </a:xfrm>
          <a:prstGeom prst="rect">
            <a:avLst/>
          </a:prstGeom>
          <a:noFill/>
          <a:ln w="9525">
            <a:noFill/>
            <a:miter lim="800000"/>
            <a:headEnd/>
            <a:tailEnd/>
          </a:ln>
          <a:effectLst/>
        </p:spPr>
      </p:pic>
      <p:sp>
        <p:nvSpPr>
          <p:cNvPr id="838662" name="Rectangle 6"/>
          <p:cNvSpPr>
            <a:spLocks noChangeArrowheads="1"/>
          </p:cNvSpPr>
          <p:nvPr/>
        </p:nvSpPr>
        <p:spPr bwMode="auto">
          <a:xfrm>
            <a:off x="539750" y="4292600"/>
            <a:ext cx="7993063" cy="1800225"/>
          </a:xfrm>
          <a:prstGeom prst="rect">
            <a:avLst/>
          </a:prstGeom>
          <a:noFill/>
          <a:ln w="9525">
            <a:noFill/>
            <a:miter lim="800000"/>
            <a:headEnd/>
            <a:tailEnd/>
          </a:ln>
          <a:effectLst/>
        </p:spPr>
        <p:txBody>
          <a:bodyPr/>
          <a:lstStyle/>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通用的计算机模型：增加了</a:t>
            </a:r>
            <a:r>
              <a:rPr lang="zh-CN" altLang="en-US" sz="3000">
                <a:solidFill>
                  <a:srgbClr val="FF0000"/>
                </a:solidFill>
                <a:ea typeface="黑体" pitchFamily="2" charset="-122"/>
              </a:rPr>
              <a:t>“程序”</a:t>
            </a:r>
            <a:r>
              <a:rPr lang="zh-CN" altLang="en-US" sz="3000">
                <a:solidFill>
                  <a:schemeClr val="tx2"/>
                </a:solidFill>
                <a:ea typeface="黑体" pitchFamily="2" charset="-122"/>
              </a:rPr>
              <a:t>元素。</a:t>
            </a:r>
          </a:p>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程序：指令的有序集合，完成某种功能或任务。</a:t>
            </a:r>
          </a:p>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输出数据取决于“输入数据”和“程序”两个因素。</a:t>
            </a: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8189C96-3B40-4357-BA67-8E263A715B9F}" type="slidenum">
              <a:rPr lang="en-US" altLang="zh-CN"/>
              <a:pPr/>
              <a:t>6</a:t>
            </a:fld>
            <a:endParaRPr lang="en-US" altLang="zh-CN"/>
          </a:p>
        </p:txBody>
      </p:sp>
      <p:sp>
        <p:nvSpPr>
          <p:cNvPr id="841730" name="Rectangle 2"/>
          <p:cNvSpPr>
            <a:spLocks noGrp="1" noChangeArrowheads="1"/>
          </p:cNvSpPr>
          <p:nvPr>
            <p:ph type="body" idx="1"/>
          </p:nvPr>
        </p:nvSpPr>
        <p:spPr bwMode="auto">
          <a:xfrm>
            <a:off x="323850" y="0"/>
            <a:ext cx="8229600" cy="765175"/>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二</a:t>
            </a:r>
            <a:r>
              <a:rPr lang="en-US" altLang="zh-CN">
                <a:solidFill>
                  <a:schemeClr val="tx1"/>
                </a:solidFill>
                <a:ea typeface="黑体" pitchFamily="2" charset="-122"/>
              </a:rPr>
              <a:t>.</a:t>
            </a:r>
            <a:r>
              <a:rPr lang="zh-CN" altLang="en-US">
                <a:solidFill>
                  <a:schemeClr val="tx1"/>
                </a:solidFill>
                <a:ea typeface="黑体" pitchFamily="2" charset="-122"/>
              </a:rPr>
              <a:t>可编程数据处理器模型</a:t>
            </a:r>
          </a:p>
        </p:txBody>
      </p:sp>
      <p:sp>
        <p:nvSpPr>
          <p:cNvPr id="841732" name="Rectangle 4"/>
          <p:cNvSpPr>
            <a:spLocks noChangeArrowheads="1"/>
          </p:cNvSpPr>
          <p:nvPr/>
        </p:nvSpPr>
        <p:spPr bwMode="auto">
          <a:xfrm>
            <a:off x="539750" y="5445125"/>
            <a:ext cx="7993063" cy="647700"/>
          </a:xfrm>
          <a:prstGeom prst="rect">
            <a:avLst/>
          </a:prstGeom>
          <a:noFill/>
          <a:ln w="9525">
            <a:noFill/>
            <a:miter lim="800000"/>
            <a:headEnd/>
            <a:tailEnd/>
          </a:ln>
          <a:effectLst/>
        </p:spPr>
        <p:txBody>
          <a:bodyPr/>
          <a:lstStyle/>
          <a:p>
            <a:pPr marL="342900" indent="-342900" algn="ctr">
              <a:spcBef>
                <a:spcPct val="20000"/>
              </a:spcBef>
              <a:buClr>
                <a:schemeClr val="tx1"/>
              </a:buClr>
              <a:buSzPct val="70000"/>
              <a:buFont typeface="Wingdings" pitchFamily="2" charset="2"/>
              <a:buNone/>
            </a:pPr>
            <a:r>
              <a:rPr lang="zh-CN" altLang="en-US" sz="3000">
                <a:solidFill>
                  <a:schemeClr val="tx2"/>
                </a:solidFill>
                <a:ea typeface="黑体" pitchFamily="2" charset="-122"/>
              </a:rPr>
              <a:t>相同的程序，不同的输入数据，不同的输出。</a:t>
            </a:r>
          </a:p>
        </p:txBody>
      </p:sp>
      <p:pic>
        <p:nvPicPr>
          <p:cNvPr id="841733" name="Picture 5"/>
          <p:cNvPicPr>
            <a:picLocks noChangeAspect="1" noChangeArrowheads="1"/>
          </p:cNvPicPr>
          <p:nvPr/>
        </p:nvPicPr>
        <p:blipFill>
          <a:blip r:embed="rId2"/>
          <a:srcRect/>
          <a:stretch>
            <a:fillRect/>
          </a:stretch>
        </p:blipFill>
        <p:spPr bwMode="auto">
          <a:xfrm>
            <a:off x="1042988" y="620713"/>
            <a:ext cx="6862762" cy="4843462"/>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622DBEB-7237-4555-BE8E-D41A521A7F54}" type="slidenum">
              <a:rPr lang="en-US" altLang="zh-CN"/>
              <a:pPr/>
              <a:t>7</a:t>
            </a:fld>
            <a:endParaRPr lang="en-US" altLang="zh-CN"/>
          </a:p>
        </p:txBody>
      </p:sp>
      <p:sp>
        <p:nvSpPr>
          <p:cNvPr id="842754" name="Rectangle 2"/>
          <p:cNvSpPr>
            <a:spLocks noGrp="1" noChangeArrowheads="1"/>
          </p:cNvSpPr>
          <p:nvPr>
            <p:ph type="body" idx="1"/>
          </p:nvPr>
        </p:nvSpPr>
        <p:spPr bwMode="auto">
          <a:xfrm>
            <a:off x="323850" y="0"/>
            <a:ext cx="8229600" cy="765175"/>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二</a:t>
            </a:r>
            <a:r>
              <a:rPr lang="en-US" altLang="zh-CN">
                <a:solidFill>
                  <a:schemeClr val="tx1"/>
                </a:solidFill>
                <a:ea typeface="黑体" pitchFamily="2" charset="-122"/>
              </a:rPr>
              <a:t>.</a:t>
            </a:r>
            <a:r>
              <a:rPr lang="zh-CN" altLang="en-US">
                <a:solidFill>
                  <a:schemeClr val="tx1"/>
                </a:solidFill>
                <a:ea typeface="黑体" pitchFamily="2" charset="-122"/>
              </a:rPr>
              <a:t>可编程数据处理器模型</a:t>
            </a:r>
          </a:p>
        </p:txBody>
      </p:sp>
      <p:sp>
        <p:nvSpPr>
          <p:cNvPr id="842755" name="Rectangle 3"/>
          <p:cNvSpPr>
            <a:spLocks noChangeArrowheads="1"/>
          </p:cNvSpPr>
          <p:nvPr/>
        </p:nvSpPr>
        <p:spPr bwMode="auto">
          <a:xfrm>
            <a:off x="539750" y="5445125"/>
            <a:ext cx="7993063" cy="647700"/>
          </a:xfrm>
          <a:prstGeom prst="rect">
            <a:avLst/>
          </a:prstGeom>
          <a:noFill/>
          <a:ln w="9525">
            <a:noFill/>
            <a:miter lim="800000"/>
            <a:headEnd/>
            <a:tailEnd/>
          </a:ln>
          <a:effectLst/>
        </p:spPr>
        <p:txBody>
          <a:bodyPr/>
          <a:lstStyle/>
          <a:p>
            <a:pPr marL="342900" indent="-342900" algn="ctr">
              <a:spcBef>
                <a:spcPct val="20000"/>
              </a:spcBef>
              <a:buClr>
                <a:schemeClr val="tx1"/>
              </a:buClr>
              <a:buSzPct val="70000"/>
              <a:buFont typeface="Wingdings" pitchFamily="2" charset="2"/>
              <a:buNone/>
            </a:pPr>
            <a:r>
              <a:rPr lang="zh-CN" altLang="en-US" sz="3000">
                <a:solidFill>
                  <a:schemeClr val="tx2"/>
                </a:solidFill>
                <a:ea typeface="黑体" pitchFamily="2" charset="-122"/>
              </a:rPr>
              <a:t>不同的程序，相同的输入数据，不同的输出。</a:t>
            </a:r>
          </a:p>
        </p:txBody>
      </p:sp>
      <p:pic>
        <p:nvPicPr>
          <p:cNvPr id="842757" name="Picture 5"/>
          <p:cNvPicPr>
            <a:picLocks noChangeAspect="1" noChangeArrowheads="1"/>
          </p:cNvPicPr>
          <p:nvPr/>
        </p:nvPicPr>
        <p:blipFill>
          <a:blip r:embed="rId2"/>
          <a:srcRect/>
          <a:stretch>
            <a:fillRect/>
          </a:stretch>
        </p:blipFill>
        <p:spPr bwMode="auto">
          <a:xfrm>
            <a:off x="1403350" y="647700"/>
            <a:ext cx="6121400" cy="4581525"/>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157C9AC-8AA1-4378-8EB5-44E6509962A4}" type="slidenum">
              <a:rPr lang="en-US" altLang="zh-CN"/>
              <a:pPr/>
              <a:t>8</a:t>
            </a:fld>
            <a:endParaRPr lang="en-US" altLang="zh-CN"/>
          </a:p>
        </p:txBody>
      </p:sp>
      <p:sp>
        <p:nvSpPr>
          <p:cNvPr id="843778" name="Rectangle 2"/>
          <p:cNvSpPr>
            <a:spLocks noGrp="1" noChangeArrowheads="1"/>
          </p:cNvSpPr>
          <p:nvPr>
            <p:ph type="body" idx="1"/>
          </p:nvPr>
        </p:nvSpPr>
        <p:spPr bwMode="auto">
          <a:xfrm>
            <a:off x="323850" y="0"/>
            <a:ext cx="8229600" cy="765175"/>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solidFill>
                  <a:schemeClr val="tx1"/>
                </a:solidFill>
                <a:ea typeface="黑体" pitchFamily="2" charset="-122"/>
              </a:rPr>
              <a:t>二</a:t>
            </a:r>
            <a:r>
              <a:rPr lang="en-US" altLang="zh-CN">
                <a:solidFill>
                  <a:schemeClr val="tx1"/>
                </a:solidFill>
                <a:ea typeface="黑体" pitchFamily="2" charset="-122"/>
              </a:rPr>
              <a:t>.</a:t>
            </a:r>
            <a:r>
              <a:rPr lang="zh-CN" altLang="en-US">
                <a:solidFill>
                  <a:schemeClr val="tx1"/>
                </a:solidFill>
                <a:ea typeface="黑体" pitchFamily="2" charset="-122"/>
              </a:rPr>
              <a:t>可编程数据处理器模型</a:t>
            </a:r>
          </a:p>
        </p:txBody>
      </p:sp>
      <p:pic>
        <p:nvPicPr>
          <p:cNvPr id="843779" name="Picture 3"/>
          <p:cNvPicPr>
            <a:picLocks noChangeAspect="1" noChangeArrowheads="1"/>
          </p:cNvPicPr>
          <p:nvPr/>
        </p:nvPicPr>
        <p:blipFill>
          <a:blip r:embed="rId2"/>
          <a:srcRect/>
          <a:stretch>
            <a:fillRect/>
          </a:stretch>
        </p:blipFill>
        <p:spPr bwMode="auto">
          <a:xfrm>
            <a:off x="179388" y="1125538"/>
            <a:ext cx="8629650" cy="2676525"/>
          </a:xfrm>
          <a:prstGeom prst="rect">
            <a:avLst/>
          </a:prstGeom>
          <a:noFill/>
          <a:ln w="9525">
            <a:noFill/>
            <a:miter lim="800000"/>
            <a:headEnd/>
            <a:tailEnd/>
          </a:ln>
          <a:effectLst/>
        </p:spPr>
      </p:pic>
      <p:sp>
        <p:nvSpPr>
          <p:cNvPr id="843780" name="Rectangle 4"/>
          <p:cNvSpPr>
            <a:spLocks noChangeArrowheads="1"/>
          </p:cNvSpPr>
          <p:nvPr/>
        </p:nvSpPr>
        <p:spPr bwMode="auto">
          <a:xfrm>
            <a:off x="539750" y="4292600"/>
            <a:ext cx="7993063" cy="1800225"/>
          </a:xfrm>
          <a:prstGeom prst="rect">
            <a:avLst/>
          </a:prstGeom>
          <a:noFill/>
          <a:ln w="9525">
            <a:noFill/>
            <a:miter lim="800000"/>
            <a:headEnd/>
            <a:tailEnd/>
          </a:ln>
          <a:effectLst/>
        </p:spPr>
        <p:txBody>
          <a:bodyPr/>
          <a:lstStyle/>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相同的输入数据，相同的程序，相同的输出。</a:t>
            </a:r>
          </a:p>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通过</a:t>
            </a:r>
            <a:r>
              <a:rPr lang="zh-CN" altLang="en-US" sz="3000">
                <a:solidFill>
                  <a:srgbClr val="FF0000"/>
                </a:solidFill>
                <a:ea typeface="黑体" pitchFamily="2" charset="-122"/>
              </a:rPr>
              <a:t>改变“程序”</a:t>
            </a:r>
            <a:r>
              <a:rPr lang="zh-CN" altLang="en-US" sz="3000">
                <a:solidFill>
                  <a:schemeClr val="tx2"/>
                </a:solidFill>
                <a:ea typeface="黑体" pitchFamily="2" charset="-122"/>
              </a:rPr>
              <a:t>来使得相同的硬件实现不同</a:t>
            </a:r>
          </a:p>
          <a:p>
            <a:pPr marL="342900" indent="-342900">
              <a:spcBef>
                <a:spcPct val="20000"/>
              </a:spcBef>
              <a:buClr>
                <a:schemeClr val="tx1"/>
              </a:buClr>
              <a:buSzPct val="70000"/>
              <a:buFont typeface="Wingdings" pitchFamily="2" charset="2"/>
              <a:buNone/>
            </a:pPr>
            <a:r>
              <a:rPr lang="zh-CN" altLang="en-US" sz="3000">
                <a:solidFill>
                  <a:schemeClr val="tx2"/>
                </a:solidFill>
                <a:ea typeface="黑体" pitchFamily="2" charset="-122"/>
              </a:rPr>
              <a:t>的功能，从而实现了</a:t>
            </a:r>
            <a:r>
              <a:rPr lang="zh-CN" altLang="en-US" sz="3000">
                <a:solidFill>
                  <a:srgbClr val="FF0000"/>
                </a:solidFill>
                <a:ea typeface="黑体" pitchFamily="2" charset="-122"/>
              </a:rPr>
              <a:t>通用计算机</a:t>
            </a:r>
            <a:r>
              <a:rPr lang="zh-CN" altLang="en-US" sz="3000">
                <a:solidFill>
                  <a:schemeClr val="tx2"/>
                </a:solidFill>
                <a:ea typeface="黑体" pitchFamily="2" charset="-122"/>
              </a:rPr>
              <a:t>。</a:t>
            </a: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2AE7013-DC79-4922-9C9E-7ECA79175CB6}" type="slidenum">
              <a:rPr lang="en-US" altLang="zh-CN"/>
              <a:pPr/>
              <a:t>9</a:t>
            </a:fld>
            <a:endParaRPr lang="en-US" altLang="zh-CN"/>
          </a:p>
        </p:txBody>
      </p:sp>
      <p:sp>
        <p:nvSpPr>
          <p:cNvPr id="831491" name="Rectangle 3"/>
          <p:cNvSpPr>
            <a:spLocks noGrp="1" noChangeArrowheads="1"/>
          </p:cNvSpPr>
          <p:nvPr>
            <p:ph type="body" idx="1"/>
          </p:nvPr>
        </p:nvSpPr>
        <p:spPr bwMode="auto">
          <a:xfrm>
            <a:off x="468313" y="260350"/>
            <a:ext cx="8218487" cy="586581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a:latin typeface="黑体" pitchFamily="2" charset="-122"/>
                <a:ea typeface="黑体" pitchFamily="2" charset="-122"/>
              </a:rPr>
              <a:t>三</a:t>
            </a:r>
            <a:r>
              <a:rPr lang="en-US" altLang="zh-CN">
                <a:latin typeface="黑体" pitchFamily="2" charset="-122"/>
                <a:ea typeface="黑体" pitchFamily="2" charset="-122"/>
              </a:rPr>
              <a:t>.</a:t>
            </a:r>
            <a:r>
              <a:rPr lang="zh-CN" altLang="en-US">
                <a:latin typeface="黑体" pitchFamily="2" charset="-122"/>
                <a:ea typeface="黑体" pitchFamily="2" charset="-122"/>
              </a:rPr>
              <a:t>冯</a:t>
            </a:r>
            <a:r>
              <a:rPr lang="en-US" altLang="zh-CN">
                <a:latin typeface="黑体" pitchFamily="2" charset="-122"/>
                <a:ea typeface="黑体" pitchFamily="2" charset="-122"/>
              </a:rPr>
              <a:t>.</a:t>
            </a:r>
            <a:r>
              <a:rPr lang="zh-CN" altLang="en-US">
                <a:latin typeface="黑体" pitchFamily="2" charset="-122"/>
                <a:ea typeface="黑体" pitchFamily="2" charset="-122"/>
              </a:rPr>
              <a:t>诺依曼模型（</a:t>
            </a:r>
            <a:r>
              <a:rPr lang="en-US" altLang="zh-CN" sz="2600" b="1"/>
              <a:t>von Neumann model</a:t>
            </a:r>
            <a:r>
              <a:rPr lang="zh-CN" altLang="en-US" sz="2600" b="1"/>
              <a:t>）</a:t>
            </a:r>
            <a:endParaRPr lang="zh-CN" altLang="en-US">
              <a:latin typeface="黑体" pitchFamily="2" charset="-122"/>
              <a:ea typeface="黑体" pitchFamily="2" charset="-122"/>
            </a:endParaRPr>
          </a:p>
          <a:p>
            <a:pPr>
              <a:buFont typeface="Wingdings" pitchFamily="2" charset="2"/>
              <a:buNone/>
            </a:pPr>
            <a:r>
              <a:rPr lang="zh-CN" altLang="en-US">
                <a:latin typeface="黑体" pitchFamily="2" charset="-122"/>
                <a:ea typeface="黑体" pitchFamily="2" charset="-122"/>
              </a:rPr>
              <a:t>  </a:t>
            </a:r>
            <a:r>
              <a:rPr lang="zh-CN" altLang="en-US" sz="2400">
                <a:latin typeface="黑体" pitchFamily="2" charset="-122"/>
                <a:ea typeface="黑体" pitchFamily="2" charset="-122"/>
              </a:rPr>
              <a:t>现代通用计算机采用的模型，基于</a:t>
            </a:r>
            <a:r>
              <a:rPr lang="zh-CN" altLang="en-US" sz="2400">
                <a:ea typeface="黑体" pitchFamily="2" charset="-122"/>
              </a:rPr>
              <a:t>可编程数据处理器模型</a:t>
            </a:r>
            <a:r>
              <a:rPr lang="zh-CN" altLang="en-US" sz="2400">
                <a:solidFill>
                  <a:srgbClr val="0000FF"/>
                </a:solidFill>
                <a:ea typeface="黑体" pitchFamily="2" charset="-122"/>
              </a:rPr>
              <a:t>。</a:t>
            </a:r>
          </a:p>
        </p:txBody>
      </p:sp>
      <p:pic>
        <p:nvPicPr>
          <p:cNvPr id="831505" name="Picture 17"/>
          <p:cNvPicPr>
            <a:picLocks noChangeAspect="1" noChangeArrowheads="1"/>
          </p:cNvPicPr>
          <p:nvPr/>
        </p:nvPicPr>
        <p:blipFill>
          <a:blip r:embed="rId2"/>
          <a:srcRect/>
          <a:stretch>
            <a:fillRect/>
          </a:stretch>
        </p:blipFill>
        <p:spPr bwMode="auto">
          <a:xfrm>
            <a:off x="250825" y="1557338"/>
            <a:ext cx="8601075" cy="4060825"/>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6470</TotalTime>
  <Words>3040</Words>
  <Application>Microsoft Office PowerPoint</Application>
  <PresentationFormat>全屏显示(4:3)</PresentationFormat>
  <Paragraphs>209</Paragraphs>
  <Slides>31</Slides>
  <Notes>5</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Echo</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计算机发展的几个阶段</vt:lpstr>
      <vt:lpstr>PowerPoint 演示文稿</vt:lpstr>
      <vt:lpstr>PowerPoint 演示文稿</vt:lpstr>
      <vt:lpstr>PowerPoint 演示文稿</vt:lpstr>
      <vt:lpstr>PowerPoint 演示文稿</vt:lpstr>
      <vt:lpstr>  奠定现代计算机发展的重要人物和思想</vt:lpstr>
      <vt:lpstr>  图灵与图灵机</vt:lpstr>
      <vt:lpstr> 冯·诺依曼计算机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yqh</dc:creator>
  <cp:lastModifiedBy>dianjiao</cp:lastModifiedBy>
  <cp:revision>434</cp:revision>
  <cp:lastPrinted>1998-04-09T02:40:49Z</cp:lastPrinted>
  <dcterms:modified xsi:type="dcterms:W3CDTF">2018-09-21T00:43:31Z</dcterms:modified>
</cp:coreProperties>
</file>