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0"/>
  </p:notesMasterIdLst>
  <p:handoutMasterIdLst>
    <p:handoutMasterId r:id="rId61"/>
  </p:handoutMasterIdLst>
  <p:sldIdLst>
    <p:sldId id="519" r:id="rId2"/>
    <p:sldId id="636" r:id="rId3"/>
    <p:sldId id="789" r:id="rId4"/>
    <p:sldId id="637" r:id="rId5"/>
    <p:sldId id="815" r:id="rId6"/>
    <p:sldId id="816" r:id="rId7"/>
    <p:sldId id="817" r:id="rId8"/>
    <p:sldId id="818" r:id="rId9"/>
    <p:sldId id="819" r:id="rId10"/>
    <p:sldId id="820" r:id="rId11"/>
    <p:sldId id="821" r:id="rId12"/>
    <p:sldId id="822" r:id="rId13"/>
    <p:sldId id="823" r:id="rId14"/>
    <p:sldId id="826" r:id="rId15"/>
    <p:sldId id="825" r:id="rId16"/>
    <p:sldId id="794" r:id="rId17"/>
    <p:sldId id="796" r:id="rId18"/>
    <p:sldId id="824" r:id="rId19"/>
    <p:sldId id="859" r:id="rId20"/>
    <p:sldId id="803" r:id="rId21"/>
    <p:sldId id="809" r:id="rId22"/>
    <p:sldId id="827" r:id="rId23"/>
    <p:sldId id="828" r:id="rId24"/>
    <p:sldId id="829" r:id="rId25"/>
    <p:sldId id="841" r:id="rId26"/>
    <p:sldId id="843" r:id="rId27"/>
    <p:sldId id="842" r:id="rId28"/>
    <p:sldId id="844" r:id="rId29"/>
    <p:sldId id="845" r:id="rId30"/>
    <p:sldId id="830" r:id="rId31"/>
    <p:sldId id="831" r:id="rId32"/>
    <p:sldId id="832" r:id="rId33"/>
    <p:sldId id="833" r:id="rId34"/>
    <p:sldId id="834" r:id="rId35"/>
    <p:sldId id="835" r:id="rId36"/>
    <p:sldId id="836" r:id="rId37"/>
    <p:sldId id="837" r:id="rId38"/>
    <p:sldId id="838" r:id="rId39"/>
    <p:sldId id="839" r:id="rId40"/>
    <p:sldId id="840" r:id="rId41"/>
    <p:sldId id="810" r:id="rId42"/>
    <p:sldId id="811" r:id="rId43"/>
    <p:sldId id="846" r:id="rId44"/>
    <p:sldId id="847" r:id="rId45"/>
    <p:sldId id="848" r:id="rId46"/>
    <p:sldId id="849" r:id="rId47"/>
    <p:sldId id="812" r:id="rId48"/>
    <p:sldId id="850" r:id="rId49"/>
    <p:sldId id="851" r:id="rId50"/>
    <p:sldId id="852" r:id="rId51"/>
    <p:sldId id="813" r:id="rId52"/>
    <p:sldId id="853" r:id="rId53"/>
    <p:sldId id="854" r:id="rId54"/>
    <p:sldId id="814" r:id="rId55"/>
    <p:sldId id="855" r:id="rId56"/>
    <p:sldId id="856" r:id="rId57"/>
    <p:sldId id="857" r:id="rId58"/>
    <p:sldId id="858" r:id="rId59"/>
  </p:sldIdLst>
  <p:sldSz cx="9144000" cy="6858000" type="screen4x3"/>
  <p:notesSz cx="6858000" cy="9144000"/>
  <p:defaultTextStyle>
    <a:defPPr>
      <a:defRPr lang="zh-CN"/>
    </a:defPPr>
    <a:lvl1pPr algn="just" rtl="0" eaLnBrk="0" fontAlgn="base" hangingPunct="0">
      <a:lnSpc>
        <a:spcPct val="90000"/>
      </a:lnSpc>
      <a:spcBef>
        <a:spcPct val="20000"/>
      </a:spcBef>
      <a:spcAft>
        <a:spcPct val="0"/>
      </a:spcAft>
      <a:buClr>
        <a:schemeClr val="tx2"/>
      </a:buClr>
      <a:buSzPct val="120000"/>
      <a:buFont typeface="Wingdings" pitchFamily="2" charset="2"/>
      <a:buChar char="v"/>
      <a:defRPr kumimoji="1" sz="3600" b="1" kern="1200">
        <a:solidFill>
          <a:schemeClr val="tx1"/>
        </a:solidFill>
        <a:latin typeface="黑体" pitchFamily="2" charset="-122"/>
        <a:ea typeface="黑体" pitchFamily="2" charset="-122"/>
        <a:cs typeface="+mn-cs"/>
      </a:defRPr>
    </a:lvl1pPr>
    <a:lvl2pPr marL="457200" algn="just" rtl="0" eaLnBrk="0" fontAlgn="base" hangingPunct="0">
      <a:lnSpc>
        <a:spcPct val="90000"/>
      </a:lnSpc>
      <a:spcBef>
        <a:spcPct val="20000"/>
      </a:spcBef>
      <a:spcAft>
        <a:spcPct val="0"/>
      </a:spcAft>
      <a:buClr>
        <a:schemeClr val="tx2"/>
      </a:buClr>
      <a:buSzPct val="120000"/>
      <a:buFont typeface="Wingdings" pitchFamily="2" charset="2"/>
      <a:buChar char="v"/>
      <a:defRPr kumimoji="1" sz="3600" b="1" kern="1200">
        <a:solidFill>
          <a:schemeClr val="tx1"/>
        </a:solidFill>
        <a:latin typeface="黑体" pitchFamily="2" charset="-122"/>
        <a:ea typeface="黑体" pitchFamily="2" charset="-122"/>
        <a:cs typeface="+mn-cs"/>
      </a:defRPr>
    </a:lvl2pPr>
    <a:lvl3pPr marL="914400" algn="just" rtl="0" eaLnBrk="0" fontAlgn="base" hangingPunct="0">
      <a:lnSpc>
        <a:spcPct val="90000"/>
      </a:lnSpc>
      <a:spcBef>
        <a:spcPct val="20000"/>
      </a:spcBef>
      <a:spcAft>
        <a:spcPct val="0"/>
      </a:spcAft>
      <a:buClr>
        <a:schemeClr val="tx2"/>
      </a:buClr>
      <a:buSzPct val="120000"/>
      <a:buFont typeface="Wingdings" pitchFamily="2" charset="2"/>
      <a:buChar char="v"/>
      <a:defRPr kumimoji="1" sz="3600" b="1" kern="1200">
        <a:solidFill>
          <a:schemeClr val="tx1"/>
        </a:solidFill>
        <a:latin typeface="黑体" pitchFamily="2" charset="-122"/>
        <a:ea typeface="黑体" pitchFamily="2" charset="-122"/>
        <a:cs typeface="+mn-cs"/>
      </a:defRPr>
    </a:lvl3pPr>
    <a:lvl4pPr marL="1371600" algn="just" rtl="0" eaLnBrk="0" fontAlgn="base" hangingPunct="0">
      <a:lnSpc>
        <a:spcPct val="90000"/>
      </a:lnSpc>
      <a:spcBef>
        <a:spcPct val="20000"/>
      </a:spcBef>
      <a:spcAft>
        <a:spcPct val="0"/>
      </a:spcAft>
      <a:buClr>
        <a:schemeClr val="tx2"/>
      </a:buClr>
      <a:buSzPct val="120000"/>
      <a:buFont typeface="Wingdings" pitchFamily="2" charset="2"/>
      <a:buChar char="v"/>
      <a:defRPr kumimoji="1" sz="3600" b="1" kern="1200">
        <a:solidFill>
          <a:schemeClr val="tx1"/>
        </a:solidFill>
        <a:latin typeface="黑体" pitchFamily="2" charset="-122"/>
        <a:ea typeface="黑体" pitchFamily="2" charset="-122"/>
        <a:cs typeface="+mn-cs"/>
      </a:defRPr>
    </a:lvl4pPr>
    <a:lvl5pPr marL="1828800" algn="just" rtl="0" eaLnBrk="0" fontAlgn="base" hangingPunct="0">
      <a:lnSpc>
        <a:spcPct val="90000"/>
      </a:lnSpc>
      <a:spcBef>
        <a:spcPct val="20000"/>
      </a:spcBef>
      <a:spcAft>
        <a:spcPct val="0"/>
      </a:spcAft>
      <a:buClr>
        <a:schemeClr val="tx2"/>
      </a:buClr>
      <a:buSzPct val="120000"/>
      <a:buFont typeface="Wingdings" pitchFamily="2" charset="2"/>
      <a:buChar char="v"/>
      <a:defRPr kumimoji="1" sz="3600" b="1" kern="1200">
        <a:solidFill>
          <a:schemeClr val="tx1"/>
        </a:solidFill>
        <a:latin typeface="黑体" pitchFamily="2" charset="-122"/>
        <a:ea typeface="黑体" pitchFamily="2" charset="-122"/>
        <a:cs typeface="+mn-cs"/>
      </a:defRPr>
    </a:lvl5pPr>
    <a:lvl6pPr marL="2286000" algn="l" defTabSz="914400" rtl="0" eaLnBrk="1" latinLnBrk="0" hangingPunct="1">
      <a:defRPr kumimoji="1" sz="3600" b="1" kern="1200">
        <a:solidFill>
          <a:schemeClr val="tx1"/>
        </a:solidFill>
        <a:latin typeface="黑体" pitchFamily="2" charset="-122"/>
        <a:ea typeface="黑体" pitchFamily="2" charset="-122"/>
        <a:cs typeface="+mn-cs"/>
      </a:defRPr>
    </a:lvl6pPr>
    <a:lvl7pPr marL="2743200" algn="l" defTabSz="914400" rtl="0" eaLnBrk="1" latinLnBrk="0" hangingPunct="1">
      <a:defRPr kumimoji="1" sz="3600" b="1" kern="1200">
        <a:solidFill>
          <a:schemeClr val="tx1"/>
        </a:solidFill>
        <a:latin typeface="黑体" pitchFamily="2" charset="-122"/>
        <a:ea typeface="黑体" pitchFamily="2" charset="-122"/>
        <a:cs typeface="+mn-cs"/>
      </a:defRPr>
    </a:lvl7pPr>
    <a:lvl8pPr marL="3200400" algn="l" defTabSz="914400" rtl="0" eaLnBrk="1" latinLnBrk="0" hangingPunct="1">
      <a:defRPr kumimoji="1" sz="3600" b="1" kern="1200">
        <a:solidFill>
          <a:schemeClr val="tx1"/>
        </a:solidFill>
        <a:latin typeface="黑体" pitchFamily="2" charset="-122"/>
        <a:ea typeface="黑体" pitchFamily="2" charset="-122"/>
        <a:cs typeface="+mn-cs"/>
      </a:defRPr>
    </a:lvl8pPr>
    <a:lvl9pPr marL="3657600" algn="l" defTabSz="914400" rtl="0" eaLnBrk="1" latinLnBrk="0" hangingPunct="1">
      <a:defRPr kumimoji="1" sz="3600" b="1" kern="1200">
        <a:solidFill>
          <a:schemeClr val="tx1"/>
        </a:solidFill>
        <a:latin typeface="黑体" pitchFamily="2" charset="-122"/>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FF"/>
    <a:srgbClr val="CC6600"/>
    <a:srgbClr val="663300"/>
    <a:srgbClr val="996633"/>
    <a:srgbClr val="006600"/>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01" autoAdjust="0"/>
  </p:normalViewPr>
  <p:slideViewPr>
    <p:cSldViewPr snapToGrid="0">
      <p:cViewPr>
        <p:scale>
          <a:sx n="66" d="100"/>
          <a:sy n="66" d="100"/>
        </p:scale>
        <p:origin x="-630"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notesViewPr>
    <p:cSldViewPr snapToGrid="0">
      <p:cViewPr>
        <p:scale>
          <a:sx n="100" d="100"/>
          <a:sy n="100" d="100"/>
        </p:scale>
        <p:origin x="-114"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kumimoji="0" sz="1200" b="0">
                <a:latin typeface="Times New Roman" pitchFamily="18" charset="0"/>
                <a:ea typeface="宋体" pitchFamily="2" charset="-122"/>
              </a:defRPr>
            </a:lvl1pPr>
          </a:lstStyle>
          <a:p>
            <a:endParaRPr lang="en-US" altLang="zh-CN"/>
          </a:p>
        </p:txBody>
      </p:sp>
      <p:sp>
        <p:nvSpPr>
          <p:cNvPr id="6686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kumimoji="0" sz="1200" b="0">
                <a:latin typeface="Times New Roman" pitchFamily="18" charset="0"/>
                <a:ea typeface="宋体" pitchFamily="2" charset="-122"/>
              </a:defRPr>
            </a:lvl1pPr>
          </a:lstStyle>
          <a:p>
            <a:endParaRPr lang="en-US" altLang="zh-CN"/>
          </a:p>
        </p:txBody>
      </p:sp>
      <p:sp>
        <p:nvSpPr>
          <p:cNvPr id="6686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kumimoji="0" sz="1200" b="0">
                <a:latin typeface="Times New Roman" pitchFamily="18" charset="0"/>
                <a:ea typeface="宋体" pitchFamily="2" charset="-122"/>
              </a:defRPr>
            </a:lvl1pPr>
          </a:lstStyle>
          <a:p>
            <a:endParaRPr lang="en-US" altLang="zh-CN"/>
          </a:p>
        </p:txBody>
      </p:sp>
      <p:sp>
        <p:nvSpPr>
          <p:cNvPr id="6686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kumimoji="0" sz="1200" b="0">
                <a:latin typeface="Times New Roman" pitchFamily="18" charset="0"/>
                <a:ea typeface="宋体" pitchFamily="2" charset="-122"/>
              </a:defRPr>
            </a:lvl1pPr>
          </a:lstStyle>
          <a:p>
            <a:fld id="{5786BE02-4C90-4BB1-A401-E7741BF184A6}" type="slidenum">
              <a:rPr lang="en-US" altLang="zh-CN"/>
              <a:pPr/>
              <a:t>‹#›</a:t>
            </a:fld>
            <a:endParaRPr lang="en-US" altLang="zh-CN"/>
          </a:p>
        </p:txBody>
      </p:sp>
    </p:spTree>
    <p:extLst>
      <p:ext uri="{BB962C8B-B14F-4D97-AF65-F5344CB8AC3E}">
        <p14:creationId xmlns:p14="http://schemas.microsoft.com/office/powerpoint/2010/main" val="1194979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05"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08" name="Rectangle 8"/>
          <p:cNvSpPr>
            <a:spLocks noChangeArrowheads="1"/>
          </p:cNvSpPr>
          <p:nvPr/>
        </p:nvSpPr>
        <p:spPr bwMode="auto">
          <a:xfrm>
            <a:off x="930275" y="325438"/>
            <a:ext cx="2879725" cy="360362"/>
          </a:xfrm>
          <a:prstGeom prst="rect">
            <a:avLst/>
          </a:prstGeom>
          <a:noFill/>
          <a:ln w="12700">
            <a:noFill/>
            <a:miter lim="800000"/>
            <a:headEnd type="none" w="sm" len="sm"/>
            <a:tailEnd type="none" w="sm" len="sm"/>
          </a:ln>
          <a:effectLst/>
        </p:spPr>
        <p:txBody>
          <a:bodyPr/>
          <a:lstStyle/>
          <a:p>
            <a:pPr algn="l" eaLnBrk="1" hangingPunct="1">
              <a:lnSpc>
                <a:spcPct val="100000"/>
              </a:lnSpc>
              <a:spcBef>
                <a:spcPct val="0"/>
              </a:spcBef>
              <a:buClrTx/>
              <a:buSzTx/>
              <a:buFontTx/>
              <a:buNone/>
            </a:pPr>
            <a:r>
              <a:rPr lang="zh-CN" altLang="en-US" sz="1200" b="0">
                <a:latin typeface="Times New Roman" pitchFamily="18" charset="0"/>
                <a:ea typeface="宋体" pitchFamily="2" charset="-122"/>
              </a:rPr>
              <a:t>清华大学</a:t>
            </a:r>
            <a:r>
              <a:rPr lang="en-US" altLang="zh-CN" sz="1200" b="0">
                <a:latin typeface="Times New Roman" pitchFamily="18" charset="0"/>
                <a:ea typeface="宋体" pitchFamily="2" charset="-122"/>
              </a:rPr>
              <a:t>《</a:t>
            </a:r>
            <a:r>
              <a:rPr lang="zh-CN" altLang="en-US" sz="1200" b="0">
                <a:latin typeface="Times New Roman" pitchFamily="18" charset="0"/>
                <a:ea typeface="宋体" pitchFamily="2" charset="-122"/>
              </a:rPr>
              <a:t>计算机文化基础</a:t>
            </a:r>
            <a:r>
              <a:rPr lang="en-US" altLang="zh-CN" sz="1200" b="0">
                <a:latin typeface="Times New Roman" pitchFamily="18" charset="0"/>
                <a:ea typeface="宋体" pitchFamily="2" charset="-122"/>
              </a:rPr>
              <a:t>》</a:t>
            </a:r>
            <a:r>
              <a:rPr lang="zh-CN" altLang="en-US" sz="1200" b="0">
                <a:latin typeface="Times New Roman" pitchFamily="18" charset="0"/>
                <a:ea typeface="宋体" pitchFamily="2" charset="-122"/>
              </a:rPr>
              <a:t>电子教案</a:t>
            </a:r>
          </a:p>
        </p:txBody>
      </p:sp>
      <p:sp>
        <p:nvSpPr>
          <p:cNvPr id="51209" name="Rectangle 9"/>
          <p:cNvSpPr>
            <a:spLocks noChangeArrowheads="1"/>
          </p:cNvSpPr>
          <p:nvPr/>
        </p:nvSpPr>
        <p:spPr bwMode="auto">
          <a:xfrm>
            <a:off x="3784600" y="325438"/>
            <a:ext cx="2159000" cy="360362"/>
          </a:xfrm>
          <a:prstGeom prst="rect">
            <a:avLst/>
          </a:prstGeom>
          <a:noFill/>
          <a:ln w="12700">
            <a:noFill/>
            <a:miter lim="800000"/>
            <a:headEnd type="none" w="sm" len="sm"/>
            <a:tailEnd type="none" w="sm" len="sm"/>
          </a:ln>
          <a:effectLst/>
        </p:spPr>
        <p:txBody>
          <a:bodyPr/>
          <a:lstStyle/>
          <a:p>
            <a:pPr algn="r" eaLnBrk="1" hangingPunct="1">
              <a:lnSpc>
                <a:spcPct val="100000"/>
              </a:lnSpc>
              <a:spcBef>
                <a:spcPct val="0"/>
              </a:spcBef>
              <a:buClrTx/>
              <a:buSzTx/>
              <a:buFontTx/>
              <a:buNone/>
            </a:pPr>
            <a:r>
              <a:rPr lang="en-US" altLang="zh-CN" sz="1200" b="0">
                <a:latin typeface="Times New Roman" pitchFamily="18" charset="0"/>
                <a:ea typeface="宋体" pitchFamily="2" charset="-122"/>
              </a:rPr>
              <a:t>2003</a:t>
            </a:r>
            <a:r>
              <a:rPr lang="zh-CN" altLang="en-US" sz="1200" b="0">
                <a:latin typeface="Times New Roman" pitchFamily="18" charset="0"/>
                <a:ea typeface="宋体" pitchFamily="2" charset="-122"/>
              </a:rPr>
              <a:t>年</a:t>
            </a:r>
            <a:r>
              <a:rPr lang="en-US" altLang="zh-CN" sz="1200" b="0">
                <a:latin typeface="Times New Roman" pitchFamily="18" charset="0"/>
                <a:ea typeface="宋体" pitchFamily="2" charset="-122"/>
              </a:rPr>
              <a:t>3</a:t>
            </a:r>
            <a:r>
              <a:rPr lang="zh-CN" altLang="en-US" sz="1200" b="0">
                <a:latin typeface="Times New Roman" pitchFamily="18" charset="0"/>
                <a:ea typeface="宋体" pitchFamily="2" charset="-122"/>
              </a:rPr>
              <a:t>月</a:t>
            </a:r>
          </a:p>
        </p:txBody>
      </p:sp>
      <p:sp>
        <p:nvSpPr>
          <p:cNvPr id="51210" name="Rectangle 10"/>
          <p:cNvSpPr>
            <a:spLocks noChangeArrowheads="1"/>
          </p:cNvSpPr>
          <p:nvPr/>
        </p:nvSpPr>
        <p:spPr bwMode="auto">
          <a:xfrm>
            <a:off x="914400" y="8534400"/>
            <a:ext cx="5105400" cy="304800"/>
          </a:xfrm>
          <a:prstGeom prst="rect">
            <a:avLst/>
          </a:prstGeom>
          <a:noFill/>
          <a:ln w="12700">
            <a:noFill/>
            <a:miter lim="800000"/>
            <a:headEnd type="none" w="sm" len="sm"/>
            <a:tailEnd type="none" w="sm" len="sm"/>
          </a:ln>
          <a:effectLst/>
        </p:spPr>
        <p:txBody>
          <a:bodyPr anchor="b"/>
          <a:lstStyle/>
          <a:p>
            <a:pPr algn="ctr" eaLnBrk="1" hangingPunct="1">
              <a:lnSpc>
                <a:spcPct val="100000"/>
              </a:lnSpc>
              <a:spcBef>
                <a:spcPct val="0"/>
              </a:spcBef>
              <a:buClrTx/>
              <a:buSzTx/>
              <a:buFontTx/>
              <a:buNone/>
            </a:pPr>
            <a:fld id="{C0036EAE-8AF6-485D-B2FE-620D66DA2FEA}" type="slidenum">
              <a:rPr lang="en-US" altLang="zh-CN" sz="1200" b="0">
                <a:latin typeface="Times New Roman" pitchFamily="18" charset="0"/>
                <a:ea typeface="宋体" pitchFamily="2" charset="-122"/>
              </a:rPr>
              <a:pPr algn="ctr" eaLnBrk="1" hangingPunct="1">
                <a:lnSpc>
                  <a:spcPct val="100000"/>
                </a:lnSpc>
                <a:spcBef>
                  <a:spcPct val="0"/>
                </a:spcBef>
                <a:buClrTx/>
                <a:buSzTx/>
                <a:buFontTx/>
                <a:buNone/>
              </a:pPr>
              <a:t>‹#›</a:t>
            </a:fld>
            <a:r>
              <a:rPr lang="en-US" altLang="zh-CN" sz="1200" b="0">
                <a:latin typeface="Times New Roman" pitchFamily="18" charset="0"/>
                <a:ea typeface="宋体" pitchFamily="2" charset="-122"/>
              </a:rPr>
              <a:t> </a:t>
            </a:r>
            <a:r>
              <a:rPr lang="zh-CN" altLang="en-US" sz="1200" b="0">
                <a:latin typeface="Times New Roman" pitchFamily="18" charset="0"/>
                <a:ea typeface="宋体" pitchFamily="2" charset="-122"/>
              </a:rPr>
              <a:t>页</a:t>
            </a:r>
          </a:p>
        </p:txBody>
      </p:sp>
    </p:spTree>
    <p:extLst>
      <p:ext uri="{BB962C8B-B14F-4D97-AF65-F5344CB8AC3E}">
        <p14:creationId xmlns:p14="http://schemas.microsoft.com/office/powerpoint/2010/main" val="25503641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ln/>
        </p:spPr>
      </p:sp>
      <p:sp>
        <p:nvSpPr>
          <p:cNvPr id="75161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9pPr>
    </p:titleStyle>
    <p:bodyStyle>
      <a:lvl1pPr marL="342900" indent="-342900" algn="l" defTabSz="762000" rtl="0" eaLnBrk="0" fontAlgn="base" hangingPunct="0">
        <a:spcBef>
          <a:spcPct val="20000"/>
        </a:spcBef>
        <a:spcAft>
          <a:spcPct val="0"/>
        </a:spcAft>
        <a:defRPr kumimoji="1" sz="4400">
          <a:solidFill>
            <a:srgbClr val="4D4D4D"/>
          </a:solidFill>
          <a:latin typeface="+mn-lt"/>
          <a:ea typeface="+mn-ea"/>
          <a:cs typeface="+mn-cs"/>
        </a:defRPr>
      </a:lvl1pPr>
      <a:lvl2pPr marL="742950" indent="-285750" algn="l" defTabSz="762000" rtl="0" eaLnBrk="0" fontAlgn="base" hangingPunct="0">
        <a:spcBef>
          <a:spcPct val="20000"/>
        </a:spcBef>
        <a:spcAft>
          <a:spcPct val="0"/>
        </a:spcAft>
        <a:buChar char="–"/>
        <a:defRPr kumimoji="1" sz="3600">
          <a:solidFill>
            <a:srgbClr val="4D4D4D"/>
          </a:solidFill>
          <a:latin typeface="+mn-lt"/>
          <a:ea typeface="+mn-ea"/>
        </a:defRPr>
      </a:lvl2pPr>
      <a:lvl3pPr marL="1143000" indent="-228600" algn="l" defTabSz="762000" rtl="0" eaLnBrk="0" fontAlgn="base" hangingPunct="0">
        <a:spcBef>
          <a:spcPct val="20000"/>
        </a:spcBef>
        <a:spcAft>
          <a:spcPct val="0"/>
        </a:spcAft>
        <a:defRPr kumimoji="1" sz="3600">
          <a:solidFill>
            <a:srgbClr val="4D4D4D"/>
          </a:solidFill>
          <a:latin typeface="+mn-lt"/>
          <a:ea typeface="+mn-ea"/>
        </a:defRPr>
      </a:lvl3pPr>
      <a:lvl4pPr marL="1562100" indent="-228600" algn="l" defTabSz="762000" rtl="0" eaLnBrk="0" fontAlgn="base" hangingPunct="0">
        <a:spcBef>
          <a:spcPct val="20000"/>
        </a:spcBef>
        <a:spcAft>
          <a:spcPct val="0"/>
        </a:spcAft>
        <a:buChar char="–"/>
        <a:defRPr kumimoji="1" sz="3600">
          <a:solidFill>
            <a:srgbClr val="4D4D4D"/>
          </a:solidFill>
          <a:latin typeface="+mn-lt"/>
          <a:ea typeface="+mn-ea"/>
        </a:defRPr>
      </a:lvl4pPr>
      <a:lvl5pPr marL="1981200" indent="-228600" algn="l" defTabSz="762000" rtl="0" eaLnBrk="0" fontAlgn="base" hangingPunct="0">
        <a:spcBef>
          <a:spcPct val="20000"/>
        </a:spcBef>
        <a:spcAft>
          <a:spcPct val="0"/>
        </a:spcAft>
        <a:buChar char="•"/>
        <a:defRPr kumimoji="1" sz="3600">
          <a:solidFill>
            <a:srgbClr val="4D4D4D"/>
          </a:solidFill>
          <a:latin typeface="+mn-lt"/>
          <a:ea typeface="+mn-ea"/>
        </a:defRPr>
      </a:lvl5pPr>
      <a:lvl6pPr marL="2438400" indent="-228600" algn="l" defTabSz="762000" rtl="0" eaLnBrk="0" fontAlgn="base" hangingPunct="0">
        <a:spcBef>
          <a:spcPct val="20000"/>
        </a:spcBef>
        <a:spcAft>
          <a:spcPct val="0"/>
        </a:spcAft>
        <a:buChar char="•"/>
        <a:defRPr kumimoji="1" sz="3600">
          <a:solidFill>
            <a:srgbClr val="4D4D4D"/>
          </a:solidFill>
          <a:latin typeface="+mn-lt"/>
          <a:ea typeface="+mn-ea"/>
        </a:defRPr>
      </a:lvl6pPr>
      <a:lvl7pPr marL="2895600" indent="-228600" algn="l" defTabSz="762000" rtl="0" eaLnBrk="0" fontAlgn="base" hangingPunct="0">
        <a:spcBef>
          <a:spcPct val="20000"/>
        </a:spcBef>
        <a:spcAft>
          <a:spcPct val="0"/>
        </a:spcAft>
        <a:buChar char="•"/>
        <a:defRPr kumimoji="1" sz="3600">
          <a:solidFill>
            <a:srgbClr val="4D4D4D"/>
          </a:solidFill>
          <a:latin typeface="+mn-lt"/>
          <a:ea typeface="+mn-ea"/>
        </a:defRPr>
      </a:lvl7pPr>
      <a:lvl8pPr marL="3352800" indent="-228600" algn="l" defTabSz="762000" rtl="0" eaLnBrk="0" fontAlgn="base" hangingPunct="0">
        <a:spcBef>
          <a:spcPct val="20000"/>
        </a:spcBef>
        <a:spcAft>
          <a:spcPct val="0"/>
        </a:spcAft>
        <a:buChar char="•"/>
        <a:defRPr kumimoji="1" sz="3600">
          <a:solidFill>
            <a:srgbClr val="4D4D4D"/>
          </a:solidFill>
          <a:latin typeface="+mn-lt"/>
          <a:ea typeface="+mn-ea"/>
        </a:defRPr>
      </a:lvl8pPr>
      <a:lvl9pPr marL="3810000" indent="-228600" algn="l" defTabSz="762000" rtl="0" eaLnBrk="0" fontAlgn="base" hangingPunct="0">
        <a:spcBef>
          <a:spcPct val="20000"/>
        </a:spcBef>
        <a:spcAft>
          <a:spcPct val="0"/>
        </a:spcAft>
        <a:buChar char="•"/>
        <a:defRPr kumimoji="1" sz="36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bwMode="auto">
          <a:xfrm>
            <a:off x="538163" y="330200"/>
            <a:ext cx="7808912" cy="609600"/>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4000">
                <a:solidFill>
                  <a:schemeClr val="tx1"/>
                </a:solidFill>
                <a:effectLst/>
              </a:rPr>
              <a:t>第</a:t>
            </a:r>
            <a:r>
              <a:rPr lang="en-US" altLang="zh-CN" sz="4000">
                <a:solidFill>
                  <a:schemeClr val="tx1"/>
                </a:solidFill>
                <a:effectLst/>
              </a:rPr>
              <a:t>4</a:t>
            </a:r>
            <a:r>
              <a:rPr lang="zh-CN" altLang="en-US" sz="4000">
                <a:solidFill>
                  <a:schemeClr val="tx1"/>
                </a:solidFill>
                <a:effectLst/>
              </a:rPr>
              <a:t>章 位运算</a:t>
            </a:r>
            <a:r>
              <a:rPr lang="zh-CN" altLang="en-US" sz="4000">
                <a:solidFill>
                  <a:schemeClr val="accent2"/>
                </a:solidFill>
                <a:effectLst/>
                <a:latin typeface="宋体" pitchFamily="2" charset="-122"/>
                <a:ea typeface="宋体" pitchFamily="2" charset="-122"/>
              </a:rPr>
              <a:t/>
            </a:r>
            <a:br>
              <a:rPr lang="zh-CN" altLang="en-US" sz="4000">
                <a:solidFill>
                  <a:schemeClr val="accent2"/>
                </a:solidFill>
                <a:effectLst/>
                <a:latin typeface="宋体" pitchFamily="2" charset="-122"/>
                <a:ea typeface="宋体" pitchFamily="2" charset="-122"/>
              </a:rPr>
            </a:br>
            <a:endParaRPr lang="zh-CN" altLang="en-US" sz="4000">
              <a:solidFill>
                <a:schemeClr val="accent2"/>
              </a:solidFill>
              <a:effectLst/>
              <a:latin typeface="宋体" pitchFamily="2" charset="-122"/>
              <a:ea typeface="宋体" pitchFamily="2" charset="-122"/>
            </a:endParaRPr>
          </a:p>
        </p:txBody>
      </p:sp>
      <p:sp>
        <p:nvSpPr>
          <p:cNvPr id="627715" name="Rectangle 3"/>
          <p:cNvSpPr>
            <a:spLocks noGrp="1" noChangeArrowheads="1"/>
          </p:cNvSpPr>
          <p:nvPr>
            <p:ph type="body" idx="1"/>
          </p:nvPr>
        </p:nvSpPr>
        <p:spPr bwMode="auto">
          <a:xfrm>
            <a:off x="523875" y="1347788"/>
            <a:ext cx="8021638" cy="4892675"/>
          </a:xfrm>
          <a:no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spcBef>
                <a:spcPct val="0"/>
              </a:spcBef>
            </a:pPr>
            <a:r>
              <a:rPr lang="zh-CN" altLang="en-US" sz="3200" b="1">
                <a:solidFill>
                  <a:schemeClr val="tx1"/>
                </a:solidFill>
                <a:latin typeface="宋体" pitchFamily="2" charset="-122"/>
                <a:ea typeface="黑体" pitchFamily="2" charset="-122"/>
              </a:rPr>
              <a:t>内容提要</a:t>
            </a:r>
          </a:p>
          <a:p>
            <a:pPr marL="1333500" lvl="1" indent="-476250" eaLnBrk="1" hangingPunct="1">
              <a:lnSpc>
                <a:spcPct val="130000"/>
              </a:lnSpc>
              <a:spcBef>
                <a:spcPct val="0"/>
              </a:spcBef>
              <a:buClr>
                <a:schemeClr val="tx2"/>
              </a:buClr>
              <a:buSzPct val="120000"/>
              <a:buFont typeface="Wingdings" pitchFamily="2" charset="2"/>
              <a:buChar char="v"/>
            </a:pPr>
            <a:r>
              <a:rPr lang="zh-CN" altLang="en-US" sz="3200" b="1">
                <a:solidFill>
                  <a:schemeClr val="tx1"/>
                </a:solidFill>
                <a:latin typeface="宋体" pitchFamily="2" charset="-122"/>
                <a:ea typeface="黑体" pitchFamily="2" charset="-122"/>
              </a:rPr>
              <a:t>算术运算</a:t>
            </a:r>
          </a:p>
          <a:p>
            <a:pPr marL="1752600" lvl="2" eaLnBrk="1" hangingPunct="1">
              <a:lnSpc>
                <a:spcPct val="130000"/>
              </a:lnSpc>
              <a:spcBef>
                <a:spcPct val="0"/>
              </a:spcBef>
              <a:buClr>
                <a:schemeClr val="tx2"/>
              </a:buClr>
              <a:buSzPct val="120000"/>
              <a:buFont typeface="Wingdings" pitchFamily="2" charset="2"/>
              <a:buNone/>
            </a:pPr>
            <a:r>
              <a:rPr lang="zh-CN" altLang="en-US" sz="3200" b="1">
                <a:solidFill>
                  <a:schemeClr val="tx1"/>
                </a:solidFill>
                <a:latin typeface="宋体" pitchFamily="2" charset="-122"/>
                <a:ea typeface="黑体" pitchFamily="2" charset="-122"/>
              </a:rPr>
              <a:t>整数补码加减，浮点数加减</a:t>
            </a:r>
          </a:p>
          <a:p>
            <a:pPr marL="1333500" lvl="1" indent="-476250" algn="just" eaLnBrk="1" hangingPunct="1">
              <a:lnSpc>
                <a:spcPct val="130000"/>
              </a:lnSpc>
              <a:spcBef>
                <a:spcPct val="0"/>
              </a:spcBef>
              <a:buClr>
                <a:schemeClr val="tx2"/>
              </a:buClr>
              <a:buSzPct val="120000"/>
              <a:buFont typeface="Wingdings" pitchFamily="2" charset="2"/>
              <a:buChar char="v"/>
            </a:pPr>
            <a:r>
              <a:rPr lang="zh-CN" altLang="en-US" sz="3200" b="1">
                <a:solidFill>
                  <a:schemeClr val="tx1"/>
                </a:solidFill>
                <a:latin typeface="宋体" pitchFamily="2" charset="-122"/>
                <a:ea typeface="黑体" pitchFamily="2" charset="-122"/>
              </a:rPr>
              <a:t>逻辑运算</a:t>
            </a:r>
          </a:p>
          <a:p>
            <a:pPr marL="1752600" lvl="2" algn="just" eaLnBrk="1" hangingPunct="1">
              <a:lnSpc>
                <a:spcPct val="130000"/>
              </a:lnSpc>
              <a:spcBef>
                <a:spcPct val="0"/>
              </a:spcBef>
              <a:buClr>
                <a:schemeClr val="tx2"/>
              </a:buClr>
              <a:buSzPct val="120000"/>
              <a:buFont typeface="Wingdings" pitchFamily="2" charset="2"/>
              <a:buNone/>
            </a:pPr>
            <a:r>
              <a:rPr lang="zh-CN" altLang="en-US" sz="3200" b="1">
                <a:solidFill>
                  <a:schemeClr val="tx1"/>
                </a:solidFill>
                <a:latin typeface="宋体" pitchFamily="2" charset="-122"/>
                <a:ea typeface="黑体" pitchFamily="2" charset="-122"/>
              </a:rPr>
              <a:t>逻辑非，逻辑与、或、异或</a:t>
            </a:r>
          </a:p>
          <a:p>
            <a:pPr marL="1333500" lvl="1" indent="-476250" algn="just" eaLnBrk="1" hangingPunct="1">
              <a:lnSpc>
                <a:spcPct val="130000"/>
              </a:lnSpc>
              <a:spcBef>
                <a:spcPct val="0"/>
              </a:spcBef>
              <a:buClr>
                <a:schemeClr val="tx2"/>
              </a:buClr>
              <a:buSzPct val="120000"/>
              <a:buFont typeface="Wingdings" pitchFamily="2" charset="2"/>
              <a:buChar char="v"/>
            </a:pPr>
            <a:r>
              <a:rPr lang="zh-CN" altLang="en-US" sz="3200" b="1">
                <a:solidFill>
                  <a:schemeClr val="tx1"/>
                </a:solidFill>
                <a:latin typeface="宋体" pitchFamily="2" charset="-122"/>
                <a:ea typeface="黑体" pitchFamily="2" charset="-122"/>
              </a:rPr>
              <a:t>逻辑运算的应用</a:t>
            </a:r>
          </a:p>
          <a:p>
            <a:pPr marL="1333500" lvl="1" indent="-476250" algn="just" eaLnBrk="1" hangingPunct="1">
              <a:lnSpc>
                <a:spcPct val="130000"/>
              </a:lnSpc>
              <a:spcBef>
                <a:spcPct val="0"/>
              </a:spcBef>
              <a:buClr>
                <a:schemeClr val="tx2"/>
              </a:buClr>
              <a:buSzPct val="120000"/>
              <a:buFont typeface="Wingdings" pitchFamily="2" charset="2"/>
              <a:buChar char="v"/>
            </a:pPr>
            <a:r>
              <a:rPr lang="zh-CN" altLang="en-US" sz="3200" b="1">
                <a:solidFill>
                  <a:schemeClr val="tx1"/>
                </a:solidFill>
                <a:latin typeface="宋体" pitchFamily="2" charset="-122"/>
                <a:ea typeface="黑体" pitchFamily="2" charset="-122"/>
              </a:rPr>
              <a:t>移位运算</a:t>
            </a:r>
          </a:p>
          <a:p>
            <a:pPr marL="1333500" lvl="1" indent="-476250" algn="just" eaLnBrk="1" hangingPunct="1">
              <a:lnSpc>
                <a:spcPct val="130000"/>
              </a:lnSpc>
              <a:spcBef>
                <a:spcPct val="0"/>
              </a:spcBef>
              <a:buClr>
                <a:schemeClr val="tx2"/>
              </a:buClr>
              <a:buSzPct val="120000"/>
              <a:buFont typeface="Wingdings" pitchFamily="2" charset="2"/>
              <a:buChar char="v"/>
            </a:pPr>
            <a:endParaRPr lang="en-US" altLang="zh-CN" sz="3200" b="1">
              <a:solidFill>
                <a:schemeClr val="tx1"/>
              </a:solidFill>
              <a:latin typeface="宋体" pitchFamily="2" charset="-122"/>
              <a:ea typeface="黑体" pitchFamily="2" charset="-122"/>
            </a:endParaRPr>
          </a:p>
        </p:txBody>
      </p:sp>
      <p:graphicFrame>
        <p:nvGraphicFramePr>
          <p:cNvPr id="627716" name="Object 4"/>
          <p:cNvGraphicFramePr>
            <a:graphicFrameLocks noChangeAspect="1"/>
          </p:cNvGraphicFramePr>
          <p:nvPr/>
        </p:nvGraphicFramePr>
        <p:xfrm>
          <a:off x="5526088" y="3849688"/>
          <a:ext cx="3422650" cy="3008312"/>
        </p:xfrm>
        <a:graphic>
          <a:graphicData uri="http://schemas.openxmlformats.org/presentationml/2006/ole">
            <mc:AlternateContent xmlns:mc="http://schemas.openxmlformats.org/markup-compatibility/2006">
              <mc:Choice xmlns:v="urn:schemas-microsoft-com:vml" Requires="v">
                <p:oleObj spid="_x0000_s627720" name="剪辑" r:id="rId4" imgW="5417640" imgH="4762080" progId="">
                  <p:embed/>
                </p:oleObj>
              </mc:Choice>
              <mc:Fallback>
                <p:oleObj name="剪辑" r:id="rId4" imgW="5417640" imgH="476208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6088" y="3849688"/>
                        <a:ext cx="3422650" cy="300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Text Box 2"/>
          <p:cNvSpPr txBox="1">
            <a:spLocks noChangeArrowheads="1"/>
          </p:cNvSpPr>
          <p:nvPr/>
        </p:nvSpPr>
        <p:spPr bwMode="auto">
          <a:xfrm>
            <a:off x="39688" y="30163"/>
            <a:ext cx="20177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4</a:t>
            </a:r>
          </a:p>
        </p:txBody>
      </p:sp>
      <p:sp>
        <p:nvSpPr>
          <p:cNvPr id="1183747" name="Rectangle 3"/>
          <p:cNvSpPr>
            <a:spLocks noChangeArrowheads="1"/>
          </p:cNvSpPr>
          <p:nvPr/>
        </p:nvSpPr>
        <p:spPr bwMode="auto">
          <a:xfrm>
            <a:off x="76200" y="838200"/>
            <a:ext cx="8458200" cy="1066800"/>
          </a:xfrm>
          <a:prstGeom prst="rect">
            <a:avLst/>
          </a:prstGeom>
          <a:noFill/>
          <a:ln w="9525">
            <a:noFill/>
            <a:miter lim="800000"/>
            <a:headEnd/>
            <a:tailEnd/>
          </a:ln>
          <a:effectLst/>
        </p:spPr>
        <p:txBody>
          <a:bodyPr>
            <a:spAutoFit/>
          </a:bodyPr>
          <a:lstStyle/>
          <a:p>
            <a:pPr eaLnBrk="1" hangingPunct="1">
              <a:lnSpc>
                <a:spcPct val="100000"/>
              </a:lnSpc>
              <a:spcBef>
                <a:spcPct val="50000"/>
              </a:spcBef>
              <a:buClrTx/>
              <a:buSzTx/>
              <a:buFontTx/>
              <a:buNone/>
            </a:pPr>
            <a:r>
              <a:rPr kumimoji="0" lang="en-US" altLang="zh-CN" sz="3200" b="0">
                <a:latin typeface="Times" charset="0"/>
                <a:ea typeface="宋体" pitchFamily="2" charset="-122"/>
              </a:rPr>
              <a:t>Add two numbers in two’s complement representation:  (+127) + (+3)  </a:t>
            </a:r>
            <a:r>
              <a:rPr kumimoji="0" lang="en-US" altLang="zh-CN" sz="3200" b="0">
                <a:latin typeface="Times" charset="0"/>
                <a:ea typeface="宋体" pitchFamily="2" charset="-122"/>
                <a:sym typeface="Wingdings" pitchFamily="2" charset="2"/>
              </a:rPr>
              <a:t>  (+130)</a:t>
            </a:r>
            <a:endParaRPr kumimoji="0" lang="en-US" altLang="zh-CN" sz="3200" b="0">
              <a:latin typeface="Times" charset="0"/>
              <a:ea typeface="宋体" pitchFamily="2" charset="-122"/>
            </a:endParaRPr>
          </a:p>
        </p:txBody>
      </p:sp>
      <p:sp>
        <p:nvSpPr>
          <p:cNvPr id="1183748" name="Text Box 4"/>
          <p:cNvSpPr txBox="1">
            <a:spLocks noChangeArrowheads="1"/>
          </p:cNvSpPr>
          <p:nvPr/>
        </p:nvSpPr>
        <p:spPr bwMode="auto">
          <a:xfrm>
            <a:off x="228600" y="21336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
        <p:nvSpPr>
          <p:cNvPr id="1183749" name="Rectangle 5"/>
          <p:cNvSpPr>
            <a:spLocks noChangeArrowheads="1"/>
          </p:cNvSpPr>
          <p:nvPr/>
        </p:nvSpPr>
        <p:spPr bwMode="auto">
          <a:xfrm>
            <a:off x="304800" y="2895600"/>
            <a:ext cx="8382000" cy="3082925"/>
          </a:xfrm>
          <a:prstGeom prst="rect">
            <a:avLst/>
          </a:prstGeom>
          <a:noFill/>
          <a:ln w="9525">
            <a:noFill/>
            <a:miter lim="800000"/>
            <a:headEnd/>
            <a:tailEnd/>
          </a:ln>
          <a:effectLst/>
        </p:spPr>
        <p:txBody>
          <a:bodyPr>
            <a:spAutoFit/>
          </a:bodyPr>
          <a:lstStyle/>
          <a:p>
            <a:pPr eaLnBrk="1" hangingPunct="1">
              <a:lnSpc>
                <a:spcPct val="100000"/>
              </a:lnSpc>
              <a:spcBef>
                <a:spcPct val="50000"/>
              </a:spcBef>
              <a:buClrTx/>
              <a:buSzTx/>
              <a:buFontTx/>
              <a:buNone/>
            </a:pPr>
            <a:r>
              <a:rPr kumimoji="0" lang="en-US" altLang="zh-CN" sz="2800" b="0">
                <a:solidFill>
                  <a:schemeClr val="bg2"/>
                </a:solidFill>
                <a:latin typeface="Times New Roman" pitchFamily="18" charset="0"/>
                <a:ea typeface="宋体" pitchFamily="2" charset="-122"/>
              </a:rPr>
              <a:t>Carry	      </a:t>
            </a:r>
            <a:r>
              <a:rPr kumimoji="0" lang="en-US" altLang="zh-CN" sz="2800" b="0">
                <a:latin typeface="Times New Roman" pitchFamily="18" charset="0"/>
                <a:ea typeface="宋体" pitchFamily="2" charset="-122"/>
              </a:rPr>
              <a:t>1   1   1    1    1    1     1</a:t>
            </a:r>
          </a:p>
          <a:p>
            <a:pPr algn="l" eaLnBrk="1" hangingPunct="1">
              <a:lnSpc>
                <a:spcPct val="100000"/>
              </a:lnSpc>
              <a:spcBef>
                <a:spcPct val="50000"/>
              </a:spcBef>
              <a:buClrTx/>
              <a:buSzTx/>
              <a:buFontTx/>
              <a:buNone/>
            </a:pPr>
            <a:r>
              <a:rPr kumimoji="0" lang="en-US" altLang="zh-CN" sz="2800" b="0">
                <a:solidFill>
                  <a:schemeClr val="bg2"/>
                </a:solidFill>
                <a:latin typeface="Times New Roman" pitchFamily="18" charset="0"/>
                <a:ea typeface="宋体" pitchFamily="2" charset="-122"/>
              </a:rPr>
              <a:t>	      0   1   1    1    1    1     1     1    </a:t>
            </a:r>
            <a:r>
              <a:rPr kumimoji="0" lang="en-US" altLang="zh-CN" sz="2800">
                <a:solidFill>
                  <a:schemeClr val="hlink"/>
                </a:solidFill>
                <a:latin typeface="Times New Roman" pitchFamily="18" charset="0"/>
                <a:ea typeface="宋体" pitchFamily="2" charset="-122"/>
              </a:rPr>
              <a:t> </a:t>
            </a:r>
            <a:r>
              <a:rPr kumimoji="0" lang="en-US" altLang="zh-CN" sz="2800" b="0">
                <a:effectLst>
                  <a:outerShdw blurRad="38100" dist="38100" dir="2700000" algn="tl">
                    <a:srgbClr val="C0C0C0"/>
                  </a:outerShdw>
                </a:effectLst>
                <a:latin typeface="Times New Roman" pitchFamily="18" charset="0"/>
                <a:ea typeface="宋体" pitchFamily="2" charset="-122"/>
              </a:rPr>
              <a:t>+</a:t>
            </a:r>
            <a:br>
              <a:rPr kumimoji="0" lang="en-US" altLang="zh-CN" sz="2800" b="0">
                <a:effectLst>
                  <a:outerShdw blurRad="38100" dist="38100" dir="2700000" algn="tl">
                    <a:srgbClr val="C0C0C0"/>
                  </a:outerShdw>
                </a:effectLst>
                <a:latin typeface="Times New Roman" pitchFamily="18" charset="0"/>
                <a:ea typeface="宋体" pitchFamily="2" charset="-122"/>
              </a:rPr>
            </a:br>
            <a:r>
              <a:rPr kumimoji="0" lang="en-US" altLang="zh-CN" sz="2800" b="0">
                <a:solidFill>
                  <a:schemeClr val="bg2"/>
                </a:solidFill>
                <a:latin typeface="Times New Roman" pitchFamily="18" charset="0"/>
                <a:ea typeface="宋体" pitchFamily="2" charset="-122"/>
              </a:rPr>
              <a:t>	      0   0   0    0    0    0     1     1</a:t>
            </a:r>
          </a:p>
          <a:p>
            <a:pPr algn="l" eaLnBrk="1" hangingPunct="1">
              <a:lnSpc>
                <a:spcPct val="100000"/>
              </a:lnSpc>
              <a:spcBef>
                <a:spcPct val="50000"/>
              </a:spcBef>
              <a:buClrTx/>
              <a:buSzTx/>
              <a:buFontTx/>
              <a:buNone/>
            </a:pPr>
            <a:r>
              <a:rPr kumimoji="0" lang="en-US" altLang="zh-CN" sz="2800" b="0">
                <a:solidFill>
                  <a:schemeClr val="bg2"/>
                </a:solidFill>
                <a:latin typeface="Times New Roman" pitchFamily="18" charset="0"/>
                <a:ea typeface="宋体" pitchFamily="2" charset="-122"/>
              </a:rPr>
              <a:t>	      ----------------------------------</a:t>
            </a:r>
            <a:br>
              <a:rPr kumimoji="0" lang="en-US" altLang="zh-CN" sz="2800" b="0">
                <a:solidFill>
                  <a:schemeClr val="bg2"/>
                </a:solidFill>
                <a:latin typeface="Times New Roman" pitchFamily="18" charset="0"/>
                <a:ea typeface="宋体" pitchFamily="2" charset="-122"/>
              </a:rPr>
            </a:br>
            <a:r>
              <a:rPr kumimoji="0" lang="en-US" altLang="zh-CN" sz="2800" b="0">
                <a:solidFill>
                  <a:schemeClr val="bg2"/>
                </a:solidFill>
                <a:latin typeface="Times New Roman" pitchFamily="18" charset="0"/>
                <a:ea typeface="宋体" pitchFamily="2" charset="-122"/>
              </a:rPr>
              <a:t>Result	      1   0   0    0    0     0     1     0    </a:t>
            </a:r>
            <a:r>
              <a:rPr kumimoji="0" lang="en-US" altLang="zh-CN" sz="2800" b="0">
                <a:solidFill>
                  <a:schemeClr val="bg2"/>
                </a:solidFill>
                <a:latin typeface="Times New Roman" pitchFamily="18" charset="0"/>
                <a:ea typeface="宋体" pitchFamily="2" charset="-122"/>
                <a:sym typeface="Wingdings" pitchFamily="2" charset="2"/>
              </a:rPr>
              <a:t> </a:t>
            </a:r>
            <a:r>
              <a:rPr kumimoji="0" lang="en-US" altLang="zh-CN" sz="2800" i="1">
                <a:solidFill>
                  <a:srgbClr val="FF0000"/>
                </a:solidFill>
                <a:effectLst>
                  <a:outerShdw blurRad="38100" dist="38100" dir="2700000" algn="tl">
                    <a:srgbClr val="C0C0C0"/>
                  </a:outerShdw>
                </a:effectLst>
                <a:latin typeface="Times New Roman" pitchFamily="18" charset="0"/>
                <a:ea typeface="宋体" pitchFamily="2" charset="-122"/>
                <a:sym typeface="Wingdings" pitchFamily="2" charset="2"/>
              </a:rPr>
              <a:t>-126 (Error)</a:t>
            </a:r>
            <a:br>
              <a:rPr kumimoji="0" lang="en-US" altLang="zh-CN" sz="2800" i="1">
                <a:solidFill>
                  <a:srgbClr val="FF0000"/>
                </a:solidFill>
                <a:effectLst>
                  <a:outerShdw blurRad="38100" dist="38100" dir="2700000" algn="tl">
                    <a:srgbClr val="C0C0C0"/>
                  </a:outerShdw>
                </a:effectLst>
                <a:latin typeface="Times New Roman" pitchFamily="18" charset="0"/>
                <a:ea typeface="宋体" pitchFamily="2" charset="-122"/>
                <a:sym typeface="Wingdings" pitchFamily="2" charset="2"/>
              </a:rPr>
            </a:br>
            <a:r>
              <a:rPr kumimoji="0" lang="en-US" altLang="zh-CN" sz="2800" i="1">
                <a:solidFill>
                  <a:srgbClr val="FF0000"/>
                </a:solidFill>
                <a:effectLst>
                  <a:outerShdw blurRad="38100" dist="38100" dir="2700000" algn="tl">
                    <a:srgbClr val="C0C0C0"/>
                  </a:outerShdw>
                </a:effectLst>
                <a:latin typeface="Times New Roman" pitchFamily="18" charset="0"/>
                <a:ea typeface="宋体" pitchFamily="2" charset="-122"/>
                <a:sym typeface="Wingdings" pitchFamily="2" charset="2"/>
              </a:rPr>
              <a:t>                 An overflow has occurred. </a:t>
            </a:r>
            <a:endParaRPr kumimoji="0" lang="en-US" altLang="zh-CN" sz="2800" i="1">
              <a:solidFill>
                <a:srgbClr val="FF0000"/>
              </a:solidFill>
              <a:effectLst>
                <a:outerShdw blurRad="38100" dist="38100" dir="2700000" algn="tl">
                  <a:srgbClr val="C0C0C0"/>
                </a:outerShdw>
              </a:effectLst>
              <a:latin typeface="Times" charset="0"/>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ChangeArrowheads="1"/>
          </p:cNvSpPr>
          <p:nvPr/>
        </p:nvSpPr>
        <p:spPr bwMode="auto">
          <a:xfrm>
            <a:off x="381000" y="2527300"/>
            <a:ext cx="8153400" cy="137986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lnSpc>
                <a:spcPct val="100000"/>
              </a:lnSpc>
              <a:spcBef>
                <a:spcPts val="700"/>
              </a:spcBef>
              <a:spcAft>
                <a:spcPts val="650"/>
              </a:spcAft>
              <a:buClrTx/>
              <a:buSzTx/>
              <a:buFontTx/>
              <a:buNone/>
            </a:pPr>
            <a:r>
              <a:rPr kumimoji="0" lang="zh-CN" altLang="en-US" i="1" dirty="0">
                <a:effectLst>
                  <a:outerShdw blurRad="38100" dist="38100" dir="2700000" algn="tl">
                    <a:srgbClr val="FFFFFF"/>
                  </a:outerShdw>
                </a:effectLst>
                <a:latin typeface="Helvetica Neue"/>
                <a:ea typeface="宋体" pitchFamily="2" charset="-122"/>
              </a:rPr>
              <a:t>补码的表数范围</a:t>
            </a:r>
          </a:p>
          <a:p>
            <a:pPr algn="ctr" eaLnBrk="1" hangingPunct="1">
              <a:lnSpc>
                <a:spcPct val="100000"/>
              </a:lnSpc>
              <a:spcBef>
                <a:spcPts val="700"/>
              </a:spcBef>
              <a:spcAft>
                <a:spcPts val="650"/>
              </a:spcAft>
              <a:buClrTx/>
              <a:buSzTx/>
              <a:buFontTx/>
              <a:buNone/>
            </a:pPr>
            <a:r>
              <a:rPr kumimoji="0" lang="en-US" altLang="zh-CN" i="1" dirty="0">
                <a:effectLst>
                  <a:outerShdw blurRad="38100" dist="38100" dir="2700000" algn="tl">
                    <a:srgbClr val="FFFFFF"/>
                  </a:outerShdw>
                </a:effectLst>
                <a:latin typeface="Helvetica Neue"/>
                <a:ea typeface="宋体" pitchFamily="2" charset="-122"/>
              </a:rPr>
              <a:t>- (2</a:t>
            </a:r>
            <a:r>
              <a:rPr kumimoji="0" lang="en-US" altLang="zh-CN" i="1" baseline="30000" dirty="0">
                <a:effectLst>
                  <a:outerShdw blurRad="38100" dist="38100" dir="2700000" algn="tl">
                    <a:srgbClr val="FFFFFF"/>
                  </a:outerShdw>
                </a:effectLst>
                <a:latin typeface="Helvetica Neue"/>
                <a:ea typeface="宋体" pitchFamily="2" charset="-122"/>
              </a:rPr>
              <a:t>N-1</a:t>
            </a:r>
            <a:r>
              <a:rPr kumimoji="0" lang="en-US" altLang="zh-CN" i="1" dirty="0">
                <a:effectLst>
                  <a:outerShdw blurRad="38100" dist="38100" dir="2700000" algn="tl">
                    <a:srgbClr val="FFFFFF"/>
                  </a:outerShdw>
                </a:effectLst>
                <a:latin typeface="Helvetica Neue"/>
                <a:ea typeface="宋体" pitchFamily="2" charset="-122"/>
              </a:rPr>
              <a:t>)   </a:t>
            </a:r>
            <a:r>
              <a:rPr kumimoji="0" lang="en-US" altLang="zh-CN" i="1" dirty="0" smtClean="0">
                <a:effectLst>
                  <a:outerShdw blurRad="38100" dist="38100" dir="2700000" algn="tl">
                    <a:srgbClr val="FFFFFF"/>
                  </a:outerShdw>
                </a:effectLst>
                <a:latin typeface="Helvetica Neue"/>
                <a:ea typeface="宋体" pitchFamily="2" charset="-122"/>
              </a:rPr>
              <a:t>----- </a:t>
            </a:r>
            <a:r>
              <a:rPr kumimoji="0" lang="en-US" altLang="zh-CN" i="1" dirty="0">
                <a:effectLst>
                  <a:outerShdw blurRad="38100" dist="38100" dir="2700000" algn="tl">
                    <a:srgbClr val="FFFFFF"/>
                  </a:outerShdw>
                </a:effectLst>
                <a:latin typeface="Helvetica Neue"/>
                <a:ea typeface="宋体" pitchFamily="2" charset="-122"/>
              </a:rPr>
              <a:t>0 </a:t>
            </a:r>
            <a:r>
              <a:rPr kumimoji="0" lang="en-US" altLang="zh-CN" i="1" dirty="0" smtClean="0">
                <a:effectLst>
                  <a:outerShdw blurRad="38100" dist="38100" dir="2700000" algn="tl">
                    <a:srgbClr val="FFFFFF"/>
                  </a:outerShdw>
                </a:effectLst>
                <a:latin typeface="Helvetica Neue"/>
                <a:ea typeface="宋体" pitchFamily="2" charset="-122"/>
              </a:rPr>
              <a:t>------  </a:t>
            </a:r>
            <a:r>
              <a:rPr kumimoji="0" lang="en-US" altLang="zh-CN" i="1" dirty="0">
                <a:effectLst>
                  <a:outerShdw blurRad="38100" dist="38100" dir="2700000" algn="tl">
                    <a:srgbClr val="FFFFFF"/>
                  </a:outerShdw>
                </a:effectLst>
                <a:latin typeface="Helvetica Neue"/>
                <a:ea typeface="宋体" pitchFamily="2" charset="-122"/>
              </a:rPr>
              <a:t>+(2</a:t>
            </a:r>
            <a:r>
              <a:rPr kumimoji="0" lang="en-US" altLang="zh-CN" i="1" baseline="30000" dirty="0">
                <a:effectLst>
                  <a:outerShdw blurRad="38100" dist="38100" dir="2700000" algn="tl">
                    <a:srgbClr val="FFFFFF"/>
                  </a:outerShdw>
                </a:effectLst>
                <a:latin typeface="Helvetica Neue"/>
                <a:ea typeface="宋体" pitchFamily="2" charset="-122"/>
              </a:rPr>
              <a:t>N-1</a:t>
            </a:r>
            <a:r>
              <a:rPr kumimoji="0" lang="en-US" altLang="zh-CN" i="1" dirty="0">
                <a:effectLst>
                  <a:outerShdw blurRad="38100" dist="38100" dir="2700000" algn="tl">
                    <a:srgbClr val="FFFFFF"/>
                  </a:outerShdw>
                </a:effectLst>
                <a:latin typeface="Helvetica Neue"/>
                <a:ea typeface="宋体" pitchFamily="2" charset="-122"/>
              </a:rPr>
              <a:t> </a:t>
            </a:r>
            <a:r>
              <a:rPr kumimoji="0" lang="en-US" altLang="zh-CN" i="1" dirty="0">
                <a:effectLst>
                  <a:outerShdw blurRad="38100" dist="38100" dir="2700000" algn="tl">
                    <a:srgbClr val="FFFFFF"/>
                  </a:outerShdw>
                </a:effectLst>
                <a:latin typeface="Arial"/>
                <a:ea typeface="宋体" pitchFamily="2" charset="-122"/>
              </a:rPr>
              <a:t>–</a:t>
            </a:r>
            <a:r>
              <a:rPr kumimoji="0" lang="en-US" altLang="zh-CN" i="1" dirty="0">
                <a:effectLst>
                  <a:outerShdw blurRad="38100" dist="38100" dir="2700000" algn="tl">
                    <a:srgbClr val="FFFFFF"/>
                  </a:outerShdw>
                </a:effectLst>
                <a:latin typeface="Helvetica Neue"/>
                <a:ea typeface="宋体" pitchFamily="2" charset="-122"/>
              </a:rPr>
              <a:t>1)</a:t>
            </a:r>
          </a:p>
        </p:txBody>
      </p:sp>
      <p:sp>
        <p:nvSpPr>
          <p:cNvPr id="1184771" name="PubRRectCallout"/>
          <p:cNvSpPr>
            <a:spLocks noEditPoints="1" noChangeArrowheads="1"/>
          </p:cNvSpPr>
          <p:nvPr/>
        </p:nvSpPr>
        <p:spPr bwMode="auto">
          <a:xfrm>
            <a:off x="990600" y="1322388"/>
            <a:ext cx="4745038"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1184772" name="Text Box 4"/>
          <p:cNvSpPr txBox="1">
            <a:spLocks noChangeArrowheads="1"/>
          </p:cNvSpPr>
          <p:nvPr/>
        </p:nvSpPr>
        <p:spPr bwMode="auto">
          <a:xfrm>
            <a:off x="2286000" y="1446213"/>
            <a:ext cx="3384550" cy="6413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zh-CN" altLang="en-US" b="0">
                <a:effectLst>
                  <a:outerShdw blurRad="38100" dist="38100" dir="2700000" algn="tl">
                    <a:srgbClr val="C0C0C0"/>
                  </a:outerShdw>
                </a:effectLst>
                <a:latin typeface="Times New Roman" pitchFamily="18" charset="0"/>
                <a:ea typeface="宋体" pitchFamily="2" charset="-122"/>
              </a:rPr>
              <a:t>原因：产生溢出</a:t>
            </a:r>
          </a:p>
        </p:txBody>
      </p:sp>
      <p:pic>
        <p:nvPicPr>
          <p:cNvPr id="1184773" name="Picture 5"/>
          <p:cNvPicPr>
            <a:picLocks noChangeAspect="1" noChangeArrowheads="1"/>
          </p:cNvPicPr>
          <p:nvPr/>
        </p:nvPicPr>
        <p:blipFill>
          <a:blip r:embed="rId2" cstate="print"/>
          <a:srcRect/>
          <a:stretch>
            <a:fillRect/>
          </a:stretch>
        </p:blipFill>
        <p:spPr bwMode="auto">
          <a:xfrm>
            <a:off x="1125538" y="1400175"/>
            <a:ext cx="322262" cy="760413"/>
          </a:xfrm>
          <a:prstGeom prst="rect">
            <a:avLst/>
          </a:prstGeom>
          <a:noFill/>
          <a:ln w="9525">
            <a:noFill/>
            <a:miter lim="800000"/>
            <a:headEnd/>
            <a:tailEnd/>
          </a:ln>
          <a:effectLst/>
        </p:spPr>
      </p:pic>
      <p:sp>
        <p:nvSpPr>
          <p:cNvPr id="1184774" name="Text Box 6"/>
          <p:cNvSpPr txBox="1">
            <a:spLocks noChangeArrowheads="1"/>
          </p:cNvSpPr>
          <p:nvPr/>
        </p:nvSpPr>
        <p:spPr bwMode="auto">
          <a:xfrm>
            <a:off x="238125" y="4595813"/>
            <a:ext cx="8661400" cy="1571625"/>
          </a:xfrm>
          <a:prstGeom prst="rect">
            <a:avLst/>
          </a:prstGeom>
          <a:noFill/>
          <a:ln w="3175">
            <a:noFill/>
            <a:miter lim="800000"/>
            <a:headEnd/>
            <a:tailEnd/>
          </a:ln>
          <a:effectLst/>
        </p:spPr>
        <p:txBody>
          <a:bodyPr>
            <a:spAutoFit/>
          </a:bodyPr>
          <a:lstStyle/>
          <a:p>
            <a:pPr marL="457200" indent="-457200">
              <a:buFont typeface="Wingdings" pitchFamily="2" charset="2"/>
              <a:buNone/>
            </a:pPr>
            <a:r>
              <a:rPr lang="zh-CN" altLang="en-US" sz="3200">
                <a:solidFill>
                  <a:srgbClr val="FF0000"/>
                </a:solidFill>
              </a:rPr>
              <a:t>溢出：当一个整数存在到超过分配的存储空间的表数范围的出错现象。</a:t>
            </a:r>
          </a:p>
          <a:p>
            <a:pPr marL="1371600" lvl="2" indent="-457200">
              <a:buFont typeface="Wingdings" pitchFamily="2" charset="2"/>
              <a:buAutoNum type="arabicPeriod"/>
            </a:pPr>
            <a:endParaRPr lang="en-US" altLang="zh-CN" b="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5" name="Text Box 3"/>
          <p:cNvSpPr txBox="1">
            <a:spLocks noChangeArrowheads="1"/>
          </p:cNvSpPr>
          <p:nvPr/>
        </p:nvSpPr>
        <p:spPr bwMode="auto">
          <a:xfrm>
            <a:off x="1219200" y="307975"/>
            <a:ext cx="6275388" cy="579438"/>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SzTx/>
              <a:buFontTx/>
              <a:buNone/>
            </a:pPr>
            <a:r>
              <a:rPr kumimoji="0" lang="zh-CN" altLang="en-US" sz="3200">
                <a:solidFill>
                  <a:srgbClr val="000066"/>
                </a:solidFill>
                <a:latin typeface="Times New Roman" pitchFamily="18" charset="0"/>
                <a:ea typeface="宋体" pitchFamily="2" charset="-122"/>
              </a:rPr>
              <a:t>补码表数示意图</a:t>
            </a:r>
          </a:p>
        </p:txBody>
      </p:sp>
      <p:pic>
        <p:nvPicPr>
          <p:cNvPr id="1185796" name="Picture 4"/>
          <p:cNvPicPr>
            <a:picLocks noChangeAspect="1" noChangeArrowheads="1"/>
          </p:cNvPicPr>
          <p:nvPr/>
        </p:nvPicPr>
        <p:blipFill>
          <a:blip r:embed="rId2" cstate="print"/>
          <a:srcRect/>
          <a:stretch>
            <a:fillRect/>
          </a:stretch>
        </p:blipFill>
        <p:spPr bwMode="auto">
          <a:xfrm>
            <a:off x="1501775" y="1187450"/>
            <a:ext cx="5530850" cy="52895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ChangeArrowheads="1"/>
          </p:cNvSpPr>
          <p:nvPr/>
        </p:nvSpPr>
        <p:spPr bwMode="auto">
          <a:xfrm>
            <a:off x="457200" y="2500313"/>
            <a:ext cx="8153400" cy="12477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lnSpc>
                <a:spcPct val="100000"/>
              </a:lnSpc>
              <a:spcBef>
                <a:spcPts val="700"/>
              </a:spcBef>
              <a:spcAft>
                <a:spcPts val="650"/>
              </a:spcAft>
              <a:buClrTx/>
              <a:buSzTx/>
              <a:buFontTx/>
              <a:buNone/>
            </a:pPr>
            <a:r>
              <a:rPr kumimoji="0" lang="zh-CN" altLang="en-US" i="1">
                <a:effectLst>
                  <a:outerShdw blurRad="38100" dist="38100" dir="2700000" algn="tl">
                    <a:srgbClr val="FFFFFF"/>
                  </a:outerShdw>
                </a:effectLst>
                <a:latin typeface="Times" charset="0"/>
                <a:ea typeface="宋体" pitchFamily="2" charset="-122"/>
              </a:rPr>
              <a:t>算术运算时，记得操作数和结果都应该在位模式的表数范围（定义域）内 </a:t>
            </a:r>
          </a:p>
        </p:txBody>
      </p:sp>
      <p:sp>
        <p:nvSpPr>
          <p:cNvPr id="1186819" name="PubRRectCallout"/>
          <p:cNvSpPr>
            <a:spLocks noEditPoints="1" noChangeArrowheads="1"/>
          </p:cNvSpPr>
          <p:nvPr/>
        </p:nvSpPr>
        <p:spPr bwMode="auto">
          <a:xfrm>
            <a:off x="1066800" y="12954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1186820" name="Text Box 4"/>
          <p:cNvSpPr txBox="1">
            <a:spLocks noChangeArrowheads="1"/>
          </p:cNvSpPr>
          <p:nvPr/>
        </p:nvSpPr>
        <p:spPr bwMode="auto">
          <a:xfrm>
            <a:off x="2362200" y="1447800"/>
            <a:ext cx="1225550" cy="6413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zh-CN" altLang="en-US" b="0">
                <a:effectLst>
                  <a:outerShdw blurRad="38100" dist="38100" dir="2700000" algn="tl">
                    <a:srgbClr val="C0C0C0"/>
                  </a:outerShdw>
                </a:effectLst>
                <a:latin typeface="Times New Roman" pitchFamily="18" charset="0"/>
                <a:ea typeface="宋体" pitchFamily="2" charset="-122"/>
              </a:rPr>
              <a:t>注意</a:t>
            </a:r>
            <a:r>
              <a:rPr kumimoji="0" lang="en-US" altLang="zh-CN" b="0">
                <a:effectLst>
                  <a:outerShdw blurRad="38100" dist="38100" dir="2700000" algn="tl">
                    <a:srgbClr val="C0C0C0"/>
                  </a:outerShdw>
                </a:effectLst>
                <a:latin typeface="Times New Roman" pitchFamily="18" charset="0"/>
                <a:ea typeface="宋体" pitchFamily="2" charset="-122"/>
              </a:rPr>
              <a:t>:</a:t>
            </a:r>
          </a:p>
        </p:txBody>
      </p:sp>
      <p:pic>
        <p:nvPicPr>
          <p:cNvPr id="1186821" name="Picture 5"/>
          <p:cNvPicPr>
            <a:picLocks noChangeAspect="1" noChangeArrowheads="1"/>
          </p:cNvPicPr>
          <p:nvPr/>
        </p:nvPicPr>
        <p:blipFill>
          <a:blip r:embed="rId2" cstate="print"/>
          <a:srcRect/>
          <a:stretch>
            <a:fillRect/>
          </a:stretch>
        </p:blipFill>
        <p:spPr bwMode="auto">
          <a:xfrm>
            <a:off x="1201738" y="1373188"/>
            <a:ext cx="322262" cy="76041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Rectangle 2"/>
          <p:cNvSpPr>
            <a:spLocks noChangeArrowheads="1"/>
          </p:cNvSpPr>
          <p:nvPr/>
        </p:nvSpPr>
        <p:spPr bwMode="auto">
          <a:xfrm>
            <a:off x="228600" y="1738313"/>
            <a:ext cx="8153400" cy="226060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lnSpc>
                <a:spcPct val="100000"/>
              </a:lnSpc>
              <a:spcBef>
                <a:spcPts val="700"/>
              </a:spcBef>
              <a:spcAft>
                <a:spcPts val="650"/>
              </a:spcAft>
              <a:buClrTx/>
              <a:buSzTx/>
              <a:buFontTx/>
              <a:buNone/>
            </a:pPr>
            <a:r>
              <a:rPr kumimoji="0" lang="zh-CN" altLang="en-US" sz="4400" i="1">
                <a:solidFill>
                  <a:schemeClr val="bg1"/>
                </a:solidFill>
                <a:effectLst>
                  <a:outerShdw blurRad="38100" dist="38100" dir="2700000" algn="tl">
                    <a:srgbClr val="000000"/>
                  </a:outerShdw>
                </a:effectLst>
                <a:latin typeface="Helvetica Neue"/>
                <a:ea typeface="宋体" pitchFamily="2" charset="-122"/>
              </a:rPr>
              <a:t>补码减法统一成加法运算</a:t>
            </a:r>
          </a:p>
          <a:p>
            <a:pPr algn="ctr" eaLnBrk="1" hangingPunct="1">
              <a:lnSpc>
                <a:spcPct val="100000"/>
              </a:lnSpc>
              <a:spcBef>
                <a:spcPts val="700"/>
              </a:spcBef>
              <a:spcAft>
                <a:spcPts val="650"/>
              </a:spcAft>
              <a:buClrTx/>
              <a:buSzTx/>
              <a:buFontTx/>
              <a:buNone/>
            </a:pPr>
            <a:r>
              <a:rPr kumimoji="0" lang="zh-CN" altLang="en-US" i="1">
                <a:effectLst>
                  <a:outerShdw blurRad="38100" dist="38100" dir="2700000" algn="tl">
                    <a:srgbClr val="FFFFFF"/>
                  </a:outerShdw>
                </a:effectLst>
                <a:latin typeface="Helvetica Neue"/>
                <a:ea typeface="宋体" pitchFamily="2" charset="-122"/>
              </a:rPr>
              <a:t>（</a:t>
            </a:r>
            <a:r>
              <a:rPr kumimoji="0" lang="en-US" altLang="zh-CN" i="1">
                <a:effectLst>
                  <a:outerShdw blurRad="38100" dist="38100" dir="2700000" algn="tl">
                    <a:srgbClr val="FFFFFF"/>
                  </a:outerShdw>
                </a:effectLst>
                <a:latin typeface="Helvetica Neue"/>
                <a:ea typeface="宋体" pitchFamily="2" charset="-122"/>
              </a:rPr>
              <a:t>X </a:t>
            </a:r>
            <a:r>
              <a:rPr kumimoji="0" lang="en-US" altLang="zh-CN" i="1">
                <a:effectLst>
                  <a:outerShdw blurRad="38100" dist="38100" dir="2700000" algn="tl">
                    <a:srgbClr val="FFFFFF"/>
                  </a:outerShdw>
                </a:effectLst>
                <a:latin typeface="Arial"/>
                <a:ea typeface="宋体" pitchFamily="2" charset="-122"/>
              </a:rPr>
              <a:t>–</a:t>
            </a:r>
            <a:r>
              <a:rPr kumimoji="0" lang="en-US" altLang="zh-CN" i="1">
                <a:effectLst>
                  <a:outerShdw blurRad="38100" dist="38100" dir="2700000" algn="tl">
                    <a:srgbClr val="FFFFFF"/>
                  </a:outerShdw>
                </a:effectLst>
                <a:latin typeface="Helvetica Neue"/>
                <a:ea typeface="宋体" pitchFamily="2" charset="-122"/>
              </a:rPr>
              <a:t> Y</a:t>
            </a:r>
            <a:r>
              <a:rPr kumimoji="0" lang="zh-CN" altLang="en-US" i="1">
                <a:effectLst>
                  <a:outerShdw blurRad="38100" dist="38100" dir="2700000" algn="tl">
                    <a:srgbClr val="FFFFFF"/>
                  </a:outerShdw>
                </a:effectLst>
                <a:latin typeface="Helvetica Neue"/>
                <a:ea typeface="宋体" pitchFamily="2" charset="-122"/>
              </a:rPr>
              <a:t>）</a:t>
            </a:r>
            <a:r>
              <a:rPr kumimoji="0" lang="zh-CN" altLang="en-US" sz="2400" i="1">
                <a:effectLst>
                  <a:outerShdw blurRad="38100" dist="38100" dir="2700000" algn="tl">
                    <a:srgbClr val="FFFFFF"/>
                  </a:outerShdw>
                </a:effectLst>
              </a:rPr>
              <a:t>补</a:t>
            </a:r>
            <a:r>
              <a:rPr kumimoji="0" lang="zh-CN" altLang="en-US" sz="2000" i="1">
                <a:effectLst>
                  <a:outerShdw blurRad="38100" dist="38100" dir="2700000" algn="tl">
                    <a:srgbClr val="FFFFFF"/>
                  </a:outerShdw>
                </a:effectLst>
              </a:rPr>
              <a:t> </a:t>
            </a:r>
            <a:r>
              <a:rPr kumimoji="0" lang="en-US" altLang="zh-CN" i="1">
                <a:effectLst>
                  <a:outerShdw blurRad="38100" dist="38100" dir="2700000" algn="tl">
                    <a:srgbClr val="FFFFFF"/>
                  </a:outerShdw>
                </a:effectLst>
                <a:latin typeface="Helvetica Neue"/>
                <a:ea typeface="宋体" pitchFamily="2" charset="-122"/>
              </a:rPr>
              <a:t>= (X+ (-Y))</a:t>
            </a:r>
            <a:r>
              <a:rPr kumimoji="0" lang="zh-CN" altLang="en-US" sz="2400" i="1">
                <a:effectLst>
                  <a:outerShdw blurRad="38100" dist="38100" dir="2700000" algn="tl">
                    <a:srgbClr val="FFFFFF"/>
                  </a:outerShdw>
                </a:effectLst>
              </a:rPr>
              <a:t>补 </a:t>
            </a:r>
            <a:r>
              <a:rPr kumimoji="0" lang="en-US" altLang="zh-CN" i="1">
                <a:effectLst>
                  <a:outerShdw blurRad="38100" dist="38100" dir="2700000" algn="tl">
                    <a:srgbClr val="FFFFFF"/>
                  </a:outerShdw>
                </a:effectLst>
                <a:latin typeface="Helvetica Neue"/>
                <a:ea typeface="宋体" pitchFamily="2" charset="-122"/>
              </a:rPr>
              <a:t>=</a:t>
            </a:r>
          </a:p>
          <a:p>
            <a:pPr algn="ctr" eaLnBrk="1" hangingPunct="1">
              <a:lnSpc>
                <a:spcPct val="100000"/>
              </a:lnSpc>
              <a:spcBef>
                <a:spcPts val="700"/>
              </a:spcBef>
              <a:spcAft>
                <a:spcPts val="650"/>
              </a:spcAft>
              <a:buClrTx/>
              <a:buSzTx/>
              <a:buFontTx/>
              <a:buNone/>
            </a:pPr>
            <a:r>
              <a:rPr kumimoji="0" lang="en-US" altLang="zh-CN" i="1">
                <a:effectLst>
                  <a:outerShdw blurRad="38100" dist="38100" dir="2700000" algn="tl">
                    <a:srgbClr val="FFFFFF"/>
                  </a:outerShdw>
                </a:effectLst>
                <a:latin typeface="Helvetica Neue"/>
                <a:ea typeface="宋体" pitchFamily="2" charset="-122"/>
              </a:rPr>
              <a:t>X</a:t>
            </a:r>
            <a:r>
              <a:rPr kumimoji="0" lang="zh-CN" altLang="en-US" sz="2400" i="1">
                <a:effectLst>
                  <a:outerShdw blurRad="38100" dist="38100" dir="2700000" algn="tl">
                    <a:srgbClr val="FFFFFF"/>
                  </a:outerShdw>
                </a:effectLst>
              </a:rPr>
              <a:t>补 </a:t>
            </a:r>
            <a:r>
              <a:rPr kumimoji="0" lang="en-US" altLang="zh-CN" i="1">
                <a:effectLst>
                  <a:outerShdw blurRad="38100" dist="38100" dir="2700000" algn="tl">
                    <a:srgbClr val="FFFFFF"/>
                  </a:outerShdw>
                </a:effectLst>
                <a:latin typeface="Helvetica Neue"/>
                <a:ea typeface="宋体" pitchFamily="2" charset="-122"/>
              </a:rPr>
              <a:t>+ (-Y)</a:t>
            </a:r>
            <a:r>
              <a:rPr kumimoji="0" lang="zh-CN" altLang="en-US" sz="2400" i="1">
                <a:effectLst>
                  <a:outerShdw blurRad="38100" dist="38100" dir="2700000" algn="tl">
                    <a:srgbClr val="FFFFFF"/>
                  </a:outerShdw>
                </a:effectLst>
              </a:rPr>
              <a:t>补</a:t>
            </a:r>
          </a:p>
        </p:txBody>
      </p:sp>
      <p:sp>
        <p:nvSpPr>
          <p:cNvPr id="1189891" name="PubRRectCallout"/>
          <p:cNvSpPr>
            <a:spLocks noEditPoints="1" noChangeArrowheads="1"/>
          </p:cNvSpPr>
          <p:nvPr/>
        </p:nvSpPr>
        <p:spPr bwMode="auto">
          <a:xfrm>
            <a:off x="838200" y="5334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1189892" name="Text Box 4"/>
          <p:cNvSpPr txBox="1">
            <a:spLocks noChangeArrowheads="1"/>
          </p:cNvSpPr>
          <p:nvPr/>
        </p:nvSpPr>
        <p:spPr bwMode="auto">
          <a:xfrm>
            <a:off x="2133600" y="685800"/>
            <a:ext cx="1225550" cy="6413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zh-CN" altLang="en-US" b="0">
                <a:effectLst>
                  <a:outerShdw blurRad="38100" dist="38100" dir="2700000" algn="tl">
                    <a:srgbClr val="C0C0C0"/>
                  </a:outerShdw>
                </a:effectLst>
                <a:latin typeface="Times New Roman" pitchFamily="18" charset="0"/>
                <a:ea typeface="宋体" pitchFamily="2" charset="-122"/>
              </a:rPr>
              <a:t>注意</a:t>
            </a:r>
            <a:r>
              <a:rPr kumimoji="0" lang="en-US" altLang="zh-CN" b="0">
                <a:effectLst>
                  <a:outerShdw blurRad="38100" dist="38100" dir="2700000" algn="tl">
                    <a:srgbClr val="C0C0C0"/>
                  </a:outerShdw>
                </a:effectLst>
                <a:latin typeface="Times New Roman" pitchFamily="18" charset="0"/>
                <a:ea typeface="宋体" pitchFamily="2" charset="-122"/>
              </a:rPr>
              <a:t>:</a:t>
            </a:r>
          </a:p>
        </p:txBody>
      </p:sp>
      <p:pic>
        <p:nvPicPr>
          <p:cNvPr id="1189893" name="Picture 5"/>
          <p:cNvPicPr>
            <a:picLocks noChangeAspect="1" noChangeArrowheads="1"/>
          </p:cNvPicPr>
          <p:nvPr/>
        </p:nvPicPr>
        <p:blipFill>
          <a:blip r:embed="rId2" cstate="print"/>
          <a:srcRect/>
          <a:stretch>
            <a:fillRect/>
          </a:stretch>
        </p:blipFill>
        <p:spPr bwMode="auto">
          <a:xfrm>
            <a:off x="973138" y="611188"/>
            <a:ext cx="322262" cy="76041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Text Box 2"/>
          <p:cNvSpPr txBox="1">
            <a:spLocks noChangeArrowheads="1"/>
          </p:cNvSpPr>
          <p:nvPr/>
        </p:nvSpPr>
        <p:spPr bwMode="auto">
          <a:xfrm>
            <a:off x="39688" y="30163"/>
            <a:ext cx="20177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5</a:t>
            </a:r>
          </a:p>
        </p:txBody>
      </p:sp>
      <p:sp>
        <p:nvSpPr>
          <p:cNvPr id="1188867" name="Rectangle 3"/>
          <p:cNvSpPr>
            <a:spLocks noChangeArrowheads="1"/>
          </p:cNvSpPr>
          <p:nvPr/>
        </p:nvSpPr>
        <p:spPr bwMode="auto">
          <a:xfrm>
            <a:off x="76200" y="838200"/>
            <a:ext cx="8458200" cy="1066800"/>
          </a:xfrm>
          <a:prstGeom prst="rect">
            <a:avLst/>
          </a:prstGeom>
          <a:noFill/>
          <a:ln w="9525">
            <a:noFill/>
            <a:miter lim="800000"/>
            <a:headEnd/>
            <a:tailEnd/>
          </a:ln>
          <a:effectLst/>
        </p:spPr>
        <p:txBody>
          <a:bodyPr>
            <a:spAutoFit/>
          </a:bodyPr>
          <a:lstStyle/>
          <a:p>
            <a:pPr eaLnBrk="1" hangingPunct="1">
              <a:lnSpc>
                <a:spcPct val="100000"/>
              </a:lnSpc>
              <a:spcBef>
                <a:spcPct val="50000"/>
              </a:spcBef>
              <a:buClrTx/>
              <a:buSzTx/>
              <a:buFontTx/>
              <a:buNone/>
            </a:pPr>
            <a:r>
              <a:rPr kumimoji="0" lang="en-US" altLang="zh-CN" sz="3200" b="0">
                <a:latin typeface="Times" charset="0"/>
                <a:ea typeface="宋体" pitchFamily="2" charset="-122"/>
              </a:rPr>
              <a:t>Subtract 62 from 101 in two’s complement:  </a:t>
            </a:r>
            <a:br>
              <a:rPr kumimoji="0" lang="en-US" altLang="zh-CN" sz="3200" b="0">
                <a:latin typeface="Times" charset="0"/>
                <a:ea typeface="宋体" pitchFamily="2" charset="-122"/>
              </a:rPr>
            </a:br>
            <a:r>
              <a:rPr kumimoji="0" lang="en-US" altLang="zh-CN" sz="3200" b="0">
                <a:latin typeface="Times" charset="0"/>
                <a:ea typeface="宋体" pitchFamily="2" charset="-122"/>
              </a:rPr>
              <a:t>       (+101) - (+62)  </a:t>
            </a:r>
            <a:r>
              <a:rPr kumimoji="0" lang="en-US" altLang="zh-CN" sz="3200" b="0">
                <a:latin typeface="Times" charset="0"/>
                <a:ea typeface="宋体" pitchFamily="2" charset="-122"/>
                <a:sym typeface="Wingdings" pitchFamily="2" charset="2"/>
              </a:rPr>
              <a:t>  (+101) + (-62)</a:t>
            </a:r>
            <a:endParaRPr kumimoji="0" lang="en-US" altLang="zh-CN" sz="3200" b="0">
              <a:latin typeface="Times" charset="0"/>
              <a:ea typeface="宋体" pitchFamily="2" charset="-122"/>
            </a:endParaRPr>
          </a:p>
        </p:txBody>
      </p:sp>
      <p:sp>
        <p:nvSpPr>
          <p:cNvPr id="1188868" name="Text Box 4"/>
          <p:cNvSpPr txBox="1">
            <a:spLocks noChangeArrowheads="1"/>
          </p:cNvSpPr>
          <p:nvPr/>
        </p:nvSpPr>
        <p:spPr bwMode="auto">
          <a:xfrm>
            <a:off x="228600" y="21336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
        <p:nvSpPr>
          <p:cNvPr id="1188869" name="Rectangle 5"/>
          <p:cNvSpPr>
            <a:spLocks noChangeArrowheads="1"/>
          </p:cNvSpPr>
          <p:nvPr/>
        </p:nvSpPr>
        <p:spPr bwMode="auto">
          <a:xfrm>
            <a:off x="304800" y="2895600"/>
            <a:ext cx="8382000" cy="3082925"/>
          </a:xfrm>
          <a:prstGeom prst="rect">
            <a:avLst/>
          </a:prstGeom>
          <a:noFill/>
          <a:ln w="9525">
            <a:noFill/>
            <a:miter lim="800000"/>
            <a:headEnd/>
            <a:tailEnd/>
          </a:ln>
          <a:effectLst/>
        </p:spPr>
        <p:txBody>
          <a:bodyPr>
            <a:spAutoFit/>
          </a:bodyPr>
          <a:lstStyle/>
          <a:p>
            <a:pPr eaLnBrk="1" hangingPunct="1">
              <a:lnSpc>
                <a:spcPct val="100000"/>
              </a:lnSpc>
              <a:spcBef>
                <a:spcPct val="50000"/>
              </a:spcBef>
              <a:buClrTx/>
              <a:buSzTx/>
              <a:buFontTx/>
              <a:buNone/>
            </a:pPr>
            <a:r>
              <a:rPr kumimoji="0" lang="en-US" altLang="zh-CN" sz="2800" b="0">
                <a:solidFill>
                  <a:schemeClr val="bg2"/>
                </a:solidFill>
                <a:latin typeface="Times New Roman" pitchFamily="18" charset="0"/>
                <a:ea typeface="宋体" pitchFamily="2" charset="-122"/>
              </a:rPr>
              <a:t>Carry	     </a:t>
            </a:r>
            <a:r>
              <a:rPr kumimoji="0" lang="en-US" altLang="zh-CN" sz="2800" b="0">
                <a:latin typeface="Times New Roman" pitchFamily="18" charset="0"/>
                <a:ea typeface="宋体" pitchFamily="2" charset="-122"/>
              </a:rPr>
              <a:t>1   1</a:t>
            </a:r>
          </a:p>
          <a:p>
            <a:pPr algn="l" eaLnBrk="1" hangingPunct="1">
              <a:lnSpc>
                <a:spcPct val="100000"/>
              </a:lnSpc>
              <a:spcBef>
                <a:spcPct val="50000"/>
              </a:spcBef>
              <a:buClrTx/>
              <a:buSzTx/>
              <a:buFontTx/>
              <a:buNone/>
            </a:pPr>
            <a:r>
              <a:rPr kumimoji="0" lang="en-US" altLang="zh-CN" sz="2800" b="0">
                <a:solidFill>
                  <a:schemeClr val="bg2"/>
                </a:solidFill>
                <a:latin typeface="Times New Roman" pitchFamily="18" charset="0"/>
                <a:ea typeface="宋体" pitchFamily="2" charset="-122"/>
              </a:rPr>
              <a:t>		0   1   1    0    0    1     0     1    </a:t>
            </a:r>
            <a:r>
              <a:rPr kumimoji="0" lang="en-US" altLang="zh-CN" sz="2800">
                <a:solidFill>
                  <a:schemeClr val="hlink"/>
                </a:solidFill>
                <a:latin typeface="Times New Roman" pitchFamily="18" charset="0"/>
                <a:ea typeface="宋体" pitchFamily="2" charset="-122"/>
              </a:rPr>
              <a:t> </a:t>
            </a:r>
            <a:r>
              <a:rPr kumimoji="0" lang="en-US" altLang="zh-CN" sz="2800" b="0">
                <a:effectLst>
                  <a:outerShdw blurRad="38100" dist="38100" dir="2700000" algn="tl">
                    <a:srgbClr val="C0C0C0"/>
                  </a:outerShdw>
                </a:effectLst>
                <a:latin typeface="Times New Roman" pitchFamily="18" charset="0"/>
                <a:ea typeface="宋体" pitchFamily="2" charset="-122"/>
              </a:rPr>
              <a:t>+</a:t>
            </a:r>
            <a:br>
              <a:rPr kumimoji="0" lang="en-US" altLang="zh-CN" sz="2800" b="0">
                <a:effectLst>
                  <a:outerShdw blurRad="38100" dist="38100" dir="2700000" algn="tl">
                    <a:srgbClr val="C0C0C0"/>
                  </a:outerShdw>
                </a:effectLst>
                <a:latin typeface="Times New Roman" pitchFamily="18" charset="0"/>
                <a:ea typeface="宋体" pitchFamily="2" charset="-122"/>
              </a:rPr>
            </a:br>
            <a:r>
              <a:rPr kumimoji="0" lang="en-US" altLang="zh-CN" sz="2800" b="0">
                <a:solidFill>
                  <a:schemeClr val="bg2"/>
                </a:solidFill>
                <a:latin typeface="Times New Roman" pitchFamily="18" charset="0"/>
                <a:ea typeface="宋体" pitchFamily="2" charset="-122"/>
              </a:rPr>
              <a:t>		1   1   0    0    0    0     1     0</a:t>
            </a:r>
          </a:p>
          <a:p>
            <a:pPr algn="l" eaLnBrk="1" hangingPunct="1">
              <a:lnSpc>
                <a:spcPct val="100000"/>
              </a:lnSpc>
              <a:spcBef>
                <a:spcPct val="50000"/>
              </a:spcBef>
              <a:buClrTx/>
              <a:buSzTx/>
              <a:buFontTx/>
              <a:buNone/>
            </a:pPr>
            <a:r>
              <a:rPr kumimoji="0" lang="en-US" altLang="zh-CN" sz="2800" b="0">
                <a:solidFill>
                  <a:schemeClr val="bg2"/>
                </a:solidFill>
                <a:latin typeface="Times New Roman" pitchFamily="18" charset="0"/>
                <a:ea typeface="宋体" pitchFamily="2" charset="-122"/>
              </a:rPr>
              <a:t>		----------------------------------</a:t>
            </a:r>
            <a:br>
              <a:rPr kumimoji="0" lang="en-US" altLang="zh-CN" sz="2800" b="0">
                <a:solidFill>
                  <a:schemeClr val="bg2"/>
                </a:solidFill>
                <a:latin typeface="Times New Roman" pitchFamily="18" charset="0"/>
                <a:ea typeface="宋体" pitchFamily="2" charset="-122"/>
              </a:rPr>
            </a:br>
            <a:r>
              <a:rPr kumimoji="0" lang="en-US" altLang="zh-CN" sz="2800" b="0">
                <a:solidFill>
                  <a:schemeClr val="bg2"/>
                </a:solidFill>
                <a:latin typeface="Times New Roman" pitchFamily="18" charset="0"/>
                <a:ea typeface="宋体" pitchFamily="2" charset="-122"/>
              </a:rPr>
              <a:t>Result		0   0   1    0    0    1     1     1       </a:t>
            </a:r>
            <a:r>
              <a:rPr kumimoji="0" lang="en-US" altLang="zh-CN" sz="2800" b="0">
                <a:solidFill>
                  <a:schemeClr val="bg2"/>
                </a:solidFill>
                <a:latin typeface="Times New Roman" pitchFamily="18" charset="0"/>
                <a:ea typeface="宋体" pitchFamily="2" charset="-122"/>
                <a:sym typeface="Wingdings" pitchFamily="2" charset="2"/>
              </a:rPr>
              <a:t>   39</a:t>
            </a:r>
            <a:br>
              <a:rPr kumimoji="0" lang="en-US" altLang="zh-CN" sz="2800" b="0">
                <a:solidFill>
                  <a:schemeClr val="bg2"/>
                </a:solidFill>
                <a:latin typeface="Times New Roman" pitchFamily="18" charset="0"/>
                <a:ea typeface="宋体" pitchFamily="2" charset="-122"/>
                <a:sym typeface="Wingdings" pitchFamily="2" charset="2"/>
              </a:rPr>
            </a:br>
            <a:r>
              <a:rPr kumimoji="0" lang="en-US" altLang="zh-CN" sz="2800" b="0">
                <a:solidFill>
                  <a:srgbClr val="FF0000"/>
                </a:solidFill>
                <a:latin typeface="Times New Roman" pitchFamily="18" charset="0"/>
                <a:ea typeface="宋体" pitchFamily="2" charset="-122"/>
                <a:sym typeface="Wingdings" pitchFamily="2" charset="2"/>
              </a:rPr>
              <a:t>The leftmost carry is discarded.</a:t>
            </a:r>
            <a:endParaRPr kumimoji="0" lang="en-US" altLang="zh-CN" sz="2800" i="1">
              <a:solidFill>
                <a:srgbClr val="FF0000"/>
              </a:solidFill>
              <a:effectLst>
                <a:outerShdw blurRad="38100" dist="38100" dir="2700000" algn="tl">
                  <a:srgbClr val="C0C0C0"/>
                </a:outerShdw>
              </a:effectLst>
              <a:latin typeface="Times" charset="0"/>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Text Box 2"/>
          <p:cNvSpPr txBox="1">
            <a:spLocks noChangeArrowheads="1"/>
          </p:cNvSpPr>
          <p:nvPr/>
        </p:nvSpPr>
        <p:spPr bwMode="auto">
          <a:xfrm>
            <a:off x="280988" y="1169988"/>
            <a:ext cx="8661400" cy="5905500"/>
          </a:xfrm>
          <a:prstGeom prst="rect">
            <a:avLst/>
          </a:prstGeom>
          <a:noFill/>
          <a:ln w="3175">
            <a:noFill/>
            <a:miter lim="800000"/>
            <a:headEnd/>
            <a:tailEnd/>
          </a:ln>
          <a:effectLst/>
        </p:spPr>
        <p:txBody>
          <a:bodyPr>
            <a:spAutoFit/>
          </a:bodyPr>
          <a:lstStyle/>
          <a:p>
            <a:pPr marL="1371600" lvl="2" indent="-457200"/>
            <a:r>
              <a:rPr lang="zh-CN" altLang="en-US">
                <a:solidFill>
                  <a:schemeClr val="tx2"/>
                </a:solidFill>
              </a:rPr>
              <a:t>补码加法</a:t>
            </a:r>
          </a:p>
          <a:p>
            <a:pPr marL="2286000" lvl="4" indent="-457200">
              <a:buFont typeface="Wingdings" pitchFamily="2" charset="2"/>
              <a:buAutoNum type="arabicPeriod"/>
            </a:pPr>
            <a:r>
              <a:rPr lang="zh-CN" altLang="en-US">
                <a:solidFill>
                  <a:schemeClr val="tx2"/>
                </a:solidFill>
              </a:rPr>
              <a:t>规则</a:t>
            </a:r>
          </a:p>
          <a:p>
            <a:pPr marL="2286000" lvl="4" indent="-457200">
              <a:buFont typeface="Wingdings" pitchFamily="2" charset="2"/>
              <a:buNone/>
            </a:pPr>
            <a:r>
              <a:rPr lang="en-US" altLang="zh-CN">
                <a:solidFill>
                  <a:schemeClr val="tx2"/>
                </a:solidFill>
              </a:rPr>
              <a:t>[X]</a:t>
            </a:r>
            <a:r>
              <a:rPr lang="zh-CN" altLang="en-US" sz="2000">
                <a:solidFill>
                  <a:schemeClr val="tx2"/>
                </a:solidFill>
                <a:latin typeface="宋体" pitchFamily="2" charset="-122"/>
                <a:ea typeface="宋体" pitchFamily="2" charset="-122"/>
              </a:rPr>
              <a:t>补</a:t>
            </a:r>
            <a:r>
              <a:rPr lang="en-US" altLang="zh-CN">
                <a:solidFill>
                  <a:schemeClr val="tx2"/>
                </a:solidFill>
              </a:rPr>
              <a:t>+[Y]</a:t>
            </a:r>
            <a:r>
              <a:rPr lang="zh-CN" altLang="en-US" sz="2000">
                <a:solidFill>
                  <a:schemeClr val="tx2"/>
                </a:solidFill>
                <a:latin typeface="宋体" pitchFamily="2" charset="-122"/>
                <a:ea typeface="宋体" pitchFamily="2" charset="-122"/>
              </a:rPr>
              <a:t>补</a:t>
            </a:r>
            <a:r>
              <a:rPr lang="en-US" altLang="zh-CN">
                <a:solidFill>
                  <a:schemeClr val="tx2"/>
                </a:solidFill>
              </a:rPr>
              <a:t>=[X+Y]</a:t>
            </a:r>
            <a:r>
              <a:rPr lang="zh-CN" altLang="en-US" sz="2000">
                <a:solidFill>
                  <a:schemeClr val="tx2"/>
                </a:solidFill>
                <a:latin typeface="宋体" pitchFamily="2" charset="-122"/>
                <a:ea typeface="宋体" pitchFamily="2" charset="-122"/>
              </a:rPr>
              <a:t>补   </a:t>
            </a:r>
            <a:r>
              <a:rPr lang="en-US" altLang="zh-CN">
                <a:solidFill>
                  <a:schemeClr val="tx2"/>
                </a:solidFill>
                <a:latin typeface="宋体" pitchFamily="2" charset="-122"/>
                <a:ea typeface="宋体" pitchFamily="2" charset="-122"/>
              </a:rPr>
              <a:t>Mod 2^n</a:t>
            </a:r>
            <a:endParaRPr lang="en-US" altLang="zh-CN">
              <a:solidFill>
                <a:schemeClr val="tx2"/>
              </a:solidFill>
            </a:endParaRPr>
          </a:p>
          <a:p>
            <a:pPr marL="2286000" lvl="4" indent="-457200">
              <a:buFont typeface="Wingdings" pitchFamily="2" charset="2"/>
              <a:buAutoNum type="arabicPeriod" startAt="2"/>
            </a:pPr>
            <a:r>
              <a:rPr lang="zh-CN" altLang="en-US">
                <a:solidFill>
                  <a:schemeClr val="tx2"/>
                </a:solidFill>
              </a:rPr>
              <a:t>每位加法形式</a:t>
            </a:r>
          </a:p>
          <a:p>
            <a:pPr marL="1828800" lvl="3" indent="-457200">
              <a:buFont typeface="Wingdings" pitchFamily="2" charset="2"/>
              <a:buNone/>
            </a:pPr>
            <a:r>
              <a:rPr lang="zh-CN" altLang="en-US"/>
              <a:t>   </a:t>
            </a:r>
            <a:r>
              <a:rPr lang="en-US" altLang="zh-CN"/>
              <a:t>Xi+Yi+C</a:t>
            </a:r>
            <a:r>
              <a:rPr lang="en-US" altLang="zh-CN">
                <a:solidFill>
                  <a:srgbClr val="0000FF"/>
                </a:solidFill>
              </a:rPr>
              <a:t>i</a:t>
            </a:r>
            <a:r>
              <a:rPr lang="en-US" altLang="zh-CN"/>
              <a:t>=Si + C</a:t>
            </a:r>
            <a:r>
              <a:rPr lang="en-US" altLang="zh-CN">
                <a:solidFill>
                  <a:srgbClr val="0000FF"/>
                </a:solidFill>
              </a:rPr>
              <a:t>i+1</a:t>
            </a:r>
            <a:r>
              <a:rPr lang="en-US" altLang="zh-CN"/>
              <a:t> </a:t>
            </a:r>
          </a:p>
          <a:p>
            <a:pPr marL="1828800" lvl="3" indent="-457200"/>
            <a:r>
              <a:rPr lang="zh-CN" altLang="en-US"/>
              <a:t>补码减法</a:t>
            </a:r>
          </a:p>
          <a:p>
            <a:pPr marL="1828800" lvl="3" indent="-457200">
              <a:buFont typeface="Wingdings" pitchFamily="2" charset="2"/>
              <a:buNone/>
            </a:pPr>
            <a:r>
              <a:rPr lang="zh-CN" altLang="en-US"/>
              <a:t>	规则</a:t>
            </a:r>
          </a:p>
          <a:p>
            <a:pPr marL="1828800" lvl="3" indent="-457200">
              <a:buFont typeface="Wingdings" pitchFamily="2" charset="2"/>
              <a:buNone/>
            </a:pPr>
            <a:r>
              <a:rPr lang="en-US" altLang="zh-CN"/>
              <a:t>[X-Y]</a:t>
            </a:r>
            <a:r>
              <a:rPr lang="zh-CN" altLang="en-US" sz="2000">
                <a:solidFill>
                  <a:schemeClr val="tx2"/>
                </a:solidFill>
                <a:latin typeface="宋体" pitchFamily="2" charset="-122"/>
                <a:ea typeface="宋体" pitchFamily="2" charset="-122"/>
              </a:rPr>
              <a:t>补</a:t>
            </a:r>
            <a:r>
              <a:rPr lang="en-US" altLang="zh-CN"/>
              <a:t>=[X+(-Y)]</a:t>
            </a:r>
            <a:r>
              <a:rPr lang="zh-CN" altLang="en-US" sz="2000">
                <a:solidFill>
                  <a:schemeClr val="tx2"/>
                </a:solidFill>
                <a:latin typeface="宋体" pitchFamily="2" charset="-122"/>
                <a:ea typeface="宋体" pitchFamily="2" charset="-122"/>
              </a:rPr>
              <a:t>补</a:t>
            </a:r>
            <a:r>
              <a:rPr lang="en-US" altLang="zh-CN"/>
              <a:t>=[X]</a:t>
            </a:r>
            <a:r>
              <a:rPr lang="zh-CN" altLang="en-US" sz="2000">
                <a:solidFill>
                  <a:schemeClr val="tx2"/>
                </a:solidFill>
                <a:latin typeface="宋体" pitchFamily="2" charset="-122"/>
                <a:ea typeface="宋体" pitchFamily="2" charset="-122"/>
              </a:rPr>
              <a:t>补</a:t>
            </a:r>
            <a:r>
              <a:rPr lang="en-US" altLang="zh-CN"/>
              <a:t>+[-Y]</a:t>
            </a:r>
            <a:r>
              <a:rPr lang="zh-CN" altLang="en-US" sz="2000">
                <a:solidFill>
                  <a:schemeClr val="tx2"/>
                </a:solidFill>
                <a:latin typeface="宋体" pitchFamily="2" charset="-122"/>
                <a:ea typeface="宋体" pitchFamily="2" charset="-122"/>
              </a:rPr>
              <a:t>补 </a:t>
            </a:r>
            <a:r>
              <a:rPr lang="en-US" altLang="zh-CN"/>
              <a:t>Mod 2^n</a:t>
            </a:r>
          </a:p>
          <a:p>
            <a:pPr marL="1828800" lvl="3" indent="-457200"/>
            <a:endParaRPr lang="en-US" altLang="zh-CN" b="0"/>
          </a:p>
        </p:txBody>
      </p:sp>
      <p:sp>
        <p:nvSpPr>
          <p:cNvPr id="1157123" name="Text Box 3"/>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pPr>
            <a:r>
              <a:rPr lang="en-US" altLang="zh-CN" sz="3200">
                <a:solidFill>
                  <a:srgbClr val="FF0000"/>
                </a:solidFill>
                <a:latin typeface="宋体" pitchFamily="2" charset="-122"/>
                <a:ea typeface="宋体" pitchFamily="2" charset="-122"/>
              </a:rPr>
              <a:t> </a:t>
            </a:r>
            <a:endParaRPr lang="en-US" altLang="zh-CN" sz="3200">
              <a:solidFill>
                <a:schemeClr val="tx2"/>
              </a:solidFill>
            </a:endParaRPr>
          </a:p>
        </p:txBody>
      </p:sp>
      <p:sp>
        <p:nvSpPr>
          <p:cNvPr id="1157124" name="Text Box 4"/>
          <p:cNvSpPr txBox="1">
            <a:spLocks noChangeArrowheads="1"/>
          </p:cNvSpPr>
          <p:nvPr/>
        </p:nvSpPr>
        <p:spPr bwMode="auto">
          <a:xfrm>
            <a:off x="2582863" y="174625"/>
            <a:ext cx="4094162" cy="585788"/>
          </a:xfrm>
          <a:prstGeom prst="rect">
            <a:avLst/>
          </a:prstGeom>
          <a:noFill/>
          <a:ln w="9525">
            <a:noFill/>
            <a:miter lim="800000"/>
            <a:headEnd/>
            <a:tailEnd/>
          </a:ln>
          <a:effectLst/>
        </p:spPr>
        <p:txBody>
          <a:bodyPr lIns="92075" tIns="46038" rIns="92075" bIns="46038">
            <a:spAutoFit/>
          </a:bodyPr>
          <a:lstStyle/>
          <a:p>
            <a:pPr algn="ctr">
              <a:spcBef>
                <a:spcPct val="50000"/>
              </a:spcBef>
              <a:buFont typeface="Wingdings" pitchFamily="2" charset="2"/>
              <a:buNone/>
            </a:pPr>
            <a:r>
              <a:rPr lang="zh-CN" altLang="en-US">
                <a:solidFill>
                  <a:schemeClr val="tx2"/>
                </a:solidFill>
              </a:rPr>
              <a:t>补码定点加减运算</a:t>
            </a:r>
          </a:p>
        </p:txBody>
      </p:sp>
    </p:spTree>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Text Box 2"/>
          <p:cNvSpPr txBox="1">
            <a:spLocks noChangeArrowheads="1"/>
          </p:cNvSpPr>
          <p:nvPr/>
        </p:nvSpPr>
        <p:spPr bwMode="auto">
          <a:xfrm>
            <a:off x="280988" y="1062038"/>
            <a:ext cx="8661400" cy="5795962"/>
          </a:xfrm>
          <a:prstGeom prst="rect">
            <a:avLst/>
          </a:prstGeom>
          <a:noFill/>
          <a:ln w="3175">
            <a:noFill/>
            <a:miter lim="800000"/>
            <a:headEnd/>
            <a:tailEnd/>
          </a:ln>
          <a:effectLst/>
        </p:spPr>
        <p:txBody>
          <a:bodyPr>
            <a:spAutoFit/>
          </a:bodyPr>
          <a:lstStyle/>
          <a:p>
            <a:pPr marL="457200" indent="-457200">
              <a:buFont typeface="Wingdings" pitchFamily="2" charset="2"/>
              <a:buNone/>
            </a:pPr>
            <a:r>
              <a:rPr lang="zh-CN" altLang="en-US">
                <a:solidFill>
                  <a:schemeClr val="tx2"/>
                </a:solidFill>
              </a:rPr>
              <a:t>处理步骤</a:t>
            </a:r>
          </a:p>
          <a:p>
            <a:pPr marL="1371600" lvl="2" indent="-457200">
              <a:buFont typeface="Wingdings" pitchFamily="2" charset="2"/>
              <a:buAutoNum type="arabicPeriod"/>
            </a:pPr>
            <a:r>
              <a:rPr lang="zh-CN" altLang="en-US">
                <a:solidFill>
                  <a:schemeClr val="tx2"/>
                </a:solidFill>
              </a:rPr>
              <a:t>检验符号：</a:t>
            </a:r>
          </a:p>
          <a:p>
            <a:pPr marL="1828800" lvl="3" indent="-457200">
              <a:buFont typeface="Wingdings" pitchFamily="2" charset="2"/>
              <a:buChar char="n"/>
            </a:pPr>
            <a:r>
              <a:rPr lang="zh-CN" altLang="en-US">
                <a:solidFill>
                  <a:schemeClr val="tx2"/>
                </a:solidFill>
              </a:rPr>
              <a:t>符号相同，加法运算，结果符号和加数相同</a:t>
            </a:r>
          </a:p>
          <a:p>
            <a:pPr marL="1828800" lvl="3" indent="-457200">
              <a:buFont typeface="Wingdings" pitchFamily="2" charset="2"/>
              <a:buChar char="n"/>
            </a:pPr>
            <a:r>
              <a:rPr lang="zh-CN" altLang="en-US">
                <a:solidFill>
                  <a:schemeClr val="tx2"/>
                </a:solidFill>
              </a:rPr>
              <a:t>符号不同，绝对值大的减去绝对值小的，符号取绝对值大的</a:t>
            </a:r>
          </a:p>
          <a:p>
            <a:pPr marL="1371600" lvl="2" indent="-457200">
              <a:buFont typeface="Wingdings" pitchFamily="2" charset="2"/>
              <a:buAutoNum type="arabicPeriod"/>
            </a:pPr>
            <a:r>
              <a:rPr lang="zh-CN" altLang="en-US">
                <a:solidFill>
                  <a:schemeClr val="tx2"/>
                </a:solidFill>
              </a:rPr>
              <a:t>对阶，对齐小数点，</a:t>
            </a:r>
            <a:r>
              <a:rPr lang="zh-CN" altLang="en-US">
                <a:solidFill>
                  <a:srgbClr val="FF0000"/>
                </a:solidFill>
              </a:rPr>
              <a:t>小阶看齐大阶</a:t>
            </a:r>
          </a:p>
          <a:p>
            <a:pPr marL="1371600" lvl="2" indent="-457200">
              <a:buFont typeface="Wingdings" pitchFamily="2" charset="2"/>
              <a:buAutoNum type="arabicPeriod"/>
            </a:pPr>
            <a:r>
              <a:rPr lang="zh-CN" altLang="en-US">
                <a:solidFill>
                  <a:schemeClr val="tx2"/>
                </a:solidFill>
              </a:rPr>
              <a:t>尾数相加减</a:t>
            </a:r>
          </a:p>
          <a:p>
            <a:pPr marL="1371600" lvl="2" indent="-457200">
              <a:buFont typeface="Wingdings" pitchFamily="2" charset="2"/>
              <a:buAutoNum type="arabicPeriod"/>
            </a:pPr>
            <a:r>
              <a:rPr lang="zh-CN" altLang="en-US">
                <a:solidFill>
                  <a:schemeClr val="tx2"/>
                </a:solidFill>
              </a:rPr>
              <a:t>结果规格化</a:t>
            </a:r>
          </a:p>
          <a:p>
            <a:pPr marL="1371600" lvl="2" indent="-457200">
              <a:buFont typeface="Wingdings" pitchFamily="2" charset="2"/>
              <a:buAutoNum type="arabicPeriod"/>
            </a:pPr>
            <a:r>
              <a:rPr lang="zh-CN" altLang="en-US">
                <a:solidFill>
                  <a:schemeClr val="tx2"/>
                </a:solidFill>
              </a:rPr>
              <a:t>判断溢出</a:t>
            </a:r>
          </a:p>
        </p:txBody>
      </p:sp>
      <p:sp>
        <p:nvSpPr>
          <p:cNvPr id="1159171" name="Text Box 3"/>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pPr>
            <a:r>
              <a:rPr lang="en-US" altLang="zh-CN" sz="3200">
                <a:solidFill>
                  <a:srgbClr val="FF0000"/>
                </a:solidFill>
                <a:latin typeface="宋体" pitchFamily="2" charset="-122"/>
                <a:ea typeface="宋体" pitchFamily="2" charset="-122"/>
              </a:rPr>
              <a:t> </a:t>
            </a:r>
            <a:endParaRPr lang="en-US" altLang="zh-CN" sz="3200">
              <a:solidFill>
                <a:schemeClr val="tx2"/>
              </a:solidFill>
            </a:endParaRPr>
          </a:p>
        </p:txBody>
      </p:sp>
      <p:sp>
        <p:nvSpPr>
          <p:cNvPr id="1159172" name="Text Box 4"/>
          <p:cNvSpPr txBox="1">
            <a:spLocks noChangeArrowheads="1"/>
          </p:cNvSpPr>
          <p:nvPr/>
        </p:nvSpPr>
        <p:spPr bwMode="auto">
          <a:xfrm>
            <a:off x="2582863" y="174625"/>
            <a:ext cx="4094162" cy="585788"/>
          </a:xfrm>
          <a:prstGeom prst="rect">
            <a:avLst/>
          </a:prstGeom>
          <a:noFill/>
          <a:ln w="9525">
            <a:noFill/>
            <a:miter lim="800000"/>
            <a:headEnd/>
            <a:tailEnd/>
          </a:ln>
          <a:effectLst/>
        </p:spPr>
        <p:txBody>
          <a:bodyPr lIns="92075" tIns="46038" rIns="92075" bIns="46038">
            <a:spAutoFit/>
          </a:bodyPr>
          <a:lstStyle/>
          <a:p>
            <a:pPr algn="ctr">
              <a:spcBef>
                <a:spcPct val="50000"/>
              </a:spcBef>
              <a:buFont typeface="Wingdings" pitchFamily="2" charset="2"/>
              <a:buNone/>
            </a:pPr>
            <a:r>
              <a:rPr lang="zh-CN" altLang="en-US">
                <a:solidFill>
                  <a:schemeClr val="tx2"/>
                </a:solidFill>
              </a:rPr>
              <a:t>浮点加减运算</a:t>
            </a:r>
          </a:p>
        </p:txBody>
      </p:sp>
    </p:spTree>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Text Box 2"/>
          <p:cNvSpPr txBox="1">
            <a:spLocks noChangeArrowheads="1"/>
          </p:cNvSpPr>
          <p:nvPr/>
        </p:nvSpPr>
        <p:spPr bwMode="auto">
          <a:xfrm>
            <a:off x="39688" y="30163"/>
            <a:ext cx="20177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6</a:t>
            </a:r>
          </a:p>
        </p:txBody>
      </p:sp>
      <p:sp>
        <p:nvSpPr>
          <p:cNvPr id="1187843" name="Rectangle 3"/>
          <p:cNvSpPr>
            <a:spLocks noChangeArrowheads="1"/>
          </p:cNvSpPr>
          <p:nvPr/>
        </p:nvSpPr>
        <p:spPr bwMode="auto">
          <a:xfrm>
            <a:off x="76200" y="838200"/>
            <a:ext cx="8458200" cy="1554163"/>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b="0">
                <a:latin typeface="Times" charset="0"/>
                <a:ea typeface="宋体" pitchFamily="2" charset="-122"/>
              </a:rPr>
              <a:t>Add two floats:</a:t>
            </a:r>
            <a:br>
              <a:rPr kumimoji="0" lang="en-US" altLang="zh-CN" sz="3200" b="0">
                <a:latin typeface="Times" charset="0"/>
                <a:ea typeface="宋体" pitchFamily="2" charset="-122"/>
              </a:rPr>
            </a:br>
            <a:r>
              <a:rPr kumimoji="0" lang="en-US" altLang="zh-CN" sz="3200" b="0">
                <a:latin typeface="Times" charset="0"/>
                <a:ea typeface="宋体" pitchFamily="2" charset="-122"/>
              </a:rPr>
              <a:t>0 10000100  10110000000000000000000</a:t>
            </a:r>
            <a:br>
              <a:rPr kumimoji="0" lang="en-US" altLang="zh-CN" sz="3200" b="0">
                <a:latin typeface="Times" charset="0"/>
                <a:ea typeface="宋体" pitchFamily="2" charset="-122"/>
              </a:rPr>
            </a:br>
            <a:r>
              <a:rPr kumimoji="0" lang="en-US" altLang="zh-CN" sz="3200" b="0">
                <a:latin typeface="Times" charset="0"/>
                <a:ea typeface="宋体" pitchFamily="2" charset="-122"/>
              </a:rPr>
              <a:t>0 10000010  01100000000000000000000</a:t>
            </a:r>
          </a:p>
        </p:txBody>
      </p:sp>
      <p:sp>
        <p:nvSpPr>
          <p:cNvPr id="1187844" name="Text Box 4"/>
          <p:cNvSpPr txBox="1">
            <a:spLocks noChangeArrowheads="1"/>
          </p:cNvSpPr>
          <p:nvPr/>
        </p:nvSpPr>
        <p:spPr bwMode="auto">
          <a:xfrm>
            <a:off x="228600" y="24384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
        <p:nvSpPr>
          <p:cNvPr id="1187845" name="Rectangle 5"/>
          <p:cNvSpPr>
            <a:spLocks noChangeArrowheads="1"/>
          </p:cNvSpPr>
          <p:nvPr/>
        </p:nvSpPr>
        <p:spPr bwMode="auto">
          <a:xfrm>
            <a:off x="304800" y="3165475"/>
            <a:ext cx="8382000" cy="2654300"/>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2800" i="1">
                <a:solidFill>
                  <a:schemeClr val="bg2"/>
                </a:solidFill>
                <a:effectLst>
                  <a:outerShdw blurRad="38100" dist="38100" dir="2700000" algn="tl">
                    <a:srgbClr val="C0C0C0"/>
                  </a:outerShdw>
                </a:effectLst>
                <a:latin typeface="Times" charset="0"/>
                <a:ea typeface="宋体" pitchFamily="2" charset="-122"/>
              </a:rPr>
              <a:t>The exponents are 5 and 3.</a:t>
            </a:r>
            <a:r>
              <a:rPr kumimoji="0" lang="en-US" altLang="zh-CN" sz="2800" i="1">
                <a:solidFill>
                  <a:schemeClr val="hlink"/>
                </a:solidFill>
                <a:effectLst>
                  <a:outerShdw blurRad="38100" dist="38100" dir="2700000" algn="tl">
                    <a:srgbClr val="C0C0C0"/>
                  </a:outerShdw>
                </a:effectLst>
                <a:latin typeface="Times" charset="0"/>
                <a:ea typeface="宋体" pitchFamily="2" charset="-122"/>
              </a:rPr>
              <a:t> </a:t>
            </a:r>
            <a:r>
              <a:rPr kumimoji="0" lang="en-US" altLang="zh-CN" sz="2800" i="1">
                <a:effectLst>
                  <a:outerShdw blurRad="38100" dist="38100" dir="2700000" algn="tl">
                    <a:srgbClr val="C0C0C0"/>
                  </a:outerShdw>
                </a:effectLst>
                <a:latin typeface="Times" charset="0"/>
                <a:ea typeface="宋体" pitchFamily="2" charset="-122"/>
              </a:rPr>
              <a:t>The numbers are:</a:t>
            </a:r>
            <a:br>
              <a:rPr kumimoji="0" lang="en-US" altLang="zh-CN" sz="2800" i="1">
                <a:effectLst>
                  <a:outerShdw blurRad="38100" dist="38100" dir="2700000" algn="tl">
                    <a:srgbClr val="C0C0C0"/>
                  </a:outerShdw>
                </a:effectLst>
                <a:latin typeface="Times" charset="0"/>
                <a:ea typeface="宋体" pitchFamily="2" charset="-122"/>
              </a:rPr>
            </a:br>
            <a:r>
              <a:rPr kumimoji="0" lang="en-US" altLang="zh-CN" sz="2800" i="1">
                <a:solidFill>
                  <a:srgbClr val="000000"/>
                </a:solidFill>
                <a:effectLst>
                  <a:outerShdw blurRad="38100" dist="38100" dir="2700000" algn="tl">
                    <a:srgbClr val="C0C0C0"/>
                  </a:outerShdw>
                </a:effectLst>
                <a:latin typeface="Times" charset="0"/>
                <a:ea typeface="宋体" pitchFamily="2" charset="-122"/>
              </a:rPr>
              <a:t>+2</a:t>
            </a:r>
            <a:r>
              <a:rPr kumimoji="0" lang="en-US" altLang="zh-CN" sz="2800" i="1" baseline="30000">
                <a:solidFill>
                  <a:srgbClr val="000000"/>
                </a:solidFill>
                <a:effectLst>
                  <a:outerShdw blurRad="38100" dist="38100" dir="2700000" algn="tl">
                    <a:srgbClr val="C0C0C0"/>
                  </a:outerShdw>
                </a:effectLst>
                <a:latin typeface="Times" charset="0"/>
                <a:ea typeface="宋体" pitchFamily="2" charset="-122"/>
              </a:rPr>
              <a:t>5 </a:t>
            </a:r>
            <a:r>
              <a:rPr kumimoji="0" lang="en-US" altLang="zh-CN" sz="2800" i="1">
                <a:solidFill>
                  <a:srgbClr val="000000"/>
                </a:solidFill>
                <a:effectLst>
                  <a:outerShdw blurRad="38100" dist="38100" dir="2700000" algn="tl">
                    <a:srgbClr val="C0C0C0"/>
                  </a:outerShdw>
                </a:effectLst>
                <a:latin typeface="Times" charset="0"/>
                <a:ea typeface="宋体" pitchFamily="2" charset="-122"/>
              </a:rPr>
              <a:t> x  </a:t>
            </a:r>
            <a:r>
              <a:rPr kumimoji="0" lang="en-US" altLang="zh-CN" sz="2800" i="1">
                <a:solidFill>
                  <a:srgbClr val="FF0000"/>
                </a:solidFill>
                <a:effectLst>
                  <a:outerShdw blurRad="38100" dist="38100" dir="2700000" algn="tl">
                    <a:srgbClr val="C0C0C0"/>
                  </a:outerShdw>
                </a:effectLst>
                <a:latin typeface="Times" charset="0"/>
                <a:ea typeface="宋体" pitchFamily="2" charset="-122"/>
              </a:rPr>
              <a:t>1</a:t>
            </a:r>
            <a:r>
              <a:rPr kumimoji="0" lang="en-US" altLang="zh-CN" sz="2800" i="1">
                <a:solidFill>
                  <a:srgbClr val="000000"/>
                </a:solidFill>
                <a:effectLst>
                  <a:outerShdw blurRad="38100" dist="38100" dir="2700000" algn="tl">
                    <a:srgbClr val="C0C0C0"/>
                  </a:outerShdw>
                </a:effectLst>
                <a:latin typeface="Times" charset="0"/>
                <a:ea typeface="宋体" pitchFamily="2" charset="-122"/>
              </a:rPr>
              <a:t>.1011    and    +2</a:t>
            </a:r>
            <a:r>
              <a:rPr kumimoji="0" lang="en-US" altLang="zh-CN" sz="2800" i="1" baseline="30000">
                <a:solidFill>
                  <a:srgbClr val="000000"/>
                </a:solidFill>
                <a:effectLst>
                  <a:outerShdw blurRad="38100" dist="38100" dir="2700000" algn="tl">
                    <a:srgbClr val="C0C0C0"/>
                  </a:outerShdw>
                </a:effectLst>
                <a:latin typeface="Times" charset="0"/>
                <a:ea typeface="宋体" pitchFamily="2" charset="-122"/>
              </a:rPr>
              <a:t>3</a:t>
            </a:r>
            <a:r>
              <a:rPr kumimoji="0" lang="en-US" altLang="zh-CN" sz="2800" i="1">
                <a:solidFill>
                  <a:srgbClr val="000000"/>
                </a:solidFill>
                <a:effectLst>
                  <a:outerShdw blurRad="38100" dist="38100" dir="2700000" algn="tl">
                    <a:srgbClr val="C0C0C0"/>
                  </a:outerShdw>
                </a:effectLst>
                <a:latin typeface="Times" charset="0"/>
                <a:ea typeface="宋体" pitchFamily="2" charset="-122"/>
              </a:rPr>
              <a:t>  x  </a:t>
            </a:r>
            <a:r>
              <a:rPr kumimoji="0" lang="en-US" altLang="zh-CN" sz="2800" i="1">
                <a:solidFill>
                  <a:srgbClr val="FF0000"/>
                </a:solidFill>
                <a:effectLst>
                  <a:outerShdw blurRad="38100" dist="38100" dir="2700000" algn="tl">
                    <a:srgbClr val="C0C0C0"/>
                  </a:outerShdw>
                </a:effectLst>
                <a:latin typeface="Times" charset="0"/>
                <a:ea typeface="宋体" pitchFamily="2" charset="-122"/>
              </a:rPr>
              <a:t>1</a:t>
            </a:r>
            <a:r>
              <a:rPr kumimoji="0" lang="en-US" altLang="zh-CN" sz="2800" i="1">
                <a:solidFill>
                  <a:srgbClr val="000000"/>
                </a:solidFill>
                <a:effectLst>
                  <a:outerShdw blurRad="38100" dist="38100" dir="2700000" algn="tl">
                    <a:srgbClr val="C0C0C0"/>
                  </a:outerShdw>
                </a:effectLst>
                <a:latin typeface="Times" charset="0"/>
                <a:ea typeface="宋体" pitchFamily="2" charset="-122"/>
              </a:rPr>
              <a:t>.011</a:t>
            </a:r>
            <a:br>
              <a:rPr kumimoji="0" lang="en-US" altLang="zh-CN" sz="2800" i="1">
                <a:solidFill>
                  <a:srgbClr val="000000"/>
                </a:solidFill>
                <a:effectLst>
                  <a:outerShdw blurRad="38100" dist="38100" dir="2700000" algn="tl">
                    <a:srgbClr val="C0C0C0"/>
                  </a:outerShdw>
                </a:effectLst>
                <a:latin typeface="Times" charset="0"/>
                <a:ea typeface="宋体" pitchFamily="2" charset="-122"/>
              </a:rPr>
            </a:br>
            <a:r>
              <a:rPr kumimoji="0" lang="en-US" altLang="zh-CN" sz="2800" i="1">
                <a:solidFill>
                  <a:srgbClr val="000000"/>
                </a:solidFill>
                <a:effectLst>
                  <a:outerShdw blurRad="38100" dist="38100" dir="2700000" algn="tl">
                    <a:srgbClr val="C0C0C0"/>
                  </a:outerShdw>
                </a:effectLst>
                <a:latin typeface="Times" charset="0"/>
                <a:ea typeface="宋体" pitchFamily="2" charset="-122"/>
              </a:rPr>
              <a:t>Make the exponents the same.</a:t>
            </a:r>
            <a:br>
              <a:rPr kumimoji="0" lang="en-US" altLang="zh-CN" sz="2800" i="1">
                <a:solidFill>
                  <a:srgbClr val="000000"/>
                </a:solidFill>
                <a:effectLst>
                  <a:outerShdw blurRad="38100" dist="38100" dir="2700000" algn="tl">
                    <a:srgbClr val="C0C0C0"/>
                  </a:outerShdw>
                </a:effectLst>
                <a:latin typeface="Times" charset="0"/>
                <a:ea typeface="宋体" pitchFamily="2" charset="-122"/>
              </a:rPr>
            </a:br>
            <a:r>
              <a:rPr kumimoji="0" lang="en-US" altLang="zh-CN" sz="2800" i="1">
                <a:solidFill>
                  <a:srgbClr val="000000"/>
                </a:solidFill>
                <a:effectLst>
                  <a:outerShdw blurRad="38100" dist="38100" dir="2700000" algn="tl">
                    <a:srgbClr val="C0C0C0"/>
                  </a:outerShdw>
                </a:effectLst>
                <a:latin typeface="Times" charset="0"/>
                <a:ea typeface="宋体" pitchFamily="2" charset="-122"/>
              </a:rPr>
              <a:t>(+2</a:t>
            </a:r>
            <a:r>
              <a:rPr kumimoji="0" lang="en-US" altLang="zh-CN" sz="2800" i="1" baseline="30000">
                <a:solidFill>
                  <a:srgbClr val="000000"/>
                </a:solidFill>
                <a:effectLst>
                  <a:outerShdw blurRad="38100" dist="38100" dir="2700000" algn="tl">
                    <a:srgbClr val="C0C0C0"/>
                  </a:outerShdw>
                </a:effectLst>
                <a:latin typeface="Times" charset="0"/>
                <a:ea typeface="宋体" pitchFamily="2" charset="-122"/>
              </a:rPr>
              <a:t>5 </a:t>
            </a:r>
            <a:r>
              <a:rPr kumimoji="0" lang="en-US" altLang="zh-CN" sz="2800" i="1">
                <a:solidFill>
                  <a:srgbClr val="000000"/>
                </a:solidFill>
                <a:effectLst>
                  <a:outerShdw blurRad="38100" dist="38100" dir="2700000" algn="tl">
                    <a:srgbClr val="C0C0C0"/>
                  </a:outerShdw>
                </a:effectLst>
                <a:latin typeface="Times" charset="0"/>
                <a:ea typeface="宋体" pitchFamily="2" charset="-122"/>
              </a:rPr>
              <a:t> x  1.1011)+ (+2</a:t>
            </a:r>
            <a:r>
              <a:rPr kumimoji="0" lang="en-US" altLang="zh-CN" sz="2800" i="1" baseline="30000">
                <a:solidFill>
                  <a:srgbClr val="000000"/>
                </a:solidFill>
                <a:effectLst>
                  <a:outerShdw blurRad="38100" dist="38100" dir="2700000" algn="tl">
                    <a:srgbClr val="C0C0C0"/>
                  </a:outerShdw>
                </a:effectLst>
                <a:latin typeface="Times" charset="0"/>
                <a:ea typeface="宋体" pitchFamily="2" charset="-122"/>
              </a:rPr>
              <a:t>5</a:t>
            </a:r>
            <a:r>
              <a:rPr kumimoji="0" lang="en-US" altLang="zh-CN" sz="2800" i="1">
                <a:solidFill>
                  <a:srgbClr val="000000"/>
                </a:solidFill>
                <a:effectLst>
                  <a:outerShdw blurRad="38100" dist="38100" dir="2700000" algn="tl">
                    <a:srgbClr val="C0C0C0"/>
                  </a:outerShdw>
                </a:effectLst>
                <a:latin typeface="Times" charset="0"/>
                <a:ea typeface="宋体" pitchFamily="2" charset="-122"/>
              </a:rPr>
              <a:t>  x  0.01011) </a:t>
            </a:r>
            <a:r>
              <a:rPr kumimoji="0" lang="en-US" altLang="zh-CN" sz="2800" i="1">
                <a:solidFill>
                  <a:srgbClr val="000000"/>
                </a:solidFill>
                <a:effectLst>
                  <a:outerShdw blurRad="38100" dist="38100" dir="2700000" algn="tl">
                    <a:srgbClr val="C0C0C0"/>
                  </a:outerShdw>
                </a:effectLst>
                <a:latin typeface="Times" charset="0"/>
                <a:ea typeface="宋体" pitchFamily="2" charset="-122"/>
                <a:sym typeface="Wingdings" pitchFamily="2" charset="2"/>
              </a:rPr>
              <a:t>  +2</a:t>
            </a:r>
            <a:r>
              <a:rPr kumimoji="0" lang="en-US" altLang="zh-CN" sz="2800" i="1" baseline="30000">
                <a:solidFill>
                  <a:srgbClr val="000000"/>
                </a:solidFill>
                <a:effectLst>
                  <a:outerShdw blurRad="38100" dist="38100" dir="2700000" algn="tl">
                    <a:srgbClr val="C0C0C0"/>
                  </a:outerShdw>
                </a:effectLst>
                <a:latin typeface="Times" charset="0"/>
                <a:ea typeface="宋体" pitchFamily="2" charset="-122"/>
                <a:sym typeface="Wingdings" pitchFamily="2" charset="2"/>
              </a:rPr>
              <a:t>5</a:t>
            </a:r>
            <a:r>
              <a:rPr kumimoji="0" lang="en-US" altLang="zh-CN" sz="2800" i="1">
                <a:solidFill>
                  <a:srgbClr val="000000"/>
                </a:solidFill>
                <a:effectLst>
                  <a:outerShdw blurRad="38100" dist="38100" dir="2700000" algn="tl">
                    <a:srgbClr val="C0C0C0"/>
                  </a:outerShdw>
                </a:effectLst>
                <a:latin typeface="Times" charset="0"/>
                <a:ea typeface="宋体" pitchFamily="2" charset="-122"/>
                <a:sym typeface="Wingdings" pitchFamily="2" charset="2"/>
              </a:rPr>
              <a:t> x 10.00001</a:t>
            </a:r>
            <a:r>
              <a:rPr kumimoji="0" lang="en-US" altLang="zh-CN" sz="2800" i="1">
                <a:solidFill>
                  <a:srgbClr val="000000"/>
                </a:solidFill>
                <a:effectLst>
                  <a:outerShdw blurRad="38100" dist="38100" dir="2700000" algn="tl">
                    <a:srgbClr val="C0C0C0"/>
                  </a:outerShdw>
                </a:effectLst>
                <a:latin typeface="Times" charset="0"/>
                <a:ea typeface="宋体" pitchFamily="2" charset="-122"/>
              </a:rPr>
              <a:t/>
            </a:r>
            <a:br>
              <a:rPr kumimoji="0" lang="en-US" altLang="zh-CN" sz="2800" i="1">
                <a:solidFill>
                  <a:srgbClr val="000000"/>
                </a:solidFill>
                <a:effectLst>
                  <a:outerShdw blurRad="38100" dist="38100" dir="2700000" algn="tl">
                    <a:srgbClr val="C0C0C0"/>
                  </a:outerShdw>
                </a:effectLst>
                <a:latin typeface="Times" charset="0"/>
                <a:ea typeface="宋体" pitchFamily="2" charset="-122"/>
              </a:rPr>
            </a:br>
            <a:r>
              <a:rPr kumimoji="0" lang="en-US" altLang="zh-CN" sz="2800" i="1">
                <a:solidFill>
                  <a:srgbClr val="000000"/>
                </a:solidFill>
                <a:effectLst>
                  <a:outerShdw blurRad="38100" dist="38100" dir="2700000" algn="tl">
                    <a:srgbClr val="C0C0C0"/>
                  </a:outerShdw>
                </a:effectLst>
                <a:latin typeface="Times" charset="0"/>
                <a:ea typeface="宋体" pitchFamily="2" charset="-122"/>
              </a:rPr>
              <a:t>After normalization  </a:t>
            </a:r>
            <a:r>
              <a:rPr kumimoji="0" lang="en-US" altLang="zh-CN" sz="2800" i="1">
                <a:solidFill>
                  <a:schemeClr val="hlink"/>
                </a:solidFill>
                <a:effectLst>
                  <a:outerShdw blurRad="38100" dist="38100" dir="2700000" algn="tl">
                    <a:srgbClr val="C0C0C0"/>
                  </a:outerShdw>
                </a:effectLst>
                <a:latin typeface="Times" charset="0"/>
                <a:ea typeface="宋体" pitchFamily="2" charset="-122"/>
              </a:rPr>
              <a:t>+2</a:t>
            </a:r>
            <a:r>
              <a:rPr kumimoji="0" lang="en-US" altLang="zh-CN" sz="2800" i="1" baseline="30000">
                <a:solidFill>
                  <a:schemeClr val="hlink"/>
                </a:solidFill>
                <a:effectLst>
                  <a:outerShdw blurRad="38100" dist="38100" dir="2700000" algn="tl">
                    <a:srgbClr val="C0C0C0"/>
                  </a:outerShdw>
                </a:effectLst>
                <a:latin typeface="Times" charset="0"/>
                <a:ea typeface="宋体" pitchFamily="2" charset="-122"/>
              </a:rPr>
              <a:t>6</a:t>
            </a:r>
            <a:r>
              <a:rPr kumimoji="0" lang="en-US" altLang="zh-CN" sz="2800" i="1">
                <a:solidFill>
                  <a:schemeClr val="hlink"/>
                </a:solidFill>
                <a:effectLst>
                  <a:outerShdw blurRad="38100" dist="38100" dir="2700000" algn="tl">
                    <a:srgbClr val="C0C0C0"/>
                  </a:outerShdw>
                </a:effectLst>
                <a:latin typeface="Times" charset="0"/>
                <a:ea typeface="宋体" pitchFamily="2" charset="-122"/>
              </a:rPr>
              <a:t> x </a:t>
            </a:r>
            <a:r>
              <a:rPr kumimoji="0" lang="en-US" altLang="zh-CN" sz="2800" i="1">
                <a:solidFill>
                  <a:srgbClr val="FF0000"/>
                </a:solidFill>
                <a:effectLst>
                  <a:outerShdw blurRad="38100" dist="38100" dir="2700000" algn="tl">
                    <a:srgbClr val="C0C0C0"/>
                  </a:outerShdw>
                </a:effectLst>
                <a:latin typeface="Times" charset="0"/>
                <a:ea typeface="宋体" pitchFamily="2" charset="-122"/>
              </a:rPr>
              <a:t>1</a:t>
            </a:r>
            <a:r>
              <a:rPr kumimoji="0" lang="en-US" altLang="zh-CN" sz="2800" i="1">
                <a:solidFill>
                  <a:schemeClr val="hlink"/>
                </a:solidFill>
                <a:effectLst>
                  <a:outerShdw blurRad="38100" dist="38100" dir="2700000" algn="tl">
                    <a:srgbClr val="C0C0C0"/>
                  </a:outerShdw>
                </a:effectLst>
                <a:latin typeface="Times" charset="0"/>
                <a:ea typeface="宋体" pitchFamily="2" charset="-122"/>
              </a:rPr>
              <a:t>.000001</a:t>
            </a:r>
            <a:r>
              <a:rPr kumimoji="0" lang="en-US" altLang="zh-CN" sz="2800" i="1">
                <a:solidFill>
                  <a:srgbClr val="000000"/>
                </a:solidFill>
                <a:effectLst>
                  <a:outerShdw blurRad="38100" dist="38100" dir="2700000" algn="tl">
                    <a:srgbClr val="C0C0C0"/>
                  </a:outerShdw>
                </a:effectLst>
                <a:latin typeface="Times" charset="0"/>
                <a:ea typeface="宋体" pitchFamily="2" charset="-122"/>
              </a:rPr>
              <a:t>, which is stored as:</a:t>
            </a:r>
            <a:br>
              <a:rPr kumimoji="0" lang="en-US" altLang="zh-CN" sz="2800" i="1">
                <a:solidFill>
                  <a:srgbClr val="000000"/>
                </a:solidFill>
                <a:effectLst>
                  <a:outerShdw blurRad="38100" dist="38100" dir="2700000" algn="tl">
                    <a:srgbClr val="C0C0C0"/>
                  </a:outerShdw>
                </a:effectLst>
                <a:latin typeface="Times" charset="0"/>
                <a:ea typeface="宋体" pitchFamily="2" charset="-122"/>
              </a:rPr>
            </a:br>
            <a:r>
              <a:rPr kumimoji="0" lang="en-US" altLang="zh-CN" sz="2800" i="1">
                <a:effectLst>
                  <a:outerShdw blurRad="38100" dist="38100" dir="2700000" algn="tl">
                    <a:srgbClr val="C0C0C0"/>
                  </a:outerShdw>
                </a:effectLst>
                <a:latin typeface="Times" charset="0"/>
                <a:ea typeface="宋体" pitchFamily="2" charset="-122"/>
              </a:rPr>
              <a:t>0 10000101  000001000000000000000000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37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Text Box 2"/>
          <p:cNvSpPr txBox="1">
            <a:spLocks noChangeArrowheads="1"/>
          </p:cNvSpPr>
          <p:nvPr/>
        </p:nvSpPr>
        <p:spPr bwMode="auto">
          <a:xfrm>
            <a:off x="446088" y="449263"/>
            <a:ext cx="8188325" cy="1701800"/>
          </a:xfrm>
          <a:prstGeom prst="rect">
            <a:avLst/>
          </a:prstGeom>
          <a:noFill/>
          <a:ln w="3175">
            <a:noFill/>
            <a:miter lim="800000"/>
            <a:headEnd/>
            <a:tailEnd/>
          </a:ln>
          <a:effectLst/>
        </p:spPr>
        <p:txBody>
          <a:bodyPr>
            <a:spAutoFit/>
          </a:bodyPr>
          <a:lstStyle/>
          <a:p>
            <a:pPr algn="l" eaLnBrk="1" hangingPunct="1">
              <a:lnSpc>
                <a:spcPct val="110000"/>
              </a:lnSpc>
              <a:spcBef>
                <a:spcPct val="50000"/>
              </a:spcBef>
              <a:buClrTx/>
              <a:buSzTx/>
              <a:buFontTx/>
              <a:buNone/>
            </a:pPr>
            <a:r>
              <a:rPr lang="en-US" altLang="zh-CN" sz="3200">
                <a:latin typeface="宋体" pitchFamily="2" charset="-122"/>
                <a:ea typeface="宋体" pitchFamily="2" charset="-122"/>
              </a:rPr>
              <a:t>    </a:t>
            </a:r>
            <a:r>
              <a:rPr lang="zh-CN" altLang="en-US" sz="3200"/>
              <a:t>计算机的基本功能是对数据进行运算和加工处理，包含对数值信息的算术运算和逻辑数据的逻辑运算。</a:t>
            </a:r>
            <a:endParaRPr lang="zh-CN" altLang="en-US" sz="3200">
              <a:solidFill>
                <a:srgbClr val="FF0000"/>
              </a:solidFill>
            </a:endParaRPr>
          </a:p>
        </p:txBody>
      </p:sp>
      <p:pic>
        <p:nvPicPr>
          <p:cNvPr id="814085" name="Picture 5" descr="boy10"/>
          <p:cNvPicPr>
            <a:picLocks noChangeAspect="1" noChangeArrowheads="1" noCrop="1"/>
          </p:cNvPicPr>
          <p:nvPr/>
        </p:nvPicPr>
        <p:blipFill>
          <a:blip r:embed="rId2" cstate="print"/>
          <a:srcRect/>
          <a:stretch>
            <a:fillRect/>
          </a:stretch>
        </p:blipFill>
        <p:spPr bwMode="auto">
          <a:xfrm>
            <a:off x="3429000" y="5127625"/>
            <a:ext cx="2590800" cy="1577975"/>
          </a:xfrm>
          <a:prstGeom prst="rect">
            <a:avLst/>
          </a:prstGeom>
          <a:noFill/>
        </p:spPr>
      </p:pic>
      <p:pic>
        <p:nvPicPr>
          <p:cNvPr id="814086" name="Picture 6"/>
          <p:cNvPicPr>
            <a:picLocks noChangeAspect="1" noChangeArrowheads="1"/>
          </p:cNvPicPr>
          <p:nvPr/>
        </p:nvPicPr>
        <p:blipFill>
          <a:blip r:embed="rId3" cstate="print"/>
          <a:srcRect/>
          <a:stretch>
            <a:fillRect/>
          </a:stretch>
        </p:blipFill>
        <p:spPr bwMode="auto">
          <a:xfrm>
            <a:off x="361950" y="2249488"/>
            <a:ext cx="8172450" cy="2673350"/>
          </a:xfrm>
          <a:prstGeom prst="rect">
            <a:avLst/>
          </a:prstGeom>
          <a:noFill/>
          <a:ln w="9525">
            <a:noFill/>
            <a:miter lim="800000"/>
            <a:headEnd/>
            <a:tailEnd/>
          </a:ln>
          <a:effectLst/>
        </p:spPr>
      </p:pic>
    </p:spTree>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Text Box 2"/>
          <p:cNvSpPr txBox="1">
            <a:spLocks noChangeArrowheads="1"/>
          </p:cNvSpPr>
          <p:nvPr/>
        </p:nvSpPr>
        <p:spPr bwMode="auto">
          <a:xfrm>
            <a:off x="280988" y="1169988"/>
            <a:ext cx="8661400" cy="4479925"/>
          </a:xfrm>
          <a:prstGeom prst="rect">
            <a:avLst/>
          </a:prstGeom>
          <a:noFill/>
          <a:ln w="3175">
            <a:noFill/>
            <a:miter lim="800000"/>
            <a:headEnd/>
            <a:tailEnd/>
          </a:ln>
          <a:effectLst/>
        </p:spPr>
        <p:txBody>
          <a:bodyPr>
            <a:spAutoFit/>
          </a:bodyPr>
          <a:lstStyle/>
          <a:p>
            <a:pPr marL="457200" indent="-457200"/>
            <a:r>
              <a:rPr lang="zh-CN" altLang="en-US"/>
              <a:t>逻辑代数</a:t>
            </a:r>
          </a:p>
          <a:p>
            <a:pPr marL="457200" indent="-457200">
              <a:buFont typeface="Wingdings" pitchFamily="2" charset="2"/>
              <a:buAutoNum type="arabicPeriod"/>
            </a:pPr>
            <a:r>
              <a:rPr lang="en-US" altLang="zh-CN"/>
              <a:t>1854</a:t>
            </a:r>
            <a:r>
              <a:rPr lang="zh-CN" altLang="en-US"/>
              <a:t>年法国数学家</a:t>
            </a:r>
            <a:r>
              <a:rPr lang="en-US" altLang="zh-CN"/>
              <a:t>George Boole </a:t>
            </a:r>
            <a:r>
              <a:rPr lang="zh-CN" altLang="en-US"/>
              <a:t>布尔代数</a:t>
            </a:r>
            <a:r>
              <a:rPr lang="en-US" altLang="zh-CN"/>
              <a:t>,</a:t>
            </a:r>
            <a:r>
              <a:rPr lang="zh-CN" altLang="en-US"/>
              <a:t>现代逻辑代数经过香农改良</a:t>
            </a:r>
          </a:p>
          <a:p>
            <a:pPr marL="457200" indent="-457200">
              <a:buFont typeface="Wingdings" pitchFamily="2" charset="2"/>
              <a:buAutoNum type="arabicPeriod"/>
            </a:pPr>
            <a:r>
              <a:rPr lang="zh-CN" altLang="en-US"/>
              <a:t>广泛应用于开关电路研究</a:t>
            </a:r>
          </a:p>
          <a:p>
            <a:pPr marL="457200" indent="-457200"/>
            <a:r>
              <a:rPr lang="zh-CN" altLang="en-US"/>
              <a:t>逻辑变量</a:t>
            </a:r>
          </a:p>
          <a:p>
            <a:pPr marL="457200" indent="-457200">
              <a:buFont typeface="Wingdings" pitchFamily="2" charset="2"/>
              <a:buNone/>
            </a:pPr>
            <a:r>
              <a:rPr lang="zh-CN" altLang="en-US"/>
              <a:t>逻辑运算中的变量仅能取两个值：真或假，通常用</a:t>
            </a:r>
            <a:r>
              <a:rPr lang="en-US" altLang="zh-CN"/>
              <a:t>1 </a:t>
            </a:r>
            <a:r>
              <a:rPr lang="zh-CN" altLang="en-US"/>
              <a:t>和 </a:t>
            </a:r>
            <a:r>
              <a:rPr lang="en-US" altLang="zh-CN"/>
              <a:t>0 </a:t>
            </a:r>
            <a:r>
              <a:rPr lang="zh-CN" altLang="en-US"/>
              <a:t>表示，这些变量称为逻辑变量或布尔变量</a:t>
            </a:r>
          </a:p>
        </p:txBody>
      </p:sp>
      <p:sp>
        <p:nvSpPr>
          <p:cNvPr id="1166339" name="Text Box 3"/>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pPr>
            <a:r>
              <a:rPr lang="en-US" altLang="zh-CN" sz="3200">
                <a:solidFill>
                  <a:srgbClr val="FF0000"/>
                </a:solidFill>
                <a:latin typeface="宋体" pitchFamily="2" charset="-122"/>
                <a:ea typeface="宋体" pitchFamily="2" charset="-122"/>
              </a:rPr>
              <a:t> </a:t>
            </a:r>
            <a:endParaRPr lang="en-US" altLang="zh-CN" sz="3200">
              <a:solidFill>
                <a:schemeClr val="tx2"/>
              </a:solidFill>
            </a:endParaRPr>
          </a:p>
        </p:txBody>
      </p:sp>
      <p:sp>
        <p:nvSpPr>
          <p:cNvPr id="1166340" name="Text Box 4"/>
          <p:cNvSpPr txBox="1">
            <a:spLocks noChangeArrowheads="1"/>
          </p:cNvSpPr>
          <p:nvPr/>
        </p:nvSpPr>
        <p:spPr bwMode="auto">
          <a:xfrm>
            <a:off x="841375" y="174625"/>
            <a:ext cx="7562850" cy="585788"/>
          </a:xfrm>
          <a:prstGeom prst="rect">
            <a:avLst/>
          </a:prstGeom>
          <a:noFill/>
          <a:ln w="9525">
            <a:noFill/>
            <a:miter lim="800000"/>
            <a:headEnd/>
            <a:tailEnd/>
          </a:ln>
          <a:effectLst/>
        </p:spPr>
        <p:txBody>
          <a:bodyPr lIns="92075" tIns="46038" rIns="92075" bIns="46038">
            <a:spAutoFit/>
          </a:bodyPr>
          <a:lstStyle/>
          <a:p>
            <a:pPr algn="ctr">
              <a:spcBef>
                <a:spcPct val="50000"/>
              </a:spcBef>
              <a:buFont typeface="Wingdings" pitchFamily="2" charset="2"/>
              <a:buNone/>
            </a:pPr>
            <a:r>
              <a:rPr lang="zh-CN" altLang="en-US">
                <a:solidFill>
                  <a:schemeClr val="tx2"/>
                </a:solidFill>
              </a:rPr>
              <a:t>逻辑运算</a:t>
            </a:r>
            <a:r>
              <a:rPr lang="en-US" altLang="zh-CN">
                <a:solidFill>
                  <a:schemeClr val="tx2"/>
                </a:solidFill>
              </a:rPr>
              <a:t>Logic operations</a:t>
            </a:r>
          </a:p>
        </p:txBody>
      </p:sp>
    </p:spTree>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Text Box 2"/>
          <p:cNvSpPr txBox="1">
            <a:spLocks noChangeArrowheads="1"/>
          </p:cNvSpPr>
          <p:nvPr/>
        </p:nvSpPr>
        <p:spPr bwMode="auto">
          <a:xfrm>
            <a:off x="280988" y="1169988"/>
            <a:ext cx="8661400" cy="3602037"/>
          </a:xfrm>
          <a:prstGeom prst="rect">
            <a:avLst/>
          </a:prstGeom>
          <a:noFill/>
          <a:ln w="3175">
            <a:noFill/>
            <a:miter lim="800000"/>
            <a:headEnd/>
            <a:tailEnd/>
          </a:ln>
          <a:effectLst/>
        </p:spPr>
        <p:txBody>
          <a:bodyPr>
            <a:spAutoFit/>
          </a:bodyPr>
          <a:lstStyle/>
          <a:p>
            <a:pPr marL="457200" indent="-457200"/>
            <a:r>
              <a:rPr lang="zh-CN" altLang="en-US"/>
              <a:t>逻辑运算符</a:t>
            </a:r>
          </a:p>
          <a:p>
            <a:pPr marL="457200" indent="-457200">
              <a:buFont typeface="Wingdings" pitchFamily="2" charset="2"/>
              <a:buAutoNum type="arabicPeriod"/>
            </a:pPr>
            <a:r>
              <a:rPr lang="zh-CN" altLang="en-US"/>
              <a:t>一元运算符  非运算</a:t>
            </a:r>
          </a:p>
          <a:p>
            <a:pPr marL="457200" indent="-457200">
              <a:buFont typeface="Wingdings" pitchFamily="2" charset="2"/>
              <a:buAutoNum type="arabicPeriod"/>
            </a:pPr>
            <a:r>
              <a:rPr lang="zh-CN" altLang="en-US"/>
              <a:t>二元运算符  与、或、异或运算等</a:t>
            </a:r>
          </a:p>
          <a:p>
            <a:pPr marL="457200" indent="-457200"/>
            <a:r>
              <a:rPr lang="zh-CN" altLang="en-US"/>
              <a:t>逻辑表达式</a:t>
            </a:r>
          </a:p>
          <a:p>
            <a:pPr marL="457200" indent="-457200">
              <a:buFont typeface="Wingdings" pitchFamily="2" charset="2"/>
              <a:buNone/>
            </a:pPr>
            <a:r>
              <a:rPr lang="zh-CN" altLang="en-US"/>
              <a:t>	用逻辑运算符连接逻辑变量的式子。</a:t>
            </a:r>
          </a:p>
          <a:p>
            <a:pPr marL="457200" indent="-457200">
              <a:buFont typeface="Wingdings" pitchFamily="2" charset="2"/>
              <a:buNone/>
            </a:pPr>
            <a:r>
              <a:rPr lang="zh-CN" altLang="en-US">
                <a:solidFill>
                  <a:srgbClr val="FF0000"/>
                </a:solidFill>
              </a:rPr>
              <a:t>逻辑表达式也是逻辑变量</a:t>
            </a:r>
          </a:p>
        </p:txBody>
      </p:sp>
      <p:sp>
        <p:nvSpPr>
          <p:cNvPr id="1172483" name="Text Box 3"/>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pPr>
            <a:r>
              <a:rPr lang="en-US" altLang="zh-CN" sz="3200">
                <a:solidFill>
                  <a:srgbClr val="FF0000"/>
                </a:solidFill>
                <a:latin typeface="宋体" pitchFamily="2" charset="-122"/>
                <a:ea typeface="宋体" pitchFamily="2" charset="-122"/>
              </a:rPr>
              <a:t> </a:t>
            </a:r>
            <a:endParaRPr lang="en-US" altLang="zh-CN" sz="3200">
              <a:solidFill>
                <a:schemeClr val="tx2"/>
              </a:solidFill>
            </a:endParaRPr>
          </a:p>
        </p:txBody>
      </p:sp>
      <p:sp>
        <p:nvSpPr>
          <p:cNvPr id="1172484" name="Text Box 4"/>
          <p:cNvSpPr txBox="1">
            <a:spLocks noChangeArrowheads="1"/>
          </p:cNvSpPr>
          <p:nvPr/>
        </p:nvSpPr>
        <p:spPr bwMode="auto">
          <a:xfrm>
            <a:off x="681038" y="174625"/>
            <a:ext cx="8174037" cy="585788"/>
          </a:xfrm>
          <a:prstGeom prst="rect">
            <a:avLst/>
          </a:prstGeom>
          <a:noFill/>
          <a:ln w="9525">
            <a:noFill/>
            <a:miter lim="800000"/>
            <a:headEnd/>
            <a:tailEnd/>
          </a:ln>
          <a:effectLst/>
        </p:spPr>
        <p:txBody>
          <a:bodyPr lIns="92075" tIns="46038" rIns="92075" bIns="46038">
            <a:spAutoFit/>
          </a:bodyPr>
          <a:lstStyle/>
          <a:p>
            <a:pPr algn="ctr">
              <a:spcBef>
                <a:spcPct val="50000"/>
              </a:spcBef>
              <a:buFont typeface="Wingdings" pitchFamily="2" charset="2"/>
              <a:buNone/>
            </a:pPr>
            <a:r>
              <a:rPr lang="zh-CN" altLang="en-US">
                <a:solidFill>
                  <a:schemeClr val="tx2"/>
                </a:solidFill>
              </a:rPr>
              <a:t>逻辑运算 </a:t>
            </a:r>
            <a:r>
              <a:rPr lang="en-US" altLang="zh-CN">
                <a:solidFill>
                  <a:schemeClr val="tx2"/>
                </a:solidFill>
              </a:rPr>
              <a:t>Logic operations</a:t>
            </a:r>
          </a:p>
        </p:txBody>
      </p:sp>
    </p:spTree>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Text Box 2"/>
          <p:cNvSpPr txBox="1">
            <a:spLocks noChangeArrowheads="1"/>
          </p:cNvSpPr>
          <p:nvPr/>
        </p:nvSpPr>
        <p:spPr bwMode="auto">
          <a:xfrm>
            <a:off x="60325" y="0"/>
            <a:ext cx="1082675" cy="3365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1600">
                <a:latin typeface="Times New Roman" pitchFamily="18" charset="0"/>
                <a:ea typeface="宋体" pitchFamily="2" charset="-122"/>
              </a:rPr>
              <a:t>Figure 4-3</a:t>
            </a:r>
          </a:p>
        </p:txBody>
      </p:sp>
      <p:sp>
        <p:nvSpPr>
          <p:cNvPr id="1190915" name="Text Box 3"/>
          <p:cNvSpPr txBox="1">
            <a:spLocks noChangeArrowheads="1"/>
          </p:cNvSpPr>
          <p:nvPr/>
        </p:nvSpPr>
        <p:spPr bwMode="auto">
          <a:xfrm>
            <a:off x="2162175" y="152400"/>
            <a:ext cx="5229225" cy="579438"/>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a:solidFill>
                  <a:srgbClr val="000066"/>
                </a:solidFill>
                <a:latin typeface="Times New Roman" pitchFamily="18" charset="0"/>
                <a:ea typeface="宋体" pitchFamily="2" charset="-122"/>
              </a:rPr>
              <a:t>Unary and binary operations</a:t>
            </a:r>
          </a:p>
        </p:txBody>
      </p:sp>
      <p:pic>
        <p:nvPicPr>
          <p:cNvPr id="1190916" name="Picture 4"/>
          <p:cNvPicPr>
            <a:picLocks noChangeAspect="1" noChangeArrowheads="1"/>
          </p:cNvPicPr>
          <p:nvPr/>
        </p:nvPicPr>
        <p:blipFill>
          <a:blip r:embed="rId2" cstate="print"/>
          <a:srcRect/>
          <a:stretch>
            <a:fillRect/>
          </a:stretch>
        </p:blipFill>
        <p:spPr bwMode="auto">
          <a:xfrm>
            <a:off x="2143125" y="1295400"/>
            <a:ext cx="5400675" cy="2120900"/>
          </a:xfrm>
          <a:prstGeom prst="rect">
            <a:avLst/>
          </a:prstGeom>
          <a:noFill/>
          <a:ln w="9525">
            <a:noFill/>
            <a:miter lim="800000"/>
            <a:headEnd/>
            <a:tailEnd/>
          </a:ln>
          <a:effectLst/>
        </p:spPr>
      </p:pic>
      <p:pic>
        <p:nvPicPr>
          <p:cNvPr id="1190917" name="Picture 5"/>
          <p:cNvPicPr>
            <a:picLocks noChangeAspect="1" noChangeArrowheads="1"/>
          </p:cNvPicPr>
          <p:nvPr/>
        </p:nvPicPr>
        <p:blipFill>
          <a:blip r:embed="rId3" cstate="print"/>
          <a:srcRect/>
          <a:stretch>
            <a:fillRect/>
          </a:stretch>
        </p:blipFill>
        <p:spPr bwMode="auto">
          <a:xfrm>
            <a:off x="2209800" y="3898900"/>
            <a:ext cx="5372100" cy="21209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Text Box 2"/>
          <p:cNvSpPr txBox="1">
            <a:spLocks noChangeArrowheads="1"/>
          </p:cNvSpPr>
          <p:nvPr/>
        </p:nvSpPr>
        <p:spPr bwMode="auto">
          <a:xfrm>
            <a:off x="60325" y="0"/>
            <a:ext cx="1082675" cy="3365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1600">
                <a:latin typeface="Times New Roman" pitchFamily="18" charset="0"/>
                <a:ea typeface="宋体" pitchFamily="2" charset="-122"/>
              </a:rPr>
              <a:t>Figure 4-4</a:t>
            </a:r>
          </a:p>
        </p:txBody>
      </p:sp>
      <p:sp>
        <p:nvSpPr>
          <p:cNvPr id="1191939" name="Text Box 3"/>
          <p:cNvSpPr txBox="1">
            <a:spLocks noChangeArrowheads="1"/>
          </p:cNvSpPr>
          <p:nvPr/>
        </p:nvSpPr>
        <p:spPr bwMode="auto">
          <a:xfrm>
            <a:off x="2922588" y="152400"/>
            <a:ext cx="3402012" cy="579438"/>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a:solidFill>
                  <a:srgbClr val="000066"/>
                </a:solidFill>
                <a:latin typeface="Times New Roman" pitchFamily="18" charset="0"/>
                <a:ea typeface="宋体" pitchFamily="2" charset="-122"/>
              </a:rPr>
              <a:t>Logical operations</a:t>
            </a:r>
          </a:p>
        </p:txBody>
      </p:sp>
      <p:pic>
        <p:nvPicPr>
          <p:cNvPr id="1191940" name="Picture 4"/>
          <p:cNvPicPr>
            <a:picLocks noChangeAspect="1" noChangeArrowheads="1"/>
          </p:cNvPicPr>
          <p:nvPr/>
        </p:nvPicPr>
        <p:blipFill>
          <a:blip r:embed="rId2" cstate="print"/>
          <a:srcRect/>
          <a:stretch>
            <a:fillRect/>
          </a:stretch>
        </p:blipFill>
        <p:spPr bwMode="auto">
          <a:xfrm>
            <a:off x="466725" y="1649413"/>
            <a:ext cx="8372475" cy="3227387"/>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Text Box 2"/>
          <p:cNvSpPr txBox="1">
            <a:spLocks noChangeArrowheads="1"/>
          </p:cNvSpPr>
          <p:nvPr/>
        </p:nvSpPr>
        <p:spPr bwMode="auto">
          <a:xfrm>
            <a:off x="60325" y="0"/>
            <a:ext cx="1082675" cy="3365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1600">
                <a:latin typeface="Times New Roman" pitchFamily="18" charset="0"/>
                <a:ea typeface="宋体" pitchFamily="2" charset="-122"/>
              </a:rPr>
              <a:t>Figure 4-5</a:t>
            </a:r>
          </a:p>
        </p:txBody>
      </p:sp>
      <p:sp>
        <p:nvSpPr>
          <p:cNvPr id="1192963" name="Text Box 3"/>
          <p:cNvSpPr txBox="1">
            <a:spLocks noChangeArrowheads="1"/>
          </p:cNvSpPr>
          <p:nvPr/>
        </p:nvSpPr>
        <p:spPr bwMode="auto">
          <a:xfrm>
            <a:off x="3222625" y="152400"/>
            <a:ext cx="3665538" cy="579438"/>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zh-CN" altLang="en-US" sz="3200">
                <a:solidFill>
                  <a:srgbClr val="000066"/>
                </a:solidFill>
                <a:latin typeface="Times New Roman" pitchFamily="18" charset="0"/>
                <a:ea typeface="宋体" pitchFamily="2" charset="-122"/>
              </a:rPr>
              <a:t>真值表 </a:t>
            </a:r>
            <a:r>
              <a:rPr kumimoji="0" lang="en-US" altLang="zh-CN" sz="3200">
                <a:solidFill>
                  <a:srgbClr val="000066"/>
                </a:solidFill>
                <a:latin typeface="Times New Roman" pitchFamily="18" charset="0"/>
                <a:ea typeface="宋体" pitchFamily="2" charset="-122"/>
              </a:rPr>
              <a:t>Truth tables</a:t>
            </a:r>
          </a:p>
        </p:txBody>
      </p:sp>
      <p:pic>
        <p:nvPicPr>
          <p:cNvPr id="1192964" name="Picture 4"/>
          <p:cNvPicPr>
            <a:picLocks noChangeAspect="1" noChangeArrowheads="1"/>
          </p:cNvPicPr>
          <p:nvPr/>
        </p:nvPicPr>
        <p:blipFill>
          <a:blip r:embed="rId2" cstate="print"/>
          <a:srcRect/>
          <a:stretch>
            <a:fillRect/>
          </a:stretch>
        </p:blipFill>
        <p:spPr bwMode="auto">
          <a:xfrm>
            <a:off x="746125" y="1012825"/>
            <a:ext cx="7650163" cy="2187575"/>
          </a:xfrm>
          <a:prstGeom prst="rect">
            <a:avLst/>
          </a:prstGeom>
          <a:noFill/>
          <a:ln w="9525">
            <a:noFill/>
            <a:miter lim="800000"/>
            <a:headEnd/>
            <a:tailEnd/>
          </a:ln>
          <a:effectLst/>
        </p:spPr>
      </p:pic>
      <p:pic>
        <p:nvPicPr>
          <p:cNvPr id="1192965" name="Picture 5"/>
          <p:cNvPicPr>
            <a:picLocks noChangeAspect="1" noChangeArrowheads="1"/>
          </p:cNvPicPr>
          <p:nvPr/>
        </p:nvPicPr>
        <p:blipFill>
          <a:blip r:embed="rId3" cstate="print"/>
          <a:srcRect/>
          <a:stretch>
            <a:fillRect/>
          </a:stretch>
        </p:blipFill>
        <p:spPr bwMode="auto">
          <a:xfrm>
            <a:off x="746125" y="3527425"/>
            <a:ext cx="7650163" cy="218757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Text Box 2"/>
          <p:cNvSpPr txBox="1">
            <a:spLocks noChangeArrowheads="1"/>
          </p:cNvSpPr>
          <p:nvPr/>
        </p:nvSpPr>
        <p:spPr bwMode="auto">
          <a:xfrm>
            <a:off x="280988" y="1169988"/>
            <a:ext cx="8863012" cy="3657600"/>
          </a:xfrm>
          <a:prstGeom prst="rect">
            <a:avLst/>
          </a:prstGeom>
          <a:noFill/>
          <a:ln w="3175">
            <a:noFill/>
            <a:miter lim="800000"/>
            <a:headEnd/>
            <a:tailEnd/>
          </a:ln>
          <a:effectLst/>
        </p:spPr>
        <p:txBody>
          <a:bodyPr>
            <a:spAutoFit/>
          </a:bodyPr>
          <a:lstStyle/>
          <a:p>
            <a:pPr marL="914400" lvl="1" indent="-457200"/>
            <a:r>
              <a:rPr lang="zh-CN" altLang="en-US"/>
              <a:t>逻辑非运算规则</a:t>
            </a:r>
          </a:p>
          <a:p>
            <a:pPr marL="1828800" lvl="3" indent="-457200">
              <a:buFont typeface="Wingdings" pitchFamily="2" charset="2"/>
              <a:buNone/>
            </a:pPr>
            <a:r>
              <a:rPr lang="zh-CN" altLang="en-US"/>
              <a:t>非运算， 对变量</a:t>
            </a:r>
            <a:r>
              <a:rPr lang="en-US" altLang="zh-CN"/>
              <a:t>A</a:t>
            </a:r>
            <a:r>
              <a:rPr lang="zh-CN" altLang="en-US"/>
              <a:t>记为</a:t>
            </a:r>
          </a:p>
          <a:p>
            <a:pPr marL="1828800" lvl="3" indent="-457200">
              <a:buFont typeface="Wingdings" pitchFamily="2" charset="2"/>
              <a:buNone/>
            </a:pPr>
            <a:r>
              <a:rPr lang="zh-CN" altLang="en-US"/>
              <a:t>     或者  </a:t>
            </a:r>
            <a:r>
              <a:rPr lang="en-US" altLang="zh-CN"/>
              <a:t>not A, ┓A</a:t>
            </a:r>
          </a:p>
          <a:p>
            <a:pPr marL="1828800" lvl="3" indent="-457200">
              <a:buFont typeface="Wingdings" pitchFamily="2" charset="2"/>
              <a:buNone/>
            </a:pPr>
            <a:r>
              <a:rPr lang="en-US" altLang="zh-CN"/>
              <a:t>     </a:t>
            </a:r>
            <a:r>
              <a:rPr lang="zh-CN" altLang="en-US"/>
              <a:t>规则：</a:t>
            </a:r>
            <a:r>
              <a:rPr lang="en-US" altLang="zh-CN"/>
              <a:t>not 0 = 1</a:t>
            </a:r>
          </a:p>
          <a:p>
            <a:pPr marL="1828800" lvl="3" indent="-457200">
              <a:buFont typeface="Wingdings" pitchFamily="2" charset="2"/>
              <a:buNone/>
            </a:pPr>
            <a:r>
              <a:rPr lang="en-US" altLang="zh-CN"/>
              <a:t>           not 1 = 0</a:t>
            </a:r>
          </a:p>
          <a:p>
            <a:pPr marL="2286000" lvl="4" indent="-457200" algn="l">
              <a:lnSpc>
                <a:spcPct val="100000"/>
              </a:lnSpc>
              <a:buClrTx/>
              <a:buSzTx/>
              <a:buFontTx/>
              <a:buChar char="•"/>
            </a:pPr>
            <a:endParaRPr lang="en-US" altLang="zh-CN"/>
          </a:p>
        </p:txBody>
      </p:sp>
      <p:sp>
        <p:nvSpPr>
          <p:cNvPr id="1205251" name="Text Box 3"/>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pPr>
            <a:r>
              <a:rPr lang="en-US" altLang="zh-CN" sz="3200">
                <a:solidFill>
                  <a:srgbClr val="FF0000"/>
                </a:solidFill>
                <a:latin typeface="宋体" pitchFamily="2" charset="-122"/>
                <a:ea typeface="宋体" pitchFamily="2" charset="-122"/>
              </a:rPr>
              <a:t> </a:t>
            </a:r>
            <a:endParaRPr lang="en-US" altLang="zh-CN" sz="3200">
              <a:solidFill>
                <a:schemeClr val="tx2"/>
              </a:solidFill>
            </a:endParaRPr>
          </a:p>
        </p:txBody>
      </p:sp>
      <p:sp>
        <p:nvSpPr>
          <p:cNvPr id="1205252" name="Text Box 4"/>
          <p:cNvSpPr txBox="1">
            <a:spLocks noChangeArrowheads="1"/>
          </p:cNvSpPr>
          <p:nvPr/>
        </p:nvSpPr>
        <p:spPr bwMode="auto">
          <a:xfrm>
            <a:off x="2582863" y="174625"/>
            <a:ext cx="4094162" cy="585788"/>
          </a:xfrm>
          <a:prstGeom prst="rect">
            <a:avLst/>
          </a:prstGeom>
          <a:noFill/>
          <a:ln w="9525">
            <a:noFill/>
            <a:miter lim="800000"/>
            <a:headEnd/>
            <a:tailEnd/>
          </a:ln>
          <a:effectLst/>
        </p:spPr>
        <p:txBody>
          <a:bodyPr lIns="92075" tIns="46038" rIns="92075" bIns="46038">
            <a:spAutoFit/>
          </a:bodyPr>
          <a:lstStyle/>
          <a:p>
            <a:pPr algn="ctr">
              <a:spcBef>
                <a:spcPct val="50000"/>
              </a:spcBef>
              <a:buFont typeface="Wingdings" pitchFamily="2" charset="2"/>
              <a:buNone/>
            </a:pPr>
            <a:r>
              <a:rPr lang="zh-CN" altLang="en-US">
                <a:solidFill>
                  <a:schemeClr val="tx2"/>
                </a:solidFill>
              </a:rPr>
              <a:t>逻辑运算</a:t>
            </a:r>
          </a:p>
        </p:txBody>
      </p:sp>
      <p:graphicFrame>
        <p:nvGraphicFramePr>
          <p:cNvPr id="1205253" name="Object 5"/>
          <p:cNvGraphicFramePr>
            <a:graphicFrameLocks noChangeAspect="1"/>
          </p:cNvGraphicFramePr>
          <p:nvPr/>
        </p:nvGraphicFramePr>
        <p:xfrm>
          <a:off x="4495800" y="3327400"/>
          <a:ext cx="152400" cy="203200"/>
        </p:xfrm>
        <a:graphic>
          <a:graphicData uri="http://schemas.openxmlformats.org/presentationml/2006/ole">
            <mc:AlternateContent xmlns:mc="http://schemas.openxmlformats.org/markup-compatibility/2006">
              <mc:Choice xmlns:v="urn:schemas-microsoft-com:vml" Requires="v">
                <p:oleObj spid="_x0000_s1205261" name="公式" r:id="rId3" imgW="152280" imgH="203040" progId="Equation.3">
                  <p:embed/>
                </p:oleObj>
              </mc:Choice>
              <mc:Fallback>
                <p:oleObj name="公式" r:id="rId3" imgW="152280" imgH="2030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327400"/>
                        <a:ext cx="1524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5254" name="Object 6"/>
          <p:cNvGraphicFramePr>
            <a:graphicFrameLocks noChangeAspect="1"/>
          </p:cNvGraphicFramePr>
          <p:nvPr/>
        </p:nvGraphicFramePr>
        <p:xfrm>
          <a:off x="6411913" y="1744663"/>
          <a:ext cx="530225" cy="590550"/>
        </p:xfrm>
        <a:graphic>
          <a:graphicData uri="http://schemas.openxmlformats.org/presentationml/2006/ole">
            <mc:AlternateContent xmlns:mc="http://schemas.openxmlformats.org/markup-compatibility/2006">
              <mc:Choice xmlns:v="urn:schemas-microsoft-com:vml" Requires="v">
                <p:oleObj spid="_x0000_s1205262" name="公式" r:id="rId5" imgW="152280" imgH="203040" progId="Equation.3">
                  <p:embed/>
                </p:oleObj>
              </mc:Choice>
              <mc:Fallback>
                <p:oleObj name="公式" r:id="rId5" imgW="152280" imgH="20304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1913" y="1744663"/>
                        <a:ext cx="5302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Text Box 2"/>
          <p:cNvSpPr txBox="1">
            <a:spLocks noChangeArrowheads="1"/>
          </p:cNvSpPr>
          <p:nvPr/>
        </p:nvSpPr>
        <p:spPr bwMode="auto">
          <a:xfrm>
            <a:off x="280988" y="1169988"/>
            <a:ext cx="8661400" cy="4205287"/>
          </a:xfrm>
          <a:prstGeom prst="rect">
            <a:avLst/>
          </a:prstGeom>
          <a:noFill/>
          <a:ln w="3175">
            <a:noFill/>
            <a:miter lim="800000"/>
            <a:headEnd/>
            <a:tailEnd/>
          </a:ln>
          <a:effectLst/>
        </p:spPr>
        <p:txBody>
          <a:bodyPr>
            <a:spAutoFit/>
          </a:bodyPr>
          <a:lstStyle/>
          <a:p>
            <a:pPr marL="914400" lvl="1" indent="-457200"/>
            <a:r>
              <a:rPr lang="zh-CN" altLang="en-US" b="0"/>
              <a:t>逻辑运算规则</a:t>
            </a:r>
          </a:p>
          <a:p>
            <a:pPr marL="1828800" lvl="3" indent="-457200">
              <a:buFont typeface="Wingdings" pitchFamily="2" charset="2"/>
              <a:buNone/>
            </a:pPr>
            <a:r>
              <a:rPr lang="zh-CN" altLang="en-US" b="0"/>
              <a:t>与运算， 对变量</a:t>
            </a:r>
            <a:r>
              <a:rPr lang="en-US" altLang="zh-CN" b="0"/>
              <a:t>A</a:t>
            </a:r>
            <a:r>
              <a:rPr lang="zh-CN" altLang="en-US" b="0"/>
              <a:t>，</a:t>
            </a:r>
            <a:r>
              <a:rPr lang="en-US" altLang="zh-CN" b="0"/>
              <a:t>B, </a:t>
            </a:r>
            <a:r>
              <a:rPr lang="zh-CN" altLang="en-US" b="0"/>
              <a:t>与运算记为</a:t>
            </a:r>
          </a:p>
          <a:p>
            <a:pPr marL="1828800" lvl="3" indent="-457200">
              <a:buFont typeface="Wingdings" pitchFamily="2" charset="2"/>
              <a:buNone/>
            </a:pPr>
            <a:r>
              <a:rPr lang="zh-CN" altLang="en-US" b="0"/>
              <a:t>     </a:t>
            </a:r>
            <a:r>
              <a:rPr lang="en-US" altLang="zh-CN" b="0"/>
              <a:t>A and B,  A*B, A∧B</a:t>
            </a:r>
          </a:p>
          <a:p>
            <a:pPr marL="1828800" lvl="3" indent="-457200">
              <a:buFont typeface="Wingdings" pitchFamily="2" charset="2"/>
              <a:buNone/>
            </a:pPr>
            <a:r>
              <a:rPr lang="en-US" altLang="zh-CN" b="0"/>
              <a:t>     </a:t>
            </a:r>
            <a:r>
              <a:rPr lang="zh-CN" altLang="en-US" b="0"/>
              <a:t>规则：</a:t>
            </a:r>
            <a:r>
              <a:rPr lang="en-US" altLang="zh-CN" b="0"/>
              <a:t>0 and 0 = 0</a:t>
            </a:r>
          </a:p>
          <a:p>
            <a:pPr marL="1828800" lvl="3" indent="-457200">
              <a:buFont typeface="Wingdings" pitchFamily="2" charset="2"/>
              <a:buNone/>
            </a:pPr>
            <a:r>
              <a:rPr lang="en-US" altLang="zh-CN" b="0"/>
              <a:t>           1and0 = 0and1 = 0</a:t>
            </a:r>
          </a:p>
          <a:p>
            <a:pPr marL="1828800" lvl="3" indent="-457200">
              <a:buFont typeface="Wingdings" pitchFamily="2" charset="2"/>
              <a:buNone/>
            </a:pPr>
            <a:r>
              <a:rPr lang="en-US" altLang="zh-CN" b="0"/>
              <a:t>           1 and 1 = 1</a:t>
            </a:r>
          </a:p>
          <a:p>
            <a:pPr marL="1828800" lvl="3" indent="-457200">
              <a:buFont typeface="Wingdings" pitchFamily="2" charset="2"/>
              <a:buNone/>
            </a:pPr>
            <a:r>
              <a:rPr lang="zh-CN" altLang="en-US">
                <a:solidFill>
                  <a:srgbClr val="FF0000"/>
                </a:solidFill>
              </a:rPr>
              <a:t>性质：</a:t>
            </a:r>
            <a:r>
              <a:rPr lang="en-US" altLang="zh-CN">
                <a:solidFill>
                  <a:srgbClr val="FF0000"/>
                </a:solidFill>
              </a:rPr>
              <a:t>0 </a:t>
            </a:r>
            <a:r>
              <a:rPr lang="en-US" altLang="zh-CN" b="0">
                <a:solidFill>
                  <a:srgbClr val="FF0000"/>
                </a:solidFill>
              </a:rPr>
              <a:t>∧</a:t>
            </a:r>
            <a:r>
              <a:rPr lang="en-US" altLang="zh-CN">
                <a:solidFill>
                  <a:srgbClr val="FF0000"/>
                </a:solidFill>
              </a:rPr>
              <a:t> A = 0</a:t>
            </a:r>
          </a:p>
        </p:txBody>
      </p:sp>
      <p:sp>
        <p:nvSpPr>
          <p:cNvPr id="1207299" name="Text Box 3"/>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pPr>
            <a:r>
              <a:rPr lang="en-US" altLang="zh-CN" sz="3200">
                <a:solidFill>
                  <a:srgbClr val="FF0000"/>
                </a:solidFill>
                <a:latin typeface="宋体" pitchFamily="2" charset="-122"/>
                <a:ea typeface="宋体" pitchFamily="2" charset="-122"/>
              </a:rPr>
              <a:t> </a:t>
            </a:r>
            <a:endParaRPr lang="en-US" altLang="zh-CN" sz="3200">
              <a:solidFill>
                <a:schemeClr val="tx2"/>
              </a:solidFill>
            </a:endParaRPr>
          </a:p>
        </p:txBody>
      </p:sp>
      <p:sp>
        <p:nvSpPr>
          <p:cNvPr id="1207300" name="Text Box 4"/>
          <p:cNvSpPr txBox="1">
            <a:spLocks noChangeArrowheads="1"/>
          </p:cNvSpPr>
          <p:nvPr/>
        </p:nvSpPr>
        <p:spPr bwMode="auto">
          <a:xfrm>
            <a:off x="2582863" y="174625"/>
            <a:ext cx="4094162" cy="585788"/>
          </a:xfrm>
          <a:prstGeom prst="rect">
            <a:avLst/>
          </a:prstGeom>
          <a:noFill/>
          <a:ln w="9525">
            <a:noFill/>
            <a:miter lim="800000"/>
            <a:headEnd/>
            <a:tailEnd/>
          </a:ln>
          <a:effectLst/>
        </p:spPr>
        <p:txBody>
          <a:bodyPr lIns="92075" tIns="46038" rIns="92075" bIns="46038">
            <a:spAutoFit/>
          </a:bodyPr>
          <a:lstStyle/>
          <a:p>
            <a:pPr algn="ctr">
              <a:spcBef>
                <a:spcPct val="50000"/>
              </a:spcBef>
              <a:buFont typeface="Wingdings" pitchFamily="2" charset="2"/>
              <a:buNone/>
            </a:pPr>
            <a:r>
              <a:rPr lang="zh-CN" altLang="en-US">
                <a:solidFill>
                  <a:schemeClr val="tx2"/>
                </a:solidFill>
              </a:rPr>
              <a:t>逻辑运算</a:t>
            </a:r>
          </a:p>
        </p:txBody>
      </p:sp>
    </p:spTree>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Text Box 2"/>
          <p:cNvSpPr txBox="1">
            <a:spLocks noChangeArrowheads="1"/>
          </p:cNvSpPr>
          <p:nvPr/>
        </p:nvSpPr>
        <p:spPr bwMode="auto">
          <a:xfrm>
            <a:off x="338138" y="1169988"/>
            <a:ext cx="8604250" cy="4095750"/>
          </a:xfrm>
          <a:prstGeom prst="rect">
            <a:avLst/>
          </a:prstGeom>
          <a:noFill/>
          <a:ln w="3175">
            <a:noFill/>
            <a:miter lim="800000"/>
            <a:headEnd/>
            <a:tailEnd/>
          </a:ln>
          <a:effectLst/>
        </p:spPr>
        <p:txBody>
          <a:bodyPr>
            <a:spAutoFit/>
          </a:bodyPr>
          <a:lstStyle/>
          <a:p>
            <a:pPr marL="914400" lvl="1" indent="-457200"/>
            <a:r>
              <a:rPr lang="zh-CN" altLang="en-US"/>
              <a:t>逻辑运算规则</a:t>
            </a:r>
          </a:p>
          <a:p>
            <a:pPr marL="1828800" lvl="3" indent="-457200">
              <a:buFont typeface="Wingdings" pitchFamily="2" charset="2"/>
              <a:buNone/>
            </a:pPr>
            <a:r>
              <a:rPr lang="zh-CN" altLang="en-US"/>
              <a:t>或运算， 对变量</a:t>
            </a:r>
            <a:r>
              <a:rPr lang="en-US" altLang="zh-CN"/>
              <a:t>A</a:t>
            </a:r>
            <a:r>
              <a:rPr lang="zh-CN" altLang="en-US"/>
              <a:t>，</a:t>
            </a:r>
            <a:r>
              <a:rPr lang="en-US" altLang="zh-CN"/>
              <a:t>B, </a:t>
            </a:r>
            <a:r>
              <a:rPr lang="zh-CN" altLang="en-US"/>
              <a:t>或运算记为  </a:t>
            </a:r>
            <a:r>
              <a:rPr lang="en-US" altLang="zh-CN"/>
              <a:t>A or B,  A+B, A∨B</a:t>
            </a:r>
          </a:p>
          <a:p>
            <a:pPr marL="1828800" lvl="3" indent="-457200">
              <a:buFont typeface="Wingdings" pitchFamily="2" charset="2"/>
              <a:buNone/>
            </a:pPr>
            <a:r>
              <a:rPr lang="en-US" altLang="zh-CN"/>
              <a:t>     </a:t>
            </a:r>
            <a:r>
              <a:rPr lang="zh-CN" altLang="en-US"/>
              <a:t>规则：</a:t>
            </a:r>
            <a:r>
              <a:rPr lang="en-US" altLang="zh-CN"/>
              <a:t>0 or 0 = 0</a:t>
            </a:r>
          </a:p>
          <a:p>
            <a:pPr marL="1828800" lvl="3" indent="-457200">
              <a:buFont typeface="Wingdings" pitchFamily="2" charset="2"/>
              <a:buNone/>
            </a:pPr>
            <a:r>
              <a:rPr lang="en-US" altLang="zh-CN"/>
              <a:t>           1or0 = 0 or1 = 1</a:t>
            </a:r>
          </a:p>
          <a:p>
            <a:pPr marL="1828800" lvl="3" indent="-457200">
              <a:buFont typeface="Wingdings" pitchFamily="2" charset="2"/>
              <a:buNone/>
            </a:pPr>
            <a:r>
              <a:rPr lang="en-US" altLang="zh-CN"/>
              <a:t>           1 or 1 = 1</a:t>
            </a:r>
          </a:p>
          <a:p>
            <a:pPr marL="1828800" lvl="3" indent="-457200">
              <a:buFont typeface="Wingdings" pitchFamily="2" charset="2"/>
              <a:buNone/>
            </a:pPr>
            <a:r>
              <a:rPr lang="en-US" altLang="zh-CN">
                <a:solidFill>
                  <a:srgbClr val="4D4D4D"/>
                </a:solidFill>
              </a:rPr>
              <a:t>	</a:t>
            </a:r>
            <a:r>
              <a:rPr lang="zh-CN" altLang="en-US">
                <a:solidFill>
                  <a:srgbClr val="FF0000"/>
                </a:solidFill>
              </a:rPr>
              <a:t>性质：</a:t>
            </a:r>
            <a:r>
              <a:rPr lang="en-US" altLang="zh-CN">
                <a:solidFill>
                  <a:srgbClr val="FF0000"/>
                </a:solidFill>
              </a:rPr>
              <a:t>1 ∨ A = 1</a:t>
            </a:r>
          </a:p>
        </p:txBody>
      </p:sp>
      <p:sp>
        <p:nvSpPr>
          <p:cNvPr id="1206275" name="Text Box 3"/>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pPr>
            <a:r>
              <a:rPr lang="en-US" altLang="zh-CN" sz="3200">
                <a:solidFill>
                  <a:srgbClr val="FF0000"/>
                </a:solidFill>
                <a:latin typeface="宋体" pitchFamily="2" charset="-122"/>
                <a:ea typeface="宋体" pitchFamily="2" charset="-122"/>
              </a:rPr>
              <a:t> </a:t>
            </a:r>
            <a:endParaRPr lang="en-US" altLang="zh-CN" sz="3200">
              <a:solidFill>
                <a:schemeClr val="tx2"/>
              </a:solidFill>
            </a:endParaRPr>
          </a:p>
        </p:txBody>
      </p:sp>
      <p:sp>
        <p:nvSpPr>
          <p:cNvPr id="1206276" name="Text Box 4"/>
          <p:cNvSpPr txBox="1">
            <a:spLocks noChangeArrowheads="1"/>
          </p:cNvSpPr>
          <p:nvPr/>
        </p:nvSpPr>
        <p:spPr bwMode="auto">
          <a:xfrm>
            <a:off x="2582863" y="174625"/>
            <a:ext cx="4094162" cy="585788"/>
          </a:xfrm>
          <a:prstGeom prst="rect">
            <a:avLst/>
          </a:prstGeom>
          <a:noFill/>
          <a:ln w="9525">
            <a:noFill/>
            <a:miter lim="800000"/>
            <a:headEnd/>
            <a:tailEnd/>
          </a:ln>
          <a:effectLst/>
        </p:spPr>
        <p:txBody>
          <a:bodyPr lIns="92075" tIns="46038" rIns="92075" bIns="46038">
            <a:spAutoFit/>
          </a:bodyPr>
          <a:lstStyle/>
          <a:p>
            <a:pPr algn="ctr">
              <a:spcBef>
                <a:spcPct val="50000"/>
              </a:spcBef>
              <a:buFont typeface="Wingdings" pitchFamily="2" charset="2"/>
              <a:buNone/>
            </a:pPr>
            <a:r>
              <a:rPr lang="zh-CN" altLang="en-US">
                <a:solidFill>
                  <a:schemeClr val="tx2"/>
                </a:solidFill>
              </a:rPr>
              <a:t>逻辑运算</a:t>
            </a:r>
          </a:p>
        </p:txBody>
      </p:sp>
    </p:spTree>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Text Box 2"/>
          <p:cNvSpPr txBox="1">
            <a:spLocks noChangeArrowheads="1"/>
          </p:cNvSpPr>
          <p:nvPr/>
        </p:nvSpPr>
        <p:spPr bwMode="auto">
          <a:xfrm>
            <a:off x="280988" y="1169988"/>
            <a:ext cx="8661400" cy="5357812"/>
          </a:xfrm>
          <a:prstGeom prst="rect">
            <a:avLst/>
          </a:prstGeom>
          <a:noFill/>
          <a:ln w="3175">
            <a:noFill/>
            <a:miter lim="800000"/>
            <a:headEnd/>
            <a:tailEnd/>
          </a:ln>
          <a:effectLst/>
        </p:spPr>
        <p:txBody>
          <a:bodyPr>
            <a:spAutoFit/>
          </a:bodyPr>
          <a:lstStyle/>
          <a:p>
            <a:pPr marL="914400" lvl="1" indent="-457200"/>
            <a:r>
              <a:rPr lang="zh-CN" altLang="en-US"/>
              <a:t>逻辑运算规则</a:t>
            </a:r>
          </a:p>
          <a:p>
            <a:pPr marL="1828800" lvl="3" indent="-457200">
              <a:buFont typeface="Wingdings" pitchFamily="2" charset="2"/>
              <a:buNone/>
            </a:pPr>
            <a:r>
              <a:rPr lang="zh-CN" altLang="en-US"/>
              <a:t>异或运算， 对变量</a:t>
            </a:r>
            <a:r>
              <a:rPr lang="en-US" altLang="zh-CN"/>
              <a:t>A</a:t>
            </a:r>
            <a:r>
              <a:rPr lang="zh-CN" altLang="en-US"/>
              <a:t>，</a:t>
            </a:r>
            <a:r>
              <a:rPr lang="en-US" altLang="zh-CN"/>
              <a:t>B, </a:t>
            </a:r>
            <a:r>
              <a:rPr lang="zh-CN" altLang="en-US"/>
              <a:t>与运算记为  </a:t>
            </a:r>
            <a:r>
              <a:rPr lang="en-US" altLang="zh-CN"/>
              <a:t>A ⊕ B</a:t>
            </a:r>
          </a:p>
          <a:p>
            <a:pPr marL="1828800" lvl="3" indent="-457200">
              <a:buFont typeface="Wingdings" pitchFamily="2" charset="2"/>
              <a:buNone/>
            </a:pPr>
            <a:r>
              <a:rPr lang="en-US" altLang="zh-CN"/>
              <a:t>     </a:t>
            </a:r>
            <a:r>
              <a:rPr lang="zh-CN" altLang="en-US"/>
              <a:t>规则：</a:t>
            </a:r>
            <a:r>
              <a:rPr lang="en-US" altLang="zh-CN"/>
              <a:t>0 ⊕ 0 = 0</a:t>
            </a:r>
          </a:p>
          <a:p>
            <a:pPr marL="1828800" lvl="3" indent="-457200">
              <a:buFont typeface="Wingdings" pitchFamily="2" charset="2"/>
              <a:buNone/>
            </a:pPr>
            <a:r>
              <a:rPr lang="en-US" altLang="zh-CN"/>
              <a:t>           1⊕0 = 0⊕1 = 1</a:t>
            </a:r>
          </a:p>
          <a:p>
            <a:pPr marL="1828800" lvl="3" indent="-457200">
              <a:buFont typeface="Wingdings" pitchFamily="2" charset="2"/>
              <a:buNone/>
            </a:pPr>
            <a:r>
              <a:rPr lang="en-US" altLang="zh-CN"/>
              <a:t>           1 ⊕ 1 = 0</a:t>
            </a:r>
          </a:p>
          <a:p>
            <a:pPr marL="1828800" lvl="3" indent="-457200">
              <a:buFont typeface="Wingdings" pitchFamily="2" charset="2"/>
              <a:buNone/>
            </a:pPr>
            <a:r>
              <a:rPr lang="zh-CN" altLang="en-US">
                <a:solidFill>
                  <a:srgbClr val="FF0000"/>
                </a:solidFill>
              </a:rPr>
              <a:t>性质：</a:t>
            </a:r>
            <a:r>
              <a:rPr lang="en-US" altLang="zh-CN">
                <a:solidFill>
                  <a:srgbClr val="FF0000"/>
                </a:solidFill>
              </a:rPr>
              <a:t>1⊕A = not A</a:t>
            </a:r>
          </a:p>
          <a:p>
            <a:pPr marL="1828800" lvl="3" indent="-457200">
              <a:buFont typeface="Wingdings" pitchFamily="2" charset="2"/>
              <a:buNone/>
            </a:pPr>
            <a:r>
              <a:rPr lang="en-US" altLang="zh-CN">
                <a:solidFill>
                  <a:srgbClr val="FF0000"/>
                </a:solidFill>
              </a:rPr>
              <a:t>      0⊕A = A</a:t>
            </a:r>
          </a:p>
          <a:p>
            <a:pPr marL="2286000" lvl="4" indent="-457200" algn="l">
              <a:lnSpc>
                <a:spcPct val="100000"/>
              </a:lnSpc>
              <a:buClrTx/>
              <a:buSzTx/>
              <a:buFontTx/>
              <a:buNone/>
            </a:pPr>
            <a:endParaRPr lang="en-US" altLang="zh-CN">
              <a:solidFill>
                <a:srgbClr val="FF0000"/>
              </a:solidFill>
            </a:endParaRPr>
          </a:p>
        </p:txBody>
      </p:sp>
      <p:sp>
        <p:nvSpPr>
          <p:cNvPr id="1208323" name="Text Box 3"/>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pPr>
            <a:r>
              <a:rPr lang="en-US" altLang="zh-CN" sz="3200">
                <a:solidFill>
                  <a:srgbClr val="FF0000"/>
                </a:solidFill>
                <a:latin typeface="宋体" pitchFamily="2" charset="-122"/>
                <a:ea typeface="宋体" pitchFamily="2" charset="-122"/>
              </a:rPr>
              <a:t> </a:t>
            </a:r>
            <a:endParaRPr lang="en-US" altLang="zh-CN" sz="3200">
              <a:solidFill>
                <a:schemeClr val="tx2"/>
              </a:solidFill>
            </a:endParaRPr>
          </a:p>
        </p:txBody>
      </p:sp>
      <p:sp>
        <p:nvSpPr>
          <p:cNvPr id="1208324" name="Text Box 4"/>
          <p:cNvSpPr txBox="1">
            <a:spLocks noChangeArrowheads="1"/>
          </p:cNvSpPr>
          <p:nvPr/>
        </p:nvSpPr>
        <p:spPr bwMode="auto">
          <a:xfrm>
            <a:off x="2582863" y="174625"/>
            <a:ext cx="4094162" cy="585788"/>
          </a:xfrm>
          <a:prstGeom prst="rect">
            <a:avLst/>
          </a:prstGeom>
          <a:noFill/>
          <a:ln w="9525">
            <a:noFill/>
            <a:miter lim="800000"/>
            <a:headEnd/>
            <a:tailEnd/>
          </a:ln>
          <a:effectLst/>
        </p:spPr>
        <p:txBody>
          <a:bodyPr lIns="92075" tIns="46038" rIns="92075" bIns="46038">
            <a:spAutoFit/>
          </a:bodyPr>
          <a:lstStyle/>
          <a:p>
            <a:pPr algn="ctr">
              <a:spcBef>
                <a:spcPct val="50000"/>
              </a:spcBef>
              <a:buFont typeface="Wingdings" pitchFamily="2" charset="2"/>
              <a:buNone/>
            </a:pPr>
            <a:r>
              <a:rPr lang="zh-CN" altLang="en-US">
                <a:solidFill>
                  <a:schemeClr val="tx2"/>
                </a:solidFill>
              </a:rPr>
              <a:t>逻辑运算</a:t>
            </a:r>
          </a:p>
        </p:txBody>
      </p:sp>
    </p:spTree>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Text Box 2"/>
          <p:cNvSpPr txBox="1">
            <a:spLocks noChangeArrowheads="1"/>
          </p:cNvSpPr>
          <p:nvPr/>
        </p:nvSpPr>
        <p:spPr bwMode="auto">
          <a:xfrm>
            <a:off x="280988" y="1169988"/>
            <a:ext cx="8661400" cy="3273425"/>
          </a:xfrm>
          <a:prstGeom prst="rect">
            <a:avLst/>
          </a:prstGeom>
          <a:noFill/>
          <a:ln w="3175">
            <a:noFill/>
            <a:miter lim="800000"/>
            <a:headEnd/>
            <a:tailEnd/>
          </a:ln>
          <a:effectLst/>
        </p:spPr>
        <p:txBody>
          <a:bodyPr>
            <a:spAutoFit/>
          </a:bodyPr>
          <a:lstStyle/>
          <a:p>
            <a:pPr marL="1371600" lvl="2" indent="-457200"/>
            <a:r>
              <a:rPr lang="zh-CN" altLang="en-US" b="0"/>
              <a:t>逻辑数（位模式）的运算规则</a:t>
            </a:r>
          </a:p>
          <a:p>
            <a:pPr marL="1828800" lvl="3" indent="-457200">
              <a:buFont typeface="Wingdings" pitchFamily="2" charset="2"/>
              <a:buNone/>
            </a:pPr>
            <a:r>
              <a:rPr lang="zh-CN" altLang="en-US" b="0"/>
              <a:t>对于两个多位二进制逻辑数之间的逻辑运算，只在对应的位上分别进行，不进行借位，不同位之间不进行运算</a:t>
            </a:r>
            <a:r>
              <a:rPr lang="zh-CN" altLang="en-US" b="0">
                <a:solidFill>
                  <a:srgbClr val="4D4D4D"/>
                </a:solidFill>
              </a:rPr>
              <a:t>。</a:t>
            </a:r>
          </a:p>
          <a:p>
            <a:pPr marL="1828800" lvl="3" indent="-457200">
              <a:buFont typeface="Wingdings" pitchFamily="2" charset="2"/>
              <a:buNone/>
            </a:pPr>
            <a:endParaRPr lang="en-US" altLang="zh-CN" b="0">
              <a:solidFill>
                <a:srgbClr val="FF0000"/>
              </a:solidFill>
            </a:endParaRPr>
          </a:p>
        </p:txBody>
      </p:sp>
      <p:sp>
        <p:nvSpPr>
          <p:cNvPr id="1209347" name="Text Box 3"/>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pPr>
            <a:r>
              <a:rPr lang="en-US" altLang="zh-CN" sz="3200">
                <a:solidFill>
                  <a:srgbClr val="FF0000"/>
                </a:solidFill>
                <a:latin typeface="宋体" pitchFamily="2" charset="-122"/>
                <a:ea typeface="宋体" pitchFamily="2" charset="-122"/>
              </a:rPr>
              <a:t> </a:t>
            </a:r>
            <a:endParaRPr lang="en-US" altLang="zh-CN" sz="3200">
              <a:solidFill>
                <a:schemeClr val="tx2"/>
              </a:solidFill>
            </a:endParaRPr>
          </a:p>
        </p:txBody>
      </p:sp>
      <p:sp>
        <p:nvSpPr>
          <p:cNvPr id="1209348" name="Text Box 4"/>
          <p:cNvSpPr txBox="1">
            <a:spLocks noChangeArrowheads="1"/>
          </p:cNvSpPr>
          <p:nvPr/>
        </p:nvSpPr>
        <p:spPr bwMode="auto">
          <a:xfrm>
            <a:off x="2582863" y="174625"/>
            <a:ext cx="4094162" cy="585788"/>
          </a:xfrm>
          <a:prstGeom prst="rect">
            <a:avLst/>
          </a:prstGeom>
          <a:noFill/>
          <a:ln w="9525">
            <a:noFill/>
            <a:miter lim="800000"/>
            <a:headEnd/>
            <a:tailEnd/>
          </a:ln>
          <a:effectLst/>
        </p:spPr>
        <p:txBody>
          <a:bodyPr lIns="92075" tIns="46038" rIns="92075" bIns="46038">
            <a:spAutoFit/>
          </a:bodyPr>
          <a:lstStyle/>
          <a:p>
            <a:pPr algn="ctr">
              <a:spcBef>
                <a:spcPct val="50000"/>
              </a:spcBef>
              <a:buFont typeface="Wingdings" pitchFamily="2" charset="2"/>
              <a:buNone/>
            </a:pPr>
            <a:r>
              <a:rPr lang="zh-CN" altLang="en-US">
                <a:solidFill>
                  <a:schemeClr val="tx2"/>
                </a:solidFill>
              </a:rPr>
              <a:t>逻辑运算</a:t>
            </a:r>
          </a:p>
        </p:txBody>
      </p:sp>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p:cNvSpPr>
            <a:spLocks noGrp="1" noChangeArrowheads="1"/>
          </p:cNvSpPr>
          <p:nvPr>
            <p:ph type="body" idx="1"/>
          </p:nvPr>
        </p:nvSpPr>
        <p:spPr bwMode="auto">
          <a:xfrm>
            <a:off x="304800" y="257175"/>
            <a:ext cx="8582025" cy="5765800"/>
          </a:xfrm>
          <a:noFill/>
          <a:ln>
            <a:miter lim="800000"/>
            <a:headEnd/>
            <a:tailEnd/>
          </a:ln>
        </p:spPr>
        <p:txBody>
          <a:bodyPr vert="horz" wrap="square" lIns="91440" tIns="45720" rIns="91440" bIns="45720" numCol="1" anchor="t" anchorCtr="0" compatLnSpc="1">
            <a:prstTxWarp prst="textNoShape">
              <a:avLst/>
            </a:prstTxWarp>
          </a:bodyPr>
          <a:lstStyle/>
          <a:p>
            <a:pPr marL="666750" lvl="1" indent="-476250" algn="just" eaLnBrk="1" hangingPunct="1">
              <a:lnSpc>
                <a:spcPct val="130000"/>
              </a:lnSpc>
              <a:spcBef>
                <a:spcPct val="0"/>
              </a:spcBef>
              <a:buClr>
                <a:schemeClr val="tx2"/>
              </a:buClr>
              <a:buSzPct val="120000"/>
              <a:buFont typeface="Wingdings" pitchFamily="2" charset="2"/>
              <a:buNone/>
            </a:pPr>
            <a:r>
              <a:rPr lang="en-US" altLang="zh-CN" b="1">
                <a:solidFill>
                  <a:schemeClr val="tx1"/>
                </a:solidFill>
                <a:latin typeface="黑体" pitchFamily="2" charset="-122"/>
                <a:ea typeface="黑体" pitchFamily="2" charset="-122"/>
              </a:rPr>
              <a:t>4.1</a:t>
            </a:r>
            <a:r>
              <a:rPr lang="zh-CN" altLang="en-US" b="1">
                <a:solidFill>
                  <a:schemeClr val="tx1"/>
                </a:solidFill>
                <a:latin typeface="黑体" pitchFamily="2" charset="-122"/>
                <a:ea typeface="黑体" pitchFamily="2" charset="-122"/>
              </a:rPr>
              <a:t>算术运算 </a:t>
            </a:r>
            <a:r>
              <a:rPr lang="en-US" altLang="zh-CN" b="1">
                <a:solidFill>
                  <a:schemeClr val="tx1"/>
                </a:solidFill>
                <a:latin typeface="黑体" pitchFamily="2" charset="-122"/>
                <a:ea typeface="黑体" pitchFamily="2" charset="-122"/>
              </a:rPr>
              <a:t>Arithmetic Operations</a:t>
            </a:r>
          </a:p>
          <a:p>
            <a:pPr marL="666750" lvl="1" indent="-476250" algn="just" eaLnBrk="1" hangingPunct="1">
              <a:lnSpc>
                <a:spcPct val="130000"/>
              </a:lnSpc>
              <a:spcBef>
                <a:spcPct val="0"/>
              </a:spcBef>
              <a:buClr>
                <a:schemeClr val="tx2"/>
              </a:buClr>
              <a:buSzPct val="120000"/>
              <a:buFont typeface="Wingdings" pitchFamily="2" charset="2"/>
              <a:buChar char="v"/>
            </a:pPr>
            <a:r>
              <a:rPr lang="en-US" altLang="zh-CN" sz="3200" b="1">
                <a:solidFill>
                  <a:schemeClr val="tx1"/>
                </a:solidFill>
                <a:latin typeface="黑体" pitchFamily="2" charset="-122"/>
                <a:ea typeface="黑体" pitchFamily="2" charset="-122"/>
              </a:rPr>
              <a:t>1.</a:t>
            </a:r>
            <a:r>
              <a:rPr lang="zh-CN" altLang="en-US" sz="3200" b="1">
                <a:solidFill>
                  <a:schemeClr val="tx1"/>
                </a:solidFill>
                <a:latin typeface="黑体" pitchFamily="2" charset="-122"/>
                <a:ea typeface="黑体" pitchFamily="2" charset="-122"/>
              </a:rPr>
              <a:t>整数（定点数）</a:t>
            </a:r>
          </a:p>
          <a:p>
            <a:pPr marL="666750" lvl="1" indent="-476250" algn="just" eaLnBrk="1" hangingPunct="1">
              <a:lnSpc>
                <a:spcPct val="130000"/>
              </a:lnSpc>
              <a:spcBef>
                <a:spcPct val="0"/>
              </a:spcBef>
              <a:buClr>
                <a:schemeClr val="tx2"/>
              </a:buClr>
              <a:buSzPct val="120000"/>
              <a:buFont typeface="Wingdings" pitchFamily="2" charset="2"/>
              <a:buNone/>
            </a:pPr>
            <a:r>
              <a:rPr lang="zh-CN" altLang="en-US" sz="3200" b="1">
                <a:solidFill>
                  <a:schemeClr val="tx1"/>
                </a:solidFill>
                <a:latin typeface="黑体" pitchFamily="2" charset="-122"/>
                <a:ea typeface="黑体" pitchFamily="2" charset="-122"/>
              </a:rPr>
              <a:t>    整数补码加减法及溢出判断和处理</a:t>
            </a:r>
          </a:p>
          <a:p>
            <a:pPr marL="666750" lvl="1" indent="-476250" algn="just" eaLnBrk="1" hangingPunct="1">
              <a:lnSpc>
                <a:spcPct val="130000"/>
              </a:lnSpc>
              <a:spcBef>
                <a:spcPct val="0"/>
              </a:spcBef>
              <a:buClr>
                <a:schemeClr val="tx2"/>
              </a:buClr>
              <a:buSzPct val="120000"/>
              <a:buFont typeface="Wingdings" pitchFamily="2" charset="2"/>
              <a:buChar char="v"/>
            </a:pPr>
            <a:r>
              <a:rPr lang="en-US" altLang="zh-CN" sz="3200" b="1">
                <a:solidFill>
                  <a:schemeClr val="tx1"/>
                </a:solidFill>
                <a:latin typeface="黑体" pitchFamily="2" charset="-122"/>
                <a:ea typeface="黑体" pitchFamily="2" charset="-122"/>
              </a:rPr>
              <a:t>2.</a:t>
            </a:r>
            <a:r>
              <a:rPr lang="zh-CN" altLang="en-US" sz="3200" b="1">
                <a:solidFill>
                  <a:schemeClr val="tx1"/>
                </a:solidFill>
                <a:latin typeface="黑体" pitchFamily="2" charset="-122"/>
                <a:ea typeface="黑体" pitchFamily="2" charset="-122"/>
              </a:rPr>
              <a:t>浮点数</a:t>
            </a:r>
          </a:p>
          <a:p>
            <a:pPr marL="666750" lvl="1" indent="-476250" algn="just" eaLnBrk="1" hangingPunct="1">
              <a:lnSpc>
                <a:spcPct val="130000"/>
              </a:lnSpc>
              <a:spcBef>
                <a:spcPct val="0"/>
              </a:spcBef>
              <a:buClr>
                <a:schemeClr val="tx2"/>
              </a:buClr>
              <a:buSzPct val="120000"/>
              <a:buFont typeface="Wingdings" pitchFamily="2" charset="2"/>
              <a:buNone/>
            </a:pPr>
            <a:r>
              <a:rPr lang="zh-CN" altLang="en-US" sz="3200" b="1">
                <a:solidFill>
                  <a:schemeClr val="tx1"/>
                </a:solidFill>
                <a:latin typeface="黑体" pitchFamily="2" charset="-122"/>
                <a:ea typeface="黑体" pitchFamily="2" charset="-122"/>
              </a:rPr>
              <a:t>    浮点加减法</a:t>
            </a:r>
          </a:p>
          <a:p>
            <a:pPr marL="1657350" lvl="2" algn="just" eaLnBrk="1" hangingPunct="1">
              <a:lnSpc>
                <a:spcPct val="130000"/>
              </a:lnSpc>
              <a:spcBef>
                <a:spcPct val="0"/>
              </a:spcBef>
              <a:buClr>
                <a:schemeClr val="tx2"/>
              </a:buClr>
              <a:buSzPct val="120000"/>
              <a:buFont typeface="Wingdings" pitchFamily="2" charset="2"/>
              <a:buNone/>
            </a:pPr>
            <a:endParaRPr lang="en-US" altLang="zh-CN" sz="3200" b="1">
              <a:solidFill>
                <a:schemeClr val="tx1"/>
              </a:solidFill>
              <a:latin typeface="黑体" pitchFamily="2" charset="-122"/>
              <a:ea typeface="黑体" pitchFamily="2" charset="-122"/>
            </a:endParaRPr>
          </a:p>
        </p:txBody>
      </p:sp>
      <p:graphicFrame>
        <p:nvGraphicFramePr>
          <p:cNvPr id="1149955" name="Object 3"/>
          <p:cNvGraphicFramePr>
            <a:graphicFrameLocks noChangeAspect="1"/>
          </p:cNvGraphicFramePr>
          <p:nvPr/>
        </p:nvGraphicFramePr>
        <p:xfrm>
          <a:off x="3090863" y="4227513"/>
          <a:ext cx="3422650" cy="2441575"/>
        </p:xfrm>
        <a:graphic>
          <a:graphicData uri="http://schemas.openxmlformats.org/presentationml/2006/ole">
            <mc:AlternateContent xmlns:mc="http://schemas.openxmlformats.org/markup-compatibility/2006">
              <mc:Choice xmlns:v="urn:schemas-microsoft-com:vml" Requires="v">
                <p:oleObj spid="_x0000_s1149959" name="剪辑" r:id="rId3" imgW="5417640" imgH="4762080" progId="">
                  <p:embed/>
                </p:oleObj>
              </mc:Choice>
              <mc:Fallback>
                <p:oleObj name="剪辑" r:id="rId3" imgW="5417640" imgH="476208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4227513"/>
                        <a:ext cx="3422650" cy="244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Text Box 2"/>
          <p:cNvSpPr txBox="1">
            <a:spLocks noChangeArrowheads="1"/>
          </p:cNvSpPr>
          <p:nvPr/>
        </p:nvSpPr>
        <p:spPr bwMode="auto">
          <a:xfrm>
            <a:off x="60325" y="0"/>
            <a:ext cx="1082675" cy="3365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1600">
                <a:latin typeface="Times New Roman" pitchFamily="18" charset="0"/>
                <a:ea typeface="宋体" pitchFamily="2" charset="-122"/>
              </a:rPr>
              <a:t>Figure 4-6</a:t>
            </a:r>
          </a:p>
        </p:txBody>
      </p:sp>
      <p:sp>
        <p:nvSpPr>
          <p:cNvPr id="1193987" name="Text Box 3"/>
          <p:cNvSpPr txBox="1">
            <a:spLocks noChangeArrowheads="1"/>
          </p:cNvSpPr>
          <p:nvPr/>
        </p:nvSpPr>
        <p:spPr bwMode="auto">
          <a:xfrm>
            <a:off x="2044700" y="152400"/>
            <a:ext cx="5632450" cy="579438"/>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SzTx/>
              <a:buFontTx/>
              <a:buNone/>
            </a:pPr>
            <a:r>
              <a:rPr kumimoji="0" lang="zh-CN" altLang="en-US" sz="3200">
                <a:solidFill>
                  <a:srgbClr val="000066"/>
                </a:solidFill>
                <a:latin typeface="Times New Roman" pitchFamily="18" charset="0"/>
                <a:ea typeface="宋体" pitchFamily="2" charset="-122"/>
              </a:rPr>
              <a:t>非运算符 </a:t>
            </a:r>
            <a:r>
              <a:rPr kumimoji="0" lang="en-US" altLang="zh-CN" sz="3200">
                <a:solidFill>
                  <a:srgbClr val="000066"/>
                </a:solidFill>
                <a:latin typeface="Times New Roman" pitchFamily="18" charset="0"/>
                <a:ea typeface="宋体" pitchFamily="2" charset="-122"/>
              </a:rPr>
              <a:t>NOT operator</a:t>
            </a:r>
          </a:p>
        </p:txBody>
      </p:sp>
      <p:pic>
        <p:nvPicPr>
          <p:cNvPr id="1193988" name="Picture 4"/>
          <p:cNvPicPr>
            <a:picLocks noChangeAspect="1" noChangeArrowheads="1"/>
          </p:cNvPicPr>
          <p:nvPr/>
        </p:nvPicPr>
        <p:blipFill>
          <a:blip r:embed="rId2" cstate="print"/>
          <a:srcRect/>
          <a:stretch>
            <a:fillRect/>
          </a:stretch>
        </p:blipFill>
        <p:spPr bwMode="auto">
          <a:xfrm>
            <a:off x="846138" y="1565275"/>
            <a:ext cx="6710362" cy="430212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Text Box 2"/>
          <p:cNvSpPr txBox="1">
            <a:spLocks noChangeArrowheads="1"/>
          </p:cNvSpPr>
          <p:nvPr/>
        </p:nvSpPr>
        <p:spPr bwMode="auto">
          <a:xfrm>
            <a:off x="39688" y="30163"/>
            <a:ext cx="20177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7</a:t>
            </a:r>
          </a:p>
        </p:txBody>
      </p:sp>
      <p:sp>
        <p:nvSpPr>
          <p:cNvPr id="1195011" name="Rectangle 3"/>
          <p:cNvSpPr>
            <a:spLocks noChangeArrowheads="1"/>
          </p:cNvSpPr>
          <p:nvPr/>
        </p:nvSpPr>
        <p:spPr bwMode="auto">
          <a:xfrm>
            <a:off x="76200" y="838200"/>
            <a:ext cx="8458200" cy="579438"/>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b="0">
                <a:latin typeface="Times" charset="0"/>
                <a:ea typeface="宋体" pitchFamily="2" charset="-122"/>
              </a:rPr>
              <a:t>Use the NOT operator on the bit pattern 10011000</a:t>
            </a:r>
          </a:p>
        </p:txBody>
      </p:sp>
      <p:sp>
        <p:nvSpPr>
          <p:cNvPr id="1195012" name="Text Box 4"/>
          <p:cNvSpPr txBox="1">
            <a:spLocks noChangeArrowheads="1"/>
          </p:cNvSpPr>
          <p:nvPr/>
        </p:nvSpPr>
        <p:spPr bwMode="auto">
          <a:xfrm>
            <a:off x="228600" y="24384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
        <p:nvSpPr>
          <p:cNvPr id="1195013" name="Rectangle 5"/>
          <p:cNvSpPr>
            <a:spLocks noChangeArrowheads="1"/>
          </p:cNvSpPr>
          <p:nvPr/>
        </p:nvSpPr>
        <p:spPr bwMode="auto">
          <a:xfrm>
            <a:off x="304800" y="3165475"/>
            <a:ext cx="8382000" cy="1569660"/>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i="1" dirty="0">
                <a:effectLst>
                  <a:outerShdw blurRad="38100" dist="38100" dir="2700000" algn="tl">
                    <a:srgbClr val="C0C0C0"/>
                  </a:outerShdw>
                </a:effectLst>
                <a:latin typeface="Times" charset="0"/>
                <a:ea typeface="宋体" pitchFamily="2" charset="-122"/>
              </a:rPr>
              <a:t>Target  		</a:t>
            </a:r>
            <a:r>
              <a:rPr kumimoji="0" lang="en-US" altLang="zh-CN" sz="3200" i="1" dirty="0" smtClean="0">
                <a:effectLst>
                  <a:outerShdw blurRad="38100" dist="38100" dir="2700000" algn="tl">
                    <a:srgbClr val="C0C0C0"/>
                  </a:outerShdw>
                </a:effectLst>
                <a:latin typeface="Times" charset="0"/>
                <a:ea typeface="宋体" pitchFamily="2" charset="-122"/>
              </a:rPr>
              <a:t>    </a:t>
            </a:r>
            <a:r>
              <a:rPr kumimoji="0" lang="en-US" altLang="zh-CN" sz="3200" dirty="0" smtClean="0">
                <a:effectLst>
                  <a:outerShdw blurRad="38100" dist="38100" dir="2700000" algn="tl">
                    <a:srgbClr val="C0C0C0"/>
                  </a:outerShdw>
                </a:effectLst>
                <a:latin typeface="Times" charset="0"/>
                <a:ea typeface="宋体" pitchFamily="2" charset="-122"/>
              </a:rPr>
              <a:t>1 </a:t>
            </a:r>
            <a:r>
              <a:rPr kumimoji="0" lang="en-US" altLang="zh-CN" sz="3200" dirty="0">
                <a:effectLst>
                  <a:outerShdw blurRad="38100" dist="38100" dir="2700000" algn="tl">
                    <a:srgbClr val="C0C0C0"/>
                  </a:outerShdw>
                </a:effectLst>
                <a:latin typeface="Times" charset="0"/>
                <a:ea typeface="宋体" pitchFamily="2" charset="-122"/>
              </a:rPr>
              <a:t>0 0 1 1 0 0 0</a:t>
            </a:r>
            <a:r>
              <a:rPr kumimoji="0" lang="en-US" altLang="zh-CN" sz="3200" i="1" dirty="0">
                <a:effectLst>
                  <a:outerShdw blurRad="38100" dist="38100" dir="2700000" algn="tl">
                    <a:srgbClr val="C0C0C0"/>
                  </a:outerShdw>
                </a:effectLst>
                <a:latin typeface="Times" charset="0"/>
                <a:ea typeface="宋体" pitchFamily="2" charset="-122"/>
              </a:rPr>
              <a:t>       </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NOT</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r>
            <a:b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effectLst>
                  <a:outerShdw blurRad="38100" dist="38100" dir="2700000" algn="tl">
                    <a:srgbClr val="C0C0C0"/>
                  </a:outerShdw>
                </a:effectLst>
                <a:latin typeface="Times" charset="0"/>
                <a:ea typeface="宋体" pitchFamily="2" charset="-122"/>
              </a:rPr>
              <a:t>--------------------</a:t>
            </a:r>
            <a:r>
              <a:rPr kumimoji="0" lang="en-US" altLang="zh-CN" sz="3200" i="1" dirty="0">
                <a:effectLst>
                  <a:outerShdw blurRad="38100" dist="38100" dir="2700000" algn="tl">
                    <a:srgbClr val="C0C0C0"/>
                  </a:outerShdw>
                </a:effectLst>
                <a:latin typeface="Times" charset="0"/>
                <a:ea typeface="宋体" pitchFamily="2" charset="-122"/>
              </a:rPr>
              <a:t/>
            </a:r>
            <a:br>
              <a:rPr kumimoji="0" lang="en-US" altLang="zh-CN" sz="3200" i="1" dirty="0">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Result                 </a:t>
            </a:r>
            <a:r>
              <a:rPr kumimoji="0" lang="en-US" altLang="zh-CN" sz="3200" i="1" dirty="0" smtClean="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dirty="0" smtClean="0">
                <a:solidFill>
                  <a:schemeClr val="hlink"/>
                </a:solidFill>
                <a:effectLst>
                  <a:outerShdw blurRad="38100" dist="38100" dir="2700000" algn="tl">
                    <a:srgbClr val="C0C0C0"/>
                  </a:outerShdw>
                </a:effectLst>
                <a:latin typeface="Times" charset="0"/>
                <a:ea typeface="宋体" pitchFamily="2" charset="-122"/>
              </a:rPr>
              <a:t>0 </a:t>
            </a:r>
            <a:r>
              <a:rPr kumimoji="0" lang="en-US" altLang="zh-CN" sz="3200" dirty="0">
                <a:solidFill>
                  <a:schemeClr val="hlink"/>
                </a:solidFill>
                <a:effectLst>
                  <a:outerShdw blurRad="38100" dist="38100" dir="2700000" algn="tl">
                    <a:srgbClr val="C0C0C0"/>
                  </a:outerShdw>
                </a:effectLst>
                <a:latin typeface="Times" charset="0"/>
                <a:ea typeface="宋体" pitchFamily="2" charset="-122"/>
              </a:rPr>
              <a:t>1 1 0 0 1 1 1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Text Box 2"/>
          <p:cNvSpPr txBox="1">
            <a:spLocks noChangeArrowheads="1"/>
          </p:cNvSpPr>
          <p:nvPr/>
        </p:nvSpPr>
        <p:spPr bwMode="auto">
          <a:xfrm>
            <a:off x="60325" y="0"/>
            <a:ext cx="1082675" cy="3365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1600">
                <a:latin typeface="Times New Roman" pitchFamily="18" charset="0"/>
                <a:ea typeface="宋体" pitchFamily="2" charset="-122"/>
              </a:rPr>
              <a:t>Figure 4-7</a:t>
            </a:r>
          </a:p>
        </p:txBody>
      </p:sp>
      <p:sp>
        <p:nvSpPr>
          <p:cNvPr id="1196035" name="Text Box 3"/>
          <p:cNvSpPr txBox="1">
            <a:spLocks noChangeArrowheads="1"/>
          </p:cNvSpPr>
          <p:nvPr/>
        </p:nvSpPr>
        <p:spPr bwMode="auto">
          <a:xfrm>
            <a:off x="2200275" y="152400"/>
            <a:ext cx="5299075" cy="579438"/>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SzTx/>
              <a:buFontTx/>
              <a:buNone/>
            </a:pPr>
            <a:r>
              <a:rPr kumimoji="0" lang="zh-CN" altLang="en-US" sz="3200">
                <a:solidFill>
                  <a:srgbClr val="000066"/>
                </a:solidFill>
                <a:latin typeface="Times New Roman" pitchFamily="18" charset="0"/>
                <a:ea typeface="宋体" pitchFamily="2" charset="-122"/>
              </a:rPr>
              <a:t>与运算符  </a:t>
            </a:r>
            <a:r>
              <a:rPr kumimoji="0" lang="en-US" altLang="zh-CN" sz="3200">
                <a:solidFill>
                  <a:srgbClr val="000066"/>
                </a:solidFill>
                <a:latin typeface="Times New Roman" pitchFamily="18" charset="0"/>
                <a:ea typeface="宋体" pitchFamily="2" charset="-122"/>
              </a:rPr>
              <a:t>AND operator</a:t>
            </a:r>
          </a:p>
        </p:txBody>
      </p:sp>
      <p:pic>
        <p:nvPicPr>
          <p:cNvPr id="1196036" name="Picture 4"/>
          <p:cNvPicPr>
            <a:picLocks noChangeAspect="1" noChangeArrowheads="1"/>
          </p:cNvPicPr>
          <p:nvPr/>
        </p:nvPicPr>
        <p:blipFill>
          <a:blip r:embed="rId2" cstate="print"/>
          <a:srcRect/>
          <a:stretch>
            <a:fillRect/>
          </a:stretch>
        </p:blipFill>
        <p:spPr bwMode="auto">
          <a:xfrm>
            <a:off x="1068388" y="914400"/>
            <a:ext cx="6261100" cy="5461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Text Box 2"/>
          <p:cNvSpPr txBox="1">
            <a:spLocks noChangeArrowheads="1"/>
          </p:cNvSpPr>
          <p:nvPr/>
        </p:nvSpPr>
        <p:spPr bwMode="auto">
          <a:xfrm>
            <a:off x="39688" y="30163"/>
            <a:ext cx="20177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8</a:t>
            </a:r>
          </a:p>
        </p:txBody>
      </p:sp>
      <p:sp>
        <p:nvSpPr>
          <p:cNvPr id="1197059" name="Rectangle 3"/>
          <p:cNvSpPr>
            <a:spLocks noChangeArrowheads="1"/>
          </p:cNvSpPr>
          <p:nvPr/>
        </p:nvSpPr>
        <p:spPr bwMode="auto">
          <a:xfrm>
            <a:off x="76200" y="838200"/>
            <a:ext cx="8458200" cy="1066800"/>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b="0">
                <a:latin typeface="Times" charset="0"/>
                <a:ea typeface="宋体" pitchFamily="2" charset="-122"/>
              </a:rPr>
              <a:t>Use the AND operator on bit patterns 10011000 and 00110101.</a:t>
            </a:r>
          </a:p>
        </p:txBody>
      </p:sp>
      <p:sp>
        <p:nvSpPr>
          <p:cNvPr id="1197060" name="Text Box 4"/>
          <p:cNvSpPr txBox="1">
            <a:spLocks noChangeArrowheads="1"/>
          </p:cNvSpPr>
          <p:nvPr/>
        </p:nvSpPr>
        <p:spPr bwMode="auto">
          <a:xfrm>
            <a:off x="228600" y="24384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
        <p:nvSpPr>
          <p:cNvPr id="1197061" name="Rectangle 5"/>
          <p:cNvSpPr>
            <a:spLocks noChangeArrowheads="1"/>
          </p:cNvSpPr>
          <p:nvPr/>
        </p:nvSpPr>
        <p:spPr bwMode="auto">
          <a:xfrm>
            <a:off x="304800" y="3165475"/>
            <a:ext cx="8382000" cy="2062103"/>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i="1" dirty="0">
                <a:effectLst>
                  <a:outerShdw blurRad="38100" dist="38100" dir="2700000" algn="tl">
                    <a:srgbClr val="C0C0C0"/>
                  </a:outerShdw>
                </a:effectLst>
                <a:latin typeface="Times" charset="0"/>
                <a:ea typeface="宋体" pitchFamily="2" charset="-122"/>
              </a:rPr>
              <a:t>Target  		</a:t>
            </a:r>
            <a:r>
              <a:rPr kumimoji="0" lang="en-US" altLang="zh-CN" sz="3200" i="1" dirty="0" smtClean="0">
                <a:effectLst>
                  <a:outerShdw blurRad="38100" dist="38100" dir="2700000" algn="tl">
                    <a:srgbClr val="C0C0C0"/>
                  </a:outerShdw>
                </a:effectLst>
                <a:latin typeface="Times" charset="0"/>
                <a:ea typeface="宋体" pitchFamily="2" charset="-122"/>
              </a:rPr>
              <a:t>  </a:t>
            </a:r>
            <a:r>
              <a:rPr kumimoji="0" lang="en-US" altLang="zh-CN" sz="3200" dirty="0" smtClean="0">
                <a:effectLst>
                  <a:outerShdw blurRad="38100" dist="38100" dir="2700000" algn="tl">
                    <a:srgbClr val="C0C0C0"/>
                  </a:outerShdw>
                </a:effectLst>
                <a:latin typeface="Times" charset="0"/>
                <a:ea typeface="宋体" pitchFamily="2" charset="-122"/>
              </a:rPr>
              <a:t>1 </a:t>
            </a:r>
            <a:r>
              <a:rPr kumimoji="0" lang="en-US" altLang="zh-CN" sz="3200" dirty="0">
                <a:effectLst>
                  <a:outerShdw blurRad="38100" dist="38100" dir="2700000" algn="tl">
                    <a:srgbClr val="C0C0C0"/>
                  </a:outerShdw>
                </a:effectLst>
                <a:latin typeface="Times" charset="0"/>
                <a:ea typeface="宋体" pitchFamily="2" charset="-122"/>
              </a:rPr>
              <a:t>0 0 1 1 0 0 0</a:t>
            </a:r>
            <a:r>
              <a:rPr kumimoji="0" lang="en-US" altLang="zh-CN" sz="3200" i="1" dirty="0">
                <a:effectLst>
                  <a:outerShdw blurRad="38100" dist="38100" dir="2700000" algn="tl">
                    <a:srgbClr val="C0C0C0"/>
                  </a:outerShdw>
                </a:effectLst>
                <a:latin typeface="Times" charset="0"/>
                <a:ea typeface="宋体" pitchFamily="2" charset="-122"/>
              </a:rPr>
              <a:t>       </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AND</a:t>
            </a:r>
            <a:br>
              <a:rPr kumimoji="0" lang="en-US" altLang="zh-CN" sz="3200" i="1" dirty="0">
                <a:solidFill>
                  <a:schemeClr val="bg2"/>
                </a:solidFill>
                <a:effectLst>
                  <a:outerShdw blurRad="38100" dist="38100" dir="2700000" algn="tl">
                    <a:srgbClr val="C0C0C0"/>
                  </a:outerShdw>
                </a:effectLst>
                <a:latin typeface="Times" charset="0"/>
                <a:ea typeface="宋体" pitchFamily="2" charset="-122"/>
              </a:rPr>
            </a:b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bg2"/>
                </a:solidFill>
                <a:effectLst>
                  <a:outerShdw blurRad="38100" dist="38100" dir="2700000" algn="tl">
                    <a:srgbClr val="C0C0C0"/>
                  </a:outerShdw>
                </a:effectLst>
                <a:latin typeface="Times" charset="0"/>
                <a:ea typeface="宋体" pitchFamily="2" charset="-122"/>
              </a:rPr>
              <a:t>   </a:t>
            </a:r>
            <a:r>
              <a:rPr kumimoji="0" lang="en-US" altLang="zh-CN" sz="3200" dirty="0" smtClean="0">
                <a:effectLst>
                  <a:outerShdw blurRad="38100" dist="38100" dir="2700000" algn="tl">
                    <a:srgbClr val="C0C0C0"/>
                  </a:outerShdw>
                </a:effectLst>
                <a:latin typeface="Times" charset="0"/>
                <a:ea typeface="宋体" pitchFamily="2" charset="-122"/>
              </a:rPr>
              <a:t>0 </a:t>
            </a:r>
            <a:r>
              <a:rPr kumimoji="0" lang="en-US" altLang="zh-CN" sz="3200" dirty="0">
                <a:effectLst>
                  <a:outerShdw blurRad="38100" dist="38100" dir="2700000" algn="tl">
                    <a:srgbClr val="C0C0C0"/>
                  </a:outerShdw>
                </a:effectLst>
                <a:latin typeface="Times" charset="0"/>
                <a:ea typeface="宋体" pitchFamily="2" charset="-122"/>
              </a:rPr>
              <a:t>0 1 1 0 1 0 1</a:t>
            </a:r>
            <a:br>
              <a:rPr kumimoji="0" lang="en-US" altLang="zh-CN" sz="3200" dirty="0">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effectLst>
                  <a:outerShdw blurRad="38100" dist="38100" dir="2700000" algn="tl">
                    <a:srgbClr val="C0C0C0"/>
                  </a:outerShdw>
                </a:effectLst>
                <a:latin typeface="Times" charset="0"/>
                <a:ea typeface="宋体" pitchFamily="2" charset="-122"/>
              </a:rPr>
              <a:t>---------------------</a:t>
            </a:r>
            <a:r>
              <a:rPr kumimoji="0" lang="en-US" altLang="zh-CN" sz="3200" i="1" dirty="0">
                <a:effectLst>
                  <a:outerShdw blurRad="38100" dist="38100" dir="2700000" algn="tl">
                    <a:srgbClr val="C0C0C0"/>
                  </a:outerShdw>
                </a:effectLst>
                <a:latin typeface="Times" charset="0"/>
                <a:ea typeface="宋体" pitchFamily="2" charset="-122"/>
              </a:rPr>
              <a:t/>
            </a:r>
            <a:br>
              <a:rPr kumimoji="0" lang="en-US" altLang="zh-CN" sz="3200" i="1" dirty="0">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Result                </a:t>
            </a:r>
            <a:r>
              <a:rPr kumimoji="0" lang="en-US" altLang="zh-CN" sz="3200" i="1" dirty="0" smtClean="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dirty="0" smtClean="0">
                <a:solidFill>
                  <a:schemeClr val="hlink"/>
                </a:solidFill>
                <a:effectLst>
                  <a:outerShdw blurRad="38100" dist="38100" dir="2700000" algn="tl">
                    <a:srgbClr val="C0C0C0"/>
                  </a:outerShdw>
                </a:effectLst>
                <a:latin typeface="Times" charset="0"/>
                <a:ea typeface="宋体" pitchFamily="2" charset="-122"/>
              </a:rPr>
              <a:t>0 </a:t>
            </a:r>
            <a:r>
              <a:rPr kumimoji="0" lang="en-US" altLang="zh-CN" sz="3200" dirty="0">
                <a:solidFill>
                  <a:schemeClr val="hlink"/>
                </a:solidFill>
                <a:effectLst>
                  <a:outerShdw blurRad="38100" dist="38100" dir="2700000" algn="tl">
                    <a:srgbClr val="C0C0C0"/>
                  </a:outerShdw>
                </a:effectLst>
                <a:latin typeface="Times" charset="0"/>
                <a:ea typeface="宋体" pitchFamily="2" charset="-122"/>
              </a:rPr>
              <a:t>0 0 1 0 0 0 0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Text Box 2"/>
          <p:cNvSpPr txBox="1">
            <a:spLocks noChangeArrowheads="1"/>
          </p:cNvSpPr>
          <p:nvPr/>
        </p:nvSpPr>
        <p:spPr bwMode="auto">
          <a:xfrm>
            <a:off x="60325" y="0"/>
            <a:ext cx="1082675" cy="3365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1600">
                <a:latin typeface="Times New Roman" pitchFamily="18" charset="0"/>
                <a:ea typeface="宋体" pitchFamily="2" charset="-122"/>
              </a:rPr>
              <a:t>Figure 4-8</a:t>
            </a:r>
          </a:p>
        </p:txBody>
      </p:sp>
      <p:sp>
        <p:nvSpPr>
          <p:cNvPr id="1198083" name="Text Box 3"/>
          <p:cNvSpPr txBox="1">
            <a:spLocks noChangeArrowheads="1"/>
          </p:cNvSpPr>
          <p:nvPr/>
        </p:nvSpPr>
        <p:spPr bwMode="auto">
          <a:xfrm>
            <a:off x="2057400" y="152400"/>
            <a:ext cx="6178550" cy="579438"/>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a:solidFill>
                  <a:srgbClr val="000066"/>
                </a:solidFill>
                <a:latin typeface="Times New Roman" pitchFamily="18" charset="0"/>
                <a:ea typeface="宋体" pitchFamily="2" charset="-122"/>
              </a:rPr>
              <a:t>Inherent rule of the AND operator</a:t>
            </a:r>
          </a:p>
        </p:txBody>
      </p:sp>
      <p:pic>
        <p:nvPicPr>
          <p:cNvPr id="1198084" name="Picture 4"/>
          <p:cNvPicPr>
            <a:picLocks noChangeAspect="1" noChangeArrowheads="1"/>
          </p:cNvPicPr>
          <p:nvPr/>
        </p:nvPicPr>
        <p:blipFill>
          <a:blip r:embed="rId2" cstate="print"/>
          <a:srcRect/>
          <a:stretch>
            <a:fillRect/>
          </a:stretch>
        </p:blipFill>
        <p:spPr bwMode="auto">
          <a:xfrm>
            <a:off x="990600" y="2608263"/>
            <a:ext cx="8124825" cy="1646237"/>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Text Box 2"/>
          <p:cNvSpPr txBox="1">
            <a:spLocks noChangeArrowheads="1"/>
          </p:cNvSpPr>
          <p:nvPr/>
        </p:nvSpPr>
        <p:spPr bwMode="auto">
          <a:xfrm>
            <a:off x="60325" y="0"/>
            <a:ext cx="1082675" cy="3365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1600">
                <a:latin typeface="Times New Roman" pitchFamily="18" charset="0"/>
                <a:ea typeface="宋体" pitchFamily="2" charset="-122"/>
              </a:rPr>
              <a:t>Figure 4-9</a:t>
            </a:r>
          </a:p>
        </p:txBody>
      </p:sp>
      <p:sp>
        <p:nvSpPr>
          <p:cNvPr id="1199107" name="Text Box 3"/>
          <p:cNvSpPr txBox="1">
            <a:spLocks noChangeArrowheads="1"/>
          </p:cNvSpPr>
          <p:nvPr/>
        </p:nvSpPr>
        <p:spPr bwMode="auto">
          <a:xfrm>
            <a:off x="2200275" y="152400"/>
            <a:ext cx="5375275" cy="579438"/>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SzTx/>
              <a:buFontTx/>
              <a:buNone/>
            </a:pPr>
            <a:r>
              <a:rPr kumimoji="0" lang="zh-CN" altLang="en-US" sz="3200">
                <a:solidFill>
                  <a:srgbClr val="000066"/>
                </a:solidFill>
                <a:latin typeface="Times New Roman" pitchFamily="18" charset="0"/>
                <a:ea typeface="宋体" pitchFamily="2" charset="-122"/>
              </a:rPr>
              <a:t>或运算符  </a:t>
            </a:r>
            <a:r>
              <a:rPr kumimoji="0" lang="en-US" altLang="zh-CN" sz="3200">
                <a:solidFill>
                  <a:srgbClr val="000066"/>
                </a:solidFill>
                <a:latin typeface="Times New Roman" pitchFamily="18" charset="0"/>
                <a:ea typeface="宋体" pitchFamily="2" charset="-122"/>
              </a:rPr>
              <a:t>OR operator</a:t>
            </a:r>
          </a:p>
        </p:txBody>
      </p:sp>
      <p:pic>
        <p:nvPicPr>
          <p:cNvPr id="1199108" name="Picture 4"/>
          <p:cNvPicPr>
            <a:picLocks noChangeAspect="1" noChangeArrowheads="1"/>
          </p:cNvPicPr>
          <p:nvPr/>
        </p:nvPicPr>
        <p:blipFill>
          <a:blip r:embed="rId2" cstate="print"/>
          <a:srcRect/>
          <a:stretch>
            <a:fillRect/>
          </a:stretch>
        </p:blipFill>
        <p:spPr bwMode="auto">
          <a:xfrm>
            <a:off x="828675" y="736600"/>
            <a:ext cx="6105525" cy="55118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Text Box 2"/>
          <p:cNvSpPr txBox="1">
            <a:spLocks noChangeArrowheads="1"/>
          </p:cNvSpPr>
          <p:nvPr/>
        </p:nvSpPr>
        <p:spPr bwMode="auto">
          <a:xfrm>
            <a:off x="39688" y="30163"/>
            <a:ext cx="20177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9</a:t>
            </a:r>
          </a:p>
        </p:txBody>
      </p:sp>
      <p:sp>
        <p:nvSpPr>
          <p:cNvPr id="1200131" name="Rectangle 3"/>
          <p:cNvSpPr>
            <a:spLocks noChangeArrowheads="1"/>
          </p:cNvSpPr>
          <p:nvPr/>
        </p:nvSpPr>
        <p:spPr bwMode="auto">
          <a:xfrm>
            <a:off x="76200" y="838200"/>
            <a:ext cx="8458200" cy="1066800"/>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b="0">
                <a:latin typeface="Times" charset="0"/>
                <a:ea typeface="宋体" pitchFamily="2" charset="-122"/>
              </a:rPr>
              <a:t>Use the OR operator on bit patterns 10011000 and 00110101</a:t>
            </a:r>
          </a:p>
        </p:txBody>
      </p:sp>
      <p:sp>
        <p:nvSpPr>
          <p:cNvPr id="1200132" name="Text Box 4"/>
          <p:cNvSpPr txBox="1">
            <a:spLocks noChangeArrowheads="1"/>
          </p:cNvSpPr>
          <p:nvPr/>
        </p:nvSpPr>
        <p:spPr bwMode="auto">
          <a:xfrm>
            <a:off x="228600" y="24384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
        <p:nvSpPr>
          <p:cNvPr id="1200133" name="Rectangle 5"/>
          <p:cNvSpPr>
            <a:spLocks noChangeArrowheads="1"/>
          </p:cNvSpPr>
          <p:nvPr/>
        </p:nvSpPr>
        <p:spPr bwMode="auto">
          <a:xfrm>
            <a:off x="304800" y="3165475"/>
            <a:ext cx="8382000" cy="2062103"/>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i="1" dirty="0">
                <a:effectLst>
                  <a:outerShdw blurRad="38100" dist="38100" dir="2700000" algn="tl">
                    <a:srgbClr val="C0C0C0"/>
                  </a:outerShdw>
                </a:effectLst>
                <a:latin typeface="Times" charset="0"/>
                <a:ea typeface="宋体" pitchFamily="2" charset="-122"/>
              </a:rPr>
              <a:t>Target  		</a:t>
            </a:r>
            <a:r>
              <a:rPr kumimoji="0" lang="en-US" altLang="zh-CN" sz="3200" i="1" dirty="0" smtClean="0">
                <a:effectLst>
                  <a:outerShdw blurRad="38100" dist="38100" dir="2700000" algn="tl">
                    <a:srgbClr val="C0C0C0"/>
                  </a:outerShdw>
                </a:effectLst>
                <a:latin typeface="Times" charset="0"/>
                <a:ea typeface="宋体" pitchFamily="2" charset="-122"/>
              </a:rPr>
              <a:t>  </a:t>
            </a:r>
            <a:r>
              <a:rPr kumimoji="0" lang="en-US" altLang="zh-CN" sz="3200" dirty="0" smtClean="0">
                <a:effectLst>
                  <a:outerShdw blurRad="38100" dist="38100" dir="2700000" algn="tl">
                    <a:srgbClr val="C0C0C0"/>
                  </a:outerShdw>
                </a:effectLst>
                <a:latin typeface="Times" charset="0"/>
                <a:ea typeface="宋体" pitchFamily="2" charset="-122"/>
              </a:rPr>
              <a:t>1 </a:t>
            </a:r>
            <a:r>
              <a:rPr kumimoji="0" lang="en-US" altLang="zh-CN" sz="3200" dirty="0">
                <a:effectLst>
                  <a:outerShdw blurRad="38100" dist="38100" dir="2700000" algn="tl">
                    <a:srgbClr val="C0C0C0"/>
                  </a:outerShdw>
                </a:effectLst>
                <a:latin typeface="Times" charset="0"/>
                <a:ea typeface="宋体" pitchFamily="2" charset="-122"/>
              </a:rPr>
              <a:t>0 0 1 1 0 0 0</a:t>
            </a:r>
            <a:r>
              <a:rPr kumimoji="0" lang="en-US" altLang="zh-CN" sz="3200" i="1" dirty="0">
                <a:effectLst>
                  <a:outerShdw blurRad="38100" dist="38100" dir="2700000" algn="tl">
                    <a:srgbClr val="C0C0C0"/>
                  </a:outerShdw>
                </a:effectLst>
                <a:latin typeface="Times" charset="0"/>
                <a:ea typeface="宋体" pitchFamily="2" charset="-122"/>
              </a:rPr>
              <a:t>       </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OR</a:t>
            </a:r>
            <a:br>
              <a:rPr kumimoji="0" lang="en-US" altLang="zh-CN" sz="3200" i="1" dirty="0">
                <a:solidFill>
                  <a:schemeClr val="bg2"/>
                </a:solidFill>
                <a:effectLst>
                  <a:outerShdw blurRad="38100" dist="38100" dir="2700000" algn="tl">
                    <a:srgbClr val="C0C0C0"/>
                  </a:outerShdw>
                </a:effectLst>
                <a:latin typeface="Times" charset="0"/>
                <a:ea typeface="宋体" pitchFamily="2" charset="-122"/>
              </a:rPr>
            </a:b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bg2"/>
                </a:solidFill>
                <a:effectLst>
                  <a:outerShdw blurRad="38100" dist="38100" dir="2700000" algn="tl">
                    <a:srgbClr val="C0C0C0"/>
                  </a:outerShdw>
                </a:effectLst>
                <a:latin typeface="Times" charset="0"/>
                <a:ea typeface="宋体" pitchFamily="2" charset="-122"/>
              </a:rPr>
              <a:t>  </a:t>
            </a:r>
            <a:r>
              <a:rPr kumimoji="0" lang="en-US" altLang="zh-CN" sz="3200" dirty="0" smtClean="0">
                <a:effectLst>
                  <a:outerShdw blurRad="38100" dist="38100" dir="2700000" algn="tl">
                    <a:srgbClr val="C0C0C0"/>
                  </a:outerShdw>
                </a:effectLst>
                <a:latin typeface="Times" charset="0"/>
                <a:ea typeface="宋体" pitchFamily="2" charset="-122"/>
              </a:rPr>
              <a:t>0 </a:t>
            </a:r>
            <a:r>
              <a:rPr kumimoji="0" lang="en-US" altLang="zh-CN" sz="3200" dirty="0">
                <a:effectLst>
                  <a:outerShdw blurRad="38100" dist="38100" dir="2700000" algn="tl">
                    <a:srgbClr val="C0C0C0"/>
                  </a:outerShdw>
                </a:effectLst>
                <a:latin typeface="Times" charset="0"/>
                <a:ea typeface="宋体" pitchFamily="2" charset="-122"/>
              </a:rPr>
              <a:t>0 1 1 0 1 0 1</a:t>
            </a:r>
            <a:br>
              <a:rPr kumimoji="0" lang="en-US" altLang="zh-CN" sz="3200" dirty="0">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effectLst>
                  <a:outerShdw blurRad="38100" dist="38100" dir="2700000" algn="tl">
                    <a:srgbClr val="C0C0C0"/>
                  </a:outerShdw>
                </a:effectLst>
                <a:latin typeface="Times" charset="0"/>
                <a:ea typeface="宋体" pitchFamily="2" charset="-122"/>
              </a:rPr>
              <a:t>---------------------</a:t>
            </a:r>
            <a:r>
              <a:rPr kumimoji="0" lang="en-US" altLang="zh-CN" sz="3200" i="1" dirty="0">
                <a:effectLst>
                  <a:outerShdw blurRad="38100" dist="38100" dir="2700000" algn="tl">
                    <a:srgbClr val="C0C0C0"/>
                  </a:outerShdw>
                </a:effectLst>
                <a:latin typeface="Times" charset="0"/>
                <a:ea typeface="宋体" pitchFamily="2" charset="-122"/>
              </a:rPr>
              <a:t/>
            </a:r>
            <a:br>
              <a:rPr kumimoji="0" lang="en-US" altLang="zh-CN" sz="3200" i="1" dirty="0">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Result                </a:t>
            </a:r>
            <a:r>
              <a:rPr kumimoji="0" lang="en-US" altLang="zh-CN" sz="3200" i="1" dirty="0" smtClean="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dirty="0" smtClean="0">
                <a:solidFill>
                  <a:schemeClr val="hlink"/>
                </a:solidFill>
                <a:effectLst>
                  <a:outerShdw blurRad="38100" dist="38100" dir="2700000" algn="tl">
                    <a:srgbClr val="C0C0C0"/>
                  </a:outerShdw>
                </a:effectLst>
                <a:latin typeface="Times" charset="0"/>
                <a:ea typeface="宋体" pitchFamily="2" charset="-122"/>
              </a:rPr>
              <a:t>1 </a:t>
            </a:r>
            <a:r>
              <a:rPr kumimoji="0" lang="en-US" altLang="zh-CN" sz="3200" dirty="0">
                <a:solidFill>
                  <a:schemeClr val="hlink"/>
                </a:solidFill>
                <a:effectLst>
                  <a:outerShdw blurRad="38100" dist="38100" dir="2700000" algn="tl">
                    <a:srgbClr val="C0C0C0"/>
                  </a:outerShdw>
                </a:effectLst>
                <a:latin typeface="Times" charset="0"/>
                <a:ea typeface="宋体" pitchFamily="2" charset="-122"/>
              </a:rPr>
              <a:t>0 1 1 1 1 0 1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Text Box 2"/>
          <p:cNvSpPr txBox="1">
            <a:spLocks noChangeArrowheads="1"/>
          </p:cNvSpPr>
          <p:nvPr/>
        </p:nvSpPr>
        <p:spPr bwMode="auto">
          <a:xfrm>
            <a:off x="60325" y="0"/>
            <a:ext cx="1184275" cy="3365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1600">
                <a:latin typeface="Times New Roman" pitchFamily="18" charset="0"/>
                <a:ea typeface="宋体" pitchFamily="2" charset="-122"/>
              </a:rPr>
              <a:t>Figure 4-10</a:t>
            </a:r>
          </a:p>
        </p:txBody>
      </p:sp>
      <p:sp>
        <p:nvSpPr>
          <p:cNvPr id="1201155" name="Text Box 3"/>
          <p:cNvSpPr txBox="1">
            <a:spLocks noChangeArrowheads="1"/>
          </p:cNvSpPr>
          <p:nvPr/>
        </p:nvSpPr>
        <p:spPr bwMode="auto">
          <a:xfrm>
            <a:off x="1676400" y="152400"/>
            <a:ext cx="5907088" cy="579438"/>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a:solidFill>
                  <a:srgbClr val="000066"/>
                </a:solidFill>
                <a:latin typeface="Times New Roman" pitchFamily="18" charset="0"/>
                <a:ea typeface="宋体" pitchFamily="2" charset="-122"/>
              </a:rPr>
              <a:t>Inherent rule of the OR operator</a:t>
            </a:r>
          </a:p>
        </p:txBody>
      </p:sp>
      <p:pic>
        <p:nvPicPr>
          <p:cNvPr id="1201156" name="Picture 4"/>
          <p:cNvPicPr>
            <a:picLocks noChangeAspect="1" noChangeArrowheads="1"/>
          </p:cNvPicPr>
          <p:nvPr/>
        </p:nvPicPr>
        <p:blipFill>
          <a:blip r:embed="rId2" cstate="print"/>
          <a:srcRect/>
          <a:stretch>
            <a:fillRect/>
          </a:stretch>
        </p:blipFill>
        <p:spPr bwMode="auto">
          <a:xfrm>
            <a:off x="866775" y="2608263"/>
            <a:ext cx="8124825" cy="1646237"/>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Text Box 2"/>
          <p:cNvSpPr txBox="1">
            <a:spLocks noChangeArrowheads="1"/>
          </p:cNvSpPr>
          <p:nvPr/>
        </p:nvSpPr>
        <p:spPr bwMode="auto">
          <a:xfrm>
            <a:off x="60325" y="0"/>
            <a:ext cx="1184275" cy="3365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1600">
                <a:latin typeface="Times New Roman" pitchFamily="18" charset="0"/>
                <a:ea typeface="宋体" pitchFamily="2" charset="-122"/>
              </a:rPr>
              <a:t>Figure 4-11</a:t>
            </a:r>
          </a:p>
        </p:txBody>
      </p:sp>
      <p:sp>
        <p:nvSpPr>
          <p:cNvPr id="1202179" name="Text Box 3"/>
          <p:cNvSpPr txBox="1">
            <a:spLocks noChangeArrowheads="1"/>
          </p:cNvSpPr>
          <p:nvPr/>
        </p:nvSpPr>
        <p:spPr bwMode="auto">
          <a:xfrm>
            <a:off x="1562100" y="152400"/>
            <a:ext cx="6396038" cy="579438"/>
          </a:xfrm>
          <a:prstGeom prst="rect">
            <a:avLst/>
          </a:prstGeom>
          <a:noFill/>
          <a:ln w="9525">
            <a:noFill/>
            <a:miter lim="800000"/>
            <a:headEnd/>
            <a:tailEnd/>
          </a:ln>
          <a:effectLst/>
        </p:spPr>
        <p:txBody>
          <a:bodyPr>
            <a:spAutoFit/>
          </a:bodyPr>
          <a:lstStyle/>
          <a:p>
            <a:pPr algn="ctr" eaLnBrk="1" hangingPunct="1">
              <a:lnSpc>
                <a:spcPct val="100000"/>
              </a:lnSpc>
              <a:spcBef>
                <a:spcPct val="0"/>
              </a:spcBef>
              <a:buClrTx/>
              <a:buSzTx/>
              <a:buFontTx/>
              <a:buNone/>
            </a:pPr>
            <a:r>
              <a:rPr kumimoji="0" lang="zh-CN" altLang="en-US" sz="3200">
                <a:solidFill>
                  <a:srgbClr val="000066"/>
                </a:solidFill>
                <a:latin typeface="Times New Roman" pitchFamily="18" charset="0"/>
                <a:ea typeface="宋体" pitchFamily="2" charset="-122"/>
              </a:rPr>
              <a:t>异或运算符  </a:t>
            </a:r>
            <a:r>
              <a:rPr kumimoji="0" lang="en-US" altLang="zh-CN" sz="3200">
                <a:solidFill>
                  <a:srgbClr val="000066"/>
                </a:solidFill>
                <a:latin typeface="Times New Roman" pitchFamily="18" charset="0"/>
                <a:ea typeface="宋体" pitchFamily="2" charset="-122"/>
              </a:rPr>
              <a:t>XOR operator</a:t>
            </a:r>
          </a:p>
        </p:txBody>
      </p:sp>
      <p:pic>
        <p:nvPicPr>
          <p:cNvPr id="1202180" name="Picture 4"/>
          <p:cNvPicPr>
            <a:picLocks noChangeAspect="1" noChangeArrowheads="1"/>
          </p:cNvPicPr>
          <p:nvPr/>
        </p:nvPicPr>
        <p:blipFill>
          <a:blip r:embed="rId2" cstate="print"/>
          <a:srcRect/>
          <a:stretch>
            <a:fillRect/>
          </a:stretch>
        </p:blipFill>
        <p:spPr bwMode="auto">
          <a:xfrm>
            <a:off x="836613" y="836613"/>
            <a:ext cx="6554787" cy="5487987"/>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Text Box 2"/>
          <p:cNvSpPr txBox="1">
            <a:spLocks noChangeArrowheads="1"/>
          </p:cNvSpPr>
          <p:nvPr/>
        </p:nvSpPr>
        <p:spPr bwMode="auto">
          <a:xfrm>
            <a:off x="39688" y="30163"/>
            <a:ext cx="22209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10</a:t>
            </a:r>
          </a:p>
        </p:txBody>
      </p:sp>
      <p:sp>
        <p:nvSpPr>
          <p:cNvPr id="1203203" name="Rectangle 3"/>
          <p:cNvSpPr>
            <a:spLocks noChangeArrowheads="1"/>
          </p:cNvSpPr>
          <p:nvPr/>
        </p:nvSpPr>
        <p:spPr bwMode="auto">
          <a:xfrm>
            <a:off x="76200" y="838200"/>
            <a:ext cx="8458200" cy="1066800"/>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b="0">
                <a:latin typeface="Times" charset="0"/>
                <a:ea typeface="宋体" pitchFamily="2" charset="-122"/>
              </a:rPr>
              <a:t>Use the XOR operator on bit patterns 10011000 and 00110101.</a:t>
            </a:r>
          </a:p>
        </p:txBody>
      </p:sp>
      <p:sp>
        <p:nvSpPr>
          <p:cNvPr id="1203204" name="Text Box 4"/>
          <p:cNvSpPr txBox="1">
            <a:spLocks noChangeArrowheads="1"/>
          </p:cNvSpPr>
          <p:nvPr/>
        </p:nvSpPr>
        <p:spPr bwMode="auto">
          <a:xfrm>
            <a:off x="228600" y="24384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
        <p:nvSpPr>
          <p:cNvPr id="1203205" name="Rectangle 5"/>
          <p:cNvSpPr>
            <a:spLocks noChangeArrowheads="1"/>
          </p:cNvSpPr>
          <p:nvPr/>
        </p:nvSpPr>
        <p:spPr bwMode="auto">
          <a:xfrm>
            <a:off x="304800" y="3165475"/>
            <a:ext cx="8382000" cy="2062103"/>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i="1" dirty="0">
                <a:effectLst>
                  <a:outerShdw blurRad="38100" dist="38100" dir="2700000" algn="tl">
                    <a:srgbClr val="C0C0C0"/>
                  </a:outerShdw>
                </a:effectLst>
                <a:latin typeface="Times" charset="0"/>
                <a:ea typeface="宋体" pitchFamily="2" charset="-122"/>
              </a:rPr>
              <a:t>Target  		</a:t>
            </a:r>
            <a:r>
              <a:rPr kumimoji="0" lang="en-US" altLang="zh-CN" sz="3200" i="1" dirty="0" smtClean="0">
                <a:effectLst>
                  <a:outerShdw blurRad="38100" dist="38100" dir="2700000" algn="tl">
                    <a:srgbClr val="C0C0C0"/>
                  </a:outerShdw>
                </a:effectLst>
                <a:latin typeface="Times" charset="0"/>
                <a:ea typeface="宋体" pitchFamily="2" charset="-122"/>
              </a:rPr>
              <a:t>  </a:t>
            </a:r>
            <a:r>
              <a:rPr kumimoji="0" lang="en-US" altLang="zh-CN" sz="3200" dirty="0" smtClean="0">
                <a:effectLst>
                  <a:outerShdw blurRad="38100" dist="38100" dir="2700000" algn="tl">
                    <a:srgbClr val="C0C0C0"/>
                  </a:outerShdw>
                </a:effectLst>
                <a:latin typeface="Times" charset="0"/>
                <a:ea typeface="宋体" pitchFamily="2" charset="-122"/>
              </a:rPr>
              <a:t>1 </a:t>
            </a:r>
            <a:r>
              <a:rPr kumimoji="0" lang="en-US" altLang="zh-CN" sz="3200" dirty="0">
                <a:effectLst>
                  <a:outerShdw blurRad="38100" dist="38100" dir="2700000" algn="tl">
                    <a:srgbClr val="C0C0C0"/>
                  </a:outerShdw>
                </a:effectLst>
                <a:latin typeface="Times" charset="0"/>
                <a:ea typeface="宋体" pitchFamily="2" charset="-122"/>
              </a:rPr>
              <a:t>0 0 1 1 0 0 0</a:t>
            </a:r>
            <a:r>
              <a:rPr kumimoji="0" lang="en-US" altLang="zh-CN" sz="3200" i="1" dirty="0">
                <a:effectLst>
                  <a:outerShdw blurRad="38100" dist="38100" dir="2700000" algn="tl">
                    <a:srgbClr val="C0C0C0"/>
                  </a:outerShdw>
                </a:effectLst>
                <a:latin typeface="Times" charset="0"/>
                <a:ea typeface="宋体" pitchFamily="2" charset="-122"/>
              </a:rPr>
              <a:t>       </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XOR</a:t>
            </a:r>
            <a:br>
              <a:rPr kumimoji="0" lang="en-US" altLang="zh-CN" sz="3200" i="1" dirty="0">
                <a:solidFill>
                  <a:schemeClr val="bg2"/>
                </a:solidFill>
                <a:effectLst>
                  <a:outerShdw blurRad="38100" dist="38100" dir="2700000" algn="tl">
                    <a:srgbClr val="C0C0C0"/>
                  </a:outerShdw>
                </a:effectLst>
                <a:latin typeface="Times" charset="0"/>
                <a:ea typeface="宋体" pitchFamily="2" charset="-122"/>
              </a:rPr>
            </a:b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bg2"/>
                </a:solidFill>
                <a:effectLst>
                  <a:outerShdw blurRad="38100" dist="38100" dir="2700000" algn="tl">
                    <a:srgbClr val="C0C0C0"/>
                  </a:outerShdw>
                </a:effectLst>
                <a:latin typeface="Times" charset="0"/>
                <a:ea typeface="宋体" pitchFamily="2" charset="-122"/>
              </a:rPr>
              <a:t>   </a:t>
            </a:r>
            <a:r>
              <a:rPr kumimoji="0" lang="en-US" altLang="zh-CN" sz="3200" dirty="0">
                <a:effectLst>
                  <a:outerShdw blurRad="38100" dist="38100" dir="2700000" algn="tl">
                    <a:srgbClr val="C0C0C0"/>
                  </a:outerShdw>
                </a:effectLst>
                <a:latin typeface="Times" charset="0"/>
                <a:ea typeface="宋体" pitchFamily="2" charset="-122"/>
              </a:rPr>
              <a:t>0 0 1 1 0 1 0 1</a:t>
            </a:r>
            <a:br>
              <a:rPr kumimoji="0" lang="en-US" altLang="zh-CN" sz="3200" dirty="0">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effectLst>
                  <a:outerShdw blurRad="38100" dist="38100" dir="2700000" algn="tl">
                    <a:srgbClr val="C0C0C0"/>
                  </a:outerShdw>
                </a:effectLst>
                <a:latin typeface="Times" charset="0"/>
                <a:ea typeface="宋体" pitchFamily="2" charset="-122"/>
              </a:rPr>
              <a:t>----------------------</a:t>
            </a:r>
            <a:r>
              <a:rPr kumimoji="0" lang="en-US" altLang="zh-CN" sz="3200" i="1" dirty="0">
                <a:effectLst>
                  <a:outerShdw blurRad="38100" dist="38100" dir="2700000" algn="tl">
                    <a:srgbClr val="C0C0C0"/>
                  </a:outerShdw>
                </a:effectLst>
                <a:latin typeface="Times" charset="0"/>
                <a:ea typeface="宋体" pitchFamily="2" charset="-122"/>
              </a:rPr>
              <a:t/>
            </a:r>
            <a:br>
              <a:rPr kumimoji="0" lang="en-US" altLang="zh-CN" sz="3200" i="1" dirty="0">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Result                </a:t>
            </a:r>
            <a:r>
              <a:rPr kumimoji="0" lang="en-US" altLang="zh-CN" sz="3200" i="1" dirty="0" smtClean="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dirty="0">
                <a:solidFill>
                  <a:schemeClr val="hlink"/>
                </a:solidFill>
                <a:effectLst>
                  <a:outerShdw blurRad="38100" dist="38100" dir="2700000" algn="tl">
                    <a:srgbClr val="C0C0C0"/>
                  </a:outerShdw>
                </a:effectLst>
                <a:latin typeface="Times" charset="0"/>
                <a:ea typeface="宋体" pitchFamily="2" charset="-122"/>
              </a:rPr>
              <a:t>1 0 1 0 1 1 0 1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Text Box 2"/>
          <p:cNvSpPr txBox="1">
            <a:spLocks noChangeArrowheads="1"/>
          </p:cNvSpPr>
          <p:nvPr/>
        </p:nvSpPr>
        <p:spPr bwMode="auto">
          <a:xfrm>
            <a:off x="280988" y="1169988"/>
            <a:ext cx="8661400" cy="4589462"/>
          </a:xfrm>
          <a:prstGeom prst="rect">
            <a:avLst/>
          </a:prstGeom>
          <a:noFill/>
          <a:ln w="3175">
            <a:noFill/>
            <a:miter lim="800000"/>
            <a:headEnd/>
            <a:tailEnd/>
          </a:ln>
          <a:effectLst/>
        </p:spPr>
        <p:txBody>
          <a:bodyPr>
            <a:spAutoFit/>
          </a:bodyPr>
          <a:lstStyle/>
          <a:p>
            <a:pPr lvl="1"/>
            <a:r>
              <a:rPr lang="zh-CN" altLang="en-US">
                <a:solidFill>
                  <a:schemeClr val="tx2"/>
                </a:solidFill>
              </a:rPr>
              <a:t>二进位计数制</a:t>
            </a:r>
            <a:r>
              <a:rPr lang="zh-CN" altLang="en-US"/>
              <a:t>数学运算规则</a:t>
            </a:r>
          </a:p>
          <a:p>
            <a:pPr lvl="2"/>
            <a:r>
              <a:rPr lang="en-US" altLang="zh-CN" b="0"/>
              <a:t>0+0=0     0+1=1+0=1 1+1=0</a:t>
            </a:r>
            <a:r>
              <a:rPr lang="zh-CN" altLang="en-US" b="0"/>
              <a:t>（进位）</a:t>
            </a:r>
          </a:p>
          <a:p>
            <a:pPr lvl="2"/>
            <a:r>
              <a:rPr lang="en-US" altLang="zh-CN" b="0"/>
              <a:t>0-0=0     1-0=1   0-1=1(</a:t>
            </a:r>
            <a:r>
              <a:rPr lang="zh-CN" altLang="en-US" b="0"/>
              <a:t>借位）</a:t>
            </a:r>
          </a:p>
          <a:p>
            <a:pPr lvl="2"/>
            <a:r>
              <a:rPr lang="en-US" altLang="zh-CN" b="0"/>
              <a:t>0*0=0     0*1=1*0=0   1*1=1</a:t>
            </a:r>
          </a:p>
          <a:p>
            <a:pPr lvl="2"/>
            <a:r>
              <a:rPr lang="en-US" altLang="zh-CN" b="0"/>
              <a:t>0/1=0   1/1=1    0</a:t>
            </a:r>
            <a:r>
              <a:rPr lang="zh-CN" altLang="en-US" b="0"/>
              <a:t>不得为除数</a:t>
            </a:r>
          </a:p>
          <a:p>
            <a:pPr lvl="2" algn="ctr">
              <a:buFont typeface="Wingdings" pitchFamily="2" charset="2"/>
              <a:buNone/>
            </a:pPr>
            <a:r>
              <a:rPr lang="zh-CN" altLang="en-US" b="0">
                <a:solidFill>
                  <a:srgbClr val="FF0000"/>
                </a:solidFill>
              </a:rPr>
              <a:t>现代计算机内部整数采用补码存储，所以也采用</a:t>
            </a:r>
            <a:r>
              <a:rPr lang="zh-CN" altLang="en-US" b="0">
                <a:solidFill>
                  <a:srgbClr val="FF0000"/>
                </a:solidFill>
                <a:latin typeface="宋体" pitchFamily="2" charset="-122"/>
              </a:rPr>
              <a:t>补码进行</a:t>
            </a:r>
            <a:r>
              <a:rPr lang="zh-CN" altLang="en-US" b="0">
                <a:solidFill>
                  <a:srgbClr val="FF0000"/>
                </a:solidFill>
              </a:rPr>
              <a:t>运算</a:t>
            </a:r>
            <a:r>
              <a:rPr lang="zh-CN" altLang="en-US" b="0"/>
              <a:t>。</a:t>
            </a:r>
          </a:p>
        </p:txBody>
      </p:sp>
      <p:sp>
        <p:nvSpPr>
          <p:cNvPr id="815108" name="Text Box 4"/>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pPr>
            <a:r>
              <a:rPr lang="en-US" altLang="zh-CN" sz="3200">
                <a:solidFill>
                  <a:srgbClr val="FF0000"/>
                </a:solidFill>
                <a:latin typeface="宋体" pitchFamily="2" charset="-122"/>
                <a:ea typeface="宋体" pitchFamily="2" charset="-122"/>
              </a:rPr>
              <a:t> </a:t>
            </a:r>
            <a:endParaRPr lang="en-US" altLang="zh-CN" sz="3200">
              <a:solidFill>
                <a:schemeClr val="tx2"/>
              </a:solidFill>
            </a:endParaRPr>
          </a:p>
        </p:txBody>
      </p:sp>
      <p:sp>
        <p:nvSpPr>
          <p:cNvPr id="815109" name="Text Box 5"/>
          <p:cNvSpPr txBox="1">
            <a:spLocks noChangeArrowheads="1"/>
          </p:cNvSpPr>
          <p:nvPr/>
        </p:nvSpPr>
        <p:spPr bwMode="auto">
          <a:xfrm>
            <a:off x="2582863" y="174625"/>
            <a:ext cx="4094162" cy="585788"/>
          </a:xfrm>
          <a:prstGeom prst="rect">
            <a:avLst/>
          </a:prstGeom>
          <a:noFill/>
          <a:ln w="9525">
            <a:noFill/>
            <a:miter lim="800000"/>
            <a:headEnd/>
            <a:tailEnd/>
          </a:ln>
          <a:effectLst/>
        </p:spPr>
        <p:txBody>
          <a:bodyPr lIns="92075" tIns="46038" rIns="92075" bIns="46038">
            <a:spAutoFit/>
          </a:bodyPr>
          <a:lstStyle/>
          <a:p>
            <a:pPr algn="ctr">
              <a:spcBef>
                <a:spcPct val="50000"/>
              </a:spcBef>
              <a:buFont typeface="Wingdings" pitchFamily="2" charset="2"/>
              <a:buNone/>
            </a:pPr>
            <a:r>
              <a:rPr lang="zh-CN" altLang="en-US">
                <a:solidFill>
                  <a:schemeClr val="tx2"/>
                </a:solidFill>
              </a:rPr>
              <a:t>整数加法运算</a:t>
            </a:r>
          </a:p>
        </p:txBody>
      </p:sp>
    </p:spTree>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Text Box 2"/>
          <p:cNvSpPr txBox="1">
            <a:spLocks noChangeArrowheads="1"/>
          </p:cNvSpPr>
          <p:nvPr/>
        </p:nvSpPr>
        <p:spPr bwMode="auto">
          <a:xfrm>
            <a:off x="60325" y="0"/>
            <a:ext cx="1184275" cy="3365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1600">
                <a:latin typeface="Times New Roman" pitchFamily="18" charset="0"/>
                <a:ea typeface="宋体" pitchFamily="2" charset="-122"/>
              </a:rPr>
              <a:t>Figure 4-12</a:t>
            </a:r>
          </a:p>
        </p:txBody>
      </p:sp>
      <p:sp>
        <p:nvSpPr>
          <p:cNvPr id="1204227" name="Text Box 3"/>
          <p:cNvSpPr txBox="1">
            <a:spLocks noChangeArrowheads="1"/>
          </p:cNvSpPr>
          <p:nvPr/>
        </p:nvSpPr>
        <p:spPr bwMode="auto">
          <a:xfrm>
            <a:off x="1752600" y="152400"/>
            <a:ext cx="6200775" cy="579438"/>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a:solidFill>
                  <a:srgbClr val="000066"/>
                </a:solidFill>
                <a:latin typeface="Times New Roman" pitchFamily="18" charset="0"/>
                <a:ea typeface="宋体" pitchFamily="2" charset="-122"/>
              </a:rPr>
              <a:t>Inherent rule of the XOR operator</a:t>
            </a:r>
          </a:p>
        </p:txBody>
      </p:sp>
      <p:pic>
        <p:nvPicPr>
          <p:cNvPr id="1204228" name="Picture 4"/>
          <p:cNvPicPr>
            <a:picLocks noChangeAspect="1" noChangeArrowheads="1"/>
          </p:cNvPicPr>
          <p:nvPr/>
        </p:nvPicPr>
        <p:blipFill>
          <a:blip r:embed="rId2" cstate="print"/>
          <a:srcRect/>
          <a:stretch>
            <a:fillRect/>
          </a:stretch>
        </p:blipFill>
        <p:spPr bwMode="auto">
          <a:xfrm>
            <a:off x="750888" y="2646363"/>
            <a:ext cx="7640637" cy="1570037"/>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Text Box 2"/>
          <p:cNvSpPr txBox="1">
            <a:spLocks noChangeArrowheads="1"/>
          </p:cNvSpPr>
          <p:nvPr/>
        </p:nvSpPr>
        <p:spPr bwMode="auto">
          <a:xfrm>
            <a:off x="280988" y="1169988"/>
            <a:ext cx="8661400" cy="4745915"/>
          </a:xfrm>
          <a:prstGeom prst="rect">
            <a:avLst/>
          </a:prstGeom>
          <a:noFill/>
          <a:ln w="3175">
            <a:noFill/>
            <a:miter lim="800000"/>
            <a:headEnd/>
            <a:tailEnd/>
          </a:ln>
          <a:effectLst/>
        </p:spPr>
        <p:txBody>
          <a:bodyPr>
            <a:spAutoFit/>
          </a:bodyPr>
          <a:lstStyle/>
          <a:p>
            <a:pPr marL="457200" indent="-457200" algn="l"/>
            <a:r>
              <a:rPr lang="zh-CN" altLang="en-US" dirty="0"/>
              <a:t>逻辑运算的应用</a:t>
            </a:r>
          </a:p>
          <a:p>
            <a:pPr marL="457200" indent="-457200" algn="l">
              <a:buFont typeface="Wingdings" pitchFamily="2" charset="2"/>
              <a:buNone/>
            </a:pPr>
            <a:r>
              <a:rPr lang="zh-CN" altLang="en-US" dirty="0"/>
              <a:t>  通过设置特殊掩码可以使用逻辑</a:t>
            </a:r>
            <a:r>
              <a:rPr lang="zh-CN" altLang="en-US" dirty="0" smtClean="0"/>
              <a:t>与</a:t>
            </a:r>
            <a:r>
              <a:rPr lang="zh-CN" altLang="en-US" dirty="0"/>
              <a:t>、</a:t>
            </a:r>
            <a:r>
              <a:rPr lang="zh-CN" altLang="en-US" dirty="0" smtClean="0"/>
              <a:t>或、异或运算</a:t>
            </a:r>
            <a:r>
              <a:rPr lang="zh-CN" altLang="en-US" dirty="0"/>
              <a:t>修改目标位模式。</a:t>
            </a:r>
          </a:p>
          <a:p>
            <a:pPr marL="457200" indent="-457200" algn="l"/>
            <a:r>
              <a:rPr lang="zh-CN" altLang="en-US" dirty="0"/>
              <a:t>掩码：</a:t>
            </a:r>
          </a:p>
          <a:p>
            <a:pPr marL="914400" lvl="1" indent="-457200" algn="l">
              <a:buFont typeface="Wingdings" pitchFamily="2" charset="2"/>
              <a:buNone/>
            </a:pPr>
            <a:r>
              <a:rPr lang="zh-CN" altLang="en-US" dirty="0"/>
              <a:t>为修改目标位模式而引入的特殊位模式</a:t>
            </a:r>
          </a:p>
          <a:p>
            <a:pPr marL="1371600" lvl="2" indent="-457200">
              <a:buFont typeface="Wingdings" pitchFamily="2" charset="2"/>
              <a:buNone/>
            </a:pPr>
            <a:endParaRPr lang="zh-CN" altLang="en-US" dirty="0"/>
          </a:p>
          <a:p>
            <a:pPr marL="1371600" lvl="2" indent="-457200">
              <a:buFont typeface="Wingdings" pitchFamily="2" charset="2"/>
              <a:buNone/>
            </a:pPr>
            <a:endParaRPr lang="zh-CN" altLang="en-US" dirty="0"/>
          </a:p>
          <a:p>
            <a:pPr marL="1828800" lvl="3" indent="-457200"/>
            <a:endParaRPr lang="en-US" altLang="zh-CN" dirty="0"/>
          </a:p>
        </p:txBody>
      </p:sp>
      <p:sp>
        <p:nvSpPr>
          <p:cNvPr id="1173507" name="Text Box 3"/>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pPr>
            <a:r>
              <a:rPr lang="en-US" altLang="zh-CN" sz="3200">
                <a:solidFill>
                  <a:srgbClr val="FF0000"/>
                </a:solidFill>
                <a:latin typeface="宋体" pitchFamily="2" charset="-122"/>
                <a:ea typeface="宋体" pitchFamily="2" charset="-122"/>
              </a:rPr>
              <a:t> </a:t>
            </a:r>
            <a:endParaRPr lang="en-US" altLang="zh-CN" sz="3200">
              <a:solidFill>
                <a:schemeClr val="tx2"/>
              </a:solidFill>
            </a:endParaRPr>
          </a:p>
        </p:txBody>
      </p:sp>
      <p:sp>
        <p:nvSpPr>
          <p:cNvPr id="1173508" name="Text Box 4"/>
          <p:cNvSpPr txBox="1">
            <a:spLocks noChangeArrowheads="1"/>
          </p:cNvSpPr>
          <p:nvPr/>
        </p:nvSpPr>
        <p:spPr bwMode="auto">
          <a:xfrm>
            <a:off x="2582863" y="174625"/>
            <a:ext cx="4094162" cy="585788"/>
          </a:xfrm>
          <a:prstGeom prst="rect">
            <a:avLst/>
          </a:prstGeom>
          <a:noFill/>
          <a:ln w="9525">
            <a:noFill/>
            <a:miter lim="800000"/>
            <a:headEnd/>
            <a:tailEnd/>
          </a:ln>
          <a:effectLst/>
        </p:spPr>
        <p:txBody>
          <a:bodyPr lIns="92075" tIns="46038" rIns="92075" bIns="46038">
            <a:spAutoFit/>
          </a:bodyPr>
          <a:lstStyle/>
          <a:p>
            <a:pPr algn="ctr">
              <a:spcBef>
                <a:spcPct val="50000"/>
              </a:spcBef>
              <a:buFont typeface="Wingdings" pitchFamily="2" charset="2"/>
              <a:buNone/>
            </a:pPr>
            <a:r>
              <a:rPr lang="zh-CN" altLang="en-US">
                <a:solidFill>
                  <a:schemeClr val="tx2"/>
                </a:solidFill>
              </a:rPr>
              <a:t>逻辑运算的应用</a:t>
            </a:r>
          </a:p>
        </p:txBody>
      </p:sp>
      <p:sp>
        <p:nvSpPr>
          <p:cNvPr id="1173511" name="Rectangle 7"/>
          <p:cNvSpPr>
            <a:spLocks noChangeArrowheads="1"/>
          </p:cNvSpPr>
          <p:nvPr/>
        </p:nvSpPr>
        <p:spPr bwMode="auto">
          <a:xfrm>
            <a:off x="2351088" y="4165600"/>
            <a:ext cx="3787775" cy="1973263"/>
          </a:xfrm>
          <a:prstGeom prst="rect">
            <a:avLst/>
          </a:prstGeom>
          <a:noFill/>
          <a:ln w="9525">
            <a:noFill/>
            <a:miter lim="800000"/>
            <a:headEnd/>
            <a:tailEnd/>
          </a:ln>
          <a:effectLst/>
        </p:spPr>
        <p:txBody>
          <a:bodyPr wrap="none" lIns="92075" tIns="46038" rIns="92075" bIns="46038" anchor="ctr"/>
          <a:lstStyle/>
          <a:p>
            <a:endParaRPr lang="zh-CN" altLang="en-US"/>
          </a:p>
        </p:txBody>
      </p:sp>
      <p:pic>
        <p:nvPicPr>
          <p:cNvPr id="1173515" name="Picture 11"/>
          <p:cNvPicPr>
            <a:picLocks noChangeAspect="1" noChangeArrowheads="1"/>
          </p:cNvPicPr>
          <p:nvPr/>
        </p:nvPicPr>
        <p:blipFill>
          <a:blip r:embed="rId2" cstate="print"/>
          <a:srcRect/>
          <a:stretch>
            <a:fillRect/>
          </a:stretch>
        </p:blipFill>
        <p:spPr bwMode="auto">
          <a:xfrm>
            <a:off x="1417638" y="4543425"/>
            <a:ext cx="5665787" cy="1579563"/>
          </a:xfrm>
          <a:prstGeom prst="rect">
            <a:avLst/>
          </a:prstGeom>
          <a:noFill/>
          <a:ln w="9525">
            <a:noFill/>
            <a:miter lim="800000"/>
            <a:headEnd/>
            <a:tailEnd/>
          </a:ln>
          <a:effectLst/>
        </p:spPr>
      </p:pic>
    </p:spTree>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Text Box 2"/>
          <p:cNvSpPr txBox="1">
            <a:spLocks noChangeArrowheads="1"/>
          </p:cNvSpPr>
          <p:nvPr/>
        </p:nvSpPr>
        <p:spPr bwMode="auto">
          <a:xfrm>
            <a:off x="280988" y="850900"/>
            <a:ext cx="8661400" cy="5743111"/>
          </a:xfrm>
          <a:prstGeom prst="rect">
            <a:avLst/>
          </a:prstGeom>
          <a:noFill/>
          <a:ln w="3175">
            <a:noFill/>
            <a:miter lim="800000"/>
            <a:headEnd/>
            <a:tailEnd/>
          </a:ln>
          <a:effectLst/>
        </p:spPr>
        <p:txBody>
          <a:bodyPr>
            <a:spAutoFit/>
          </a:bodyPr>
          <a:lstStyle/>
          <a:p>
            <a:pPr marL="914400" lvl="1" indent="-457200"/>
            <a:r>
              <a:rPr lang="zh-CN" altLang="en-US" dirty="0"/>
              <a:t>复位（置</a:t>
            </a:r>
            <a:r>
              <a:rPr lang="en-US" altLang="zh-CN" dirty="0"/>
              <a:t>0</a:t>
            </a:r>
            <a:r>
              <a:rPr lang="zh-CN" altLang="en-US" dirty="0"/>
              <a:t>）</a:t>
            </a:r>
          </a:p>
          <a:p>
            <a:pPr marL="1371600" lvl="2" indent="-457200">
              <a:buFont typeface="Wingdings" pitchFamily="2" charset="2"/>
              <a:buAutoNum type="arabicPeriod"/>
            </a:pPr>
            <a:r>
              <a:rPr lang="zh-CN" altLang="en-US" dirty="0">
                <a:solidFill>
                  <a:srgbClr val="4D4D4D"/>
                </a:solidFill>
              </a:rPr>
              <a:t>原则：</a:t>
            </a:r>
            <a:r>
              <a:rPr lang="zh-CN" altLang="en-US" dirty="0" smtClean="0">
                <a:solidFill>
                  <a:srgbClr val="4D4D4D"/>
                </a:solidFill>
              </a:rPr>
              <a:t>设置与目标</a:t>
            </a:r>
            <a:r>
              <a:rPr lang="zh-CN" altLang="en-US" dirty="0">
                <a:solidFill>
                  <a:srgbClr val="4D4D4D"/>
                </a:solidFill>
              </a:rPr>
              <a:t>位模式</a:t>
            </a:r>
            <a:r>
              <a:rPr lang="zh-CN" altLang="en-US" dirty="0">
                <a:solidFill>
                  <a:srgbClr val="FF0000"/>
                </a:solidFill>
              </a:rPr>
              <a:t>同位数</a:t>
            </a:r>
            <a:r>
              <a:rPr lang="zh-CN" altLang="en-US" dirty="0">
                <a:solidFill>
                  <a:srgbClr val="4D4D4D"/>
                </a:solidFill>
              </a:rPr>
              <a:t>的掩码进行</a:t>
            </a:r>
            <a:r>
              <a:rPr lang="zh-CN" altLang="en-US" dirty="0">
                <a:solidFill>
                  <a:srgbClr val="FF0000"/>
                </a:solidFill>
              </a:rPr>
              <a:t>与运算</a:t>
            </a:r>
          </a:p>
          <a:p>
            <a:pPr marL="1371600" lvl="2" indent="-457200">
              <a:buFont typeface="Wingdings" pitchFamily="2" charset="2"/>
              <a:buAutoNum type="arabicPeriod"/>
            </a:pPr>
            <a:r>
              <a:rPr lang="zh-CN" altLang="en-US" dirty="0"/>
              <a:t>掩码设置方法</a:t>
            </a:r>
          </a:p>
          <a:p>
            <a:pPr marL="1828800" lvl="3" indent="-457200">
              <a:buFont typeface="Wingdings" pitchFamily="2" charset="2"/>
              <a:buNone/>
            </a:pPr>
            <a:r>
              <a:rPr lang="zh-CN" altLang="en-US" dirty="0"/>
              <a:t>  对应目标位模式中需要复位的相应掩码位设为</a:t>
            </a:r>
            <a:r>
              <a:rPr lang="en-US" altLang="zh-CN" dirty="0"/>
              <a:t>0</a:t>
            </a:r>
            <a:r>
              <a:rPr lang="zh-CN" altLang="en-US" dirty="0"/>
              <a:t>；保持不变的相应位设为</a:t>
            </a:r>
            <a:r>
              <a:rPr lang="en-US" altLang="zh-CN" dirty="0"/>
              <a:t>1</a:t>
            </a:r>
          </a:p>
          <a:p>
            <a:pPr marL="1371600" lvl="2" indent="-457200">
              <a:buFont typeface="Wingdings" pitchFamily="2" charset="2"/>
              <a:buAutoNum type="arabicPeriod"/>
            </a:pPr>
            <a:r>
              <a:rPr lang="zh-CN" altLang="en-US" dirty="0"/>
              <a:t>例子    </a:t>
            </a:r>
            <a:r>
              <a:rPr lang="zh-CN" altLang="en-US" dirty="0" smtClean="0"/>
              <a:t>目标：</a:t>
            </a:r>
            <a:r>
              <a:rPr lang="en-US" altLang="zh-CN" dirty="0" smtClean="0">
                <a:solidFill>
                  <a:srgbClr val="FF0000"/>
                </a:solidFill>
              </a:rPr>
              <a:t>10100</a:t>
            </a:r>
            <a:r>
              <a:rPr lang="en-US" altLang="zh-CN" dirty="0" smtClean="0">
                <a:solidFill>
                  <a:srgbClr val="0000FF"/>
                </a:solidFill>
              </a:rPr>
              <a:t>110</a:t>
            </a:r>
            <a:endParaRPr lang="en-US" altLang="zh-CN" dirty="0">
              <a:solidFill>
                <a:srgbClr val="0000FF"/>
              </a:solidFill>
            </a:endParaRPr>
          </a:p>
          <a:p>
            <a:pPr marL="1371600" lvl="2" indent="-457200">
              <a:buFont typeface="Wingdings" pitchFamily="2" charset="2"/>
              <a:buNone/>
            </a:pPr>
            <a:r>
              <a:rPr lang="en-US" altLang="zh-CN" dirty="0"/>
              <a:t>           </a:t>
            </a:r>
            <a:r>
              <a:rPr lang="zh-CN" altLang="en-US" dirty="0"/>
              <a:t>掩码：</a:t>
            </a:r>
            <a:r>
              <a:rPr lang="en-US" altLang="zh-CN" dirty="0">
                <a:solidFill>
                  <a:srgbClr val="663300"/>
                </a:solidFill>
              </a:rPr>
              <a:t>00000</a:t>
            </a:r>
            <a:r>
              <a:rPr lang="en-US" altLang="zh-CN" dirty="0">
                <a:solidFill>
                  <a:srgbClr val="006600"/>
                </a:solidFill>
              </a:rPr>
              <a:t>111</a:t>
            </a:r>
          </a:p>
          <a:p>
            <a:pPr marL="1371600" lvl="2" indent="-457200">
              <a:buFont typeface="Wingdings" pitchFamily="2" charset="2"/>
              <a:buNone/>
            </a:pPr>
            <a:r>
              <a:rPr lang="en-US" altLang="zh-CN" dirty="0"/>
              <a:t>			   </a:t>
            </a:r>
            <a:r>
              <a:rPr lang="zh-CN" altLang="en-US" dirty="0"/>
              <a:t>结果：</a:t>
            </a:r>
            <a:r>
              <a:rPr lang="en-US" altLang="zh-CN" dirty="0">
                <a:solidFill>
                  <a:srgbClr val="CC6600"/>
                </a:solidFill>
              </a:rPr>
              <a:t>00000</a:t>
            </a:r>
            <a:r>
              <a:rPr lang="en-US" altLang="zh-CN" dirty="0">
                <a:solidFill>
                  <a:srgbClr val="0000FF"/>
                </a:solidFill>
              </a:rPr>
              <a:t>110</a:t>
            </a:r>
            <a:endParaRPr lang="en-US" altLang="zh-CN" b="0" dirty="0">
              <a:solidFill>
                <a:srgbClr val="4D4D4D"/>
              </a:solidFill>
            </a:endParaRPr>
          </a:p>
        </p:txBody>
      </p:sp>
      <p:sp>
        <p:nvSpPr>
          <p:cNvPr id="1174531" name="Text Box 3"/>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pPr>
            <a:r>
              <a:rPr lang="en-US" altLang="zh-CN" sz="3200">
                <a:solidFill>
                  <a:srgbClr val="FF0000"/>
                </a:solidFill>
                <a:latin typeface="宋体" pitchFamily="2" charset="-122"/>
                <a:ea typeface="宋体" pitchFamily="2" charset="-122"/>
              </a:rPr>
              <a:t> </a:t>
            </a:r>
            <a:endParaRPr lang="en-US" altLang="zh-CN" sz="3200">
              <a:solidFill>
                <a:schemeClr val="tx2"/>
              </a:solidFill>
            </a:endParaRPr>
          </a:p>
        </p:txBody>
      </p:sp>
      <p:sp>
        <p:nvSpPr>
          <p:cNvPr id="1174532" name="Text Box 4"/>
          <p:cNvSpPr txBox="1">
            <a:spLocks noChangeArrowheads="1"/>
          </p:cNvSpPr>
          <p:nvPr/>
        </p:nvSpPr>
        <p:spPr bwMode="auto">
          <a:xfrm>
            <a:off x="2582863" y="174625"/>
            <a:ext cx="4094162" cy="585788"/>
          </a:xfrm>
          <a:prstGeom prst="rect">
            <a:avLst/>
          </a:prstGeom>
          <a:noFill/>
          <a:ln w="9525">
            <a:noFill/>
            <a:miter lim="800000"/>
            <a:headEnd/>
            <a:tailEnd/>
          </a:ln>
          <a:effectLst/>
        </p:spPr>
        <p:txBody>
          <a:bodyPr lIns="92075" tIns="46038" rIns="92075" bIns="46038">
            <a:spAutoFit/>
          </a:bodyPr>
          <a:lstStyle/>
          <a:p>
            <a:pPr algn="ctr">
              <a:spcBef>
                <a:spcPct val="50000"/>
              </a:spcBef>
              <a:buFont typeface="Wingdings" pitchFamily="2" charset="2"/>
              <a:buNone/>
            </a:pPr>
            <a:r>
              <a:rPr lang="zh-CN" altLang="en-US">
                <a:solidFill>
                  <a:schemeClr val="tx2"/>
                </a:solidFill>
              </a:rPr>
              <a:t>逻辑运算</a:t>
            </a:r>
          </a:p>
        </p:txBody>
      </p:sp>
      <p:sp>
        <p:nvSpPr>
          <p:cNvPr id="1174533" name="Rectangle 5"/>
          <p:cNvSpPr>
            <a:spLocks noChangeArrowheads="1"/>
          </p:cNvSpPr>
          <p:nvPr/>
        </p:nvSpPr>
        <p:spPr bwMode="auto">
          <a:xfrm>
            <a:off x="2351088" y="4165600"/>
            <a:ext cx="3787775" cy="1973263"/>
          </a:xfrm>
          <a:prstGeom prst="rect">
            <a:avLst/>
          </a:prstGeom>
          <a:noFill/>
          <a:ln w="9525">
            <a:noFill/>
            <a:miter lim="800000"/>
            <a:headEnd/>
            <a:tailEnd/>
          </a:ln>
          <a:effectLst/>
        </p:spPr>
        <p:txBody>
          <a:bodyPr wrap="none" lIns="92075" tIns="46038" rIns="92075" bIns="46038" anchor="ct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Text Box 2"/>
          <p:cNvSpPr txBox="1">
            <a:spLocks noChangeArrowheads="1"/>
          </p:cNvSpPr>
          <p:nvPr/>
        </p:nvSpPr>
        <p:spPr bwMode="auto">
          <a:xfrm>
            <a:off x="60325" y="0"/>
            <a:ext cx="1184275" cy="3365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1600">
                <a:latin typeface="Times New Roman" pitchFamily="18" charset="0"/>
                <a:ea typeface="宋体" pitchFamily="2" charset="-122"/>
              </a:rPr>
              <a:t>Figure 4-14</a:t>
            </a:r>
          </a:p>
        </p:txBody>
      </p:sp>
      <p:sp>
        <p:nvSpPr>
          <p:cNvPr id="1210371" name="Text Box 3"/>
          <p:cNvSpPr txBox="1">
            <a:spLocks noChangeArrowheads="1"/>
          </p:cNvSpPr>
          <p:nvPr/>
        </p:nvSpPr>
        <p:spPr bwMode="auto">
          <a:xfrm>
            <a:off x="1676400" y="152400"/>
            <a:ext cx="5984875" cy="579438"/>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a:solidFill>
                  <a:srgbClr val="000066"/>
                </a:solidFill>
                <a:latin typeface="Times New Roman" pitchFamily="18" charset="0"/>
                <a:ea typeface="宋体" pitchFamily="2" charset="-122"/>
              </a:rPr>
              <a:t>Example of unsetting specific bits</a:t>
            </a:r>
          </a:p>
        </p:txBody>
      </p:sp>
      <p:pic>
        <p:nvPicPr>
          <p:cNvPr id="1210372" name="Picture 4"/>
          <p:cNvPicPr>
            <a:picLocks noChangeAspect="1" noChangeArrowheads="1"/>
          </p:cNvPicPr>
          <p:nvPr/>
        </p:nvPicPr>
        <p:blipFill>
          <a:blip r:embed="rId2" cstate="print"/>
          <a:srcRect/>
          <a:stretch>
            <a:fillRect/>
          </a:stretch>
        </p:blipFill>
        <p:spPr bwMode="auto">
          <a:xfrm>
            <a:off x="325438" y="1657350"/>
            <a:ext cx="8666162" cy="367665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Text Box 2"/>
          <p:cNvSpPr txBox="1">
            <a:spLocks noChangeArrowheads="1"/>
          </p:cNvSpPr>
          <p:nvPr/>
        </p:nvSpPr>
        <p:spPr bwMode="auto">
          <a:xfrm>
            <a:off x="39688" y="30163"/>
            <a:ext cx="22209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11</a:t>
            </a:r>
          </a:p>
        </p:txBody>
      </p:sp>
      <p:sp>
        <p:nvSpPr>
          <p:cNvPr id="1211395" name="Rectangle 3"/>
          <p:cNvSpPr>
            <a:spLocks noChangeArrowheads="1"/>
          </p:cNvSpPr>
          <p:nvPr/>
        </p:nvSpPr>
        <p:spPr bwMode="auto">
          <a:xfrm>
            <a:off x="76200" y="838200"/>
            <a:ext cx="8458200" cy="1066800"/>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b="0">
                <a:latin typeface="Times" charset="0"/>
                <a:ea typeface="宋体" pitchFamily="2" charset="-122"/>
              </a:rPr>
              <a:t>Use a mask to unset (clear) the 5 leftmost bits of a pattern. Test the mask with the pattern 10100110.</a:t>
            </a:r>
          </a:p>
        </p:txBody>
      </p:sp>
      <p:sp>
        <p:nvSpPr>
          <p:cNvPr id="1211396" name="Text Box 4"/>
          <p:cNvSpPr txBox="1">
            <a:spLocks noChangeArrowheads="1"/>
          </p:cNvSpPr>
          <p:nvPr/>
        </p:nvSpPr>
        <p:spPr bwMode="auto">
          <a:xfrm>
            <a:off x="228600" y="24384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
        <p:nvSpPr>
          <p:cNvPr id="1211397" name="Rectangle 5"/>
          <p:cNvSpPr>
            <a:spLocks noChangeArrowheads="1"/>
          </p:cNvSpPr>
          <p:nvPr/>
        </p:nvSpPr>
        <p:spPr bwMode="auto">
          <a:xfrm>
            <a:off x="304800" y="3352800"/>
            <a:ext cx="8382000" cy="2800767"/>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i="1" dirty="0">
                <a:effectLst>
                  <a:outerShdw blurRad="38100" dist="38100" dir="2700000" algn="tl">
                    <a:srgbClr val="C0C0C0"/>
                  </a:outerShdw>
                </a:effectLst>
                <a:latin typeface="Times" charset="0"/>
                <a:ea typeface="宋体" pitchFamily="2" charset="-122"/>
              </a:rPr>
              <a:t>The mask is </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00000111</a:t>
            </a:r>
            <a:r>
              <a:rPr kumimoji="0" lang="en-US" altLang="zh-CN" sz="3200" i="1" dirty="0">
                <a:effectLst>
                  <a:outerShdw blurRad="38100" dist="38100" dir="2700000" algn="tl">
                    <a:srgbClr val="C0C0C0"/>
                  </a:outerShdw>
                </a:effectLst>
                <a:latin typeface="Times" charset="0"/>
                <a:ea typeface="宋体" pitchFamily="2" charset="-122"/>
              </a:rPr>
              <a:t>.</a:t>
            </a:r>
          </a:p>
          <a:p>
            <a:pPr algn="l" eaLnBrk="1" hangingPunct="1">
              <a:lnSpc>
                <a:spcPct val="100000"/>
              </a:lnSpc>
              <a:spcBef>
                <a:spcPct val="50000"/>
              </a:spcBef>
              <a:buClrTx/>
              <a:buSzTx/>
              <a:buFontTx/>
              <a:buNone/>
            </a:pPr>
            <a:r>
              <a:rPr kumimoji="0" lang="en-US" altLang="zh-CN" sz="3200" i="1" dirty="0">
                <a:effectLst>
                  <a:outerShdw blurRad="38100" dist="38100" dir="2700000" algn="tl">
                    <a:srgbClr val="C0C0C0"/>
                  </a:outerShdw>
                </a:effectLst>
                <a:latin typeface="Times" charset="0"/>
                <a:ea typeface="宋体" pitchFamily="2" charset="-122"/>
              </a:rPr>
              <a:t>Target  		</a:t>
            </a:r>
            <a:r>
              <a:rPr kumimoji="0" lang="en-US" altLang="zh-CN" sz="3200" i="1" dirty="0" smtClean="0">
                <a:effectLst>
                  <a:outerShdw blurRad="38100" dist="38100" dir="2700000" algn="tl">
                    <a:srgbClr val="C0C0C0"/>
                  </a:outerShdw>
                </a:effectLst>
                <a:latin typeface="Times" charset="0"/>
                <a:ea typeface="宋体" pitchFamily="2" charset="-122"/>
              </a:rPr>
              <a:t>   </a:t>
            </a:r>
            <a:r>
              <a:rPr kumimoji="0" lang="en-US" altLang="zh-CN" sz="3200" dirty="0" smtClean="0">
                <a:effectLst>
                  <a:outerShdw blurRad="38100" dist="38100" dir="2700000" algn="tl">
                    <a:srgbClr val="C0C0C0"/>
                  </a:outerShdw>
                </a:effectLst>
                <a:latin typeface="Times" charset="0"/>
                <a:ea typeface="宋体" pitchFamily="2" charset="-122"/>
              </a:rPr>
              <a:t>1 </a:t>
            </a:r>
            <a:r>
              <a:rPr kumimoji="0" lang="en-US" altLang="zh-CN" sz="3200" dirty="0">
                <a:effectLst>
                  <a:outerShdw blurRad="38100" dist="38100" dir="2700000" algn="tl">
                    <a:srgbClr val="C0C0C0"/>
                  </a:outerShdw>
                </a:effectLst>
                <a:latin typeface="Times" charset="0"/>
                <a:ea typeface="宋体" pitchFamily="2" charset="-122"/>
              </a:rPr>
              <a:t>0 1 0 0 1 1 0</a:t>
            </a:r>
            <a:r>
              <a:rPr kumimoji="0" lang="en-US" altLang="zh-CN" sz="3200" i="1" dirty="0">
                <a:effectLst>
                  <a:outerShdw blurRad="38100" dist="38100" dir="2700000" algn="tl">
                    <a:srgbClr val="C0C0C0"/>
                  </a:outerShdw>
                </a:effectLst>
                <a:latin typeface="Times" charset="0"/>
                <a:ea typeface="宋体" pitchFamily="2" charset="-122"/>
              </a:rPr>
              <a:t>       </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AND</a:t>
            </a:r>
            <a:br>
              <a:rPr kumimoji="0" lang="en-US" altLang="zh-CN" sz="3200" i="1" dirty="0">
                <a:solidFill>
                  <a:schemeClr val="bg2"/>
                </a:solidFill>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Mask</a:t>
            </a: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bg2"/>
                </a:solidFill>
                <a:effectLst>
                  <a:outerShdw blurRad="38100" dist="38100" dir="2700000" algn="tl">
                    <a:srgbClr val="C0C0C0"/>
                  </a:outerShdw>
                </a:effectLst>
                <a:latin typeface="Times" charset="0"/>
                <a:ea typeface="宋体" pitchFamily="2" charset="-122"/>
              </a:rPr>
              <a:t>    </a:t>
            </a:r>
            <a:r>
              <a:rPr kumimoji="0" lang="en-US" altLang="zh-CN" sz="3200" dirty="0">
                <a:solidFill>
                  <a:schemeClr val="hlink"/>
                </a:solidFill>
                <a:effectLst>
                  <a:outerShdw blurRad="38100" dist="38100" dir="2700000" algn="tl">
                    <a:srgbClr val="C0C0C0"/>
                  </a:outerShdw>
                </a:effectLst>
                <a:latin typeface="Times" charset="0"/>
                <a:ea typeface="宋体" pitchFamily="2" charset="-122"/>
              </a:rPr>
              <a:t>0 0 0 0 0 1 1 1</a:t>
            </a:r>
            <a:r>
              <a:rPr kumimoji="0" lang="en-US" altLang="zh-CN" sz="3200" dirty="0">
                <a:effectLst>
                  <a:outerShdw blurRad="38100" dist="38100" dir="2700000" algn="tl">
                    <a:srgbClr val="C0C0C0"/>
                  </a:outerShdw>
                </a:effectLst>
                <a:latin typeface="Times" charset="0"/>
                <a:ea typeface="宋体" pitchFamily="2" charset="-122"/>
              </a:rPr>
              <a:t/>
            </a:r>
            <a:br>
              <a:rPr kumimoji="0" lang="en-US" altLang="zh-CN" sz="3200" dirty="0">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effectLst>
                  <a:outerShdw blurRad="38100" dist="38100" dir="2700000" algn="tl">
                    <a:srgbClr val="C0C0C0"/>
                  </a:outerShdw>
                </a:effectLst>
                <a:latin typeface="Times" charset="0"/>
                <a:ea typeface="宋体" pitchFamily="2" charset="-122"/>
              </a:rPr>
              <a:t>----------------------</a:t>
            </a:r>
            <a:r>
              <a:rPr kumimoji="0" lang="en-US" altLang="zh-CN" sz="3200" i="1" dirty="0">
                <a:effectLst>
                  <a:outerShdw blurRad="38100" dist="38100" dir="2700000" algn="tl">
                    <a:srgbClr val="C0C0C0"/>
                  </a:outerShdw>
                </a:effectLst>
                <a:latin typeface="Times" charset="0"/>
                <a:ea typeface="宋体" pitchFamily="2" charset="-122"/>
              </a:rPr>
              <a:t/>
            </a:r>
            <a:br>
              <a:rPr kumimoji="0" lang="en-US" altLang="zh-CN" sz="3200" i="1" dirty="0">
                <a:effectLst>
                  <a:outerShdw blurRad="38100" dist="38100" dir="2700000" algn="tl">
                    <a:srgbClr val="C0C0C0"/>
                  </a:outerShdw>
                </a:effectLst>
                <a:latin typeface="Times" charset="0"/>
                <a:ea typeface="宋体" pitchFamily="2" charset="-122"/>
              </a:rPr>
            </a:br>
            <a:r>
              <a:rPr kumimoji="0" lang="en-US" altLang="zh-CN" sz="3200" i="1" dirty="0">
                <a:effectLst>
                  <a:outerShdw blurRad="38100" dist="38100" dir="2700000" algn="tl">
                    <a:srgbClr val="C0C0C0"/>
                  </a:outerShdw>
                </a:effectLst>
                <a:latin typeface="Times" charset="0"/>
                <a:ea typeface="宋体" pitchFamily="2" charset="-122"/>
              </a:rPr>
              <a:t>Result                 </a:t>
            </a:r>
            <a:r>
              <a:rPr kumimoji="0" lang="en-US" altLang="zh-CN" sz="3200" i="1" dirty="0" smtClean="0">
                <a:effectLst>
                  <a:outerShdw blurRad="38100" dist="38100" dir="2700000" algn="tl">
                    <a:srgbClr val="C0C0C0"/>
                  </a:outerShdw>
                </a:effectLst>
                <a:latin typeface="Times" charset="0"/>
                <a:ea typeface="宋体" pitchFamily="2" charset="-122"/>
              </a:rPr>
              <a:t>   </a:t>
            </a:r>
            <a:r>
              <a:rPr kumimoji="0" lang="en-US" altLang="zh-CN" sz="3200" dirty="0" smtClean="0">
                <a:effectLst>
                  <a:outerShdw blurRad="38100" dist="38100" dir="2700000" algn="tl">
                    <a:srgbClr val="C0C0C0"/>
                  </a:outerShdw>
                </a:effectLst>
                <a:latin typeface="Times" charset="0"/>
                <a:ea typeface="宋体" pitchFamily="2" charset="-122"/>
              </a:rPr>
              <a:t>0 </a:t>
            </a:r>
            <a:r>
              <a:rPr kumimoji="0" lang="en-US" altLang="zh-CN" sz="3200" dirty="0">
                <a:effectLst>
                  <a:outerShdw blurRad="38100" dist="38100" dir="2700000" algn="tl">
                    <a:srgbClr val="C0C0C0"/>
                  </a:outerShdw>
                </a:effectLst>
                <a:latin typeface="Times" charset="0"/>
                <a:ea typeface="宋体" pitchFamily="2" charset="-122"/>
              </a:rPr>
              <a:t>0 0 0 0 1 1 0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Text Box 2"/>
          <p:cNvSpPr txBox="1">
            <a:spLocks noChangeArrowheads="1"/>
          </p:cNvSpPr>
          <p:nvPr/>
        </p:nvSpPr>
        <p:spPr bwMode="auto">
          <a:xfrm>
            <a:off x="39688" y="30163"/>
            <a:ext cx="22209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12</a:t>
            </a:r>
          </a:p>
        </p:txBody>
      </p:sp>
      <p:sp>
        <p:nvSpPr>
          <p:cNvPr id="1212419" name="Rectangle 3"/>
          <p:cNvSpPr>
            <a:spLocks noChangeArrowheads="1"/>
          </p:cNvSpPr>
          <p:nvPr/>
        </p:nvSpPr>
        <p:spPr bwMode="auto">
          <a:xfrm>
            <a:off x="76200" y="838200"/>
            <a:ext cx="8458200" cy="3503613"/>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b="0">
                <a:latin typeface="Times" charset="0"/>
                <a:ea typeface="宋体" pitchFamily="2" charset="-122"/>
              </a:rPr>
              <a:t>Imagine a power plant that pumps water to a city using eight pumps. The state of the pumps (on or off) can be represented by an 8-bit pattern. For example, the pattern 11000111 shows that pumps 1 to 3 (from the right), 7 and 8 are on while pumps 4, 5, and 6 are off. Now assume pump 7 shuts down. How can a mask show this situation?</a:t>
            </a:r>
          </a:p>
        </p:txBody>
      </p:sp>
      <p:sp>
        <p:nvSpPr>
          <p:cNvPr id="1212420" name="Text Box 4"/>
          <p:cNvSpPr txBox="1">
            <a:spLocks noChangeArrowheads="1"/>
          </p:cNvSpPr>
          <p:nvPr/>
        </p:nvSpPr>
        <p:spPr bwMode="auto">
          <a:xfrm>
            <a:off x="1371600" y="5149850"/>
            <a:ext cx="5099050" cy="6413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i="1">
                <a:solidFill>
                  <a:schemeClr val="hlink"/>
                </a:solidFill>
                <a:effectLst>
                  <a:outerShdw blurRad="38100" dist="38100" dir="2700000" algn="tl">
                    <a:srgbClr val="C0C0C0"/>
                  </a:outerShdw>
                </a:effectLst>
                <a:latin typeface="Times New Roman" pitchFamily="18" charset="0"/>
                <a:ea typeface="宋体" pitchFamily="2" charset="-122"/>
              </a:rPr>
              <a:t>Solution on the next slide.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2" name="Rectangle 2"/>
          <p:cNvSpPr>
            <a:spLocks noChangeArrowheads="1"/>
          </p:cNvSpPr>
          <p:nvPr/>
        </p:nvSpPr>
        <p:spPr bwMode="auto">
          <a:xfrm>
            <a:off x="304800" y="1371600"/>
            <a:ext cx="8382000" cy="3785652"/>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i="1" dirty="0">
                <a:effectLst>
                  <a:outerShdw blurRad="38100" dist="38100" dir="2700000" algn="tl">
                    <a:srgbClr val="C0C0C0"/>
                  </a:outerShdw>
                </a:effectLst>
                <a:latin typeface="Times" charset="0"/>
                <a:ea typeface="宋体" pitchFamily="2" charset="-122"/>
              </a:rPr>
              <a:t>Use the mask 1</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0</a:t>
            </a:r>
            <a:r>
              <a:rPr kumimoji="0" lang="en-US" altLang="zh-CN" sz="3200" i="1" dirty="0">
                <a:effectLst>
                  <a:outerShdw blurRad="38100" dist="38100" dir="2700000" algn="tl">
                    <a:srgbClr val="C0C0C0"/>
                  </a:outerShdw>
                </a:effectLst>
                <a:latin typeface="Times" charset="0"/>
                <a:ea typeface="宋体" pitchFamily="2" charset="-122"/>
              </a:rPr>
              <a:t>111111 to AND with the target pattern. The only 0 bit (bit 7) in the mask turns off the seventh bit in the target.</a:t>
            </a:r>
          </a:p>
          <a:p>
            <a:pPr algn="l" eaLnBrk="1" hangingPunct="1">
              <a:lnSpc>
                <a:spcPct val="100000"/>
              </a:lnSpc>
              <a:spcBef>
                <a:spcPct val="50000"/>
              </a:spcBef>
              <a:buClrTx/>
              <a:buSzTx/>
              <a:buFontTx/>
              <a:buNone/>
            </a:pPr>
            <a:r>
              <a:rPr kumimoji="0" lang="en-US" altLang="zh-CN" sz="3200" i="1" dirty="0">
                <a:effectLst>
                  <a:outerShdw blurRad="38100" dist="38100" dir="2700000" algn="tl">
                    <a:srgbClr val="C0C0C0"/>
                  </a:outerShdw>
                </a:effectLst>
                <a:latin typeface="Times" charset="0"/>
                <a:ea typeface="宋体" pitchFamily="2" charset="-122"/>
              </a:rPr>
              <a:t>Target  		</a:t>
            </a:r>
            <a:r>
              <a:rPr kumimoji="0" lang="en-US" altLang="zh-CN" sz="3200" i="1" dirty="0" smtClean="0">
                <a:effectLst>
                  <a:outerShdw blurRad="38100" dist="38100" dir="2700000" algn="tl">
                    <a:srgbClr val="C0C0C0"/>
                  </a:outerShdw>
                </a:effectLst>
                <a:latin typeface="Times" charset="0"/>
                <a:ea typeface="宋体" pitchFamily="2" charset="-122"/>
              </a:rPr>
              <a:t>   </a:t>
            </a:r>
            <a:r>
              <a:rPr kumimoji="0" lang="en-US" altLang="zh-CN" sz="3200" dirty="0" smtClean="0">
                <a:effectLst>
                  <a:outerShdw blurRad="38100" dist="38100" dir="2700000" algn="tl">
                    <a:srgbClr val="C0C0C0"/>
                  </a:outerShdw>
                </a:effectLst>
                <a:latin typeface="Times" charset="0"/>
                <a:ea typeface="宋体" pitchFamily="2" charset="-122"/>
              </a:rPr>
              <a:t>1 </a:t>
            </a:r>
            <a:r>
              <a:rPr kumimoji="0" lang="en-US" altLang="zh-CN" sz="3200" dirty="0">
                <a:effectLst>
                  <a:outerShdw blurRad="38100" dist="38100" dir="2700000" algn="tl">
                    <a:srgbClr val="C0C0C0"/>
                  </a:outerShdw>
                </a:effectLst>
                <a:latin typeface="Times" charset="0"/>
                <a:ea typeface="宋体" pitchFamily="2" charset="-122"/>
              </a:rPr>
              <a:t>1 0 0 0 1 1 1</a:t>
            </a:r>
            <a:r>
              <a:rPr kumimoji="0" lang="en-US" altLang="zh-CN" sz="3200" i="1" dirty="0">
                <a:effectLst>
                  <a:outerShdw blurRad="38100" dist="38100" dir="2700000" algn="tl">
                    <a:srgbClr val="C0C0C0"/>
                  </a:outerShdw>
                </a:effectLst>
                <a:latin typeface="Times" charset="0"/>
                <a:ea typeface="宋体" pitchFamily="2" charset="-122"/>
              </a:rPr>
              <a:t>       </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AND</a:t>
            </a:r>
            <a:br>
              <a:rPr kumimoji="0" lang="en-US" altLang="zh-CN" sz="3200" i="1" dirty="0">
                <a:solidFill>
                  <a:schemeClr val="bg2"/>
                </a:solidFill>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Mask</a:t>
            </a: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bg2"/>
                </a:solidFill>
                <a:effectLst>
                  <a:outerShdw blurRad="38100" dist="38100" dir="2700000" algn="tl">
                    <a:srgbClr val="C0C0C0"/>
                  </a:outerShdw>
                </a:effectLst>
                <a:latin typeface="Times" charset="0"/>
                <a:ea typeface="宋体" pitchFamily="2" charset="-122"/>
              </a:rPr>
              <a:t>   </a:t>
            </a:r>
            <a:r>
              <a:rPr kumimoji="0" lang="en-US" altLang="zh-CN" sz="3200" dirty="0" smtClean="0">
                <a:solidFill>
                  <a:srgbClr val="000000"/>
                </a:solidFill>
                <a:effectLst>
                  <a:outerShdw blurRad="38100" dist="38100" dir="2700000" algn="tl">
                    <a:srgbClr val="C0C0C0"/>
                  </a:outerShdw>
                </a:effectLst>
                <a:latin typeface="Times" charset="0"/>
                <a:ea typeface="宋体" pitchFamily="2" charset="-122"/>
              </a:rPr>
              <a:t>1 </a:t>
            </a:r>
            <a:r>
              <a:rPr kumimoji="0" lang="en-US" altLang="zh-CN" sz="3200" dirty="0">
                <a:solidFill>
                  <a:schemeClr val="hlink"/>
                </a:solidFill>
                <a:effectLst>
                  <a:outerShdw blurRad="38100" dist="38100" dir="2700000" algn="tl">
                    <a:srgbClr val="C0C0C0"/>
                  </a:outerShdw>
                </a:effectLst>
                <a:latin typeface="Times" charset="0"/>
                <a:ea typeface="宋体" pitchFamily="2" charset="-122"/>
              </a:rPr>
              <a:t>0</a:t>
            </a:r>
            <a:r>
              <a:rPr kumimoji="0" lang="en-US" altLang="zh-CN" sz="3200" dirty="0">
                <a:solidFill>
                  <a:srgbClr val="000000"/>
                </a:solidFill>
                <a:effectLst>
                  <a:outerShdw blurRad="38100" dist="38100" dir="2700000" algn="tl">
                    <a:srgbClr val="C0C0C0"/>
                  </a:outerShdw>
                </a:effectLst>
                <a:latin typeface="Times" charset="0"/>
                <a:ea typeface="宋体" pitchFamily="2" charset="-122"/>
              </a:rPr>
              <a:t> 1 1 1 1 1 1</a:t>
            </a:r>
            <a:r>
              <a:rPr kumimoji="0" lang="en-US" altLang="zh-CN" sz="3200" dirty="0">
                <a:effectLst>
                  <a:outerShdw blurRad="38100" dist="38100" dir="2700000" algn="tl">
                    <a:srgbClr val="C0C0C0"/>
                  </a:outerShdw>
                </a:effectLst>
                <a:latin typeface="Times" charset="0"/>
                <a:ea typeface="宋体" pitchFamily="2" charset="-122"/>
              </a:rPr>
              <a:t/>
            </a:r>
            <a:br>
              <a:rPr kumimoji="0" lang="en-US" altLang="zh-CN" sz="3200" dirty="0">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effectLst>
                  <a:outerShdw blurRad="38100" dist="38100" dir="2700000" algn="tl">
                    <a:srgbClr val="C0C0C0"/>
                  </a:outerShdw>
                </a:effectLst>
                <a:latin typeface="Times" charset="0"/>
                <a:ea typeface="宋体" pitchFamily="2" charset="-122"/>
              </a:rPr>
              <a:t>---------------------</a:t>
            </a:r>
            <a:r>
              <a:rPr kumimoji="0" lang="en-US" altLang="zh-CN" sz="3200" i="1" dirty="0">
                <a:effectLst>
                  <a:outerShdw blurRad="38100" dist="38100" dir="2700000" algn="tl">
                    <a:srgbClr val="C0C0C0"/>
                  </a:outerShdw>
                </a:effectLst>
                <a:latin typeface="Times" charset="0"/>
                <a:ea typeface="宋体" pitchFamily="2" charset="-122"/>
              </a:rPr>
              <a:t/>
            </a:r>
            <a:br>
              <a:rPr kumimoji="0" lang="en-US" altLang="zh-CN" sz="3200" i="1" dirty="0">
                <a:effectLst>
                  <a:outerShdw blurRad="38100" dist="38100" dir="2700000" algn="tl">
                    <a:srgbClr val="C0C0C0"/>
                  </a:outerShdw>
                </a:effectLst>
                <a:latin typeface="Times" charset="0"/>
                <a:ea typeface="宋体" pitchFamily="2" charset="-122"/>
              </a:rPr>
            </a:br>
            <a:r>
              <a:rPr kumimoji="0" lang="en-US" altLang="zh-CN" sz="3200" i="1" dirty="0">
                <a:effectLst>
                  <a:outerShdw blurRad="38100" dist="38100" dir="2700000" algn="tl">
                    <a:srgbClr val="C0C0C0"/>
                  </a:outerShdw>
                </a:effectLst>
                <a:latin typeface="Times" charset="0"/>
                <a:ea typeface="宋体" pitchFamily="2" charset="-122"/>
              </a:rPr>
              <a:t>Result                </a:t>
            </a:r>
            <a:r>
              <a:rPr kumimoji="0" lang="en-US" altLang="zh-CN" sz="3200" i="1" dirty="0" smtClean="0">
                <a:effectLst>
                  <a:outerShdw blurRad="38100" dist="38100" dir="2700000" algn="tl">
                    <a:srgbClr val="C0C0C0"/>
                  </a:outerShdw>
                </a:effectLst>
                <a:latin typeface="Times" charset="0"/>
                <a:ea typeface="宋体" pitchFamily="2" charset="-122"/>
              </a:rPr>
              <a:t>   </a:t>
            </a:r>
            <a:r>
              <a:rPr kumimoji="0" lang="en-US" altLang="zh-CN" sz="3200" dirty="0" smtClean="0">
                <a:effectLst>
                  <a:outerShdw blurRad="38100" dist="38100" dir="2700000" algn="tl">
                    <a:srgbClr val="C0C0C0"/>
                  </a:outerShdw>
                </a:effectLst>
                <a:latin typeface="Times" charset="0"/>
                <a:ea typeface="宋体" pitchFamily="2" charset="-122"/>
              </a:rPr>
              <a:t>1 </a:t>
            </a:r>
            <a:r>
              <a:rPr kumimoji="0" lang="en-US" altLang="zh-CN" sz="3200" dirty="0">
                <a:solidFill>
                  <a:schemeClr val="hlink"/>
                </a:solidFill>
                <a:effectLst>
                  <a:outerShdw blurRad="38100" dist="38100" dir="2700000" algn="tl">
                    <a:srgbClr val="C0C0C0"/>
                  </a:outerShdw>
                </a:effectLst>
                <a:latin typeface="Times" charset="0"/>
                <a:ea typeface="宋体" pitchFamily="2" charset="-122"/>
              </a:rPr>
              <a:t>0</a:t>
            </a:r>
            <a:r>
              <a:rPr kumimoji="0" lang="en-US" altLang="zh-CN" sz="3200" dirty="0">
                <a:effectLst>
                  <a:outerShdw blurRad="38100" dist="38100" dir="2700000" algn="tl">
                    <a:srgbClr val="C0C0C0"/>
                  </a:outerShdw>
                </a:effectLst>
                <a:latin typeface="Times" charset="0"/>
                <a:ea typeface="宋体" pitchFamily="2" charset="-122"/>
              </a:rPr>
              <a:t> 0 0 0 1 1 1</a:t>
            </a:r>
          </a:p>
        </p:txBody>
      </p:sp>
      <p:sp>
        <p:nvSpPr>
          <p:cNvPr id="1213443" name="Text Box 3"/>
          <p:cNvSpPr txBox="1">
            <a:spLocks noChangeArrowheads="1"/>
          </p:cNvSpPr>
          <p:nvPr/>
        </p:nvSpPr>
        <p:spPr bwMode="auto">
          <a:xfrm>
            <a:off x="228600" y="3048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4" name="Text Box 2"/>
          <p:cNvSpPr txBox="1">
            <a:spLocks noChangeArrowheads="1"/>
          </p:cNvSpPr>
          <p:nvPr/>
        </p:nvSpPr>
        <p:spPr bwMode="auto">
          <a:xfrm>
            <a:off x="280988" y="1169988"/>
            <a:ext cx="8661400" cy="5743111"/>
          </a:xfrm>
          <a:prstGeom prst="rect">
            <a:avLst/>
          </a:prstGeom>
          <a:noFill/>
          <a:ln w="3175">
            <a:noFill/>
            <a:miter lim="800000"/>
            <a:headEnd/>
            <a:tailEnd/>
          </a:ln>
          <a:effectLst/>
        </p:spPr>
        <p:txBody>
          <a:bodyPr>
            <a:spAutoFit/>
          </a:bodyPr>
          <a:lstStyle/>
          <a:p>
            <a:pPr marL="914400" lvl="1" indent="-457200"/>
            <a:r>
              <a:rPr lang="zh-CN" altLang="en-US" dirty="0"/>
              <a:t>置位（置</a:t>
            </a:r>
            <a:r>
              <a:rPr lang="en-US" altLang="zh-CN" dirty="0"/>
              <a:t>1</a:t>
            </a:r>
            <a:r>
              <a:rPr lang="zh-CN" altLang="en-US" dirty="0"/>
              <a:t>）</a:t>
            </a:r>
          </a:p>
          <a:p>
            <a:pPr marL="1371600" lvl="2" indent="-457200">
              <a:buFont typeface="Wingdings" pitchFamily="2" charset="2"/>
              <a:buAutoNum type="arabicPeriod"/>
            </a:pPr>
            <a:r>
              <a:rPr lang="zh-CN" altLang="en-US" dirty="0">
                <a:solidFill>
                  <a:srgbClr val="4D4D4D"/>
                </a:solidFill>
              </a:rPr>
              <a:t>原则：</a:t>
            </a:r>
            <a:r>
              <a:rPr lang="zh-CN" altLang="en-US" dirty="0" smtClean="0">
                <a:solidFill>
                  <a:srgbClr val="4D4D4D"/>
                </a:solidFill>
              </a:rPr>
              <a:t>设置与目标</a:t>
            </a:r>
            <a:r>
              <a:rPr lang="zh-CN" altLang="en-US" dirty="0">
                <a:solidFill>
                  <a:srgbClr val="4D4D4D"/>
                </a:solidFill>
              </a:rPr>
              <a:t>位模式</a:t>
            </a:r>
            <a:r>
              <a:rPr lang="zh-CN" altLang="en-US" dirty="0">
                <a:solidFill>
                  <a:srgbClr val="FF0000"/>
                </a:solidFill>
              </a:rPr>
              <a:t>同位数</a:t>
            </a:r>
            <a:r>
              <a:rPr lang="zh-CN" altLang="en-US" dirty="0">
                <a:solidFill>
                  <a:srgbClr val="4D4D4D"/>
                </a:solidFill>
              </a:rPr>
              <a:t>的掩码进行</a:t>
            </a:r>
            <a:r>
              <a:rPr lang="zh-CN" altLang="en-US" dirty="0">
                <a:solidFill>
                  <a:srgbClr val="FF0000"/>
                </a:solidFill>
              </a:rPr>
              <a:t>或运算</a:t>
            </a:r>
          </a:p>
          <a:p>
            <a:pPr marL="1371600" lvl="2" indent="-457200">
              <a:buFont typeface="Wingdings" pitchFamily="2" charset="2"/>
              <a:buAutoNum type="arabicPeriod"/>
            </a:pPr>
            <a:r>
              <a:rPr lang="zh-CN" altLang="en-US" dirty="0"/>
              <a:t>掩码设置方法</a:t>
            </a:r>
          </a:p>
          <a:p>
            <a:pPr marL="1828800" lvl="3" indent="-457200">
              <a:buFont typeface="Wingdings" pitchFamily="2" charset="2"/>
              <a:buNone/>
            </a:pPr>
            <a:r>
              <a:rPr lang="zh-CN" altLang="en-US" dirty="0"/>
              <a:t>  对应目标</a:t>
            </a:r>
            <a:r>
              <a:rPr lang="zh-CN" altLang="zh-CN" dirty="0"/>
              <a:t>位模式</a:t>
            </a:r>
            <a:r>
              <a:rPr lang="zh-CN" altLang="en-US" dirty="0"/>
              <a:t>中需要置位的相应掩码位设为</a:t>
            </a:r>
            <a:r>
              <a:rPr lang="en-US" altLang="zh-CN" dirty="0"/>
              <a:t>1</a:t>
            </a:r>
            <a:r>
              <a:rPr lang="zh-CN" altLang="en-US" dirty="0"/>
              <a:t>；保持不变的相应位设为</a:t>
            </a:r>
            <a:r>
              <a:rPr lang="en-US" altLang="zh-CN" dirty="0"/>
              <a:t>0</a:t>
            </a:r>
          </a:p>
          <a:p>
            <a:pPr marL="1371600" lvl="2" indent="-457200">
              <a:buFont typeface="Wingdings" pitchFamily="2" charset="2"/>
              <a:buAutoNum type="arabicPeriod"/>
            </a:pPr>
            <a:r>
              <a:rPr lang="zh-CN" altLang="en-US" dirty="0"/>
              <a:t>例子    目标：</a:t>
            </a:r>
            <a:r>
              <a:rPr lang="en-US" altLang="zh-CN" dirty="0">
                <a:solidFill>
                  <a:srgbClr val="FF0000"/>
                </a:solidFill>
              </a:rPr>
              <a:t>10100</a:t>
            </a:r>
            <a:r>
              <a:rPr lang="en-US" altLang="zh-CN" dirty="0">
                <a:solidFill>
                  <a:srgbClr val="0000FF"/>
                </a:solidFill>
              </a:rPr>
              <a:t>110</a:t>
            </a:r>
          </a:p>
          <a:p>
            <a:pPr marL="1371600" lvl="2" indent="-457200">
              <a:buFont typeface="Wingdings" pitchFamily="2" charset="2"/>
              <a:buNone/>
            </a:pPr>
            <a:r>
              <a:rPr lang="en-US" altLang="zh-CN" dirty="0"/>
              <a:t>           </a:t>
            </a:r>
            <a:r>
              <a:rPr lang="zh-CN" altLang="en-US" dirty="0"/>
              <a:t>掩码：</a:t>
            </a:r>
            <a:r>
              <a:rPr lang="en-US" altLang="zh-CN" dirty="0">
                <a:solidFill>
                  <a:srgbClr val="663300"/>
                </a:solidFill>
              </a:rPr>
              <a:t>11111</a:t>
            </a:r>
            <a:r>
              <a:rPr lang="en-US" altLang="zh-CN" dirty="0">
                <a:solidFill>
                  <a:srgbClr val="006600"/>
                </a:solidFill>
              </a:rPr>
              <a:t>000</a:t>
            </a:r>
          </a:p>
          <a:p>
            <a:pPr marL="1371600" lvl="2" indent="-457200">
              <a:buFont typeface="Wingdings" pitchFamily="2" charset="2"/>
              <a:buNone/>
            </a:pPr>
            <a:r>
              <a:rPr lang="en-US" altLang="zh-CN" dirty="0"/>
              <a:t>			   </a:t>
            </a:r>
            <a:r>
              <a:rPr lang="zh-CN" altLang="en-US" dirty="0"/>
              <a:t>结果：</a:t>
            </a:r>
            <a:r>
              <a:rPr lang="en-US" altLang="zh-CN" dirty="0">
                <a:solidFill>
                  <a:srgbClr val="CC6600"/>
                </a:solidFill>
              </a:rPr>
              <a:t>11111</a:t>
            </a:r>
            <a:r>
              <a:rPr lang="en-US" altLang="zh-CN" dirty="0">
                <a:solidFill>
                  <a:srgbClr val="0000FF"/>
                </a:solidFill>
              </a:rPr>
              <a:t>110</a:t>
            </a:r>
            <a:endParaRPr lang="en-US" altLang="zh-CN" b="0" dirty="0">
              <a:solidFill>
                <a:srgbClr val="4D4D4D"/>
              </a:solidFill>
            </a:endParaRPr>
          </a:p>
        </p:txBody>
      </p:sp>
      <p:sp>
        <p:nvSpPr>
          <p:cNvPr id="1175555" name="Text Box 3"/>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pPr>
            <a:r>
              <a:rPr lang="en-US" altLang="zh-CN" sz="3200">
                <a:solidFill>
                  <a:srgbClr val="FF0000"/>
                </a:solidFill>
                <a:latin typeface="宋体" pitchFamily="2" charset="-122"/>
                <a:ea typeface="宋体" pitchFamily="2" charset="-122"/>
              </a:rPr>
              <a:t> </a:t>
            </a:r>
            <a:endParaRPr lang="en-US" altLang="zh-CN" sz="3200">
              <a:solidFill>
                <a:schemeClr val="tx2"/>
              </a:solidFill>
            </a:endParaRPr>
          </a:p>
        </p:txBody>
      </p:sp>
      <p:sp>
        <p:nvSpPr>
          <p:cNvPr id="1175556" name="Text Box 4"/>
          <p:cNvSpPr txBox="1">
            <a:spLocks noChangeArrowheads="1"/>
          </p:cNvSpPr>
          <p:nvPr/>
        </p:nvSpPr>
        <p:spPr bwMode="auto">
          <a:xfrm>
            <a:off x="2582863" y="174625"/>
            <a:ext cx="4094162" cy="585788"/>
          </a:xfrm>
          <a:prstGeom prst="rect">
            <a:avLst/>
          </a:prstGeom>
          <a:noFill/>
          <a:ln w="9525">
            <a:noFill/>
            <a:miter lim="800000"/>
            <a:headEnd/>
            <a:tailEnd/>
          </a:ln>
          <a:effectLst/>
        </p:spPr>
        <p:txBody>
          <a:bodyPr lIns="92075" tIns="46038" rIns="92075" bIns="46038">
            <a:spAutoFit/>
          </a:bodyPr>
          <a:lstStyle/>
          <a:p>
            <a:pPr algn="ctr">
              <a:spcBef>
                <a:spcPct val="50000"/>
              </a:spcBef>
              <a:buFont typeface="Wingdings" pitchFamily="2" charset="2"/>
              <a:buNone/>
            </a:pPr>
            <a:r>
              <a:rPr lang="zh-CN" altLang="en-US">
                <a:solidFill>
                  <a:schemeClr val="tx2"/>
                </a:solidFill>
              </a:rPr>
              <a:t>逻辑运算</a:t>
            </a:r>
          </a:p>
        </p:txBody>
      </p:sp>
      <p:sp>
        <p:nvSpPr>
          <p:cNvPr id="1175557" name="Rectangle 5"/>
          <p:cNvSpPr>
            <a:spLocks noChangeArrowheads="1"/>
          </p:cNvSpPr>
          <p:nvPr/>
        </p:nvSpPr>
        <p:spPr bwMode="auto">
          <a:xfrm>
            <a:off x="2351088" y="4165600"/>
            <a:ext cx="3787775" cy="1973263"/>
          </a:xfrm>
          <a:prstGeom prst="rect">
            <a:avLst/>
          </a:prstGeom>
          <a:noFill/>
          <a:ln w="9525">
            <a:noFill/>
            <a:miter lim="800000"/>
            <a:headEnd/>
            <a:tailEnd/>
          </a:ln>
          <a:effectLst/>
        </p:spPr>
        <p:txBody>
          <a:bodyPr wrap="none" lIns="92075" tIns="46038" rIns="92075" bIns="46038" anchor="ct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Text Box 2"/>
          <p:cNvSpPr txBox="1">
            <a:spLocks noChangeArrowheads="1"/>
          </p:cNvSpPr>
          <p:nvPr/>
        </p:nvSpPr>
        <p:spPr bwMode="auto">
          <a:xfrm>
            <a:off x="60325" y="0"/>
            <a:ext cx="1184275" cy="3365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1600">
                <a:latin typeface="Times New Roman" pitchFamily="18" charset="0"/>
                <a:ea typeface="宋体" pitchFamily="2" charset="-122"/>
              </a:rPr>
              <a:t>Figure 4-15</a:t>
            </a:r>
          </a:p>
        </p:txBody>
      </p:sp>
      <p:sp>
        <p:nvSpPr>
          <p:cNvPr id="1214467" name="Text Box 3"/>
          <p:cNvSpPr txBox="1">
            <a:spLocks noChangeArrowheads="1"/>
          </p:cNvSpPr>
          <p:nvPr/>
        </p:nvSpPr>
        <p:spPr bwMode="auto">
          <a:xfrm>
            <a:off x="2057400" y="152400"/>
            <a:ext cx="5534025" cy="579438"/>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a:solidFill>
                  <a:srgbClr val="000066"/>
                </a:solidFill>
                <a:latin typeface="Times New Roman" pitchFamily="18" charset="0"/>
                <a:ea typeface="宋体" pitchFamily="2" charset="-122"/>
              </a:rPr>
              <a:t>Example of setting specific bits</a:t>
            </a:r>
          </a:p>
        </p:txBody>
      </p:sp>
      <p:pic>
        <p:nvPicPr>
          <p:cNvPr id="1214468" name="Picture 4"/>
          <p:cNvPicPr>
            <a:picLocks noChangeAspect="1" noChangeArrowheads="1"/>
          </p:cNvPicPr>
          <p:nvPr/>
        </p:nvPicPr>
        <p:blipFill>
          <a:blip r:embed="rId2" cstate="print"/>
          <a:srcRect/>
          <a:stretch>
            <a:fillRect/>
          </a:stretch>
        </p:blipFill>
        <p:spPr bwMode="auto">
          <a:xfrm>
            <a:off x="274638" y="1774825"/>
            <a:ext cx="8564562" cy="340677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Text Box 2"/>
          <p:cNvSpPr txBox="1">
            <a:spLocks noChangeArrowheads="1"/>
          </p:cNvSpPr>
          <p:nvPr/>
        </p:nvSpPr>
        <p:spPr bwMode="auto">
          <a:xfrm>
            <a:off x="39688" y="30163"/>
            <a:ext cx="22209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13</a:t>
            </a:r>
          </a:p>
        </p:txBody>
      </p:sp>
      <p:sp>
        <p:nvSpPr>
          <p:cNvPr id="1215491" name="Rectangle 3"/>
          <p:cNvSpPr>
            <a:spLocks noChangeArrowheads="1"/>
          </p:cNvSpPr>
          <p:nvPr/>
        </p:nvSpPr>
        <p:spPr bwMode="auto">
          <a:xfrm>
            <a:off x="76200" y="838200"/>
            <a:ext cx="8458200" cy="1066800"/>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b="0">
                <a:latin typeface="Times" charset="0"/>
                <a:ea typeface="宋体" pitchFamily="2" charset="-122"/>
              </a:rPr>
              <a:t>Use a mask to set the 5 leftmost bits of a pattern. Test the mask with the pattern 10100110.</a:t>
            </a:r>
          </a:p>
        </p:txBody>
      </p:sp>
      <p:sp>
        <p:nvSpPr>
          <p:cNvPr id="1215492" name="Text Box 4"/>
          <p:cNvSpPr txBox="1">
            <a:spLocks noChangeArrowheads="1"/>
          </p:cNvSpPr>
          <p:nvPr/>
        </p:nvSpPr>
        <p:spPr bwMode="auto">
          <a:xfrm>
            <a:off x="228600" y="19812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
        <p:nvSpPr>
          <p:cNvPr id="1215493" name="Rectangle 5"/>
          <p:cNvSpPr>
            <a:spLocks noChangeArrowheads="1"/>
          </p:cNvSpPr>
          <p:nvPr/>
        </p:nvSpPr>
        <p:spPr bwMode="auto">
          <a:xfrm>
            <a:off x="304800" y="2895600"/>
            <a:ext cx="8382000" cy="2773363"/>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i="1" dirty="0">
                <a:effectLst>
                  <a:outerShdw blurRad="38100" dist="38100" dir="2700000" algn="tl">
                    <a:srgbClr val="C0C0C0"/>
                  </a:outerShdw>
                </a:effectLst>
                <a:latin typeface="Times" charset="0"/>
                <a:ea typeface="宋体" pitchFamily="2" charset="-122"/>
              </a:rPr>
              <a:t>The mask is </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11111</a:t>
            </a:r>
            <a:r>
              <a:rPr kumimoji="0" lang="en-US" altLang="zh-CN" sz="3200" i="1" dirty="0">
                <a:effectLst>
                  <a:outerShdw blurRad="38100" dist="38100" dir="2700000" algn="tl">
                    <a:srgbClr val="C0C0C0"/>
                  </a:outerShdw>
                </a:effectLst>
                <a:latin typeface="Times" charset="0"/>
                <a:ea typeface="宋体" pitchFamily="2" charset="-122"/>
              </a:rPr>
              <a:t>000.</a:t>
            </a:r>
          </a:p>
          <a:p>
            <a:pPr algn="l" eaLnBrk="1" hangingPunct="1">
              <a:lnSpc>
                <a:spcPct val="100000"/>
              </a:lnSpc>
              <a:spcBef>
                <a:spcPct val="50000"/>
              </a:spcBef>
              <a:buClrTx/>
              <a:buSzTx/>
              <a:buFontTx/>
              <a:buNone/>
            </a:pPr>
            <a:r>
              <a:rPr kumimoji="0" lang="en-US" altLang="zh-CN" sz="3200" i="1" dirty="0">
                <a:effectLst>
                  <a:outerShdw blurRad="38100" dist="38100" dir="2700000" algn="tl">
                    <a:srgbClr val="C0C0C0"/>
                  </a:outerShdw>
                </a:effectLst>
                <a:latin typeface="Times" charset="0"/>
                <a:ea typeface="宋体" pitchFamily="2" charset="-122"/>
              </a:rPr>
              <a:t>Target  		</a:t>
            </a:r>
            <a:r>
              <a:rPr kumimoji="0" lang="en-US" altLang="zh-CN" sz="3200" dirty="0">
                <a:effectLst>
                  <a:outerShdw blurRad="38100" dist="38100" dir="2700000" algn="tl">
                    <a:srgbClr val="C0C0C0"/>
                  </a:outerShdw>
                </a:effectLst>
                <a:latin typeface="Times" charset="0"/>
                <a:ea typeface="宋体" pitchFamily="2" charset="-122"/>
              </a:rPr>
              <a:t>1 0 1 0 0 1 1 0 </a:t>
            </a:r>
            <a:r>
              <a:rPr kumimoji="0" lang="en-US" altLang="zh-CN" sz="3200" i="1" dirty="0">
                <a:effectLst>
                  <a:outerShdw blurRad="38100" dist="38100" dir="2700000" algn="tl">
                    <a:srgbClr val="C0C0C0"/>
                  </a:outerShdw>
                </a:effectLst>
                <a:latin typeface="Times" charset="0"/>
                <a:ea typeface="宋体" pitchFamily="2" charset="-122"/>
              </a:rPr>
              <a:t>       </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OR</a:t>
            </a:r>
            <a:br>
              <a:rPr kumimoji="0" lang="en-US" altLang="zh-CN" sz="3200" i="1" dirty="0">
                <a:solidFill>
                  <a:schemeClr val="bg2"/>
                </a:solidFill>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Mask</a:t>
            </a: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                  </a:t>
            </a:r>
            <a:r>
              <a:rPr kumimoji="0" lang="en-US" altLang="zh-CN" sz="3200" dirty="0">
                <a:solidFill>
                  <a:schemeClr val="hlink"/>
                </a:solidFill>
                <a:effectLst>
                  <a:outerShdw blurRad="38100" dist="38100" dir="2700000" algn="tl">
                    <a:srgbClr val="C0C0C0"/>
                  </a:outerShdw>
                </a:effectLst>
                <a:latin typeface="Times" charset="0"/>
                <a:ea typeface="宋体" pitchFamily="2" charset="-122"/>
              </a:rPr>
              <a:t>1 1 1 1 1</a:t>
            </a:r>
            <a:r>
              <a:rPr kumimoji="0" lang="en-US" altLang="zh-CN" sz="3200" dirty="0">
                <a:effectLst>
                  <a:outerShdw blurRad="38100" dist="38100" dir="2700000" algn="tl">
                    <a:srgbClr val="C0C0C0"/>
                  </a:outerShdw>
                </a:effectLst>
                <a:latin typeface="Times" charset="0"/>
                <a:ea typeface="宋体" pitchFamily="2" charset="-122"/>
              </a:rPr>
              <a:t> 0 0 0</a:t>
            </a:r>
            <a:br>
              <a:rPr kumimoji="0" lang="en-US" altLang="zh-CN" sz="3200" dirty="0">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a:effectLst>
                  <a:outerShdw blurRad="38100" dist="38100" dir="2700000" algn="tl">
                    <a:srgbClr val="C0C0C0"/>
                  </a:outerShdw>
                </a:effectLst>
                <a:latin typeface="Times" charset="0"/>
                <a:ea typeface="宋体" pitchFamily="2" charset="-122"/>
              </a:rPr>
              <a:t>------------------</a:t>
            </a:r>
            <a:br>
              <a:rPr kumimoji="0" lang="en-US" altLang="zh-CN" sz="3200" i="1" dirty="0">
                <a:effectLst>
                  <a:outerShdw blurRad="38100" dist="38100" dir="2700000" algn="tl">
                    <a:srgbClr val="C0C0C0"/>
                  </a:outerShdw>
                </a:effectLst>
                <a:latin typeface="Times" charset="0"/>
                <a:ea typeface="宋体" pitchFamily="2" charset="-122"/>
              </a:rPr>
            </a:b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Result  </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dirty="0">
                <a:solidFill>
                  <a:schemeClr val="hlink"/>
                </a:solidFill>
                <a:effectLst>
                  <a:outerShdw blurRad="38100" dist="38100" dir="2700000" algn="tl">
                    <a:srgbClr val="C0C0C0"/>
                  </a:outerShdw>
                </a:effectLst>
                <a:latin typeface="Times" charset="0"/>
                <a:ea typeface="宋体" pitchFamily="2" charset="-122"/>
              </a:rPr>
              <a:t>1 1 1 1 1 </a:t>
            </a:r>
            <a:r>
              <a:rPr kumimoji="0" lang="en-US" altLang="zh-CN" sz="3200" dirty="0">
                <a:solidFill>
                  <a:schemeClr val="bg2"/>
                </a:solidFill>
                <a:effectLst>
                  <a:outerShdw blurRad="38100" dist="38100" dir="2700000" algn="tl">
                    <a:srgbClr val="C0C0C0"/>
                  </a:outerShdw>
                </a:effectLst>
                <a:latin typeface="Times" charset="0"/>
                <a:ea typeface="宋体" pitchFamily="2" charset="-122"/>
              </a:rPr>
              <a:t>1 1 0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7" name="Text Box 3"/>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pPr>
            <a:r>
              <a:rPr lang="en-US" altLang="zh-CN" sz="3200">
                <a:solidFill>
                  <a:srgbClr val="FF0000"/>
                </a:solidFill>
                <a:latin typeface="宋体" pitchFamily="2" charset="-122"/>
                <a:ea typeface="宋体" pitchFamily="2" charset="-122"/>
              </a:rPr>
              <a:t> </a:t>
            </a:r>
            <a:endParaRPr lang="en-US" altLang="zh-CN" sz="3200">
              <a:solidFill>
                <a:schemeClr val="tx2"/>
              </a:solidFill>
            </a:endParaRPr>
          </a:p>
        </p:txBody>
      </p:sp>
      <p:sp>
        <p:nvSpPr>
          <p:cNvPr id="1178628" name="Text Box 4"/>
          <p:cNvSpPr txBox="1">
            <a:spLocks noChangeArrowheads="1"/>
          </p:cNvSpPr>
          <p:nvPr/>
        </p:nvSpPr>
        <p:spPr bwMode="auto">
          <a:xfrm>
            <a:off x="2582863" y="174625"/>
            <a:ext cx="4094162" cy="585788"/>
          </a:xfrm>
          <a:prstGeom prst="rect">
            <a:avLst/>
          </a:prstGeom>
          <a:noFill/>
          <a:ln w="9525">
            <a:noFill/>
            <a:miter lim="800000"/>
            <a:headEnd/>
            <a:tailEnd/>
          </a:ln>
          <a:effectLst/>
        </p:spPr>
        <p:txBody>
          <a:bodyPr lIns="92075" tIns="46038" rIns="92075" bIns="46038">
            <a:spAutoFit/>
          </a:bodyPr>
          <a:lstStyle/>
          <a:p>
            <a:pPr algn="ctr">
              <a:spcBef>
                <a:spcPct val="50000"/>
              </a:spcBef>
              <a:buFont typeface="Wingdings" pitchFamily="2" charset="2"/>
              <a:buNone/>
            </a:pPr>
            <a:r>
              <a:rPr lang="zh-CN" altLang="en-US">
                <a:solidFill>
                  <a:schemeClr val="tx2"/>
                </a:solidFill>
              </a:rPr>
              <a:t>整数位加运算</a:t>
            </a:r>
          </a:p>
        </p:txBody>
      </p:sp>
      <p:sp>
        <p:nvSpPr>
          <p:cNvPr id="1178629" name="Text Box 5"/>
          <p:cNvSpPr txBox="1">
            <a:spLocks noChangeArrowheads="1"/>
          </p:cNvSpPr>
          <p:nvPr/>
        </p:nvSpPr>
        <p:spPr bwMode="auto">
          <a:xfrm>
            <a:off x="1371600" y="2286000"/>
            <a:ext cx="2362200" cy="2090738"/>
          </a:xfrm>
          <a:prstGeom prst="rect">
            <a:avLst/>
          </a:prstGeom>
          <a:solidFill>
            <a:schemeClr val="tx1"/>
          </a:solidFill>
          <a:ln w="38100">
            <a:noFill/>
            <a:miter lim="800000"/>
            <a:headEnd/>
            <a:tailEnd/>
          </a:ln>
          <a:effectLst/>
        </p:spPr>
        <p:txBody>
          <a:bodyPr>
            <a:spAutoFit/>
          </a:bodyPr>
          <a:lstStyle/>
          <a:p>
            <a:pPr algn="ctr" eaLnBrk="1" hangingPunct="1">
              <a:lnSpc>
                <a:spcPct val="80000"/>
              </a:lnSpc>
              <a:spcBef>
                <a:spcPct val="0"/>
              </a:spcBef>
              <a:buClrTx/>
              <a:buSzTx/>
              <a:buFontTx/>
              <a:buNone/>
            </a:pPr>
            <a:r>
              <a:rPr kumimoji="0" lang="en-US" altLang="zh-CN" sz="2400" i="1">
                <a:solidFill>
                  <a:schemeClr val="bg1"/>
                </a:solidFill>
                <a:effectLst>
                  <a:outerShdw blurRad="38100" dist="38100" dir="2700000" algn="tl">
                    <a:srgbClr val="969696"/>
                  </a:outerShdw>
                </a:effectLst>
                <a:latin typeface="Times New Roman" pitchFamily="18" charset="0"/>
                <a:ea typeface="宋体" pitchFamily="2" charset="-122"/>
              </a:rPr>
              <a:t>Number of 1s</a:t>
            </a:r>
            <a:r>
              <a:rPr kumimoji="0" lang="en-US" altLang="zh-CN" sz="2800" b="0">
                <a:solidFill>
                  <a:schemeClr val="bg1"/>
                </a:solidFill>
                <a:latin typeface="Times New Roman" pitchFamily="18" charset="0"/>
                <a:ea typeface="宋体" pitchFamily="2" charset="-122"/>
              </a:rPr>
              <a:t/>
            </a:r>
            <a:br>
              <a:rPr kumimoji="0" lang="en-US" altLang="zh-CN" sz="2800" b="0">
                <a:solidFill>
                  <a:schemeClr val="bg1"/>
                </a:solidFill>
                <a:latin typeface="Times New Roman" pitchFamily="18" charset="0"/>
                <a:ea typeface="宋体" pitchFamily="2" charset="-122"/>
              </a:rPr>
            </a:br>
            <a:r>
              <a:rPr kumimoji="0" lang="en-US" altLang="zh-CN" sz="2800" b="0">
                <a:solidFill>
                  <a:schemeClr val="bg1"/>
                </a:solidFill>
                <a:latin typeface="Times New Roman" pitchFamily="18" charset="0"/>
                <a:ea typeface="宋体" pitchFamily="2" charset="-122"/>
              </a:rPr>
              <a:t>------------</a:t>
            </a:r>
          </a:p>
          <a:p>
            <a:pPr algn="ctr" eaLnBrk="1" hangingPunct="1">
              <a:lnSpc>
                <a:spcPct val="80000"/>
              </a:lnSpc>
              <a:spcBef>
                <a:spcPct val="0"/>
              </a:spcBef>
              <a:buClrTx/>
              <a:buSzTx/>
              <a:buFontTx/>
              <a:buNone/>
            </a:pPr>
            <a:r>
              <a:rPr kumimoji="0" lang="en-US" altLang="zh-CN" sz="2800" b="0">
                <a:solidFill>
                  <a:schemeClr val="bg1"/>
                </a:solidFill>
                <a:latin typeface="Times New Roman" pitchFamily="18" charset="0"/>
                <a:ea typeface="宋体" pitchFamily="2" charset="-122"/>
              </a:rPr>
              <a:t>None</a:t>
            </a:r>
          </a:p>
          <a:p>
            <a:pPr algn="ctr" eaLnBrk="1" hangingPunct="1">
              <a:lnSpc>
                <a:spcPct val="80000"/>
              </a:lnSpc>
              <a:spcBef>
                <a:spcPct val="0"/>
              </a:spcBef>
              <a:buClrTx/>
              <a:buSzTx/>
              <a:buFontTx/>
              <a:buNone/>
            </a:pPr>
            <a:r>
              <a:rPr kumimoji="0" lang="en-US" altLang="zh-CN" sz="2800" b="0">
                <a:solidFill>
                  <a:schemeClr val="bg1"/>
                </a:solidFill>
                <a:latin typeface="Times New Roman" pitchFamily="18" charset="0"/>
                <a:ea typeface="宋体" pitchFamily="2" charset="-122"/>
              </a:rPr>
              <a:t>One</a:t>
            </a:r>
          </a:p>
          <a:p>
            <a:pPr algn="ctr" eaLnBrk="1" hangingPunct="1">
              <a:lnSpc>
                <a:spcPct val="80000"/>
              </a:lnSpc>
              <a:spcBef>
                <a:spcPct val="0"/>
              </a:spcBef>
              <a:buClrTx/>
              <a:buSzTx/>
              <a:buFontTx/>
              <a:buNone/>
            </a:pPr>
            <a:r>
              <a:rPr kumimoji="0" lang="en-US" altLang="zh-CN" sz="2800" b="0">
                <a:solidFill>
                  <a:schemeClr val="bg1"/>
                </a:solidFill>
                <a:latin typeface="Times New Roman" pitchFamily="18" charset="0"/>
                <a:ea typeface="宋体" pitchFamily="2" charset="-122"/>
              </a:rPr>
              <a:t>Two</a:t>
            </a:r>
          </a:p>
          <a:p>
            <a:pPr algn="ctr" eaLnBrk="1" hangingPunct="1">
              <a:lnSpc>
                <a:spcPct val="80000"/>
              </a:lnSpc>
              <a:spcBef>
                <a:spcPct val="0"/>
              </a:spcBef>
              <a:buClrTx/>
              <a:buSzTx/>
              <a:buFontTx/>
              <a:buNone/>
            </a:pPr>
            <a:r>
              <a:rPr kumimoji="0" lang="en-US" altLang="zh-CN" sz="2800" b="0">
                <a:solidFill>
                  <a:schemeClr val="bg1"/>
                </a:solidFill>
                <a:latin typeface="Times New Roman" pitchFamily="18" charset="0"/>
                <a:ea typeface="宋体" pitchFamily="2" charset="-122"/>
              </a:rPr>
              <a:t>Three</a:t>
            </a:r>
          </a:p>
        </p:txBody>
      </p:sp>
      <p:sp>
        <p:nvSpPr>
          <p:cNvPr id="1178630" name="Text Box 6"/>
          <p:cNvSpPr txBox="1">
            <a:spLocks noChangeArrowheads="1"/>
          </p:cNvSpPr>
          <p:nvPr/>
        </p:nvSpPr>
        <p:spPr bwMode="auto">
          <a:xfrm>
            <a:off x="3810000" y="2286000"/>
            <a:ext cx="1676400" cy="2090738"/>
          </a:xfrm>
          <a:prstGeom prst="rect">
            <a:avLst/>
          </a:prstGeom>
          <a:solidFill>
            <a:schemeClr val="tx1"/>
          </a:solidFill>
          <a:ln w="38100">
            <a:noFill/>
            <a:miter lim="800000"/>
            <a:headEnd/>
            <a:tailEnd/>
          </a:ln>
          <a:effectLst/>
        </p:spPr>
        <p:txBody>
          <a:bodyPr>
            <a:spAutoFit/>
          </a:bodyPr>
          <a:lstStyle/>
          <a:p>
            <a:pPr algn="ctr" eaLnBrk="1" hangingPunct="1">
              <a:lnSpc>
                <a:spcPct val="80000"/>
              </a:lnSpc>
              <a:spcBef>
                <a:spcPct val="0"/>
              </a:spcBef>
              <a:buClrTx/>
              <a:buSzTx/>
              <a:buFontTx/>
              <a:buNone/>
            </a:pPr>
            <a:r>
              <a:rPr kumimoji="0" lang="en-US" altLang="zh-CN" sz="2400" i="1">
                <a:solidFill>
                  <a:schemeClr val="bg1"/>
                </a:solidFill>
                <a:effectLst>
                  <a:outerShdw blurRad="38100" dist="38100" dir="2700000" algn="tl">
                    <a:srgbClr val="969696"/>
                  </a:outerShdw>
                </a:effectLst>
                <a:latin typeface="Times New Roman" pitchFamily="18" charset="0"/>
                <a:ea typeface="宋体" pitchFamily="2" charset="-122"/>
              </a:rPr>
              <a:t>Result</a:t>
            </a:r>
            <a:r>
              <a:rPr kumimoji="0" lang="en-US" altLang="zh-CN" sz="2800" b="0">
                <a:solidFill>
                  <a:schemeClr val="bg1"/>
                </a:solidFill>
                <a:latin typeface="Times New Roman" pitchFamily="18" charset="0"/>
                <a:ea typeface="宋体" pitchFamily="2" charset="-122"/>
              </a:rPr>
              <a:t/>
            </a:r>
            <a:br>
              <a:rPr kumimoji="0" lang="en-US" altLang="zh-CN" sz="2800" b="0">
                <a:solidFill>
                  <a:schemeClr val="bg1"/>
                </a:solidFill>
                <a:latin typeface="Times New Roman" pitchFamily="18" charset="0"/>
                <a:ea typeface="宋体" pitchFamily="2" charset="-122"/>
              </a:rPr>
            </a:br>
            <a:r>
              <a:rPr kumimoji="0" lang="en-US" altLang="zh-CN" sz="2800" b="0">
                <a:solidFill>
                  <a:schemeClr val="bg1"/>
                </a:solidFill>
                <a:latin typeface="Times New Roman" pitchFamily="18" charset="0"/>
                <a:ea typeface="宋体" pitchFamily="2" charset="-122"/>
              </a:rPr>
              <a:t>------------</a:t>
            </a:r>
          </a:p>
          <a:p>
            <a:pPr algn="ctr" eaLnBrk="1" hangingPunct="1">
              <a:lnSpc>
                <a:spcPct val="80000"/>
              </a:lnSpc>
              <a:spcBef>
                <a:spcPct val="0"/>
              </a:spcBef>
              <a:buClrTx/>
              <a:buSzTx/>
              <a:buFontTx/>
              <a:buNone/>
            </a:pPr>
            <a:r>
              <a:rPr kumimoji="0" lang="en-US" altLang="zh-CN" sz="2800" b="0">
                <a:solidFill>
                  <a:schemeClr val="bg1"/>
                </a:solidFill>
                <a:latin typeface="Times New Roman" pitchFamily="18" charset="0"/>
                <a:ea typeface="宋体" pitchFamily="2" charset="-122"/>
              </a:rPr>
              <a:t>0</a:t>
            </a:r>
          </a:p>
          <a:p>
            <a:pPr algn="ctr" eaLnBrk="1" hangingPunct="1">
              <a:lnSpc>
                <a:spcPct val="80000"/>
              </a:lnSpc>
              <a:spcBef>
                <a:spcPct val="0"/>
              </a:spcBef>
              <a:buClrTx/>
              <a:buSzTx/>
              <a:buFontTx/>
              <a:buNone/>
            </a:pPr>
            <a:r>
              <a:rPr kumimoji="0" lang="en-US" altLang="zh-CN" sz="2800" b="0">
                <a:solidFill>
                  <a:schemeClr val="bg1"/>
                </a:solidFill>
                <a:latin typeface="Times New Roman" pitchFamily="18" charset="0"/>
                <a:ea typeface="宋体" pitchFamily="2" charset="-122"/>
              </a:rPr>
              <a:t>1</a:t>
            </a:r>
          </a:p>
          <a:p>
            <a:pPr algn="ctr" eaLnBrk="1" hangingPunct="1">
              <a:lnSpc>
                <a:spcPct val="80000"/>
              </a:lnSpc>
              <a:spcBef>
                <a:spcPct val="0"/>
              </a:spcBef>
              <a:buClrTx/>
              <a:buSzTx/>
              <a:buFontTx/>
              <a:buNone/>
            </a:pPr>
            <a:r>
              <a:rPr kumimoji="0" lang="en-US" altLang="zh-CN" sz="2800" b="0">
                <a:solidFill>
                  <a:schemeClr val="bg1"/>
                </a:solidFill>
                <a:latin typeface="Times New Roman" pitchFamily="18" charset="0"/>
                <a:ea typeface="宋体" pitchFamily="2" charset="-122"/>
              </a:rPr>
              <a:t>0</a:t>
            </a:r>
          </a:p>
          <a:p>
            <a:pPr algn="ctr" eaLnBrk="1" hangingPunct="1">
              <a:lnSpc>
                <a:spcPct val="80000"/>
              </a:lnSpc>
              <a:spcBef>
                <a:spcPct val="0"/>
              </a:spcBef>
              <a:buClrTx/>
              <a:buSzTx/>
              <a:buFontTx/>
              <a:buNone/>
            </a:pPr>
            <a:r>
              <a:rPr kumimoji="0" lang="en-US" altLang="zh-CN" sz="2800" b="0">
                <a:solidFill>
                  <a:schemeClr val="bg1"/>
                </a:solidFill>
                <a:latin typeface="Times New Roman" pitchFamily="18" charset="0"/>
                <a:ea typeface="宋体" pitchFamily="2" charset="-122"/>
              </a:rPr>
              <a:t>1</a:t>
            </a:r>
          </a:p>
        </p:txBody>
      </p:sp>
      <p:sp>
        <p:nvSpPr>
          <p:cNvPr id="1178631" name="Text Box 7"/>
          <p:cNvSpPr txBox="1">
            <a:spLocks noChangeArrowheads="1"/>
          </p:cNvSpPr>
          <p:nvPr/>
        </p:nvSpPr>
        <p:spPr bwMode="auto">
          <a:xfrm>
            <a:off x="5562600" y="2286000"/>
            <a:ext cx="1676400" cy="2128838"/>
          </a:xfrm>
          <a:prstGeom prst="rect">
            <a:avLst/>
          </a:prstGeom>
          <a:solidFill>
            <a:srgbClr val="FFFF00"/>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pPr>
            <a:r>
              <a:rPr kumimoji="0" lang="en-US" altLang="zh-CN" sz="2400" i="1">
                <a:effectLst>
                  <a:outerShdw blurRad="38100" dist="38100" dir="2700000" algn="tl">
                    <a:srgbClr val="FFFFFF"/>
                  </a:outerShdw>
                </a:effectLst>
                <a:latin typeface="Times New Roman" pitchFamily="18" charset="0"/>
                <a:ea typeface="宋体" pitchFamily="2" charset="-122"/>
              </a:rPr>
              <a:t>Carry</a:t>
            </a:r>
            <a:r>
              <a:rPr kumimoji="0" lang="en-US" altLang="zh-CN" sz="2800" b="0">
                <a:latin typeface="Times New Roman" pitchFamily="18" charset="0"/>
                <a:ea typeface="宋体" pitchFamily="2" charset="-122"/>
              </a:rPr>
              <a:t/>
            </a:r>
            <a:br>
              <a:rPr kumimoji="0" lang="en-US" altLang="zh-CN" sz="2800" b="0">
                <a:latin typeface="Times New Roman" pitchFamily="18" charset="0"/>
                <a:ea typeface="宋体" pitchFamily="2" charset="-122"/>
              </a:rPr>
            </a:br>
            <a:r>
              <a:rPr kumimoji="0" lang="en-US" altLang="zh-CN" sz="2800" b="0">
                <a:latin typeface="Times New Roman" pitchFamily="18" charset="0"/>
                <a:ea typeface="宋体" pitchFamily="2" charset="-122"/>
              </a:rPr>
              <a:t>------------</a:t>
            </a:r>
          </a:p>
          <a:p>
            <a:pPr algn="ctr" eaLnBrk="1" hangingPunct="1">
              <a:lnSpc>
                <a:spcPct val="80000"/>
              </a:lnSpc>
              <a:spcBef>
                <a:spcPct val="0"/>
              </a:spcBef>
              <a:buClrTx/>
              <a:buSzTx/>
              <a:buFontTx/>
              <a:buNone/>
            </a:pPr>
            <a:endParaRPr kumimoji="0" lang="en-US" altLang="zh-CN" sz="2800" b="0">
              <a:latin typeface="Times New Roman" pitchFamily="18" charset="0"/>
              <a:ea typeface="宋体" pitchFamily="2" charset="-122"/>
            </a:endParaRPr>
          </a:p>
          <a:p>
            <a:pPr algn="ctr" eaLnBrk="1" hangingPunct="1">
              <a:lnSpc>
                <a:spcPct val="80000"/>
              </a:lnSpc>
              <a:spcBef>
                <a:spcPct val="0"/>
              </a:spcBef>
              <a:buClrTx/>
              <a:buSzTx/>
              <a:buFontTx/>
              <a:buNone/>
            </a:pPr>
            <a:endParaRPr kumimoji="0" lang="en-US" altLang="zh-CN" sz="2800" b="0">
              <a:latin typeface="Times New Roman" pitchFamily="18" charset="0"/>
              <a:ea typeface="宋体" pitchFamily="2" charset="-122"/>
            </a:endParaRPr>
          </a:p>
          <a:p>
            <a:pPr algn="ctr" eaLnBrk="1" hangingPunct="1">
              <a:lnSpc>
                <a:spcPct val="80000"/>
              </a:lnSpc>
              <a:spcBef>
                <a:spcPct val="0"/>
              </a:spcBef>
              <a:buClrTx/>
              <a:buSzTx/>
              <a:buFontTx/>
              <a:buNone/>
            </a:pPr>
            <a:r>
              <a:rPr kumimoji="0" lang="en-US" altLang="zh-CN" sz="2800" b="0">
                <a:latin typeface="Times New Roman" pitchFamily="18" charset="0"/>
                <a:ea typeface="宋体" pitchFamily="2" charset="-122"/>
              </a:rPr>
              <a:t>1</a:t>
            </a:r>
          </a:p>
          <a:p>
            <a:pPr algn="ctr" eaLnBrk="1" hangingPunct="1">
              <a:lnSpc>
                <a:spcPct val="80000"/>
              </a:lnSpc>
              <a:spcBef>
                <a:spcPct val="0"/>
              </a:spcBef>
              <a:buClrTx/>
              <a:buSzTx/>
              <a:buFontTx/>
              <a:buNone/>
            </a:pPr>
            <a:r>
              <a:rPr kumimoji="0" lang="en-US" altLang="zh-CN" sz="2800" b="0">
                <a:latin typeface="Times New Roman" pitchFamily="18" charset="0"/>
                <a:ea typeface="宋体" pitchFamily="2" charset="-122"/>
              </a:rPr>
              <a:t>1</a:t>
            </a:r>
          </a:p>
        </p:txBody>
      </p:sp>
    </p:spTree>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Text Box 2"/>
          <p:cNvSpPr txBox="1">
            <a:spLocks noChangeArrowheads="1"/>
          </p:cNvSpPr>
          <p:nvPr/>
        </p:nvSpPr>
        <p:spPr bwMode="auto">
          <a:xfrm>
            <a:off x="39688" y="30163"/>
            <a:ext cx="22209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14</a:t>
            </a:r>
          </a:p>
        </p:txBody>
      </p:sp>
      <p:sp>
        <p:nvSpPr>
          <p:cNvPr id="1216515" name="Rectangle 3"/>
          <p:cNvSpPr>
            <a:spLocks noChangeArrowheads="1"/>
          </p:cNvSpPr>
          <p:nvPr/>
        </p:nvSpPr>
        <p:spPr bwMode="auto">
          <a:xfrm>
            <a:off x="76200" y="838200"/>
            <a:ext cx="8458200" cy="1066800"/>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b="0">
                <a:latin typeface="Times" charset="0"/>
                <a:ea typeface="宋体" pitchFamily="2" charset="-122"/>
              </a:rPr>
              <a:t>Using the power plant example, how can you use a mask to to show that pump 6 is now turned on? </a:t>
            </a:r>
          </a:p>
        </p:txBody>
      </p:sp>
      <p:sp>
        <p:nvSpPr>
          <p:cNvPr id="1216516" name="Text Box 4"/>
          <p:cNvSpPr txBox="1">
            <a:spLocks noChangeArrowheads="1"/>
          </p:cNvSpPr>
          <p:nvPr/>
        </p:nvSpPr>
        <p:spPr bwMode="auto">
          <a:xfrm>
            <a:off x="228600" y="21336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
        <p:nvSpPr>
          <p:cNvPr id="1216517" name="Rectangle 5"/>
          <p:cNvSpPr>
            <a:spLocks noChangeArrowheads="1"/>
          </p:cNvSpPr>
          <p:nvPr/>
        </p:nvSpPr>
        <p:spPr bwMode="auto">
          <a:xfrm>
            <a:off x="304800" y="3200400"/>
            <a:ext cx="8382000" cy="2800767"/>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i="1" dirty="0">
                <a:effectLst>
                  <a:outerShdw blurRad="38100" dist="38100" dir="2700000" algn="tl">
                    <a:srgbClr val="C0C0C0"/>
                  </a:outerShdw>
                </a:effectLst>
                <a:latin typeface="Times" charset="0"/>
                <a:ea typeface="宋体" pitchFamily="2" charset="-122"/>
              </a:rPr>
              <a:t>Use the mask </a:t>
            </a:r>
            <a:r>
              <a:rPr kumimoji="0" lang="en-US" altLang="zh-CN" sz="3200" i="1" dirty="0">
                <a:solidFill>
                  <a:srgbClr val="000066"/>
                </a:solidFill>
                <a:effectLst>
                  <a:outerShdw blurRad="38100" dist="38100" dir="2700000" algn="tl">
                    <a:srgbClr val="C0C0C0"/>
                  </a:outerShdw>
                </a:effectLst>
                <a:latin typeface="Times" charset="0"/>
                <a:ea typeface="宋体" pitchFamily="2" charset="-122"/>
              </a:rPr>
              <a:t>00</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1</a:t>
            </a:r>
            <a:r>
              <a:rPr kumimoji="0" lang="en-US" altLang="zh-CN" sz="3200" i="1" dirty="0">
                <a:solidFill>
                  <a:srgbClr val="000066"/>
                </a:solidFill>
                <a:effectLst>
                  <a:outerShdw blurRad="38100" dist="38100" dir="2700000" algn="tl">
                    <a:srgbClr val="C0C0C0"/>
                  </a:outerShdw>
                </a:effectLst>
                <a:latin typeface="Times" charset="0"/>
                <a:ea typeface="宋体" pitchFamily="2" charset="-122"/>
              </a:rPr>
              <a:t>00000</a:t>
            </a:r>
            <a:r>
              <a:rPr kumimoji="0" lang="en-US" altLang="zh-CN" sz="3200" i="1" dirty="0">
                <a:effectLst>
                  <a:outerShdw blurRad="38100" dist="38100" dir="2700000" algn="tl">
                    <a:srgbClr val="C0C0C0"/>
                  </a:outerShdw>
                </a:effectLst>
                <a:latin typeface="Times" charset="0"/>
                <a:ea typeface="宋体" pitchFamily="2" charset="-122"/>
              </a:rPr>
              <a:t>.</a:t>
            </a:r>
          </a:p>
          <a:p>
            <a:pPr algn="l" eaLnBrk="1" hangingPunct="1">
              <a:lnSpc>
                <a:spcPct val="100000"/>
              </a:lnSpc>
              <a:spcBef>
                <a:spcPct val="50000"/>
              </a:spcBef>
              <a:buClrTx/>
              <a:buSzTx/>
              <a:buFontTx/>
              <a:buNone/>
            </a:pPr>
            <a:r>
              <a:rPr kumimoji="0" lang="en-US" altLang="zh-CN" sz="3200" i="1" dirty="0">
                <a:effectLst>
                  <a:outerShdw blurRad="38100" dist="38100" dir="2700000" algn="tl">
                    <a:srgbClr val="C0C0C0"/>
                  </a:outerShdw>
                </a:effectLst>
                <a:latin typeface="Times" charset="0"/>
                <a:ea typeface="宋体" pitchFamily="2" charset="-122"/>
              </a:rPr>
              <a:t>Target  		</a:t>
            </a:r>
            <a:r>
              <a:rPr kumimoji="0" lang="en-US" altLang="zh-CN" sz="3200" i="1" dirty="0" smtClean="0">
                <a:effectLst>
                  <a:outerShdw blurRad="38100" dist="38100" dir="2700000" algn="tl">
                    <a:srgbClr val="C0C0C0"/>
                  </a:outerShdw>
                </a:effectLst>
                <a:latin typeface="Times" charset="0"/>
                <a:ea typeface="宋体" pitchFamily="2" charset="-122"/>
              </a:rPr>
              <a:t>   </a:t>
            </a:r>
            <a:r>
              <a:rPr kumimoji="0" lang="en-US" altLang="zh-CN" sz="3200" dirty="0" smtClean="0">
                <a:effectLst>
                  <a:outerShdw blurRad="38100" dist="38100" dir="2700000" algn="tl">
                    <a:srgbClr val="C0C0C0"/>
                  </a:outerShdw>
                </a:effectLst>
                <a:latin typeface="Times" charset="0"/>
                <a:ea typeface="宋体" pitchFamily="2" charset="-122"/>
              </a:rPr>
              <a:t>1 </a:t>
            </a:r>
            <a:r>
              <a:rPr kumimoji="0" lang="en-US" altLang="zh-CN" sz="3200" dirty="0">
                <a:effectLst>
                  <a:outerShdw blurRad="38100" dist="38100" dir="2700000" algn="tl">
                    <a:srgbClr val="C0C0C0"/>
                  </a:outerShdw>
                </a:effectLst>
                <a:latin typeface="Times" charset="0"/>
                <a:ea typeface="宋体" pitchFamily="2" charset="-122"/>
              </a:rPr>
              <a:t>0 0 0 0 1 1 1 </a:t>
            </a:r>
            <a:r>
              <a:rPr kumimoji="0" lang="en-US" altLang="zh-CN" sz="3200" i="1" dirty="0">
                <a:effectLst>
                  <a:outerShdw blurRad="38100" dist="38100" dir="2700000" algn="tl">
                    <a:srgbClr val="C0C0C0"/>
                  </a:outerShdw>
                </a:effectLst>
                <a:latin typeface="Times" charset="0"/>
                <a:ea typeface="宋体" pitchFamily="2" charset="-122"/>
              </a:rPr>
              <a:t>       </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OR</a:t>
            </a:r>
            <a:br>
              <a:rPr kumimoji="0" lang="en-US" altLang="zh-CN" sz="3200" i="1" dirty="0">
                <a:solidFill>
                  <a:schemeClr val="bg2"/>
                </a:solidFill>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Mask</a:t>
            </a: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bg2"/>
                </a:solidFill>
                <a:effectLst>
                  <a:outerShdw blurRad="38100" dist="38100" dir="2700000" algn="tl">
                    <a:srgbClr val="C0C0C0"/>
                  </a:outerShdw>
                </a:effectLst>
                <a:latin typeface="Times" charset="0"/>
                <a:ea typeface="宋体" pitchFamily="2" charset="-122"/>
              </a:rPr>
              <a:t>    </a:t>
            </a:r>
            <a:r>
              <a:rPr kumimoji="0" lang="en-US" altLang="zh-CN" sz="3200" dirty="0" smtClean="0">
                <a:solidFill>
                  <a:srgbClr val="000066"/>
                </a:solidFill>
                <a:effectLst>
                  <a:outerShdw blurRad="38100" dist="38100" dir="2700000" algn="tl">
                    <a:srgbClr val="C0C0C0"/>
                  </a:outerShdw>
                </a:effectLst>
                <a:latin typeface="Times" charset="0"/>
                <a:ea typeface="宋体" pitchFamily="2" charset="-122"/>
              </a:rPr>
              <a:t>0 </a:t>
            </a:r>
            <a:r>
              <a:rPr kumimoji="0" lang="en-US" altLang="zh-CN" sz="3200" dirty="0">
                <a:solidFill>
                  <a:srgbClr val="000066"/>
                </a:solidFill>
                <a:effectLst>
                  <a:outerShdw blurRad="38100" dist="38100" dir="2700000" algn="tl">
                    <a:srgbClr val="C0C0C0"/>
                  </a:outerShdw>
                </a:effectLst>
                <a:latin typeface="Times" charset="0"/>
                <a:ea typeface="宋体" pitchFamily="2" charset="-122"/>
              </a:rPr>
              <a:t>0</a:t>
            </a:r>
            <a:r>
              <a:rPr kumimoji="0" lang="en-US" altLang="zh-CN" sz="3200" dirty="0">
                <a:solidFill>
                  <a:schemeClr val="bg1"/>
                </a:solidFill>
                <a:effectLst>
                  <a:outerShdw blurRad="38100" dist="38100" dir="2700000" algn="tl">
                    <a:srgbClr val="C0C0C0"/>
                  </a:outerShdw>
                </a:effectLst>
                <a:latin typeface="Times" charset="0"/>
                <a:ea typeface="宋体" pitchFamily="2" charset="-122"/>
              </a:rPr>
              <a:t> </a:t>
            </a:r>
            <a:r>
              <a:rPr kumimoji="0" lang="en-US" altLang="zh-CN" sz="3200" dirty="0">
                <a:solidFill>
                  <a:schemeClr val="hlink"/>
                </a:solidFill>
                <a:effectLst>
                  <a:outerShdw blurRad="38100" dist="38100" dir="2700000" algn="tl">
                    <a:srgbClr val="C0C0C0"/>
                  </a:outerShdw>
                </a:effectLst>
                <a:latin typeface="Times" charset="0"/>
                <a:ea typeface="宋体" pitchFamily="2" charset="-122"/>
              </a:rPr>
              <a:t>1</a:t>
            </a:r>
            <a:r>
              <a:rPr kumimoji="0" lang="en-US" altLang="zh-CN" sz="3200" dirty="0">
                <a:solidFill>
                  <a:srgbClr val="000066"/>
                </a:solidFill>
                <a:effectLst>
                  <a:outerShdw blurRad="38100" dist="38100" dir="2700000" algn="tl">
                    <a:srgbClr val="C0C0C0"/>
                  </a:outerShdw>
                </a:effectLst>
                <a:latin typeface="Times" charset="0"/>
                <a:ea typeface="宋体" pitchFamily="2" charset="-122"/>
              </a:rPr>
              <a:t> 0 0 0 0 0</a:t>
            </a:r>
            <a:br>
              <a:rPr kumimoji="0" lang="en-US" altLang="zh-CN" sz="3200" dirty="0">
                <a:solidFill>
                  <a:srgbClr val="000066"/>
                </a:solidFill>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effectLst>
                  <a:outerShdw blurRad="38100" dist="38100" dir="2700000" algn="tl">
                    <a:srgbClr val="C0C0C0"/>
                  </a:outerShdw>
                </a:effectLst>
                <a:latin typeface="Times" charset="0"/>
                <a:ea typeface="宋体" pitchFamily="2" charset="-122"/>
              </a:rPr>
              <a:t>---------------------</a:t>
            </a:r>
            <a:r>
              <a:rPr kumimoji="0" lang="en-US" altLang="zh-CN" sz="3200" i="1" dirty="0">
                <a:effectLst>
                  <a:outerShdw blurRad="38100" dist="38100" dir="2700000" algn="tl">
                    <a:srgbClr val="C0C0C0"/>
                  </a:outerShdw>
                </a:effectLst>
                <a:latin typeface="Times" charset="0"/>
                <a:ea typeface="宋体" pitchFamily="2" charset="-122"/>
              </a:rPr>
              <a:t/>
            </a:r>
            <a:br>
              <a:rPr kumimoji="0" lang="en-US" altLang="zh-CN" sz="3200" i="1" dirty="0">
                <a:effectLst>
                  <a:outerShdw blurRad="38100" dist="38100" dir="2700000" algn="tl">
                    <a:srgbClr val="C0C0C0"/>
                  </a:outerShdw>
                </a:effectLst>
                <a:latin typeface="Times" charset="0"/>
                <a:ea typeface="宋体" pitchFamily="2" charset="-122"/>
              </a:rPr>
            </a:b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Result  </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dirty="0" smtClean="0">
                <a:solidFill>
                  <a:schemeClr val="bg2"/>
                </a:solidFill>
                <a:effectLst>
                  <a:outerShdw blurRad="38100" dist="38100" dir="2700000" algn="tl">
                    <a:srgbClr val="C0C0C0"/>
                  </a:outerShdw>
                </a:effectLst>
                <a:latin typeface="Times" charset="0"/>
                <a:ea typeface="宋体" pitchFamily="2" charset="-122"/>
              </a:rPr>
              <a:t>1 </a:t>
            </a:r>
            <a:r>
              <a:rPr kumimoji="0" lang="en-US" altLang="zh-CN" sz="3200" dirty="0">
                <a:solidFill>
                  <a:schemeClr val="bg2"/>
                </a:solidFill>
                <a:effectLst>
                  <a:outerShdw blurRad="38100" dist="38100" dir="2700000" algn="tl">
                    <a:srgbClr val="C0C0C0"/>
                  </a:outerShdw>
                </a:effectLst>
                <a:latin typeface="Times" charset="0"/>
                <a:ea typeface="宋体" pitchFamily="2" charset="-122"/>
              </a:rPr>
              <a:t>0 </a:t>
            </a:r>
            <a:r>
              <a:rPr kumimoji="0" lang="en-US" altLang="zh-CN" sz="3200" dirty="0">
                <a:solidFill>
                  <a:schemeClr val="hlink"/>
                </a:solidFill>
                <a:effectLst>
                  <a:outerShdw blurRad="38100" dist="38100" dir="2700000" algn="tl">
                    <a:srgbClr val="C0C0C0"/>
                  </a:outerShdw>
                </a:effectLst>
                <a:latin typeface="Times" charset="0"/>
                <a:ea typeface="宋体" pitchFamily="2" charset="-122"/>
              </a:rPr>
              <a:t>1</a:t>
            </a:r>
            <a:r>
              <a:rPr kumimoji="0" lang="en-US" altLang="zh-CN" sz="3200" dirty="0">
                <a:solidFill>
                  <a:schemeClr val="bg2"/>
                </a:solidFill>
                <a:effectLst>
                  <a:outerShdw blurRad="38100" dist="38100" dir="2700000" algn="tl">
                    <a:srgbClr val="C0C0C0"/>
                  </a:outerShdw>
                </a:effectLst>
                <a:latin typeface="Times" charset="0"/>
                <a:ea typeface="宋体" pitchFamily="2" charset="-122"/>
              </a:rPr>
              <a:t> 0 0 1 1 1</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Text Box 2"/>
          <p:cNvSpPr txBox="1">
            <a:spLocks noChangeArrowheads="1"/>
          </p:cNvSpPr>
          <p:nvPr/>
        </p:nvSpPr>
        <p:spPr bwMode="auto">
          <a:xfrm>
            <a:off x="280988" y="1169988"/>
            <a:ext cx="8661400" cy="6352508"/>
          </a:xfrm>
          <a:prstGeom prst="rect">
            <a:avLst/>
          </a:prstGeom>
          <a:noFill/>
          <a:ln w="3175">
            <a:noFill/>
            <a:miter lim="800000"/>
            <a:headEnd/>
            <a:tailEnd/>
          </a:ln>
          <a:effectLst/>
        </p:spPr>
        <p:txBody>
          <a:bodyPr>
            <a:spAutoFit/>
          </a:bodyPr>
          <a:lstStyle/>
          <a:p>
            <a:pPr marL="914400" lvl="1" indent="-457200"/>
            <a:r>
              <a:rPr lang="zh-CN" altLang="en-US" dirty="0"/>
              <a:t>反转（</a:t>
            </a:r>
            <a:r>
              <a:rPr lang="en-US" altLang="zh-CN" dirty="0"/>
              <a:t>0</a:t>
            </a:r>
            <a:r>
              <a:rPr lang="zh-CN" altLang="en-US" dirty="0"/>
              <a:t>变</a:t>
            </a:r>
            <a:r>
              <a:rPr lang="en-US" altLang="zh-CN" dirty="0"/>
              <a:t>1</a:t>
            </a:r>
            <a:r>
              <a:rPr lang="zh-CN" altLang="en-US" dirty="0"/>
              <a:t>，</a:t>
            </a:r>
            <a:r>
              <a:rPr lang="en-US" altLang="zh-CN" dirty="0"/>
              <a:t>1</a:t>
            </a:r>
            <a:r>
              <a:rPr lang="zh-CN" altLang="en-US" dirty="0"/>
              <a:t>变</a:t>
            </a:r>
            <a:r>
              <a:rPr lang="en-US" altLang="zh-CN" dirty="0"/>
              <a:t>0</a:t>
            </a:r>
            <a:r>
              <a:rPr lang="zh-CN" altLang="en-US" dirty="0"/>
              <a:t>）</a:t>
            </a:r>
          </a:p>
          <a:p>
            <a:pPr marL="1371600" lvl="2" indent="-457200">
              <a:buFont typeface="Wingdings" pitchFamily="2" charset="2"/>
              <a:buAutoNum type="arabicPeriod"/>
            </a:pPr>
            <a:r>
              <a:rPr lang="zh-CN" altLang="en-US" dirty="0">
                <a:solidFill>
                  <a:srgbClr val="4D4D4D"/>
                </a:solidFill>
              </a:rPr>
              <a:t>原则：</a:t>
            </a:r>
            <a:r>
              <a:rPr lang="zh-CN" altLang="en-US" dirty="0" smtClean="0">
                <a:solidFill>
                  <a:srgbClr val="4D4D4D"/>
                </a:solidFill>
              </a:rPr>
              <a:t>设置与目标</a:t>
            </a:r>
            <a:r>
              <a:rPr lang="zh-CN" altLang="en-US" dirty="0">
                <a:solidFill>
                  <a:srgbClr val="4D4D4D"/>
                </a:solidFill>
              </a:rPr>
              <a:t>位模式</a:t>
            </a:r>
            <a:r>
              <a:rPr lang="zh-CN" altLang="en-US" dirty="0">
                <a:solidFill>
                  <a:srgbClr val="FF0000"/>
                </a:solidFill>
              </a:rPr>
              <a:t>同位数</a:t>
            </a:r>
            <a:r>
              <a:rPr lang="zh-CN" altLang="en-US" dirty="0">
                <a:solidFill>
                  <a:srgbClr val="4D4D4D"/>
                </a:solidFill>
              </a:rPr>
              <a:t>的掩码进行</a:t>
            </a:r>
            <a:r>
              <a:rPr lang="zh-CN" altLang="en-US" dirty="0">
                <a:solidFill>
                  <a:srgbClr val="FF0000"/>
                </a:solidFill>
              </a:rPr>
              <a:t>异或运算</a:t>
            </a:r>
          </a:p>
          <a:p>
            <a:pPr marL="1371600" lvl="2" indent="-457200">
              <a:buFont typeface="Wingdings" pitchFamily="2" charset="2"/>
              <a:buAutoNum type="arabicPeriod"/>
            </a:pPr>
            <a:r>
              <a:rPr lang="zh-CN" altLang="en-US" dirty="0"/>
              <a:t>掩码设置方法</a:t>
            </a:r>
          </a:p>
          <a:p>
            <a:pPr marL="1828800" lvl="3" indent="-457200">
              <a:buFont typeface="Wingdings" pitchFamily="2" charset="2"/>
              <a:buNone/>
            </a:pPr>
            <a:r>
              <a:rPr lang="zh-CN" altLang="en-US" dirty="0"/>
              <a:t>  对应目标</a:t>
            </a:r>
            <a:r>
              <a:rPr lang="zh-CN" altLang="zh-CN" dirty="0"/>
              <a:t>位模式</a:t>
            </a:r>
            <a:r>
              <a:rPr lang="zh-CN" altLang="en-US" dirty="0"/>
              <a:t>中需要反转的相应掩码位设为</a:t>
            </a:r>
            <a:r>
              <a:rPr lang="en-US" altLang="zh-CN" dirty="0"/>
              <a:t>1</a:t>
            </a:r>
            <a:r>
              <a:rPr lang="zh-CN" altLang="en-US" dirty="0"/>
              <a:t>；保持不变的相应位设为</a:t>
            </a:r>
            <a:r>
              <a:rPr lang="en-US" altLang="zh-CN" dirty="0"/>
              <a:t>0</a:t>
            </a:r>
          </a:p>
          <a:p>
            <a:pPr marL="1371600" lvl="2" indent="-457200">
              <a:buFont typeface="Wingdings" pitchFamily="2" charset="2"/>
              <a:buAutoNum type="arabicPeriod"/>
            </a:pPr>
            <a:r>
              <a:rPr lang="zh-CN" altLang="en-US" dirty="0"/>
              <a:t>例子    目标：</a:t>
            </a:r>
            <a:r>
              <a:rPr lang="en-US" altLang="zh-CN" dirty="0">
                <a:solidFill>
                  <a:srgbClr val="FF0000"/>
                </a:solidFill>
              </a:rPr>
              <a:t>10100</a:t>
            </a:r>
            <a:r>
              <a:rPr lang="en-US" altLang="zh-CN" dirty="0">
                <a:solidFill>
                  <a:srgbClr val="0000FF"/>
                </a:solidFill>
              </a:rPr>
              <a:t>110</a:t>
            </a:r>
          </a:p>
          <a:p>
            <a:pPr marL="1371600" lvl="2" indent="-457200">
              <a:buFont typeface="Wingdings" pitchFamily="2" charset="2"/>
              <a:buNone/>
            </a:pPr>
            <a:r>
              <a:rPr lang="en-US" altLang="zh-CN" dirty="0"/>
              <a:t>           </a:t>
            </a:r>
            <a:r>
              <a:rPr lang="zh-CN" altLang="en-US" dirty="0"/>
              <a:t>掩码：</a:t>
            </a:r>
            <a:r>
              <a:rPr lang="en-US" altLang="zh-CN" dirty="0">
                <a:solidFill>
                  <a:srgbClr val="663300"/>
                </a:solidFill>
              </a:rPr>
              <a:t>11111</a:t>
            </a:r>
            <a:r>
              <a:rPr lang="en-US" altLang="zh-CN" dirty="0">
                <a:solidFill>
                  <a:srgbClr val="006600"/>
                </a:solidFill>
              </a:rPr>
              <a:t>000</a:t>
            </a:r>
          </a:p>
          <a:p>
            <a:pPr marL="1371600" lvl="2" indent="-457200">
              <a:buFont typeface="Wingdings" pitchFamily="2" charset="2"/>
              <a:buNone/>
            </a:pPr>
            <a:r>
              <a:rPr lang="en-US" altLang="zh-CN" dirty="0"/>
              <a:t>			   </a:t>
            </a:r>
            <a:r>
              <a:rPr lang="zh-CN" altLang="en-US" dirty="0"/>
              <a:t>结果：</a:t>
            </a:r>
            <a:r>
              <a:rPr lang="en-US" altLang="zh-CN" dirty="0">
                <a:solidFill>
                  <a:srgbClr val="CC6600"/>
                </a:solidFill>
              </a:rPr>
              <a:t>01011</a:t>
            </a:r>
            <a:r>
              <a:rPr lang="en-US" altLang="zh-CN" dirty="0">
                <a:solidFill>
                  <a:srgbClr val="0000FF"/>
                </a:solidFill>
              </a:rPr>
              <a:t>110</a:t>
            </a:r>
          </a:p>
          <a:p>
            <a:pPr marL="1828800" lvl="3" indent="-457200"/>
            <a:endParaRPr lang="en-US" altLang="zh-CN" b="0" dirty="0">
              <a:solidFill>
                <a:srgbClr val="4D4D4D"/>
              </a:solidFill>
            </a:endParaRPr>
          </a:p>
        </p:txBody>
      </p:sp>
      <p:sp>
        <p:nvSpPr>
          <p:cNvPr id="1176579" name="Text Box 3"/>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pPr>
            <a:r>
              <a:rPr lang="en-US" altLang="zh-CN" sz="3200">
                <a:solidFill>
                  <a:srgbClr val="FF0000"/>
                </a:solidFill>
                <a:latin typeface="宋体" pitchFamily="2" charset="-122"/>
                <a:ea typeface="宋体" pitchFamily="2" charset="-122"/>
              </a:rPr>
              <a:t> </a:t>
            </a:r>
            <a:endParaRPr lang="en-US" altLang="zh-CN" sz="3200">
              <a:solidFill>
                <a:schemeClr val="tx2"/>
              </a:solidFill>
            </a:endParaRPr>
          </a:p>
        </p:txBody>
      </p:sp>
      <p:sp>
        <p:nvSpPr>
          <p:cNvPr id="1176580" name="Text Box 4"/>
          <p:cNvSpPr txBox="1">
            <a:spLocks noChangeArrowheads="1"/>
          </p:cNvSpPr>
          <p:nvPr/>
        </p:nvSpPr>
        <p:spPr bwMode="auto">
          <a:xfrm>
            <a:off x="2582863" y="174625"/>
            <a:ext cx="4094162" cy="585788"/>
          </a:xfrm>
          <a:prstGeom prst="rect">
            <a:avLst/>
          </a:prstGeom>
          <a:noFill/>
          <a:ln w="9525">
            <a:noFill/>
            <a:miter lim="800000"/>
            <a:headEnd/>
            <a:tailEnd/>
          </a:ln>
          <a:effectLst/>
        </p:spPr>
        <p:txBody>
          <a:bodyPr lIns="92075" tIns="46038" rIns="92075" bIns="46038">
            <a:spAutoFit/>
          </a:bodyPr>
          <a:lstStyle/>
          <a:p>
            <a:pPr algn="ctr">
              <a:spcBef>
                <a:spcPct val="50000"/>
              </a:spcBef>
              <a:buFont typeface="Wingdings" pitchFamily="2" charset="2"/>
              <a:buNone/>
            </a:pPr>
            <a:r>
              <a:rPr lang="zh-CN" altLang="en-US">
                <a:solidFill>
                  <a:schemeClr val="tx2"/>
                </a:solidFill>
              </a:rPr>
              <a:t>逻辑运算</a:t>
            </a:r>
          </a:p>
        </p:txBody>
      </p:sp>
      <p:sp>
        <p:nvSpPr>
          <p:cNvPr id="1176581" name="Rectangle 5"/>
          <p:cNvSpPr>
            <a:spLocks noChangeArrowheads="1"/>
          </p:cNvSpPr>
          <p:nvPr/>
        </p:nvSpPr>
        <p:spPr bwMode="auto">
          <a:xfrm>
            <a:off x="2351088" y="4165600"/>
            <a:ext cx="3787775" cy="1973263"/>
          </a:xfrm>
          <a:prstGeom prst="rect">
            <a:avLst/>
          </a:prstGeom>
          <a:noFill/>
          <a:ln w="9525">
            <a:noFill/>
            <a:miter lim="800000"/>
            <a:headEnd/>
            <a:tailEnd/>
          </a:ln>
          <a:effectLst/>
        </p:spPr>
        <p:txBody>
          <a:bodyPr wrap="none" lIns="92075" tIns="46038" rIns="92075" bIns="46038" anchor="ct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Text Box 2"/>
          <p:cNvSpPr txBox="1">
            <a:spLocks noChangeArrowheads="1"/>
          </p:cNvSpPr>
          <p:nvPr/>
        </p:nvSpPr>
        <p:spPr bwMode="auto">
          <a:xfrm>
            <a:off x="60325" y="0"/>
            <a:ext cx="1184275" cy="3365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1600">
                <a:latin typeface="Times New Roman" pitchFamily="18" charset="0"/>
                <a:ea typeface="宋体" pitchFamily="2" charset="-122"/>
              </a:rPr>
              <a:t>Figure 4-16</a:t>
            </a:r>
          </a:p>
        </p:txBody>
      </p:sp>
      <p:sp>
        <p:nvSpPr>
          <p:cNvPr id="1217539" name="Text Box 3"/>
          <p:cNvSpPr txBox="1">
            <a:spLocks noChangeArrowheads="1"/>
          </p:cNvSpPr>
          <p:nvPr/>
        </p:nvSpPr>
        <p:spPr bwMode="auto">
          <a:xfrm>
            <a:off x="2133600" y="152400"/>
            <a:ext cx="5735638" cy="579438"/>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a:solidFill>
                  <a:srgbClr val="000066"/>
                </a:solidFill>
                <a:latin typeface="Times New Roman" pitchFamily="18" charset="0"/>
                <a:ea typeface="宋体" pitchFamily="2" charset="-122"/>
              </a:rPr>
              <a:t>Example of flipping specific bits</a:t>
            </a:r>
          </a:p>
        </p:txBody>
      </p:sp>
      <p:pic>
        <p:nvPicPr>
          <p:cNvPr id="1217540" name="Picture 4"/>
          <p:cNvPicPr>
            <a:picLocks noChangeAspect="1" noChangeArrowheads="1"/>
          </p:cNvPicPr>
          <p:nvPr/>
        </p:nvPicPr>
        <p:blipFill>
          <a:blip r:embed="rId2" cstate="print"/>
          <a:srcRect/>
          <a:stretch>
            <a:fillRect/>
          </a:stretch>
        </p:blipFill>
        <p:spPr bwMode="auto">
          <a:xfrm>
            <a:off x="198438" y="1771650"/>
            <a:ext cx="8564562" cy="348615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62" name="Text Box 2"/>
          <p:cNvSpPr txBox="1">
            <a:spLocks noChangeArrowheads="1"/>
          </p:cNvSpPr>
          <p:nvPr/>
        </p:nvSpPr>
        <p:spPr bwMode="auto">
          <a:xfrm>
            <a:off x="39688" y="30163"/>
            <a:ext cx="22209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15</a:t>
            </a:r>
          </a:p>
        </p:txBody>
      </p:sp>
      <p:sp>
        <p:nvSpPr>
          <p:cNvPr id="1218563" name="Rectangle 3"/>
          <p:cNvSpPr>
            <a:spLocks noChangeArrowheads="1"/>
          </p:cNvSpPr>
          <p:nvPr/>
        </p:nvSpPr>
        <p:spPr bwMode="auto">
          <a:xfrm>
            <a:off x="76200" y="838200"/>
            <a:ext cx="8458200" cy="1066800"/>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b="0">
                <a:latin typeface="Times" charset="0"/>
                <a:ea typeface="宋体" pitchFamily="2" charset="-122"/>
              </a:rPr>
              <a:t>Use a mask to flip the 5 leftmost bits of a pattern. Test the mask with the pattern 10100110.</a:t>
            </a:r>
          </a:p>
        </p:txBody>
      </p:sp>
      <p:sp>
        <p:nvSpPr>
          <p:cNvPr id="1218564" name="Text Box 4"/>
          <p:cNvSpPr txBox="1">
            <a:spLocks noChangeArrowheads="1"/>
          </p:cNvSpPr>
          <p:nvPr/>
        </p:nvSpPr>
        <p:spPr bwMode="auto">
          <a:xfrm>
            <a:off x="228600" y="24384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
        <p:nvSpPr>
          <p:cNvPr id="1218565" name="Rectangle 5"/>
          <p:cNvSpPr>
            <a:spLocks noChangeArrowheads="1"/>
          </p:cNvSpPr>
          <p:nvPr/>
        </p:nvSpPr>
        <p:spPr bwMode="auto">
          <a:xfrm>
            <a:off x="304800" y="3165475"/>
            <a:ext cx="8382000" cy="2062103"/>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i="1" dirty="0">
                <a:effectLst>
                  <a:outerShdw blurRad="38100" dist="38100" dir="2700000" algn="tl">
                    <a:srgbClr val="C0C0C0"/>
                  </a:outerShdw>
                </a:effectLst>
                <a:latin typeface="Times" charset="0"/>
                <a:ea typeface="宋体" pitchFamily="2" charset="-122"/>
              </a:rPr>
              <a:t>Target  		</a:t>
            </a:r>
            <a:r>
              <a:rPr kumimoji="0" lang="en-US" altLang="zh-CN" sz="3200" i="1" dirty="0" smtClean="0">
                <a:effectLst>
                  <a:outerShdw blurRad="38100" dist="38100" dir="2700000" algn="tl">
                    <a:srgbClr val="C0C0C0"/>
                  </a:outerShdw>
                </a:effectLst>
                <a:latin typeface="Times" charset="0"/>
                <a:ea typeface="宋体" pitchFamily="2" charset="-122"/>
              </a:rPr>
              <a:t>   </a:t>
            </a:r>
            <a:r>
              <a:rPr kumimoji="0" lang="en-US" altLang="zh-CN" sz="3200" dirty="0" smtClean="0">
                <a:effectLst>
                  <a:outerShdw blurRad="38100" dist="38100" dir="2700000" algn="tl">
                    <a:srgbClr val="C0C0C0"/>
                  </a:outerShdw>
                </a:effectLst>
                <a:latin typeface="Times" charset="0"/>
                <a:ea typeface="宋体" pitchFamily="2" charset="-122"/>
              </a:rPr>
              <a:t>1 </a:t>
            </a:r>
            <a:r>
              <a:rPr kumimoji="0" lang="en-US" altLang="zh-CN" sz="3200" dirty="0">
                <a:effectLst>
                  <a:outerShdw blurRad="38100" dist="38100" dir="2700000" algn="tl">
                    <a:srgbClr val="C0C0C0"/>
                  </a:outerShdw>
                </a:effectLst>
                <a:latin typeface="Times" charset="0"/>
                <a:ea typeface="宋体" pitchFamily="2" charset="-122"/>
              </a:rPr>
              <a:t>0 1 0 0 1 1 0</a:t>
            </a:r>
            <a:r>
              <a:rPr kumimoji="0" lang="en-US" altLang="zh-CN" sz="3200" i="1" dirty="0">
                <a:effectLst>
                  <a:outerShdw blurRad="38100" dist="38100" dir="2700000" algn="tl">
                    <a:srgbClr val="C0C0C0"/>
                  </a:outerShdw>
                </a:effectLst>
                <a:latin typeface="Times" charset="0"/>
                <a:ea typeface="宋体" pitchFamily="2" charset="-122"/>
              </a:rPr>
              <a:t>       </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XOR</a:t>
            </a:r>
            <a:br>
              <a:rPr kumimoji="0" lang="en-US" altLang="zh-CN" sz="3200" i="1" dirty="0">
                <a:solidFill>
                  <a:schemeClr val="bg2"/>
                </a:solidFill>
                <a:effectLst>
                  <a:outerShdw blurRad="38100" dist="38100" dir="2700000" algn="tl">
                    <a:srgbClr val="C0C0C0"/>
                  </a:outerShdw>
                </a:effectLst>
                <a:latin typeface="Times" charset="0"/>
                <a:ea typeface="宋体" pitchFamily="2" charset="-122"/>
              </a:rPr>
            </a:b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 </a:t>
            </a: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Mask</a:t>
            </a:r>
            <a:r>
              <a:rPr kumimoji="0" lang="en-US" altLang="zh-CN" sz="3200" i="1" dirty="0">
                <a:solidFill>
                  <a:schemeClr val="bg2"/>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bg2"/>
                </a:solidFill>
                <a:effectLst>
                  <a:outerShdw blurRad="38100" dist="38100" dir="2700000" algn="tl">
                    <a:srgbClr val="C0C0C0"/>
                  </a:outerShdw>
                </a:effectLst>
                <a:latin typeface="Times" charset="0"/>
                <a:ea typeface="宋体" pitchFamily="2" charset="-122"/>
              </a:rPr>
              <a:t>   </a:t>
            </a:r>
            <a:r>
              <a:rPr kumimoji="0" lang="en-US" altLang="zh-CN" sz="3200" dirty="0" smtClean="0">
                <a:solidFill>
                  <a:schemeClr val="hlink"/>
                </a:solidFill>
                <a:effectLst>
                  <a:outerShdw blurRad="38100" dist="38100" dir="2700000" algn="tl">
                    <a:srgbClr val="C0C0C0"/>
                  </a:outerShdw>
                </a:effectLst>
                <a:latin typeface="Times" charset="0"/>
                <a:ea typeface="宋体" pitchFamily="2" charset="-122"/>
              </a:rPr>
              <a:t>1 </a:t>
            </a:r>
            <a:r>
              <a:rPr kumimoji="0" lang="en-US" altLang="zh-CN" sz="3200" dirty="0">
                <a:solidFill>
                  <a:schemeClr val="hlink"/>
                </a:solidFill>
                <a:effectLst>
                  <a:outerShdw blurRad="38100" dist="38100" dir="2700000" algn="tl">
                    <a:srgbClr val="C0C0C0"/>
                  </a:outerShdw>
                </a:effectLst>
                <a:latin typeface="Times" charset="0"/>
                <a:ea typeface="宋体" pitchFamily="2" charset="-122"/>
              </a:rPr>
              <a:t>1 1 1 1</a:t>
            </a:r>
            <a:r>
              <a:rPr kumimoji="0" lang="en-US" altLang="zh-CN" sz="3200" dirty="0">
                <a:effectLst>
                  <a:outerShdw blurRad="38100" dist="38100" dir="2700000" algn="tl">
                    <a:srgbClr val="C0C0C0"/>
                  </a:outerShdw>
                </a:effectLst>
                <a:latin typeface="Times" charset="0"/>
                <a:ea typeface="宋体" pitchFamily="2" charset="-122"/>
              </a:rPr>
              <a:t> </a:t>
            </a:r>
            <a:r>
              <a:rPr kumimoji="0" lang="en-US" altLang="zh-CN" sz="3200" dirty="0">
                <a:solidFill>
                  <a:srgbClr val="000000"/>
                </a:solidFill>
                <a:effectLst>
                  <a:outerShdw blurRad="38100" dist="38100" dir="2700000" algn="tl">
                    <a:srgbClr val="C0C0C0"/>
                  </a:outerShdw>
                </a:effectLst>
                <a:latin typeface="Times" charset="0"/>
                <a:ea typeface="宋体" pitchFamily="2" charset="-122"/>
              </a:rPr>
              <a:t>0 0 0</a:t>
            </a:r>
            <a:r>
              <a:rPr kumimoji="0" lang="en-US" altLang="zh-CN" sz="3200" dirty="0">
                <a:effectLst>
                  <a:outerShdw blurRad="38100" dist="38100" dir="2700000" algn="tl">
                    <a:srgbClr val="C0C0C0"/>
                  </a:outerShdw>
                </a:effectLst>
                <a:latin typeface="Times" charset="0"/>
                <a:ea typeface="宋体" pitchFamily="2" charset="-122"/>
              </a:rPr>
              <a:t/>
            </a:r>
            <a:br>
              <a:rPr kumimoji="0" lang="en-US" altLang="zh-CN" sz="3200" dirty="0">
                <a:effectLst>
                  <a:outerShdw blurRad="38100" dist="38100" dir="2700000" algn="tl">
                    <a:srgbClr val="C0C0C0"/>
                  </a:outerShdw>
                </a:effectLst>
                <a:latin typeface="Times" charset="0"/>
                <a:ea typeface="宋体" pitchFamily="2" charset="-122"/>
              </a:rPr>
            </a:br>
            <a:r>
              <a:rPr kumimoji="0" lang="en-US" altLang="zh-CN" sz="32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solidFill>
                  <a:schemeClr val="hlink"/>
                </a:solidFill>
                <a:effectLst>
                  <a:outerShdw blurRad="38100" dist="38100" dir="2700000" algn="tl">
                    <a:srgbClr val="C0C0C0"/>
                  </a:outerShdw>
                </a:effectLst>
                <a:latin typeface="Times" charset="0"/>
                <a:ea typeface="宋体" pitchFamily="2" charset="-122"/>
              </a:rPr>
              <a:t>  </a:t>
            </a:r>
            <a:r>
              <a:rPr kumimoji="0" lang="en-US" altLang="zh-CN" sz="3200" i="1" dirty="0" smtClean="0">
                <a:effectLst>
                  <a:outerShdw blurRad="38100" dist="38100" dir="2700000" algn="tl">
                    <a:srgbClr val="C0C0C0"/>
                  </a:outerShdw>
                </a:effectLst>
                <a:latin typeface="Times" charset="0"/>
                <a:ea typeface="宋体" pitchFamily="2" charset="-122"/>
              </a:rPr>
              <a:t>----------------------</a:t>
            </a:r>
            <a:r>
              <a:rPr kumimoji="0" lang="en-US" altLang="zh-CN" sz="3200" i="1" dirty="0">
                <a:effectLst>
                  <a:outerShdw blurRad="38100" dist="38100" dir="2700000" algn="tl">
                    <a:srgbClr val="C0C0C0"/>
                  </a:outerShdw>
                </a:effectLst>
                <a:latin typeface="Times" charset="0"/>
                <a:ea typeface="宋体" pitchFamily="2" charset="-122"/>
              </a:rPr>
              <a:t/>
            </a:r>
            <a:br>
              <a:rPr kumimoji="0" lang="en-US" altLang="zh-CN" sz="3200" i="1" dirty="0">
                <a:effectLst>
                  <a:outerShdw blurRad="38100" dist="38100" dir="2700000" algn="tl">
                    <a:srgbClr val="C0C0C0"/>
                  </a:outerShdw>
                </a:effectLst>
                <a:latin typeface="Times" charset="0"/>
                <a:ea typeface="宋体" pitchFamily="2" charset="-122"/>
              </a:rPr>
            </a:br>
            <a:r>
              <a:rPr kumimoji="0" lang="en-US" altLang="zh-CN" sz="3200" i="1" dirty="0">
                <a:effectLst>
                  <a:outerShdw blurRad="38100" dist="38100" dir="2700000" algn="tl">
                    <a:srgbClr val="C0C0C0"/>
                  </a:outerShdw>
                </a:effectLst>
                <a:latin typeface="Times" charset="0"/>
                <a:ea typeface="宋体" pitchFamily="2" charset="-122"/>
              </a:rPr>
              <a:t>Result                 </a:t>
            </a:r>
            <a:r>
              <a:rPr kumimoji="0" lang="en-US" altLang="zh-CN" sz="3200" i="1" dirty="0" smtClean="0">
                <a:effectLst>
                  <a:outerShdw blurRad="38100" dist="38100" dir="2700000" algn="tl">
                    <a:srgbClr val="C0C0C0"/>
                  </a:outerShdw>
                </a:effectLst>
                <a:latin typeface="Times" charset="0"/>
                <a:ea typeface="宋体" pitchFamily="2" charset="-122"/>
              </a:rPr>
              <a:t>  </a:t>
            </a:r>
            <a:r>
              <a:rPr kumimoji="0" lang="en-US" altLang="zh-CN" sz="3200" dirty="0" smtClean="0">
                <a:solidFill>
                  <a:schemeClr val="hlink"/>
                </a:solidFill>
                <a:effectLst>
                  <a:outerShdw blurRad="38100" dist="38100" dir="2700000" algn="tl">
                    <a:srgbClr val="C0C0C0"/>
                  </a:outerShdw>
                </a:effectLst>
                <a:latin typeface="Times" charset="0"/>
                <a:ea typeface="宋体" pitchFamily="2" charset="-122"/>
              </a:rPr>
              <a:t>0 </a:t>
            </a:r>
            <a:r>
              <a:rPr kumimoji="0" lang="en-US" altLang="zh-CN" sz="3200" dirty="0">
                <a:solidFill>
                  <a:schemeClr val="hlink"/>
                </a:solidFill>
                <a:effectLst>
                  <a:outerShdw blurRad="38100" dist="38100" dir="2700000" algn="tl">
                    <a:srgbClr val="C0C0C0"/>
                  </a:outerShdw>
                </a:effectLst>
                <a:latin typeface="Times" charset="0"/>
                <a:ea typeface="宋体" pitchFamily="2" charset="-122"/>
              </a:rPr>
              <a:t>1 0 1 1</a:t>
            </a:r>
            <a:r>
              <a:rPr kumimoji="0" lang="en-US" altLang="zh-CN" sz="3200" dirty="0">
                <a:effectLst>
                  <a:outerShdw blurRad="38100" dist="38100" dir="2700000" algn="tl">
                    <a:srgbClr val="C0C0C0"/>
                  </a:outerShdw>
                </a:effectLst>
                <a:latin typeface="Times" charset="0"/>
                <a:ea typeface="宋体" pitchFamily="2" charset="-122"/>
              </a:rPr>
              <a:t> 1 1 0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Text Box 2"/>
          <p:cNvSpPr txBox="1">
            <a:spLocks noChangeArrowheads="1"/>
          </p:cNvSpPr>
          <p:nvPr/>
        </p:nvSpPr>
        <p:spPr bwMode="auto">
          <a:xfrm>
            <a:off x="280988" y="1169988"/>
            <a:ext cx="8661400" cy="4205287"/>
          </a:xfrm>
          <a:prstGeom prst="rect">
            <a:avLst/>
          </a:prstGeom>
          <a:noFill/>
          <a:ln w="3175">
            <a:noFill/>
            <a:miter lim="800000"/>
            <a:headEnd/>
            <a:tailEnd/>
          </a:ln>
          <a:effectLst/>
        </p:spPr>
        <p:txBody>
          <a:bodyPr>
            <a:spAutoFit/>
          </a:bodyPr>
          <a:lstStyle/>
          <a:p>
            <a:pPr marL="1371600" lvl="2" indent="-457200"/>
            <a:r>
              <a:rPr lang="zh-CN" altLang="en-US"/>
              <a:t>移位</a:t>
            </a:r>
          </a:p>
          <a:p>
            <a:pPr marL="1828800" lvl="3" indent="-457200">
              <a:buFont typeface="Wingdings" pitchFamily="2" charset="2"/>
              <a:buAutoNum type="arabicPeriod"/>
            </a:pPr>
            <a:r>
              <a:rPr lang="zh-CN" altLang="en-US"/>
              <a:t>逻辑左移，逻辑右移</a:t>
            </a:r>
          </a:p>
          <a:p>
            <a:pPr marL="2286000" lvl="4" indent="-457200">
              <a:buFont typeface="Wingdings" pitchFamily="2" charset="2"/>
              <a:buNone/>
            </a:pPr>
            <a:r>
              <a:rPr lang="zh-CN" altLang="en-US"/>
              <a:t>不考虑符号位</a:t>
            </a:r>
          </a:p>
          <a:p>
            <a:pPr marL="1828800" lvl="3" indent="-457200">
              <a:buFont typeface="Wingdings" pitchFamily="2" charset="2"/>
              <a:buAutoNum type="arabicPeriod"/>
            </a:pPr>
            <a:r>
              <a:rPr lang="zh-CN" altLang="en-US"/>
              <a:t>算术左移，算术右移</a:t>
            </a:r>
          </a:p>
          <a:p>
            <a:pPr marL="2286000" lvl="4" indent="-457200">
              <a:buFont typeface="Wingdings" pitchFamily="2" charset="2"/>
              <a:buNone/>
            </a:pPr>
            <a:r>
              <a:rPr lang="zh-CN" altLang="en-US"/>
              <a:t>考虑符号位</a:t>
            </a:r>
          </a:p>
          <a:p>
            <a:pPr marL="1828800" lvl="3" indent="-457200">
              <a:buFont typeface="Wingdings" pitchFamily="2" charset="2"/>
              <a:buNone/>
            </a:pPr>
            <a:r>
              <a:rPr lang="zh-CN" altLang="en-US">
                <a:solidFill>
                  <a:srgbClr val="FF0000"/>
                </a:solidFill>
              </a:rPr>
              <a:t>左移相当于乘</a:t>
            </a:r>
            <a:r>
              <a:rPr lang="en-US" altLang="zh-CN">
                <a:solidFill>
                  <a:srgbClr val="FF0000"/>
                </a:solidFill>
              </a:rPr>
              <a:t>2</a:t>
            </a:r>
            <a:r>
              <a:rPr lang="zh-CN" altLang="en-US">
                <a:solidFill>
                  <a:srgbClr val="FF0000"/>
                </a:solidFill>
              </a:rPr>
              <a:t>，右移相当于整除</a:t>
            </a:r>
            <a:r>
              <a:rPr lang="en-US" altLang="zh-CN">
                <a:solidFill>
                  <a:srgbClr val="FF0000"/>
                </a:solidFill>
              </a:rPr>
              <a:t>2</a:t>
            </a:r>
          </a:p>
          <a:p>
            <a:pPr marL="1828800" lvl="3" indent="-457200"/>
            <a:endParaRPr lang="en-US" altLang="zh-CN" b="0">
              <a:solidFill>
                <a:srgbClr val="4D4D4D"/>
              </a:solidFill>
            </a:endParaRPr>
          </a:p>
        </p:txBody>
      </p:sp>
      <p:sp>
        <p:nvSpPr>
          <p:cNvPr id="1177603" name="Text Box 3"/>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pPr>
            <a:r>
              <a:rPr lang="en-US" altLang="zh-CN" sz="3200">
                <a:solidFill>
                  <a:srgbClr val="FF0000"/>
                </a:solidFill>
                <a:latin typeface="宋体" pitchFamily="2" charset="-122"/>
                <a:ea typeface="宋体" pitchFamily="2" charset="-122"/>
              </a:rPr>
              <a:t> </a:t>
            </a:r>
            <a:endParaRPr lang="en-US" altLang="zh-CN" sz="3200">
              <a:solidFill>
                <a:schemeClr val="tx2"/>
              </a:solidFill>
            </a:endParaRPr>
          </a:p>
        </p:txBody>
      </p:sp>
      <p:sp>
        <p:nvSpPr>
          <p:cNvPr id="1177604" name="Text Box 4"/>
          <p:cNvSpPr txBox="1">
            <a:spLocks noChangeArrowheads="1"/>
          </p:cNvSpPr>
          <p:nvPr/>
        </p:nvSpPr>
        <p:spPr bwMode="auto">
          <a:xfrm>
            <a:off x="723900" y="174625"/>
            <a:ext cx="7302500" cy="585788"/>
          </a:xfrm>
          <a:prstGeom prst="rect">
            <a:avLst/>
          </a:prstGeom>
          <a:noFill/>
          <a:ln w="9525">
            <a:noFill/>
            <a:miter lim="800000"/>
            <a:headEnd/>
            <a:tailEnd/>
          </a:ln>
          <a:effectLst/>
        </p:spPr>
        <p:txBody>
          <a:bodyPr lIns="92075" tIns="46038" rIns="92075" bIns="46038">
            <a:spAutoFit/>
          </a:bodyPr>
          <a:lstStyle/>
          <a:p>
            <a:pPr algn="ctr">
              <a:spcBef>
                <a:spcPct val="50000"/>
              </a:spcBef>
              <a:buFont typeface="Wingdings" pitchFamily="2" charset="2"/>
              <a:buNone/>
            </a:pPr>
            <a:r>
              <a:rPr lang="zh-CN" altLang="en-US">
                <a:solidFill>
                  <a:schemeClr val="tx2"/>
                </a:solidFill>
              </a:rPr>
              <a:t>移位运算 </a:t>
            </a:r>
            <a:r>
              <a:rPr lang="en-US" altLang="zh-CN">
                <a:solidFill>
                  <a:schemeClr val="tx2"/>
                </a:solidFill>
              </a:rPr>
              <a:t>Shift operations</a:t>
            </a:r>
          </a:p>
        </p:txBody>
      </p:sp>
      <p:sp>
        <p:nvSpPr>
          <p:cNvPr id="1177605" name="Rectangle 5"/>
          <p:cNvSpPr>
            <a:spLocks noChangeArrowheads="1"/>
          </p:cNvSpPr>
          <p:nvPr/>
        </p:nvSpPr>
        <p:spPr bwMode="auto">
          <a:xfrm>
            <a:off x="2351088" y="4165600"/>
            <a:ext cx="3787775" cy="1973263"/>
          </a:xfrm>
          <a:prstGeom prst="rect">
            <a:avLst/>
          </a:prstGeom>
          <a:noFill/>
          <a:ln w="9525">
            <a:noFill/>
            <a:miter lim="800000"/>
            <a:headEnd/>
            <a:tailEnd/>
          </a:ln>
          <a:effectLst/>
        </p:spPr>
        <p:txBody>
          <a:bodyPr wrap="none" lIns="92075" tIns="46038" rIns="92075" bIns="46038" anchor="ct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Text Box 2"/>
          <p:cNvSpPr txBox="1">
            <a:spLocks noChangeArrowheads="1"/>
          </p:cNvSpPr>
          <p:nvPr/>
        </p:nvSpPr>
        <p:spPr bwMode="auto">
          <a:xfrm>
            <a:off x="60325" y="0"/>
            <a:ext cx="1184275" cy="3365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1600">
                <a:latin typeface="Times New Roman" pitchFamily="18" charset="0"/>
                <a:ea typeface="宋体" pitchFamily="2" charset="-122"/>
              </a:rPr>
              <a:t>Figure 4-17</a:t>
            </a:r>
          </a:p>
        </p:txBody>
      </p:sp>
      <p:sp>
        <p:nvSpPr>
          <p:cNvPr id="1219587" name="Text Box 3"/>
          <p:cNvSpPr txBox="1">
            <a:spLocks noChangeArrowheads="1"/>
          </p:cNvSpPr>
          <p:nvPr/>
        </p:nvSpPr>
        <p:spPr bwMode="auto">
          <a:xfrm>
            <a:off x="2995613" y="152400"/>
            <a:ext cx="2947987" cy="579438"/>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a:solidFill>
                  <a:srgbClr val="000066"/>
                </a:solidFill>
                <a:latin typeface="Times New Roman" pitchFamily="18" charset="0"/>
                <a:ea typeface="宋体" pitchFamily="2" charset="-122"/>
              </a:rPr>
              <a:t>Shift operations</a:t>
            </a:r>
          </a:p>
        </p:txBody>
      </p:sp>
      <p:pic>
        <p:nvPicPr>
          <p:cNvPr id="1219588" name="Picture 4"/>
          <p:cNvPicPr>
            <a:picLocks noChangeAspect="1" noChangeArrowheads="1"/>
          </p:cNvPicPr>
          <p:nvPr/>
        </p:nvPicPr>
        <p:blipFill>
          <a:blip r:embed="rId2" cstate="print"/>
          <a:srcRect/>
          <a:stretch>
            <a:fillRect/>
          </a:stretch>
        </p:blipFill>
        <p:spPr bwMode="auto">
          <a:xfrm>
            <a:off x="569913" y="1905000"/>
            <a:ext cx="3340100" cy="2389188"/>
          </a:xfrm>
          <a:prstGeom prst="rect">
            <a:avLst/>
          </a:prstGeom>
          <a:noFill/>
          <a:ln w="9525">
            <a:noFill/>
            <a:miter lim="800000"/>
            <a:headEnd/>
            <a:tailEnd/>
          </a:ln>
          <a:effectLst/>
        </p:spPr>
      </p:pic>
      <p:pic>
        <p:nvPicPr>
          <p:cNvPr id="1219589" name="Picture 5"/>
          <p:cNvPicPr>
            <a:picLocks noChangeAspect="1" noChangeArrowheads="1"/>
          </p:cNvPicPr>
          <p:nvPr/>
        </p:nvPicPr>
        <p:blipFill>
          <a:blip r:embed="rId3" cstate="print"/>
          <a:srcRect/>
          <a:stretch>
            <a:fillRect/>
          </a:stretch>
        </p:blipFill>
        <p:spPr bwMode="auto">
          <a:xfrm>
            <a:off x="4837113" y="1905000"/>
            <a:ext cx="3392487" cy="2389188"/>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Text Box 2"/>
          <p:cNvSpPr txBox="1">
            <a:spLocks noChangeArrowheads="1"/>
          </p:cNvSpPr>
          <p:nvPr/>
        </p:nvSpPr>
        <p:spPr bwMode="auto">
          <a:xfrm>
            <a:off x="228600" y="2125663"/>
            <a:ext cx="1643063" cy="617537"/>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
        <p:nvSpPr>
          <p:cNvPr id="1220611" name="Rectangle 3"/>
          <p:cNvSpPr>
            <a:spLocks noChangeArrowheads="1"/>
          </p:cNvSpPr>
          <p:nvPr/>
        </p:nvSpPr>
        <p:spPr bwMode="auto">
          <a:xfrm>
            <a:off x="304800" y="2744788"/>
            <a:ext cx="8382000" cy="3503612"/>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a:solidFill>
                  <a:srgbClr val="000000"/>
                </a:solidFill>
                <a:effectLst>
                  <a:outerShdw blurRad="38100" dist="38100" dir="2700000" algn="tl">
                    <a:srgbClr val="C0C0C0"/>
                  </a:outerShdw>
                </a:effectLst>
                <a:latin typeface="Times" charset="0"/>
                <a:ea typeface="宋体" pitchFamily="2" charset="-122"/>
              </a:rPr>
              <a:t>If a bit pattern represents an unsigned number, a right-shift operation divides the number by two. The pattern 00111011 represents 59. When you shift the number to the right, you get 00011101, which is 29. If you shift the original number to the left, you get 01110110, which is 118.</a:t>
            </a:r>
          </a:p>
        </p:txBody>
      </p:sp>
      <p:sp>
        <p:nvSpPr>
          <p:cNvPr id="1220612" name="Text Box 4"/>
          <p:cNvSpPr txBox="1">
            <a:spLocks noChangeArrowheads="1"/>
          </p:cNvSpPr>
          <p:nvPr/>
        </p:nvSpPr>
        <p:spPr bwMode="auto">
          <a:xfrm>
            <a:off x="39688" y="30163"/>
            <a:ext cx="22209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16</a:t>
            </a:r>
          </a:p>
        </p:txBody>
      </p:sp>
      <p:sp>
        <p:nvSpPr>
          <p:cNvPr id="1220613" name="Rectangle 5"/>
          <p:cNvSpPr>
            <a:spLocks noChangeArrowheads="1"/>
          </p:cNvSpPr>
          <p:nvPr/>
        </p:nvSpPr>
        <p:spPr bwMode="auto">
          <a:xfrm>
            <a:off x="0" y="838200"/>
            <a:ext cx="8458200" cy="1066800"/>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b="0">
                <a:latin typeface="Times" charset="0"/>
                <a:ea typeface="宋体" pitchFamily="2" charset="-122"/>
              </a:rPr>
              <a:t>Show how you can divide or multiply a number by</a:t>
            </a:r>
            <a:br>
              <a:rPr kumimoji="0" lang="en-US" altLang="zh-CN" sz="3200" b="0">
                <a:latin typeface="Times" charset="0"/>
                <a:ea typeface="宋体" pitchFamily="2" charset="-122"/>
              </a:rPr>
            </a:br>
            <a:r>
              <a:rPr kumimoji="0" lang="en-US" altLang="zh-CN" sz="3200" b="0">
                <a:latin typeface="Times" charset="0"/>
                <a:ea typeface="宋体" pitchFamily="2" charset="-122"/>
              </a:rPr>
              <a:t>2 using shift operations.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4" name="Text Box 2"/>
          <p:cNvSpPr txBox="1">
            <a:spLocks noChangeArrowheads="1"/>
          </p:cNvSpPr>
          <p:nvPr/>
        </p:nvSpPr>
        <p:spPr bwMode="auto">
          <a:xfrm>
            <a:off x="39688" y="30163"/>
            <a:ext cx="22209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17</a:t>
            </a:r>
          </a:p>
        </p:txBody>
      </p:sp>
      <p:sp>
        <p:nvSpPr>
          <p:cNvPr id="1221635" name="Rectangle 3"/>
          <p:cNvSpPr>
            <a:spLocks noChangeArrowheads="1"/>
          </p:cNvSpPr>
          <p:nvPr/>
        </p:nvSpPr>
        <p:spPr bwMode="auto">
          <a:xfrm>
            <a:off x="93663" y="3733800"/>
            <a:ext cx="8458200" cy="1066800"/>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b="0">
                <a:solidFill>
                  <a:srgbClr val="000000"/>
                </a:solidFill>
                <a:latin typeface="Times" charset="0"/>
                <a:ea typeface="宋体" pitchFamily="2" charset="-122"/>
              </a:rPr>
              <a:t>Use the mask 00001000 to AND with the target to keep the fourth bit and clear the rest of the bits.</a:t>
            </a:r>
          </a:p>
        </p:txBody>
      </p:sp>
      <p:sp>
        <p:nvSpPr>
          <p:cNvPr id="1221636" name="Text Box 4"/>
          <p:cNvSpPr txBox="1">
            <a:spLocks noChangeArrowheads="1"/>
          </p:cNvSpPr>
          <p:nvPr/>
        </p:nvSpPr>
        <p:spPr bwMode="auto">
          <a:xfrm>
            <a:off x="76200" y="3121025"/>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
        <p:nvSpPr>
          <p:cNvPr id="1221637" name="Rectangle 5"/>
          <p:cNvSpPr>
            <a:spLocks noChangeArrowheads="1"/>
          </p:cNvSpPr>
          <p:nvPr/>
        </p:nvSpPr>
        <p:spPr bwMode="auto">
          <a:xfrm>
            <a:off x="0" y="609600"/>
            <a:ext cx="8458200" cy="1554163"/>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3200" b="0">
                <a:latin typeface="Times" charset="0"/>
                <a:ea typeface="宋体" pitchFamily="2" charset="-122"/>
              </a:rPr>
              <a:t>Use  a combination of logical and shift operations to find the value (0 or 1) of the fourth bit (from the right).</a:t>
            </a:r>
          </a:p>
        </p:txBody>
      </p:sp>
      <p:sp>
        <p:nvSpPr>
          <p:cNvPr id="1221638" name="Text Box 6"/>
          <p:cNvSpPr txBox="1">
            <a:spLocks noChangeArrowheads="1"/>
          </p:cNvSpPr>
          <p:nvPr/>
        </p:nvSpPr>
        <p:spPr bwMode="auto">
          <a:xfrm>
            <a:off x="2209800" y="5287963"/>
            <a:ext cx="4789488" cy="579437"/>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solidFill>
                  <a:schemeClr val="hlink"/>
                </a:solidFill>
                <a:effectLst>
                  <a:outerShdw blurRad="38100" dist="38100" dir="2700000" algn="tl">
                    <a:srgbClr val="C0C0C0"/>
                  </a:outerShdw>
                </a:effectLst>
                <a:latin typeface="Times New Roman" pitchFamily="18" charset="0"/>
                <a:ea typeface="宋体" pitchFamily="2" charset="-122"/>
              </a:rPr>
              <a:t>Continued on the next slide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Text Box 2"/>
          <p:cNvSpPr txBox="1">
            <a:spLocks noChangeArrowheads="1"/>
          </p:cNvSpPr>
          <p:nvPr/>
        </p:nvSpPr>
        <p:spPr bwMode="auto">
          <a:xfrm>
            <a:off x="76200" y="152400"/>
            <a:ext cx="3684588"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 (continued)</a:t>
            </a:r>
          </a:p>
        </p:txBody>
      </p:sp>
      <p:sp>
        <p:nvSpPr>
          <p:cNvPr id="1222659" name="Rectangle 3"/>
          <p:cNvSpPr>
            <a:spLocks noChangeArrowheads="1"/>
          </p:cNvSpPr>
          <p:nvPr/>
        </p:nvSpPr>
        <p:spPr bwMode="auto">
          <a:xfrm>
            <a:off x="304800" y="1066800"/>
            <a:ext cx="8382000" cy="5047536"/>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pPr>
            <a:r>
              <a:rPr kumimoji="0" lang="en-US" altLang="zh-CN" sz="2800" i="1" dirty="0">
                <a:effectLst>
                  <a:outerShdw blurRad="38100" dist="38100" dir="2700000" algn="tl">
                    <a:srgbClr val="C0C0C0"/>
                  </a:outerShdw>
                </a:effectLst>
                <a:latin typeface="Times" charset="0"/>
                <a:ea typeface="宋体" pitchFamily="2" charset="-122"/>
              </a:rPr>
              <a:t>Target  	      </a:t>
            </a:r>
            <a:r>
              <a:rPr kumimoji="0" lang="en-US" altLang="zh-CN" sz="2800" i="1" dirty="0" smtClean="0">
                <a:effectLst>
                  <a:outerShdw blurRad="38100" dist="38100" dir="2700000" algn="tl">
                    <a:srgbClr val="C0C0C0"/>
                  </a:outerShdw>
                </a:effectLst>
                <a:latin typeface="Times" charset="0"/>
                <a:ea typeface="宋体" pitchFamily="2" charset="-122"/>
              </a:rPr>
              <a:t>  </a:t>
            </a:r>
            <a:r>
              <a:rPr kumimoji="0" lang="en-US" altLang="zh-CN" sz="2800" dirty="0" smtClean="0">
                <a:effectLst>
                  <a:outerShdw blurRad="38100" dist="38100" dir="2700000" algn="tl">
                    <a:srgbClr val="C0C0C0"/>
                  </a:outerShdw>
                </a:effectLst>
                <a:latin typeface="Times" charset="0"/>
                <a:ea typeface="宋体" pitchFamily="2" charset="-122"/>
              </a:rPr>
              <a:t>a </a:t>
            </a:r>
            <a:r>
              <a:rPr kumimoji="0" lang="en-US" altLang="zh-CN" sz="2800" dirty="0">
                <a:effectLst>
                  <a:outerShdw blurRad="38100" dist="38100" dir="2700000" algn="tl">
                    <a:srgbClr val="C0C0C0"/>
                  </a:outerShdw>
                </a:effectLst>
                <a:latin typeface="Times" charset="0"/>
                <a:ea typeface="宋体" pitchFamily="2" charset="-122"/>
              </a:rPr>
              <a:t>b c d  e f g h</a:t>
            </a:r>
            <a:r>
              <a:rPr kumimoji="0" lang="en-US" altLang="zh-CN" sz="2800" i="1" dirty="0">
                <a:effectLst>
                  <a:outerShdw blurRad="38100" dist="38100" dir="2700000" algn="tl">
                    <a:srgbClr val="C0C0C0"/>
                  </a:outerShdw>
                </a:effectLst>
                <a:latin typeface="Times" charset="0"/>
                <a:ea typeface="宋体" pitchFamily="2" charset="-122"/>
              </a:rPr>
              <a:t>       </a:t>
            </a:r>
            <a:r>
              <a:rPr kumimoji="0" lang="en-US" altLang="zh-CN" sz="28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2800" i="1" dirty="0">
                <a:solidFill>
                  <a:srgbClr val="000000"/>
                </a:solidFill>
                <a:effectLst>
                  <a:outerShdw blurRad="38100" dist="38100" dir="2700000" algn="tl">
                    <a:srgbClr val="C0C0C0"/>
                  </a:outerShdw>
                </a:effectLst>
                <a:latin typeface="Times" charset="0"/>
                <a:ea typeface="宋体" pitchFamily="2" charset="-122"/>
              </a:rPr>
              <a:t>AND</a:t>
            </a:r>
            <a:r>
              <a:rPr kumimoji="0" lang="en-US" altLang="zh-CN" sz="2800" i="1" dirty="0">
                <a:solidFill>
                  <a:schemeClr val="bg2"/>
                </a:solidFill>
                <a:effectLst>
                  <a:outerShdw blurRad="38100" dist="38100" dir="2700000" algn="tl">
                    <a:srgbClr val="C0C0C0"/>
                  </a:outerShdw>
                </a:effectLst>
                <a:latin typeface="Times" charset="0"/>
                <a:ea typeface="宋体" pitchFamily="2" charset="-122"/>
              </a:rPr>
              <a:t/>
            </a:r>
            <a:br>
              <a:rPr kumimoji="0" lang="en-US" altLang="zh-CN" sz="2800" i="1" dirty="0">
                <a:solidFill>
                  <a:schemeClr val="bg2"/>
                </a:solidFill>
                <a:effectLst>
                  <a:outerShdw blurRad="38100" dist="38100" dir="2700000" algn="tl">
                    <a:srgbClr val="C0C0C0"/>
                  </a:outerShdw>
                </a:effectLst>
                <a:latin typeface="Times" charset="0"/>
                <a:ea typeface="宋体" pitchFamily="2" charset="-122"/>
              </a:rPr>
            </a:br>
            <a:r>
              <a:rPr kumimoji="0" lang="en-US" altLang="zh-CN" sz="2800" i="1" dirty="0">
                <a:solidFill>
                  <a:schemeClr val="bg2"/>
                </a:solidFill>
                <a:effectLst>
                  <a:outerShdw blurRad="38100" dist="38100" dir="2700000" algn="tl">
                    <a:srgbClr val="C0C0C0"/>
                  </a:outerShdw>
                </a:effectLst>
                <a:latin typeface="Times" charset="0"/>
                <a:ea typeface="宋体" pitchFamily="2" charset="-122"/>
              </a:rPr>
              <a:t> </a:t>
            </a:r>
            <a:r>
              <a:rPr kumimoji="0" lang="en-US" altLang="zh-CN" sz="2800" i="1" dirty="0">
                <a:solidFill>
                  <a:schemeClr val="hlink"/>
                </a:solidFill>
                <a:effectLst>
                  <a:outerShdw blurRad="38100" dist="38100" dir="2700000" algn="tl">
                    <a:srgbClr val="C0C0C0"/>
                  </a:outerShdw>
                </a:effectLst>
                <a:latin typeface="Times" charset="0"/>
                <a:ea typeface="宋体" pitchFamily="2" charset="-122"/>
              </a:rPr>
              <a:t>Mask</a:t>
            </a:r>
            <a:r>
              <a:rPr kumimoji="0" lang="en-US" altLang="zh-CN" sz="2800" i="1" dirty="0">
                <a:solidFill>
                  <a:schemeClr val="bg2"/>
                </a:solidFill>
                <a:effectLst>
                  <a:outerShdw blurRad="38100" dist="38100" dir="2700000" algn="tl">
                    <a:srgbClr val="C0C0C0"/>
                  </a:outerShdw>
                </a:effectLst>
                <a:latin typeface="Times" charset="0"/>
                <a:ea typeface="宋体" pitchFamily="2" charset="-122"/>
              </a:rPr>
              <a:t>                 </a:t>
            </a:r>
            <a:r>
              <a:rPr kumimoji="0" lang="en-US" altLang="zh-CN" sz="2800" i="1" dirty="0" smtClean="0">
                <a:solidFill>
                  <a:schemeClr val="bg2"/>
                </a:solidFill>
                <a:effectLst>
                  <a:outerShdw blurRad="38100" dist="38100" dir="2700000" algn="tl">
                    <a:srgbClr val="C0C0C0"/>
                  </a:outerShdw>
                </a:effectLst>
                <a:latin typeface="Times" charset="0"/>
                <a:ea typeface="宋体" pitchFamily="2" charset="-122"/>
              </a:rPr>
              <a:t> </a:t>
            </a:r>
            <a:r>
              <a:rPr kumimoji="0" lang="en-US" altLang="zh-CN" sz="2800" dirty="0" smtClean="0">
                <a:solidFill>
                  <a:schemeClr val="hlink"/>
                </a:solidFill>
                <a:effectLst>
                  <a:outerShdw blurRad="38100" dist="38100" dir="2700000" algn="tl">
                    <a:srgbClr val="C0C0C0"/>
                  </a:outerShdw>
                </a:effectLst>
                <a:latin typeface="Times" charset="0"/>
                <a:ea typeface="宋体" pitchFamily="2" charset="-122"/>
              </a:rPr>
              <a:t>0 </a:t>
            </a:r>
            <a:r>
              <a:rPr kumimoji="0" lang="en-US" altLang="zh-CN" sz="2800" dirty="0">
                <a:solidFill>
                  <a:schemeClr val="hlink"/>
                </a:solidFill>
                <a:effectLst>
                  <a:outerShdw blurRad="38100" dist="38100" dir="2700000" algn="tl">
                    <a:srgbClr val="C0C0C0"/>
                  </a:outerShdw>
                </a:effectLst>
                <a:latin typeface="Times" charset="0"/>
                <a:ea typeface="宋体" pitchFamily="2" charset="-122"/>
              </a:rPr>
              <a:t>0 0 0 1</a:t>
            </a:r>
            <a:r>
              <a:rPr kumimoji="0" lang="en-US" altLang="zh-CN" sz="2800" dirty="0">
                <a:effectLst>
                  <a:outerShdw blurRad="38100" dist="38100" dir="2700000" algn="tl">
                    <a:srgbClr val="C0C0C0"/>
                  </a:outerShdw>
                </a:effectLst>
                <a:latin typeface="Times" charset="0"/>
                <a:ea typeface="宋体" pitchFamily="2" charset="-122"/>
              </a:rPr>
              <a:t> </a:t>
            </a:r>
            <a:r>
              <a:rPr kumimoji="0" lang="en-US" altLang="zh-CN" sz="2800" dirty="0">
                <a:solidFill>
                  <a:srgbClr val="000000"/>
                </a:solidFill>
                <a:effectLst>
                  <a:outerShdw blurRad="38100" dist="38100" dir="2700000" algn="tl">
                    <a:srgbClr val="C0C0C0"/>
                  </a:outerShdw>
                </a:effectLst>
                <a:latin typeface="Times" charset="0"/>
                <a:ea typeface="宋体" pitchFamily="2" charset="-122"/>
              </a:rPr>
              <a:t>0 0 0</a:t>
            </a:r>
            <a:r>
              <a:rPr kumimoji="0" lang="en-US" altLang="zh-CN" sz="2800" dirty="0">
                <a:effectLst>
                  <a:outerShdw blurRad="38100" dist="38100" dir="2700000" algn="tl">
                    <a:srgbClr val="C0C0C0"/>
                  </a:outerShdw>
                </a:effectLst>
                <a:latin typeface="Times" charset="0"/>
                <a:ea typeface="宋体" pitchFamily="2" charset="-122"/>
              </a:rPr>
              <a:t/>
            </a:r>
            <a:br>
              <a:rPr kumimoji="0" lang="en-US" altLang="zh-CN" sz="2800" dirty="0">
                <a:effectLst>
                  <a:outerShdw blurRad="38100" dist="38100" dir="2700000" algn="tl">
                    <a:srgbClr val="C0C0C0"/>
                  </a:outerShdw>
                </a:effectLst>
                <a:latin typeface="Times" charset="0"/>
                <a:ea typeface="宋体" pitchFamily="2" charset="-122"/>
              </a:rPr>
            </a:br>
            <a:r>
              <a:rPr kumimoji="0" lang="en-US" altLang="zh-CN" sz="2800" i="1" dirty="0">
                <a:solidFill>
                  <a:schemeClr val="hlink"/>
                </a:solidFill>
                <a:effectLst>
                  <a:outerShdw blurRad="38100" dist="38100" dir="2700000" algn="tl">
                    <a:srgbClr val="C0C0C0"/>
                  </a:outerShdw>
                </a:effectLst>
                <a:latin typeface="Times" charset="0"/>
                <a:ea typeface="宋体" pitchFamily="2" charset="-122"/>
              </a:rPr>
              <a:t>                          </a:t>
            </a:r>
            <a:r>
              <a:rPr kumimoji="0" lang="en-US" altLang="zh-CN" sz="2800" i="1" dirty="0" smtClean="0">
                <a:effectLst>
                  <a:outerShdw blurRad="38100" dist="38100" dir="2700000" algn="tl">
                    <a:srgbClr val="C0C0C0"/>
                  </a:outerShdw>
                </a:effectLst>
                <a:latin typeface="Times" charset="0"/>
                <a:ea typeface="宋体" pitchFamily="2" charset="-122"/>
              </a:rPr>
              <a:t>----------------------</a:t>
            </a:r>
            <a:r>
              <a:rPr kumimoji="0" lang="en-US" altLang="zh-CN" sz="2800" i="1" dirty="0">
                <a:effectLst>
                  <a:outerShdw blurRad="38100" dist="38100" dir="2700000" algn="tl">
                    <a:srgbClr val="C0C0C0"/>
                  </a:outerShdw>
                </a:effectLst>
                <a:latin typeface="Times" charset="0"/>
                <a:ea typeface="宋体" pitchFamily="2" charset="-122"/>
              </a:rPr>
              <a:t/>
            </a:r>
            <a:br>
              <a:rPr kumimoji="0" lang="en-US" altLang="zh-CN" sz="2800" i="1" dirty="0">
                <a:effectLst>
                  <a:outerShdw blurRad="38100" dist="38100" dir="2700000" algn="tl">
                    <a:srgbClr val="C0C0C0"/>
                  </a:outerShdw>
                </a:effectLst>
                <a:latin typeface="Times" charset="0"/>
                <a:ea typeface="宋体" pitchFamily="2" charset="-122"/>
              </a:rPr>
            </a:br>
            <a:r>
              <a:rPr kumimoji="0" lang="en-US" altLang="zh-CN" sz="2800" i="1" dirty="0">
                <a:effectLst>
                  <a:outerShdw blurRad="38100" dist="38100" dir="2700000" algn="tl">
                    <a:srgbClr val="C0C0C0"/>
                  </a:outerShdw>
                </a:effectLst>
                <a:latin typeface="Times" charset="0"/>
                <a:ea typeface="宋体" pitchFamily="2" charset="-122"/>
              </a:rPr>
              <a:t>Result                </a:t>
            </a:r>
            <a:r>
              <a:rPr kumimoji="0" lang="en-US" altLang="zh-CN" sz="2800" i="1" dirty="0" smtClean="0">
                <a:effectLst>
                  <a:outerShdw blurRad="38100" dist="38100" dir="2700000" algn="tl">
                    <a:srgbClr val="C0C0C0"/>
                  </a:outerShdw>
                </a:effectLst>
                <a:latin typeface="Times" charset="0"/>
                <a:ea typeface="宋体" pitchFamily="2" charset="-122"/>
              </a:rPr>
              <a:t>  </a:t>
            </a:r>
            <a:r>
              <a:rPr kumimoji="0" lang="en-US" altLang="zh-CN" sz="2800" dirty="0" smtClean="0">
                <a:effectLst>
                  <a:outerShdw blurRad="38100" dist="38100" dir="2700000" algn="tl">
                    <a:srgbClr val="C0C0C0"/>
                  </a:outerShdw>
                </a:effectLst>
                <a:latin typeface="Times" charset="0"/>
                <a:ea typeface="宋体" pitchFamily="2" charset="-122"/>
              </a:rPr>
              <a:t>0 </a:t>
            </a:r>
            <a:r>
              <a:rPr kumimoji="0" lang="en-US" altLang="zh-CN" sz="2800" dirty="0">
                <a:effectLst>
                  <a:outerShdw blurRad="38100" dist="38100" dir="2700000" algn="tl">
                    <a:srgbClr val="C0C0C0"/>
                  </a:outerShdw>
                </a:effectLst>
                <a:latin typeface="Times" charset="0"/>
                <a:ea typeface="宋体" pitchFamily="2" charset="-122"/>
              </a:rPr>
              <a:t>0 0 0</a:t>
            </a:r>
            <a:r>
              <a:rPr kumimoji="0" lang="en-US" altLang="zh-CN" sz="2800" dirty="0">
                <a:solidFill>
                  <a:schemeClr val="hlink"/>
                </a:solidFill>
                <a:effectLst>
                  <a:outerShdw blurRad="38100" dist="38100" dir="2700000" algn="tl">
                    <a:srgbClr val="C0C0C0"/>
                  </a:outerShdw>
                </a:effectLst>
                <a:latin typeface="Times" charset="0"/>
                <a:ea typeface="宋体" pitchFamily="2" charset="-122"/>
              </a:rPr>
              <a:t> e</a:t>
            </a:r>
            <a:r>
              <a:rPr kumimoji="0" lang="en-US" altLang="zh-CN" sz="2800" dirty="0">
                <a:effectLst>
                  <a:outerShdw blurRad="38100" dist="38100" dir="2700000" algn="tl">
                    <a:srgbClr val="C0C0C0"/>
                  </a:outerShdw>
                </a:effectLst>
                <a:latin typeface="Times" charset="0"/>
                <a:ea typeface="宋体" pitchFamily="2" charset="-122"/>
              </a:rPr>
              <a:t>  0 0 0</a:t>
            </a:r>
          </a:p>
          <a:p>
            <a:pPr algn="l" eaLnBrk="1" hangingPunct="1">
              <a:lnSpc>
                <a:spcPct val="100000"/>
              </a:lnSpc>
              <a:spcBef>
                <a:spcPct val="50000"/>
              </a:spcBef>
              <a:buClrTx/>
              <a:buSzTx/>
              <a:buFontTx/>
              <a:buNone/>
            </a:pPr>
            <a:r>
              <a:rPr kumimoji="0" lang="en-US" altLang="zh-CN" sz="2800" dirty="0">
                <a:solidFill>
                  <a:schemeClr val="bg2"/>
                </a:solidFill>
                <a:effectLst>
                  <a:outerShdw blurRad="38100" dist="38100" dir="2700000" algn="tl">
                    <a:srgbClr val="C0C0C0"/>
                  </a:outerShdw>
                </a:effectLst>
                <a:latin typeface="Times" charset="0"/>
                <a:ea typeface="宋体" pitchFamily="2" charset="-122"/>
              </a:rPr>
              <a:t>Shift the new pattern three times to the right</a:t>
            </a:r>
            <a:r>
              <a:rPr kumimoji="0" lang="en-US" altLang="zh-CN" sz="2800" dirty="0">
                <a:effectLst>
                  <a:outerShdw blurRad="38100" dist="38100" dir="2700000" algn="tl">
                    <a:srgbClr val="C0C0C0"/>
                  </a:outerShdw>
                </a:effectLst>
                <a:latin typeface="Times" charset="0"/>
                <a:ea typeface="宋体" pitchFamily="2" charset="-122"/>
              </a:rPr>
              <a:t/>
            </a:r>
            <a:br>
              <a:rPr kumimoji="0" lang="en-US" altLang="zh-CN" sz="2800" dirty="0">
                <a:effectLst>
                  <a:outerShdw blurRad="38100" dist="38100" dir="2700000" algn="tl">
                    <a:srgbClr val="C0C0C0"/>
                  </a:outerShdw>
                </a:effectLst>
                <a:latin typeface="Times" charset="0"/>
                <a:ea typeface="宋体" pitchFamily="2" charset="-122"/>
              </a:rPr>
            </a:br>
            <a:r>
              <a:rPr kumimoji="0" lang="en-US" altLang="zh-CN" sz="2800" dirty="0">
                <a:effectLst>
                  <a:outerShdw blurRad="38100" dist="38100" dir="2700000" algn="tl">
                    <a:srgbClr val="C0C0C0"/>
                  </a:outerShdw>
                </a:effectLst>
                <a:latin typeface="Times" charset="0"/>
                <a:ea typeface="宋体" pitchFamily="2" charset="-122"/>
              </a:rPr>
              <a:t/>
            </a:r>
            <a:br>
              <a:rPr kumimoji="0" lang="en-US" altLang="zh-CN" sz="2800" dirty="0">
                <a:effectLst>
                  <a:outerShdw blurRad="38100" dist="38100" dir="2700000" algn="tl">
                    <a:srgbClr val="C0C0C0"/>
                  </a:outerShdw>
                </a:effectLst>
                <a:latin typeface="Times" charset="0"/>
                <a:ea typeface="宋体" pitchFamily="2" charset="-122"/>
              </a:rPr>
            </a:br>
            <a:r>
              <a:rPr kumimoji="0" lang="en-US" altLang="zh-CN" sz="2800" dirty="0">
                <a:effectLst>
                  <a:outerShdw blurRad="38100" dist="38100" dir="2700000" algn="tl">
                    <a:srgbClr val="C0C0C0"/>
                  </a:outerShdw>
                </a:effectLst>
                <a:latin typeface="Times" charset="0"/>
                <a:ea typeface="宋体" pitchFamily="2" charset="-122"/>
              </a:rPr>
              <a:t>   0000</a:t>
            </a:r>
            <a:r>
              <a:rPr kumimoji="0" lang="en-US" altLang="zh-CN" sz="2800" dirty="0">
                <a:solidFill>
                  <a:schemeClr val="hlink"/>
                </a:solidFill>
                <a:effectLst>
                  <a:outerShdw blurRad="38100" dist="38100" dir="2700000" algn="tl">
                    <a:srgbClr val="C0C0C0"/>
                  </a:outerShdw>
                </a:effectLst>
                <a:latin typeface="Times" charset="0"/>
                <a:ea typeface="宋体" pitchFamily="2" charset="-122"/>
              </a:rPr>
              <a:t>e</a:t>
            </a:r>
            <a:r>
              <a:rPr kumimoji="0" lang="en-US" altLang="zh-CN" sz="2800" dirty="0">
                <a:effectLst>
                  <a:outerShdw blurRad="38100" dist="38100" dir="2700000" algn="tl">
                    <a:srgbClr val="C0C0C0"/>
                  </a:outerShdw>
                </a:effectLst>
                <a:latin typeface="Times" charset="0"/>
                <a:ea typeface="宋体" pitchFamily="2" charset="-122"/>
              </a:rPr>
              <a:t>000 </a:t>
            </a:r>
            <a:r>
              <a:rPr kumimoji="0" lang="en-US" altLang="zh-CN" sz="2800" dirty="0">
                <a:effectLst>
                  <a:outerShdw blurRad="38100" dist="38100" dir="2700000" algn="tl">
                    <a:srgbClr val="C0C0C0"/>
                  </a:outerShdw>
                </a:effectLst>
                <a:latin typeface="Times" charset="0"/>
                <a:ea typeface="宋体" pitchFamily="2" charset="-122"/>
                <a:sym typeface="Wingdings" pitchFamily="2" charset="2"/>
              </a:rPr>
              <a:t> 00000</a:t>
            </a:r>
            <a:r>
              <a:rPr kumimoji="0" lang="en-US" altLang="zh-CN" sz="2800" dirty="0">
                <a:solidFill>
                  <a:schemeClr val="hlink"/>
                </a:solidFill>
                <a:effectLst>
                  <a:outerShdw blurRad="38100" dist="38100" dir="2700000" algn="tl">
                    <a:srgbClr val="C0C0C0"/>
                  </a:outerShdw>
                </a:effectLst>
                <a:latin typeface="Times" charset="0"/>
                <a:ea typeface="宋体" pitchFamily="2" charset="-122"/>
                <a:sym typeface="Wingdings" pitchFamily="2" charset="2"/>
              </a:rPr>
              <a:t>e</a:t>
            </a:r>
            <a:r>
              <a:rPr kumimoji="0" lang="en-US" altLang="zh-CN" sz="2800" dirty="0">
                <a:effectLst>
                  <a:outerShdw blurRad="38100" dist="38100" dir="2700000" algn="tl">
                    <a:srgbClr val="C0C0C0"/>
                  </a:outerShdw>
                </a:effectLst>
                <a:latin typeface="Times" charset="0"/>
                <a:ea typeface="宋体" pitchFamily="2" charset="-122"/>
                <a:sym typeface="Wingdings" pitchFamily="2" charset="2"/>
              </a:rPr>
              <a:t>00  000000</a:t>
            </a:r>
            <a:r>
              <a:rPr kumimoji="0" lang="en-US" altLang="zh-CN" sz="2800" dirty="0">
                <a:solidFill>
                  <a:schemeClr val="hlink"/>
                </a:solidFill>
                <a:effectLst>
                  <a:outerShdw blurRad="38100" dist="38100" dir="2700000" algn="tl">
                    <a:srgbClr val="C0C0C0"/>
                  </a:outerShdw>
                </a:effectLst>
                <a:latin typeface="Times" charset="0"/>
                <a:ea typeface="宋体" pitchFamily="2" charset="-122"/>
                <a:sym typeface="Wingdings" pitchFamily="2" charset="2"/>
              </a:rPr>
              <a:t>e</a:t>
            </a:r>
            <a:r>
              <a:rPr kumimoji="0" lang="en-US" altLang="zh-CN" sz="2800" dirty="0">
                <a:effectLst>
                  <a:outerShdw blurRad="38100" dist="38100" dir="2700000" algn="tl">
                    <a:srgbClr val="C0C0C0"/>
                  </a:outerShdw>
                </a:effectLst>
                <a:latin typeface="Times" charset="0"/>
                <a:ea typeface="宋体" pitchFamily="2" charset="-122"/>
                <a:sym typeface="Wingdings" pitchFamily="2" charset="2"/>
              </a:rPr>
              <a:t>0  0000000</a:t>
            </a:r>
            <a:r>
              <a:rPr kumimoji="0" lang="en-US" altLang="zh-CN" sz="2800" dirty="0">
                <a:solidFill>
                  <a:schemeClr val="hlink"/>
                </a:solidFill>
                <a:effectLst>
                  <a:outerShdw blurRad="38100" dist="38100" dir="2700000" algn="tl">
                    <a:srgbClr val="C0C0C0"/>
                  </a:outerShdw>
                </a:effectLst>
                <a:latin typeface="Times" charset="0"/>
                <a:ea typeface="宋体" pitchFamily="2" charset="-122"/>
                <a:sym typeface="Wingdings" pitchFamily="2" charset="2"/>
              </a:rPr>
              <a:t>e</a:t>
            </a:r>
            <a:br>
              <a:rPr kumimoji="0" lang="en-US" altLang="zh-CN" sz="2800" dirty="0">
                <a:solidFill>
                  <a:schemeClr val="hlink"/>
                </a:solidFill>
                <a:effectLst>
                  <a:outerShdw blurRad="38100" dist="38100" dir="2700000" algn="tl">
                    <a:srgbClr val="C0C0C0"/>
                  </a:outerShdw>
                </a:effectLst>
                <a:latin typeface="Times" charset="0"/>
                <a:ea typeface="宋体" pitchFamily="2" charset="-122"/>
                <a:sym typeface="Wingdings" pitchFamily="2" charset="2"/>
              </a:rPr>
            </a:br>
            <a:r>
              <a:rPr kumimoji="0" lang="en-US" altLang="zh-CN" sz="2800" dirty="0">
                <a:solidFill>
                  <a:schemeClr val="hlink"/>
                </a:solidFill>
                <a:effectLst>
                  <a:outerShdw blurRad="38100" dist="38100" dir="2700000" algn="tl">
                    <a:srgbClr val="C0C0C0"/>
                  </a:outerShdw>
                </a:effectLst>
                <a:latin typeface="Times" charset="0"/>
                <a:ea typeface="宋体" pitchFamily="2" charset="-122"/>
                <a:sym typeface="Wingdings" pitchFamily="2" charset="2"/>
              </a:rPr>
              <a:t/>
            </a:r>
            <a:br>
              <a:rPr kumimoji="0" lang="en-US" altLang="zh-CN" sz="2800" dirty="0">
                <a:solidFill>
                  <a:schemeClr val="hlink"/>
                </a:solidFill>
                <a:effectLst>
                  <a:outerShdw blurRad="38100" dist="38100" dir="2700000" algn="tl">
                    <a:srgbClr val="C0C0C0"/>
                  </a:outerShdw>
                </a:effectLst>
                <a:latin typeface="Times" charset="0"/>
                <a:ea typeface="宋体" pitchFamily="2" charset="-122"/>
                <a:sym typeface="Wingdings" pitchFamily="2" charset="2"/>
              </a:rPr>
            </a:br>
            <a:r>
              <a:rPr kumimoji="0" lang="en-US" altLang="zh-CN" sz="2800" dirty="0">
                <a:solidFill>
                  <a:srgbClr val="000000"/>
                </a:solidFill>
                <a:effectLst>
                  <a:outerShdw blurRad="38100" dist="38100" dir="2700000" algn="tl">
                    <a:srgbClr val="C0C0C0"/>
                  </a:outerShdw>
                </a:effectLst>
                <a:latin typeface="Times" charset="0"/>
                <a:ea typeface="宋体" pitchFamily="2" charset="-122"/>
                <a:sym typeface="Wingdings" pitchFamily="2" charset="2"/>
              </a:rPr>
              <a:t>Now it is easy to test the value of the new pattern as an unsigned integer. If the value is 1, the original bit was 1; otherwise the original bit was 0.</a:t>
            </a:r>
            <a:endParaRPr kumimoji="0" lang="en-US" altLang="zh-CN" sz="2800" dirty="0">
              <a:solidFill>
                <a:srgbClr val="000000"/>
              </a:solidFill>
              <a:effectLst>
                <a:outerShdw blurRad="38100" dist="38100" dir="2700000" algn="tl">
                  <a:srgbClr val="C0C0C0"/>
                </a:outerShdw>
              </a:effectLst>
              <a:latin typeface="Times" charset="0"/>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Rectangle 2"/>
          <p:cNvSpPr>
            <a:spLocks noChangeArrowheads="1"/>
          </p:cNvSpPr>
          <p:nvPr/>
        </p:nvSpPr>
        <p:spPr bwMode="auto">
          <a:xfrm>
            <a:off x="228600" y="1738313"/>
            <a:ext cx="8697686" cy="2610971"/>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wrap="square">
            <a:spAutoFit/>
          </a:bodyPr>
          <a:lstStyle/>
          <a:p>
            <a:pPr algn="ctr" eaLnBrk="1" hangingPunct="1">
              <a:lnSpc>
                <a:spcPct val="100000"/>
              </a:lnSpc>
              <a:spcBef>
                <a:spcPts val="700"/>
              </a:spcBef>
              <a:spcAft>
                <a:spcPts val="650"/>
              </a:spcAft>
              <a:buClrTx/>
              <a:buSzTx/>
              <a:buFontTx/>
              <a:buNone/>
            </a:pPr>
            <a:r>
              <a:rPr kumimoji="0" lang="zh-CN" altLang="en-US" sz="4400" i="1">
                <a:solidFill>
                  <a:schemeClr val="bg1"/>
                </a:solidFill>
                <a:effectLst>
                  <a:outerShdw blurRad="38100" dist="38100" dir="2700000" algn="tl">
                    <a:srgbClr val="000000"/>
                  </a:outerShdw>
                </a:effectLst>
                <a:latin typeface="Helvetica Neue"/>
                <a:ea typeface="宋体" pitchFamily="2" charset="-122"/>
              </a:rPr>
              <a:t>补码加法规则</a:t>
            </a:r>
          </a:p>
          <a:p>
            <a:pPr algn="ctr" eaLnBrk="1" hangingPunct="1">
              <a:lnSpc>
                <a:spcPct val="100000"/>
              </a:lnSpc>
              <a:spcBef>
                <a:spcPts val="700"/>
              </a:spcBef>
              <a:spcAft>
                <a:spcPts val="650"/>
              </a:spcAft>
              <a:buClrTx/>
              <a:buSzTx/>
              <a:buFontTx/>
              <a:buNone/>
            </a:pPr>
            <a:r>
              <a:rPr kumimoji="0" lang="zh-CN" altLang="en-US" i="1">
                <a:effectLst>
                  <a:outerShdw blurRad="38100" dist="38100" dir="2700000" algn="tl">
                    <a:srgbClr val="FFFFFF"/>
                  </a:outerShdw>
                </a:effectLst>
                <a:latin typeface="Helvetica Neue"/>
                <a:ea typeface="宋体" pitchFamily="2" charset="-122"/>
              </a:rPr>
              <a:t>从低位开始，位权相同的位相加，采用二进制运算规则，逢</a:t>
            </a:r>
            <a:r>
              <a:rPr kumimoji="0" lang="en-US" altLang="zh-CN" i="1">
                <a:effectLst>
                  <a:outerShdw blurRad="38100" dist="38100" dir="2700000" algn="tl">
                    <a:srgbClr val="FFFFFF"/>
                  </a:outerShdw>
                </a:effectLst>
                <a:latin typeface="Helvetica Neue"/>
                <a:ea typeface="宋体" pitchFamily="2" charset="-122"/>
              </a:rPr>
              <a:t>2</a:t>
            </a:r>
            <a:r>
              <a:rPr kumimoji="0" lang="zh-CN" altLang="en-US" i="1">
                <a:effectLst>
                  <a:outerShdw blurRad="38100" dist="38100" dir="2700000" algn="tl">
                    <a:srgbClr val="FFFFFF"/>
                  </a:outerShdw>
                </a:effectLst>
                <a:latin typeface="Helvetica Neue"/>
                <a:ea typeface="宋体" pitchFamily="2" charset="-122"/>
              </a:rPr>
              <a:t>进</a:t>
            </a:r>
            <a:r>
              <a:rPr kumimoji="0" lang="en-US" altLang="zh-CN" i="1">
                <a:effectLst>
                  <a:outerShdw blurRad="38100" dist="38100" dir="2700000" algn="tl">
                    <a:srgbClr val="FFFFFF"/>
                  </a:outerShdw>
                </a:effectLst>
                <a:latin typeface="Helvetica Neue"/>
                <a:ea typeface="宋体" pitchFamily="2" charset="-122"/>
              </a:rPr>
              <a:t>1</a:t>
            </a:r>
            <a:r>
              <a:rPr kumimoji="0" lang="zh-CN" altLang="en-US" i="1">
                <a:effectLst>
                  <a:outerShdw blurRad="38100" dist="38100" dir="2700000" algn="tl">
                    <a:srgbClr val="FFFFFF"/>
                  </a:outerShdw>
                </a:effectLst>
                <a:latin typeface="Helvetica Neue"/>
                <a:ea typeface="宋体" pitchFamily="2" charset="-122"/>
              </a:rPr>
              <a:t>，往高位（左边）进位；符号位（最左边）的进位丢弃。 </a:t>
            </a:r>
          </a:p>
        </p:txBody>
      </p:sp>
      <p:sp>
        <p:nvSpPr>
          <p:cNvPr id="1179651" name="PubRRectCallout"/>
          <p:cNvSpPr>
            <a:spLocks noEditPoints="1" noChangeArrowheads="1"/>
          </p:cNvSpPr>
          <p:nvPr/>
        </p:nvSpPr>
        <p:spPr bwMode="auto">
          <a:xfrm>
            <a:off x="838200" y="5334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1179652" name="Text Box 4"/>
          <p:cNvSpPr txBox="1">
            <a:spLocks noChangeArrowheads="1"/>
          </p:cNvSpPr>
          <p:nvPr/>
        </p:nvSpPr>
        <p:spPr bwMode="auto">
          <a:xfrm>
            <a:off x="2133600" y="685800"/>
            <a:ext cx="1225550" cy="6413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pPr>
            <a:r>
              <a:rPr kumimoji="0" lang="zh-CN" altLang="en-US" b="0">
                <a:effectLst>
                  <a:outerShdw blurRad="38100" dist="38100" dir="2700000" algn="tl">
                    <a:srgbClr val="C0C0C0"/>
                  </a:outerShdw>
                </a:effectLst>
                <a:latin typeface="Times New Roman" pitchFamily="18" charset="0"/>
                <a:ea typeface="宋体" pitchFamily="2" charset="-122"/>
              </a:rPr>
              <a:t>注意</a:t>
            </a:r>
            <a:r>
              <a:rPr kumimoji="0" lang="en-US" altLang="zh-CN" b="0">
                <a:effectLst>
                  <a:outerShdw blurRad="38100" dist="38100" dir="2700000" algn="tl">
                    <a:srgbClr val="C0C0C0"/>
                  </a:outerShdw>
                </a:effectLst>
                <a:latin typeface="Times New Roman" pitchFamily="18" charset="0"/>
                <a:ea typeface="宋体" pitchFamily="2" charset="-122"/>
              </a:rPr>
              <a:t>:</a:t>
            </a:r>
          </a:p>
        </p:txBody>
      </p:sp>
      <p:pic>
        <p:nvPicPr>
          <p:cNvPr id="1179653" name="Picture 5"/>
          <p:cNvPicPr>
            <a:picLocks noChangeAspect="1" noChangeArrowheads="1"/>
          </p:cNvPicPr>
          <p:nvPr/>
        </p:nvPicPr>
        <p:blipFill>
          <a:blip r:embed="rId2" cstate="print"/>
          <a:srcRect/>
          <a:stretch>
            <a:fillRect/>
          </a:stretch>
        </p:blipFill>
        <p:spPr bwMode="auto">
          <a:xfrm>
            <a:off x="973138" y="611188"/>
            <a:ext cx="322262" cy="76041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4" name="Text Box 2"/>
          <p:cNvSpPr txBox="1">
            <a:spLocks noChangeArrowheads="1"/>
          </p:cNvSpPr>
          <p:nvPr/>
        </p:nvSpPr>
        <p:spPr bwMode="auto">
          <a:xfrm>
            <a:off x="39688" y="30163"/>
            <a:ext cx="20177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1</a:t>
            </a:r>
          </a:p>
        </p:txBody>
      </p:sp>
      <p:sp>
        <p:nvSpPr>
          <p:cNvPr id="1180675" name="Rectangle 3"/>
          <p:cNvSpPr>
            <a:spLocks noChangeArrowheads="1"/>
          </p:cNvSpPr>
          <p:nvPr/>
        </p:nvSpPr>
        <p:spPr bwMode="auto">
          <a:xfrm>
            <a:off x="76200" y="838200"/>
            <a:ext cx="8458200" cy="1066800"/>
          </a:xfrm>
          <a:prstGeom prst="rect">
            <a:avLst/>
          </a:prstGeom>
          <a:noFill/>
          <a:ln w="9525">
            <a:noFill/>
            <a:miter lim="800000"/>
            <a:headEnd/>
            <a:tailEnd/>
          </a:ln>
          <a:effectLst/>
        </p:spPr>
        <p:txBody>
          <a:bodyPr>
            <a:spAutoFit/>
          </a:bodyPr>
          <a:lstStyle/>
          <a:p>
            <a:pPr eaLnBrk="1" hangingPunct="1">
              <a:lnSpc>
                <a:spcPct val="100000"/>
              </a:lnSpc>
              <a:spcBef>
                <a:spcPct val="50000"/>
              </a:spcBef>
              <a:buClrTx/>
              <a:buSzTx/>
              <a:buFontTx/>
              <a:buNone/>
            </a:pPr>
            <a:r>
              <a:rPr kumimoji="0" lang="en-US" altLang="zh-CN" sz="3200" b="0">
                <a:latin typeface="Times" charset="0"/>
                <a:ea typeface="宋体" pitchFamily="2" charset="-122"/>
              </a:rPr>
              <a:t>Add two numbers in two’s complement representation:  (+17) + (+22)  </a:t>
            </a:r>
            <a:r>
              <a:rPr kumimoji="0" lang="en-US" altLang="zh-CN" sz="3200" b="0">
                <a:latin typeface="Times" charset="0"/>
                <a:ea typeface="宋体" pitchFamily="2" charset="-122"/>
                <a:sym typeface="Wingdings" pitchFamily="2" charset="2"/>
              </a:rPr>
              <a:t>  (+39)</a:t>
            </a:r>
            <a:endParaRPr kumimoji="0" lang="en-US" altLang="zh-CN" sz="3200" b="0">
              <a:latin typeface="Times" charset="0"/>
              <a:ea typeface="宋体" pitchFamily="2" charset="-122"/>
            </a:endParaRPr>
          </a:p>
        </p:txBody>
      </p:sp>
      <p:sp>
        <p:nvSpPr>
          <p:cNvPr id="1180676" name="Text Box 4"/>
          <p:cNvSpPr txBox="1">
            <a:spLocks noChangeArrowheads="1"/>
          </p:cNvSpPr>
          <p:nvPr/>
        </p:nvSpPr>
        <p:spPr bwMode="auto">
          <a:xfrm>
            <a:off x="228600" y="21336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
        <p:nvSpPr>
          <p:cNvPr id="1180677" name="Rectangle 5"/>
          <p:cNvSpPr>
            <a:spLocks noChangeArrowheads="1"/>
          </p:cNvSpPr>
          <p:nvPr/>
        </p:nvSpPr>
        <p:spPr bwMode="auto">
          <a:xfrm>
            <a:off x="304800" y="2895600"/>
            <a:ext cx="8382000" cy="2655888"/>
          </a:xfrm>
          <a:prstGeom prst="rect">
            <a:avLst/>
          </a:prstGeom>
          <a:noFill/>
          <a:ln w="9525">
            <a:noFill/>
            <a:miter lim="800000"/>
            <a:headEnd/>
            <a:tailEnd/>
          </a:ln>
          <a:effectLst/>
        </p:spPr>
        <p:txBody>
          <a:bodyPr>
            <a:spAutoFit/>
          </a:bodyPr>
          <a:lstStyle/>
          <a:p>
            <a:pPr eaLnBrk="1" hangingPunct="1">
              <a:lnSpc>
                <a:spcPct val="100000"/>
              </a:lnSpc>
              <a:spcBef>
                <a:spcPct val="50000"/>
              </a:spcBef>
              <a:buClrTx/>
              <a:buSzTx/>
              <a:buFontTx/>
              <a:buNone/>
            </a:pPr>
            <a:r>
              <a:rPr kumimoji="0" lang="en-US" altLang="zh-CN" sz="2800" b="0">
                <a:solidFill>
                  <a:schemeClr val="bg2"/>
                </a:solidFill>
                <a:latin typeface="Times New Roman" pitchFamily="18" charset="0"/>
                <a:ea typeface="宋体" pitchFamily="2" charset="-122"/>
              </a:rPr>
              <a:t>Carry	         		</a:t>
            </a:r>
            <a:r>
              <a:rPr kumimoji="0" lang="en-US" altLang="zh-CN" sz="2800" b="0">
                <a:latin typeface="Times New Roman" pitchFamily="18" charset="0"/>
                <a:ea typeface="宋体" pitchFamily="2" charset="-122"/>
              </a:rPr>
              <a:t>1</a:t>
            </a:r>
          </a:p>
          <a:p>
            <a:pPr algn="l" eaLnBrk="1" hangingPunct="1">
              <a:lnSpc>
                <a:spcPct val="100000"/>
              </a:lnSpc>
              <a:spcBef>
                <a:spcPct val="50000"/>
              </a:spcBef>
              <a:buClrTx/>
              <a:buSzTx/>
              <a:buFontTx/>
              <a:buNone/>
            </a:pPr>
            <a:r>
              <a:rPr kumimoji="0" lang="en-US" altLang="zh-CN" sz="2800" b="0">
                <a:solidFill>
                  <a:schemeClr val="bg2"/>
                </a:solidFill>
                <a:latin typeface="Times New Roman" pitchFamily="18" charset="0"/>
                <a:ea typeface="宋体" pitchFamily="2" charset="-122"/>
              </a:rPr>
              <a:t>		0   0   0    1    0    0     0     1    </a:t>
            </a:r>
            <a:r>
              <a:rPr kumimoji="0" lang="en-US" altLang="zh-CN" sz="2800">
                <a:solidFill>
                  <a:schemeClr val="hlink"/>
                </a:solidFill>
                <a:latin typeface="Times New Roman" pitchFamily="18" charset="0"/>
                <a:ea typeface="宋体" pitchFamily="2" charset="-122"/>
              </a:rPr>
              <a:t> </a:t>
            </a:r>
            <a:r>
              <a:rPr kumimoji="0" lang="en-US" altLang="zh-CN" sz="2800" b="0">
                <a:effectLst>
                  <a:outerShdw blurRad="38100" dist="38100" dir="2700000" algn="tl">
                    <a:srgbClr val="C0C0C0"/>
                  </a:outerShdw>
                </a:effectLst>
                <a:latin typeface="Times New Roman" pitchFamily="18" charset="0"/>
                <a:ea typeface="宋体" pitchFamily="2" charset="-122"/>
              </a:rPr>
              <a:t>+</a:t>
            </a:r>
            <a:br>
              <a:rPr kumimoji="0" lang="en-US" altLang="zh-CN" sz="2800" b="0">
                <a:effectLst>
                  <a:outerShdw blurRad="38100" dist="38100" dir="2700000" algn="tl">
                    <a:srgbClr val="C0C0C0"/>
                  </a:outerShdw>
                </a:effectLst>
                <a:latin typeface="Times New Roman" pitchFamily="18" charset="0"/>
                <a:ea typeface="宋体" pitchFamily="2" charset="-122"/>
              </a:rPr>
            </a:br>
            <a:r>
              <a:rPr kumimoji="0" lang="en-US" altLang="zh-CN" sz="2800" b="0">
                <a:solidFill>
                  <a:schemeClr val="bg2"/>
                </a:solidFill>
                <a:latin typeface="Times New Roman" pitchFamily="18" charset="0"/>
                <a:ea typeface="宋体" pitchFamily="2" charset="-122"/>
              </a:rPr>
              <a:t>		0   0   0    1    0    1     1     0</a:t>
            </a:r>
          </a:p>
          <a:p>
            <a:pPr algn="l" eaLnBrk="1" hangingPunct="1">
              <a:lnSpc>
                <a:spcPct val="100000"/>
              </a:lnSpc>
              <a:spcBef>
                <a:spcPct val="50000"/>
              </a:spcBef>
              <a:buClrTx/>
              <a:buSzTx/>
              <a:buFontTx/>
              <a:buNone/>
            </a:pPr>
            <a:r>
              <a:rPr kumimoji="0" lang="en-US" altLang="zh-CN" sz="2800" b="0">
                <a:solidFill>
                  <a:schemeClr val="bg2"/>
                </a:solidFill>
                <a:latin typeface="Times New Roman" pitchFamily="18" charset="0"/>
                <a:ea typeface="宋体" pitchFamily="2" charset="-122"/>
              </a:rPr>
              <a:t>		----------------------------------</a:t>
            </a:r>
            <a:br>
              <a:rPr kumimoji="0" lang="en-US" altLang="zh-CN" sz="2800" b="0">
                <a:solidFill>
                  <a:schemeClr val="bg2"/>
                </a:solidFill>
                <a:latin typeface="Times New Roman" pitchFamily="18" charset="0"/>
                <a:ea typeface="宋体" pitchFamily="2" charset="-122"/>
              </a:rPr>
            </a:br>
            <a:r>
              <a:rPr kumimoji="0" lang="en-US" altLang="zh-CN" sz="2800" b="0">
                <a:solidFill>
                  <a:schemeClr val="bg2"/>
                </a:solidFill>
                <a:latin typeface="Times New Roman" pitchFamily="18" charset="0"/>
                <a:ea typeface="宋体" pitchFamily="2" charset="-122"/>
              </a:rPr>
              <a:t>Result		0   0   1    0    0    1     1     1       </a:t>
            </a:r>
            <a:r>
              <a:rPr kumimoji="0" lang="en-US" altLang="zh-CN" sz="2800" b="0">
                <a:solidFill>
                  <a:schemeClr val="bg2"/>
                </a:solidFill>
                <a:latin typeface="Times New Roman" pitchFamily="18" charset="0"/>
                <a:ea typeface="宋体" pitchFamily="2" charset="-122"/>
                <a:sym typeface="Wingdings" pitchFamily="2" charset="2"/>
              </a:rPr>
              <a:t>   39</a:t>
            </a:r>
            <a:endParaRPr kumimoji="0" lang="en-US" altLang="zh-CN" sz="2800" i="1">
              <a:solidFill>
                <a:schemeClr val="bg2"/>
              </a:solidFill>
              <a:effectLst>
                <a:outerShdw blurRad="38100" dist="38100" dir="2700000" algn="tl">
                  <a:srgbClr val="C0C0C0"/>
                </a:outerShdw>
              </a:effectLst>
              <a:latin typeface="Times" charset="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Text Box 2"/>
          <p:cNvSpPr txBox="1">
            <a:spLocks noChangeArrowheads="1"/>
          </p:cNvSpPr>
          <p:nvPr/>
        </p:nvSpPr>
        <p:spPr bwMode="auto">
          <a:xfrm>
            <a:off x="39688" y="30163"/>
            <a:ext cx="20177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2</a:t>
            </a:r>
          </a:p>
        </p:txBody>
      </p:sp>
      <p:sp>
        <p:nvSpPr>
          <p:cNvPr id="1181699" name="Rectangle 3"/>
          <p:cNvSpPr>
            <a:spLocks noChangeArrowheads="1"/>
          </p:cNvSpPr>
          <p:nvPr/>
        </p:nvSpPr>
        <p:spPr bwMode="auto">
          <a:xfrm>
            <a:off x="76200" y="838200"/>
            <a:ext cx="8458200" cy="1066800"/>
          </a:xfrm>
          <a:prstGeom prst="rect">
            <a:avLst/>
          </a:prstGeom>
          <a:noFill/>
          <a:ln w="9525">
            <a:noFill/>
            <a:miter lim="800000"/>
            <a:headEnd/>
            <a:tailEnd/>
          </a:ln>
          <a:effectLst/>
        </p:spPr>
        <p:txBody>
          <a:bodyPr>
            <a:spAutoFit/>
          </a:bodyPr>
          <a:lstStyle/>
          <a:p>
            <a:pPr eaLnBrk="1" hangingPunct="1">
              <a:lnSpc>
                <a:spcPct val="100000"/>
              </a:lnSpc>
              <a:spcBef>
                <a:spcPct val="50000"/>
              </a:spcBef>
              <a:buClrTx/>
              <a:buSzTx/>
              <a:buFontTx/>
              <a:buNone/>
            </a:pPr>
            <a:r>
              <a:rPr kumimoji="0" lang="en-US" altLang="zh-CN" sz="3200" b="0">
                <a:latin typeface="Times" charset="0"/>
                <a:ea typeface="宋体" pitchFamily="2" charset="-122"/>
              </a:rPr>
              <a:t>Add two numbers in two’s complement representation:  (+24) + (-17)  </a:t>
            </a:r>
            <a:r>
              <a:rPr kumimoji="0" lang="en-US" altLang="zh-CN" sz="3200" b="0">
                <a:latin typeface="Times" charset="0"/>
                <a:ea typeface="宋体" pitchFamily="2" charset="-122"/>
                <a:sym typeface="Wingdings" pitchFamily="2" charset="2"/>
              </a:rPr>
              <a:t>  (+7)</a:t>
            </a:r>
            <a:endParaRPr kumimoji="0" lang="en-US" altLang="zh-CN" sz="3200" b="0">
              <a:latin typeface="Times" charset="0"/>
              <a:ea typeface="宋体" pitchFamily="2" charset="-122"/>
            </a:endParaRPr>
          </a:p>
        </p:txBody>
      </p:sp>
      <p:sp>
        <p:nvSpPr>
          <p:cNvPr id="1181700" name="Text Box 4"/>
          <p:cNvSpPr txBox="1">
            <a:spLocks noChangeArrowheads="1"/>
          </p:cNvSpPr>
          <p:nvPr/>
        </p:nvSpPr>
        <p:spPr bwMode="auto">
          <a:xfrm>
            <a:off x="228600" y="21336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
        <p:nvSpPr>
          <p:cNvPr id="1181701" name="Rectangle 5"/>
          <p:cNvSpPr>
            <a:spLocks noChangeArrowheads="1"/>
          </p:cNvSpPr>
          <p:nvPr/>
        </p:nvSpPr>
        <p:spPr bwMode="auto">
          <a:xfrm>
            <a:off x="304800" y="2895600"/>
            <a:ext cx="8382000" cy="2655888"/>
          </a:xfrm>
          <a:prstGeom prst="rect">
            <a:avLst/>
          </a:prstGeom>
          <a:noFill/>
          <a:ln w="9525">
            <a:noFill/>
            <a:miter lim="800000"/>
            <a:headEnd/>
            <a:tailEnd/>
          </a:ln>
          <a:effectLst/>
        </p:spPr>
        <p:txBody>
          <a:bodyPr>
            <a:spAutoFit/>
          </a:bodyPr>
          <a:lstStyle/>
          <a:p>
            <a:pPr eaLnBrk="1" hangingPunct="1">
              <a:lnSpc>
                <a:spcPct val="100000"/>
              </a:lnSpc>
              <a:spcBef>
                <a:spcPct val="50000"/>
              </a:spcBef>
              <a:buClrTx/>
              <a:buSzTx/>
              <a:buFontTx/>
              <a:buNone/>
            </a:pPr>
            <a:r>
              <a:rPr kumimoji="0" lang="en-US" altLang="zh-CN" sz="2800" b="0">
                <a:solidFill>
                  <a:schemeClr val="bg2"/>
                </a:solidFill>
                <a:latin typeface="Times New Roman" pitchFamily="18" charset="0"/>
                <a:ea typeface="宋体" pitchFamily="2" charset="-122"/>
              </a:rPr>
              <a:t>Carry	     </a:t>
            </a:r>
            <a:r>
              <a:rPr kumimoji="0" lang="en-US" altLang="zh-CN" sz="2800" b="0">
                <a:latin typeface="Times New Roman" pitchFamily="18" charset="0"/>
                <a:ea typeface="宋体" pitchFamily="2" charset="-122"/>
              </a:rPr>
              <a:t>1   1   1   1    1</a:t>
            </a:r>
          </a:p>
          <a:p>
            <a:pPr algn="l" eaLnBrk="1" hangingPunct="1">
              <a:lnSpc>
                <a:spcPct val="100000"/>
              </a:lnSpc>
              <a:spcBef>
                <a:spcPct val="50000"/>
              </a:spcBef>
              <a:buClrTx/>
              <a:buSzTx/>
              <a:buFontTx/>
              <a:buNone/>
            </a:pPr>
            <a:r>
              <a:rPr kumimoji="0" lang="en-US" altLang="zh-CN" sz="2800" b="0">
                <a:solidFill>
                  <a:schemeClr val="bg2"/>
                </a:solidFill>
                <a:latin typeface="Times New Roman" pitchFamily="18" charset="0"/>
                <a:ea typeface="宋体" pitchFamily="2" charset="-122"/>
              </a:rPr>
              <a:t>		0   0   0    1    1    0     0     0    </a:t>
            </a:r>
            <a:r>
              <a:rPr kumimoji="0" lang="en-US" altLang="zh-CN" sz="2800">
                <a:solidFill>
                  <a:schemeClr val="hlink"/>
                </a:solidFill>
                <a:latin typeface="Times New Roman" pitchFamily="18" charset="0"/>
                <a:ea typeface="宋体" pitchFamily="2" charset="-122"/>
              </a:rPr>
              <a:t> </a:t>
            </a:r>
            <a:r>
              <a:rPr kumimoji="0" lang="en-US" altLang="zh-CN" sz="2800" b="0">
                <a:effectLst>
                  <a:outerShdw blurRad="38100" dist="38100" dir="2700000" algn="tl">
                    <a:srgbClr val="C0C0C0"/>
                  </a:outerShdw>
                </a:effectLst>
                <a:latin typeface="Times New Roman" pitchFamily="18" charset="0"/>
                <a:ea typeface="宋体" pitchFamily="2" charset="-122"/>
              </a:rPr>
              <a:t>+</a:t>
            </a:r>
            <a:br>
              <a:rPr kumimoji="0" lang="en-US" altLang="zh-CN" sz="2800" b="0">
                <a:effectLst>
                  <a:outerShdw blurRad="38100" dist="38100" dir="2700000" algn="tl">
                    <a:srgbClr val="C0C0C0"/>
                  </a:outerShdw>
                </a:effectLst>
                <a:latin typeface="Times New Roman" pitchFamily="18" charset="0"/>
                <a:ea typeface="宋体" pitchFamily="2" charset="-122"/>
              </a:rPr>
            </a:br>
            <a:r>
              <a:rPr kumimoji="0" lang="en-US" altLang="zh-CN" sz="2800" b="0">
                <a:solidFill>
                  <a:schemeClr val="bg2"/>
                </a:solidFill>
                <a:latin typeface="Times New Roman" pitchFamily="18" charset="0"/>
                <a:ea typeface="宋体" pitchFamily="2" charset="-122"/>
              </a:rPr>
              <a:t>		1   1   1    0    1    1     1     1</a:t>
            </a:r>
          </a:p>
          <a:p>
            <a:pPr algn="l" eaLnBrk="1" hangingPunct="1">
              <a:lnSpc>
                <a:spcPct val="100000"/>
              </a:lnSpc>
              <a:spcBef>
                <a:spcPct val="50000"/>
              </a:spcBef>
              <a:buClrTx/>
              <a:buSzTx/>
              <a:buFontTx/>
              <a:buNone/>
            </a:pPr>
            <a:r>
              <a:rPr kumimoji="0" lang="en-US" altLang="zh-CN" sz="2800" b="0">
                <a:solidFill>
                  <a:schemeClr val="bg2"/>
                </a:solidFill>
                <a:latin typeface="Times New Roman" pitchFamily="18" charset="0"/>
                <a:ea typeface="宋体" pitchFamily="2" charset="-122"/>
              </a:rPr>
              <a:t>		----------------------------------</a:t>
            </a:r>
            <a:br>
              <a:rPr kumimoji="0" lang="en-US" altLang="zh-CN" sz="2800" b="0">
                <a:solidFill>
                  <a:schemeClr val="bg2"/>
                </a:solidFill>
                <a:latin typeface="Times New Roman" pitchFamily="18" charset="0"/>
                <a:ea typeface="宋体" pitchFamily="2" charset="-122"/>
              </a:rPr>
            </a:br>
            <a:r>
              <a:rPr kumimoji="0" lang="en-US" altLang="zh-CN" sz="2800" b="0">
                <a:solidFill>
                  <a:schemeClr val="bg2"/>
                </a:solidFill>
                <a:latin typeface="Times New Roman" pitchFamily="18" charset="0"/>
                <a:ea typeface="宋体" pitchFamily="2" charset="-122"/>
              </a:rPr>
              <a:t>Result		0   0   0    0    0    1     1     1       </a:t>
            </a:r>
            <a:r>
              <a:rPr kumimoji="0" lang="en-US" altLang="zh-CN" sz="2800" b="0">
                <a:solidFill>
                  <a:schemeClr val="bg2"/>
                </a:solidFill>
                <a:latin typeface="Times New Roman" pitchFamily="18" charset="0"/>
                <a:ea typeface="宋体" pitchFamily="2" charset="-122"/>
                <a:sym typeface="Wingdings" pitchFamily="2" charset="2"/>
              </a:rPr>
              <a:t>   +7</a:t>
            </a:r>
            <a:endParaRPr kumimoji="0" lang="en-US" altLang="zh-CN" sz="2800" i="1">
              <a:solidFill>
                <a:schemeClr val="bg2"/>
              </a:solidFill>
              <a:effectLst>
                <a:outerShdw blurRad="38100" dist="38100" dir="2700000" algn="tl">
                  <a:srgbClr val="C0C0C0"/>
                </a:outerShdw>
              </a:effectLst>
              <a:latin typeface="Times" charset="0"/>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Text Box 2"/>
          <p:cNvSpPr txBox="1">
            <a:spLocks noChangeArrowheads="1"/>
          </p:cNvSpPr>
          <p:nvPr/>
        </p:nvSpPr>
        <p:spPr bwMode="auto">
          <a:xfrm>
            <a:off x="39688" y="30163"/>
            <a:ext cx="20177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Example 3</a:t>
            </a:r>
          </a:p>
        </p:txBody>
      </p:sp>
      <p:sp>
        <p:nvSpPr>
          <p:cNvPr id="1182723" name="Rectangle 3"/>
          <p:cNvSpPr>
            <a:spLocks noChangeArrowheads="1"/>
          </p:cNvSpPr>
          <p:nvPr/>
        </p:nvSpPr>
        <p:spPr bwMode="auto">
          <a:xfrm>
            <a:off x="76200" y="838200"/>
            <a:ext cx="8458200" cy="1066800"/>
          </a:xfrm>
          <a:prstGeom prst="rect">
            <a:avLst/>
          </a:prstGeom>
          <a:noFill/>
          <a:ln w="9525">
            <a:noFill/>
            <a:miter lim="800000"/>
            <a:headEnd/>
            <a:tailEnd/>
          </a:ln>
          <a:effectLst/>
        </p:spPr>
        <p:txBody>
          <a:bodyPr>
            <a:spAutoFit/>
          </a:bodyPr>
          <a:lstStyle/>
          <a:p>
            <a:pPr eaLnBrk="1" hangingPunct="1">
              <a:lnSpc>
                <a:spcPct val="100000"/>
              </a:lnSpc>
              <a:spcBef>
                <a:spcPct val="50000"/>
              </a:spcBef>
              <a:buClrTx/>
              <a:buSzTx/>
              <a:buFontTx/>
              <a:buNone/>
            </a:pPr>
            <a:r>
              <a:rPr kumimoji="0" lang="en-US" altLang="zh-CN" sz="3200" b="0">
                <a:latin typeface="Times" charset="0"/>
                <a:ea typeface="宋体" pitchFamily="2" charset="-122"/>
              </a:rPr>
              <a:t>Add two numbers in two’s complement representation:  (-35) + (+20)  </a:t>
            </a:r>
            <a:r>
              <a:rPr kumimoji="0" lang="en-US" altLang="zh-CN" sz="3200" b="0">
                <a:latin typeface="Times" charset="0"/>
                <a:ea typeface="宋体" pitchFamily="2" charset="-122"/>
                <a:sym typeface="Wingdings" pitchFamily="2" charset="2"/>
              </a:rPr>
              <a:t>  (-15)</a:t>
            </a:r>
            <a:endParaRPr kumimoji="0" lang="en-US" altLang="zh-CN" sz="3200" b="0">
              <a:latin typeface="Times" charset="0"/>
              <a:ea typeface="宋体" pitchFamily="2" charset="-122"/>
            </a:endParaRPr>
          </a:p>
        </p:txBody>
      </p:sp>
      <p:sp>
        <p:nvSpPr>
          <p:cNvPr id="1182724" name="Text Box 4"/>
          <p:cNvSpPr txBox="1">
            <a:spLocks noChangeArrowheads="1"/>
          </p:cNvSpPr>
          <p:nvPr/>
        </p:nvSpPr>
        <p:spPr bwMode="auto">
          <a:xfrm>
            <a:off x="228600" y="21336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pPr>
            <a:r>
              <a:rPr kumimoji="0" lang="en-US" altLang="zh-CN" sz="3200" i="1">
                <a:effectLst>
                  <a:outerShdw blurRad="38100" dist="38100" dir="2700000" algn="tl">
                    <a:srgbClr val="FFFFFF"/>
                  </a:outerShdw>
                </a:effectLst>
                <a:latin typeface="Times New Roman" pitchFamily="18" charset="0"/>
                <a:ea typeface="宋体" pitchFamily="2" charset="-122"/>
              </a:rPr>
              <a:t>Solution</a:t>
            </a:r>
          </a:p>
        </p:txBody>
      </p:sp>
      <p:sp>
        <p:nvSpPr>
          <p:cNvPr id="1182725" name="Rectangle 5"/>
          <p:cNvSpPr>
            <a:spLocks noChangeArrowheads="1"/>
          </p:cNvSpPr>
          <p:nvPr/>
        </p:nvSpPr>
        <p:spPr bwMode="auto">
          <a:xfrm>
            <a:off x="304800" y="2895600"/>
            <a:ext cx="8382000" cy="2655888"/>
          </a:xfrm>
          <a:prstGeom prst="rect">
            <a:avLst/>
          </a:prstGeom>
          <a:noFill/>
          <a:ln w="9525">
            <a:noFill/>
            <a:miter lim="800000"/>
            <a:headEnd/>
            <a:tailEnd/>
          </a:ln>
          <a:effectLst/>
        </p:spPr>
        <p:txBody>
          <a:bodyPr>
            <a:spAutoFit/>
          </a:bodyPr>
          <a:lstStyle/>
          <a:p>
            <a:pPr eaLnBrk="1" hangingPunct="1">
              <a:lnSpc>
                <a:spcPct val="100000"/>
              </a:lnSpc>
              <a:spcBef>
                <a:spcPct val="50000"/>
              </a:spcBef>
              <a:buClrTx/>
              <a:buSzTx/>
              <a:buFontTx/>
              <a:buNone/>
            </a:pPr>
            <a:r>
              <a:rPr kumimoji="0" lang="en-US" altLang="zh-CN" sz="2800" b="0">
                <a:solidFill>
                  <a:schemeClr val="bg2"/>
                </a:solidFill>
                <a:latin typeface="Times New Roman" pitchFamily="18" charset="0"/>
                <a:ea typeface="宋体" pitchFamily="2" charset="-122"/>
              </a:rPr>
              <a:t>Carry	         		</a:t>
            </a:r>
            <a:r>
              <a:rPr kumimoji="0" lang="en-US" altLang="zh-CN" sz="2800" b="0">
                <a:latin typeface="Times New Roman" pitchFamily="18" charset="0"/>
                <a:ea typeface="宋体" pitchFamily="2" charset="-122"/>
              </a:rPr>
              <a:t>1    1    1</a:t>
            </a:r>
          </a:p>
          <a:p>
            <a:pPr algn="l" eaLnBrk="1" hangingPunct="1">
              <a:lnSpc>
                <a:spcPct val="100000"/>
              </a:lnSpc>
              <a:spcBef>
                <a:spcPct val="50000"/>
              </a:spcBef>
              <a:buClrTx/>
              <a:buSzTx/>
              <a:buFontTx/>
              <a:buNone/>
            </a:pPr>
            <a:r>
              <a:rPr kumimoji="0" lang="en-US" altLang="zh-CN" sz="2800" b="0">
                <a:solidFill>
                  <a:schemeClr val="bg2"/>
                </a:solidFill>
                <a:latin typeface="Times New Roman" pitchFamily="18" charset="0"/>
                <a:ea typeface="宋体" pitchFamily="2" charset="-122"/>
              </a:rPr>
              <a:t>		1   1   0    1    1    1     0     1    </a:t>
            </a:r>
            <a:r>
              <a:rPr kumimoji="0" lang="en-US" altLang="zh-CN" sz="2800">
                <a:solidFill>
                  <a:schemeClr val="hlink"/>
                </a:solidFill>
                <a:latin typeface="Times New Roman" pitchFamily="18" charset="0"/>
                <a:ea typeface="宋体" pitchFamily="2" charset="-122"/>
              </a:rPr>
              <a:t> </a:t>
            </a:r>
            <a:r>
              <a:rPr kumimoji="0" lang="en-US" altLang="zh-CN" sz="2800" b="0">
                <a:effectLst>
                  <a:outerShdw blurRad="38100" dist="38100" dir="2700000" algn="tl">
                    <a:srgbClr val="C0C0C0"/>
                  </a:outerShdw>
                </a:effectLst>
                <a:latin typeface="Times New Roman" pitchFamily="18" charset="0"/>
                <a:ea typeface="宋体" pitchFamily="2" charset="-122"/>
              </a:rPr>
              <a:t>+</a:t>
            </a:r>
            <a:br>
              <a:rPr kumimoji="0" lang="en-US" altLang="zh-CN" sz="2800" b="0">
                <a:effectLst>
                  <a:outerShdw blurRad="38100" dist="38100" dir="2700000" algn="tl">
                    <a:srgbClr val="C0C0C0"/>
                  </a:outerShdw>
                </a:effectLst>
                <a:latin typeface="Times New Roman" pitchFamily="18" charset="0"/>
                <a:ea typeface="宋体" pitchFamily="2" charset="-122"/>
              </a:rPr>
            </a:br>
            <a:r>
              <a:rPr kumimoji="0" lang="en-US" altLang="zh-CN" sz="2800" b="0">
                <a:solidFill>
                  <a:schemeClr val="bg2"/>
                </a:solidFill>
                <a:latin typeface="Times New Roman" pitchFamily="18" charset="0"/>
                <a:ea typeface="宋体" pitchFamily="2" charset="-122"/>
              </a:rPr>
              <a:t>		0   0   0    1    0    1     0     0</a:t>
            </a:r>
          </a:p>
          <a:p>
            <a:pPr algn="l" eaLnBrk="1" hangingPunct="1">
              <a:lnSpc>
                <a:spcPct val="100000"/>
              </a:lnSpc>
              <a:spcBef>
                <a:spcPct val="50000"/>
              </a:spcBef>
              <a:buClrTx/>
              <a:buSzTx/>
              <a:buFontTx/>
              <a:buNone/>
            </a:pPr>
            <a:r>
              <a:rPr kumimoji="0" lang="en-US" altLang="zh-CN" sz="2800" b="0">
                <a:solidFill>
                  <a:schemeClr val="bg2"/>
                </a:solidFill>
                <a:latin typeface="Times New Roman" pitchFamily="18" charset="0"/>
                <a:ea typeface="宋体" pitchFamily="2" charset="-122"/>
              </a:rPr>
              <a:t>		----------------------------------</a:t>
            </a:r>
            <a:br>
              <a:rPr kumimoji="0" lang="en-US" altLang="zh-CN" sz="2800" b="0">
                <a:solidFill>
                  <a:schemeClr val="bg2"/>
                </a:solidFill>
                <a:latin typeface="Times New Roman" pitchFamily="18" charset="0"/>
                <a:ea typeface="宋体" pitchFamily="2" charset="-122"/>
              </a:rPr>
            </a:br>
            <a:r>
              <a:rPr kumimoji="0" lang="en-US" altLang="zh-CN" sz="2800" b="0">
                <a:solidFill>
                  <a:schemeClr val="bg2"/>
                </a:solidFill>
                <a:latin typeface="Times New Roman" pitchFamily="18" charset="0"/>
                <a:ea typeface="宋体" pitchFamily="2" charset="-122"/>
              </a:rPr>
              <a:t>Result		1   1   1    1    0    0     0     1       </a:t>
            </a:r>
            <a:r>
              <a:rPr kumimoji="0" lang="en-US" altLang="zh-CN" sz="2800" b="0">
                <a:solidFill>
                  <a:schemeClr val="bg2"/>
                </a:solidFill>
                <a:latin typeface="Times New Roman" pitchFamily="18" charset="0"/>
                <a:ea typeface="宋体" pitchFamily="2" charset="-122"/>
                <a:sym typeface="Wingdings" pitchFamily="2" charset="2"/>
              </a:rPr>
              <a:t>   -15</a:t>
            </a:r>
            <a:endParaRPr kumimoji="0" lang="en-US" altLang="zh-CN" sz="2800" i="1">
              <a:solidFill>
                <a:schemeClr val="bg2"/>
              </a:solidFill>
              <a:effectLst>
                <a:outerShdw blurRad="38100" dist="38100" dir="2700000" algn="tl">
                  <a:srgbClr val="C0C0C0"/>
                </a:outerShdw>
              </a:effectLst>
              <a:latin typeface="Times" charset="0"/>
              <a:ea typeface="宋体" pitchFamily="2" charset="-122"/>
            </a:endParaRPr>
          </a:p>
        </p:txBody>
      </p:sp>
    </p:spTree>
  </p:cSld>
  <p:clrMapOvr>
    <a:masterClrMapping/>
  </p:clrMapOvr>
</p:sld>
</file>

<file path=ppt/theme/theme1.xml><?xml version="1.0" encoding="utf-8"?>
<a:theme xmlns:a="http://schemas.openxmlformats.org/drawingml/2006/main" name="ccf-基础知识">
  <a:themeElements>
    <a:clrScheme name="ccf-基础知识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cf-基础知识">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571500" marR="0" indent="-381000" algn="just" defTabSz="762000" rtl="0" eaLnBrk="0" fontAlgn="base" latinLnBrk="0" hangingPunct="0">
          <a:lnSpc>
            <a:spcPct val="90000"/>
          </a:lnSpc>
          <a:spcBef>
            <a:spcPct val="20000"/>
          </a:spcBef>
          <a:spcAft>
            <a:spcPct val="0"/>
          </a:spcAft>
          <a:buClr>
            <a:schemeClr val="tx2"/>
          </a:buClr>
          <a:buSzPct val="120000"/>
          <a:buFont typeface="Wingdings" pitchFamily="2" charset="2"/>
          <a:buChar char="v"/>
          <a:tabLst/>
          <a:defRPr kumimoji="1" lang="zh-CN" altLang="en-US" sz="3600" b="1" i="0" u="none" strike="noStrike" cap="none" normalizeH="0" baseline="0" smtClean="0">
            <a:ln>
              <a:noFill/>
            </a:ln>
            <a:solidFill>
              <a:schemeClr val="tx1"/>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571500" marR="0" indent="-381000" algn="just" defTabSz="762000" rtl="0" eaLnBrk="0" fontAlgn="base" latinLnBrk="0" hangingPunct="0">
          <a:lnSpc>
            <a:spcPct val="90000"/>
          </a:lnSpc>
          <a:spcBef>
            <a:spcPct val="20000"/>
          </a:spcBef>
          <a:spcAft>
            <a:spcPct val="0"/>
          </a:spcAft>
          <a:buClr>
            <a:schemeClr val="tx2"/>
          </a:buClr>
          <a:buSzPct val="120000"/>
          <a:buFont typeface="Wingdings" pitchFamily="2" charset="2"/>
          <a:buChar char="v"/>
          <a:tabLst/>
          <a:defRPr kumimoji="1" lang="zh-CN" altLang="en-US" sz="3600" b="1" i="0" u="none" strike="noStrike" cap="none" normalizeH="0" baseline="0" smtClean="0">
            <a:ln>
              <a:noFill/>
            </a:ln>
            <a:solidFill>
              <a:schemeClr val="tx1"/>
            </a:solidFill>
            <a:effectLst/>
            <a:latin typeface="黑体" pitchFamily="2" charset="-122"/>
            <a:ea typeface="黑体" pitchFamily="2" charset="-122"/>
          </a:defRPr>
        </a:defPPr>
      </a:lstStyle>
    </a:lnDef>
  </a:objectDefaults>
  <a:extraClrSchemeLst>
    <a:extraClrScheme>
      <a:clrScheme name="ccf-基础知识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cf-基础知识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cf-基础知识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cf-基础知识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cf-基础知识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cf-基础知识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cf-基础知识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D:\讲义\ccf-基础知识.ppt</Template>
  <TotalTime>7420</TotalTime>
  <Words>1541</Words>
  <Application>Microsoft Office PowerPoint</Application>
  <PresentationFormat>全屏显示(4:3)</PresentationFormat>
  <Paragraphs>282</Paragraphs>
  <Slides>58</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58</vt:i4>
      </vt:variant>
    </vt:vector>
  </HeadingPairs>
  <TitlesOfParts>
    <vt:vector size="61" baseType="lpstr">
      <vt:lpstr>ccf-基础知识</vt:lpstr>
      <vt:lpstr>剪辑</vt:lpstr>
      <vt:lpstr>公式</vt:lpstr>
      <vt:lpstr>第4章 位运算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位运算 </dc:title>
  <dc:creator>yqh</dc:creator>
  <cp:lastModifiedBy>1</cp:lastModifiedBy>
  <cp:revision>2729</cp:revision>
  <dcterms:created xsi:type="dcterms:W3CDTF">1998-11-23T04:51:20Z</dcterms:created>
  <dcterms:modified xsi:type="dcterms:W3CDTF">2016-10-25T10:47:48Z</dcterms:modified>
</cp:coreProperties>
</file>